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73" r:id="rId2"/>
  </p:sldMasterIdLst>
  <p:notesMasterIdLst>
    <p:notesMasterId r:id="rId48"/>
  </p:notesMasterIdLst>
  <p:sldIdLst>
    <p:sldId id="515" r:id="rId3"/>
    <p:sldId id="517" r:id="rId4"/>
    <p:sldId id="531" r:id="rId5"/>
    <p:sldId id="259" r:id="rId6"/>
    <p:sldId id="258" r:id="rId7"/>
    <p:sldId id="530" r:id="rId8"/>
    <p:sldId id="528" r:id="rId9"/>
    <p:sldId id="533" r:id="rId10"/>
    <p:sldId id="532" r:id="rId11"/>
    <p:sldId id="260" r:id="rId12"/>
    <p:sldId id="529" r:id="rId13"/>
    <p:sldId id="479" r:id="rId14"/>
    <p:sldId id="261" r:id="rId15"/>
    <p:sldId id="536" r:id="rId16"/>
    <p:sldId id="534" r:id="rId17"/>
    <p:sldId id="541" r:id="rId18"/>
    <p:sldId id="542" r:id="rId19"/>
    <p:sldId id="543" r:id="rId20"/>
    <p:sldId id="565" r:id="rId21"/>
    <p:sldId id="520" r:id="rId22"/>
    <p:sldId id="519" r:id="rId23"/>
    <p:sldId id="521" r:id="rId24"/>
    <p:sldId id="538" r:id="rId25"/>
    <p:sldId id="547" r:id="rId26"/>
    <p:sldId id="539" r:id="rId27"/>
    <p:sldId id="540" r:id="rId28"/>
    <p:sldId id="544" r:id="rId29"/>
    <p:sldId id="548" r:id="rId30"/>
    <p:sldId id="546" r:id="rId31"/>
    <p:sldId id="545" r:id="rId32"/>
    <p:sldId id="549" r:id="rId33"/>
    <p:sldId id="562" r:id="rId34"/>
    <p:sldId id="535" r:id="rId35"/>
    <p:sldId id="563" r:id="rId36"/>
    <p:sldId id="558" r:id="rId37"/>
    <p:sldId id="559" r:id="rId38"/>
    <p:sldId id="561" r:id="rId39"/>
    <p:sldId id="564" r:id="rId40"/>
    <p:sldId id="560" r:id="rId41"/>
    <p:sldId id="566" r:id="rId42"/>
    <p:sldId id="537" r:id="rId43"/>
    <p:sldId id="567" r:id="rId44"/>
    <p:sldId id="568" r:id="rId45"/>
    <p:sldId id="569" r:id="rId46"/>
    <p:sldId id="570" r:id="rId47"/>
  </p:sldIdLst>
  <p:sldSz cx="12192000" cy="6858000"/>
  <p:notesSz cx="6858000" cy="9144000"/>
  <p:defaultTextStyle>
    <a:defPPr>
      <a:defRPr lang="en-US"/>
    </a:defPPr>
    <a:lvl1pPr algn="ctr" rtl="0" fontAlgn="base">
      <a:spcBef>
        <a:spcPct val="50000"/>
      </a:spcBef>
      <a:spcAft>
        <a:spcPct val="0"/>
      </a:spcAft>
      <a:defRPr sz="2000" kern="1200">
        <a:solidFill>
          <a:schemeClr val="tx1"/>
        </a:solidFill>
        <a:latin typeface="Georgia" pitchFamily="18" charset="0"/>
        <a:ea typeface="ＭＳ Ｐゴシック" pitchFamily="34" charset="-128"/>
        <a:cs typeface="+mn-cs"/>
      </a:defRPr>
    </a:lvl1pPr>
    <a:lvl2pPr marL="457200" algn="ctr" rtl="0" fontAlgn="base">
      <a:spcBef>
        <a:spcPct val="50000"/>
      </a:spcBef>
      <a:spcAft>
        <a:spcPct val="0"/>
      </a:spcAft>
      <a:defRPr sz="2000" kern="1200">
        <a:solidFill>
          <a:schemeClr val="tx1"/>
        </a:solidFill>
        <a:latin typeface="Georgia" pitchFamily="18" charset="0"/>
        <a:ea typeface="ＭＳ Ｐゴシック" pitchFamily="34" charset="-128"/>
        <a:cs typeface="+mn-cs"/>
      </a:defRPr>
    </a:lvl2pPr>
    <a:lvl3pPr marL="914400" algn="ctr" rtl="0" fontAlgn="base">
      <a:spcBef>
        <a:spcPct val="50000"/>
      </a:spcBef>
      <a:spcAft>
        <a:spcPct val="0"/>
      </a:spcAft>
      <a:defRPr sz="2000" kern="1200">
        <a:solidFill>
          <a:schemeClr val="tx1"/>
        </a:solidFill>
        <a:latin typeface="Georgia" pitchFamily="18" charset="0"/>
        <a:ea typeface="ＭＳ Ｐゴシック" pitchFamily="34" charset="-128"/>
        <a:cs typeface="+mn-cs"/>
      </a:defRPr>
    </a:lvl3pPr>
    <a:lvl4pPr marL="1371600" algn="ctr" rtl="0" fontAlgn="base">
      <a:spcBef>
        <a:spcPct val="50000"/>
      </a:spcBef>
      <a:spcAft>
        <a:spcPct val="0"/>
      </a:spcAft>
      <a:defRPr sz="2000" kern="1200">
        <a:solidFill>
          <a:schemeClr val="tx1"/>
        </a:solidFill>
        <a:latin typeface="Georgia" pitchFamily="18" charset="0"/>
        <a:ea typeface="ＭＳ Ｐゴシック" pitchFamily="34" charset="-128"/>
        <a:cs typeface="+mn-cs"/>
      </a:defRPr>
    </a:lvl4pPr>
    <a:lvl5pPr marL="1828800" algn="ctr" rtl="0" fontAlgn="base">
      <a:spcBef>
        <a:spcPct val="50000"/>
      </a:spcBef>
      <a:spcAft>
        <a:spcPct val="0"/>
      </a:spcAft>
      <a:defRPr sz="2000" kern="1200">
        <a:solidFill>
          <a:schemeClr val="tx1"/>
        </a:solidFill>
        <a:latin typeface="Georgia" pitchFamily="18" charset="0"/>
        <a:ea typeface="ＭＳ Ｐゴシック" pitchFamily="34" charset="-128"/>
        <a:cs typeface="+mn-cs"/>
      </a:defRPr>
    </a:lvl5pPr>
    <a:lvl6pPr marL="2286000" algn="l" defTabSz="914400" rtl="0" eaLnBrk="1" latinLnBrk="0" hangingPunct="1">
      <a:defRPr sz="2000" kern="1200">
        <a:solidFill>
          <a:schemeClr val="tx1"/>
        </a:solidFill>
        <a:latin typeface="Georgia" pitchFamily="18" charset="0"/>
        <a:ea typeface="ＭＳ Ｐゴシック" pitchFamily="34" charset="-128"/>
        <a:cs typeface="+mn-cs"/>
      </a:defRPr>
    </a:lvl6pPr>
    <a:lvl7pPr marL="2743200" algn="l" defTabSz="914400" rtl="0" eaLnBrk="1" latinLnBrk="0" hangingPunct="1">
      <a:defRPr sz="2000" kern="1200">
        <a:solidFill>
          <a:schemeClr val="tx1"/>
        </a:solidFill>
        <a:latin typeface="Georgia" pitchFamily="18" charset="0"/>
        <a:ea typeface="ＭＳ Ｐゴシック" pitchFamily="34" charset="-128"/>
        <a:cs typeface="+mn-cs"/>
      </a:defRPr>
    </a:lvl7pPr>
    <a:lvl8pPr marL="3200400" algn="l" defTabSz="914400" rtl="0" eaLnBrk="1" latinLnBrk="0" hangingPunct="1">
      <a:defRPr sz="2000" kern="1200">
        <a:solidFill>
          <a:schemeClr val="tx1"/>
        </a:solidFill>
        <a:latin typeface="Georgia" pitchFamily="18" charset="0"/>
        <a:ea typeface="ＭＳ Ｐゴシック" pitchFamily="34" charset="-128"/>
        <a:cs typeface="+mn-cs"/>
      </a:defRPr>
    </a:lvl8pPr>
    <a:lvl9pPr marL="3657600" algn="l" defTabSz="914400" rtl="0" eaLnBrk="1" latinLnBrk="0" hangingPunct="1">
      <a:defRPr sz="2000" kern="1200">
        <a:solidFill>
          <a:schemeClr val="tx1"/>
        </a:solidFill>
        <a:latin typeface="Georgia" pitchFamily="18" charset="0"/>
        <a:ea typeface="ＭＳ Ｐゴシック"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4101"/>
    <a:srgbClr val="4DE400"/>
    <a:srgbClr val="B41CB8"/>
    <a:srgbClr val="FF6600"/>
    <a:srgbClr val="EA8F8F"/>
    <a:srgbClr val="FFE1E1"/>
    <a:srgbClr val="006600"/>
    <a:srgbClr val="00CCFF"/>
    <a:srgbClr val="FFFF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25" autoAdjust="0"/>
    <p:restoredTop sz="79243" autoAdjust="0"/>
  </p:normalViewPr>
  <p:slideViewPr>
    <p:cSldViewPr>
      <p:cViewPr varScale="1">
        <p:scale>
          <a:sx n="65" d="100"/>
          <a:sy n="65" d="100"/>
        </p:scale>
        <p:origin x="1646" y="53"/>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23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p>
        </p:txBody>
      </p:sp>
      <p:sp>
        <p:nvSpPr>
          <p:cNvPr id="133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8294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133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3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endParaRPr lang="en-US"/>
          </a:p>
        </p:txBody>
      </p:sp>
      <p:sp>
        <p:nvSpPr>
          <p:cNvPr id="133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E5C7DB4E-8104-4F31-9BAA-55A9BA34B6D1}" type="slidenum">
              <a:rPr lang="en-US"/>
              <a:pPr>
                <a:defRPr/>
              </a:pPr>
              <a:t>‹#›</a:t>
            </a:fld>
            <a:endParaRPr lang="en-US"/>
          </a:p>
        </p:txBody>
      </p:sp>
    </p:spTree>
    <p:extLst>
      <p:ext uri="{BB962C8B-B14F-4D97-AF65-F5344CB8AC3E}">
        <p14:creationId xmlns:p14="http://schemas.microsoft.com/office/powerpoint/2010/main" val="7214474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5C7DB4E-8104-4F31-9BAA-55A9BA34B6D1}" type="slidenum">
              <a:rPr lang="en-US" smtClean="0"/>
              <a:pPr>
                <a:defRPr/>
              </a:pPr>
              <a:t>1</a:t>
            </a:fld>
            <a:endParaRPr lang="en-US"/>
          </a:p>
        </p:txBody>
      </p:sp>
    </p:spTree>
    <p:extLst>
      <p:ext uri="{BB962C8B-B14F-4D97-AF65-F5344CB8AC3E}">
        <p14:creationId xmlns:p14="http://schemas.microsoft.com/office/powerpoint/2010/main" val="962259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see here two deep roots of my interests: Analog electronics and Cybernetics, systems with goal-oriented behavior thanks to analog negative feedback</a:t>
            </a:r>
          </a:p>
        </p:txBody>
      </p:sp>
      <p:sp>
        <p:nvSpPr>
          <p:cNvPr id="4" name="Slide Number Placeholder 3"/>
          <p:cNvSpPr>
            <a:spLocks noGrp="1"/>
          </p:cNvSpPr>
          <p:nvPr>
            <p:ph type="sldNum" sz="quarter" idx="5"/>
          </p:nvPr>
        </p:nvSpPr>
        <p:spPr/>
        <p:txBody>
          <a:bodyPr/>
          <a:lstStyle/>
          <a:p>
            <a:pPr>
              <a:defRPr/>
            </a:pPr>
            <a:fld id="{E5C7DB4E-8104-4F31-9BAA-55A9BA34B6D1}" type="slidenum">
              <a:rPr lang="en-US" smtClean="0"/>
              <a:pPr>
                <a:defRPr/>
              </a:pPr>
              <a:t>4</a:t>
            </a:fld>
            <a:endParaRPr lang="en-US"/>
          </a:p>
        </p:txBody>
      </p:sp>
    </p:spTree>
    <p:extLst>
      <p:ext uri="{BB962C8B-B14F-4D97-AF65-F5344CB8AC3E}">
        <p14:creationId xmlns:p14="http://schemas.microsoft.com/office/powerpoint/2010/main" val="256645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student, I was interested in the brain, I ended up in the research group of prof. Cees </a:t>
            </a:r>
            <a:r>
              <a:rPr lang="en-US" dirty="0" err="1"/>
              <a:t>Brunia</a:t>
            </a:r>
            <a:r>
              <a:rPr lang="en-US" dirty="0"/>
              <a:t> &amp; Ton van </a:t>
            </a:r>
            <a:r>
              <a:rPr lang="en-US" dirty="0" err="1"/>
              <a:t>Boxtel</a:t>
            </a:r>
            <a:r>
              <a:rPr lang="en-US" dirty="0"/>
              <a:t> (EEG, evoked potentials,</a:t>
            </a:r>
          </a:p>
          <a:p>
            <a:r>
              <a:rPr lang="en-US" dirty="0"/>
              <a:t>Mathematical modeling of EMG signals). Then there were two influential books, one by Margaret Boden, looking back at 60-ies AI and Grey Walter: neuroscience &amp; robotics</a:t>
            </a:r>
          </a:p>
        </p:txBody>
      </p:sp>
      <p:sp>
        <p:nvSpPr>
          <p:cNvPr id="4" name="Slide Number Placeholder 3"/>
          <p:cNvSpPr>
            <a:spLocks noGrp="1"/>
          </p:cNvSpPr>
          <p:nvPr>
            <p:ph type="sldNum" sz="quarter" idx="5"/>
          </p:nvPr>
        </p:nvSpPr>
        <p:spPr/>
        <p:txBody>
          <a:bodyPr/>
          <a:lstStyle/>
          <a:p>
            <a:pPr>
              <a:defRPr/>
            </a:pPr>
            <a:fld id="{E5C7DB4E-8104-4F31-9BAA-55A9BA34B6D1}" type="slidenum">
              <a:rPr lang="en-US" smtClean="0"/>
              <a:pPr>
                <a:defRPr/>
              </a:pPr>
              <a:t>5</a:t>
            </a:fld>
            <a:endParaRPr lang="en-US"/>
          </a:p>
        </p:txBody>
      </p:sp>
    </p:spTree>
    <p:extLst>
      <p:ext uri="{BB962C8B-B14F-4D97-AF65-F5344CB8AC3E}">
        <p14:creationId xmlns:p14="http://schemas.microsoft.com/office/powerpoint/2010/main" val="1050784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1984 I shifted to cognitive science in Nijmegen. There was a lot to learn, they gave me books and a lot of technical reports from MIT to get up to speed in image processing and robotics. The goal was to develop a dynamic model of the handwriting process, with the ultimate goal of having robots to write naturally and understand the fundamentals of movement control in the process. However, I quickly found out that AI was a very discrete world, nothing analog, and human movements are intrinsically very fluent. Modeling concepts in a graph, yes. But how about movement. The push towards symbolics (‘it is so explainable!’) was very strong.</a:t>
            </a:r>
          </a:p>
        </p:txBody>
      </p:sp>
      <p:sp>
        <p:nvSpPr>
          <p:cNvPr id="4" name="Slide Number Placeholder 3"/>
          <p:cNvSpPr>
            <a:spLocks noGrp="1"/>
          </p:cNvSpPr>
          <p:nvPr>
            <p:ph type="sldNum" sz="quarter" idx="5"/>
          </p:nvPr>
        </p:nvSpPr>
        <p:spPr/>
        <p:txBody>
          <a:bodyPr/>
          <a:lstStyle/>
          <a:p>
            <a:pPr>
              <a:defRPr/>
            </a:pPr>
            <a:fld id="{E5C7DB4E-8104-4F31-9BAA-55A9BA34B6D1}" type="slidenum">
              <a:rPr lang="en-US" smtClean="0"/>
              <a:pPr>
                <a:defRPr/>
              </a:pPr>
              <a:t>7</a:t>
            </a:fld>
            <a:endParaRPr lang="en-US"/>
          </a:p>
        </p:txBody>
      </p:sp>
    </p:spTree>
    <p:extLst>
      <p:ext uri="{BB962C8B-B14F-4D97-AF65-F5344CB8AC3E}">
        <p14:creationId xmlns:p14="http://schemas.microsoft.com/office/powerpoint/2010/main" val="790604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C2FF8-5222-612D-613F-6A58AD6628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CD8195-66ED-2519-FDB0-6853149552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E82464-2188-9ED5-C375-93A39AC611FB}"/>
              </a:ext>
            </a:extLst>
          </p:cNvPr>
          <p:cNvSpPr>
            <a:spLocks noGrp="1"/>
          </p:cNvSpPr>
          <p:nvPr>
            <p:ph type="body" idx="1"/>
          </p:nvPr>
        </p:nvSpPr>
        <p:spPr/>
        <p:txBody>
          <a:bodyPr/>
          <a:lstStyle/>
          <a:p>
            <a:r>
              <a:rPr lang="en-US" dirty="0"/>
              <a:t>So I did my best. But both for handwriting simulation and for handwriting recognition, the discrete paradigm was often very frustrating. Always brittle, always needing more rules to match the real system or to process the handwriting of a new writer. In fact, even the Lempel-Ziff compressed size of models was linearly increasing without any asymptote in sight. And each improvement required massive human programming and coding efforts. There were some successes, if you made a hybrid model, neural and symbolic, using </a:t>
            </a:r>
            <a:r>
              <a:rPr lang="en-US" dirty="0" err="1"/>
              <a:t>Kohonen</a:t>
            </a:r>
            <a:r>
              <a:rPr lang="en-US" dirty="0"/>
              <a:t> self-organized maps as the bridge. As you can see in the photograph, my colleagues in the EU project were curious.</a:t>
            </a:r>
          </a:p>
        </p:txBody>
      </p:sp>
      <p:sp>
        <p:nvSpPr>
          <p:cNvPr id="4" name="Slide Number Placeholder 3">
            <a:extLst>
              <a:ext uri="{FF2B5EF4-FFF2-40B4-BE49-F238E27FC236}">
                <a16:creationId xmlns:a16="http://schemas.microsoft.com/office/drawing/2014/main" id="{A205719C-769A-2950-7B92-D3945DBA36E6}"/>
              </a:ext>
            </a:extLst>
          </p:cNvPr>
          <p:cNvSpPr>
            <a:spLocks noGrp="1"/>
          </p:cNvSpPr>
          <p:nvPr>
            <p:ph type="sldNum" sz="quarter" idx="5"/>
          </p:nvPr>
        </p:nvSpPr>
        <p:spPr/>
        <p:txBody>
          <a:bodyPr/>
          <a:lstStyle/>
          <a:p>
            <a:pPr>
              <a:defRPr/>
            </a:pPr>
            <a:fld id="{E5C7DB4E-8104-4F31-9BAA-55A9BA34B6D1}" type="slidenum">
              <a:rPr lang="en-US" smtClean="0"/>
              <a:pPr>
                <a:defRPr/>
              </a:pPr>
              <a:t>8</a:t>
            </a:fld>
            <a:endParaRPr lang="en-US"/>
          </a:p>
        </p:txBody>
      </p:sp>
    </p:spTree>
    <p:extLst>
      <p:ext uri="{BB962C8B-B14F-4D97-AF65-F5344CB8AC3E}">
        <p14:creationId xmlns:p14="http://schemas.microsoft.com/office/powerpoint/2010/main" val="4273400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1986 I was introduced into multilayer </a:t>
            </a:r>
            <a:r>
              <a:rPr lang="en-US" dirty="0" err="1"/>
              <a:t>perceptrons</a:t>
            </a:r>
            <a:r>
              <a:rPr lang="en-US" dirty="0"/>
              <a:t> by prof. Pietro </a:t>
            </a:r>
            <a:r>
              <a:rPr lang="en-US" dirty="0" err="1"/>
              <a:t>Morassi</a:t>
            </a:r>
            <a:r>
              <a:rPr lang="en-US" dirty="0"/>
              <a:t>, Genoa university. He dropped the </a:t>
            </a:r>
            <a:r>
              <a:rPr lang="en-US" dirty="0" err="1"/>
              <a:t>Rumelhart</a:t>
            </a:r>
            <a:r>
              <a:rPr lang="en-US" dirty="0"/>
              <a:t> &amp; McClelland bibles on my desk. The student edition also had C source code. Heaven! May the source be with you. In these days I worked on recurrent networks for simulating handwriting, using feedback as in cybernetics and also I maintained, against the stream, my interest in spiking models.</a:t>
            </a:r>
          </a:p>
        </p:txBody>
      </p:sp>
      <p:sp>
        <p:nvSpPr>
          <p:cNvPr id="4" name="Slide Number Placeholder 3"/>
          <p:cNvSpPr>
            <a:spLocks noGrp="1"/>
          </p:cNvSpPr>
          <p:nvPr>
            <p:ph type="sldNum" sz="quarter" idx="5"/>
          </p:nvPr>
        </p:nvSpPr>
        <p:spPr/>
        <p:txBody>
          <a:bodyPr/>
          <a:lstStyle/>
          <a:p>
            <a:pPr>
              <a:defRPr/>
            </a:pPr>
            <a:fld id="{E5C7DB4E-8104-4F31-9BAA-55A9BA34B6D1}" type="slidenum">
              <a:rPr lang="en-US" smtClean="0"/>
              <a:pPr>
                <a:defRPr/>
              </a:pPr>
              <a:t>10</a:t>
            </a:fld>
            <a:endParaRPr lang="en-US"/>
          </a:p>
        </p:txBody>
      </p:sp>
    </p:spTree>
    <p:extLst>
      <p:ext uri="{BB962C8B-B14F-4D97-AF65-F5344CB8AC3E}">
        <p14:creationId xmlns:p14="http://schemas.microsoft.com/office/powerpoint/2010/main" val="3762220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complicated slide, I am sorry for that but it is important in this lecture. This is about an article by Elman, already in 1990, that contains many essential ingredients that were also needed for transformers to be successful, and at the same time, it is an illustration that all complaints of neural networks being a black box need to be seen in perspective. Elman uses a word prediction task. “Cat eats …mouse…”. After training, he did a cluster analysis on the hidden (pink) learned internal representations, called embeddings today,  and found that a linguistically meaningful graph emerges, with categories verbs and nouns emerging, and within the nouns animate (the living things) and the inanimate objects and so on. No human-semantics or syntax expert is needed, just the data. It is also a perfect example what you need to do to understand a neural network: Look into it: Every vector and feature map can be inspected. We use t-SNE and </a:t>
            </a:r>
            <a:r>
              <a:rPr lang="en-US" dirty="0" err="1"/>
              <a:t>GradCam</a:t>
            </a:r>
            <a:r>
              <a:rPr lang="en-US" dirty="0"/>
              <a:t> heatmap inspection for that today. Yes, current progress is impressive, but there are deep roots, that appear to have been forgotten.</a:t>
            </a:r>
          </a:p>
        </p:txBody>
      </p:sp>
      <p:sp>
        <p:nvSpPr>
          <p:cNvPr id="4" name="Slide Number Placeholder 3"/>
          <p:cNvSpPr>
            <a:spLocks noGrp="1"/>
          </p:cNvSpPr>
          <p:nvPr>
            <p:ph type="sldNum" sz="quarter" idx="5"/>
          </p:nvPr>
        </p:nvSpPr>
        <p:spPr/>
        <p:txBody>
          <a:bodyPr/>
          <a:lstStyle/>
          <a:p>
            <a:pPr>
              <a:defRPr/>
            </a:pPr>
            <a:fld id="{E5C7DB4E-8104-4F31-9BAA-55A9BA34B6D1}" type="slidenum">
              <a:rPr lang="en-US" smtClean="0"/>
              <a:pPr>
                <a:defRPr/>
              </a:pPr>
              <a:t>11</a:t>
            </a:fld>
            <a:endParaRPr lang="en-US"/>
          </a:p>
        </p:txBody>
      </p:sp>
    </p:spTree>
    <p:extLst>
      <p:ext uri="{BB962C8B-B14F-4D97-AF65-F5344CB8AC3E}">
        <p14:creationId xmlns:p14="http://schemas.microsoft.com/office/powerpoint/2010/main" val="1039953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Handwriting recognition is very difficult. This has lead to a situation where the field was populated by a diverse crowd of electronic engineers, theoretical physicists, cognitive science researchers, neuroscientists, and yes, also the occasional computer scientist. Many of the latter found handwriting too ugly as a problem. The convolutional neural network in its current form was introduced by AT&amp;T researcher Yann LeCun, currently at Meta.</a:t>
            </a:r>
          </a:p>
        </p:txBody>
      </p:sp>
      <p:sp>
        <p:nvSpPr>
          <p:cNvPr id="4" name="Slide Number Placeholder 3"/>
          <p:cNvSpPr>
            <a:spLocks noGrp="1"/>
          </p:cNvSpPr>
          <p:nvPr>
            <p:ph type="sldNum" sz="quarter" idx="10"/>
          </p:nvPr>
        </p:nvSpPr>
        <p:spPr/>
        <p:txBody>
          <a:bodyPr/>
          <a:lstStyle/>
          <a:p>
            <a:pPr>
              <a:defRPr/>
            </a:pPr>
            <a:fld id="{E5C7DB4E-8104-4F31-9BAA-55A9BA34B6D1}" type="slidenum">
              <a:rPr lang="en-US" smtClean="0"/>
              <a:pPr>
                <a:defRPr/>
              </a:pPr>
              <a:t>12</a:t>
            </a:fld>
            <a:endParaRPr lang="en-US"/>
          </a:p>
        </p:txBody>
      </p:sp>
    </p:spTree>
    <p:extLst>
      <p:ext uri="{BB962C8B-B14F-4D97-AF65-F5344CB8AC3E}">
        <p14:creationId xmlns:p14="http://schemas.microsoft.com/office/powerpoint/2010/main" val="219842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Already in 1991, the situation surrounding multilayer </a:t>
            </a:r>
            <a:r>
              <a:rPr lang="en-US" dirty="0" err="1"/>
              <a:t>perceptrons</a:t>
            </a:r>
            <a:r>
              <a:rPr lang="en-US" dirty="0"/>
              <a:t> got into an impasse. Performances did not improve. Engineers at AT&amp;T were appalled by the idea that a model would be different on different training occasions and even presented overfit, a bad performance on unseen data. A team of </a:t>
            </a:r>
            <a:r>
              <a:rPr lang="en-US" dirty="0" err="1"/>
              <a:t>Vapnik</a:t>
            </a:r>
            <a:r>
              <a:rPr lang="en-US" dirty="0"/>
              <a:t>, </a:t>
            </a:r>
            <a:r>
              <a:rPr lang="en-US" dirty="0" err="1"/>
              <a:t>Boser</a:t>
            </a:r>
            <a:r>
              <a:rPr lang="en-US" dirty="0"/>
              <a:t> &amp; Guyon invented a completely new classifier, not neural, that was designed to avoid such problems. In spite of its disadvantages, it pushed MLPs aside for a decade. As a side note, the maximized margin idea in this algorithm is by Isabelle Guyon, who is very famous, but has a comparable position as Rosalind Franklin as regards this detail.</a:t>
            </a:r>
          </a:p>
        </p:txBody>
      </p:sp>
      <p:sp>
        <p:nvSpPr>
          <p:cNvPr id="4" name="Slide Number Placeholder 3"/>
          <p:cNvSpPr>
            <a:spLocks noGrp="1"/>
          </p:cNvSpPr>
          <p:nvPr>
            <p:ph type="sldNum" sz="quarter" idx="5"/>
          </p:nvPr>
        </p:nvSpPr>
        <p:spPr/>
        <p:txBody>
          <a:bodyPr/>
          <a:lstStyle/>
          <a:p>
            <a:pPr>
              <a:defRPr/>
            </a:pPr>
            <a:fld id="{E5C7DB4E-8104-4F31-9BAA-55A9BA34B6D1}" type="slidenum">
              <a:rPr lang="en-US" smtClean="0"/>
              <a:pPr>
                <a:defRPr/>
              </a:pPr>
              <a:t>13</a:t>
            </a:fld>
            <a:endParaRPr lang="en-US"/>
          </a:p>
        </p:txBody>
      </p:sp>
    </p:spTree>
    <p:extLst>
      <p:ext uri="{BB962C8B-B14F-4D97-AF65-F5344CB8AC3E}">
        <p14:creationId xmlns:p14="http://schemas.microsoft.com/office/powerpoint/2010/main" val="3697330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consequence many of us </a:t>
            </a:r>
            <a:r>
              <a:rPr lang="en-US" dirty="0">
                <a:sym typeface="Wingdings" panose="05000000000000000000" pitchFamily="2" charset="2"/>
              </a:rPr>
              <a:t>did not dare to publish many papers about neural networks, per se, in this period. But we did use them and they served of course as the baseline comparison in SVM papers.</a:t>
            </a:r>
            <a:endParaRPr lang="en-US" dirty="0"/>
          </a:p>
        </p:txBody>
      </p:sp>
      <p:sp>
        <p:nvSpPr>
          <p:cNvPr id="4" name="Slide Number Placeholder 3"/>
          <p:cNvSpPr>
            <a:spLocks noGrp="1"/>
          </p:cNvSpPr>
          <p:nvPr>
            <p:ph type="sldNum" sz="quarter" idx="5"/>
          </p:nvPr>
        </p:nvSpPr>
        <p:spPr/>
        <p:txBody>
          <a:bodyPr/>
          <a:lstStyle/>
          <a:p>
            <a:pPr>
              <a:defRPr/>
            </a:pPr>
            <a:fld id="{E5C7DB4E-8104-4F31-9BAA-55A9BA34B6D1}" type="slidenum">
              <a:rPr lang="en-US" smtClean="0"/>
              <a:pPr>
                <a:defRPr/>
              </a:pPr>
              <a:t>14</a:t>
            </a:fld>
            <a:endParaRPr lang="en-US"/>
          </a:p>
        </p:txBody>
      </p:sp>
    </p:spTree>
    <p:extLst>
      <p:ext uri="{BB962C8B-B14F-4D97-AF65-F5344CB8AC3E}">
        <p14:creationId xmlns:p14="http://schemas.microsoft.com/office/powerpoint/2010/main" val="182817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5C7DB4E-8104-4F31-9BAA-55A9BA34B6D1}" type="slidenum">
              <a:rPr lang="en-US" smtClean="0"/>
              <a:pPr>
                <a:defRPr/>
              </a:pPr>
              <a:t>28</a:t>
            </a:fld>
            <a:endParaRPr lang="en-US"/>
          </a:p>
        </p:txBody>
      </p:sp>
    </p:spTree>
    <p:extLst>
      <p:ext uri="{BB962C8B-B14F-4D97-AF65-F5344CB8AC3E}">
        <p14:creationId xmlns:p14="http://schemas.microsoft.com/office/powerpoint/2010/main" val="972409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5C7DB4E-8104-4F31-9BAA-55A9BA34B6D1}" type="slidenum">
              <a:rPr lang="en-US" smtClean="0"/>
              <a:pPr>
                <a:defRPr/>
              </a:pPr>
              <a:t>31</a:t>
            </a:fld>
            <a:endParaRPr lang="en-US"/>
          </a:p>
        </p:txBody>
      </p:sp>
    </p:spTree>
    <p:extLst>
      <p:ext uri="{BB962C8B-B14F-4D97-AF65-F5344CB8AC3E}">
        <p14:creationId xmlns:p14="http://schemas.microsoft.com/office/powerpoint/2010/main" val="1742856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step back and look at neuroscience. If you compare the brain architecture of animals, from very simple </a:t>
            </a:r>
            <a:r>
              <a:rPr lang="en-US" dirty="0" err="1"/>
              <a:t>upto</a:t>
            </a:r>
            <a:r>
              <a:rPr lang="en-US" dirty="0"/>
              <a:t> human, there are common modules occurring in all those species. These modules are </a:t>
            </a:r>
            <a:r>
              <a:rPr lang="en-US" dirty="0" err="1"/>
              <a:t>fylogenetically</a:t>
            </a:r>
            <a:r>
              <a:rPr lang="en-US" dirty="0"/>
              <a:t> very old, and all precede the appearance of the cortex and neocortex. These modules receive all perceptual information in a primitive, old manner, for a quick evaluation on the VALUE of the current state of the world. This allows a system to take a quick decision for flight, fight, approach food, take a rest etc. A system that does not have such a basic architecture for self sustenance and the protection of bodily integrity is unlike to be as resilient and dangerous in comparison to biological beings. Being smart in word prediction without mechanisms for self protection is a risky position. </a:t>
            </a:r>
          </a:p>
        </p:txBody>
      </p:sp>
      <p:sp>
        <p:nvSpPr>
          <p:cNvPr id="4" name="Slide Number Placeholder 3"/>
          <p:cNvSpPr>
            <a:spLocks noGrp="1"/>
          </p:cNvSpPr>
          <p:nvPr>
            <p:ph type="sldNum" sz="quarter" idx="5"/>
          </p:nvPr>
        </p:nvSpPr>
        <p:spPr/>
        <p:txBody>
          <a:bodyPr/>
          <a:lstStyle/>
          <a:p>
            <a:pPr>
              <a:defRPr/>
            </a:pPr>
            <a:fld id="{E5C7DB4E-8104-4F31-9BAA-55A9BA34B6D1}" type="slidenum">
              <a:rPr lang="en-US" smtClean="0"/>
              <a:pPr>
                <a:defRPr/>
              </a:pPr>
              <a:t>35</a:t>
            </a:fld>
            <a:endParaRPr lang="en-US"/>
          </a:p>
        </p:txBody>
      </p:sp>
    </p:spTree>
    <p:extLst>
      <p:ext uri="{BB962C8B-B14F-4D97-AF65-F5344CB8AC3E}">
        <p14:creationId xmlns:p14="http://schemas.microsoft.com/office/powerpoint/2010/main" val="3038420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5C7DB4E-8104-4F31-9BAA-55A9BA34B6D1}" type="slidenum">
              <a:rPr lang="en-US" smtClean="0"/>
              <a:pPr>
                <a:defRPr/>
              </a:pPr>
              <a:t>41</a:t>
            </a:fld>
            <a:endParaRPr lang="en-US"/>
          </a:p>
        </p:txBody>
      </p:sp>
    </p:spTree>
    <p:extLst>
      <p:ext uri="{BB962C8B-B14F-4D97-AF65-F5344CB8AC3E}">
        <p14:creationId xmlns:p14="http://schemas.microsoft.com/office/powerpoint/2010/main" val="13332792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pic>
        <p:nvPicPr>
          <p:cNvPr id="4" name="Picture 2" descr="EN_bovenbalk"/>
          <p:cNvPicPr>
            <a:picLocks noChangeAspect="1" noChangeArrowheads="1"/>
          </p:cNvPicPr>
          <p:nvPr/>
        </p:nvPicPr>
        <p:blipFill>
          <a:blip r:embed="rId2" cstate="print"/>
          <a:srcRect/>
          <a:stretch>
            <a:fillRect/>
          </a:stretch>
        </p:blipFill>
        <p:spPr bwMode="auto">
          <a:xfrm>
            <a:off x="1" y="0"/>
            <a:ext cx="12187767" cy="1017588"/>
          </a:xfrm>
          <a:prstGeom prst="rect">
            <a:avLst/>
          </a:prstGeom>
          <a:noFill/>
          <a:ln w="9525">
            <a:noFill/>
            <a:miter lim="800000"/>
            <a:headEnd/>
            <a:tailEnd/>
          </a:ln>
        </p:spPr>
      </p:pic>
      <p:sp>
        <p:nvSpPr>
          <p:cNvPr id="5" name="Rectangle 3"/>
          <p:cNvSpPr>
            <a:spLocks noChangeArrowheads="1"/>
          </p:cNvSpPr>
          <p:nvPr/>
        </p:nvSpPr>
        <p:spPr bwMode="auto">
          <a:xfrm>
            <a:off x="1" y="1268414"/>
            <a:ext cx="12187767" cy="2454275"/>
          </a:xfrm>
          <a:prstGeom prst="rect">
            <a:avLst/>
          </a:prstGeom>
          <a:solidFill>
            <a:schemeClr val="accent2"/>
          </a:solidFill>
          <a:ln w="9525">
            <a:noFill/>
            <a:miter lim="800000"/>
            <a:headEnd/>
            <a:tailEnd/>
          </a:ln>
        </p:spPr>
        <p:txBody>
          <a:bodyPr wrap="none" anchor="ctr"/>
          <a:lstStyle/>
          <a:p>
            <a:pPr>
              <a:defRPr/>
            </a:pPr>
            <a:endParaRPr lang="nl-NL" sz="2000"/>
          </a:p>
        </p:txBody>
      </p:sp>
      <p:sp>
        <p:nvSpPr>
          <p:cNvPr id="6" name="Rectangle 4" descr="Light upward diagonal"/>
          <p:cNvSpPr>
            <a:spLocks noChangeArrowheads="1"/>
          </p:cNvSpPr>
          <p:nvPr/>
        </p:nvSpPr>
        <p:spPr bwMode="auto">
          <a:xfrm>
            <a:off x="0" y="6218238"/>
            <a:ext cx="12192000" cy="635000"/>
          </a:xfrm>
          <a:prstGeom prst="rect">
            <a:avLst/>
          </a:prstGeom>
          <a:pattFill prst="ltUpDiag">
            <a:fgClr>
              <a:schemeClr val="accent1"/>
            </a:fgClr>
            <a:bgClr>
              <a:schemeClr val="bg1"/>
            </a:bgClr>
          </a:pattFill>
          <a:ln w="9525">
            <a:noFill/>
            <a:miter lim="800000"/>
            <a:headEnd/>
            <a:tailEnd/>
          </a:ln>
        </p:spPr>
        <p:txBody>
          <a:bodyPr wrap="none" anchor="ctr"/>
          <a:lstStyle/>
          <a:p>
            <a:pPr>
              <a:defRPr/>
            </a:pPr>
            <a:endParaRPr lang="nl-NL" sz="2000"/>
          </a:p>
        </p:txBody>
      </p:sp>
      <p:pic>
        <p:nvPicPr>
          <p:cNvPr id="7" name="Picture 7" descr="RUGR_logoEN_rood_RGB"/>
          <p:cNvPicPr>
            <a:picLocks noChangeAspect="1" noChangeArrowheads="1"/>
          </p:cNvPicPr>
          <p:nvPr/>
        </p:nvPicPr>
        <p:blipFill>
          <a:blip r:embed="rId3" cstate="print"/>
          <a:srcRect/>
          <a:stretch>
            <a:fillRect/>
          </a:stretch>
        </p:blipFill>
        <p:spPr bwMode="auto">
          <a:xfrm>
            <a:off x="1007534" y="150813"/>
            <a:ext cx="3191933" cy="658812"/>
          </a:xfrm>
          <a:prstGeom prst="rect">
            <a:avLst/>
          </a:prstGeom>
          <a:noFill/>
          <a:ln w="9525">
            <a:noFill/>
            <a:miter lim="800000"/>
            <a:headEnd/>
            <a:tailEnd/>
          </a:ln>
        </p:spPr>
      </p:pic>
      <p:sp>
        <p:nvSpPr>
          <p:cNvPr id="8" name="Rectangle 8" descr="Light upward diagonal"/>
          <p:cNvSpPr>
            <a:spLocks noChangeArrowheads="1"/>
          </p:cNvSpPr>
          <p:nvPr/>
        </p:nvSpPr>
        <p:spPr bwMode="auto">
          <a:xfrm>
            <a:off x="0" y="1009650"/>
            <a:ext cx="12192000" cy="261938"/>
          </a:xfrm>
          <a:prstGeom prst="rect">
            <a:avLst/>
          </a:prstGeom>
          <a:pattFill prst="ltUpDiag">
            <a:fgClr>
              <a:schemeClr val="accent1"/>
            </a:fgClr>
            <a:bgClr>
              <a:schemeClr val="bg1"/>
            </a:bgClr>
          </a:pattFill>
          <a:ln w="9525">
            <a:noFill/>
            <a:miter lim="800000"/>
            <a:headEnd/>
            <a:tailEnd/>
          </a:ln>
        </p:spPr>
        <p:txBody>
          <a:bodyPr wrap="none" anchor="ctr"/>
          <a:lstStyle/>
          <a:p>
            <a:pPr>
              <a:defRPr/>
            </a:pPr>
            <a:endParaRPr lang="nl-NL" sz="2000"/>
          </a:p>
        </p:txBody>
      </p:sp>
      <p:sp>
        <p:nvSpPr>
          <p:cNvPr id="9" name="Text Box 11"/>
          <p:cNvSpPr txBox="1">
            <a:spLocks noChangeArrowheads="1"/>
          </p:cNvSpPr>
          <p:nvPr userDrawn="1"/>
        </p:nvSpPr>
        <p:spPr bwMode="auto">
          <a:xfrm>
            <a:off x="1029678" y="781051"/>
            <a:ext cx="476412" cy="246221"/>
          </a:xfrm>
          <a:prstGeom prst="rect">
            <a:avLst/>
          </a:prstGeom>
          <a:noFill/>
          <a:ln w="6350">
            <a:noFill/>
            <a:miter lim="800000"/>
            <a:headEnd/>
            <a:tailEnd/>
          </a:ln>
          <a:effectLst/>
        </p:spPr>
        <p:txBody>
          <a:bodyPr wrap="none">
            <a:spAutoFit/>
          </a:bodyPr>
          <a:lstStyle/>
          <a:p>
            <a:pPr>
              <a:defRPr/>
            </a:pPr>
            <a:r>
              <a:rPr lang="en-US" sz="1000" b="1">
                <a:solidFill>
                  <a:schemeClr val="accent2"/>
                </a:solidFill>
              </a:rPr>
              <a:t>1614</a:t>
            </a:r>
          </a:p>
        </p:txBody>
      </p:sp>
      <p:sp>
        <p:nvSpPr>
          <p:cNvPr id="9221" name="Rectangle 5"/>
          <p:cNvSpPr>
            <a:spLocks noGrp="1" noChangeArrowheads="1"/>
          </p:cNvSpPr>
          <p:nvPr>
            <p:ph type="ctrTitle"/>
          </p:nvPr>
        </p:nvSpPr>
        <p:spPr>
          <a:xfrm>
            <a:off x="1007534" y="1484313"/>
            <a:ext cx="10581217" cy="657225"/>
          </a:xfrm>
        </p:spPr>
        <p:txBody>
          <a:bodyPr/>
          <a:lstStyle>
            <a:lvl1pPr>
              <a:defRPr sz="4200">
                <a:solidFill>
                  <a:schemeClr val="bg1"/>
                </a:solidFill>
              </a:defRPr>
            </a:lvl1pPr>
          </a:lstStyle>
          <a:p>
            <a:r>
              <a:rPr lang="en-US"/>
              <a:t>Click to edit Master title style</a:t>
            </a:r>
          </a:p>
        </p:txBody>
      </p:sp>
      <p:sp>
        <p:nvSpPr>
          <p:cNvPr id="9222" name="Rectangle 6"/>
          <p:cNvSpPr>
            <a:spLocks noGrp="1" noChangeArrowheads="1"/>
          </p:cNvSpPr>
          <p:nvPr>
            <p:ph type="subTitle" idx="1"/>
          </p:nvPr>
        </p:nvSpPr>
        <p:spPr>
          <a:xfrm>
            <a:off x="1007534" y="2209801"/>
            <a:ext cx="10581217" cy="1363663"/>
          </a:xfrm>
        </p:spPr>
        <p:txBody>
          <a:bodyPr/>
          <a:lstStyle>
            <a:lvl1pPr marL="0" indent="0">
              <a:buFontTx/>
              <a:buNone/>
              <a:defRPr sz="3400">
                <a:solidFill>
                  <a:schemeClr val="bg1"/>
                </a:solidFill>
              </a:defRPr>
            </a:lvl1pPr>
          </a:lstStyle>
          <a:p>
            <a:r>
              <a:rPr lang="en-US"/>
              <a:t>Click to edit Master subtitle style</a:t>
            </a:r>
          </a:p>
        </p:txBody>
      </p:sp>
      <p:sp>
        <p:nvSpPr>
          <p:cNvPr id="10" name="Rectangle 9"/>
          <p:cNvSpPr>
            <a:spLocks noGrp="1" noChangeArrowheads="1"/>
          </p:cNvSpPr>
          <p:nvPr>
            <p:ph type="dt" sz="half" idx="10"/>
          </p:nvPr>
        </p:nvSpPr>
        <p:spPr/>
        <p:txBody>
          <a:bodyPr/>
          <a:lstStyle>
            <a:lvl1pPr>
              <a:defRPr smtClean="0"/>
            </a:lvl1pPr>
          </a:lstStyle>
          <a:p>
            <a:pPr>
              <a:defRPr/>
            </a:pPr>
            <a:endParaRPr lang="en-US"/>
          </a:p>
        </p:txBody>
      </p:sp>
      <p:sp>
        <p:nvSpPr>
          <p:cNvPr id="11" name="Rectangle 10"/>
          <p:cNvSpPr>
            <a:spLocks noGrp="1" noChangeArrowheads="1"/>
          </p:cNvSpPr>
          <p:nvPr>
            <p:ph type="sldNum" sz="quarter" idx="11"/>
          </p:nvPr>
        </p:nvSpPr>
        <p:spPr>
          <a:xfrm>
            <a:off x="129964" y="6535738"/>
            <a:ext cx="863600" cy="261938"/>
          </a:xfrm>
        </p:spPr>
        <p:txBody>
          <a:bodyPr/>
          <a:lstStyle>
            <a:lvl1pPr>
              <a:defRPr smtClean="0"/>
            </a:lvl1pPr>
          </a:lstStyle>
          <a:p>
            <a:pPr>
              <a:defRPr/>
            </a:pPr>
            <a:r>
              <a:rPr lang="en-US" dirty="0"/>
              <a:t> | </a:t>
            </a:r>
            <a:fld id="{67A71D44-AC05-465F-B1FF-1310661D12C0}"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sldNum" sz="quarter" idx="11"/>
          </p:nvPr>
        </p:nvSpPr>
        <p:spPr>
          <a:xfrm>
            <a:off x="139200" y="6498431"/>
            <a:ext cx="863600" cy="261938"/>
          </a:xfrm>
          <a:ln/>
        </p:spPr>
        <p:txBody>
          <a:bodyPr/>
          <a:lstStyle>
            <a:lvl1pPr>
              <a:defRPr/>
            </a:lvl1pPr>
          </a:lstStyle>
          <a:p>
            <a:pPr>
              <a:defRPr/>
            </a:pPr>
            <a:r>
              <a:rPr lang="en-US"/>
              <a:t> | </a:t>
            </a:r>
            <a:fld id="{EDFC1ACF-C76A-4423-993C-3D11356118FA}" type="slidenum">
              <a:rPr lang="en-US"/>
              <a:pPr>
                <a:defRPr/>
              </a:pPr>
              <a:t>‹#›</a:t>
            </a:fld>
            <a:endParaRPr lang="en-US"/>
          </a:p>
        </p:txBody>
      </p:sp>
      <p:sp>
        <p:nvSpPr>
          <p:cNvPr id="6" name="Rectangle 11"/>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sldNum" sz="quarter" idx="11"/>
          </p:nvPr>
        </p:nvSpPr>
        <p:spPr>
          <a:ln/>
        </p:spPr>
        <p:txBody>
          <a:bodyPr/>
          <a:lstStyle>
            <a:lvl1pPr>
              <a:defRPr/>
            </a:lvl1pPr>
          </a:lstStyle>
          <a:p>
            <a:pPr>
              <a:defRPr/>
            </a:pPr>
            <a:r>
              <a:rPr lang="en-US"/>
              <a:t> | </a:t>
            </a:r>
            <a:fld id="{7FD40734-478B-4B24-AFC6-660CB3B73318}" type="slidenum">
              <a:rPr lang="en-US"/>
              <a:pPr>
                <a:defRPr/>
              </a:pPr>
              <a:t>‹#›</a:t>
            </a:fld>
            <a:endParaRPr lang="en-US"/>
          </a:p>
        </p:txBody>
      </p:sp>
      <p:sp>
        <p:nvSpPr>
          <p:cNvPr id="6" name="Rectangle 11"/>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1007534" y="2205039"/>
            <a:ext cx="5187951" cy="3887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398684" y="2205039"/>
            <a:ext cx="5187949" cy="3887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sldNum" sz="quarter" idx="11"/>
          </p:nvPr>
        </p:nvSpPr>
        <p:spPr>
          <a:ln/>
        </p:spPr>
        <p:txBody>
          <a:bodyPr/>
          <a:lstStyle>
            <a:lvl1pPr>
              <a:defRPr/>
            </a:lvl1pPr>
          </a:lstStyle>
          <a:p>
            <a:pPr>
              <a:defRPr/>
            </a:pPr>
            <a:r>
              <a:rPr lang="en-US"/>
              <a:t> | </a:t>
            </a:r>
            <a:fld id="{C6146328-F055-4A5D-9249-20088F5BC5F3}" type="slidenum">
              <a:rPr lang="en-US"/>
              <a:pPr>
                <a:defRPr/>
              </a:pPr>
              <a:t>‹#›</a:t>
            </a:fld>
            <a:endParaRPr lang="en-US"/>
          </a:p>
        </p:txBody>
      </p:sp>
      <p:sp>
        <p:nvSpPr>
          <p:cNvPr id="7" name="Rectangle 11"/>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8"/>
          <p:cNvSpPr>
            <a:spLocks noGrp="1" noChangeArrowheads="1"/>
          </p:cNvSpPr>
          <p:nvPr>
            <p:ph type="dt" sz="half" idx="10"/>
          </p:nvPr>
        </p:nvSpPr>
        <p:spPr>
          <a:ln/>
        </p:spPr>
        <p:txBody>
          <a:bodyPr/>
          <a:lstStyle>
            <a:lvl1pPr>
              <a:defRPr/>
            </a:lvl1pPr>
          </a:lstStyle>
          <a:p>
            <a:pPr>
              <a:defRPr/>
            </a:pPr>
            <a:endParaRPr lang="en-US"/>
          </a:p>
        </p:txBody>
      </p:sp>
      <p:sp>
        <p:nvSpPr>
          <p:cNvPr id="8" name="Rectangle 9"/>
          <p:cNvSpPr>
            <a:spLocks noGrp="1" noChangeArrowheads="1"/>
          </p:cNvSpPr>
          <p:nvPr>
            <p:ph type="sldNum" sz="quarter" idx="11"/>
          </p:nvPr>
        </p:nvSpPr>
        <p:spPr>
          <a:ln/>
        </p:spPr>
        <p:txBody>
          <a:bodyPr/>
          <a:lstStyle>
            <a:lvl1pPr>
              <a:defRPr/>
            </a:lvl1pPr>
          </a:lstStyle>
          <a:p>
            <a:pPr>
              <a:defRPr/>
            </a:pPr>
            <a:r>
              <a:rPr lang="en-US"/>
              <a:t> | </a:t>
            </a:r>
            <a:fld id="{764F8AB7-3B8B-40A8-807B-5B75FFF5AD42}" type="slidenum">
              <a:rPr lang="en-US"/>
              <a:pPr>
                <a:defRPr/>
              </a:pPr>
              <a:t>‹#›</a:t>
            </a:fld>
            <a:endParaRPr lang="en-US"/>
          </a:p>
        </p:txBody>
      </p:sp>
      <p:sp>
        <p:nvSpPr>
          <p:cNvPr id="9" name="Rectangle 11"/>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8"/>
          <p:cNvSpPr>
            <a:spLocks noGrp="1" noChangeArrowheads="1"/>
          </p:cNvSpPr>
          <p:nvPr>
            <p:ph type="dt" sz="half" idx="10"/>
          </p:nvPr>
        </p:nvSpPr>
        <p:spPr>
          <a:ln/>
        </p:spPr>
        <p:txBody>
          <a:bodyPr/>
          <a:lstStyle>
            <a:lvl1pPr>
              <a:defRPr/>
            </a:lvl1pPr>
          </a:lstStyle>
          <a:p>
            <a:pPr>
              <a:defRPr/>
            </a:pPr>
            <a:endParaRPr lang="en-US"/>
          </a:p>
        </p:txBody>
      </p:sp>
      <p:sp>
        <p:nvSpPr>
          <p:cNvPr id="4" name="Rectangle 9"/>
          <p:cNvSpPr>
            <a:spLocks noGrp="1" noChangeArrowheads="1"/>
          </p:cNvSpPr>
          <p:nvPr>
            <p:ph type="sldNum" sz="quarter" idx="11"/>
          </p:nvPr>
        </p:nvSpPr>
        <p:spPr>
          <a:ln/>
        </p:spPr>
        <p:txBody>
          <a:bodyPr/>
          <a:lstStyle>
            <a:lvl1pPr>
              <a:defRPr/>
            </a:lvl1pPr>
          </a:lstStyle>
          <a:p>
            <a:pPr>
              <a:defRPr/>
            </a:pPr>
            <a:r>
              <a:rPr lang="en-US"/>
              <a:t> | </a:t>
            </a:r>
            <a:fld id="{F6EA268D-5F93-4172-8B36-F3DF355ADF19}" type="slidenum">
              <a:rPr lang="en-US"/>
              <a:pPr>
                <a:defRPr/>
              </a:pPr>
              <a:t>‹#›</a:t>
            </a:fld>
            <a:endParaRPr lang="en-US"/>
          </a:p>
        </p:txBody>
      </p:sp>
      <p:sp>
        <p:nvSpPr>
          <p:cNvPr id="5" name="Rectangle 11"/>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p>
        </p:txBody>
      </p:sp>
      <p:sp>
        <p:nvSpPr>
          <p:cNvPr id="3" name="Rectangle 9"/>
          <p:cNvSpPr>
            <a:spLocks noGrp="1" noChangeArrowheads="1"/>
          </p:cNvSpPr>
          <p:nvPr>
            <p:ph type="sldNum" sz="quarter" idx="11"/>
          </p:nvPr>
        </p:nvSpPr>
        <p:spPr>
          <a:ln/>
        </p:spPr>
        <p:txBody>
          <a:bodyPr/>
          <a:lstStyle>
            <a:lvl1pPr>
              <a:defRPr/>
            </a:lvl1pPr>
          </a:lstStyle>
          <a:p>
            <a:pPr>
              <a:defRPr/>
            </a:pPr>
            <a:r>
              <a:rPr lang="en-US"/>
              <a:t> | </a:t>
            </a:r>
            <a:fld id="{1C9B88A3-9ACA-4F63-ADDB-A72E30727D48}" type="slidenum">
              <a:rPr lang="en-US"/>
              <a:pPr>
                <a:defRPr/>
              </a:pPr>
              <a:t>‹#›</a:t>
            </a:fld>
            <a:endParaRPr lang="en-US"/>
          </a:p>
        </p:txBody>
      </p:sp>
      <p:sp>
        <p:nvSpPr>
          <p:cNvPr id="4" name="Rectangle 11"/>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sldNum" sz="quarter" idx="11"/>
          </p:nvPr>
        </p:nvSpPr>
        <p:spPr>
          <a:ln/>
        </p:spPr>
        <p:txBody>
          <a:bodyPr/>
          <a:lstStyle>
            <a:lvl1pPr>
              <a:defRPr/>
            </a:lvl1pPr>
          </a:lstStyle>
          <a:p>
            <a:pPr>
              <a:defRPr/>
            </a:pPr>
            <a:r>
              <a:rPr lang="en-US"/>
              <a:t> | </a:t>
            </a:r>
            <a:fld id="{1BAA2F08-0FCA-43EB-AC4E-BC04709C4613}" type="slidenum">
              <a:rPr lang="en-US"/>
              <a:pPr>
                <a:defRPr/>
              </a:pPr>
              <a:t>‹#›</a:t>
            </a:fld>
            <a:endParaRPr lang="en-US"/>
          </a:p>
        </p:txBody>
      </p:sp>
      <p:sp>
        <p:nvSpPr>
          <p:cNvPr id="7" name="Rectangle 11"/>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sldNum" sz="quarter" idx="11"/>
          </p:nvPr>
        </p:nvSpPr>
        <p:spPr>
          <a:ln/>
        </p:spPr>
        <p:txBody>
          <a:bodyPr/>
          <a:lstStyle>
            <a:lvl1pPr>
              <a:defRPr/>
            </a:lvl1pPr>
          </a:lstStyle>
          <a:p>
            <a:pPr>
              <a:defRPr/>
            </a:pPr>
            <a:r>
              <a:rPr lang="en-US"/>
              <a:t> | </a:t>
            </a:r>
            <a:fld id="{46F4C952-680A-4C79-9480-B08D32D58785}" type="slidenum">
              <a:rPr lang="en-US"/>
              <a:pPr>
                <a:defRPr/>
              </a:pPr>
              <a:t>‹#›</a:t>
            </a:fld>
            <a:endParaRPr lang="en-US"/>
          </a:p>
        </p:txBody>
      </p:sp>
      <p:sp>
        <p:nvSpPr>
          <p:cNvPr id="7" name="Rectangle 11"/>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sldNum" sz="quarter" idx="11"/>
          </p:nvPr>
        </p:nvSpPr>
        <p:spPr>
          <a:ln/>
        </p:spPr>
        <p:txBody>
          <a:bodyPr/>
          <a:lstStyle>
            <a:lvl1pPr>
              <a:defRPr/>
            </a:lvl1pPr>
          </a:lstStyle>
          <a:p>
            <a:pPr>
              <a:defRPr/>
            </a:pPr>
            <a:r>
              <a:rPr lang="en-US"/>
              <a:t> | </a:t>
            </a:r>
            <a:fld id="{A2227998-BA72-4655-80BF-74D26C4B47AC}" type="slidenum">
              <a:rPr lang="en-US"/>
              <a:pPr>
                <a:defRPr/>
              </a:pPr>
              <a:t>‹#›</a:t>
            </a:fld>
            <a:endParaRPr lang="en-US"/>
          </a:p>
        </p:txBody>
      </p:sp>
      <p:sp>
        <p:nvSpPr>
          <p:cNvPr id="6" name="Rectangle 11"/>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942918" y="1468439"/>
            <a:ext cx="2643716" cy="462438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1007533" y="1468439"/>
            <a:ext cx="7732184" cy="46243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sldNum" sz="quarter" idx="11"/>
          </p:nvPr>
        </p:nvSpPr>
        <p:spPr>
          <a:ln/>
        </p:spPr>
        <p:txBody>
          <a:bodyPr/>
          <a:lstStyle>
            <a:lvl1pPr>
              <a:defRPr/>
            </a:lvl1pPr>
          </a:lstStyle>
          <a:p>
            <a:pPr>
              <a:defRPr/>
            </a:pPr>
            <a:r>
              <a:rPr lang="en-US"/>
              <a:t> | </a:t>
            </a:r>
            <a:fld id="{F816AB2C-5C09-4889-A030-A0C173FD6D5A}" type="slidenum">
              <a:rPr lang="en-US"/>
              <a:pPr>
                <a:defRPr/>
              </a:pPr>
              <a:t>‹#›</a:t>
            </a:fld>
            <a:endParaRPr lang="en-US"/>
          </a:p>
        </p:txBody>
      </p:sp>
      <p:sp>
        <p:nvSpPr>
          <p:cNvPr id="6" name="Rectangle 11"/>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292C8-CAFA-360F-2E0D-78D1F66C9C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6F7D0D9-FD1F-53B7-B557-4B27C5B808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5D7424-48C6-E522-17FC-AD7BA501340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82105D4-FACB-3D16-5B01-0DC009315A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1CC2A3-30C5-DD38-F040-4198C871285B}"/>
              </a:ext>
            </a:extLst>
          </p:cNvPr>
          <p:cNvSpPr>
            <a:spLocks noGrp="1"/>
          </p:cNvSpPr>
          <p:nvPr>
            <p:ph type="sldNum" sz="quarter" idx="12"/>
          </p:nvPr>
        </p:nvSpPr>
        <p:spPr/>
        <p:txBody>
          <a:bodyPr/>
          <a:lstStyle/>
          <a:p>
            <a:fld id="{ED176613-8EB1-43AD-920C-04E267DA890C}" type="slidenum">
              <a:rPr lang="en-US" smtClean="0"/>
              <a:t>‹#›</a:t>
            </a:fld>
            <a:endParaRPr lang="en-US"/>
          </a:p>
        </p:txBody>
      </p:sp>
    </p:spTree>
    <p:extLst>
      <p:ext uri="{BB962C8B-B14F-4D97-AF65-F5344CB8AC3E}">
        <p14:creationId xmlns:p14="http://schemas.microsoft.com/office/powerpoint/2010/main" val="25469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8FE6E-59F1-2E4E-91E5-DE9C19CB5D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7DF59E-135A-1D42-7563-55F2A85BA08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097924-A241-6CDC-4C68-84B04E0FE44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8897C5B-DBF1-5F19-C9D5-EBA2E7BB2D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0F3F6C-4062-E9BE-9F1C-642BCC42E634}"/>
              </a:ext>
            </a:extLst>
          </p:cNvPr>
          <p:cNvSpPr>
            <a:spLocks noGrp="1"/>
          </p:cNvSpPr>
          <p:nvPr>
            <p:ph type="sldNum" sz="quarter" idx="12"/>
          </p:nvPr>
        </p:nvSpPr>
        <p:spPr/>
        <p:txBody>
          <a:bodyPr/>
          <a:lstStyle/>
          <a:p>
            <a:fld id="{ED176613-8EB1-43AD-920C-04E267DA890C}" type="slidenum">
              <a:rPr lang="en-US" smtClean="0"/>
              <a:t>‹#›</a:t>
            </a:fld>
            <a:endParaRPr lang="en-US"/>
          </a:p>
        </p:txBody>
      </p:sp>
    </p:spTree>
    <p:extLst>
      <p:ext uri="{BB962C8B-B14F-4D97-AF65-F5344CB8AC3E}">
        <p14:creationId xmlns:p14="http://schemas.microsoft.com/office/powerpoint/2010/main" val="30455184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A9248-A9DB-CEE8-66CA-F85BFEE0A5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5F9CF3-C990-79BA-93AE-46CE9AED0B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E716A6-0CB2-7E61-0C80-965E1C465A1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53131F2-B5DB-C2EA-55FC-D912F1A9A8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921B40-5C88-A2B0-64A1-BCB7CA682524}"/>
              </a:ext>
            </a:extLst>
          </p:cNvPr>
          <p:cNvSpPr>
            <a:spLocks noGrp="1"/>
          </p:cNvSpPr>
          <p:nvPr>
            <p:ph type="sldNum" sz="quarter" idx="12"/>
          </p:nvPr>
        </p:nvSpPr>
        <p:spPr/>
        <p:txBody>
          <a:bodyPr/>
          <a:lstStyle/>
          <a:p>
            <a:fld id="{ED176613-8EB1-43AD-920C-04E267DA890C}" type="slidenum">
              <a:rPr lang="en-US" smtClean="0"/>
              <a:t>‹#›</a:t>
            </a:fld>
            <a:endParaRPr lang="en-US"/>
          </a:p>
        </p:txBody>
      </p:sp>
    </p:spTree>
    <p:extLst>
      <p:ext uri="{BB962C8B-B14F-4D97-AF65-F5344CB8AC3E}">
        <p14:creationId xmlns:p14="http://schemas.microsoft.com/office/powerpoint/2010/main" val="15441996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86458-67EB-0F98-E95D-7D0B1D2634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320E45-5727-EA35-C68F-95A4E378BE4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22F84D7-2AA2-A9AE-4EAD-E3999D8D79C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2730384-B451-6C4C-E235-C371332D35F8}"/>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7805423C-7435-38AC-6E99-57A98C5777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89742D-12C6-9EF8-136E-3180AFE3BB3C}"/>
              </a:ext>
            </a:extLst>
          </p:cNvPr>
          <p:cNvSpPr>
            <a:spLocks noGrp="1"/>
          </p:cNvSpPr>
          <p:nvPr>
            <p:ph type="sldNum" sz="quarter" idx="12"/>
          </p:nvPr>
        </p:nvSpPr>
        <p:spPr/>
        <p:txBody>
          <a:bodyPr/>
          <a:lstStyle/>
          <a:p>
            <a:fld id="{ED176613-8EB1-43AD-920C-04E267DA890C}" type="slidenum">
              <a:rPr lang="en-US" smtClean="0"/>
              <a:t>‹#›</a:t>
            </a:fld>
            <a:endParaRPr lang="en-US"/>
          </a:p>
        </p:txBody>
      </p:sp>
    </p:spTree>
    <p:extLst>
      <p:ext uri="{BB962C8B-B14F-4D97-AF65-F5344CB8AC3E}">
        <p14:creationId xmlns:p14="http://schemas.microsoft.com/office/powerpoint/2010/main" val="37088428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92B69-8E6B-DAEA-B360-0897D59337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58484B-1FB2-A95A-B627-580A0D6F57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B4BD3F0-22EA-7952-74BF-22CE0E3CAE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66A169A-2457-63D2-4B87-DA32638E03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EB56C3-F7F1-89D4-0354-F25688E84F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2F3444-23BB-5FDF-1F0A-E1A69B0B19CE}"/>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554B7037-0DCE-E56E-AAC2-D2206714F4F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3AF036-4B0F-4989-BE7D-D4680D6098D5}"/>
              </a:ext>
            </a:extLst>
          </p:cNvPr>
          <p:cNvSpPr>
            <a:spLocks noGrp="1"/>
          </p:cNvSpPr>
          <p:nvPr>
            <p:ph type="sldNum" sz="quarter" idx="12"/>
          </p:nvPr>
        </p:nvSpPr>
        <p:spPr/>
        <p:txBody>
          <a:bodyPr/>
          <a:lstStyle/>
          <a:p>
            <a:fld id="{ED176613-8EB1-43AD-920C-04E267DA890C}" type="slidenum">
              <a:rPr lang="en-US" smtClean="0"/>
              <a:t>‹#›</a:t>
            </a:fld>
            <a:endParaRPr lang="en-US"/>
          </a:p>
        </p:txBody>
      </p:sp>
    </p:spTree>
    <p:extLst>
      <p:ext uri="{BB962C8B-B14F-4D97-AF65-F5344CB8AC3E}">
        <p14:creationId xmlns:p14="http://schemas.microsoft.com/office/powerpoint/2010/main" val="40134906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7685B-8A92-B618-1D96-919437F093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0F7B02-277A-0DBE-6D56-612CBB431376}"/>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5CC074F9-3FC1-D804-6A8B-78FEF5B61C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3780D42-4A02-340D-C8CB-A515DD09EC3E}"/>
              </a:ext>
            </a:extLst>
          </p:cNvPr>
          <p:cNvSpPr>
            <a:spLocks noGrp="1"/>
          </p:cNvSpPr>
          <p:nvPr>
            <p:ph type="sldNum" sz="quarter" idx="12"/>
          </p:nvPr>
        </p:nvSpPr>
        <p:spPr/>
        <p:txBody>
          <a:bodyPr/>
          <a:lstStyle/>
          <a:p>
            <a:fld id="{ED176613-8EB1-43AD-920C-04E267DA890C}" type="slidenum">
              <a:rPr lang="en-US" smtClean="0"/>
              <a:t>‹#›</a:t>
            </a:fld>
            <a:endParaRPr lang="en-US"/>
          </a:p>
        </p:txBody>
      </p:sp>
    </p:spTree>
    <p:extLst>
      <p:ext uri="{BB962C8B-B14F-4D97-AF65-F5344CB8AC3E}">
        <p14:creationId xmlns:p14="http://schemas.microsoft.com/office/powerpoint/2010/main" val="33392570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9228F2-0FDB-E29B-C7E3-C315C2E1AC75}"/>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72F217DA-8FA0-138D-304F-CBDE02045D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395A1C-014D-26A5-B9D9-F4A9F33D3FDB}"/>
              </a:ext>
            </a:extLst>
          </p:cNvPr>
          <p:cNvSpPr>
            <a:spLocks noGrp="1"/>
          </p:cNvSpPr>
          <p:nvPr>
            <p:ph type="sldNum" sz="quarter" idx="12"/>
          </p:nvPr>
        </p:nvSpPr>
        <p:spPr/>
        <p:txBody>
          <a:bodyPr/>
          <a:lstStyle/>
          <a:p>
            <a:fld id="{ED176613-8EB1-43AD-920C-04E267DA890C}" type="slidenum">
              <a:rPr lang="en-US" smtClean="0"/>
              <a:t>‹#›</a:t>
            </a:fld>
            <a:endParaRPr lang="en-US"/>
          </a:p>
        </p:txBody>
      </p:sp>
    </p:spTree>
    <p:extLst>
      <p:ext uri="{BB962C8B-B14F-4D97-AF65-F5344CB8AC3E}">
        <p14:creationId xmlns:p14="http://schemas.microsoft.com/office/powerpoint/2010/main" val="32226533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97DCF-F4C6-8238-64D8-EDD7DFA7B0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AA7CA3D-1C30-CB48-681D-27067D0532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A1DA1B-FC8D-4E9F-49FE-FC365E9DFD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E6420D-8AD0-9DF4-1AA1-14B9E6B525FF}"/>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651A30C4-B832-071D-B11D-A12BF7D877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FE9F61-39E6-9116-2AC4-6C8BC70F4996}"/>
              </a:ext>
            </a:extLst>
          </p:cNvPr>
          <p:cNvSpPr>
            <a:spLocks noGrp="1"/>
          </p:cNvSpPr>
          <p:nvPr>
            <p:ph type="sldNum" sz="quarter" idx="12"/>
          </p:nvPr>
        </p:nvSpPr>
        <p:spPr/>
        <p:txBody>
          <a:bodyPr/>
          <a:lstStyle/>
          <a:p>
            <a:fld id="{ED176613-8EB1-43AD-920C-04E267DA890C}" type="slidenum">
              <a:rPr lang="en-US" smtClean="0"/>
              <a:t>‹#›</a:t>
            </a:fld>
            <a:endParaRPr lang="en-US"/>
          </a:p>
        </p:txBody>
      </p:sp>
    </p:spTree>
    <p:extLst>
      <p:ext uri="{BB962C8B-B14F-4D97-AF65-F5344CB8AC3E}">
        <p14:creationId xmlns:p14="http://schemas.microsoft.com/office/powerpoint/2010/main" val="37225640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C12C9-8F83-AA7E-7141-A9597D2BC6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001C9B-E982-6F5C-37ED-2ED1FC9DE8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1792D1D-CACC-8FF9-CF76-F2C8E8FFE9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D691FA-C10E-C385-EB18-32EFA24C094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86829C6-F0A4-75BD-5B67-163DF16D07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972D5E-984E-952D-630F-AE6355A6A8DC}"/>
              </a:ext>
            </a:extLst>
          </p:cNvPr>
          <p:cNvSpPr>
            <a:spLocks noGrp="1"/>
          </p:cNvSpPr>
          <p:nvPr>
            <p:ph type="sldNum" sz="quarter" idx="12"/>
          </p:nvPr>
        </p:nvSpPr>
        <p:spPr/>
        <p:txBody>
          <a:bodyPr/>
          <a:lstStyle/>
          <a:p>
            <a:fld id="{ED176613-8EB1-43AD-920C-04E267DA890C}" type="slidenum">
              <a:rPr lang="en-US" smtClean="0"/>
              <a:t>‹#›</a:t>
            </a:fld>
            <a:endParaRPr lang="en-US"/>
          </a:p>
        </p:txBody>
      </p:sp>
    </p:spTree>
    <p:extLst>
      <p:ext uri="{BB962C8B-B14F-4D97-AF65-F5344CB8AC3E}">
        <p14:creationId xmlns:p14="http://schemas.microsoft.com/office/powerpoint/2010/main" val="25417180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E1BEF-B9CC-4231-4429-1240A4D2C90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470DC8-6C4F-D348-D205-82010F023E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89CFF5-BA84-79D0-0748-C5ADC808163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4F54F45-B813-1970-EB34-DBAB9831C8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5C2EF5-01B6-C6F5-FAF0-62A44977856A}"/>
              </a:ext>
            </a:extLst>
          </p:cNvPr>
          <p:cNvSpPr>
            <a:spLocks noGrp="1"/>
          </p:cNvSpPr>
          <p:nvPr>
            <p:ph type="sldNum" sz="quarter" idx="12"/>
          </p:nvPr>
        </p:nvSpPr>
        <p:spPr/>
        <p:txBody>
          <a:bodyPr/>
          <a:lstStyle/>
          <a:p>
            <a:fld id="{ED176613-8EB1-43AD-920C-04E267DA890C}" type="slidenum">
              <a:rPr lang="en-US" smtClean="0"/>
              <a:t>‹#›</a:t>
            </a:fld>
            <a:endParaRPr lang="en-US"/>
          </a:p>
        </p:txBody>
      </p:sp>
    </p:spTree>
    <p:extLst>
      <p:ext uri="{BB962C8B-B14F-4D97-AF65-F5344CB8AC3E}">
        <p14:creationId xmlns:p14="http://schemas.microsoft.com/office/powerpoint/2010/main" val="26682235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EE4D56-4BAE-A101-05AD-B72A9E4E1DF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CD16CC-2DFA-D349-B4A9-807B0BB96F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59589C-3F4F-1540-AAD6-3C44C080315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636937B-804C-690E-4078-66494405DA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2C7F8E-99BF-B2BE-DF2F-BCF82E0BF499}"/>
              </a:ext>
            </a:extLst>
          </p:cNvPr>
          <p:cNvSpPr>
            <a:spLocks noGrp="1"/>
          </p:cNvSpPr>
          <p:nvPr>
            <p:ph type="sldNum" sz="quarter" idx="12"/>
          </p:nvPr>
        </p:nvSpPr>
        <p:spPr/>
        <p:txBody>
          <a:bodyPr/>
          <a:lstStyle/>
          <a:p>
            <a:fld id="{ED176613-8EB1-43AD-920C-04E267DA890C}" type="slidenum">
              <a:rPr lang="en-US" smtClean="0"/>
              <a:t>‹#›</a:t>
            </a:fld>
            <a:endParaRPr lang="en-US"/>
          </a:p>
        </p:txBody>
      </p:sp>
    </p:spTree>
    <p:extLst>
      <p:ext uri="{BB962C8B-B14F-4D97-AF65-F5344CB8AC3E}">
        <p14:creationId xmlns:p14="http://schemas.microsoft.com/office/powerpoint/2010/main" val="3281787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EN_bovenbalk"/>
          <p:cNvPicPr>
            <a:picLocks noChangeAspect="1" noChangeArrowheads="1"/>
          </p:cNvPicPr>
          <p:nvPr/>
        </p:nvPicPr>
        <p:blipFill>
          <a:blip r:embed="rId13" cstate="print"/>
          <a:srcRect r="56250"/>
          <a:stretch>
            <a:fillRect/>
          </a:stretch>
        </p:blipFill>
        <p:spPr bwMode="auto">
          <a:xfrm>
            <a:off x="1" y="0"/>
            <a:ext cx="5331884" cy="1017588"/>
          </a:xfrm>
          <a:prstGeom prst="rect">
            <a:avLst/>
          </a:prstGeom>
          <a:noFill/>
          <a:ln w="9525">
            <a:noFill/>
            <a:miter lim="800000"/>
            <a:headEnd/>
            <a:tailEnd/>
          </a:ln>
        </p:spPr>
      </p:pic>
      <p:sp>
        <p:nvSpPr>
          <p:cNvPr id="2051" name="Rectangle 3"/>
          <p:cNvSpPr>
            <a:spLocks noGrp="1" noChangeArrowheads="1"/>
          </p:cNvSpPr>
          <p:nvPr>
            <p:ph type="title"/>
          </p:nvPr>
        </p:nvSpPr>
        <p:spPr bwMode="auto">
          <a:xfrm>
            <a:off x="1007534" y="1468439"/>
            <a:ext cx="10579100" cy="6572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p>
        </p:txBody>
      </p:sp>
      <p:sp>
        <p:nvSpPr>
          <p:cNvPr id="2052" name="Rectangle 4"/>
          <p:cNvSpPr>
            <a:spLocks noGrp="1" noChangeArrowheads="1"/>
          </p:cNvSpPr>
          <p:nvPr>
            <p:ph type="body" idx="1"/>
          </p:nvPr>
        </p:nvSpPr>
        <p:spPr bwMode="auto">
          <a:xfrm>
            <a:off x="1007534" y="2205039"/>
            <a:ext cx="10579100" cy="388778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7" name="Rectangle 5" descr="Light upward diagonal"/>
          <p:cNvSpPr>
            <a:spLocks noChangeArrowheads="1"/>
          </p:cNvSpPr>
          <p:nvPr/>
        </p:nvSpPr>
        <p:spPr bwMode="auto">
          <a:xfrm>
            <a:off x="0" y="6218238"/>
            <a:ext cx="12192000" cy="635000"/>
          </a:xfrm>
          <a:prstGeom prst="rect">
            <a:avLst/>
          </a:prstGeom>
          <a:pattFill prst="ltUpDiag">
            <a:fgClr>
              <a:schemeClr val="accent1"/>
            </a:fgClr>
            <a:bgClr>
              <a:schemeClr val="bg1"/>
            </a:bgClr>
          </a:pattFill>
          <a:ln w="9525">
            <a:noFill/>
            <a:miter lim="800000"/>
            <a:headEnd/>
            <a:tailEnd/>
          </a:ln>
        </p:spPr>
        <p:txBody>
          <a:bodyPr wrap="none" anchor="ctr"/>
          <a:lstStyle/>
          <a:p>
            <a:pPr>
              <a:defRPr/>
            </a:pPr>
            <a:endParaRPr lang="nl-NL" sz="2000"/>
          </a:p>
        </p:txBody>
      </p:sp>
      <p:pic>
        <p:nvPicPr>
          <p:cNvPr id="2054" name="Picture 6" descr="RUGR_logoEN_rood_RGB"/>
          <p:cNvPicPr>
            <a:picLocks noChangeAspect="1" noChangeArrowheads="1"/>
          </p:cNvPicPr>
          <p:nvPr/>
        </p:nvPicPr>
        <p:blipFill>
          <a:blip r:embed="rId14" cstate="print"/>
          <a:srcRect/>
          <a:stretch>
            <a:fillRect/>
          </a:stretch>
        </p:blipFill>
        <p:spPr bwMode="auto">
          <a:xfrm>
            <a:off x="1007534" y="150813"/>
            <a:ext cx="3191933" cy="658812"/>
          </a:xfrm>
          <a:prstGeom prst="rect">
            <a:avLst/>
          </a:prstGeom>
          <a:noFill/>
          <a:ln w="9525">
            <a:noFill/>
            <a:miter lim="800000"/>
            <a:headEnd/>
            <a:tailEnd/>
          </a:ln>
        </p:spPr>
      </p:pic>
      <p:sp>
        <p:nvSpPr>
          <p:cNvPr id="8199" name="Rectangle 7" descr="Light upward diagonal"/>
          <p:cNvSpPr>
            <a:spLocks noChangeArrowheads="1"/>
          </p:cNvSpPr>
          <p:nvPr/>
        </p:nvSpPr>
        <p:spPr bwMode="auto">
          <a:xfrm>
            <a:off x="0" y="1009650"/>
            <a:ext cx="12192000" cy="261938"/>
          </a:xfrm>
          <a:prstGeom prst="rect">
            <a:avLst/>
          </a:prstGeom>
          <a:pattFill prst="ltUpDiag">
            <a:fgClr>
              <a:schemeClr val="accent1"/>
            </a:fgClr>
            <a:bgClr>
              <a:schemeClr val="bg1"/>
            </a:bgClr>
          </a:pattFill>
          <a:ln w="9525">
            <a:noFill/>
            <a:miter lim="800000"/>
            <a:headEnd/>
            <a:tailEnd/>
          </a:ln>
        </p:spPr>
        <p:txBody>
          <a:bodyPr wrap="none" anchor="ctr"/>
          <a:lstStyle/>
          <a:p>
            <a:pPr>
              <a:defRPr/>
            </a:pPr>
            <a:endParaRPr lang="nl-NL" sz="2000"/>
          </a:p>
        </p:txBody>
      </p:sp>
      <p:sp>
        <p:nvSpPr>
          <p:cNvPr id="8200" name="Rectangle 8"/>
          <p:cNvSpPr>
            <a:spLocks noGrp="1" noChangeArrowheads="1"/>
          </p:cNvSpPr>
          <p:nvPr>
            <p:ph type="dt" sz="half" idx="2"/>
          </p:nvPr>
        </p:nvSpPr>
        <p:spPr bwMode="auto">
          <a:xfrm>
            <a:off x="8786284" y="1009650"/>
            <a:ext cx="2540000" cy="261938"/>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spcBef>
                <a:spcPct val="0"/>
              </a:spcBef>
              <a:defRPr sz="1000" smtClean="0">
                <a:latin typeface="Verdana" pitchFamily="34" charset="0"/>
              </a:defRPr>
            </a:lvl1pPr>
          </a:lstStyle>
          <a:p>
            <a:pPr>
              <a:defRPr/>
            </a:pPr>
            <a:endParaRPr lang="en-US"/>
          </a:p>
        </p:txBody>
      </p:sp>
      <p:sp>
        <p:nvSpPr>
          <p:cNvPr id="8201" name="Rectangle 9"/>
          <p:cNvSpPr>
            <a:spLocks noGrp="1" noChangeArrowheads="1"/>
          </p:cNvSpPr>
          <p:nvPr>
            <p:ph type="sldNum" sz="quarter" idx="4"/>
          </p:nvPr>
        </p:nvSpPr>
        <p:spPr bwMode="auto">
          <a:xfrm>
            <a:off x="11328400" y="1009650"/>
            <a:ext cx="863600" cy="261938"/>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l" eaLnBrk="0" hangingPunct="0">
              <a:spcBef>
                <a:spcPct val="0"/>
              </a:spcBef>
              <a:defRPr sz="1000" smtClean="0">
                <a:latin typeface="Verdana" pitchFamily="34" charset="0"/>
              </a:defRPr>
            </a:lvl1pPr>
          </a:lstStyle>
          <a:p>
            <a:pPr>
              <a:defRPr/>
            </a:pPr>
            <a:r>
              <a:rPr lang="en-US"/>
              <a:t> | </a:t>
            </a:r>
            <a:fld id="{C34C1CEA-D10D-4EF5-9FA3-355AFBCC5118}" type="slidenum">
              <a:rPr lang="en-US"/>
              <a:pPr>
                <a:defRPr/>
              </a:pPr>
              <a:t>‹#›</a:t>
            </a:fld>
            <a:endParaRPr lang="en-US"/>
          </a:p>
        </p:txBody>
      </p:sp>
      <p:sp>
        <p:nvSpPr>
          <p:cNvPr id="8202" name="Text Box 10"/>
          <p:cNvSpPr txBox="1">
            <a:spLocks noChangeArrowheads="1"/>
          </p:cNvSpPr>
          <p:nvPr userDrawn="1"/>
        </p:nvSpPr>
        <p:spPr bwMode="auto">
          <a:xfrm>
            <a:off x="6082861" y="304801"/>
            <a:ext cx="3340979" cy="307777"/>
          </a:xfrm>
          <a:prstGeom prst="rect">
            <a:avLst/>
          </a:prstGeom>
          <a:noFill/>
          <a:ln w="6350">
            <a:noFill/>
            <a:miter lim="800000"/>
            <a:headEnd/>
            <a:tailEnd/>
          </a:ln>
          <a:effectLst/>
        </p:spPr>
        <p:txBody>
          <a:bodyPr wrap="none">
            <a:spAutoFit/>
          </a:bodyPr>
          <a:lstStyle/>
          <a:p>
            <a:pPr>
              <a:defRPr/>
            </a:pPr>
            <a:r>
              <a:rPr lang="en-US" sz="1400" b="1" i="1" dirty="0">
                <a:solidFill>
                  <a:schemeClr val="accent2"/>
                </a:solidFill>
              </a:rPr>
              <a:t>/</a:t>
            </a:r>
            <a:r>
              <a:rPr lang="en-US" sz="1400" b="1" dirty="0">
                <a:solidFill>
                  <a:schemeClr val="accent2"/>
                </a:solidFill>
              </a:rPr>
              <a:t> Faculty</a:t>
            </a:r>
            <a:r>
              <a:rPr lang="en-US" sz="1400" b="1" baseline="0" dirty="0">
                <a:solidFill>
                  <a:schemeClr val="accent2"/>
                </a:solidFill>
              </a:rPr>
              <a:t> of Science &amp; Engineering</a:t>
            </a:r>
            <a:endParaRPr lang="en-US" sz="1000" b="1" dirty="0">
              <a:solidFill>
                <a:schemeClr val="accent2"/>
              </a:solidFill>
            </a:endParaRPr>
          </a:p>
        </p:txBody>
      </p:sp>
      <p:sp>
        <p:nvSpPr>
          <p:cNvPr id="8203" name="Rectangle 11"/>
          <p:cNvSpPr>
            <a:spLocks noGrp="1" noChangeArrowheads="1"/>
          </p:cNvSpPr>
          <p:nvPr>
            <p:ph type="ftr" sz="quarter" idx="3"/>
          </p:nvPr>
        </p:nvSpPr>
        <p:spPr bwMode="auto">
          <a:xfrm>
            <a:off x="3251200" y="6400800"/>
            <a:ext cx="833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dirty="0"/>
          </a:p>
        </p:txBody>
      </p:sp>
      <p:sp>
        <p:nvSpPr>
          <p:cNvPr id="8204" name="Text Box 12"/>
          <p:cNvSpPr txBox="1">
            <a:spLocks noChangeArrowheads="1"/>
          </p:cNvSpPr>
          <p:nvPr userDrawn="1"/>
        </p:nvSpPr>
        <p:spPr bwMode="auto">
          <a:xfrm>
            <a:off x="1029678" y="781051"/>
            <a:ext cx="476412" cy="246221"/>
          </a:xfrm>
          <a:prstGeom prst="rect">
            <a:avLst/>
          </a:prstGeom>
          <a:noFill/>
          <a:ln w="6350">
            <a:noFill/>
            <a:miter lim="800000"/>
            <a:headEnd/>
            <a:tailEnd/>
          </a:ln>
          <a:effectLst/>
        </p:spPr>
        <p:txBody>
          <a:bodyPr wrap="none">
            <a:spAutoFit/>
          </a:bodyPr>
          <a:lstStyle/>
          <a:p>
            <a:pPr>
              <a:defRPr/>
            </a:pPr>
            <a:r>
              <a:rPr lang="en-US" sz="1000" b="1">
                <a:solidFill>
                  <a:schemeClr val="accent2"/>
                </a:solidFill>
              </a:rPr>
              <a:t>1614</a:t>
            </a:r>
          </a:p>
        </p:txBody>
      </p:sp>
    </p:spTree>
  </p:cSld>
  <p:clrMap bg1="lt1" tx1="dk1" bg2="lt2" tx2="dk2" accent1="accent1" accent2="accent2" accent3="accent3" accent4="accent4" accent5="accent5" accent6="accent6" hlink="hlink" folHlink="folHlink"/>
  <p:sldLayoutIdLst>
    <p:sldLayoutId id="2147483672"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0" fontAlgn="base" hangingPunct="0">
        <a:spcBef>
          <a:spcPct val="0"/>
        </a:spcBef>
        <a:spcAft>
          <a:spcPct val="0"/>
        </a:spcAft>
        <a:defRPr sz="3200">
          <a:solidFill>
            <a:schemeClr val="bg2"/>
          </a:solidFill>
          <a:latin typeface="+mj-lt"/>
          <a:ea typeface="+mj-ea"/>
          <a:cs typeface="+mj-cs"/>
        </a:defRPr>
      </a:lvl1pPr>
      <a:lvl2pPr algn="l" rtl="0" eaLnBrk="0" fontAlgn="base" hangingPunct="0">
        <a:spcBef>
          <a:spcPct val="0"/>
        </a:spcBef>
        <a:spcAft>
          <a:spcPct val="0"/>
        </a:spcAft>
        <a:defRPr sz="3200">
          <a:solidFill>
            <a:schemeClr val="bg2"/>
          </a:solidFill>
          <a:latin typeface="Georgia" pitchFamily="18" charset="0"/>
          <a:ea typeface="ＭＳ Ｐゴシック" pitchFamily="34" charset="-128"/>
        </a:defRPr>
      </a:lvl2pPr>
      <a:lvl3pPr algn="l" rtl="0" eaLnBrk="0" fontAlgn="base" hangingPunct="0">
        <a:spcBef>
          <a:spcPct val="0"/>
        </a:spcBef>
        <a:spcAft>
          <a:spcPct val="0"/>
        </a:spcAft>
        <a:defRPr sz="3200">
          <a:solidFill>
            <a:schemeClr val="bg2"/>
          </a:solidFill>
          <a:latin typeface="Georgia" pitchFamily="18" charset="0"/>
          <a:ea typeface="ＭＳ Ｐゴシック" pitchFamily="34" charset="-128"/>
        </a:defRPr>
      </a:lvl3pPr>
      <a:lvl4pPr algn="l" rtl="0" eaLnBrk="0" fontAlgn="base" hangingPunct="0">
        <a:spcBef>
          <a:spcPct val="0"/>
        </a:spcBef>
        <a:spcAft>
          <a:spcPct val="0"/>
        </a:spcAft>
        <a:defRPr sz="3200">
          <a:solidFill>
            <a:schemeClr val="bg2"/>
          </a:solidFill>
          <a:latin typeface="Georgia" pitchFamily="18" charset="0"/>
          <a:ea typeface="ＭＳ Ｐゴシック" pitchFamily="34" charset="-128"/>
        </a:defRPr>
      </a:lvl4pPr>
      <a:lvl5pPr algn="l" rtl="0" eaLnBrk="0" fontAlgn="base" hangingPunct="0">
        <a:spcBef>
          <a:spcPct val="0"/>
        </a:spcBef>
        <a:spcAft>
          <a:spcPct val="0"/>
        </a:spcAft>
        <a:defRPr sz="3200">
          <a:solidFill>
            <a:schemeClr val="bg2"/>
          </a:solidFill>
          <a:latin typeface="Georgia" pitchFamily="18" charset="0"/>
          <a:ea typeface="ＭＳ Ｐゴシック" pitchFamily="34" charset="-128"/>
        </a:defRPr>
      </a:lvl5pPr>
      <a:lvl6pPr marL="457200" algn="l" rtl="0" fontAlgn="base">
        <a:spcBef>
          <a:spcPct val="0"/>
        </a:spcBef>
        <a:spcAft>
          <a:spcPct val="0"/>
        </a:spcAft>
        <a:defRPr sz="3200">
          <a:solidFill>
            <a:schemeClr val="bg2"/>
          </a:solidFill>
          <a:latin typeface="Georgia" pitchFamily="18" charset="0"/>
          <a:ea typeface="ＭＳ Ｐゴシック" pitchFamily="34" charset="-128"/>
        </a:defRPr>
      </a:lvl6pPr>
      <a:lvl7pPr marL="914400" algn="l" rtl="0" fontAlgn="base">
        <a:spcBef>
          <a:spcPct val="0"/>
        </a:spcBef>
        <a:spcAft>
          <a:spcPct val="0"/>
        </a:spcAft>
        <a:defRPr sz="3200">
          <a:solidFill>
            <a:schemeClr val="bg2"/>
          </a:solidFill>
          <a:latin typeface="Georgia" pitchFamily="18" charset="0"/>
          <a:ea typeface="ＭＳ Ｐゴシック" pitchFamily="34" charset="-128"/>
        </a:defRPr>
      </a:lvl7pPr>
      <a:lvl8pPr marL="1371600" algn="l" rtl="0" fontAlgn="base">
        <a:spcBef>
          <a:spcPct val="0"/>
        </a:spcBef>
        <a:spcAft>
          <a:spcPct val="0"/>
        </a:spcAft>
        <a:defRPr sz="3200">
          <a:solidFill>
            <a:schemeClr val="bg2"/>
          </a:solidFill>
          <a:latin typeface="Georgia" pitchFamily="18" charset="0"/>
          <a:ea typeface="ＭＳ Ｐゴシック" pitchFamily="34" charset="-128"/>
        </a:defRPr>
      </a:lvl8pPr>
      <a:lvl9pPr marL="1828800" algn="l" rtl="0" fontAlgn="base">
        <a:spcBef>
          <a:spcPct val="0"/>
        </a:spcBef>
        <a:spcAft>
          <a:spcPct val="0"/>
        </a:spcAft>
        <a:defRPr sz="3200">
          <a:solidFill>
            <a:schemeClr val="bg2"/>
          </a:solidFill>
          <a:latin typeface="Georgia" pitchFamily="18" charset="0"/>
          <a:ea typeface="ＭＳ Ｐゴシック" pitchFamily="34" charset="-128"/>
        </a:defRPr>
      </a:lvl9pPr>
    </p:titleStyle>
    <p:bodyStyle>
      <a:lvl1pPr marL="342900" indent="-342900" algn="l" rtl="0" eaLnBrk="0" fontAlgn="base" hangingPunct="0">
        <a:spcBef>
          <a:spcPct val="20000"/>
        </a:spcBef>
        <a:spcAft>
          <a:spcPct val="0"/>
        </a:spcAft>
        <a:buChar char="›"/>
        <a:defRPr sz="2500">
          <a:solidFill>
            <a:schemeClr val="bg2"/>
          </a:solidFill>
          <a:latin typeface="+mn-lt"/>
          <a:ea typeface="+mn-ea"/>
          <a:cs typeface="+mn-cs"/>
        </a:defRPr>
      </a:lvl1pPr>
      <a:lvl2pPr marL="742950" indent="-285750" algn="l" rtl="0" eaLnBrk="0" fontAlgn="base" hangingPunct="0">
        <a:spcBef>
          <a:spcPct val="20000"/>
        </a:spcBef>
        <a:spcAft>
          <a:spcPct val="0"/>
        </a:spcAft>
        <a:buFont typeface="Times" pitchFamily="18" charset="0"/>
        <a:buChar char="•"/>
        <a:defRPr sz="2500">
          <a:solidFill>
            <a:schemeClr val="bg2"/>
          </a:solidFill>
          <a:latin typeface="+mn-lt"/>
          <a:ea typeface="+mn-ea"/>
        </a:defRPr>
      </a:lvl2pPr>
      <a:lvl3pPr marL="1143000" indent="-228600" algn="l" rtl="0" eaLnBrk="0" fontAlgn="base" hangingPunct="0">
        <a:spcBef>
          <a:spcPct val="20000"/>
        </a:spcBef>
        <a:spcAft>
          <a:spcPct val="0"/>
        </a:spcAft>
        <a:buChar char="•"/>
        <a:defRPr sz="2500">
          <a:solidFill>
            <a:schemeClr val="bg2"/>
          </a:solidFill>
          <a:latin typeface="+mn-lt"/>
          <a:ea typeface="+mn-ea"/>
        </a:defRPr>
      </a:lvl3pPr>
      <a:lvl4pPr marL="1600200" indent="-228600" algn="l" rtl="0" eaLnBrk="0" fontAlgn="base" hangingPunct="0">
        <a:spcBef>
          <a:spcPct val="20000"/>
        </a:spcBef>
        <a:spcAft>
          <a:spcPct val="0"/>
        </a:spcAft>
        <a:buFont typeface="Times" pitchFamily="18" charset="0"/>
        <a:buChar char="•"/>
        <a:defRPr sz="2500">
          <a:solidFill>
            <a:schemeClr val="bg2"/>
          </a:solidFill>
          <a:latin typeface="+mn-lt"/>
          <a:ea typeface="+mn-ea"/>
        </a:defRPr>
      </a:lvl4pPr>
      <a:lvl5pPr marL="2057400" indent="-228600" algn="l" rtl="0" eaLnBrk="0" fontAlgn="base" hangingPunct="0">
        <a:spcBef>
          <a:spcPct val="20000"/>
        </a:spcBef>
        <a:spcAft>
          <a:spcPct val="0"/>
        </a:spcAft>
        <a:buFont typeface="Times" pitchFamily="18" charset="0"/>
        <a:buChar char="•"/>
        <a:defRPr sz="2500">
          <a:solidFill>
            <a:schemeClr val="bg2"/>
          </a:solidFill>
          <a:latin typeface="+mn-lt"/>
          <a:ea typeface="+mn-ea"/>
        </a:defRPr>
      </a:lvl5pPr>
      <a:lvl6pPr marL="2514600" indent="-228600" algn="l" rtl="0" fontAlgn="base">
        <a:spcBef>
          <a:spcPct val="20000"/>
        </a:spcBef>
        <a:spcAft>
          <a:spcPct val="0"/>
        </a:spcAft>
        <a:buFont typeface="Times" pitchFamily="18" charset="0"/>
        <a:buChar char="•"/>
        <a:defRPr sz="2500">
          <a:solidFill>
            <a:schemeClr val="bg2"/>
          </a:solidFill>
          <a:latin typeface="+mn-lt"/>
          <a:ea typeface="+mn-ea"/>
        </a:defRPr>
      </a:lvl6pPr>
      <a:lvl7pPr marL="2971800" indent="-228600" algn="l" rtl="0" fontAlgn="base">
        <a:spcBef>
          <a:spcPct val="20000"/>
        </a:spcBef>
        <a:spcAft>
          <a:spcPct val="0"/>
        </a:spcAft>
        <a:buFont typeface="Times" pitchFamily="18" charset="0"/>
        <a:buChar char="•"/>
        <a:defRPr sz="2500">
          <a:solidFill>
            <a:schemeClr val="bg2"/>
          </a:solidFill>
          <a:latin typeface="+mn-lt"/>
          <a:ea typeface="+mn-ea"/>
        </a:defRPr>
      </a:lvl7pPr>
      <a:lvl8pPr marL="3429000" indent="-228600" algn="l" rtl="0" fontAlgn="base">
        <a:spcBef>
          <a:spcPct val="20000"/>
        </a:spcBef>
        <a:spcAft>
          <a:spcPct val="0"/>
        </a:spcAft>
        <a:buFont typeface="Times" pitchFamily="18" charset="0"/>
        <a:buChar char="•"/>
        <a:defRPr sz="2500">
          <a:solidFill>
            <a:schemeClr val="bg2"/>
          </a:solidFill>
          <a:latin typeface="+mn-lt"/>
          <a:ea typeface="+mn-ea"/>
        </a:defRPr>
      </a:lvl8pPr>
      <a:lvl9pPr marL="3886200" indent="-228600" algn="l" rtl="0" fontAlgn="base">
        <a:spcBef>
          <a:spcPct val="20000"/>
        </a:spcBef>
        <a:spcAft>
          <a:spcPct val="0"/>
        </a:spcAft>
        <a:buFont typeface="Times" pitchFamily="18" charset="0"/>
        <a:buChar char="•"/>
        <a:defRPr sz="2500">
          <a:solidFill>
            <a:schemeClr val="bg2"/>
          </a:solidFill>
          <a:latin typeface="+mn-lt"/>
          <a:ea typeface="+mn-ea"/>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AB09A2-CA9E-6992-D53A-3A092B93A0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D31CAB3-E8A8-156D-1FC4-2EAC613E38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69EB80-2C2B-5178-AE53-648DE47A22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25EF1014-13FC-A1BF-D80E-8764145564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B49AC95-B2B9-C5FA-3F0E-8DC3B13812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176613-8EB1-43AD-920C-04E267DA890C}" type="slidenum">
              <a:rPr lang="en-US" smtClean="0"/>
              <a:t>‹#›</a:t>
            </a:fld>
            <a:endParaRPr lang="en-US"/>
          </a:p>
        </p:txBody>
      </p:sp>
    </p:spTree>
    <p:extLst>
      <p:ext uri="{BB962C8B-B14F-4D97-AF65-F5344CB8AC3E}">
        <p14:creationId xmlns:p14="http://schemas.microsoft.com/office/powerpoint/2010/main" val="199421480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18.pn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21.gif"/><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28.pn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18.xml"/><Relationship Id="rId5" Type="http://schemas.openxmlformats.org/officeDocument/2006/relationships/image" Target="../media/image32.jpeg"/><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18.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gif"/><Relationship Id="rId1" Type="http://schemas.openxmlformats.org/officeDocument/2006/relationships/slideLayout" Target="../slideLayouts/slideLayout13.xml"/><Relationship Id="rId4" Type="http://schemas.openxmlformats.org/officeDocument/2006/relationships/image" Target="../media/image44.gif"/></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3.xml"/><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7.xml"/><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6.xml"/><Relationship Id="rId4" Type="http://schemas.openxmlformats.org/officeDocument/2006/relationships/image" Target="../media/image55.png"/></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png"/><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hyperlink" Target="https://en.wikipedia.org/wiki/Lisp_machine" TargetMode="External"/><Relationship Id="rId2" Type="http://schemas.openxmlformats.org/officeDocument/2006/relationships/hyperlink" Target="https://www.hansotten.com/electronic-kits/ee-series/ee8-ee20-a20/" TargetMode="External"/><Relationship Id="rId1" Type="http://schemas.openxmlformats.org/officeDocument/2006/relationships/slideLayout" Target="../slideLayouts/slideLayout2.xml"/><Relationship Id="rId6" Type="http://schemas.openxmlformats.org/officeDocument/2006/relationships/hyperlink" Target="https://doi.org/10.1016/0364-0213(90)90002-E" TargetMode="External"/><Relationship Id="rId5" Type="http://schemas.openxmlformats.org/officeDocument/2006/relationships/hyperlink" Target="https://doi.org/10.1016/0167-9457(92)90059-K" TargetMode="External"/><Relationship Id="rId4" Type="http://schemas.openxmlformats.org/officeDocument/2006/relationships/hyperlink" Target="https://repository.ubn.ru.nl/handle/2066/113914"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fse.studenttheses.ub.rug.nl/27947/" TargetMode="External"/><Relationship Id="rId2" Type="http://schemas.openxmlformats.org/officeDocument/2006/relationships/hyperlink" Target="https://doi.org/10.33612/diss.160750597"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hyperlink" Target="https://www.sciencedirect.com/science/article/pii/S0925231221018397" TargetMode="External"/><Relationship Id="rId3" Type="http://schemas.openxmlformats.org/officeDocument/2006/relationships/hyperlink" Target="https://doi.org/10.1109/tip.2016.2602078" TargetMode="External"/><Relationship Id="rId7" Type="http://schemas.openxmlformats.org/officeDocument/2006/relationships/hyperlink" Target="https://doi.org/10.1109/ijcnn52387.2021.9533527" TargetMode="External"/><Relationship Id="rId2" Type="http://schemas.openxmlformats.org/officeDocument/2006/relationships/hyperlink" Target="https://doi.org/10.1016/j.neucom.2020.10.075" TargetMode="External"/><Relationship Id="rId1" Type="http://schemas.openxmlformats.org/officeDocument/2006/relationships/slideLayout" Target="../slideLayouts/slideLayout2.xml"/><Relationship Id="rId6" Type="http://schemas.openxmlformats.org/officeDocument/2006/relationships/hyperlink" Target="https://www.youtube.com/watch?v=WY-1EbYBSGo" TargetMode="External"/><Relationship Id="rId5" Type="http://schemas.openxmlformats.org/officeDocument/2006/relationships/hyperlink" Target="https://doi.org/10.1371/journal.pone.0249769" TargetMode="External"/><Relationship Id="rId4" Type="http://schemas.openxmlformats.org/officeDocument/2006/relationships/hyperlink" Target="https://doi.org/10.1016/j.patcog.2019.01.025"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anthropic.com/news/claude-3-family" TargetMode="External"/><Relationship Id="rId7" Type="http://schemas.openxmlformats.org/officeDocument/2006/relationships/hyperlink" Target="https://doi.org/10.1038/s41586-021-04301-9" TargetMode="External"/><Relationship Id="rId2" Type="http://schemas.openxmlformats.org/officeDocument/2006/relationships/hyperlink" Target="https://doi.org/10.1016/s0921-8890(05)80025-9" TargetMode="External"/><Relationship Id="rId1" Type="http://schemas.openxmlformats.org/officeDocument/2006/relationships/slideLayout" Target="../slideLayouts/slideLayout2.xml"/><Relationship Id="rId6" Type="http://schemas.openxmlformats.org/officeDocument/2006/relationships/hyperlink" Target="https://zenodo.org/records/3757369" TargetMode="External"/><Relationship Id="rId5" Type="http://schemas.openxmlformats.org/officeDocument/2006/relationships/hyperlink" Target="https://www.rug.nl/research/fse/cognitive-systems-and-materials/about/" TargetMode="External"/><Relationship Id="rId4" Type="http://schemas.openxmlformats.org/officeDocument/2006/relationships/hyperlink" Target="https://www.nwo.nl/en/projects/nwa15182210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28044" y="1412776"/>
            <a:ext cx="7935913" cy="1944216"/>
          </a:xfrm>
        </p:spPr>
        <p:txBody>
          <a:bodyPr/>
          <a:lstStyle/>
          <a:p>
            <a:r>
              <a:rPr lang="en-US" sz="3200" dirty="0"/>
              <a:t>Phase transitions</a:t>
            </a:r>
            <a:br>
              <a:rPr lang="en-US" sz="3200" dirty="0"/>
            </a:br>
            <a:br>
              <a:rPr lang="en-US" sz="3200" dirty="0"/>
            </a:br>
            <a:r>
              <a:rPr lang="en-US" sz="2000" dirty="0"/>
              <a:t>A Forrest Gump-like account on AI 1984-2024</a:t>
            </a:r>
            <a:br>
              <a:rPr lang="en-US" sz="2000" dirty="0"/>
            </a:br>
            <a:br>
              <a:rPr lang="en-US" sz="2000" dirty="0"/>
            </a:br>
            <a:br>
              <a:rPr lang="en-US" sz="2000" dirty="0"/>
            </a:br>
            <a:r>
              <a:rPr lang="en-US" sz="2000" dirty="0"/>
              <a:t>                                                                  </a:t>
            </a:r>
            <a:r>
              <a:rPr lang="en-US" sz="1600" dirty="0"/>
              <a:t>Valedictory lecture – March 8</a:t>
            </a:r>
            <a:r>
              <a:rPr lang="en-US" sz="1600" baseline="30000" dirty="0"/>
              <a:t>th</a:t>
            </a:r>
            <a:r>
              <a:rPr lang="en-US" sz="1600" dirty="0"/>
              <a:t>, 2024</a:t>
            </a:r>
          </a:p>
        </p:txBody>
      </p:sp>
      <p:sp>
        <p:nvSpPr>
          <p:cNvPr id="6" name="TextBox 5"/>
          <p:cNvSpPr txBox="1"/>
          <p:nvPr/>
        </p:nvSpPr>
        <p:spPr>
          <a:xfrm>
            <a:off x="6147500" y="4783505"/>
            <a:ext cx="3916457" cy="1323439"/>
          </a:xfrm>
          <a:prstGeom prst="rect">
            <a:avLst/>
          </a:prstGeom>
          <a:noFill/>
        </p:spPr>
        <p:txBody>
          <a:bodyPr wrap="none" rtlCol="0">
            <a:spAutoFit/>
          </a:bodyPr>
          <a:lstStyle/>
          <a:p>
            <a:pPr algn="l"/>
            <a:r>
              <a:rPr lang="en-US" dirty="0"/>
              <a:t>Lambert Schomaker</a:t>
            </a:r>
            <a:br>
              <a:rPr lang="en-US" dirty="0"/>
            </a:br>
            <a:r>
              <a:rPr lang="en-US" dirty="0"/>
              <a:t>Dept. of Artificial Intelligence</a:t>
            </a:r>
            <a:br>
              <a:rPr lang="en-US" dirty="0"/>
            </a:br>
            <a:r>
              <a:rPr lang="en-US" dirty="0"/>
              <a:t>Faculty of Science &amp; Engineering</a:t>
            </a:r>
            <a:br>
              <a:rPr lang="en-US" dirty="0"/>
            </a:br>
            <a:r>
              <a:rPr lang="en-US" dirty="0"/>
              <a:t>University of Groningen</a:t>
            </a:r>
          </a:p>
        </p:txBody>
      </p:sp>
      <p:pic>
        <p:nvPicPr>
          <p:cNvPr id="8" name="Picture 7">
            <a:extLst>
              <a:ext uri="{FF2B5EF4-FFF2-40B4-BE49-F238E27FC236}">
                <a16:creationId xmlns:a16="http://schemas.microsoft.com/office/drawing/2014/main" id="{5CDE4E8F-24B8-3765-A737-59F32DA766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7568" y="3861049"/>
            <a:ext cx="3185436" cy="2019475"/>
          </a:xfrm>
          <a:prstGeom prst="rect">
            <a:avLst/>
          </a:prstGeom>
        </p:spPr>
      </p:pic>
      <p:sp>
        <p:nvSpPr>
          <p:cNvPr id="3" name="Slide Number Placeholder 2">
            <a:extLst>
              <a:ext uri="{FF2B5EF4-FFF2-40B4-BE49-F238E27FC236}">
                <a16:creationId xmlns:a16="http://schemas.microsoft.com/office/drawing/2014/main" id="{85DB4A50-F6F6-6AF1-CA0C-DBE0D7A6DF51}"/>
              </a:ext>
            </a:extLst>
          </p:cNvPr>
          <p:cNvSpPr>
            <a:spLocks noGrp="1"/>
          </p:cNvSpPr>
          <p:nvPr>
            <p:ph type="sldNum" sz="quarter" idx="11"/>
          </p:nvPr>
        </p:nvSpPr>
        <p:spPr/>
        <p:txBody>
          <a:bodyPr/>
          <a:lstStyle/>
          <a:p>
            <a:pPr>
              <a:defRPr/>
            </a:pPr>
            <a:r>
              <a:rPr lang="en-US"/>
              <a:t> | </a:t>
            </a:r>
            <a:fld id="{67A71D44-AC05-465F-B1FF-1310661D12C0}" type="slidenum">
              <a:rPr lang="en-US" smtClean="0"/>
              <a:pPr>
                <a:defRPr/>
              </a:pPr>
              <a:t>1</a:t>
            </a:fld>
            <a:endParaRPr lang="en-US"/>
          </a:p>
        </p:txBody>
      </p:sp>
    </p:spTree>
    <p:extLst>
      <p:ext uri="{BB962C8B-B14F-4D97-AF65-F5344CB8AC3E}">
        <p14:creationId xmlns:p14="http://schemas.microsoft.com/office/powerpoint/2010/main" val="4029999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128838" y="1340769"/>
            <a:ext cx="7934325" cy="657225"/>
          </a:xfrm>
        </p:spPr>
        <p:txBody>
          <a:bodyPr/>
          <a:lstStyle/>
          <a:p>
            <a:r>
              <a:rPr lang="en-US" sz="3200" dirty="0"/>
              <a:t>Phase transitions - </a:t>
            </a:r>
            <a:r>
              <a:rPr lang="en-US" dirty="0"/>
              <a:t>Overview</a:t>
            </a:r>
          </a:p>
        </p:txBody>
      </p:sp>
      <p:sp>
        <p:nvSpPr>
          <p:cNvPr id="3" name="Content Placeholder 2"/>
          <p:cNvSpPr>
            <a:spLocks noGrp="1"/>
          </p:cNvSpPr>
          <p:nvPr>
            <p:ph idx="1"/>
          </p:nvPr>
        </p:nvSpPr>
        <p:spPr>
          <a:xfrm>
            <a:off x="2207569" y="2020234"/>
            <a:ext cx="7934325" cy="3887787"/>
          </a:xfrm>
        </p:spPr>
        <p:txBody>
          <a:bodyPr/>
          <a:lstStyle/>
          <a:p>
            <a:r>
              <a:rPr lang="en-US" dirty="0"/>
              <a:t>Past</a:t>
            </a:r>
          </a:p>
          <a:p>
            <a:r>
              <a:rPr lang="en-US" dirty="0"/>
              <a:t>Present</a:t>
            </a:r>
          </a:p>
          <a:p>
            <a:r>
              <a:rPr lang="en-US" dirty="0"/>
              <a:t>Future</a:t>
            </a:r>
          </a:p>
          <a:p>
            <a:r>
              <a:rPr lang="en-US" dirty="0"/>
              <a:t>Words of thanks</a:t>
            </a:r>
          </a:p>
        </p:txBody>
      </p:sp>
      <p:pic>
        <p:nvPicPr>
          <p:cNvPr id="4" name="Picture 3">
            <a:extLst>
              <a:ext uri="{FF2B5EF4-FFF2-40B4-BE49-F238E27FC236}">
                <a16:creationId xmlns:a16="http://schemas.microsoft.com/office/drawing/2014/main" id="{B6C717D9-7FA5-98C7-B009-930C25C3FE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6384032" y="2090351"/>
            <a:ext cx="3185436" cy="1371649"/>
          </a:xfrm>
          <a:prstGeom prst="rect">
            <a:avLst/>
          </a:prstGeom>
        </p:spPr>
      </p:pic>
      <p:sp>
        <p:nvSpPr>
          <p:cNvPr id="5" name="Slide Number Placeholder 4">
            <a:extLst>
              <a:ext uri="{FF2B5EF4-FFF2-40B4-BE49-F238E27FC236}">
                <a16:creationId xmlns:a16="http://schemas.microsoft.com/office/drawing/2014/main" id="{4791E8AF-6C3B-8C13-6ABA-1DE64260B5E8}"/>
              </a:ext>
            </a:extLst>
          </p:cNvPr>
          <p:cNvSpPr>
            <a:spLocks noGrp="1"/>
          </p:cNvSpPr>
          <p:nvPr>
            <p:ph type="sldNum" sz="quarter" idx="11"/>
          </p:nvPr>
        </p:nvSpPr>
        <p:spPr/>
        <p:txBody>
          <a:bodyPr/>
          <a:lstStyle/>
          <a:p>
            <a:pPr>
              <a:defRPr/>
            </a:pPr>
            <a:r>
              <a:rPr lang="en-US"/>
              <a:t> | </a:t>
            </a:r>
            <a:fld id="{EDFC1ACF-C76A-4423-993C-3D11356118FA}" type="slidenum">
              <a:rPr lang="en-US" smtClean="0"/>
              <a:pPr>
                <a:defRPr/>
              </a:pPr>
              <a:t>2</a:t>
            </a:fld>
            <a:endParaRPr lang="en-US"/>
          </a:p>
        </p:txBody>
      </p:sp>
    </p:spTree>
    <p:extLst>
      <p:ext uri="{BB962C8B-B14F-4D97-AF65-F5344CB8AC3E}">
        <p14:creationId xmlns:p14="http://schemas.microsoft.com/office/powerpoint/2010/main" val="3495746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E66BA59-775A-D602-8652-A4AA53D1AF7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48222F6-A3D9-27A7-886C-EC7A69819BBC}"/>
              </a:ext>
            </a:extLst>
          </p:cNvPr>
          <p:cNvPicPr>
            <a:picLocks noChangeAspect="1"/>
          </p:cNvPicPr>
          <p:nvPr/>
        </p:nvPicPr>
        <p:blipFill rotWithShape="1">
          <a:blip r:embed="rId2">
            <a:extLst>
              <a:ext uri="{28A0092B-C50C-407E-A947-70E740481C1C}">
                <a14:useLocalDpi xmlns:a14="http://schemas.microsoft.com/office/drawing/2010/main" val="0"/>
              </a:ext>
            </a:extLst>
          </a:blip>
          <a:srcRect t="58929" r="75134" b="3726"/>
          <a:stretch/>
        </p:blipFill>
        <p:spPr>
          <a:xfrm>
            <a:off x="3359696" y="1268763"/>
            <a:ext cx="6048672" cy="2948076"/>
          </a:xfrm>
          <a:prstGeom prst="rect">
            <a:avLst/>
          </a:prstGeom>
        </p:spPr>
      </p:pic>
      <p:sp>
        <p:nvSpPr>
          <p:cNvPr id="3" name="TextBox 2">
            <a:extLst>
              <a:ext uri="{FF2B5EF4-FFF2-40B4-BE49-F238E27FC236}">
                <a16:creationId xmlns:a16="http://schemas.microsoft.com/office/drawing/2014/main" id="{0BFF5760-25D0-2604-A135-C7A2B3E27411}"/>
              </a:ext>
            </a:extLst>
          </p:cNvPr>
          <p:cNvSpPr txBox="1"/>
          <p:nvPr/>
        </p:nvSpPr>
        <p:spPr>
          <a:xfrm>
            <a:off x="5447928" y="4810127"/>
            <a:ext cx="486030" cy="923330"/>
          </a:xfrm>
          <a:prstGeom prst="rect">
            <a:avLst/>
          </a:prstGeom>
          <a:noFill/>
        </p:spPr>
        <p:txBody>
          <a:bodyPr wrap="none" rtlCol="0">
            <a:spAutoFit/>
          </a:bodyPr>
          <a:lstStyle/>
          <a:p>
            <a:r>
              <a:rPr lang="en-US" sz="5400" dirty="0">
                <a:latin typeface="Segoe UI" panose="020B0502040204020203" pitchFamily="34" charset="0"/>
                <a:cs typeface="Segoe UI" panose="020B0502040204020203" pitchFamily="34" charset="0"/>
              </a:rPr>
              <a:t>t</a:t>
            </a:r>
            <a:r>
              <a:rPr lang="en-US" dirty="0">
                <a:latin typeface="Segoe UI" panose="020B0502040204020203" pitchFamily="34" charset="0"/>
                <a:cs typeface="Segoe UI" panose="020B0502040204020203" pitchFamily="34" charset="0"/>
              </a:rPr>
              <a:t> </a:t>
            </a:r>
          </a:p>
        </p:txBody>
      </p:sp>
      <p:cxnSp>
        <p:nvCxnSpPr>
          <p:cNvPr id="7" name="Straight Arrow Connector 6">
            <a:extLst>
              <a:ext uri="{FF2B5EF4-FFF2-40B4-BE49-F238E27FC236}">
                <a16:creationId xmlns:a16="http://schemas.microsoft.com/office/drawing/2014/main" id="{0A3308EE-1EEC-7AAC-57C9-158FEB44B6F6}"/>
              </a:ext>
            </a:extLst>
          </p:cNvPr>
          <p:cNvCxnSpPr/>
          <p:nvPr/>
        </p:nvCxnSpPr>
        <p:spPr>
          <a:xfrm>
            <a:off x="6096000" y="5271792"/>
            <a:ext cx="252028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6D5E5FC-7BD2-87B3-D211-648B3D445579}"/>
              </a:ext>
            </a:extLst>
          </p:cNvPr>
          <p:cNvSpPr txBox="1"/>
          <p:nvPr/>
        </p:nvSpPr>
        <p:spPr>
          <a:xfrm>
            <a:off x="3250494" y="4048998"/>
            <a:ext cx="1611339" cy="523220"/>
          </a:xfrm>
          <a:prstGeom prst="rect">
            <a:avLst/>
          </a:prstGeom>
          <a:noFill/>
        </p:spPr>
        <p:txBody>
          <a:bodyPr wrap="none" rtlCol="0">
            <a:spAutoFit/>
          </a:bodyPr>
          <a:lstStyle/>
          <a:p>
            <a:r>
              <a:rPr lang="en-US" sz="2800" dirty="0"/>
              <a:t>Early life</a:t>
            </a:r>
            <a:endParaRPr lang="en-US" sz="2800" dirty="0">
              <a:latin typeface="Segoe UI" panose="020B0502040204020203" pitchFamily="34" charset="0"/>
              <a:cs typeface="Segoe UI" panose="020B0502040204020203" pitchFamily="34" charset="0"/>
            </a:endParaRPr>
          </a:p>
        </p:txBody>
      </p:sp>
      <p:cxnSp>
        <p:nvCxnSpPr>
          <p:cNvPr id="10" name="Straight Arrow Connector 9">
            <a:extLst>
              <a:ext uri="{FF2B5EF4-FFF2-40B4-BE49-F238E27FC236}">
                <a16:creationId xmlns:a16="http://schemas.microsoft.com/office/drawing/2014/main" id="{46AE550F-2831-36E4-EE94-F635D474B1C4}"/>
              </a:ext>
            </a:extLst>
          </p:cNvPr>
          <p:cNvCxnSpPr>
            <a:cxnSpLocks/>
          </p:cNvCxnSpPr>
          <p:nvPr/>
        </p:nvCxnSpPr>
        <p:spPr>
          <a:xfrm flipV="1">
            <a:off x="2368150" y="1412776"/>
            <a:ext cx="0" cy="237626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00B1DBE-8D0B-A3E3-2B49-E6CFC209D3A0}"/>
              </a:ext>
            </a:extLst>
          </p:cNvPr>
          <p:cNvSpPr txBox="1"/>
          <p:nvPr/>
        </p:nvSpPr>
        <p:spPr>
          <a:xfrm>
            <a:off x="394212" y="2391271"/>
            <a:ext cx="1586268" cy="584775"/>
          </a:xfrm>
          <a:prstGeom prst="rect">
            <a:avLst/>
          </a:prstGeom>
          <a:noFill/>
        </p:spPr>
        <p:txBody>
          <a:bodyPr wrap="none" rtlCol="0">
            <a:spAutoFit/>
          </a:bodyPr>
          <a:lstStyle/>
          <a:p>
            <a:r>
              <a:rPr lang="en-US" sz="3200" dirty="0">
                <a:latin typeface="Segoe Sans Display" panose="020F0502020204030204" pitchFamily="2" charset="0"/>
                <a:cs typeface="Segoe Sans Display" panose="020F0502020204030204" pitchFamily="2" charset="0"/>
              </a:rPr>
              <a:t>‖ Focus‖ </a:t>
            </a:r>
            <a:endParaRPr lang="en-US" sz="3200" dirty="0"/>
          </a:p>
        </p:txBody>
      </p:sp>
      <p:cxnSp>
        <p:nvCxnSpPr>
          <p:cNvPr id="14" name="Straight Connector 13">
            <a:extLst>
              <a:ext uri="{FF2B5EF4-FFF2-40B4-BE49-F238E27FC236}">
                <a16:creationId xmlns:a16="http://schemas.microsoft.com/office/drawing/2014/main" id="{AEAEB0ED-9BB3-32CC-58D7-D96415F9A3F4}"/>
              </a:ext>
            </a:extLst>
          </p:cNvPr>
          <p:cNvCxnSpPr>
            <a:cxnSpLocks/>
          </p:cNvCxnSpPr>
          <p:nvPr/>
        </p:nvCxnSpPr>
        <p:spPr>
          <a:xfrm>
            <a:off x="2783632" y="764704"/>
            <a:ext cx="0" cy="4162893"/>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78E4682-43F0-315F-3ED5-738F16CBADB0}"/>
              </a:ext>
            </a:extLst>
          </p:cNvPr>
          <p:cNvCxnSpPr>
            <a:cxnSpLocks/>
          </p:cNvCxnSpPr>
          <p:nvPr/>
        </p:nvCxnSpPr>
        <p:spPr>
          <a:xfrm flipH="1">
            <a:off x="2783632" y="4927597"/>
            <a:ext cx="7128792"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26567D8-0147-C898-F862-79E7F9842E99}"/>
              </a:ext>
            </a:extLst>
          </p:cNvPr>
          <p:cNvSpPr txBox="1"/>
          <p:nvPr/>
        </p:nvSpPr>
        <p:spPr>
          <a:xfrm>
            <a:off x="6168008" y="924569"/>
            <a:ext cx="4235455" cy="523220"/>
          </a:xfrm>
          <a:prstGeom prst="rect">
            <a:avLst/>
          </a:prstGeom>
          <a:noFill/>
        </p:spPr>
        <p:txBody>
          <a:bodyPr wrap="none" rtlCol="0">
            <a:spAutoFit/>
          </a:bodyPr>
          <a:lstStyle/>
          <a:p>
            <a:r>
              <a:rPr lang="en-US" sz="2800" dirty="0"/>
              <a:t>Electronics &amp; cybernetics</a:t>
            </a:r>
            <a:endParaRPr lang="en-US" sz="2800" dirty="0">
              <a:latin typeface="Segoe UI" panose="020B0502040204020203" pitchFamily="34" charset="0"/>
              <a:cs typeface="Segoe UI" panose="020B0502040204020203" pitchFamily="34" charset="0"/>
            </a:endParaRPr>
          </a:p>
        </p:txBody>
      </p:sp>
      <p:sp>
        <p:nvSpPr>
          <p:cNvPr id="4" name="Slide Number Placeholder 3">
            <a:extLst>
              <a:ext uri="{FF2B5EF4-FFF2-40B4-BE49-F238E27FC236}">
                <a16:creationId xmlns:a16="http://schemas.microsoft.com/office/drawing/2014/main" id="{4C588398-BD94-9C52-A88B-9AEAD39EC24A}"/>
              </a:ext>
            </a:extLst>
          </p:cNvPr>
          <p:cNvSpPr>
            <a:spLocks noGrp="1"/>
          </p:cNvSpPr>
          <p:nvPr>
            <p:ph type="sldNum" sz="quarter" idx="11"/>
          </p:nvPr>
        </p:nvSpPr>
        <p:spPr/>
        <p:txBody>
          <a:bodyPr/>
          <a:lstStyle/>
          <a:p>
            <a:pPr>
              <a:defRPr/>
            </a:pPr>
            <a:r>
              <a:rPr lang="en-US"/>
              <a:t> | </a:t>
            </a:r>
            <a:fld id="{1C9B88A3-9ACA-4F63-ADDB-A72E30727D48}" type="slidenum">
              <a:rPr lang="en-US" smtClean="0"/>
              <a:pPr>
                <a:defRPr/>
              </a:pPr>
              <a:t>3</a:t>
            </a:fld>
            <a:endParaRPr lang="en-US"/>
          </a:p>
        </p:txBody>
      </p:sp>
    </p:spTree>
    <p:extLst>
      <p:ext uri="{BB962C8B-B14F-4D97-AF65-F5344CB8AC3E}">
        <p14:creationId xmlns:p14="http://schemas.microsoft.com/office/powerpoint/2010/main" val="3215981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806DE-F96E-F5AB-6F2C-485F84AC9AC1}"/>
              </a:ext>
            </a:extLst>
          </p:cNvPr>
          <p:cNvSpPr>
            <a:spLocks noGrp="1"/>
          </p:cNvSpPr>
          <p:nvPr>
            <p:ph type="title"/>
          </p:nvPr>
        </p:nvSpPr>
        <p:spPr>
          <a:xfrm>
            <a:off x="390525" y="28479"/>
            <a:ext cx="10515600" cy="1325563"/>
          </a:xfrm>
        </p:spPr>
        <p:txBody>
          <a:bodyPr/>
          <a:lstStyle/>
          <a:p>
            <a:r>
              <a:rPr lang="en-US" dirty="0"/>
              <a:t>Past: 1968-1975</a:t>
            </a:r>
          </a:p>
        </p:txBody>
      </p:sp>
      <p:pic>
        <p:nvPicPr>
          <p:cNvPr id="2050" name="Picture 2" descr="Comprar Kybernetische Maschinen : Prinzip u. Anwendung d ...">
            <a:extLst>
              <a:ext uri="{FF2B5EF4-FFF2-40B4-BE49-F238E27FC236}">
                <a16:creationId xmlns:a16="http://schemas.microsoft.com/office/drawing/2014/main" id="{26C93E12-AF49-946F-EE8E-EEA009E1B7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2234" y="650063"/>
            <a:ext cx="2876549" cy="427916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CC70CF3-6C3F-A7BA-7EBC-BAB92325C71E}"/>
              </a:ext>
            </a:extLst>
          </p:cNvPr>
          <p:cNvSpPr txBox="1"/>
          <p:nvPr/>
        </p:nvSpPr>
        <p:spPr>
          <a:xfrm>
            <a:off x="9646201" y="650063"/>
            <a:ext cx="2388637" cy="646331"/>
          </a:xfrm>
          <a:prstGeom prst="rect">
            <a:avLst/>
          </a:prstGeom>
          <a:noFill/>
        </p:spPr>
        <p:txBody>
          <a:bodyPr wrap="square" rtlCol="0">
            <a:spAutoFit/>
          </a:bodyPr>
          <a:lstStyle/>
          <a:p>
            <a:r>
              <a:rPr lang="en-US" b="0" i="0" dirty="0">
                <a:solidFill>
                  <a:srgbClr val="0F1111"/>
                </a:solidFill>
                <a:effectLst/>
                <a:latin typeface="Arial" panose="020B0604020202020204" pitchFamily="34" charset="0"/>
              </a:rPr>
              <a:t>Fischer Verlag </a:t>
            </a:r>
            <a:br>
              <a:rPr lang="en-US" b="0" i="0" dirty="0">
                <a:solidFill>
                  <a:srgbClr val="0F1111"/>
                </a:solidFill>
                <a:effectLst/>
                <a:latin typeface="Arial" panose="020B0604020202020204" pitchFamily="34" charset="0"/>
              </a:rPr>
            </a:br>
            <a:r>
              <a:rPr lang="en-US" b="0" i="0" dirty="0">
                <a:solidFill>
                  <a:srgbClr val="0F1111"/>
                </a:solidFill>
                <a:effectLst/>
                <a:latin typeface="Arial" panose="020B0604020202020204" pitchFamily="34" charset="0"/>
              </a:rPr>
              <a:t>(1 Jan. 1964)</a:t>
            </a:r>
            <a:endParaRPr lang="en-US" dirty="0"/>
          </a:p>
        </p:txBody>
      </p:sp>
      <p:pic>
        <p:nvPicPr>
          <p:cNvPr id="2054" name="Picture 6" descr="EE8 EE20 Philips">
            <a:extLst>
              <a:ext uri="{FF2B5EF4-FFF2-40B4-BE49-F238E27FC236}">
                <a16:creationId xmlns:a16="http://schemas.microsoft.com/office/drawing/2014/main" id="{B9CD20DC-CB09-845D-C88C-C8A2515472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407" y="1215889"/>
            <a:ext cx="3877010" cy="30861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C197B7F-53BD-C6E3-C71E-0A664EA75ED9}"/>
              </a:ext>
            </a:extLst>
          </p:cNvPr>
          <p:cNvPicPr>
            <a:picLocks noChangeAspect="1"/>
          </p:cNvPicPr>
          <p:nvPr/>
        </p:nvPicPr>
        <p:blipFill rotWithShape="1">
          <a:blip r:embed="rId5"/>
          <a:srcRect b="14397"/>
          <a:stretch/>
        </p:blipFill>
        <p:spPr>
          <a:xfrm>
            <a:off x="8329256" y="3282129"/>
            <a:ext cx="3688813" cy="1647098"/>
          </a:xfrm>
          <a:prstGeom prst="rect">
            <a:avLst/>
          </a:prstGeom>
        </p:spPr>
      </p:pic>
      <p:pic>
        <p:nvPicPr>
          <p:cNvPr id="6" name="Picture 5">
            <a:extLst>
              <a:ext uri="{FF2B5EF4-FFF2-40B4-BE49-F238E27FC236}">
                <a16:creationId xmlns:a16="http://schemas.microsoft.com/office/drawing/2014/main" id="{5BE1AF76-E6F5-76D0-91E6-3EA7A32E975A}"/>
              </a:ext>
            </a:extLst>
          </p:cNvPr>
          <p:cNvPicPr>
            <a:picLocks noChangeAspect="1"/>
          </p:cNvPicPr>
          <p:nvPr/>
        </p:nvPicPr>
        <p:blipFill>
          <a:blip r:embed="rId6"/>
          <a:stretch>
            <a:fillRect/>
          </a:stretch>
        </p:blipFill>
        <p:spPr>
          <a:xfrm>
            <a:off x="1123950" y="4577079"/>
            <a:ext cx="2610339" cy="1961833"/>
          </a:xfrm>
          <a:prstGeom prst="rect">
            <a:avLst/>
          </a:prstGeom>
        </p:spPr>
      </p:pic>
      <p:sp>
        <p:nvSpPr>
          <p:cNvPr id="7" name="TextBox 6">
            <a:extLst>
              <a:ext uri="{FF2B5EF4-FFF2-40B4-BE49-F238E27FC236}">
                <a16:creationId xmlns:a16="http://schemas.microsoft.com/office/drawing/2014/main" id="{E68322BA-11B7-F4EE-8AD3-4525D23ED5E2}"/>
              </a:ext>
            </a:extLst>
          </p:cNvPr>
          <p:cNvSpPr txBox="1"/>
          <p:nvPr/>
        </p:nvSpPr>
        <p:spPr>
          <a:xfrm>
            <a:off x="7176120" y="5520683"/>
            <a:ext cx="4662687" cy="584775"/>
          </a:xfrm>
          <a:prstGeom prst="rect">
            <a:avLst/>
          </a:prstGeom>
          <a:noFill/>
        </p:spPr>
        <p:txBody>
          <a:bodyPr wrap="none" rtlCol="0">
            <a:spAutoFit/>
          </a:bodyPr>
          <a:lstStyle/>
          <a:p>
            <a:r>
              <a:rPr lang="en-US" dirty="0">
                <a:sym typeface="Wingdings" panose="05000000000000000000" pitchFamily="2" charset="2"/>
              </a:rPr>
              <a:t> </a:t>
            </a:r>
            <a:r>
              <a:rPr lang="en-US" sz="3200" dirty="0"/>
              <a:t>Electronics &amp; cybernetics</a:t>
            </a:r>
          </a:p>
        </p:txBody>
      </p:sp>
      <p:sp>
        <p:nvSpPr>
          <p:cNvPr id="8" name="TextBox 7">
            <a:extLst>
              <a:ext uri="{FF2B5EF4-FFF2-40B4-BE49-F238E27FC236}">
                <a16:creationId xmlns:a16="http://schemas.microsoft.com/office/drawing/2014/main" id="{34EE694F-8927-2B9D-0431-386265ECC5C9}"/>
              </a:ext>
            </a:extLst>
          </p:cNvPr>
          <p:cNvSpPr txBox="1"/>
          <p:nvPr/>
        </p:nvSpPr>
        <p:spPr>
          <a:xfrm>
            <a:off x="4027648" y="5313568"/>
            <a:ext cx="2348720" cy="1554272"/>
          </a:xfrm>
          <a:prstGeom prst="rect">
            <a:avLst/>
          </a:prstGeom>
          <a:noFill/>
        </p:spPr>
        <p:txBody>
          <a:bodyPr wrap="none" rtlCol="0">
            <a:spAutoFit/>
          </a:bodyPr>
          <a:lstStyle/>
          <a:p>
            <a:r>
              <a:rPr lang="en-US" dirty="0"/>
              <a:t>Homebrew </a:t>
            </a:r>
            <a:br>
              <a:rPr lang="en-US" dirty="0"/>
            </a:br>
            <a:r>
              <a:rPr lang="en-US" dirty="0"/>
              <a:t>analog synthesizer.</a:t>
            </a:r>
            <a:br>
              <a:rPr lang="en-US" dirty="0"/>
            </a:br>
            <a:endParaRPr lang="en-US" dirty="0"/>
          </a:p>
          <a:p>
            <a:r>
              <a:rPr lang="en-US" sz="1400" i="1" dirty="0"/>
              <a:t>My own </a:t>
            </a:r>
            <a:r>
              <a:rPr lang="en-US" sz="1400" i="1" dirty="0" err="1"/>
              <a:t>crossboard</a:t>
            </a:r>
            <a:r>
              <a:rPr lang="en-US" sz="1400" i="1" dirty="0"/>
              <a:t> </a:t>
            </a:r>
            <a:br>
              <a:rPr lang="en-US" sz="1400" i="1" dirty="0"/>
            </a:br>
            <a:r>
              <a:rPr lang="en-US" sz="1400" i="1" dirty="0"/>
              <a:t>definitely looked cheaper!</a:t>
            </a:r>
          </a:p>
        </p:txBody>
      </p:sp>
      <p:pic>
        <p:nvPicPr>
          <p:cNvPr id="9" name="Picture 8">
            <a:extLst>
              <a:ext uri="{FF2B5EF4-FFF2-40B4-BE49-F238E27FC236}">
                <a16:creationId xmlns:a16="http://schemas.microsoft.com/office/drawing/2014/main" id="{D8DCDE7D-D93A-9A31-7AF6-C45C514845F9}"/>
              </a:ext>
            </a:extLst>
          </p:cNvPr>
          <p:cNvPicPr>
            <a:picLocks noChangeAspect="1"/>
          </p:cNvPicPr>
          <p:nvPr/>
        </p:nvPicPr>
        <p:blipFill>
          <a:blip r:embed="rId7"/>
          <a:stretch>
            <a:fillRect/>
          </a:stretch>
        </p:blipFill>
        <p:spPr>
          <a:xfrm>
            <a:off x="8338575" y="1484990"/>
            <a:ext cx="3758173" cy="1488490"/>
          </a:xfrm>
          <a:prstGeom prst="rect">
            <a:avLst/>
          </a:prstGeom>
        </p:spPr>
      </p:pic>
      <p:sp>
        <p:nvSpPr>
          <p:cNvPr id="3" name="Slide Number Placeholder 2">
            <a:extLst>
              <a:ext uri="{FF2B5EF4-FFF2-40B4-BE49-F238E27FC236}">
                <a16:creationId xmlns:a16="http://schemas.microsoft.com/office/drawing/2014/main" id="{5B1FBD6B-2806-43DF-104F-A47C1425A34D}"/>
              </a:ext>
            </a:extLst>
          </p:cNvPr>
          <p:cNvSpPr>
            <a:spLocks noGrp="1"/>
          </p:cNvSpPr>
          <p:nvPr>
            <p:ph type="sldNum" sz="quarter" idx="11"/>
          </p:nvPr>
        </p:nvSpPr>
        <p:spPr/>
        <p:txBody>
          <a:bodyPr/>
          <a:lstStyle/>
          <a:p>
            <a:pPr>
              <a:defRPr/>
            </a:pPr>
            <a:r>
              <a:rPr lang="en-US"/>
              <a:t> | </a:t>
            </a:r>
            <a:fld id="{EDFC1ACF-C76A-4423-993C-3D11356118FA}" type="slidenum">
              <a:rPr lang="en-US" smtClean="0"/>
              <a:pPr>
                <a:defRPr/>
              </a:pPr>
              <a:t>4</a:t>
            </a:fld>
            <a:endParaRPr lang="en-US"/>
          </a:p>
        </p:txBody>
      </p:sp>
    </p:spTree>
    <p:extLst>
      <p:ext uri="{BB962C8B-B14F-4D97-AF65-F5344CB8AC3E}">
        <p14:creationId xmlns:p14="http://schemas.microsoft.com/office/powerpoint/2010/main" val="2547942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2932C-C18B-BD62-92E2-9DEDA588EE20}"/>
              </a:ext>
            </a:extLst>
          </p:cNvPr>
          <p:cNvSpPr>
            <a:spLocks noGrp="1"/>
          </p:cNvSpPr>
          <p:nvPr>
            <p:ph type="title"/>
          </p:nvPr>
        </p:nvSpPr>
        <p:spPr/>
        <p:txBody>
          <a:bodyPr/>
          <a:lstStyle/>
          <a:p>
            <a:r>
              <a:rPr lang="en-US" dirty="0"/>
              <a:t>1979</a:t>
            </a:r>
          </a:p>
        </p:txBody>
      </p:sp>
      <p:pic>
        <p:nvPicPr>
          <p:cNvPr id="1026" name="Picture 2">
            <a:extLst>
              <a:ext uri="{FF2B5EF4-FFF2-40B4-BE49-F238E27FC236}">
                <a16:creationId xmlns:a16="http://schemas.microsoft.com/office/drawing/2014/main" id="{814B2233-216D-D3B4-5C49-27E081E8055C}"/>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5860268" y="268389"/>
            <a:ext cx="1743674" cy="201814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6D4A158-A39E-6195-E676-314EAA3AFC83}"/>
              </a:ext>
            </a:extLst>
          </p:cNvPr>
          <p:cNvSpPr txBox="1"/>
          <p:nvPr/>
        </p:nvSpPr>
        <p:spPr>
          <a:xfrm>
            <a:off x="7899849" y="226966"/>
            <a:ext cx="2231893" cy="16619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66666"/>
                </a:solidFill>
                <a:effectLst/>
                <a:uLnTx/>
                <a:uFillTx/>
                <a:latin typeface="Amazon Ember"/>
                <a:ea typeface="+mn-ea"/>
                <a:cs typeface="+mn-cs"/>
              </a:rPr>
              <a:t>Margaret Boden,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66666"/>
                </a:solidFill>
                <a:effectLst/>
                <a:uLnTx/>
                <a:uFillTx/>
                <a:latin typeface="Amazon Ember"/>
                <a:ea typeface="+mn-ea"/>
                <a:cs typeface="+mn-cs"/>
              </a:rPr>
              <a:t>1977</a:t>
            </a:r>
            <a:br>
              <a:rPr kumimoji="0" lang="en-US" sz="1800" b="0" i="0" u="none" strike="noStrike" kern="1200" cap="none" spc="0" normalizeH="0" baseline="0" noProof="0" dirty="0">
                <a:ln>
                  <a:noFill/>
                </a:ln>
                <a:solidFill>
                  <a:srgbClr val="666666"/>
                </a:solidFill>
                <a:effectLst/>
                <a:uLnTx/>
                <a:uFillTx/>
                <a:latin typeface="Amazon Ember"/>
                <a:ea typeface="+mn-ea"/>
                <a:cs typeface="+mn-cs"/>
              </a:rPr>
            </a:br>
            <a:r>
              <a:rPr kumimoji="0" lang="en-US" sz="1200" b="0" i="0" u="none" strike="noStrike" kern="1200" cap="none" spc="0" normalizeH="0" baseline="0" noProof="0" dirty="0">
                <a:ln>
                  <a:noFill/>
                </a:ln>
                <a:solidFill>
                  <a:srgbClr val="666666"/>
                </a:solidFill>
                <a:effectLst/>
                <a:uLnTx/>
                <a:uFillTx/>
                <a:latin typeface="Amazon Ember"/>
                <a:ea typeface="+mn-ea"/>
                <a:cs typeface="+mn-cs"/>
              </a:rPr>
              <a:t>(interesting and a good overview</a:t>
            </a:r>
            <a:br>
              <a:rPr kumimoji="0" lang="en-US" sz="1200" b="0" i="0" u="none" strike="noStrike" kern="1200" cap="none" spc="0" normalizeH="0" baseline="0" noProof="0" dirty="0">
                <a:ln>
                  <a:noFill/>
                </a:ln>
                <a:solidFill>
                  <a:srgbClr val="666666"/>
                </a:solidFill>
                <a:effectLst/>
                <a:uLnTx/>
                <a:uFillTx/>
                <a:latin typeface="Amazon Ember"/>
                <a:ea typeface="+mn-ea"/>
                <a:cs typeface="+mn-cs"/>
              </a:rPr>
            </a:br>
            <a:r>
              <a:rPr kumimoji="0" lang="en-US" sz="1200" b="0" i="0" u="none" strike="noStrike" kern="1200" cap="none" spc="0" normalizeH="0" baseline="0" noProof="0" dirty="0">
                <a:ln>
                  <a:noFill/>
                </a:ln>
                <a:solidFill>
                  <a:srgbClr val="666666"/>
                </a:solidFill>
                <a:effectLst/>
                <a:uLnTx/>
                <a:uFillTx/>
                <a:latin typeface="Amazon Ember"/>
                <a:ea typeface="+mn-ea"/>
                <a:cs typeface="+mn-cs"/>
              </a:rPr>
              <a:t>of 60-ies symbolic AI, but </a:t>
            </a:r>
            <a:br>
              <a:rPr kumimoji="0" lang="en-US" sz="1200" b="0" i="0" u="none" strike="noStrike" kern="1200" cap="none" spc="0" normalizeH="0" baseline="0" noProof="0" dirty="0">
                <a:ln>
                  <a:noFill/>
                </a:ln>
                <a:solidFill>
                  <a:srgbClr val="666666"/>
                </a:solidFill>
                <a:effectLst/>
                <a:uLnTx/>
                <a:uFillTx/>
                <a:latin typeface="Amazon Ember"/>
                <a:ea typeface="+mn-ea"/>
                <a:cs typeface="+mn-cs"/>
              </a:rPr>
            </a:br>
            <a:r>
              <a:rPr kumimoji="0" lang="en-US" sz="1200" b="0" i="0" u="none" strike="noStrike" kern="1200" cap="none" spc="0" normalizeH="0" baseline="0" noProof="0" dirty="0">
                <a:ln>
                  <a:noFill/>
                </a:ln>
                <a:solidFill>
                  <a:srgbClr val="666666"/>
                </a:solidFill>
                <a:effectLst/>
                <a:uLnTx/>
                <a:uFillTx/>
                <a:latin typeface="Amazon Ember"/>
                <a:ea typeface="+mn-ea"/>
                <a:cs typeface="+mn-cs"/>
              </a:rPr>
              <a:t>struck me as being written by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66666"/>
                </a:solidFill>
                <a:effectLst/>
                <a:uLnTx/>
                <a:uFillTx/>
                <a:latin typeface="Amazon Ember"/>
                <a:ea typeface="+mn-ea"/>
                <a:cs typeface="+mn-cs"/>
              </a:rPr>
              <a:t>someone who did not code)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537E5FD-2FE2-17D9-DCBF-EBD3BCA0CFC2}"/>
              </a:ext>
            </a:extLst>
          </p:cNvPr>
          <p:cNvSpPr txBox="1"/>
          <p:nvPr/>
        </p:nvSpPr>
        <p:spPr>
          <a:xfrm>
            <a:off x="568835" y="1654545"/>
            <a:ext cx="5259325" cy="286232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PDP 11/10, analog-digital</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conversion, digital-analog</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conversion (sound replay</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other frequencies &amp; backwards)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VAX/VMS, Fortran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First encounter with Lisp</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Implementing my first “is-a” ontology</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using IBM ISAM access file records: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&lt;primary key&gt; &lt;parent-pointer&gt; &lt;child-pointers,…&gt;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8" name="Picture 4" descr="Schematic representation of the detection and decomposition of... |  Download Scientific Diagram">
            <a:extLst>
              <a:ext uri="{FF2B5EF4-FFF2-40B4-BE49-F238E27FC236}">
                <a16:creationId xmlns:a16="http://schemas.microsoft.com/office/drawing/2014/main" id="{22D4C0A4-D122-2205-E93E-D8644E20A7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1108" y="4571471"/>
            <a:ext cx="2784924" cy="215149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D49D2C8-531D-3F6C-532D-B2618D3CBDE2}"/>
              </a:ext>
            </a:extLst>
          </p:cNvPr>
          <p:cNvSpPr txBox="1"/>
          <p:nvPr/>
        </p:nvSpPr>
        <p:spPr>
          <a:xfrm>
            <a:off x="8271782" y="5292546"/>
            <a:ext cx="2605842"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Carlo De Luca: motor-unit</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model, motor control,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Motor-unit action</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potential modeling</a:t>
            </a:r>
          </a:p>
        </p:txBody>
      </p:sp>
      <p:pic>
        <p:nvPicPr>
          <p:cNvPr id="1030" name="Picture 6" descr="The Living Brain W. Grey Walter Vintage 1961 Pelican - Etsy">
            <a:extLst>
              <a:ext uri="{FF2B5EF4-FFF2-40B4-BE49-F238E27FC236}">
                <a16:creationId xmlns:a16="http://schemas.microsoft.com/office/drawing/2014/main" id="{669A0B94-DFCE-FC47-F938-6CE91D0EE60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5537" r="26462"/>
          <a:stretch/>
        </p:blipFill>
        <p:spPr bwMode="auto">
          <a:xfrm>
            <a:off x="7986032" y="2261838"/>
            <a:ext cx="1172013" cy="193899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78D88B8-86B1-D3EA-1E47-4578F32A937A}"/>
              </a:ext>
            </a:extLst>
          </p:cNvPr>
          <p:cNvSpPr txBox="1"/>
          <p:nvPr/>
        </p:nvSpPr>
        <p:spPr>
          <a:xfrm>
            <a:off x="9311702" y="2008141"/>
            <a:ext cx="2009461" cy="126188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66666"/>
                </a:solidFill>
                <a:effectLst/>
                <a:uLnTx/>
                <a:uFillTx/>
                <a:latin typeface="Amazon Ember"/>
                <a:ea typeface="+mn-ea"/>
                <a:cs typeface="+mn-cs"/>
              </a:rPr>
              <a:t>Grey Walter,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666666"/>
                </a:solidFill>
                <a:effectLst/>
                <a:uLnTx/>
                <a:uFillTx/>
                <a:latin typeface="Amazon Ember"/>
                <a:ea typeface="+mn-ea"/>
                <a:cs typeface="+mn-cs"/>
              </a:rPr>
              <a:t>The Living Brain, 1961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666666"/>
              </a:solidFill>
              <a:effectLst/>
              <a:uLnTx/>
              <a:uFillTx/>
              <a:latin typeface="Amazon Embe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66666"/>
                </a:solidFill>
                <a:effectLst/>
                <a:uLnTx/>
                <a:uFillTx/>
                <a:latin typeface="Amazon Ember"/>
                <a:ea typeface="+mn-ea"/>
                <a:cs typeface="+mn-cs"/>
              </a:rPr>
              <a:t>PRE BRAITENBERG!!</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32" name="Picture 8" descr="Elmer Elsie Robots by Grey Walter - The Old Robot's Web Site">
            <a:extLst>
              <a:ext uri="{FF2B5EF4-FFF2-40B4-BE49-F238E27FC236}">
                <a16:creationId xmlns:a16="http://schemas.microsoft.com/office/drawing/2014/main" id="{74AC928D-4203-6FDC-4167-F1D5DBA85CB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50861" y="3309009"/>
            <a:ext cx="1813665" cy="151779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DB5BE6A-F341-0F9E-6A09-4033A040785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825108" y="4586215"/>
            <a:ext cx="2633604" cy="970748"/>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2BFE11C0-8333-9B11-4A9F-0CF2CFA88361}"/>
              </a:ext>
            </a:extLst>
          </p:cNvPr>
          <p:cNvSpPr>
            <a:spLocks noGrp="1"/>
          </p:cNvSpPr>
          <p:nvPr>
            <p:ph type="sldNum" sz="quarter" idx="12"/>
          </p:nvPr>
        </p:nvSpPr>
        <p:spPr/>
        <p:txBody>
          <a:bodyPr/>
          <a:lstStyle/>
          <a:p>
            <a:fld id="{ED176613-8EB1-43AD-920C-04E267DA890C}" type="slidenum">
              <a:rPr lang="en-US" smtClean="0"/>
              <a:t>5</a:t>
            </a:fld>
            <a:endParaRPr lang="en-US"/>
          </a:p>
        </p:txBody>
      </p:sp>
    </p:spTree>
    <p:extLst>
      <p:ext uri="{BB962C8B-B14F-4D97-AF65-F5344CB8AC3E}">
        <p14:creationId xmlns:p14="http://schemas.microsoft.com/office/powerpoint/2010/main" val="190975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3C9954-D832-0CA2-5880-2765E104F551}"/>
              </a:ext>
            </a:extLst>
          </p:cNvPr>
          <p:cNvPicPr>
            <a:picLocks noChangeAspect="1"/>
          </p:cNvPicPr>
          <p:nvPr/>
        </p:nvPicPr>
        <p:blipFill rotWithShape="1">
          <a:blip r:embed="rId2">
            <a:extLst>
              <a:ext uri="{28A0092B-C50C-407E-A947-70E740481C1C}">
                <a14:useLocalDpi xmlns:a14="http://schemas.microsoft.com/office/drawing/2010/main" val="0"/>
              </a:ext>
            </a:extLst>
          </a:blip>
          <a:srcRect t="60228" r="75134" b="3865"/>
          <a:stretch/>
        </p:blipFill>
        <p:spPr>
          <a:xfrm>
            <a:off x="3359696" y="1371600"/>
            <a:ext cx="6048672" cy="2834640"/>
          </a:xfrm>
          <a:prstGeom prst="rect">
            <a:avLst/>
          </a:prstGeom>
        </p:spPr>
      </p:pic>
      <p:sp>
        <p:nvSpPr>
          <p:cNvPr id="3" name="TextBox 2">
            <a:extLst>
              <a:ext uri="{FF2B5EF4-FFF2-40B4-BE49-F238E27FC236}">
                <a16:creationId xmlns:a16="http://schemas.microsoft.com/office/drawing/2014/main" id="{CAD98870-8A9F-4C15-3309-20923813C5E3}"/>
              </a:ext>
            </a:extLst>
          </p:cNvPr>
          <p:cNvSpPr txBox="1"/>
          <p:nvPr/>
        </p:nvSpPr>
        <p:spPr>
          <a:xfrm>
            <a:off x="5447928" y="4810127"/>
            <a:ext cx="486030" cy="923330"/>
          </a:xfrm>
          <a:prstGeom prst="rect">
            <a:avLst/>
          </a:prstGeom>
          <a:noFill/>
        </p:spPr>
        <p:txBody>
          <a:bodyPr wrap="none" rtlCol="0">
            <a:spAutoFit/>
          </a:bodyPr>
          <a:lstStyle/>
          <a:p>
            <a:r>
              <a:rPr lang="en-US" sz="5400" dirty="0">
                <a:latin typeface="Segoe UI" panose="020B0502040204020203" pitchFamily="34" charset="0"/>
                <a:cs typeface="Segoe UI" panose="020B0502040204020203" pitchFamily="34" charset="0"/>
              </a:rPr>
              <a:t>t</a:t>
            </a:r>
            <a:r>
              <a:rPr lang="en-US" dirty="0">
                <a:latin typeface="Segoe UI" panose="020B0502040204020203" pitchFamily="34" charset="0"/>
                <a:cs typeface="Segoe UI" panose="020B0502040204020203" pitchFamily="34" charset="0"/>
              </a:rPr>
              <a:t> </a:t>
            </a:r>
          </a:p>
        </p:txBody>
      </p:sp>
      <p:cxnSp>
        <p:nvCxnSpPr>
          <p:cNvPr id="7" name="Straight Arrow Connector 6">
            <a:extLst>
              <a:ext uri="{FF2B5EF4-FFF2-40B4-BE49-F238E27FC236}">
                <a16:creationId xmlns:a16="http://schemas.microsoft.com/office/drawing/2014/main" id="{7E0AF791-01E2-A29F-1B9D-9272AA4A8BC5}"/>
              </a:ext>
            </a:extLst>
          </p:cNvPr>
          <p:cNvCxnSpPr/>
          <p:nvPr/>
        </p:nvCxnSpPr>
        <p:spPr>
          <a:xfrm>
            <a:off x="6096000" y="5271792"/>
            <a:ext cx="252028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9A9B2DD-BF71-4B10-10A9-C02160EE95C0}"/>
              </a:ext>
            </a:extLst>
          </p:cNvPr>
          <p:cNvSpPr txBox="1"/>
          <p:nvPr/>
        </p:nvSpPr>
        <p:spPr>
          <a:xfrm>
            <a:off x="2910373" y="4183417"/>
            <a:ext cx="3023585" cy="523220"/>
          </a:xfrm>
          <a:prstGeom prst="rect">
            <a:avLst/>
          </a:prstGeom>
          <a:noFill/>
        </p:spPr>
        <p:txBody>
          <a:bodyPr wrap="none" rtlCol="0">
            <a:spAutoFit/>
          </a:bodyPr>
          <a:lstStyle/>
          <a:p>
            <a:r>
              <a:rPr lang="en-US" sz="2800" dirty="0">
                <a:latin typeface="Segoe UI" panose="020B0502040204020203" pitchFamily="34" charset="0"/>
                <a:cs typeface="Segoe UI" panose="020B0502040204020203" pitchFamily="34" charset="0"/>
              </a:rPr>
              <a:t>Electrophysiology</a:t>
            </a:r>
          </a:p>
        </p:txBody>
      </p:sp>
      <p:sp>
        <p:nvSpPr>
          <p:cNvPr id="9" name="TextBox 8">
            <a:extLst>
              <a:ext uri="{FF2B5EF4-FFF2-40B4-BE49-F238E27FC236}">
                <a16:creationId xmlns:a16="http://schemas.microsoft.com/office/drawing/2014/main" id="{5F67627D-FC95-4F48-FE9B-BE097BDE5F95}"/>
              </a:ext>
            </a:extLst>
          </p:cNvPr>
          <p:cNvSpPr txBox="1"/>
          <p:nvPr/>
        </p:nvSpPr>
        <p:spPr>
          <a:xfrm>
            <a:off x="7004234" y="905972"/>
            <a:ext cx="2034275" cy="523220"/>
          </a:xfrm>
          <a:prstGeom prst="rect">
            <a:avLst/>
          </a:prstGeom>
          <a:noFill/>
        </p:spPr>
        <p:txBody>
          <a:bodyPr wrap="none" rtlCol="0">
            <a:spAutoFit/>
          </a:bodyPr>
          <a:lstStyle/>
          <a:p>
            <a:r>
              <a:rPr lang="en-US" sz="2800" dirty="0">
                <a:latin typeface="Segoe UI" panose="020B0502040204020203" pitchFamily="34" charset="0"/>
                <a:cs typeface="Segoe UI" panose="020B0502040204020203" pitchFamily="34" charset="0"/>
              </a:rPr>
              <a:t>Symbolic AI</a:t>
            </a:r>
          </a:p>
        </p:txBody>
      </p:sp>
      <p:cxnSp>
        <p:nvCxnSpPr>
          <p:cNvPr id="10" name="Straight Arrow Connector 9">
            <a:extLst>
              <a:ext uri="{FF2B5EF4-FFF2-40B4-BE49-F238E27FC236}">
                <a16:creationId xmlns:a16="http://schemas.microsoft.com/office/drawing/2014/main" id="{282A4D41-179E-C073-5995-E94B163D03DB}"/>
              </a:ext>
            </a:extLst>
          </p:cNvPr>
          <p:cNvCxnSpPr>
            <a:cxnSpLocks/>
          </p:cNvCxnSpPr>
          <p:nvPr/>
        </p:nvCxnSpPr>
        <p:spPr>
          <a:xfrm flipV="1">
            <a:off x="2368150" y="1412776"/>
            <a:ext cx="0" cy="237626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F82C71E-5053-5DEB-07F4-CDB1463A61BB}"/>
              </a:ext>
            </a:extLst>
          </p:cNvPr>
          <p:cNvSpPr txBox="1"/>
          <p:nvPr/>
        </p:nvSpPr>
        <p:spPr>
          <a:xfrm>
            <a:off x="394212" y="2391271"/>
            <a:ext cx="1586268" cy="584775"/>
          </a:xfrm>
          <a:prstGeom prst="rect">
            <a:avLst/>
          </a:prstGeom>
          <a:noFill/>
        </p:spPr>
        <p:txBody>
          <a:bodyPr wrap="none" rtlCol="0">
            <a:spAutoFit/>
          </a:bodyPr>
          <a:lstStyle/>
          <a:p>
            <a:r>
              <a:rPr lang="en-US" sz="3200" dirty="0">
                <a:latin typeface="Segoe Sans Display" panose="020F0502020204030204" pitchFamily="2" charset="0"/>
                <a:cs typeface="Segoe Sans Display" panose="020F0502020204030204" pitchFamily="2" charset="0"/>
              </a:rPr>
              <a:t>‖ Focus‖ </a:t>
            </a:r>
            <a:endParaRPr lang="en-US" sz="3200" dirty="0"/>
          </a:p>
        </p:txBody>
      </p:sp>
      <p:cxnSp>
        <p:nvCxnSpPr>
          <p:cNvPr id="14" name="Straight Connector 13">
            <a:extLst>
              <a:ext uri="{FF2B5EF4-FFF2-40B4-BE49-F238E27FC236}">
                <a16:creationId xmlns:a16="http://schemas.microsoft.com/office/drawing/2014/main" id="{2A545076-04E4-3CF0-8172-8E381B897AFD}"/>
              </a:ext>
            </a:extLst>
          </p:cNvPr>
          <p:cNvCxnSpPr>
            <a:cxnSpLocks/>
          </p:cNvCxnSpPr>
          <p:nvPr/>
        </p:nvCxnSpPr>
        <p:spPr>
          <a:xfrm>
            <a:off x="2783632" y="764704"/>
            <a:ext cx="0" cy="4162893"/>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55F2740-FD7E-13DC-A688-A0D4EC8395C1}"/>
              </a:ext>
            </a:extLst>
          </p:cNvPr>
          <p:cNvCxnSpPr>
            <a:cxnSpLocks/>
          </p:cNvCxnSpPr>
          <p:nvPr/>
        </p:nvCxnSpPr>
        <p:spPr>
          <a:xfrm flipH="1">
            <a:off x="2783632" y="4927597"/>
            <a:ext cx="7128792"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FCB8AD37-4791-2295-362C-B0B21196D138}"/>
              </a:ext>
            </a:extLst>
          </p:cNvPr>
          <p:cNvSpPr>
            <a:spLocks noGrp="1"/>
          </p:cNvSpPr>
          <p:nvPr>
            <p:ph type="sldNum" sz="quarter" idx="12"/>
          </p:nvPr>
        </p:nvSpPr>
        <p:spPr/>
        <p:txBody>
          <a:bodyPr/>
          <a:lstStyle/>
          <a:p>
            <a:fld id="{ED176613-8EB1-43AD-920C-04E267DA890C}" type="slidenum">
              <a:rPr lang="en-US" smtClean="0"/>
              <a:t>6</a:t>
            </a:fld>
            <a:endParaRPr lang="en-US"/>
          </a:p>
        </p:txBody>
      </p:sp>
    </p:spTree>
    <p:extLst>
      <p:ext uri="{BB962C8B-B14F-4D97-AF65-F5344CB8AC3E}">
        <p14:creationId xmlns:p14="http://schemas.microsoft.com/office/powerpoint/2010/main" val="1111391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B6A4E-3741-196E-8623-6AD9A4D65151}"/>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A90FA06D-68B4-4CAF-1601-92B9E7D96D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5440" y="1772816"/>
            <a:ext cx="10973985" cy="40450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DBBEE77-A4C2-6EB8-D07C-F369CC888B8D}"/>
              </a:ext>
            </a:extLst>
          </p:cNvPr>
          <p:cNvSpPr txBox="1"/>
          <p:nvPr/>
        </p:nvSpPr>
        <p:spPr>
          <a:xfrm>
            <a:off x="56020" y="65820"/>
            <a:ext cx="10801355" cy="461665"/>
          </a:xfrm>
          <a:prstGeom prst="rect">
            <a:avLst/>
          </a:prstGeom>
          <a:noFill/>
        </p:spPr>
        <p:txBody>
          <a:bodyPr wrap="none" rtlCol="0">
            <a:spAutoFit/>
          </a:bodyPr>
          <a:lstStyle/>
          <a:p>
            <a:r>
              <a:rPr lang="en-US" sz="2400" dirty="0"/>
              <a:t>“Symbolic AI”: semantic networks – </a:t>
            </a:r>
            <a:r>
              <a:rPr lang="en-US" sz="2400" b="1" dirty="0"/>
              <a:t>constructed</a:t>
            </a:r>
            <a:r>
              <a:rPr lang="en-US" sz="2400" dirty="0"/>
              <a:t> by humans      (1983-1986) </a:t>
            </a:r>
          </a:p>
        </p:txBody>
      </p:sp>
      <p:pic>
        <p:nvPicPr>
          <p:cNvPr id="1028" name="Picture 4">
            <a:extLst>
              <a:ext uri="{FF2B5EF4-FFF2-40B4-BE49-F238E27FC236}">
                <a16:creationId xmlns:a16="http://schemas.microsoft.com/office/drawing/2014/main" id="{029E37E5-917C-D35C-AD36-12E64395350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9416" y="764704"/>
            <a:ext cx="2232248" cy="167418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2F141DC-C747-AA1A-53A9-87D2373390DE}"/>
              </a:ext>
            </a:extLst>
          </p:cNvPr>
          <p:cNvSpPr txBox="1"/>
          <p:nvPr/>
        </p:nvSpPr>
        <p:spPr>
          <a:xfrm>
            <a:off x="3071664" y="1320550"/>
            <a:ext cx="1109599" cy="1077218"/>
          </a:xfrm>
          <a:prstGeom prst="rect">
            <a:avLst/>
          </a:prstGeom>
          <a:noFill/>
        </p:spPr>
        <p:txBody>
          <a:bodyPr wrap="none" rtlCol="0">
            <a:spAutoFit/>
          </a:bodyPr>
          <a:lstStyle/>
          <a:p>
            <a:pPr algn="l"/>
            <a:r>
              <a:rPr lang="en-US" sz="1600" dirty="0"/>
              <a:t>Symbolics</a:t>
            </a:r>
            <a:br>
              <a:rPr lang="en-US" sz="1600" dirty="0"/>
            </a:br>
            <a:r>
              <a:rPr lang="en-US" sz="1600" dirty="0"/>
              <a:t>Lisp </a:t>
            </a:r>
            <a:br>
              <a:rPr lang="en-US" sz="1600" dirty="0"/>
            </a:br>
            <a:r>
              <a:rPr lang="en-US" sz="1600" dirty="0"/>
              <a:t>Machine</a:t>
            </a:r>
            <a:br>
              <a:rPr lang="en-US" sz="1600" dirty="0"/>
            </a:br>
            <a:r>
              <a:rPr lang="en-US" sz="1600" dirty="0"/>
              <a:t>(1985)</a:t>
            </a:r>
          </a:p>
        </p:txBody>
      </p:sp>
      <p:sp>
        <p:nvSpPr>
          <p:cNvPr id="13" name="TextBox 12">
            <a:extLst>
              <a:ext uri="{FF2B5EF4-FFF2-40B4-BE49-F238E27FC236}">
                <a16:creationId xmlns:a16="http://schemas.microsoft.com/office/drawing/2014/main" id="{50DD71E6-36AF-5ACD-5A41-9DC4E4F2EC09}"/>
              </a:ext>
            </a:extLst>
          </p:cNvPr>
          <p:cNvSpPr txBox="1"/>
          <p:nvPr/>
        </p:nvSpPr>
        <p:spPr>
          <a:xfrm>
            <a:off x="9449442" y="5834587"/>
            <a:ext cx="2456122" cy="369332"/>
          </a:xfrm>
          <a:prstGeom prst="rect">
            <a:avLst/>
          </a:prstGeom>
          <a:noFill/>
        </p:spPr>
        <p:txBody>
          <a:bodyPr wrap="none" rtlCol="0">
            <a:spAutoFit/>
          </a:bodyPr>
          <a:lstStyle/>
          <a:p>
            <a:pPr algn="l"/>
            <a:r>
              <a:rPr lang="en-GB" sz="900" b="0" i="0" dirty="0">
                <a:solidFill>
                  <a:srgbClr val="8A9096"/>
                </a:solidFill>
                <a:effectLst/>
                <a:latin typeface="Circular"/>
              </a:rPr>
              <a:t>Gluck, M. A., Mercado, E., &amp; Myers, C. E. (2019). </a:t>
            </a:r>
            <a:br>
              <a:rPr lang="en-GB" sz="900" b="0" i="0" dirty="0">
                <a:solidFill>
                  <a:srgbClr val="8A9096"/>
                </a:solidFill>
                <a:effectLst/>
                <a:latin typeface="Circular"/>
              </a:rPr>
            </a:br>
            <a:r>
              <a:rPr lang="en-GB" sz="900" b="0" i="1" dirty="0">
                <a:solidFill>
                  <a:srgbClr val="8A9096"/>
                </a:solidFill>
                <a:effectLst/>
                <a:latin typeface="Circular"/>
              </a:rPr>
              <a:t>Learning and memory</a:t>
            </a:r>
            <a:r>
              <a:rPr lang="en-GB" sz="900" b="0" i="0" dirty="0">
                <a:solidFill>
                  <a:srgbClr val="8A9096"/>
                </a:solidFill>
                <a:effectLst/>
                <a:latin typeface="Circular"/>
              </a:rPr>
              <a:t> (4th ed.). Worth.</a:t>
            </a:r>
            <a:endParaRPr lang="en-US" sz="900" dirty="0"/>
          </a:p>
        </p:txBody>
      </p:sp>
      <p:sp>
        <p:nvSpPr>
          <p:cNvPr id="3" name="TextBox 2">
            <a:extLst>
              <a:ext uri="{FF2B5EF4-FFF2-40B4-BE49-F238E27FC236}">
                <a16:creationId xmlns:a16="http://schemas.microsoft.com/office/drawing/2014/main" id="{D4E48211-AA34-6BF5-CE5C-E8E2C414E889}"/>
              </a:ext>
            </a:extLst>
          </p:cNvPr>
          <p:cNvSpPr txBox="1"/>
          <p:nvPr/>
        </p:nvSpPr>
        <p:spPr>
          <a:xfrm>
            <a:off x="623392" y="5426101"/>
            <a:ext cx="1911101" cy="400110"/>
          </a:xfrm>
          <a:prstGeom prst="rect">
            <a:avLst/>
          </a:prstGeom>
          <a:noFill/>
        </p:spPr>
        <p:txBody>
          <a:bodyPr wrap="none" rtlCol="0">
            <a:spAutoFit/>
          </a:bodyPr>
          <a:lstStyle/>
          <a:p>
            <a:r>
              <a:rPr lang="en-US" dirty="0"/>
              <a:t>NICI Nijmegen</a:t>
            </a:r>
          </a:p>
        </p:txBody>
      </p:sp>
      <p:sp>
        <p:nvSpPr>
          <p:cNvPr id="4" name="Slide Number Placeholder 3">
            <a:extLst>
              <a:ext uri="{FF2B5EF4-FFF2-40B4-BE49-F238E27FC236}">
                <a16:creationId xmlns:a16="http://schemas.microsoft.com/office/drawing/2014/main" id="{2F546428-CFEC-91B7-55BF-6F3C6C294D41}"/>
              </a:ext>
            </a:extLst>
          </p:cNvPr>
          <p:cNvSpPr>
            <a:spLocks noGrp="1"/>
          </p:cNvSpPr>
          <p:nvPr>
            <p:ph type="sldNum" sz="quarter" idx="12"/>
          </p:nvPr>
        </p:nvSpPr>
        <p:spPr/>
        <p:txBody>
          <a:bodyPr/>
          <a:lstStyle/>
          <a:p>
            <a:fld id="{ED176613-8EB1-43AD-920C-04E267DA890C}" type="slidenum">
              <a:rPr lang="en-US" smtClean="0"/>
              <a:t>7</a:t>
            </a:fld>
            <a:endParaRPr lang="en-US"/>
          </a:p>
        </p:txBody>
      </p:sp>
    </p:spTree>
    <p:extLst>
      <p:ext uri="{BB962C8B-B14F-4D97-AF65-F5344CB8AC3E}">
        <p14:creationId xmlns:p14="http://schemas.microsoft.com/office/powerpoint/2010/main" val="4187625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BAAC4-E1B5-F73D-9E58-90D6ECDA651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2DA452D-5EC2-17AF-88F7-1E0086C10832}"/>
              </a:ext>
            </a:extLst>
          </p:cNvPr>
          <p:cNvSpPr txBox="1"/>
          <p:nvPr/>
        </p:nvSpPr>
        <p:spPr>
          <a:xfrm>
            <a:off x="1406550" y="65820"/>
            <a:ext cx="8100294" cy="461665"/>
          </a:xfrm>
          <a:prstGeom prst="rect">
            <a:avLst/>
          </a:prstGeom>
          <a:noFill/>
        </p:spPr>
        <p:txBody>
          <a:bodyPr wrap="none" rtlCol="0">
            <a:spAutoFit/>
          </a:bodyPr>
          <a:lstStyle/>
          <a:p>
            <a:r>
              <a:rPr lang="en-US" sz="2400" dirty="0"/>
              <a:t>“Symbolic AI” – </a:t>
            </a:r>
            <a:r>
              <a:rPr lang="en-US" sz="2400" b="1" dirty="0"/>
              <a:t>constructed</a:t>
            </a:r>
            <a:r>
              <a:rPr lang="en-US" sz="2400" dirty="0"/>
              <a:t> by humans      (1983-1986) </a:t>
            </a:r>
          </a:p>
        </p:txBody>
      </p:sp>
      <p:sp>
        <p:nvSpPr>
          <p:cNvPr id="3" name="TextBox 2">
            <a:extLst>
              <a:ext uri="{FF2B5EF4-FFF2-40B4-BE49-F238E27FC236}">
                <a16:creationId xmlns:a16="http://schemas.microsoft.com/office/drawing/2014/main" id="{A447489E-3494-32BB-9BC0-A5CD81FDD4A1}"/>
              </a:ext>
            </a:extLst>
          </p:cNvPr>
          <p:cNvSpPr txBox="1"/>
          <p:nvPr/>
        </p:nvSpPr>
        <p:spPr>
          <a:xfrm>
            <a:off x="839416" y="4345043"/>
            <a:ext cx="6408712" cy="1785104"/>
          </a:xfrm>
          <a:prstGeom prst="rect">
            <a:avLst/>
          </a:prstGeom>
          <a:noFill/>
        </p:spPr>
        <p:txBody>
          <a:bodyPr wrap="square" rtlCol="0">
            <a:spAutoFit/>
          </a:bodyPr>
          <a:lstStyle/>
          <a:p>
            <a:pPr algn="l"/>
            <a:r>
              <a:rPr lang="en-US" dirty="0">
                <a:solidFill>
                  <a:srgbClr val="C00000"/>
                </a:solidFill>
              </a:rPr>
              <a:t>It appeared to be impossible to successfully apply symbolic AI to handwriting recognition using </a:t>
            </a:r>
            <a:br>
              <a:rPr lang="en-US" dirty="0">
                <a:solidFill>
                  <a:srgbClr val="C00000"/>
                </a:solidFill>
              </a:rPr>
            </a:br>
            <a:r>
              <a:rPr lang="en-US" i="1" dirty="0">
                <a:solidFill>
                  <a:srgbClr val="C00000"/>
                </a:solidFill>
              </a:rPr>
              <a:t>symbols &amp; knowledge graphs for shape elements !</a:t>
            </a:r>
            <a:br>
              <a:rPr lang="en-US" i="1" dirty="0">
                <a:solidFill>
                  <a:srgbClr val="C00000"/>
                </a:solidFill>
              </a:rPr>
            </a:br>
            <a:r>
              <a:rPr lang="en-US" i="1" dirty="0">
                <a:solidFill>
                  <a:srgbClr val="C00000"/>
                </a:solidFill>
              </a:rPr>
              <a:t>d</a:t>
            </a:r>
            <a:r>
              <a:rPr lang="en-US" dirty="0">
                <a:solidFill>
                  <a:srgbClr val="C00000"/>
                </a:solidFill>
              </a:rPr>
              <a:t>ue to </a:t>
            </a:r>
            <a:r>
              <a:rPr lang="en-US" b="1" dirty="0">
                <a:solidFill>
                  <a:srgbClr val="C00000"/>
                </a:solidFill>
              </a:rPr>
              <a:t>diversity &amp; uncertainty</a:t>
            </a:r>
          </a:p>
          <a:p>
            <a:pPr algn="l"/>
            <a:r>
              <a:rPr lang="en-US" b="1" dirty="0">
                <a:solidFill>
                  <a:srgbClr val="C00000"/>
                </a:solidFill>
              </a:rPr>
              <a:t>Within- &amp; Between-writer variability</a:t>
            </a:r>
          </a:p>
        </p:txBody>
      </p:sp>
      <p:pic>
        <p:nvPicPr>
          <p:cNvPr id="10" name="Picture 9">
            <a:extLst>
              <a:ext uri="{FF2B5EF4-FFF2-40B4-BE49-F238E27FC236}">
                <a16:creationId xmlns:a16="http://schemas.microsoft.com/office/drawing/2014/main" id="{0DA0B87F-F8FD-43BE-CBC0-2A97DEF622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9741"/>
          <a:stretch/>
        </p:blipFill>
        <p:spPr>
          <a:xfrm>
            <a:off x="6150468" y="835335"/>
            <a:ext cx="4554044" cy="2560320"/>
          </a:xfrm>
          <a:prstGeom prst="rect">
            <a:avLst/>
          </a:prstGeom>
        </p:spPr>
      </p:pic>
      <p:pic>
        <p:nvPicPr>
          <p:cNvPr id="4" name="Picture 2">
            <a:extLst>
              <a:ext uri="{FF2B5EF4-FFF2-40B4-BE49-F238E27FC236}">
                <a16:creationId xmlns:a16="http://schemas.microsoft.com/office/drawing/2014/main" id="{652195D1-BC07-AEFF-5572-DD96718302C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8611" y="656180"/>
            <a:ext cx="4877289" cy="328498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C1C3668-C790-3036-8CCF-01A97ACF22E9}"/>
              </a:ext>
            </a:extLst>
          </p:cNvPr>
          <p:cNvPicPr>
            <a:picLocks noChangeAspect="1"/>
          </p:cNvPicPr>
          <p:nvPr/>
        </p:nvPicPr>
        <p:blipFill>
          <a:blip r:embed="rId5"/>
          <a:stretch>
            <a:fillRect/>
          </a:stretch>
        </p:blipFill>
        <p:spPr>
          <a:xfrm>
            <a:off x="7485452" y="4005064"/>
            <a:ext cx="4484136" cy="1224136"/>
          </a:xfrm>
          <a:prstGeom prst="rect">
            <a:avLst/>
          </a:prstGeom>
        </p:spPr>
      </p:pic>
      <p:sp>
        <p:nvSpPr>
          <p:cNvPr id="5" name="Slide Number Placeholder 4">
            <a:extLst>
              <a:ext uri="{FF2B5EF4-FFF2-40B4-BE49-F238E27FC236}">
                <a16:creationId xmlns:a16="http://schemas.microsoft.com/office/drawing/2014/main" id="{5ABD7730-5874-DB65-4461-C1A036858099}"/>
              </a:ext>
            </a:extLst>
          </p:cNvPr>
          <p:cNvSpPr>
            <a:spLocks noGrp="1"/>
          </p:cNvSpPr>
          <p:nvPr>
            <p:ph type="sldNum" sz="quarter" idx="12"/>
          </p:nvPr>
        </p:nvSpPr>
        <p:spPr/>
        <p:txBody>
          <a:bodyPr/>
          <a:lstStyle/>
          <a:p>
            <a:fld id="{ED176613-8EB1-43AD-920C-04E267DA890C}" type="slidenum">
              <a:rPr lang="en-US" smtClean="0"/>
              <a:t>8</a:t>
            </a:fld>
            <a:endParaRPr lang="en-US"/>
          </a:p>
        </p:txBody>
      </p:sp>
    </p:spTree>
    <p:extLst>
      <p:ext uri="{BB962C8B-B14F-4D97-AF65-F5344CB8AC3E}">
        <p14:creationId xmlns:p14="http://schemas.microsoft.com/office/powerpoint/2010/main" val="2247252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C0227-B587-7DBF-81B1-B13EE0B1E22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8A646AA-4F47-E910-18EA-E4A5AEF6DF0E}"/>
              </a:ext>
            </a:extLst>
          </p:cNvPr>
          <p:cNvPicPr>
            <a:picLocks noChangeAspect="1"/>
          </p:cNvPicPr>
          <p:nvPr/>
        </p:nvPicPr>
        <p:blipFill rotWithShape="1">
          <a:blip r:embed="rId2">
            <a:extLst>
              <a:ext uri="{28A0092B-C50C-407E-A947-70E740481C1C}">
                <a14:useLocalDpi xmlns:a14="http://schemas.microsoft.com/office/drawing/2010/main" val="0"/>
              </a:ext>
            </a:extLst>
          </a:blip>
          <a:srcRect t="60228" r="75134" b="3865"/>
          <a:stretch/>
        </p:blipFill>
        <p:spPr>
          <a:xfrm>
            <a:off x="3359696" y="1371600"/>
            <a:ext cx="6048672" cy="2834640"/>
          </a:xfrm>
          <a:prstGeom prst="rect">
            <a:avLst/>
          </a:prstGeom>
        </p:spPr>
      </p:pic>
      <p:sp>
        <p:nvSpPr>
          <p:cNvPr id="3" name="TextBox 2">
            <a:extLst>
              <a:ext uri="{FF2B5EF4-FFF2-40B4-BE49-F238E27FC236}">
                <a16:creationId xmlns:a16="http://schemas.microsoft.com/office/drawing/2014/main" id="{D5CE4BD8-F23E-1D73-EEF8-5D8F9B24B6F1}"/>
              </a:ext>
            </a:extLst>
          </p:cNvPr>
          <p:cNvSpPr txBox="1"/>
          <p:nvPr/>
        </p:nvSpPr>
        <p:spPr>
          <a:xfrm>
            <a:off x="5447928" y="4810127"/>
            <a:ext cx="486030" cy="923330"/>
          </a:xfrm>
          <a:prstGeom prst="rect">
            <a:avLst/>
          </a:prstGeom>
          <a:noFill/>
        </p:spPr>
        <p:txBody>
          <a:bodyPr wrap="none" rtlCol="0">
            <a:spAutoFit/>
          </a:bodyPr>
          <a:lstStyle/>
          <a:p>
            <a:r>
              <a:rPr lang="en-US" sz="5400" dirty="0">
                <a:latin typeface="Segoe UI" panose="020B0502040204020203" pitchFamily="34" charset="0"/>
                <a:cs typeface="Segoe UI" panose="020B0502040204020203" pitchFamily="34" charset="0"/>
              </a:rPr>
              <a:t>t</a:t>
            </a:r>
            <a:r>
              <a:rPr lang="en-US" dirty="0">
                <a:latin typeface="Segoe UI" panose="020B0502040204020203" pitchFamily="34" charset="0"/>
                <a:cs typeface="Segoe UI" panose="020B0502040204020203" pitchFamily="34" charset="0"/>
              </a:rPr>
              <a:t> </a:t>
            </a:r>
          </a:p>
        </p:txBody>
      </p:sp>
      <p:cxnSp>
        <p:nvCxnSpPr>
          <p:cNvPr id="7" name="Straight Arrow Connector 6">
            <a:extLst>
              <a:ext uri="{FF2B5EF4-FFF2-40B4-BE49-F238E27FC236}">
                <a16:creationId xmlns:a16="http://schemas.microsoft.com/office/drawing/2014/main" id="{5BB9E037-8F40-85D4-6827-9D7D1790CF84}"/>
              </a:ext>
            </a:extLst>
          </p:cNvPr>
          <p:cNvCxnSpPr/>
          <p:nvPr/>
        </p:nvCxnSpPr>
        <p:spPr>
          <a:xfrm>
            <a:off x="6096000" y="5271792"/>
            <a:ext cx="252028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7B8D249-6533-EAE5-06C8-1149BE3012C8}"/>
              </a:ext>
            </a:extLst>
          </p:cNvPr>
          <p:cNvSpPr txBox="1"/>
          <p:nvPr/>
        </p:nvSpPr>
        <p:spPr>
          <a:xfrm>
            <a:off x="3405029" y="4183417"/>
            <a:ext cx="2034275" cy="523220"/>
          </a:xfrm>
          <a:prstGeom prst="rect">
            <a:avLst/>
          </a:prstGeom>
          <a:noFill/>
        </p:spPr>
        <p:txBody>
          <a:bodyPr wrap="none" rtlCol="0">
            <a:spAutoFit/>
          </a:bodyPr>
          <a:lstStyle/>
          <a:p>
            <a:r>
              <a:rPr lang="en-US" sz="2800" dirty="0">
                <a:latin typeface="Segoe UI" panose="020B0502040204020203" pitchFamily="34" charset="0"/>
                <a:cs typeface="Segoe UI" panose="020B0502040204020203" pitchFamily="34" charset="0"/>
              </a:rPr>
              <a:t>Symbolic AI</a:t>
            </a:r>
          </a:p>
        </p:txBody>
      </p:sp>
      <p:sp>
        <p:nvSpPr>
          <p:cNvPr id="9" name="TextBox 8">
            <a:extLst>
              <a:ext uri="{FF2B5EF4-FFF2-40B4-BE49-F238E27FC236}">
                <a16:creationId xmlns:a16="http://schemas.microsoft.com/office/drawing/2014/main" id="{A5FA4A54-88B6-37B8-9674-AFC5667D086A}"/>
              </a:ext>
            </a:extLst>
          </p:cNvPr>
          <p:cNvSpPr txBox="1"/>
          <p:nvPr/>
        </p:nvSpPr>
        <p:spPr>
          <a:xfrm>
            <a:off x="5903643" y="905972"/>
            <a:ext cx="4235455" cy="523220"/>
          </a:xfrm>
          <a:prstGeom prst="rect">
            <a:avLst/>
          </a:prstGeom>
          <a:noFill/>
        </p:spPr>
        <p:txBody>
          <a:bodyPr wrap="none" rtlCol="0">
            <a:spAutoFit/>
          </a:bodyPr>
          <a:lstStyle/>
          <a:p>
            <a:r>
              <a:rPr lang="en-US" sz="2800" dirty="0">
                <a:latin typeface="Segoe UI" panose="020B0502040204020203" pitchFamily="34" charset="0"/>
                <a:cs typeface="Segoe UI" panose="020B0502040204020203" pitchFamily="34" charset="0"/>
              </a:rPr>
              <a:t>Artificial neural networks</a:t>
            </a:r>
          </a:p>
        </p:txBody>
      </p:sp>
      <p:cxnSp>
        <p:nvCxnSpPr>
          <p:cNvPr id="10" name="Straight Arrow Connector 9">
            <a:extLst>
              <a:ext uri="{FF2B5EF4-FFF2-40B4-BE49-F238E27FC236}">
                <a16:creationId xmlns:a16="http://schemas.microsoft.com/office/drawing/2014/main" id="{3F9C7FBE-E9D7-53D7-1146-32072AD09418}"/>
              </a:ext>
            </a:extLst>
          </p:cNvPr>
          <p:cNvCxnSpPr>
            <a:cxnSpLocks/>
          </p:cNvCxnSpPr>
          <p:nvPr/>
        </p:nvCxnSpPr>
        <p:spPr>
          <a:xfrm flipV="1">
            <a:off x="2368150" y="1412776"/>
            <a:ext cx="0" cy="237626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37E74291-3AB5-6E62-3F70-D50D6B5FC17E}"/>
              </a:ext>
            </a:extLst>
          </p:cNvPr>
          <p:cNvSpPr txBox="1"/>
          <p:nvPr/>
        </p:nvSpPr>
        <p:spPr>
          <a:xfrm>
            <a:off x="394212" y="2391271"/>
            <a:ext cx="1586268" cy="584775"/>
          </a:xfrm>
          <a:prstGeom prst="rect">
            <a:avLst/>
          </a:prstGeom>
          <a:noFill/>
        </p:spPr>
        <p:txBody>
          <a:bodyPr wrap="none" rtlCol="0">
            <a:spAutoFit/>
          </a:bodyPr>
          <a:lstStyle/>
          <a:p>
            <a:r>
              <a:rPr lang="en-US" sz="3200" dirty="0">
                <a:latin typeface="Segoe Sans Display" panose="020F0502020204030204" pitchFamily="2" charset="0"/>
                <a:cs typeface="Segoe Sans Display" panose="020F0502020204030204" pitchFamily="2" charset="0"/>
              </a:rPr>
              <a:t>‖ Focus‖ </a:t>
            </a:r>
            <a:endParaRPr lang="en-US" sz="3200" dirty="0"/>
          </a:p>
        </p:txBody>
      </p:sp>
      <p:cxnSp>
        <p:nvCxnSpPr>
          <p:cNvPr id="14" name="Straight Connector 13">
            <a:extLst>
              <a:ext uri="{FF2B5EF4-FFF2-40B4-BE49-F238E27FC236}">
                <a16:creationId xmlns:a16="http://schemas.microsoft.com/office/drawing/2014/main" id="{1DC9DF17-D0CD-B1A7-C5E2-407AE6167F3B}"/>
              </a:ext>
            </a:extLst>
          </p:cNvPr>
          <p:cNvCxnSpPr>
            <a:cxnSpLocks/>
          </p:cNvCxnSpPr>
          <p:nvPr/>
        </p:nvCxnSpPr>
        <p:spPr>
          <a:xfrm>
            <a:off x="2783632" y="764704"/>
            <a:ext cx="0" cy="4162893"/>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C95C1F9-9246-1036-AD44-885558539527}"/>
              </a:ext>
            </a:extLst>
          </p:cNvPr>
          <p:cNvCxnSpPr>
            <a:cxnSpLocks/>
          </p:cNvCxnSpPr>
          <p:nvPr/>
        </p:nvCxnSpPr>
        <p:spPr>
          <a:xfrm flipH="1">
            <a:off x="2783632" y="4927597"/>
            <a:ext cx="7128792"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B5D917BB-C5E0-535E-23C2-4FCEFC9330A0}"/>
              </a:ext>
            </a:extLst>
          </p:cNvPr>
          <p:cNvSpPr txBox="1"/>
          <p:nvPr/>
        </p:nvSpPr>
        <p:spPr>
          <a:xfrm>
            <a:off x="6960096" y="2314326"/>
            <a:ext cx="5291122" cy="1323439"/>
          </a:xfrm>
          <a:prstGeom prst="rect">
            <a:avLst/>
          </a:prstGeom>
          <a:noFill/>
        </p:spPr>
        <p:txBody>
          <a:bodyPr wrap="square" rtlCol="0">
            <a:spAutoFit/>
          </a:bodyPr>
          <a:lstStyle/>
          <a:p>
            <a:pPr algn="l"/>
            <a:r>
              <a:rPr lang="en-US" i="1" dirty="0"/>
              <a:t>If there are regularities (density peaks, correlations) in the data, there should exist an algorithm that is able to uncover them </a:t>
            </a:r>
            <a:r>
              <a:rPr lang="en-US" dirty="0"/>
              <a:t>(LS)</a:t>
            </a:r>
          </a:p>
        </p:txBody>
      </p:sp>
      <p:sp>
        <p:nvSpPr>
          <p:cNvPr id="5" name="Slide Number Placeholder 4">
            <a:extLst>
              <a:ext uri="{FF2B5EF4-FFF2-40B4-BE49-F238E27FC236}">
                <a16:creationId xmlns:a16="http://schemas.microsoft.com/office/drawing/2014/main" id="{C96C9913-DEE8-CCEC-0181-DF0043FCD296}"/>
              </a:ext>
            </a:extLst>
          </p:cNvPr>
          <p:cNvSpPr>
            <a:spLocks noGrp="1"/>
          </p:cNvSpPr>
          <p:nvPr>
            <p:ph type="sldNum" sz="quarter" idx="12"/>
          </p:nvPr>
        </p:nvSpPr>
        <p:spPr/>
        <p:txBody>
          <a:bodyPr/>
          <a:lstStyle/>
          <a:p>
            <a:fld id="{ED176613-8EB1-43AD-920C-04E267DA890C}" type="slidenum">
              <a:rPr lang="en-US" smtClean="0"/>
              <a:t>9</a:t>
            </a:fld>
            <a:endParaRPr lang="en-US"/>
          </a:p>
        </p:txBody>
      </p:sp>
    </p:spTree>
    <p:extLst>
      <p:ext uri="{BB962C8B-B14F-4D97-AF65-F5344CB8AC3E}">
        <p14:creationId xmlns:p14="http://schemas.microsoft.com/office/powerpoint/2010/main" val="1107484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31EB7-2743-780B-02B4-24651C5AAFC9}"/>
              </a:ext>
            </a:extLst>
          </p:cNvPr>
          <p:cNvSpPr>
            <a:spLocks noGrp="1"/>
          </p:cNvSpPr>
          <p:nvPr>
            <p:ph type="title"/>
          </p:nvPr>
        </p:nvSpPr>
        <p:spPr/>
        <p:txBody>
          <a:bodyPr/>
          <a:lstStyle/>
          <a:p>
            <a:r>
              <a:rPr lang="en-US" dirty="0"/>
              <a:t>1986-1994</a:t>
            </a:r>
          </a:p>
        </p:txBody>
      </p:sp>
      <p:sp>
        <p:nvSpPr>
          <p:cNvPr id="3" name="Content Placeholder 2">
            <a:extLst>
              <a:ext uri="{FF2B5EF4-FFF2-40B4-BE49-F238E27FC236}">
                <a16:creationId xmlns:a16="http://schemas.microsoft.com/office/drawing/2014/main" id="{49CC8C6D-5D4E-0447-A591-3BC5028E6E3E}"/>
              </a:ext>
            </a:extLst>
          </p:cNvPr>
          <p:cNvSpPr>
            <a:spLocks noGrp="1"/>
          </p:cNvSpPr>
          <p:nvPr>
            <p:ph idx="1"/>
          </p:nvPr>
        </p:nvSpPr>
        <p:spPr>
          <a:xfrm>
            <a:off x="838200" y="1825624"/>
            <a:ext cx="10515600" cy="4899025"/>
          </a:xfrm>
        </p:spPr>
        <p:txBody>
          <a:bodyPr>
            <a:normAutofit fontScale="92500" lnSpcReduction="10000"/>
          </a:bodyPr>
          <a:lstStyle/>
          <a:p>
            <a:r>
              <a:rPr lang="en-US" dirty="0" err="1"/>
              <a:t>Rumelhart</a:t>
            </a:r>
            <a:r>
              <a:rPr lang="en-US" dirty="0"/>
              <a:t> &amp; McClelland</a:t>
            </a:r>
          </a:p>
          <a:p>
            <a:r>
              <a:rPr lang="en-US" dirty="0">
                <a:sym typeface="Wingdings" panose="05000000000000000000" pitchFamily="2" charset="2"/>
              </a:rPr>
              <a:t>Back propagation</a:t>
            </a:r>
          </a:p>
          <a:p>
            <a:r>
              <a:rPr lang="en-US" dirty="0">
                <a:sym typeface="Wingdings" panose="05000000000000000000" pitchFamily="2" charset="2"/>
              </a:rPr>
              <a:t> </a:t>
            </a:r>
            <a:r>
              <a:rPr lang="en-US" sz="1800" dirty="0">
                <a:sym typeface="Wingdings" panose="05000000000000000000" pitchFamily="2" charset="2"/>
              </a:rPr>
              <a:t>Getting introduced to Rosenblatt, </a:t>
            </a:r>
            <a:r>
              <a:rPr lang="en-US" sz="1800" dirty="0" err="1">
                <a:sym typeface="Wingdings" panose="05000000000000000000" pitchFamily="2" charset="2"/>
              </a:rPr>
              <a:t>Widrow</a:t>
            </a:r>
            <a:r>
              <a:rPr lang="en-US" sz="1800" dirty="0">
                <a:sym typeface="Wingdings" panose="05000000000000000000" pitchFamily="2" charset="2"/>
              </a:rPr>
              <a:t>-Hoff </a:t>
            </a:r>
            <a:br>
              <a:rPr lang="en-US" sz="1800" dirty="0">
                <a:sym typeface="Wingdings" panose="05000000000000000000" pitchFamily="2" charset="2"/>
              </a:rPr>
            </a:br>
            <a:r>
              <a:rPr lang="en-US" sz="1800" dirty="0">
                <a:sym typeface="Wingdings" panose="05000000000000000000" pitchFamily="2" charset="2"/>
              </a:rPr>
              <a:t>         hindsight to the 1950</a:t>
            </a:r>
            <a:r>
              <a:rPr lang="en-US" sz="1800" baseline="30000" dirty="0">
                <a:sym typeface="Wingdings" panose="05000000000000000000" pitchFamily="2" charset="2"/>
              </a:rPr>
              <a:t>ies</a:t>
            </a:r>
          </a:p>
          <a:p>
            <a:r>
              <a:rPr lang="en-US" sz="1900" dirty="0">
                <a:sym typeface="Wingdings" panose="05000000000000000000" pitchFamily="2" charset="2"/>
              </a:rPr>
              <a:t>Seen </a:t>
            </a:r>
            <a:r>
              <a:rPr lang="en-US" sz="1900" dirty="0" err="1">
                <a:sym typeface="Wingdings" panose="05000000000000000000" pitchFamily="2" charset="2"/>
              </a:rPr>
              <a:t>Rumelhart</a:t>
            </a:r>
            <a:r>
              <a:rPr lang="en-US" sz="1900" dirty="0">
                <a:sym typeface="Wingdings" panose="05000000000000000000" pitchFamily="2" charset="2"/>
              </a:rPr>
              <a:t> lecture (1989) on </a:t>
            </a:r>
            <a:r>
              <a:rPr lang="en-US" sz="1900" dirty="0" err="1">
                <a:sym typeface="Wingdings" panose="05000000000000000000" pitchFamily="2" charset="2"/>
              </a:rPr>
              <a:t>multihead</a:t>
            </a:r>
            <a:r>
              <a:rPr lang="en-US" sz="1900" dirty="0">
                <a:sym typeface="Wingdings" panose="05000000000000000000" pitchFamily="2" charset="2"/>
              </a:rPr>
              <a:t> NNs</a:t>
            </a:r>
            <a:br>
              <a:rPr lang="en-US" sz="1900" dirty="0">
                <a:sym typeface="Wingdings" panose="05000000000000000000" pitchFamily="2" charset="2"/>
              </a:rPr>
            </a:br>
            <a:r>
              <a:rPr lang="en-US" sz="1900" dirty="0">
                <a:sym typeface="Wingdings" panose="05000000000000000000" pitchFamily="2" charset="2"/>
              </a:rPr>
              <a:t>with task head and decoder head for ‘embeddings’</a:t>
            </a:r>
            <a:br>
              <a:rPr lang="en-US" sz="1900" dirty="0">
                <a:sym typeface="Wingdings" panose="05000000000000000000" pitchFamily="2" charset="2"/>
              </a:rPr>
            </a:br>
            <a:r>
              <a:rPr lang="en-US" sz="1900" dirty="0">
                <a:sym typeface="Wingdings" panose="05000000000000000000" pitchFamily="2" charset="2"/>
              </a:rPr>
              <a:t>in language tasks, seen McClelland lectures at NICI</a:t>
            </a:r>
            <a:br>
              <a:rPr lang="en-US" dirty="0">
                <a:sym typeface="Wingdings" panose="05000000000000000000" pitchFamily="2" charset="2"/>
              </a:rPr>
            </a:br>
            <a:br>
              <a:rPr lang="en-US" dirty="0">
                <a:sym typeface="Wingdings" panose="05000000000000000000" pitchFamily="2" charset="2"/>
              </a:rPr>
            </a:br>
            <a:endParaRPr lang="en-US" dirty="0">
              <a:sym typeface="Wingdings" panose="05000000000000000000" pitchFamily="2" charset="2"/>
            </a:endParaRPr>
          </a:p>
          <a:p>
            <a:r>
              <a:rPr lang="en-US" dirty="0">
                <a:sym typeface="Wingdings" panose="05000000000000000000" pitchFamily="2" charset="2"/>
              </a:rPr>
              <a:t>Battles</a:t>
            </a:r>
          </a:p>
          <a:p>
            <a:pPr lvl="1"/>
            <a:r>
              <a:rPr lang="en-US" dirty="0">
                <a:sym typeface="Wingdings" panose="05000000000000000000" pitchFamily="2" charset="2"/>
              </a:rPr>
              <a:t>My old cybernetics + new backprop ideas </a:t>
            </a:r>
            <a:r>
              <a:rPr lang="en-US" b="1" dirty="0">
                <a:sym typeface="Wingdings" panose="05000000000000000000" pitchFamily="2" charset="2"/>
              </a:rPr>
              <a:t>vs:</a:t>
            </a:r>
            <a:r>
              <a:rPr lang="en-US" dirty="0">
                <a:sym typeface="Wingdings" panose="05000000000000000000" pitchFamily="2" charset="2"/>
              </a:rPr>
              <a:t> the </a:t>
            </a:r>
            <a:r>
              <a:rPr lang="en-US" dirty="0" err="1">
                <a:sym typeface="Wingdings" panose="05000000000000000000" pitchFamily="2" charset="2"/>
              </a:rPr>
              <a:t>symbolicists</a:t>
            </a:r>
            <a:r>
              <a:rPr lang="en-US" dirty="0">
                <a:sym typeface="Wingdings" panose="05000000000000000000" pitchFamily="2" charset="2"/>
              </a:rPr>
              <a:t> in the </a:t>
            </a:r>
            <a:br>
              <a:rPr lang="en-US" dirty="0">
                <a:sym typeface="Wingdings" panose="05000000000000000000" pitchFamily="2" charset="2"/>
              </a:rPr>
            </a:br>
            <a:r>
              <a:rPr lang="en-US" dirty="0">
                <a:sym typeface="Wingdings" panose="05000000000000000000" pitchFamily="2" charset="2"/>
              </a:rPr>
              <a:t>Nijmegen Institute for Cognition and Information</a:t>
            </a:r>
          </a:p>
          <a:p>
            <a:pPr lvl="1"/>
            <a:r>
              <a:rPr lang="en-US" dirty="0">
                <a:sym typeface="Wingdings" panose="05000000000000000000" pitchFamily="2" charset="2"/>
              </a:rPr>
              <a:t>‘Symbol grounding problem’: How are symbols grounded</a:t>
            </a:r>
            <a:br>
              <a:rPr lang="en-US" dirty="0">
                <a:sym typeface="Wingdings" panose="05000000000000000000" pitchFamily="2" charset="2"/>
              </a:rPr>
            </a:br>
            <a:r>
              <a:rPr lang="en-US" dirty="0">
                <a:sym typeface="Wingdings" panose="05000000000000000000" pitchFamily="2" charset="2"/>
              </a:rPr>
              <a:t>in reality?</a:t>
            </a:r>
          </a:p>
        </p:txBody>
      </p:sp>
      <p:pic>
        <p:nvPicPr>
          <p:cNvPr id="4" name="Picture 3">
            <a:extLst>
              <a:ext uri="{FF2B5EF4-FFF2-40B4-BE49-F238E27FC236}">
                <a16:creationId xmlns:a16="http://schemas.microsoft.com/office/drawing/2014/main" id="{1CD93ABA-B32E-DCC9-7D6F-DD6AEB77B5B6}"/>
              </a:ext>
            </a:extLst>
          </p:cNvPr>
          <p:cNvPicPr>
            <a:picLocks noChangeAspect="1"/>
          </p:cNvPicPr>
          <p:nvPr/>
        </p:nvPicPr>
        <p:blipFill>
          <a:blip r:embed="rId3"/>
          <a:stretch>
            <a:fillRect/>
          </a:stretch>
        </p:blipFill>
        <p:spPr>
          <a:xfrm>
            <a:off x="5391150" y="866775"/>
            <a:ext cx="1905000" cy="1466850"/>
          </a:xfrm>
          <a:prstGeom prst="rect">
            <a:avLst/>
          </a:prstGeom>
        </p:spPr>
      </p:pic>
      <p:sp>
        <p:nvSpPr>
          <p:cNvPr id="5" name="TextBox 4">
            <a:extLst>
              <a:ext uri="{FF2B5EF4-FFF2-40B4-BE49-F238E27FC236}">
                <a16:creationId xmlns:a16="http://schemas.microsoft.com/office/drawing/2014/main" id="{496B87FD-5E69-AD7E-48E1-D2A182F9C7BD}"/>
              </a:ext>
            </a:extLst>
          </p:cNvPr>
          <p:cNvSpPr txBox="1"/>
          <p:nvPr/>
        </p:nvSpPr>
        <p:spPr>
          <a:xfrm>
            <a:off x="7326988" y="754926"/>
            <a:ext cx="293759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Student book with</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diskettes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&amp; C program code</a:t>
            </a:r>
          </a:p>
        </p:txBody>
      </p:sp>
      <p:pic>
        <p:nvPicPr>
          <p:cNvPr id="7" name="Picture 6">
            <a:extLst>
              <a:ext uri="{FF2B5EF4-FFF2-40B4-BE49-F238E27FC236}">
                <a16:creationId xmlns:a16="http://schemas.microsoft.com/office/drawing/2014/main" id="{B4BDADE6-FAB6-2BE4-41A5-2E3A7DED7604}"/>
              </a:ext>
            </a:extLst>
          </p:cNvPr>
          <p:cNvPicPr>
            <a:picLocks noChangeAspect="1"/>
          </p:cNvPicPr>
          <p:nvPr/>
        </p:nvPicPr>
        <p:blipFill>
          <a:blip r:embed="rId4"/>
          <a:stretch>
            <a:fillRect/>
          </a:stretch>
        </p:blipFill>
        <p:spPr>
          <a:xfrm>
            <a:off x="8503562" y="1605536"/>
            <a:ext cx="3688438" cy="2319851"/>
          </a:xfrm>
          <a:prstGeom prst="rect">
            <a:avLst/>
          </a:prstGeom>
        </p:spPr>
      </p:pic>
      <p:sp>
        <p:nvSpPr>
          <p:cNvPr id="8" name="TextBox 7">
            <a:extLst>
              <a:ext uri="{FF2B5EF4-FFF2-40B4-BE49-F238E27FC236}">
                <a16:creationId xmlns:a16="http://schemas.microsoft.com/office/drawing/2014/main" id="{389ED047-FCB0-CB59-96F5-6A505F289A00}"/>
              </a:ext>
            </a:extLst>
          </p:cNvPr>
          <p:cNvSpPr txBox="1"/>
          <p:nvPr/>
        </p:nvSpPr>
        <p:spPr>
          <a:xfrm>
            <a:off x="9774594" y="3760334"/>
            <a:ext cx="183242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Dissertation 1991</a:t>
            </a:r>
          </a:p>
        </p:txBody>
      </p:sp>
      <p:pic>
        <p:nvPicPr>
          <p:cNvPr id="9" name="Picture 8">
            <a:extLst>
              <a:ext uri="{FF2B5EF4-FFF2-40B4-BE49-F238E27FC236}">
                <a16:creationId xmlns:a16="http://schemas.microsoft.com/office/drawing/2014/main" id="{238200A1-8BCA-5709-4C3E-33625CA563E6}"/>
              </a:ext>
            </a:extLst>
          </p:cNvPr>
          <p:cNvPicPr>
            <a:picLocks noChangeAspect="1"/>
          </p:cNvPicPr>
          <p:nvPr/>
        </p:nvPicPr>
        <p:blipFill rotWithShape="1">
          <a:blip r:embed="rId5">
            <a:extLst>
              <a:ext uri="{28A0092B-C50C-407E-A947-70E740481C1C}">
                <a14:useLocalDpi xmlns:a14="http://schemas.microsoft.com/office/drawing/2010/main" val="0"/>
              </a:ext>
            </a:extLst>
          </a:blip>
          <a:srcRect l="-2173" t="61224" r="38371" b="-280"/>
          <a:stretch/>
        </p:blipFill>
        <p:spPr>
          <a:xfrm>
            <a:off x="9391569" y="4302585"/>
            <a:ext cx="2598474" cy="1840586"/>
          </a:xfrm>
          <a:prstGeom prst="rect">
            <a:avLst/>
          </a:prstGeom>
        </p:spPr>
      </p:pic>
      <p:sp>
        <p:nvSpPr>
          <p:cNvPr id="10" name="TextBox 9">
            <a:extLst>
              <a:ext uri="{FF2B5EF4-FFF2-40B4-BE49-F238E27FC236}">
                <a16:creationId xmlns:a16="http://schemas.microsoft.com/office/drawing/2014/main" id="{CF7261FA-7E43-9F89-5C76-DEC39217C0BE}"/>
              </a:ext>
            </a:extLst>
          </p:cNvPr>
          <p:cNvSpPr txBox="1"/>
          <p:nvPr/>
        </p:nvSpPr>
        <p:spPr>
          <a:xfrm>
            <a:off x="9312864" y="6199312"/>
            <a:ext cx="27558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exploring spiking neurons</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 name="Slide Number Placeholder 5">
            <a:extLst>
              <a:ext uri="{FF2B5EF4-FFF2-40B4-BE49-F238E27FC236}">
                <a16:creationId xmlns:a16="http://schemas.microsoft.com/office/drawing/2014/main" id="{89253F45-DFA7-F751-A517-47C76A744532}"/>
              </a:ext>
            </a:extLst>
          </p:cNvPr>
          <p:cNvSpPr>
            <a:spLocks noGrp="1"/>
          </p:cNvSpPr>
          <p:nvPr>
            <p:ph type="sldNum" sz="quarter" idx="12"/>
          </p:nvPr>
        </p:nvSpPr>
        <p:spPr/>
        <p:txBody>
          <a:bodyPr/>
          <a:lstStyle/>
          <a:p>
            <a:fld id="{ED176613-8EB1-43AD-920C-04E267DA890C}" type="slidenum">
              <a:rPr lang="en-US" smtClean="0"/>
              <a:t>10</a:t>
            </a:fld>
            <a:endParaRPr lang="en-US"/>
          </a:p>
        </p:txBody>
      </p:sp>
    </p:spTree>
    <p:extLst>
      <p:ext uri="{BB962C8B-B14F-4D97-AF65-F5344CB8AC3E}">
        <p14:creationId xmlns:p14="http://schemas.microsoft.com/office/powerpoint/2010/main" val="290886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510BE-FBA4-288B-8F01-E3073486BC8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418F0B4-EAAE-F1B8-3B74-08BE0EA9E740}"/>
              </a:ext>
            </a:extLst>
          </p:cNvPr>
          <p:cNvPicPr>
            <a:picLocks noChangeAspect="1"/>
          </p:cNvPicPr>
          <p:nvPr/>
        </p:nvPicPr>
        <p:blipFill>
          <a:blip r:embed="rId3"/>
          <a:stretch>
            <a:fillRect/>
          </a:stretch>
        </p:blipFill>
        <p:spPr>
          <a:xfrm>
            <a:off x="5324528" y="1713889"/>
            <a:ext cx="4215175" cy="3659328"/>
          </a:xfrm>
          <a:prstGeom prst="rect">
            <a:avLst/>
          </a:prstGeom>
        </p:spPr>
      </p:pic>
      <p:pic>
        <p:nvPicPr>
          <p:cNvPr id="4" name="Picture 3">
            <a:extLst>
              <a:ext uri="{FF2B5EF4-FFF2-40B4-BE49-F238E27FC236}">
                <a16:creationId xmlns:a16="http://schemas.microsoft.com/office/drawing/2014/main" id="{3867008E-875C-22CF-29AE-7AE814294D2C}"/>
              </a:ext>
            </a:extLst>
          </p:cNvPr>
          <p:cNvPicPr>
            <a:picLocks noChangeAspect="1"/>
          </p:cNvPicPr>
          <p:nvPr/>
        </p:nvPicPr>
        <p:blipFill>
          <a:blip r:embed="rId4"/>
          <a:stretch>
            <a:fillRect/>
          </a:stretch>
        </p:blipFill>
        <p:spPr>
          <a:xfrm>
            <a:off x="0" y="1012322"/>
            <a:ext cx="5464581" cy="4000854"/>
          </a:xfrm>
          <a:prstGeom prst="rect">
            <a:avLst/>
          </a:prstGeom>
        </p:spPr>
      </p:pic>
      <p:sp>
        <p:nvSpPr>
          <p:cNvPr id="5" name="TextBox 4">
            <a:extLst>
              <a:ext uri="{FF2B5EF4-FFF2-40B4-BE49-F238E27FC236}">
                <a16:creationId xmlns:a16="http://schemas.microsoft.com/office/drawing/2014/main" id="{29D7BEE8-991F-4158-3059-7E11DB041577}"/>
              </a:ext>
            </a:extLst>
          </p:cNvPr>
          <p:cNvSpPr txBox="1"/>
          <p:nvPr/>
        </p:nvSpPr>
        <p:spPr>
          <a:xfrm>
            <a:off x="1187868" y="271930"/>
            <a:ext cx="8944307" cy="461665"/>
          </a:xfrm>
          <a:prstGeom prst="rect">
            <a:avLst/>
          </a:prstGeom>
          <a:noFill/>
        </p:spPr>
        <p:txBody>
          <a:bodyPr wrap="none" rtlCol="0">
            <a:spAutoFit/>
          </a:bodyPr>
          <a:lstStyle/>
          <a:p>
            <a:r>
              <a:rPr lang="en-US" sz="2400" dirty="0">
                <a:latin typeface="+mn-lt"/>
              </a:rPr>
              <a:t>“Neural networks”: semantics and word types </a:t>
            </a:r>
            <a:r>
              <a:rPr lang="en-US" sz="2400" b="1" dirty="0">
                <a:latin typeface="+mn-lt"/>
              </a:rPr>
              <a:t>learned</a:t>
            </a:r>
            <a:r>
              <a:rPr lang="en-US" sz="2400" dirty="0">
                <a:latin typeface="+mn-lt"/>
              </a:rPr>
              <a:t> from text data. </a:t>
            </a:r>
          </a:p>
        </p:txBody>
      </p:sp>
      <p:sp>
        <p:nvSpPr>
          <p:cNvPr id="8" name="TextBox 7">
            <a:extLst>
              <a:ext uri="{FF2B5EF4-FFF2-40B4-BE49-F238E27FC236}">
                <a16:creationId xmlns:a16="http://schemas.microsoft.com/office/drawing/2014/main" id="{B3AAF3C3-4EFC-1FF2-92F3-4CB20F9CE416}"/>
              </a:ext>
            </a:extLst>
          </p:cNvPr>
          <p:cNvSpPr txBox="1"/>
          <p:nvPr/>
        </p:nvSpPr>
        <p:spPr>
          <a:xfrm>
            <a:off x="9005647" y="2023641"/>
            <a:ext cx="2660857" cy="3477875"/>
          </a:xfrm>
          <a:prstGeom prst="rect">
            <a:avLst/>
          </a:prstGeom>
          <a:noFill/>
        </p:spPr>
        <p:txBody>
          <a:bodyPr wrap="none" rtlCol="0">
            <a:spAutoFit/>
          </a:bodyPr>
          <a:lstStyle/>
          <a:p>
            <a:pPr algn="l"/>
            <a:r>
              <a:rPr lang="en-US" dirty="0">
                <a:latin typeface="+mn-lt"/>
              </a:rPr>
              <a:t>Transformers (GPT):</a:t>
            </a:r>
            <a:br>
              <a:rPr lang="en-US" dirty="0">
                <a:latin typeface="+mn-lt"/>
              </a:rPr>
            </a:br>
            <a:r>
              <a:rPr lang="en-US" dirty="0">
                <a:latin typeface="+mn-lt"/>
              </a:rPr>
              <a:t>not completely ‘new’.</a:t>
            </a:r>
            <a:br>
              <a:rPr lang="en-US" dirty="0">
                <a:latin typeface="+mn-lt"/>
              </a:rPr>
            </a:br>
            <a:r>
              <a:rPr lang="en-US" dirty="0">
                <a:latin typeface="+mn-lt"/>
              </a:rPr>
              <a:t>Already in 1990: </a:t>
            </a:r>
            <a:br>
              <a:rPr lang="en-US" dirty="0">
                <a:latin typeface="+mn-lt"/>
              </a:rPr>
            </a:br>
            <a:r>
              <a:rPr lang="en-US" b="1" dirty="0">
                <a:latin typeface="+mn-lt"/>
              </a:rPr>
              <a:t>word-prediction  task. </a:t>
            </a:r>
            <a:br>
              <a:rPr lang="en-US" b="1" dirty="0">
                <a:latin typeface="+mn-lt"/>
              </a:rPr>
            </a:br>
            <a:r>
              <a:rPr lang="en-US" b="1" dirty="0">
                <a:latin typeface="+mn-lt"/>
              </a:rPr>
              <a:t>What is the next word?</a:t>
            </a:r>
            <a:br>
              <a:rPr lang="en-US" b="1" dirty="0">
                <a:latin typeface="+mn-lt"/>
              </a:rPr>
            </a:br>
            <a:br>
              <a:rPr lang="en-US" dirty="0">
                <a:latin typeface="+mn-lt"/>
              </a:rPr>
            </a:br>
            <a:r>
              <a:rPr lang="en-US" b="1" dirty="0">
                <a:latin typeface="+mn-lt"/>
              </a:rPr>
              <a:t>Cluster analysis of the </a:t>
            </a:r>
            <a:br>
              <a:rPr lang="en-US" b="1" dirty="0">
                <a:latin typeface="+mn-lt"/>
              </a:rPr>
            </a:br>
            <a:r>
              <a:rPr lang="en-US" b="1" i="1" dirty="0">
                <a:latin typeface="+mn-lt"/>
              </a:rPr>
              <a:t>learned hidden </a:t>
            </a:r>
            <a:br>
              <a:rPr lang="en-US" b="1" i="1" dirty="0">
                <a:latin typeface="+mn-lt"/>
              </a:rPr>
            </a:br>
            <a:r>
              <a:rPr lang="en-US" b="1" i="1" dirty="0">
                <a:latin typeface="+mn-lt"/>
              </a:rPr>
              <a:t>representation</a:t>
            </a:r>
            <a:br>
              <a:rPr lang="en-US" b="1" dirty="0">
                <a:latin typeface="+mn-lt"/>
              </a:rPr>
            </a:br>
            <a:r>
              <a:rPr lang="en-US" b="1" dirty="0">
                <a:latin typeface="+mn-lt"/>
              </a:rPr>
              <a:t>reveals a meaningful</a:t>
            </a:r>
            <a:br>
              <a:rPr lang="en-US" b="1" dirty="0">
                <a:latin typeface="+mn-lt"/>
              </a:rPr>
            </a:br>
            <a:r>
              <a:rPr lang="en-US" b="1" dirty="0">
                <a:latin typeface="+mn-lt"/>
              </a:rPr>
              <a:t>tree</a:t>
            </a:r>
          </a:p>
        </p:txBody>
      </p:sp>
      <p:pic>
        <p:nvPicPr>
          <p:cNvPr id="1032" name="Picture 8">
            <a:extLst>
              <a:ext uri="{FF2B5EF4-FFF2-40B4-BE49-F238E27FC236}">
                <a16:creationId xmlns:a16="http://schemas.microsoft.com/office/drawing/2014/main" id="{BCE87725-D020-79C0-AAD9-6E68EC2152F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59696" y="2708920"/>
            <a:ext cx="2434029" cy="16028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4296F91-3A9B-529F-1F6C-06A608D98F58}"/>
              </a:ext>
            </a:extLst>
          </p:cNvPr>
          <p:cNvSpPr txBox="1"/>
          <p:nvPr/>
        </p:nvSpPr>
        <p:spPr>
          <a:xfrm>
            <a:off x="6096000" y="810232"/>
            <a:ext cx="5207416" cy="584775"/>
          </a:xfrm>
          <a:prstGeom prst="rect">
            <a:avLst/>
          </a:prstGeom>
          <a:noFill/>
        </p:spPr>
        <p:txBody>
          <a:bodyPr wrap="square" rtlCol="0">
            <a:spAutoFit/>
          </a:bodyPr>
          <a:lstStyle/>
          <a:p>
            <a:r>
              <a:rPr lang="en-GB" sz="1600" b="0" i="0" dirty="0">
                <a:solidFill>
                  <a:srgbClr val="333333"/>
                </a:solidFill>
                <a:effectLst/>
                <a:latin typeface="Arial" panose="020B0604020202020204" pitchFamily="34" charset="0"/>
              </a:rPr>
              <a:t>Elman, J. L. (1990). Finding structure in time. </a:t>
            </a:r>
            <a:br>
              <a:rPr lang="en-GB" sz="1600" b="0" i="0" dirty="0">
                <a:solidFill>
                  <a:srgbClr val="333333"/>
                </a:solidFill>
                <a:effectLst/>
                <a:latin typeface="Arial" panose="020B0604020202020204" pitchFamily="34" charset="0"/>
              </a:rPr>
            </a:br>
            <a:r>
              <a:rPr lang="en-GB" sz="1600" b="0" i="1" dirty="0">
                <a:solidFill>
                  <a:srgbClr val="333333"/>
                </a:solidFill>
                <a:effectLst/>
                <a:latin typeface="Arial" panose="020B0604020202020204" pitchFamily="34" charset="0"/>
              </a:rPr>
              <a:t>Cognitive Science, 14</a:t>
            </a:r>
            <a:r>
              <a:rPr lang="en-GB" sz="1600" b="0" i="0" dirty="0">
                <a:solidFill>
                  <a:srgbClr val="333333"/>
                </a:solidFill>
                <a:effectLst/>
                <a:latin typeface="Arial" panose="020B0604020202020204" pitchFamily="34" charset="0"/>
              </a:rPr>
              <a:t>(2), 179–211.</a:t>
            </a:r>
            <a:endParaRPr lang="en-US" sz="1600" dirty="0"/>
          </a:p>
        </p:txBody>
      </p:sp>
      <p:pic>
        <p:nvPicPr>
          <p:cNvPr id="6" name="Picture 5">
            <a:extLst>
              <a:ext uri="{FF2B5EF4-FFF2-40B4-BE49-F238E27FC236}">
                <a16:creationId xmlns:a16="http://schemas.microsoft.com/office/drawing/2014/main" id="{FF89E9FB-DF04-BB46-D72F-85F8029511C4}"/>
              </a:ext>
            </a:extLst>
          </p:cNvPr>
          <p:cNvPicPr>
            <a:picLocks noChangeAspect="1"/>
          </p:cNvPicPr>
          <p:nvPr/>
        </p:nvPicPr>
        <p:blipFill>
          <a:blip r:embed="rId6"/>
          <a:stretch>
            <a:fillRect/>
          </a:stretch>
        </p:blipFill>
        <p:spPr>
          <a:xfrm>
            <a:off x="11303416" y="4311817"/>
            <a:ext cx="304826" cy="289585"/>
          </a:xfrm>
          <a:prstGeom prst="rect">
            <a:avLst/>
          </a:prstGeom>
        </p:spPr>
      </p:pic>
      <p:sp>
        <p:nvSpPr>
          <p:cNvPr id="3" name="Arrow: Curved Up 2">
            <a:extLst>
              <a:ext uri="{FF2B5EF4-FFF2-40B4-BE49-F238E27FC236}">
                <a16:creationId xmlns:a16="http://schemas.microsoft.com/office/drawing/2014/main" id="{E16FDA5C-6173-5D9D-6DDD-EF33B74D5E9A}"/>
              </a:ext>
            </a:extLst>
          </p:cNvPr>
          <p:cNvSpPr/>
          <p:nvPr/>
        </p:nvSpPr>
        <p:spPr>
          <a:xfrm>
            <a:off x="4672625" y="4425009"/>
            <a:ext cx="1207351" cy="765098"/>
          </a:xfrm>
          <a:prstGeom prst="curvedUpArrow">
            <a:avLst/>
          </a:prstGeom>
          <a:solidFill>
            <a:srgbClr val="EA8F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a:extLst>
              <a:ext uri="{FF2B5EF4-FFF2-40B4-BE49-F238E27FC236}">
                <a16:creationId xmlns:a16="http://schemas.microsoft.com/office/drawing/2014/main" id="{2C7A1E3E-4462-DAF1-77FF-7581AB1EA0BA}"/>
              </a:ext>
            </a:extLst>
          </p:cNvPr>
          <p:cNvSpPr txBox="1"/>
          <p:nvPr/>
        </p:nvSpPr>
        <p:spPr>
          <a:xfrm>
            <a:off x="4379914" y="6093851"/>
            <a:ext cx="7200800" cy="707886"/>
          </a:xfrm>
          <a:prstGeom prst="rect">
            <a:avLst/>
          </a:prstGeom>
          <a:noFill/>
        </p:spPr>
        <p:txBody>
          <a:bodyPr wrap="square" rtlCol="0">
            <a:spAutoFit/>
          </a:bodyPr>
          <a:lstStyle/>
          <a:p>
            <a:r>
              <a:rPr lang="en-US" i="1" dirty="0"/>
              <a:t>Boxes are only black if you don’t look into them</a:t>
            </a:r>
            <a:br>
              <a:rPr lang="en-US" i="1" dirty="0"/>
            </a:br>
            <a:r>
              <a:rPr lang="en-US" i="1" dirty="0"/>
              <a:t>(today: t-SNE, heat maps)</a:t>
            </a:r>
          </a:p>
        </p:txBody>
      </p:sp>
      <p:sp>
        <p:nvSpPr>
          <p:cNvPr id="10" name="Slide Number Placeholder 9">
            <a:extLst>
              <a:ext uri="{FF2B5EF4-FFF2-40B4-BE49-F238E27FC236}">
                <a16:creationId xmlns:a16="http://schemas.microsoft.com/office/drawing/2014/main" id="{A5978D7C-85B6-EA48-D5D5-5D8706D77CB6}"/>
              </a:ext>
            </a:extLst>
          </p:cNvPr>
          <p:cNvSpPr>
            <a:spLocks noGrp="1"/>
          </p:cNvSpPr>
          <p:nvPr>
            <p:ph type="sldNum" sz="quarter" idx="12"/>
          </p:nvPr>
        </p:nvSpPr>
        <p:spPr/>
        <p:txBody>
          <a:bodyPr/>
          <a:lstStyle/>
          <a:p>
            <a:fld id="{ED176613-8EB1-43AD-920C-04E267DA890C}" type="slidenum">
              <a:rPr lang="en-US" smtClean="0"/>
              <a:t>11</a:t>
            </a:fld>
            <a:endParaRPr lang="en-US"/>
          </a:p>
        </p:txBody>
      </p:sp>
    </p:spTree>
    <p:extLst>
      <p:ext uri="{BB962C8B-B14F-4D97-AF65-F5344CB8AC3E}">
        <p14:creationId xmlns:p14="http://schemas.microsoft.com/office/powerpoint/2010/main" val="3422699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337" t="-6979" r="7337" b="16310"/>
          <a:stretch/>
        </p:blipFill>
        <p:spPr>
          <a:xfrm rot="10800000">
            <a:off x="535320" y="116632"/>
            <a:ext cx="7072848" cy="3680768"/>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8669" t="778" r="42328" b="1443"/>
          <a:stretch/>
        </p:blipFill>
        <p:spPr>
          <a:xfrm rot="5400000">
            <a:off x="6629447" y="1095353"/>
            <a:ext cx="5184576" cy="5819422"/>
          </a:xfrm>
          <a:prstGeom prst="rect">
            <a:avLst/>
          </a:prstGeom>
        </p:spPr>
      </p:pic>
      <p:sp>
        <p:nvSpPr>
          <p:cNvPr id="5" name="TextBox 4"/>
          <p:cNvSpPr txBox="1"/>
          <p:nvPr/>
        </p:nvSpPr>
        <p:spPr>
          <a:xfrm>
            <a:off x="911424" y="4005064"/>
            <a:ext cx="5064207" cy="2400657"/>
          </a:xfrm>
          <a:prstGeom prst="rect">
            <a:avLst/>
          </a:prstGeom>
          <a:noFill/>
        </p:spPr>
        <p:txBody>
          <a:bodyPr wrap="none" rtlCol="0">
            <a:spAutoFit/>
          </a:bodyPr>
          <a:lstStyle/>
          <a:p>
            <a:pPr algn="l"/>
            <a:r>
              <a:rPr lang="en-US" dirty="0"/>
              <a:t>Handwriting recognition research </a:t>
            </a:r>
            <a:br>
              <a:rPr lang="en-US" dirty="0"/>
            </a:br>
            <a:r>
              <a:rPr lang="en-US" dirty="0"/>
              <a:t>had a huge impact on the </a:t>
            </a:r>
            <a:br>
              <a:rPr lang="en-US" dirty="0"/>
            </a:br>
            <a:r>
              <a:rPr lang="en-US" dirty="0"/>
              <a:t>development of deep learning. </a:t>
            </a:r>
            <a:br>
              <a:rPr lang="en-US" dirty="0"/>
            </a:br>
            <a:r>
              <a:rPr lang="en-US" b="1" dirty="0"/>
              <a:t>2D Convolutions</a:t>
            </a:r>
            <a:r>
              <a:rPr lang="en-US" dirty="0"/>
              <a:t>, saving weights: CNNs!</a:t>
            </a:r>
          </a:p>
          <a:p>
            <a:pPr algn="l"/>
            <a:r>
              <a:rPr lang="en-US" dirty="0"/>
              <a:t>Yann </a:t>
            </a:r>
            <a:r>
              <a:rPr lang="en-US" dirty="0" err="1"/>
              <a:t>LeCun</a:t>
            </a:r>
            <a:r>
              <a:rPr lang="en-US" dirty="0"/>
              <a:t>/Int. Workshop on Frontiers</a:t>
            </a:r>
            <a:br>
              <a:rPr lang="en-US" dirty="0"/>
            </a:br>
            <a:r>
              <a:rPr lang="en-US" dirty="0"/>
              <a:t>in Handwriting Recognition </a:t>
            </a:r>
            <a:br>
              <a:rPr lang="en-US" dirty="0"/>
            </a:br>
            <a:r>
              <a:rPr lang="en-US" b="1" dirty="0"/>
              <a:t>April 2-3, 1990 </a:t>
            </a:r>
            <a:r>
              <a:rPr lang="en-US" dirty="0"/>
              <a:t>Montreal</a:t>
            </a:r>
          </a:p>
        </p:txBody>
      </p:sp>
      <p:sp>
        <p:nvSpPr>
          <p:cNvPr id="6" name="Tekstvak 16"/>
          <p:cNvSpPr txBox="1"/>
          <p:nvPr/>
        </p:nvSpPr>
        <p:spPr>
          <a:xfrm>
            <a:off x="7248128" y="189450"/>
            <a:ext cx="3491880" cy="1015663"/>
          </a:xfrm>
          <a:prstGeom prst="rect">
            <a:avLst/>
          </a:prstGeom>
          <a:noFill/>
          <a:ln>
            <a:noFill/>
          </a:ln>
        </p:spPr>
        <p:txBody>
          <a:bodyPr wrap="square" rtlCol="0" anchor="ctr" anchorCtr="0">
            <a:spAutoFit/>
          </a:bodyPr>
          <a:lstStyle/>
          <a:p>
            <a:pPr algn="l"/>
            <a:r>
              <a:rPr lang="en-US" b="1" dirty="0">
                <a:solidFill>
                  <a:srgbClr val="0070C0"/>
                </a:solidFill>
                <a:latin typeface="+mj-lt"/>
                <a:cs typeface="Arial" pitchFamily="34" charset="0"/>
              </a:rPr>
              <a:t>Deep </a:t>
            </a:r>
            <a:br>
              <a:rPr lang="en-US" b="1" dirty="0">
                <a:solidFill>
                  <a:srgbClr val="0070C0"/>
                </a:solidFill>
                <a:latin typeface="+mj-lt"/>
                <a:cs typeface="Arial" pitchFamily="34" charset="0"/>
              </a:rPr>
            </a:br>
            <a:r>
              <a:rPr lang="en-US" b="1" dirty="0">
                <a:solidFill>
                  <a:srgbClr val="0070C0"/>
                </a:solidFill>
                <a:latin typeface="+mj-lt"/>
                <a:cs typeface="Arial" pitchFamily="34" charset="0"/>
              </a:rPr>
              <a:t>convolutional </a:t>
            </a:r>
            <a:br>
              <a:rPr lang="en-US" b="1" dirty="0">
                <a:solidFill>
                  <a:srgbClr val="0070C0"/>
                </a:solidFill>
                <a:latin typeface="+mj-lt"/>
                <a:cs typeface="Arial" pitchFamily="34" charset="0"/>
              </a:rPr>
            </a:br>
            <a:r>
              <a:rPr lang="en-US" b="1" dirty="0">
                <a:solidFill>
                  <a:srgbClr val="0070C0"/>
                </a:solidFill>
                <a:latin typeface="+mj-lt"/>
                <a:cs typeface="Arial" pitchFamily="34" charset="0"/>
              </a:rPr>
              <a:t>networks (CNNs)</a:t>
            </a:r>
            <a:endParaRPr lang="nl-NL" b="1" dirty="0">
              <a:solidFill>
                <a:srgbClr val="0070C0"/>
              </a:solidFill>
              <a:latin typeface="+mj-lt"/>
              <a:cs typeface="Arial" pitchFamily="34" charset="0"/>
            </a:endParaRPr>
          </a:p>
        </p:txBody>
      </p:sp>
      <p:pic>
        <p:nvPicPr>
          <p:cNvPr id="7" name="Picture 6">
            <a:extLst>
              <a:ext uri="{FF2B5EF4-FFF2-40B4-BE49-F238E27FC236}">
                <a16:creationId xmlns:a16="http://schemas.microsoft.com/office/drawing/2014/main" id="{163211E8-153D-8414-DC59-908F5D259CEE}"/>
              </a:ext>
            </a:extLst>
          </p:cNvPr>
          <p:cNvPicPr>
            <a:picLocks noChangeAspect="1"/>
          </p:cNvPicPr>
          <p:nvPr/>
        </p:nvPicPr>
        <p:blipFill>
          <a:blip r:embed="rId5"/>
          <a:stretch>
            <a:fillRect/>
          </a:stretch>
        </p:blipFill>
        <p:spPr>
          <a:xfrm>
            <a:off x="9047453" y="116632"/>
            <a:ext cx="3083994" cy="1286120"/>
          </a:xfrm>
          <a:prstGeom prst="rect">
            <a:avLst/>
          </a:prstGeom>
        </p:spPr>
      </p:pic>
      <p:sp>
        <p:nvSpPr>
          <p:cNvPr id="2" name="Slide Number Placeholder 1">
            <a:extLst>
              <a:ext uri="{FF2B5EF4-FFF2-40B4-BE49-F238E27FC236}">
                <a16:creationId xmlns:a16="http://schemas.microsoft.com/office/drawing/2014/main" id="{F13C3A18-7F09-B285-00B0-13453EE437DA}"/>
              </a:ext>
            </a:extLst>
          </p:cNvPr>
          <p:cNvSpPr>
            <a:spLocks noGrp="1"/>
          </p:cNvSpPr>
          <p:nvPr>
            <p:ph type="sldNum" sz="quarter" idx="12"/>
          </p:nvPr>
        </p:nvSpPr>
        <p:spPr/>
        <p:txBody>
          <a:bodyPr/>
          <a:lstStyle/>
          <a:p>
            <a:fld id="{ED176613-8EB1-43AD-920C-04E267DA890C}" type="slidenum">
              <a:rPr lang="en-US" smtClean="0"/>
              <a:t>12</a:t>
            </a:fld>
            <a:endParaRPr lang="en-US"/>
          </a:p>
        </p:txBody>
      </p:sp>
    </p:spTree>
    <p:extLst>
      <p:ext uri="{BB962C8B-B14F-4D97-AF65-F5344CB8AC3E}">
        <p14:creationId xmlns:p14="http://schemas.microsoft.com/office/powerpoint/2010/main" val="2548246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3126-4EA4-C690-7215-03F2A48EA30C}"/>
              </a:ext>
            </a:extLst>
          </p:cNvPr>
          <p:cNvSpPr>
            <a:spLocks noGrp="1"/>
          </p:cNvSpPr>
          <p:nvPr>
            <p:ph type="title"/>
          </p:nvPr>
        </p:nvSpPr>
        <p:spPr/>
        <p:txBody>
          <a:bodyPr/>
          <a:lstStyle/>
          <a:p>
            <a:r>
              <a:rPr lang="en-US" dirty="0"/>
              <a:t>Neural network winter 1995-200x</a:t>
            </a:r>
          </a:p>
        </p:txBody>
      </p:sp>
      <p:sp>
        <p:nvSpPr>
          <p:cNvPr id="3" name="Content Placeholder 2">
            <a:extLst>
              <a:ext uri="{FF2B5EF4-FFF2-40B4-BE49-F238E27FC236}">
                <a16:creationId xmlns:a16="http://schemas.microsoft.com/office/drawing/2014/main" id="{B42D1960-A7AA-41FF-5EF5-2350CD2623D2}"/>
              </a:ext>
            </a:extLst>
          </p:cNvPr>
          <p:cNvSpPr>
            <a:spLocks noGrp="1"/>
          </p:cNvSpPr>
          <p:nvPr>
            <p:ph idx="1"/>
          </p:nvPr>
        </p:nvSpPr>
        <p:spPr>
          <a:xfrm>
            <a:off x="695400" y="1827035"/>
            <a:ext cx="11162456" cy="4351338"/>
          </a:xfrm>
        </p:spPr>
        <p:txBody>
          <a:bodyPr>
            <a:normAutofit/>
          </a:bodyPr>
          <a:lstStyle/>
          <a:p>
            <a:r>
              <a:rPr lang="en-US" b="1" dirty="0">
                <a:solidFill>
                  <a:srgbClr val="0070C0"/>
                </a:solidFill>
              </a:rPr>
              <a:t>Support vector machines </a:t>
            </a:r>
            <a:r>
              <a:rPr lang="en-US" dirty="0"/>
              <a:t>(SVMs) !</a:t>
            </a:r>
          </a:p>
          <a:p>
            <a:endParaRPr lang="en-US" dirty="0"/>
          </a:p>
          <a:p>
            <a:r>
              <a:rPr lang="en-US" dirty="0"/>
              <a:t>Small data sets &amp; overfit: Urgent in </a:t>
            </a:r>
            <a:r>
              <a:rPr lang="en-US" b="1" dirty="0"/>
              <a:t>handwriting recognition </a:t>
            </a:r>
            <a:r>
              <a:rPr lang="en-US" dirty="0"/>
              <a:t>at AT&amp;T</a:t>
            </a:r>
            <a:br>
              <a:rPr lang="en-US" dirty="0"/>
            </a:br>
            <a:r>
              <a:rPr lang="en-US" dirty="0">
                <a:sym typeface="Wingdings" panose="05000000000000000000" pitchFamily="2" charset="2"/>
              </a:rPr>
              <a:t> team at AT&amp;T proposed regularization tricks in binary classification</a:t>
            </a:r>
            <a:br>
              <a:rPr lang="en-US" dirty="0">
                <a:sym typeface="Wingdings" panose="05000000000000000000" pitchFamily="2" charset="2"/>
              </a:rPr>
            </a:br>
            <a:r>
              <a:rPr lang="en-US" dirty="0">
                <a:sym typeface="Wingdings" panose="05000000000000000000" pitchFamily="2" charset="2"/>
              </a:rPr>
              <a:t>      (</a:t>
            </a:r>
            <a:r>
              <a:rPr lang="en-US" dirty="0" err="1">
                <a:sym typeface="Wingdings" panose="05000000000000000000" pitchFamily="2" charset="2"/>
              </a:rPr>
              <a:t>Boser</a:t>
            </a:r>
            <a:r>
              <a:rPr lang="en-US" dirty="0">
                <a:sym typeface="Wingdings" panose="05000000000000000000" pitchFamily="2" charset="2"/>
              </a:rPr>
              <a:t>, Guyon, </a:t>
            </a:r>
            <a:r>
              <a:rPr lang="en-US" dirty="0" err="1">
                <a:sym typeface="Wingdings" panose="05000000000000000000" pitchFamily="2" charset="2"/>
              </a:rPr>
              <a:t>Vapnik</a:t>
            </a:r>
            <a:r>
              <a:rPr lang="en-US" dirty="0">
                <a:sym typeface="Wingdings" panose="05000000000000000000" pitchFamily="2" charset="2"/>
              </a:rPr>
              <a:t>). The maximized margin is Isabelle Guyon’s idea.</a:t>
            </a:r>
          </a:p>
          <a:p>
            <a:r>
              <a:rPr lang="en-US" dirty="0">
                <a:sym typeface="Wingdings" panose="05000000000000000000" pitchFamily="2" charset="2"/>
              </a:rPr>
              <a:t>MLPs are </a:t>
            </a:r>
            <a:r>
              <a:rPr lang="en-US" b="1" dirty="0">
                <a:sym typeface="Wingdings" panose="05000000000000000000" pitchFamily="2" charset="2"/>
              </a:rPr>
              <a:t>out!</a:t>
            </a:r>
          </a:p>
          <a:p>
            <a:r>
              <a:rPr lang="en-US" dirty="0">
                <a:sym typeface="Wingdings" panose="05000000000000000000" pitchFamily="2" charset="2"/>
              </a:rPr>
              <a:t>Good news: High dimensionality is not a burden, it allows to</a:t>
            </a:r>
            <a:br>
              <a:rPr lang="en-US" dirty="0">
                <a:sym typeface="Wingdings" panose="05000000000000000000" pitchFamily="2" charset="2"/>
              </a:rPr>
            </a:br>
            <a:r>
              <a:rPr lang="en-US" dirty="0">
                <a:sym typeface="Wingdings" panose="05000000000000000000" pitchFamily="2" charset="2"/>
              </a:rPr>
              <a:t>handle non-linear problems linearly, in a </a:t>
            </a:r>
            <a:r>
              <a:rPr lang="en-US" b="1" dirty="0">
                <a:sym typeface="Wingdings" panose="05000000000000000000" pitchFamily="2" charset="2"/>
              </a:rPr>
              <a:t>higher-</a:t>
            </a:r>
            <a:r>
              <a:rPr lang="en-US" dirty="0">
                <a:sym typeface="Wingdings" panose="05000000000000000000" pitchFamily="2" charset="2"/>
              </a:rPr>
              <a:t>dimensional</a:t>
            </a:r>
            <a:br>
              <a:rPr lang="en-US" dirty="0">
                <a:sym typeface="Wingdings" panose="05000000000000000000" pitchFamily="2" charset="2"/>
              </a:rPr>
            </a:br>
            <a:r>
              <a:rPr lang="en-US" dirty="0">
                <a:sym typeface="Wingdings" panose="05000000000000000000" pitchFamily="2" charset="2"/>
              </a:rPr>
              <a:t>Hilbert space, using dot products.</a:t>
            </a:r>
          </a:p>
        </p:txBody>
      </p:sp>
      <p:pic>
        <p:nvPicPr>
          <p:cNvPr id="5" name="Picture 4">
            <a:extLst>
              <a:ext uri="{FF2B5EF4-FFF2-40B4-BE49-F238E27FC236}">
                <a16:creationId xmlns:a16="http://schemas.microsoft.com/office/drawing/2014/main" id="{79D22792-8209-4F38-824A-5C5483FCC396}"/>
              </a:ext>
            </a:extLst>
          </p:cNvPr>
          <p:cNvPicPr>
            <a:picLocks noChangeAspect="1"/>
          </p:cNvPicPr>
          <p:nvPr/>
        </p:nvPicPr>
        <p:blipFill rotWithShape="1">
          <a:blip r:embed="rId3"/>
          <a:srcRect l="-1" r="41849" b="9999"/>
          <a:stretch/>
        </p:blipFill>
        <p:spPr>
          <a:xfrm>
            <a:off x="8832304" y="1118077"/>
            <a:ext cx="1554480" cy="1280160"/>
          </a:xfrm>
          <a:prstGeom prst="rect">
            <a:avLst/>
          </a:prstGeom>
        </p:spPr>
      </p:pic>
      <p:sp>
        <p:nvSpPr>
          <p:cNvPr id="4" name="Slide Number Placeholder 3">
            <a:extLst>
              <a:ext uri="{FF2B5EF4-FFF2-40B4-BE49-F238E27FC236}">
                <a16:creationId xmlns:a16="http://schemas.microsoft.com/office/drawing/2014/main" id="{E8E834E3-0775-EBF3-68C2-E11172852901}"/>
              </a:ext>
            </a:extLst>
          </p:cNvPr>
          <p:cNvSpPr>
            <a:spLocks noGrp="1"/>
          </p:cNvSpPr>
          <p:nvPr>
            <p:ph type="sldNum" sz="quarter" idx="12"/>
          </p:nvPr>
        </p:nvSpPr>
        <p:spPr/>
        <p:txBody>
          <a:bodyPr/>
          <a:lstStyle/>
          <a:p>
            <a:fld id="{ED176613-8EB1-43AD-920C-04E267DA890C}" type="slidenum">
              <a:rPr lang="en-US" smtClean="0"/>
              <a:t>13</a:t>
            </a:fld>
            <a:endParaRPr lang="en-US"/>
          </a:p>
        </p:txBody>
      </p:sp>
      <p:sp>
        <p:nvSpPr>
          <p:cNvPr id="6" name="TextBox 5">
            <a:extLst>
              <a:ext uri="{FF2B5EF4-FFF2-40B4-BE49-F238E27FC236}">
                <a16:creationId xmlns:a16="http://schemas.microsoft.com/office/drawing/2014/main" id="{5A70AD4E-35A3-5587-C6FF-55ADC853843A}"/>
              </a:ext>
            </a:extLst>
          </p:cNvPr>
          <p:cNvSpPr txBox="1"/>
          <p:nvPr/>
        </p:nvSpPr>
        <p:spPr>
          <a:xfrm>
            <a:off x="1055440" y="6277431"/>
            <a:ext cx="6913984" cy="430887"/>
          </a:xfrm>
          <a:prstGeom prst="rect">
            <a:avLst/>
          </a:prstGeom>
          <a:noFill/>
        </p:spPr>
        <p:txBody>
          <a:bodyPr wrap="square" rtlCol="0">
            <a:spAutoFit/>
          </a:bodyPr>
          <a:lstStyle/>
          <a:p>
            <a:pPr algn="l"/>
            <a:r>
              <a:rPr lang="en-GB" sz="1100" b="0" i="0" dirty="0" err="1">
                <a:solidFill>
                  <a:srgbClr val="333333"/>
                </a:solidFill>
                <a:effectLst/>
                <a:highlight>
                  <a:srgbClr val="FCFCFC"/>
                </a:highlight>
                <a:latin typeface="-apple-system"/>
              </a:rPr>
              <a:t>Boser</a:t>
            </a:r>
            <a:r>
              <a:rPr lang="en-GB" sz="1100" b="0" i="0" dirty="0">
                <a:solidFill>
                  <a:srgbClr val="333333"/>
                </a:solidFill>
                <a:effectLst/>
                <a:highlight>
                  <a:srgbClr val="FCFCFC"/>
                </a:highlight>
                <a:latin typeface="-apple-system"/>
              </a:rPr>
              <a:t>, B., Guyon, I., </a:t>
            </a:r>
            <a:r>
              <a:rPr lang="en-GB" sz="1100" b="0" i="0" dirty="0" err="1">
                <a:solidFill>
                  <a:srgbClr val="333333"/>
                </a:solidFill>
                <a:effectLst/>
                <a:highlight>
                  <a:srgbClr val="FCFCFC"/>
                </a:highlight>
                <a:latin typeface="-apple-system"/>
              </a:rPr>
              <a:t>Vapnik</a:t>
            </a:r>
            <a:r>
              <a:rPr lang="en-GB" sz="1100" b="0" i="0" dirty="0">
                <a:solidFill>
                  <a:srgbClr val="333333"/>
                </a:solidFill>
                <a:effectLst/>
                <a:highlight>
                  <a:srgbClr val="FCFCFC"/>
                </a:highlight>
                <a:latin typeface="-apple-system"/>
              </a:rPr>
              <a:t>, V.: A training algorithm for optimal margin classifiers. In: Proceedings of the Fifth Annual </a:t>
            </a:r>
            <a:br>
              <a:rPr lang="en-GB" sz="1100" b="0" i="0" dirty="0">
                <a:solidFill>
                  <a:srgbClr val="333333"/>
                </a:solidFill>
                <a:effectLst/>
                <a:highlight>
                  <a:srgbClr val="FCFCFC"/>
                </a:highlight>
                <a:latin typeface="-apple-system"/>
              </a:rPr>
            </a:br>
            <a:r>
              <a:rPr lang="en-GB" sz="1100" b="0" i="0" dirty="0">
                <a:solidFill>
                  <a:srgbClr val="333333"/>
                </a:solidFill>
                <a:effectLst/>
                <a:highlight>
                  <a:srgbClr val="FCFCFC"/>
                </a:highlight>
                <a:latin typeface="-apple-system"/>
              </a:rPr>
              <a:t>Workshop on Computational Learning Theory, Pittsburgh (1992)</a:t>
            </a:r>
            <a:endParaRPr lang="en-US" sz="1100" dirty="0"/>
          </a:p>
        </p:txBody>
      </p:sp>
    </p:spTree>
    <p:extLst>
      <p:ext uri="{BB962C8B-B14F-4D97-AF65-F5344CB8AC3E}">
        <p14:creationId xmlns:p14="http://schemas.microsoft.com/office/powerpoint/2010/main" val="3892637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7CC91-EBBC-96C4-AB2E-0E726390A7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EA8CDA-1D6A-A489-0502-C08CB308DFC5}"/>
              </a:ext>
            </a:extLst>
          </p:cNvPr>
          <p:cNvSpPr>
            <a:spLocks noGrp="1"/>
          </p:cNvSpPr>
          <p:nvPr>
            <p:ph type="title"/>
          </p:nvPr>
        </p:nvSpPr>
        <p:spPr/>
        <p:txBody>
          <a:bodyPr/>
          <a:lstStyle/>
          <a:p>
            <a:r>
              <a:rPr lang="en-US" dirty="0"/>
              <a:t>Neural network winter 1995-200x</a:t>
            </a:r>
          </a:p>
        </p:txBody>
      </p:sp>
      <p:sp>
        <p:nvSpPr>
          <p:cNvPr id="3" name="Content Placeholder 2">
            <a:extLst>
              <a:ext uri="{FF2B5EF4-FFF2-40B4-BE49-F238E27FC236}">
                <a16:creationId xmlns:a16="http://schemas.microsoft.com/office/drawing/2014/main" id="{A5E1E1DC-0D58-6682-346D-6870B6760054}"/>
              </a:ext>
            </a:extLst>
          </p:cNvPr>
          <p:cNvSpPr>
            <a:spLocks noGrp="1"/>
          </p:cNvSpPr>
          <p:nvPr>
            <p:ph idx="1"/>
          </p:nvPr>
        </p:nvSpPr>
        <p:spPr/>
        <p:txBody>
          <a:bodyPr>
            <a:normAutofit/>
          </a:bodyPr>
          <a:lstStyle/>
          <a:p>
            <a:r>
              <a:rPr lang="en-US" dirty="0">
                <a:sym typeface="Wingdings" panose="05000000000000000000" pitchFamily="2" charset="2"/>
              </a:rPr>
              <a:t>Many of us still used neural networks (MLPs, </a:t>
            </a:r>
            <a:r>
              <a:rPr lang="en-US" dirty="0" err="1">
                <a:sym typeface="Wingdings" panose="05000000000000000000" pitchFamily="2" charset="2"/>
              </a:rPr>
              <a:t>Kohonen</a:t>
            </a:r>
            <a:r>
              <a:rPr lang="en-US" dirty="0">
                <a:sym typeface="Wingdings" panose="05000000000000000000" pitchFamily="2" charset="2"/>
              </a:rPr>
              <a:t> maps), practically, but you did not dare to publish many papers about it</a:t>
            </a:r>
            <a:br>
              <a:rPr lang="en-US" dirty="0">
                <a:sym typeface="Wingdings" panose="05000000000000000000" pitchFamily="2" charset="2"/>
              </a:rPr>
            </a:br>
            <a:endParaRPr lang="en-US" dirty="0">
              <a:sym typeface="Wingdings" panose="05000000000000000000" pitchFamily="2" charset="2"/>
            </a:endParaRPr>
          </a:p>
          <a:p>
            <a:r>
              <a:rPr lang="en-US" dirty="0">
                <a:sym typeface="Wingdings" panose="05000000000000000000" pitchFamily="2" charset="2"/>
              </a:rPr>
              <a:t>While: Yann LeCun was continuing on his 1989 invention of 2D-CNNs</a:t>
            </a:r>
            <a:br>
              <a:rPr lang="en-US" dirty="0">
                <a:sym typeface="Wingdings" panose="05000000000000000000" pitchFamily="2" charset="2"/>
              </a:rPr>
            </a:br>
            <a:r>
              <a:rPr lang="en-US" dirty="0">
                <a:sym typeface="Wingdings" panose="05000000000000000000" pitchFamily="2" charset="2"/>
              </a:rPr>
              <a:t>in handwriting (</a:t>
            </a:r>
            <a:r>
              <a:rPr lang="en-US" b="1" dirty="0">
                <a:sym typeface="Wingdings" panose="05000000000000000000" pitchFamily="2" charset="2"/>
              </a:rPr>
              <a:t>not</a:t>
            </a:r>
            <a:r>
              <a:rPr lang="en-US" dirty="0">
                <a:sym typeface="Wingdings" panose="05000000000000000000" pitchFamily="2" charset="2"/>
              </a:rPr>
              <a:t> sharing a diskette with a student text book)</a:t>
            </a:r>
            <a:br>
              <a:rPr lang="en-US" dirty="0">
                <a:sym typeface="Wingdings" panose="05000000000000000000" pitchFamily="2" charset="2"/>
              </a:rPr>
            </a:br>
            <a:r>
              <a:rPr lang="en-US" dirty="0">
                <a:sym typeface="Wingdings" panose="05000000000000000000" pitchFamily="2" charset="2"/>
              </a:rPr>
              <a:t>and Geoffrey Hinton kept the flame burning.</a:t>
            </a:r>
          </a:p>
        </p:txBody>
      </p:sp>
      <p:sp>
        <p:nvSpPr>
          <p:cNvPr id="4" name="Slide Number Placeholder 3">
            <a:extLst>
              <a:ext uri="{FF2B5EF4-FFF2-40B4-BE49-F238E27FC236}">
                <a16:creationId xmlns:a16="http://schemas.microsoft.com/office/drawing/2014/main" id="{D3883BF3-E78C-F79F-EEBE-C3D78B8D5871}"/>
              </a:ext>
            </a:extLst>
          </p:cNvPr>
          <p:cNvSpPr>
            <a:spLocks noGrp="1"/>
          </p:cNvSpPr>
          <p:nvPr>
            <p:ph type="sldNum" sz="quarter" idx="12"/>
          </p:nvPr>
        </p:nvSpPr>
        <p:spPr/>
        <p:txBody>
          <a:bodyPr/>
          <a:lstStyle/>
          <a:p>
            <a:fld id="{ED176613-8EB1-43AD-920C-04E267DA890C}" type="slidenum">
              <a:rPr lang="en-US" smtClean="0"/>
              <a:t>14</a:t>
            </a:fld>
            <a:endParaRPr lang="en-US"/>
          </a:p>
        </p:txBody>
      </p:sp>
    </p:spTree>
    <p:extLst>
      <p:ext uri="{BB962C8B-B14F-4D97-AF65-F5344CB8AC3E}">
        <p14:creationId xmlns:p14="http://schemas.microsoft.com/office/powerpoint/2010/main" val="3583466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C9200F-D828-9AD2-6EA2-C12897CD77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225" y="2636912"/>
            <a:ext cx="5797833" cy="3675660"/>
          </a:xfrm>
          <a:prstGeom prst="rect">
            <a:avLst/>
          </a:prstGeom>
        </p:spPr>
      </p:pic>
      <p:sp>
        <p:nvSpPr>
          <p:cNvPr id="3" name="TextBox 2">
            <a:extLst>
              <a:ext uri="{FF2B5EF4-FFF2-40B4-BE49-F238E27FC236}">
                <a16:creationId xmlns:a16="http://schemas.microsoft.com/office/drawing/2014/main" id="{AE2778E3-790F-4144-A2D5-81E25B7B76D4}"/>
              </a:ext>
            </a:extLst>
          </p:cNvPr>
          <p:cNvSpPr txBox="1"/>
          <p:nvPr/>
        </p:nvSpPr>
        <p:spPr>
          <a:xfrm>
            <a:off x="7503264" y="1484784"/>
            <a:ext cx="4152419" cy="4401205"/>
          </a:xfrm>
          <a:prstGeom prst="rect">
            <a:avLst/>
          </a:prstGeom>
          <a:noFill/>
        </p:spPr>
        <p:txBody>
          <a:bodyPr wrap="none" rtlCol="0">
            <a:spAutoFit/>
          </a:bodyPr>
          <a:lstStyle/>
          <a:p>
            <a:pPr marL="342900" indent="-342900" algn="l">
              <a:buFont typeface="Arial" panose="020B0604020202020204" pitchFamily="34" charset="0"/>
              <a:buChar char="•"/>
            </a:pPr>
            <a:r>
              <a:rPr lang="en-US" dirty="0"/>
              <a:t>Leading the ALICE institute</a:t>
            </a:r>
          </a:p>
          <a:p>
            <a:pPr marL="342900" indent="-342900" algn="l">
              <a:buFont typeface="Arial" panose="020B0604020202020204" pitchFamily="34" charset="0"/>
              <a:buChar char="•"/>
            </a:pPr>
            <a:r>
              <a:rPr lang="en-US" dirty="0"/>
              <a:t>Administration</a:t>
            </a:r>
          </a:p>
          <a:p>
            <a:pPr marL="342900" indent="-342900" algn="l">
              <a:buFont typeface="Arial" panose="020B0604020202020204" pitchFamily="34" charset="0"/>
              <a:buChar char="•"/>
            </a:pPr>
            <a:r>
              <a:rPr lang="en-US" dirty="0"/>
              <a:t>Politics</a:t>
            </a:r>
          </a:p>
          <a:p>
            <a:pPr marL="342900" indent="-342900" algn="l">
              <a:buFont typeface="Arial" panose="020B0604020202020204" pitchFamily="34" charset="0"/>
              <a:buChar char="•"/>
            </a:pPr>
            <a:r>
              <a:rPr lang="en-US" dirty="0"/>
              <a:t>Moving AI to the science faculty</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latin typeface="+mn-lt"/>
              </a:rPr>
              <a:t>Research in writer identification</a:t>
            </a:r>
            <a:br>
              <a:rPr lang="en-US" dirty="0">
                <a:latin typeface="+mn-lt"/>
              </a:rPr>
            </a:br>
            <a:r>
              <a:rPr lang="en-US" dirty="0">
                <a:latin typeface="+mn-lt"/>
              </a:rPr>
              <a:t>(“Anthrax letters”) forensic and</a:t>
            </a:r>
            <a:br>
              <a:rPr lang="en-US" dirty="0">
                <a:latin typeface="+mn-lt"/>
              </a:rPr>
            </a:br>
            <a:r>
              <a:rPr lang="en-US" dirty="0">
                <a:latin typeface="+mn-lt"/>
              </a:rPr>
              <a:t>paleographic problems</a:t>
            </a:r>
          </a:p>
          <a:p>
            <a:pPr marL="342900" indent="-342900" algn="l">
              <a:buFont typeface="Arial" panose="020B0604020202020204" pitchFamily="34" charset="0"/>
              <a:buChar char="•"/>
            </a:pPr>
            <a:r>
              <a:rPr lang="en-US" dirty="0">
                <a:latin typeface="+mn-lt"/>
              </a:rPr>
              <a:t>2009: start of a continual learning</a:t>
            </a:r>
            <a:br>
              <a:rPr lang="en-US" dirty="0">
                <a:latin typeface="+mn-lt"/>
              </a:rPr>
            </a:br>
            <a:r>
              <a:rPr lang="en-US" dirty="0">
                <a:latin typeface="+mn-lt"/>
              </a:rPr>
              <a:t>engine for handwriting recognition</a:t>
            </a:r>
            <a:br>
              <a:rPr lang="en-US" dirty="0">
                <a:latin typeface="+mn-lt"/>
              </a:rPr>
            </a:br>
            <a:r>
              <a:rPr lang="en-US" dirty="0">
                <a:latin typeface="+mn-lt"/>
              </a:rPr>
              <a:t>‘Monk’</a:t>
            </a:r>
          </a:p>
        </p:txBody>
      </p:sp>
      <p:pic>
        <p:nvPicPr>
          <p:cNvPr id="4" name="Picture 3">
            <a:extLst>
              <a:ext uri="{FF2B5EF4-FFF2-40B4-BE49-F238E27FC236}">
                <a16:creationId xmlns:a16="http://schemas.microsoft.com/office/drawing/2014/main" id="{471599CA-3987-CB5D-D4F6-4850567FB714}"/>
              </a:ext>
            </a:extLst>
          </p:cNvPr>
          <p:cNvPicPr>
            <a:picLocks noChangeAspect="1"/>
          </p:cNvPicPr>
          <p:nvPr/>
        </p:nvPicPr>
        <p:blipFill>
          <a:blip r:embed="rId3"/>
          <a:stretch>
            <a:fillRect/>
          </a:stretch>
        </p:blipFill>
        <p:spPr>
          <a:xfrm>
            <a:off x="660150" y="332656"/>
            <a:ext cx="1651033" cy="1238275"/>
          </a:xfrm>
          <a:prstGeom prst="rect">
            <a:avLst/>
          </a:prstGeom>
        </p:spPr>
      </p:pic>
      <p:pic>
        <p:nvPicPr>
          <p:cNvPr id="5" name="Picture 4">
            <a:extLst>
              <a:ext uri="{FF2B5EF4-FFF2-40B4-BE49-F238E27FC236}">
                <a16:creationId xmlns:a16="http://schemas.microsoft.com/office/drawing/2014/main" id="{ACDBDE16-8AAB-6871-32C2-9FA04228F5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3632" y="332656"/>
            <a:ext cx="1754947" cy="1263115"/>
          </a:xfrm>
          <a:prstGeom prst="rect">
            <a:avLst/>
          </a:prstGeom>
        </p:spPr>
      </p:pic>
      <p:pic>
        <p:nvPicPr>
          <p:cNvPr id="6" name="Picture 2" descr="Visiting address | The institute and its groups | University ...">
            <a:extLst>
              <a:ext uri="{FF2B5EF4-FFF2-40B4-BE49-F238E27FC236}">
                <a16:creationId xmlns:a16="http://schemas.microsoft.com/office/drawing/2014/main" id="{0243CBFC-335D-1E15-ADEA-C608524C710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50396" y="332656"/>
            <a:ext cx="1754947" cy="12459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E92C4F7-D1CE-BE82-2F8F-4812CB5E4101}"/>
              </a:ext>
            </a:extLst>
          </p:cNvPr>
          <p:cNvSpPr txBox="1"/>
          <p:nvPr/>
        </p:nvSpPr>
        <p:spPr>
          <a:xfrm>
            <a:off x="5071047" y="1578567"/>
            <a:ext cx="952505" cy="400110"/>
          </a:xfrm>
          <a:prstGeom prst="rect">
            <a:avLst/>
          </a:prstGeom>
          <a:noFill/>
        </p:spPr>
        <p:txBody>
          <a:bodyPr wrap="none" rtlCol="0">
            <a:spAutoFit/>
          </a:bodyPr>
          <a:lstStyle/>
          <a:p>
            <a:r>
              <a:rPr lang="en-US" dirty="0"/>
              <a:t>2008 -</a:t>
            </a:r>
          </a:p>
        </p:txBody>
      </p:sp>
      <p:sp>
        <p:nvSpPr>
          <p:cNvPr id="8" name="TextBox 7">
            <a:extLst>
              <a:ext uri="{FF2B5EF4-FFF2-40B4-BE49-F238E27FC236}">
                <a16:creationId xmlns:a16="http://schemas.microsoft.com/office/drawing/2014/main" id="{7022C0EE-695E-B470-E2DA-BB671606DB61}"/>
              </a:ext>
            </a:extLst>
          </p:cNvPr>
          <p:cNvSpPr txBox="1"/>
          <p:nvPr/>
        </p:nvSpPr>
        <p:spPr>
          <a:xfrm>
            <a:off x="844225" y="1601667"/>
            <a:ext cx="784190" cy="400110"/>
          </a:xfrm>
          <a:prstGeom prst="rect">
            <a:avLst/>
          </a:prstGeom>
          <a:noFill/>
        </p:spPr>
        <p:txBody>
          <a:bodyPr wrap="none" rtlCol="0">
            <a:spAutoFit/>
          </a:bodyPr>
          <a:lstStyle/>
          <a:p>
            <a:r>
              <a:rPr lang="en-US" dirty="0"/>
              <a:t>2002</a:t>
            </a:r>
          </a:p>
        </p:txBody>
      </p:sp>
      <p:sp>
        <p:nvSpPr>
          <p:cNvPr id="9" name="TextBox 8">
            <a:extLst>
              <a:ext uri="{FF2B5EF4-FFF2-40B4-BE49-F238E27FC236}">
                <a16:creationId xmlns:a16="http://schemas.microsoft.com/office/drawing/2014/main" id="{5D9A817B-8037-F114-E4EF-39676215B47E}"/>
              </a:ext>
            </a:extLst>
          </p:cNvPr>
          <p:cNvSpPr txBox="1"/>
          <p:nvPr/>
        </p:nvSpPr>
        <p:spPr>
          <a:xfrm>
            <a:off x="2786839" y="1578567"/>
            <a:ext cx="787395" cy="400110"/>
          </a:xfrm>
          <a:prstGeom prst="rect">
            <a:avLst/>
          </a:prstGeom>
          <a:noFill/>
        </p:spPr>
        <p:txBody>
          <a:bodyPr wrap="none" rtlCol="0">
            <a:spAutoFit/>
          </a:bodyPr>
          <a:lstStyle/>
          <a:p>
            <a:r>
              <a:rPr lang="en-US" dirty="0"/>
              <a:t>2006</a:t>
            </a:r>
          </a:p>
        </p:txBody>
      </p:sp>
      <p:sp>
        <p:nvSpPr>
          <p:cNvPr id="10" name="Slide Number Placeholder 9">
            <a:extLst>
              <a:ext uri="{FF2B5EF4-FFF2-40B4-BE49-F238E27FC236}">
                <a16:creationId xmlns:a16="http://schemas.microsoft.com/office/drawing/2014/main" id="{DE4C55AD-C320-D15B-B0D7-8754BCEE2E5D}"/>
              </a:ext>
            </a:extLst>
          </p:cNvPr>
          <p:cNvSpPr>
            <a:spLocks noGrp="1"/>
          </p:cNvSpPr>
          <p:nvPr>
            <p:ph type="sldNum" sz="quarter" idx="12"/>
          </p:nvPr>
        </p:nvSpPr>
        <p:spPr/>
        <p:txBody>
          <a:bodyPr/>
          <a:lstStyle/>
          <a:p>
            <a:fld id="{ED176613-8EB1-43AD-920C-04E267DA890C}" type="slidenum">
              <a:rPr lang="en-US" smtClean="0"/>
              <a:t>15</a:t>
            </a:fld>
            <a:endParaRPr lang="en-US"/>
          </a:p>
        </p:txBody>
      </p:sp>
    </p:spTree>
    <p:extLst>
      <p:ext uri="{BB962C8B-B14F-4D97-AF65-F5344CB8AC3E}">
        <p14:creationId xmlns:p14="http://schemas.microsoft.com/office/powerpoint/2010/main" val="3908141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EEB41-9139-59BD-7DB7-1C0035D0287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4E70D0F-CAF1-E395-A3CA-5B2B22F97A14}"/>
              </a:ext>
            </a:extLst>
          </p:cNvPr>
          <p:cNvPicPr>
            <a:picLocks noChangeAspect="1"/>
          </p:cNvPicPr>
          <p:nvPr/>
        </p:nvPicPr>
        <p:blipFill rotWithShape="1">
          <a:blip r:embed="rId2">
            <a:extLst>
              <a:ext uri="{28A0092B-C50C-407E-A947-70E740481C1C}">
                <a14:useLocalDpi xmlns:a14="http://schemas.microsoft.com/office/drawing/2010/main" val="0"/>
              </a:ext>
            </a:extLst>
          </a:blip>
          <a:srcRect t="60228" r="75134" b="3865"/>
          <a:stretch/>
        </p:blipFill>
        <p:spPr>
          <a:xfrm>
            <a:off x="3359696" y="1371600"/>
            <a:ext cx="6048672" cy="2834640"/>
          </a:xfrm>
          <a:prstGeom prst="rect">
            <a:avLst/>
          </a:prstGeom>
        </p:spPr>
      </p:pic>
      <p:sp>
        <p:nvSpPr>
          <p:cNvPr id="3" name="TextBox 2">
            <a:extLst>
              <a:ext uri="{FF2B5EF4-FFF2-40B4-BE49-F238E27FC236}">
                <a16:creationId xmlns:a16="http://schemas.microsoft.com/office/drawing/2014/main" id="{3DE42317-D9A0-C033-DF02-B132662FB6EF}"/>
              </a:ext>
            </a:extLst>
          </p:cNvPr>
          <p:cNvSpPr txBox="1"/>
          <p:nvPr/>
        </p:nvSpPr>
        <p:spPr>
          <a:xfrm>
            <a:off x="5447928" y="4810127"/>
            <a:ext cx="486030" cy="923330"/>
          </a:xfrm>
          <a:prstGeom prst="rect">
            <a:avLst/>
          </a:prstGeom>
          <a:noFill/>
        </p:spPr>
        <p:txBody>
          <a:bodyPr wrap="none" rtlCol="0">
            <a:spAutoFit/>
          </a:bodyPr>
          <a:lstStyle/>
          <a:p>
            <a:r>
              <a:rPr lang="en-US" sz="5400" dirty="0">
                <a:latin typeface="Segoe UI" panose="020B0502040204020203" pitchFamily="34" charset="0"/>
                <a:cs typeface="Segoe UI" panose="020B0502040204020203" pitchFamily="34" charset="0"/>
              </a:rPr>
              <a:t>t</a:t>
            </a:r>
            <a:r>
              <a:rPr lang="en-US" dirty="0">
                <a:latin typeface="Segoe UI" panose="020B0502040204020203" pitchFamily="34" charset="0"/>
                <a:cs typeface="Segoe UI" panose="020B0502040204020203" pitchFamily="34" charset="0"/>
              </a:rPr>
              <a:t> </a:t>
            </a:r>
          </a:p>
        </p:txBody>
      </p:sp>
      <p:cxnSp>
        <p:nvCxnSpPr>
          <p:cNvPr id="7" name="Straight Arrow Connector 6">
            <a:extLst>
              <a:ext uri="{FF2B5EF4-FFF2-40B4-BE49-F238E27FC236}">
                <a16:creationId xmlns:a16="http://schemas.microsoft.com/office/drawing/2014/main" id="{D98CAB1A-B606-0B77-5B6B-F6689094E4E2}"/>
              </a:ext>
            </a:extLst>
          </p:cNvPr>
          <p:cNvCxnSpPr/>
          <p:nvPr/>
        </p:nvCxnSpPr>
        <p:spPr>
          <a:xfrm>
            <a:off x="6096000" y="5271792"/>
            <a:ext cx="252028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11B17AE-5048-F733-D87D-EB7746C6C7F9}"/>
              </a:ext>
            </a:extLst>
          </p:cNvPr>
          <p:cNvSpPr txBox="1"/>
          <p:nvPr/>
        </p:nvSpPr>
        <p:spPr>
          <a:xfrm>
            <a:off x="2890933" y="4084032"/>
            <a:ext cx="5103513" cy="523220"/>
          </a:xfrm>
          <a:prstGeom prst="rect">
            <a:avLst/>
          </a:prstGeom>
          <a:noFill/>
        </p:spPr>
        <p:txBody>
          <a:bodyPr wrap="none" rtlCol="0">
            <a:spAutoFit/>
          </a:bodyPr>
          <a:lstStyle/>
          <a:p>
            <a:r>
              <a:rPr lang="en-US" sz="2800" dirty="0">
                <a:latin typeface="Segoe UI" panose="020B0502040204020203" pitchFamily="34" charset="0"/>
                <a:cs typeface="Segoe UI" panose="020B0502040204020203" pitchFamily="34" charset="0"/>
              </a:rPr>
              <a:t>Hidden Markov Models (HMM)</a:t>
            </a:r>
          </a:p>
        </p:txBody>
      </p:sp>
      <p:sp>
        <p:nvSpPr>
          <p:cNvPr id="9" name="TextBox 8">
            <a:extLst>
              <a:ext uri="{FF2B5EF4-FFF2-40B4-BE49-F238E27FC236}">
                <a16:creationId xmlns:a16="http://schemas.microsoft.com/office/drawing/2014/main" id="{1A64AD4B-C8F8-21CA-6913-BD52958DF9BF}"/>
              </a:ext>
            </a:extLst>
          </p:cNvPr>
          <p:cNvSpPr txBox="1"/>
          <p:nvPr/>
        </p:nvSpPr>
        <p:spPr>
          <a:xfrm>
            <a:off x="3781850" y="765796"/>
            <a:ext cx="5601470" cy="523220"/>
          </a:xfrm>
          <a:prstGeom prst="rect">
            <a:avLst/>
          </a:prstGeom>
          <a:noFill/>
        </p:spPr>
        <p:txBody>
          <a:bodyPr wrap="none" rtlCol="0">
            <a:spAutoFit/>
          </a:bodyPr>
          <a:lstStyle/>
          <a:p>
            <a:r>
              <a:rPr lang="en-US" sz="2800" dirty="0">
                <a:latin typeface="Segoe UI" panose="020B0502040204020203" pitchFamily="34" charset="0"/>
                <a:cs typeface="Segoe UI" panose="020B0502040204020203" pitchFamily="34" charset="0"/>
              </a:rPr>
              <a:t>Recurrent neural networks (LSTM)</a:t>
            </a:r>
          </a:p>
        </p:txBody>
      </p:sp>
      <p:cxnSp>
        <p:nvCxnSpPr>
          <p:cNvPr id="10" name="Straight Arrow Connector 9">
            <a:extLst>
              <a:ext uri="{FF2B5EF4-FFF2-40B4-BE49-F238E27FC236}">
                <a16:creationId xmlns:a16="http://schemas.microsoft.com/office/drawing/2014/main" id="{3DF418CE-EF28-22BE-D058-7A3FA580E311}"/>
              </a:ext>
            </a:extLst>
          </p:cNvPr>
          <p:cNvCxnSpPr>
            <a:cxnSpLocks/>
          </p:cNvCxnSpPr>
          <p:nvPr/>
        </p:nvCxnSpPr>
        <p:spPr>
          <a:xfrm flipV="1">
            <a:off x="2368150" y="1412776"/>
            <a:ext cx="0" cy="237626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7CF961B-267B-8603-E386-8942598F9DA6}"/>
              </a:ext>
            </a:extLst>
          </p:cNvPr>
          <p:cNvSpPr txBox="1"/>
          <p:nvPr/>
        </p:nvSpPr>
        <p:spPr>
          <a:xfrm>
            <a:off x="394212" y="2391271"/>
            <a:ext cx="1586268" cy="584775"/>
          </a:xfrm>
          <a:prstGeom prst="rect">
            <a:avLst/>
          </a:prstGeom>
          <a:noFill/>
        </p:spPr>
        <p:txBody>
          <a:bodyPr wrap="none" rtlCol="0">
            <a:spAutoFit/>
          </a:bodyPr>
          <a:lstStyle/>
          <a:p>
            <a:r>
              <a:rPr lang="en-US" sz="3200" dirty="0">
                <a:latin typeface="Segoe Sans Display" panose="020F0502020204030204" pitchFamily="2" charset="0"/>
                <a:cs typeface="Segoe Sans Display" panose="020F0502020204030204" pitchFamily="2" charset="0"/>
              </a:rPr>
              <a:t>‖ Focus‖ </a:t>
            </a:r>
            <a:endParaRPr lang="en-US" sz="3200" dirty="0"/>
          </a:p>
        </p:txBody>
      </p:sp>
      <p:cxnSp>
        <p:nvCxnSpPr>
          <p:cNvPr id="14" name="Straight Connector 13">
            <a:extLst>
              <a:ext uri="{FF2B5EF4-FFF2-40B4-BE49-F238E27FC236}">
                <a16:creationId xmlns:a16="http://schemas.microsoft.com/office/drawing/2014/main" id="{8C9DA179-F3C2-AE64-1F4C-174E5DE11858}"/>
              </a:ext>
            </a:extLst>
          </p:cNvPr>
          <p:cNvCxnSpPr>
            <a:cxnSpLocks/>
          </p:cNvCxnSpPr>
          <p:nvPr/>
        </p:nvCxnSpPr>
        <p:spPr>
          <a:xfrm>
            <a:off x="2783632" y="764704"/>
            <a:ext cx="0" cy="4162893"/>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878E380-A18C-AA1A-2561-1CFC0E484D0D}"/>
              </a:ext>
            </a:extLst>
          </p:cNvPr>
          <p:cNvCxnSpPr>
            <a:cxnSpLocks/>
          </p:cNvCxnSpPr>
          <p:nvPr/>
        </p:nvCxnSpPr>
        <p:spPr>
          <a:xfrm flipH="1">
            <a:off x="2783632" y="4927597"/>
            <a:ext cx="7128792" cy="0"/>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CD89AF7C-3715-5DFB-ED0C-551BACDE9E94}"/>
              </a:ext>
            </a:extLst>
          </p:cNvPr>
          <p:cNvPicPr>
            <a:picLocks noChangeAspect="1"/>
          </p:cNvPicPr>
          <p:nvPr/>
        </p:nvPicPr>
        <p:blipFill rotWithShape="1">
          <a:blip r:embed="rId3"/>
          <a:srcRect l="8801" t="3224" r="2919" b="-3224"/>
          <a:stretch/>
        </p:blipFill>
        <p:spPr>
          <a:xfrm>
            <a:off x="7406640" y="2057400"/>
            <a:ext cx="4480560" cy="1158340"/>
          </a:xfrm>
          <a:prstGeom prst="rect">
            <a:avLst/>
          </a:prstGeom>
        </p:spPr>
      </p:pic>
      <p:pic>
        <p:nvPicPr>
          <p:cNvPr id="13" name="Picture 12">
            <a:extLst>
              <a:ext uri="{FF2B5EF4-FFF2-40B4-BE49-F238E27FC236}">
                <a16:creationId xmlns:a16="http://schemas.microsoft.com/office/drawing/2014/main" id="{3F9B216B-A825-0672-AC14-529817DCE6FA}"/>
              </a:ext>
            </a:extLst>
          </p:cNvPr>
          <p:cNvPicPr>
            <a:picLocks noChangeAspect="1"/>
          </p:cNvPicPr>
          <p:nvPr/>
        </p:nvPicPr>
        <p:blipFill>
          <a:blip r:embed="rId4"/>
          <a:stretch>
            <a:fillRect/>
          </a:stretch>
        </p:blipFill>
        <p:spPr>
          <a:xfrm>
            <a:off x="9320338" y="103154"/>
            <a:ext cx="2690992" cy="1813678"/>
          </a:xfrm>
          <a:prstGeom prst="rect">
            <a:avLst/>
          </a:prstGeom>
        </p:spPr>
      </p:pic>
      <p:sp>
        <p:nvSpPr>
          <p:cNvPr id="4" name="Slide Number Placeholder 3">
            <a:extLst>
              <a:ext uri="{FF2B5EF4-FFF2-40B4-BE49-F238E27FC236}">
                <a16:creationId xmlns:a16="http://schemas.microsoft.com/office/drawing/2014/main" id="{FDCBB8EB-5D0B-0C7B-E8DB-7C297D634D38}"/>
              </a:ext>
            </a:extLst>
          </p:cNvPr>
          <p:cNvSpPr>
            <a:spLocks noGrp="1"/>
          </p:cNvSpPr>
          <p:nvPr>
            <p:ph type="sldNum" sz="quarter" idx="12"/>
          </p:nvPr>
        </p:nvSpPr>
        <p:spPr/>
        <p:txBody>
          <a:bodyPr/>
          <a:lstStyle/>
          <a:p>
            <a:fld id="{ED176613-8EB1-43AD-920C-04E267DA890C}" type="slidenum">
              <a:rPr lang="en-US" smtClean="0"/>
              <a:t>16</a:t>
            </a:fld>
            <a:endParaRPr lang="en-US"/>
          </a:p>
        </p:txBody>
      </p:sp>
    </p:spTree>
    <p:extLst>
      <p:ext uri="{BB962C8B-B14F-4D97-AF65-F5344CB8AC3E}">
        <p14:creationId xmlns:p14="http://schemas.microsoft.com/office/powerpoint/2010/main" val="32311649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98B4E-3377-11A8-1875-07AF03DE7437}"/>
              </a:ext>
            </a:extLst>
          </p:cNvPr>
          <p:cNvSpPr>
            <a:spLocks noGrp="1"/>
          </p:cNvSpPr>
          <p:nvPr>
            <p:ph type="title"/>
          </p:nvPr>
        </p:nvSpPr>
        <p:spPr>
          <a:xfrm>
            <a:off x="839416" y="33074"/>
            <a:ext cx="11090448" cy="1325563"/>
          </a:xfrm>
        </p:spPr>
        <p:txBody>
          <a:bodyPr/>
          <a:lstStyle/>
          <a:p>
            <a:r>
              <a:rPr lang="en-US" dirty="0"/>
              <a:t>On scientific urban legends</a:t>
            </a:r>
          </a:p>
        </p:txBody>
      </p:sp>
      <p:sp>
        <p:nvSpPr>
          <p:cNvPr id="3" name="Content Placeholder 2">
            <a:extLst>
              <a:ext uri="{FF2B5EF4-FFF2-40B4-BE49-F238E27FC236}">
                <a16:creationId xmlns:a16="http://schemas.microsoft.com/office/drawing/2014/main" id="{40DB145A-72FE-070E-ED59-082F9C31769B}"/>
              </a:ext>
            </a:extLst>
          </p:cNvPr>
          <p:cNvSpPr>
            <a:spLocks noGrp="1"/>
          </p:cNvSpPr>
          <p:nvPr>
            <p:ph idx="1"/>
          </p:nvPr>
        </p:nvSpPr>
        <p:spPr>
          <a:xfrm>
            <a:off x="479376" y="1340767"/>
            <a:ext cx="11593288" cy="5286003"/>
          </a:xfrm>
        </p:spPr>
        <p:txBody>
          <a:bodyPr>
            <a:noAutofit/>
          </a:bodyPr>
          <a:lstStyle/>
          <a:p>
            <a:r>
              <a:rPr lang="en-US" sz="2400" dirty="0"/>
              <a:t>Hidden-Markov Models were successful in speech recognition </a:t>
            </a:r>
            <a:br>
              <a:rPr lang="en-US" sz="2400" dirty="0"/>
            </a:br>
            <a:r>
              <a:rPr lang="en-US" sz="2400" dirty="0"/>
              <a:t>                      (1D, natural time)        </a:t>
            </a:r>
            <a:r>
              <a:rPr lang="en-US" sz="2400" i="1" dirty="0">
                <a:latin typeface="Times New Roman" panose="02020603050405020304" pitchFamily="18" charset="0"/>
                <a:cs typeface="Times New Roman" panose="02020603050405020304" pitchFamily="18" charset="0"/>
              </a:rPr>
              <a:t>S(t) = f(S(t-dt))</a:t>
            </a:r>
          </a:p>
          <a:p>
            <a:r>
              <a:rPr lang="en-US" sz="2400" dirty="0"/>
              <a:t>It always was very difficult to replicate success in handwriting </a:t>
            </a:r>
            <a:br>
              <a:rPr lang="en-US" sz="2400" dirty="0"/>
            </a:br>
            <a:r>
              <a:rPr lang="en-US" sz="2400" dirty="0"/>
              <a:t>                      (</a:t>
            </a:r>
            <a:r>
              <a:rPr lang="en-US" sz="2400" b="1" dirty="0"/>
              <a:t>2D</a:t>
            </a:r>
            <a:r>
              <a:rPr lang="en-US" sz="2400" dirty="0"/>
              <a:t>, x-axis represents pseudo time)</a:t>
            </a:r>
          </a:p>
          <a:p>
            <a:r>
              <a:rPr lang="en-US" sz="2400" dirty="0"/>
              <a:t>With Jean-Paul van </a:t>
            </a:r>
            <a:r>
              <a:rPr lang="en-US" sz="2400" dirty="0" err="1"/>
              <a:t>Oosten</a:t>
            </a:r>
            <a:r>
              <a:rPr lang="en-US" sz="2400" dirty="0"/>
              <a:t> we found several </a:t>
            </a:r>
            <a:r>
              <a:rPr lang="en-US" sz="2400" b="1" dirty="0"/>
              <a:t>flaws in the HMM </a:t>
            </a:r>
            <a:r>
              <a:rPr lang="en-US" sz="2400" dirty="0"/>
              <a:t>approach</a:t>
            </a:r>
          </a:p>
          <a:p>
            <a:r>
              <a:rPr lang="en-US" sz="2400" dirty="0"/>
              <a:t>For example: </a:t>
            </a:r>
          </a:p>
          <a:p>
            <a:pPr lvl="1"/>
            <a:r>
              <a:rPr lang="en-US" sz="2000" b="1" dirty="0"/>
              <a:t>Divergence </a:t>
            </a:r>
            <a:r>
              <a:rPr lang="en-US" sz="2000" dirty="0"/>
              <a:t>instead of convergence in training, normalization issues</a:t>
            </a:r>
          </a:p>
          <a:p>
            <a:pPr lvl="1"/>
            <a:r>
              <a:rPr lang="en-US" sz="2000" dirty="0"/>
              <a:t>Successes in common literature: </a:t>
            </a:r>
            <a:r>
              <a:rPr lang="en-US" sz="2000" b="1" dirty="0"/>
              <a:t>Opportunistically sampled </a:t>
            </a:r>
            <a:r>
              <a:rPr lang="en-US" sz="2000" dirty="0"/>
              <a:t>from learning curves</a:t>
            </a:r>
          </a:p>
          <a:p>
            <a:pPr lvl="1"/>
            <a:r>
              <a:rPr lang="en-US" sz="2000" dirty="0"/>
              <a:t>In speech, people often </a:t>
            </a:r>
            <a:r>
              <a:rPr lang="en-US" sz="2000" b="1" dirty="0"/>
              <a:t>initialized</a:t>
            </a:r>
            <a:r>
              <a:rPr lang="en-US" sz="2000" dirty="0"/>
              <a:t> their HMMs </a:t>
            </a:r>
            <a:r>
              <a:rPr lang="en-US" sz="2000" b="1" dirty="0"/>
              <a:t>from their own previous publication</a:t>
            </a:r>
            <a:r>
              <a:rPr lang="en-US" sz="2000" dirty="0"/>
              <a:t>: </a:t>
            </a:r>
            <a:br>
              <a:rPr lang="en-US" sz="2000" dirty="0"/>
            </a:br>
            <a:r>
              <a:rPr lang="en-US" sz="2000" dirty="0"/>
              <a:t>                                                                                                       Bad luck for newcomers</a:t>
            </a:r>
            <a:br>
              <a:rPr lang="en-US" sz="2000" dirty="0"/>
            </a:br>
            <a:endParaRPr lang="en-US" sz="2000" dirty="0"/>
          </a:p>
          <a:p>
            <a:r>
              <a:rPr lang="en-US" sz="2400" b="1" dirty="0">
                <a:solidFill>
                  <a:srgbClr val="0070C0"/>
                </a:solidFill>
              </a:rPr>
              <a:t>HMMs are OUT, also in speech recognition</a:t>
            </a:r>
          </a:p>
          <a:p>
            <a:r>
              <a:rPr lang="en-US" sz="2400" b="1" dirty="0">
                <a:solidFill>
                  <a:srgbClr val="0070C0"/>
                </a:solidFill>
              </a:rPr>
              <a:t>Recurrent neural networks: More robust, more democratic, less finnicky</a:t>
            </a:r>
          </a:p>
        </p:txBody>
      </p:sp>
      <p:pic>
        <p:nvPicPr>
          <p:cNvPr id="1026" name="Picture 2">
            <a:extLst>
              <a:ext uri="{FF2B5EF4-FFF2-40B4-BE49-F238E27FC236}">
                <a16:creationId xmlns:a16="http://schemas.microsoft.com/office/drawing/2014/main" id="{CB07F2F3-2BC0-54B9-A6A1-A676326A81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 b="29755"/>
          <a:stretch/>
        </p:blipFill>
        <p:spPr bwMode="auto">
          <a:xfrm>
            <a:off x="10374819" y="5838337"/>
            <a:ext cx="1763935" cy="84668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idden Markov model - Wikipedia">
            <a:extLst>
              <a:ext uri="{FF2B5EF4-FFF2-40B4-BE49-F238E27FC236}">
                <a16:creationId xmlns:a16="http://schemas.microsoft.com/office/drawing/2014/main" id="{0DA045C1-4229-4833-E353-BBB637F6FB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56440" y="764704"/>
            <a:ext cx="1801416" cy="1441133"/>
          </a:xfrm>
          <a:prstGeom prst="rect">
            <a:avLst/>
          </a:prstGeom>
          <a:noFill/>
          <a:extLst>
            <a:ext uri="{909E8E84-426E-40DD-AFC4-6F175D3DCCD1}">
              <a14:hiddenFill xmlns:a14="http://schemas.microsoft.com/office/drawing/2010/main">
                <a:solidFill>
                  <a:srgbClr val="FFFFFF"/>
                </a:solidFill>
              </a14:hiddenFill>
            </a:ext>
          </a:extLst>
        </p:spPr>
      </p:pic>
      <p:sp>
        <p:nvSpPr>
          <p:cNvPr id="4" name="Arrow: Down 3">
            <a:extLst>
              <a:ext uri="{FF2B5EF4-FFF2-40B4-BE49-F238E27FC236}">
                <a16:creationId xmlns:a16="http://schemas.microsoft.com/office/drawing/2014/main" id="{8768C17C-6875-25BE-F75E-1053230CE3B6}"/>
              </a:ext>
            </a:extLst>
          </p:cNvPr>
          <p:cNvSpPr/>
          <p:nvPr/>
        </p:nvSpPr>
        <p:spPr>
          <a:xfrm>
            <a:off x="10957148" y="2524387"/>
            <a:ext cx="299442" cy="2106954"/>
          </a:xfrm>
          <a:prstGeom prst="downArrow">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97DC4AA-B7E0-4523-01C9-702E025E2557}"/>
              </a:ext>
            </a:extLst>
          </p:cNvPr>
          <p:cNvPicPr>
            <a:picLocks noChangeAspect="1"/>
          </p:cNvPicPr>
          <p:nvPr/>
        </p:nvPicPr>
        <p:blipFill>
          <a:blip r:embed="rId4"/>
          <a:stretch>
            <a:fillRect/>
          </a:stretch>
        </p:blipFill>
        <p:spPr>
          <a:xfrm>
            <a:off x="10722587" y="5198612"/>
            <a:ext cx="1068398" cy="720080"/>
          </a:xfrm>
          <a:prstGeom prst="rect">
            <a:avLst/>
          </a:prstGeom>
        </p:spPr>
      </p:pic>
      <p:sp>
        <p:nvSpPr>
          <p:cNvPr id="6" name="Slide Number Placeholder 5">
            <a:extLst>
              <a:ext uri="{FF2B5EF4-FFF2-40B4-BE49-F238E27FC236}">
                <a16:creationId xmlns:a16="http://schemas.microsoft.com/office/drawing/2014/main" id="{225681AE-3F14-7F0D-A420-18A8A1ED4001}"/>
              </a:ext>
            </a:extLst>
          </p:cNvPr>
          <p:cNvSpPr>
            <a:spLocks noGrp="1"/>
          </p:cNvSpPr>
          <p:nvPr>
            <p:ph type="sldNum" sz="quarter" idx="12"/>
          </p:nvPr>
        </p:nvSpPr>
        <p:spPr/>
        <p:txBody>
          <a:bodyPr/>
          <a:lstStyle/>
          <a:p>
            <a:fld id="{ED176613-8EB1-43AD-920C-04E267DA890C}" type="slidenum">
              <a:rPr lang="en-US" smtClean="0"/>
              <a:t>17</a:t>
            </a:fld>
            <a:endParaRPr lang="en-US"/>
          </a:p>
        </p:txBody>
      </p:sp>
    </p:spTree>
    <p:extLst>
      <p:ext uri="{BB962C8B-B14F-4D97-AF65-F5344CB8AC3E}">
        <p14:creationId xmlns:p14="http://schemas.microsoft.com/office/powerpoint/2010/main" val="20322249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4FCF8-A5F3-7ECA-CB26-90DFE781B2F3}"/>
              </a:ext>
            </a:extLst>
          </p:cNvPr>
          <p:cNvSpPr>
            <a:spLocks noGrp="1"/>
          </p:cNvSpPr>
          <p:nvPr>
            <p:ph type="title"/>
          </p:nvPr>
        </p:nvSpPr>
        <p:spPr/>
        <p:txBody>
          <a:bodyPr/>
          <a:lstStyle/>
          <a:p>
            <a:r>
              <a:rPr lang="en-US" dirty="0"/>
              <a:t>Divergent loss in HMM training</a:t>
            </a:r>
          </a:p>
        </p:txBody>
      </p:sp>
      <p:pic>
        <p:nvPicPr>
          <p:cNvPr id="4" name="Picture 3">
            <a:extLst>
              <a:ext uri="{FF2B5EF4-FFF2-40B4-BE49-F238E27FC236}">
                <a16:creationId xmlns:a16="http://schemas.microsoft.com/office/drawing/2014/main" id="{E1954CDC-BE69-9FA9-97D4-82B940EE2C47}"/>
              </a:ext>
            </a:extLst>
          </p:cNvPr>
          <p:cNvPicPr>
            <a:picLocks noChangeAspect="1"/>
          </p:cNvPicPr>
          <p:nvPr/>
        </p:nvPicPr>
        <p:blipFill>
          <a:blip r:embed="rId2"/>
          <a:stretch>
            <a:fillRect/>
          </a:stretch>
        </p:blipFill>
        <p:spPr>
          <a:xfrm>
            <a:off x="1199456" y="1772816"/>
            <a:ext cx="4491458" cy="4208902"/>
          </a:xfrm>
          <a:prstGeom prst="rect">
            <a:avLst/>
          </a:prstGeom>
        </p:spPr>
      </p:pic>
      <p:sp>
        <p:nvSpPr>
          <p:cNvPr id="5" name="Arrow: Down 4">
            <a:extLst>
              <a:ext uri="{FF2B5EF4-FFF2-40B4-BE49-F238E27FC236}">
                <a16:creationId xmlns:a16="http://schemas.microsoft.com/office/drawing/2014/main" id="{3370C3B6-80F5-3A98-9F85-64F99476CE74}"/>
              </a:ext>
            </a:extLst>
          </p:cNvPr>
          <p:cNvSpPr/>
          <p:nvPr/>
        </p:nvSpPr>
        <p:spPr>
          <a:xfrm rot="2607467">
            <a:off x="2517819" y="4538521"/>
            <a:ext cx="180929" cy="76485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AC5ED67-6C18-8CA7-B78A-096392E98952}"/>
              </a:ext>
            </a:extLst>
          </p:cNvPr>
          <p:cNvSpPr txBox="1"/>
          <p:nvPr/>
        </p:nvSpPr>
        <p:spPr>
          <a:xfrm>
            <a:off x="6015451" y="1556792"/>
            <a:ext cx="4237057" cy="1169551"/>
          </a:xfrm>
          <a:prstGeom prst="rect">
            <a:avLst/>
          </a:prstGeom>
          <a:noFill/>
        </p:spPr>
        <p:txBody>
          <a:bodyPr wrap="none" rtlCol="0">
            <a:spAutoFit/>
          </a:bodyPr>
          <a:lstStyle/>
          <a:p>
            <a:pPr algn="l"/>
            <a:r>
              <a:rPr lang="en-US" dirty="0"/>
              <a:t>Dissertation J.P. van </a:t>
            </a:r>
            <a:r>
              <a:rPr lang="en-US" dirty="0" err="1"/>
              <a:t>Oosten</a:t>
            </a:r>
            <a:endParaRPr lang="en-US" dirty="0"/>
          </a:p>
          <a:p>
            <a:pPr algn="l"/>
            <a:r>
              <a:rPr lang="en-US" dirty="0"/>
              <a:t>In spite of the mathematical proof, </a:t>
            </a:r>
            <a:br>
              <a:rPr lang="en-US" dirty="0"/>
            </a:br>
            <a:r>
              <a:rPr lang="en-US" dirty="0"/>
              <a:t>Baum-Welch does not work reliably</a:t>
            </a:r>
          </a:p>
        </p:txBody>
      </p:sp>
      <p:sp>
        <p:nvSpPr>
          <p:cNvPr id="7" name="TextBox 6">
            <a:extLst>
              <a:ext uri="{FF2B5EF4-FFF2-40B4-BE49-F238E27FC236}">
                <a16:creationId xmlns:a16="http://schemas.microsoft.com/office/drawing/2014/main" id="{E4160251-51D2-83FC-4712-0BC5C38D972F}"/>
              </a:ext>
            </a:extLst>
          </p:cNvPr>
          <p:cNvSpPr txBox="1"/>
          <p:nvPr/>
        </p:nvSpPr>
        <p:spPr>
          <a:xfrm>
            <a:off x="5995339" y="3284984"/>
            <a:ext cx="5769528" cy="2185214"/>
          </a:xfrm>
          <a:prstGeom prst="rect">
            <a:avLst/>
          </a:prstGeom>
          <a:noFill/>
        </p:spPr>
        <p:txBody>
          <a:bodyPr wrap="none" rtlCol="0">
            <a:spAutoFit/>
          </a:bodyPr>
          <a:lstStyle/>
          <a:p>
            <a:r>
              <a:rPr lang="en-US" sz="2400" dirty="0"/>
              <a:t>Comment from someone at a conference:</a:t>
            </a:r>
            <a:br>
              <a:rPr lang="en-US" sz="2400" dirty="0"/>
            </a:br>
            <a:r>
              <a:rPr lang="en-US" sz="2400" dirty="0">
                <a:solidFill>
                  <a:srgbClr val="0070C0"/>
                </a:solidFill>
              </a:rPr>
              <a:t>“but everybody knows that</a:t>
            </a:r>
            <a:br>
              <a:rPr lang="en-US" sz="2400" dirty="0">
                <a:solidFill>
                  <a:srgbClr val="0070C0"/>
                </a:solidFill>
              </a:rPr>
            </a:br>
            <a:r>
              <a:rPr lang="en-US" sz="2400" dirty="0">
                <a:solidFill>
                  <a:srgbClr val="0070C0"/>
                </a:solidFill>
              </a:rPr>
              <a:t>the transition probabilities </a:t>
            </a:r>
            <a:r>
              <a:rPr lang="en-US" sz="2800" i="1" dirty="0" err="1">
                <a:solidFill>
                  <a:srgbClr val="0070C0"/>
                </a:solidFill>
              </a:rPr>
              <a:t>p</a:t>
            </a:r>
            <a:r>
              <a:rPr lang="en-US" sz="2800" i="1" baseline="-25000" dirty="0" err="1">
                <a:solidFill>
                  <a:srgbClr val="0070C0"/>
                </a:solidFill>
              </a:rPr>
              <a:t>ij</a:t>
            </a:r>
            <a:br>
              <a:rPr lang="en-US" sz="2400" dirty="0">
                <a:solidFill>
                  <a:srgbClr val="0070C0"/>
                </a:solidFill>
              </a:rPr>
            </a:br>
            <a:r>
              <a:rPr lang="en-US" sz="2400" dirty="0">
                <a:solidFill>
                  <a:srgbClr val="0070C0"/>
                </a:solidFill>
              </a:rPr>
              <a:t>are not that important”</a:t>
            </a:r>
          </a:p>
          <a:p>
            <a:r>
              <a:rPr lang="en-US" sz="2400" dirty="0"/>
              <a:t>(What???)</a:t>
            </a:r>
          </a:p>
        </p:txBody>
      </p:sp>
      <p:sp>
        <p:nvSpPr>
          <p:cNvPr id="10" name="TextBox 9">
            <a:extLst>
              <a:ext uri="{FF2B5EF4-FFF2-40B4-BE49-F238E27FC236}">
                <a16:creationId xmlns:a16="http://schemas.microsoft.com/office/drawing/2014/main" id="{AF4FEBD8-9C3C-77F9-7DCF-FDDBFE51CCAA}"/>
              </a:ext>
            </a:extLst>
          </p:cNvPr>
          <p:cNvSpPr txBox="1"/>
          <p:nvPr/>
        </p:nvSpPr>
        <p:spPr>
          <a:xfrm>
            <a:off x="6519736" y="5941109"/>
            <a:ext cx="5297025" cy="1061829"/>
          </a:xfrm>
          <a:prstGeom prst="rect">
            <a:avLst/>
          </a:prstGeom>
          <a:noFill/>
        </p:spPr>
        <p:txBody>
          <a:bodyPr wrap="square" rtlCol="0">
            <a:spAutoFit/>
          </a:bodyPr>
          <a:lstStyle/>
          <a:p>
            <a:pPr algn="l"/>
            <a:r>
              <a:rPr lang="en-US" sz="1400" dirty="0">
                <a:latin typeface="+mj-lt"/>
              </a:rPr>
              <a:t>“</a:t>
            </a:r>
            <a:r>
              <a:rPr lang="en-GB" sz="1400" dirty="0">
                <a:latin typeface="+mj-lt"/>
              </a:rPr>
              <a:t>In practice the HMM state transitions have become less significant as linguistic and acoustic models have improved, and many current systems ignore them altogether.” (Graves et al., 2013)</a:t>
            </a:r>
          </a:p>
          <a:p>
            <a:pPr algn="l"/>
            <a:endParaRPr lang="en-US" sz="1400" dirty="0">
              <a:latin typeface="+mj-lt"/>
            </a:endParaRPr>
          </a:p>
        </p:txBody>
      </p:sp>
      <p:sp>
        <p:nvSpPr>
          <p:cNvPr id="3" name="Slide Number Placeholder 2">
            <a:extLst>
              <a:ext uri="{FF2B5EF4-FFF2-40B4-BE49-F238E27FC236}">
                <a16:creationId xmlns:a16="http://schemas.microsoft.com/office/drawing/2014/main" id="{573AF9D7-A2A3-8042-88EC-077F2364BB95}"/>
              </a:ext>
            </a:extLst>
          </p:cNvPr>
          <p:cNvSpPr>
            <a:spLocks noGrp="1"/>
          </p:cNvSpPr>
          <p:nvPr>
            <p:ph type="sldNum" sz="quarter" idx="12"/>
          </p:nvPr>
        </p:nvSpPr>
        <p:spPr/>
        <p:txBody>
          <a:bodyPr/>
          <a:lstStyle/>
          <a:p>
            <a:fld id="{ED176613-8EB1-43AD-920C-04E267DA890C}" type="slidenum">
              <a:rPr lang="en-US" smtClean="0"/>
              <a:t>18</a:t>
            </a:fld>
            <a:endParaRPr lang="en-US"/>
          </a:p>
        </p:txBody>
      </p:sp>
    </p:spTree>
    <p:extLst>
      <p:ext uri="{BB962C8B-B14F-4D97-AF65-F5344CB8AC3E}">
        <p14:creationId xmlns:p14="http://schemas.microsoft.com/office/powerpoint/2010/main" val="746447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C0B59-BD22-975C-C255-63F63DF5278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A6725A8-0F5C-5637-06CE-253282573363}"/>
              </a:ext>
            </a:extLst>
          </p:cNvPr>
          <p:cNvPicPr>
            <a:picLocks noChangeAspect="1"/>
          </p:cNvPicPr>
          <p:nvPr/>
        </p:nvPicPr>
        <p:blipFill rotWithShape="1">
          <a:blip r:embed="rId2">
            <a:extLst>
              <a:ext uri="{28A0092B-C50C-407E-A947-70E740481C1C}">
                <a14:useLocalDpi xmlns:a14="http://schemas.microsoft.com/office/drawing/2010/main" val="0"/>
              </a:ext>
            </a:extLst>
          </a:blip>
          <a:srcRect t="60228" r="75134" b="3865"/>
          <a:stretch/>
        </p:blipFill>
        <p:spPr>
          <a:xfrm>
            <a:off x="3359696" y="1371600"/>
            <a:ext cx="6048672" cy="2834640"/>
          </a:xfrm>
          <a:prstGeom prst="rect">
            <a:avLst/>
          </a:prstGeom>
        </p:spPr>
      </p:pic>
      <p:sp>
        <p:nvSpPr>
          <p:cNvPr id="3" name="TextBox 2">
            <a:extLst>
              <a:ext uri="{FF2B5EF4-FFF2-40B4-BE49-F238E27FC236}">
                <a16:creationId xmlns:a16="http://schemas.microsoft.com/office/drawing/2014/main" id="{3B5BA6A9-CC59-1866-C3C9-9C31908A173D}"/>
              </a:ext>
            </a:extLst>
          </p:cNvPr>
          <p:cNvSpPr txBox="1"/>
          <p:nvPr/>
        </p:nvSpPr>
        <p:spPr>
          <a:xfrm>
            <a:off x="5447928" y="4810127"/>
            <a:ext cx="486030" cy="923330"/>
          </a:xfrm>
          <a:prstGeom prst="rect">
            <a:avLst/>
          </a:prstGeom>
          <a:noFill/>
        </p:spPr>
        <p:txBody>
          <a:bodyPr wrap="none" rtlCol="0">
            <a:spAutoFit/>
          </a:bodyPr>
          <a:lstStyle/>
          <a:p>
            <a:r>
              <a:rPr lang="en-US" sz="5400" dirty="0">
                <a:latin typeface="Segoe UI" panose="020B0502040204020203" pitchFamily="34" charset="0"/>
                <a:cs typeface="Segoe UI" panose="020B0502040204020203" pitchFamily="34" charset="0"/>
              </a:rPr>
              <a:t>t</a:t>
            </a:r>
            <a:r>
              <a:rPr lang="en-US" dirty="0">
                <a:latin typeface="Segoe UI" panose="020B0502040204020203" pitchFamily="34" charset="0"/>
                <a:cs typeface="Segoe UI" panose="020B0502040204020203" pitchFamily="34" charset="0"/>
              </a:rPr>
              <a:t> </a:t>
            </a:r>
          </a:p>
        </p:txBody>
      </p:sp>
      <p:cxnSp>
        <p:nvCxnSpPr>
          <p:cNvPr id="7" name="Straight Arrow Connector 6">
            <a:extLst>
              <a:ext uri="{FF2B5EF4-FFF2-40B4-BE49-F238E27FC236}">
                <a16:creationId xmlns:a16="http://schemas.microsoft.com/office/drawing/2014/main" id="{92574BEB-B6FF-3B98-99C9-C13EE9C0DDEE}"/>
              </a:ext>
            </a:extLst>
          </p:cNvPr>
          <p:cNvCxnSpPr/>
          <p:nvPr/>
        </p:nvCxnSpPr>
        <p:spPr>
          <a:xfrm>
            <a:off x="6096000" y="5271792"/>
            <a:ext cx="252028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68475EC-200D-6BF9-1544-5C5D41AB3AB8}"/>
              </a:ext>
            </a:extLst>
          </p:cNvPr>
          <p:cNvSpPr txBox="1"/>
          <p:nvPr/>
        </p:nvSpPr>
        <p:spPr>
          <a:xfrm>
            <a:off x="7180514" y="765796"/>
            <a:ext cx="2227854" cy="523220"/>
          </a:xfrm>
          <a:prstGeom prst="rect">
            <a:avLst/>
          </a:prstGeom>
          <a:noFill/>
        </p:spPr>
        <p:txBody>
          <a:bodyPr wrap="none" rtlCol="0">
            <a:spAutoFit/>
          </a:bodyPr>
          <a:lstStyle/>
          <a:p>
            <a:r>
              <a:rPr lang="en-US" sz="2800" dirty="0">
                <a:latin typeface="Segoe UI" panose="020B0502040204020203" pitchFamily="34" charset="0"/>
                <a:cs typeface="Segoe UI" panose="020B0502040204020203" pitchFamily="34" charset="0"/>
              </a:rPr>
              <a:t>Transformers</a:t>
            </a:r>
          </a:p>
        </p:txBody>
      </p:sp>
      <p:cxnSp>
        <p:nvCxnSpPr>
          <p:cNvPr id="10" name="Straight Arrow Connector 9">
            <a:extLst>
              <a:ext uri="{FF2B5EF4-FFF2-40B4-BE49-F238E27FC236}">
                <a16:creationId xmlns:a16="http://schemas.microsoft.com/office/drawing/2014/main" id="{71D02AAC-60FD-30F6-0A57-EE13768BCDA3}"/>
              </a:ext>
            </a:extLst>
          </p:cNvPr>
          <p:cNvCxnSpPr>
            <a:cxnSpLocks/>
          </p:cNvCxnSpPr>
          <p:nvPr/>
        </p:nvCxnSpPr>
        <p:spPr>
          <a:xfrm flipV="1">
            <a:off x="2368150" y="1412776"/>
            <a:ext cx="0" cy="237626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32BDF8A9-4AB0-FCB2-906D-669DD2D34AAC}"/>
              </a:ext>
            </a:extLst>
          </p:cNvPr>
          <p:cNvSpPr txBox="1"/>
          <p:nvPr/>
        </p:nvSpPr>
        <p:spPr>
          <a:xfrm>
            <a:off x="394212" y="2391271"/>
            <a:ext cx="1586268" cy="584775"/>
          </a:xfrm>
          <a:prstGeom prst="rect">
            <a:avLst/>
          </a:prstGeom>
          <a:noFill/>
        </p:spPr>
        <p:txBody>
          <a:bodyPr wrap="none" rtlCol="0">
            <a:spAutoFit/>
          </a:bodyPr>
          <a:lstStyle/>
          <a:p>
            <a:r>
              <a:rPr lang="en-US" sz="3200" dirty="0">
                <a:latin typeface="Segoe Sans Display" panose="020F0502020204030204" pitchFamily="2" charset="0"/>
                <a:cs typeface="Segoe Sans Display" panose="020F0502020204030204" pitchFamily="2" charset="0"/>
              </a:rPr>
              <a:t>‖ Focus‖ </a:t>
            </a:r>
            <a:endParaRPr lang="en-US" sz="3200" dirty="0"/>
          </a:p>
        </p:txBody>
      </p:sp>
      <p:cxnSp>
        <p:nvCxnSpPr>
          <p:cNvPr id="14" name="Straight Connector 13">
            <a:extLst>
              <a:ext uri="{FF2B5EF4-FFF2-40B4-BE49-F238E27FC236}">
                <a16:creationId xmlns:a16="http://schemas.microsoft.com/office/drawing/2014/main" id="{ADDC6AA6-FCD4-EB0A-94B0-C3A6A1E29CCF}"/>
              </a:ext>
            </a:extLst>
          </p:cNvPr>
          <p:cNvCxnSpPr>
            <a:cxnSpLocks/>
          </p:cNvCxnSpPr>
          <p:nvPr/>
        </p:nvCxnSpPr>
        <p:spPr>
          <a:xfrm>
            <a:off x="2783632" y="764704"/>
            <a:ext cx="0" cy="4162893"/>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E6F6086-C8B1-3C64-E91D-08EC5E70EDF8}"/>
              </a:ext>
            </a:extLst>
          </p:cNvPr>
          <p:cNvCxnSpPr>
            <a:cxnSpLocks/>
          </p:cNvCxnSpPr>
          <p:nvPr/>
        </p:nvCxnSpPr>
        <p:spPr>
          <a:xfrm flipH="1">
            <a:off x="2783632" y="4927597"/>
            <a:ext cx="7128792"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7C6AB1E6-8C05-1088-F722-B8C2ACF05F41}"/>
              </a:ext>
            </a:extLst>
          </p:cNvPr>
          <p:cNvSpPr txBox="1"/>
          <p:nvPr/>
        </p:nvSpPr>
        <p:spPr>
          <a:xfrm>
            <a:off x="3256051" y="4027214"/>
            <a:ext cx="1205779" cy="523220"/>
          </a:xfrm>
          <a:prstGeom prst="rect">
            <a:avLst/>
          </a:prstGeom>
          <a:noFill/>
        </p:spPr>
        <p:txBody>
          <a:bodyPr wrap="none" rtlCol="0">
            <a:spAutoFit/>
          </a:bodyPr>
          <a:lstStyle/>
          <a:p>
            <a:r>
              <a:rPr lang="en-US" sz="2800" dirty="0">
                <a:latin typeface="Segoe UI" panose="020B0502040204020203" pitchFamily="34" charset="0"/>
                <a:cs typeface="Segoe UI" panose="020B0502040204020203" pitchFamily="34" charset="0"/>
              </a:rPr>
              <a:t>LSTMs</a:t>
            </a:r>
          </a:p>
        </p:txBody>
      </p:sp>
      <p:sp>
        <p:nvSpPr>
          <p:cNvPr id="5" name="TextBox 4">
            <a:extLst>
              <a:ext uri="{FF2B5EF4-FFF2-40B4-BE49-F238E27FC236}">
                <a16:creationId xmlns:a16="http://schemas.microsoft.com/office/drawing/2014/main" id="{3D28AE5C-5825-8C76-93A2-AF8F97F3A1C0}"/>
              </a:ext>
            </a:extLst>
          </p:cNvPr>
          <p:cNvSpPr txBox="1"/>
          <p:nvPr/>
        </p:nvSpPr>
        <p:spPr>
          <a:xfrm>
            <a:off x="8616279" y="2069139"/>
            <a:ext cx="3181507" cy="2646878"/>
          </a:xfrm>
          <a:prstGeom prst="rect">
            <a:avLst/>
          </a:prstGeom>
          <a:noFill/>
        </p:spPr>
        <p:txBody>
          <a:bodyPr wrap="square" rtlCol="0">
            <a:spAutoFit/>
          </a:bodyPr>
          <a:lstStyle/>
          <a:p>
            <a:pPr algn="l"/>
            <a:r>
              <a:rPr lang="en-US" sz="1800" dirty="0">
                <a:latin typeface="+mn-lt"/>
              </a:rPr>
              <a:t>In handwriting recognition: </a:t>
            </a:r>
            <a:br>
              <a:rPr lang="en-US" sz="1800" dirty="0">
                <a:latin typeface="+mn-lt"/>
              </a:rPr>
            </a:br>
            <a:r>
              <a:rPr lang="en-US" sz="1800" dirty="0">
                <a:latin typeface="+mn-lt"/>
              </a:rPr>
              <a:t>You need a CNN front end</a:t>
            </a:r>
            <a:br>
              <a:rPr lang="en-US" sz="1800" dirty="0">
                <a:latin typeface="+mn-lt"/>
              </a:rPr>
            </a:br>
            <a:r>
              <a:rPr lang="en-US" sz="1800" dirty="0">
                <a:latin typeface="+mn-lt"/>
              </a:rPr>
              <a:t>for robust shape features, first!</a:t>
            </a:r>
            <a:br>
              <a:rPr lang="en-US" sz="1800" dirty="0">
                <a:latin typeface="+mn-lt"/>
              </a:rPr>
            </a:br>
            <a:r>
              <a:rPr lang="en-US" sz="1800" dirty="0">
                <a:latin typeface="+mn-lt"/>
                <a:sym typeface="Wingdings" panose="05000000000000000000" pitchFamily="2" charset="2"/>
              </a:rPr>
              <a:t> </a:t>
            </a:r>
            <a:r>
              <a:rPr lang="en-US" sz="1800" dirty="0">
                <a:solidFill>
                  <a:schemeClr val="accent1"/>
                </a:solidFill>
                <a:latin typeface="+mn-lt"/>
                <a:sym typeface="Wingdings" panose="05000000000000000000" pitchFamily="2" charset="2"/>
              </a:rPr>
              <a:t>correlations need to </a:t>
            </a:r>
            <a:br>
              <a:rPr lang="en-US" sz="1800" dirty="0">
                <a:solidFill>
                  <a:schemeClr val="accent1"/>
                </a:solidFill>
                <a:latin typeface="+mn-lt"/>
                <a:sym typeface="Wingdings" panose="05000000000000000000" pitchFamily="2" charset="2"/>
              </a:rPr>
            </a:br>
            <a:r>
              <a:rPr lang="en-US" sz="1800" dirty="0">
                <a:solidFill>
                  <a:schemeClr val="accent1"/>
                </a:solidFill>
                <a:latin typeface="+mn-lt"/>
                <a:sym typeface="Wingdings" panose="05000000000000000000" pitchFamily="2" charset="2"/>
              </a:rPr>
              <a:t>      be meaningful. </a:t>
            </a:r>
            <a:br>
              <a:rPr lang="en-US" sz="1800" dirty="0">
                <a:solidFill>
                  <a:schemeClr val="accent1"/>
                </a:solidFill>
                <a:latin typeface="+mn-lt"/>
                <a:sym typeface="Wingdings" panose="05000000000000000000" pitchFamily="2" charset="2"/>
              </a:rPr>
            </a:br>
            <a:br>
              <a:rPr lang="en-US" sz="1800" dirty="0">
                <a:solidFill>
                  <a:schemeClr val="accent1"/>
                </a:solidFill>
                <a:latin typeface="+mn-lt"/>
                <a:sym typeface="Wingdings" panose="05000000000000000000" pitchFamily="2" charset="2"/>
              </a:rPr>
            </a:br>
            <a:r>
              <a:rPr lang="en-US" sz="1800" dirty="0">
                <a:latin typeface="+mn-lt"/>
                <a:sym typeface="Wingdings" panose="05000000000000000000" pitchFamily="2" charset="2"/>
              </a:rPr>
              <a:t>(with MSc student Max </a:t>
            </a:r>
            <a:r>
              <a:rPr lang="en-US" sz="1800" dirty="0" err="1">
                <a:latin typeface="+mn-lt"/>
                <a:sym typeface="Wingdings" panose="05000000000000000000" pitchFamily="2" charset="2"/>
              </a:rPr>
              <a:t>Velich</a:t>
            </a:r>
            <a:r>
              <a:rPr lang="en-US" sz="1800" dirty="0">
                <a:latin typeface="+mn-lt"/>
                <a:sym typeface="Wingdings" panose="05000000000000000000" pitchFamily="2" charset="2"/>
              </a:rPr>
              <a:t>)</a:t>
            </a:r>
            <a:br>
              <a:rPr lang="en-US" sz="1800" dirty="0">
                <a:latin typeface="+mn-lt"/>
              </a:rPr>
            </a:br>
            <a:br>
              <a:rPr lang="en-US" dirty="0"/>
            </a:br>
            <a:endParaRPr lang="en-US" dirty="0"/>
          </a:p>
        </p:txBody>
      </p:sp>
      <p:sp>
        <p:nvSpPr>
          <p:cNvPr id="6" name="Slide Number Placeholder 5">
            <a:extLst>
              <a:ext uri="{FF2B5EF4-FFF2-40B4-BE49-F238E27FC236}">
                <a16:creationId xmlns:a16="http://schemas.microsoft.com/office/drawing/2014/main" id="{841C6BB4-1882-1C05-F5D0-5AF4DCB7BE6B}"/>
              </a:ext>
            </a:extLst>
          </p:cNvPr>
          <p:cNvSpPr>
            <a:spLocks noGrp="1"/>
          </p:cNvSpPr>
          <p:nvPr>
            <p:ph type="sldNum" sz="quarter" idx="12"/>
          </p:nvPr>
        </p:nvSpPr>
        <p:spPr/>
        <p:txBody>
          <a:bodyPr/>
          <a:lstStyle/>
          <a:p>
            <a:fld id="{ED176613-8EB1-43AD-920C-04E267DA890C}" type="slidenum">
              <a:rPr lang="en-US" smtClean="0"/>
              <a:t>19</a:t>
            </a:fld>
            <a:endParaRPr lang="en-US"/>
          </a:p>
        </p:txBody>
      </p:sp>
    </p:spTree>
    <p:extLst>
      <p:ext uri="{BB962C8B-B14F-4D97-AF65-F5344CB8AC3E}">
        <p14:creationId xmlns:p14="http://schemas.microsoft.com/office/powerpoint/2010/main" val="3515869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9FBD2-4AB5-6AEA-8D23-5E187FD080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79602D-DAD0-49F8-6DB6-EC5EE60F9942}"/>
              </a:ext>
            </a:extLst>
          </p:cNvPr>
          <p:cNvSpPr>
            <a:spLocks noGrp="1"/>
          </p:cNvSpPr>
          <p:nvPr>
            <p:ph type="title"/>
          </p:nvPr>
        </p:nvSpPr>
        <p:spPr>
          <a:xfrm>
            <a:off x="1919537" y="1124269"/>
            <a:ext cx="7934325" cy="657225"/>
          </a:xfrm>
        </p:spPr>
        <p:txBody>
          <a:bodyPr/>
          <a:lstStyle/>
          <a:p>
            <a:r>
              <a:rPr lang="en-US" dirty="0"/>
              <a:t>PhD students, memorable findings</a:t>
            </a:r>
            <a:endParaRPr lang="en-US" sz="1600" dirty="0"/>
          </a:p>
        </p:txBody>
      </p:sp>
      <p:sp>
        <p:nvSpPr>
          <p:cNvPr id="3" name="Content Placeholder 2">
            <a:extLst>
              <a:ext uri="{FF2B5EF4-FFF2-40B4-BE49-F238E27FC236}">
                <a16:creationId xmlns:a16="http://schemas.microsoft.com/office/drawing/2014/main" id="{932EF16C-6ED5-95FF-949F-5F8B16F5AF04}"/>
              </a:ext>
            </a:extLst>
          </p:cNvPr>
          <p:cNvSpPr>
            <a:spLocks noGrp="1"/>
          </p:cNvSpPr>
          <p:nvPr>
            <p:ph idx="1"/>
          </p:nvPr>
        </p:nvSpPr>
        <p:spPr>
          <a:xfrm>
            <a:off x="1943696" y="1628801"/>
            <a:ext cx="8904832" cy="3887787"/>
          </a:xfrm>
        </p:spPr>
        <p:txBody>
          <a:bodyPr/>
          <a:lstStyle/>
          <a:p>
            <a:r>
              <a:rPr lang="en-US" sz="1200" dirty="0">
                <a:solidFill>
                  <a:srgbClr val="000000"/>
                </a:solidFill>
                <a:latin typeface="Arial" panose="020B0604020202020204" pitchFamily="34" charset="0"/>
              </a:rPr>
              <a:t>Katrin Franke </a:t>
            </a:r>
            <a:r>
              <a:rPr lang="en-US" sz="1200" b="1" dirty="0">
                <a:solidFill>
                  <a:srgbClr val="000000"/>
                </a:solidFill>
                <a:latin typeface="Arial" panose="020B0604020202020204" pitchFamily="34" charset="0"/>
              </a:rPr>
              <a:t>– robotic dynamic simulation of handwritten signatures</a:t>
            </a:r>
            <a:r>
              <a:rPr lang="en-US" sz="1200" dirty="0">
                <a:solidFill>
                  <a:srgbClr val="000000"/>
                </a:solidFill>
                <a:latin typeface="Arial" panose="020B0604020202020204" pitchFamily="34" charset="0"/>
              </a:rPr>
              <a:t>, including force and pen angle</a:t>
            </a:r>
          </a:p>
          <a:p>
            <a:r>
              <a:rPr lang="en-US" sz="1200" dirty="0">
                <a:solidFill>
                  <a:srgbClr val="000000"/>
                </a:solidFill>
                <a:latin typeface="Arial" panose="020B0604020202020204" pitchFamily="34" charset="0"/>
              </a:rPr>
              <a:t>Marius </a:t>
            </a:r>
            <a:r>
              <a:rPr lang="en-US" sz="1200" dirty="0" err="1">
                <a:solidFill>
                  <a:srgbClr val="000000"/>
                </a:solidFill>
                <a:latin typeface="Arial" panose="020B0604020202020204" pitchFamily="34" charset="0"/>
              </a:rPr>
              <a:t>Bulacu</a:t>
            </a:r>
            <a:r>
              <a:rPr lang="en-US" sz="1200" dirty="0">
                <a:solidFill>
                  <a:srgbClr val="000000"/>
                </a:solidFill>
                <a:latin typeface="Arial" panose="020B0604020202020204" pitchFamily="34" charset="0"/>
              </a:rPr>
              <a:t> – the </a:t>
            </a:r>
            <a:r>
              <a:rPr lang="en-US" sz="1200" b="1" dirty="0">
                <a:solidFill>
                  <a:srgbClr val="000000"/>
                </a:solidFill>
                <a:latin typeface="Arial" panose="020B0604020202020204" pitchFamily="34" charset="0"/>
              </a:rPr>
              <a:t>HINGE</a:t>
            </a:r>
            <a:r>
              <a:rPr lang="en-US" sz="1200" dirty="0">
                <a:solidFill>
                  <a:srgbClr val="000000"/>
                </a:solidFill>
                <a:latin typeface="Arial" panose="020B0604020202020204" pitchFamily="34" charset="0"/>
              </a:rPr>
              <a:t> feature for </a:t>
            </a:r>
            <a:r>
              <a:rPr lang="en-US" sz="1200" b="1" dirty="0">
                <a:solidFill>
                  <a:srgbClr val="000000"/>
                </a:solidFill>
                <a:latin typeface="Arial" panose="020B0604020202020204" pitchFamily="34" charset="0"/>
              </a:rPr>
              <a:t>writer identification</a:t>
            </a:r>
          </a:p>
          <a:p>
            <a:r>
              <a:rPr lang="en-US" sz="1200" dirty="0">
                <a:solidFill>
                  <a:srgbClr val="000000"/>
                </a:solidFill>
                <a:latin typeface="Arial" panose="020B0604020202020204" pitchFamily="34" charset="0"/>
              </a:rPr>
              <a:t>Gert </a:t>
            </a:r>
            <a:r>
              <a:rPr lang="en-US" sz="1200" dirty="0" err="1">
                <a:solidFill>
                  <a:srgbClr val="000000"/>
                </a:solidFill>
                <a:latin typeface="Arial" panose="020B0604020202020204" pitchFamily="34" charset="0"/>
              </a:rPr>
              <a:t>Kootstra</a:t>
            </a:r>
            <a:r>
              <a:rPr lang="en-US" sz="1200" dirty="0">
                <a:solidFill>
                  <a:srgbClr val="000000"/>
                </a:solidFill>
                <a:latin typeface="Arial" panose="020B0604020202020204" pitchFamily="34" charset="0"/>
              </a:rPr>
              <a:t> – researchers in vision are forgetting about the relation between visual </a:t>
            </a:r>
            <a:r>
              <a:rPr lang="en-US" sz="1200" b="1" dirty="0">
                <a:solidFill>
                  <a:srgbClr val="000000"/>
                </a:solidFill>
                <a:latin typeface="Arial" panose="020B0604020202020204" pitchFamily="34" charset="0"/>
              </a:rPr>
              <a:t>salience and symmetry</a:t>
            </a:r>
          </a:p>
          <a:p>
            <a:r>
              <a:rPr lang="en-US" sz="1200" dirty="0" err="1">
                <a:solidFill>
                  <a:srgbClr val="000000"/>
                </a:solidFill>
                <a:latin typeface="Arial" panose="020B0604020202020204" pitchFamily="34" charset="0"/>
              </a:rPr>
              <a:t>Tijn</a:t>
            </a:r>
            <a:r>
              <a:rPr lang="en-US" sz="1200" dirty="0">
                <a:solidFill>
                  <a:srgbClr val="000000"/>
                </a:solidFill>
                <a:latin typeface="Arial" panose="020B0604020202020204" pitchFamily="34" charset="0"/>
              </a:rPr>
              <a:t> van der </a:t>
            </a:r>
            <a:r>
              <a:rPr lang="en-US" sz="1200" dirty="0" err="1">
                <a:solidFill>
                  <a:srgbClr val="000000"/>
                </a:solidFill>
                <a:latin typeface="Arial" panose="020B0604020202020204" pitchFamily="34" charset="0"/>
              </a:rPr>
              <a:t>Zant</a:t>
            </a:r>
            <a:r>
              <a:rPr lang="en-US" sz="1200" dirty="0">
                <a:solidFill>
                  <a:srgbClr val="000000"/>
                </a:solidFill>
                <a:latin typeface="Arial" panose="020B0604020202020204" pitchFamily="34" charset="0"/>
              </a:rPr>
              <a:t> – </a:t>
            </a:r>
            <a:r>
              <a:rPr lang="en-US" sz="1200" b="1" dirty="0">
                <a:solidFill>
                  <a:srgbClr val="000000"/>
                </a:solidFill>
                <a:latin typeface="Arial" panose="020B0604020202020204" pitchFamily="34" charset="0"/>
              </a:rPr>
              <a:t>generative AI ‘</a:t>
            </a:r>
            <a:r>
              <a:rPr lang="en-US" sz="1200" dirty="0" err="1">
                <a:solidFill>
                  <a:srgbClr val="000000"/>
                </a:solidFill>
                <a:latin typeface="Arial" panose="020B0604020202020204" pitchFamily="34" charset="0"/>
              </a:rPr>
              <a:t>avant</a:t>
            </a:r>
            <a:r>
              <a:rPr lang="en-US" sz="1200" dirty="0">
                <a:solidFill>
                  <a:srgbClr val="000000"/>
                </a:solidFill>
                <a:latin typeface="Arial" panose="020B0604020202020204" pitchFamily="34" charset="0"/>
              </a:rPr>
              <a:t> la </a:t>
            </a:r>
            <a:r>
              <a:rPr lang="en-US" sz="1200" dirty="0" err="1">
                <a:solidFill>
                  <a:srgbClr val="000000"/>
                </a:solidFill>
                <a:latin typeface="Arial" panose="020B0604020202020204" pitchFamily="34" charset="0"/>
              </a:rPr>
              <a:t>lettre</a:t>
            </a:r>
            <a:r>
              <a:rPr lang="en-US" sz="1200" dirty="0">
                <a:solidFill>
                  <a:srgbClr val="000000"/>
                </a:solidFill>
                <a:latin typeface="Arial" panose="020B0604020202020204" pitchFamily="34" charset="0"/>
              </a:rPr>
              <a:t>’</a:t>
            </a:r>
          </a:p>
          <a:p>
            <a:r>
              <a:rPr lang="en-US" sz="1200" dirty="0">
                <a:solidFill>
                  <a:srgbClr val="000000"/>
                </a:solidFill>
                <a:latin typeface="Arial" panose="020B0604020202020204" pitchFamily="34" charset="0"/>
              </a:rPr>
              <a:t>Ralph Niels – letter-based writer identification</a:t>
            </a:r>
          </a:p>
          <a:p>
            <a:r>
              <a:rPr lang="en-US" sz="1200" dirty="0" err="1">
                <a:solidFill>
                  <a:srgbClr val="000000"/>
                </a:solidFill>
                <a:latin typeface="Arial" panose="020B0604020202020204" pitchFamily="34" charset="0"/>
              </a:rPr>
              <a:t>Hado</a:t>
            </a:r>
            <a:r>
              <a:rPr lang="en-US" sz="1200" dirty="0">
                <a:solidFill>
                  <a:srgbClr val="000000"/>
                </a:solidFill>
                <a:latin typeface="Arial" panose="020B0604020202020204" pitchFamily="34" charset="0"/>
              </a:rPr>
              <a:t> van Hasselt – using </a:t>
            </a:r>
            <a:r>
              <a:rPr lang="en-US" sz="1200" b="1" dirty="0">
                <a:solidFill>
                  <a:srgbClr val="000000"/>
                </a:solidFill>
                <a:latin typeface="Arial" panose="020B0604020202020204" pitchFamily="34" charset="0"/>
              </a:rPr>
              <a:t>reinforcement learning for classification</a:t>
            </a:r>
            <a:r>
              <a:rPr lang="en-US" sz="1200" dirty="0">
                <a:solidFill>
                  <a:srgbClr val="000000"/>
                </a:solidFill>
                <a:latin typeface="Arial" panose="020B0604020202020204" pitchFamily="34" charset="0"/>
              </a:rPr>
              <a:t>, per se</a:t>
            </a:r>
          </a:p>
          <a:p>
            <a:r>
              <a:rPr lang="en-US" sz="1200" dirty="0">
                <a:solidFill>
                  <a:srgbClr val="000000"/>
                </a:solidFill>
                <a:latin typeface="Arial" panose="020B0604020202020204" pitchFamily="34" charset="0"/>
              </a:rPr>
              <a:t>Axel Brink – findings in writer identification </a:t>
            </a:r>
            <a:r>
              <a:rPr lang="en-US" sz="1200" b="1" dirty="0">
                <a:solidFill>
                  <a:srgbClr val="000000"/>
                </a:solidFill>
                <a:latin typeface="Arial" panose="020B0604020202020204" pitchFamily="34" charset="0"/>
              </a:rPr>
              <a:t>– GIWIS system </a:t>
            </a:r>
            <a:r>
              <a:rPr lang="en-US" sz="1200" dirty="0">
                <a:solidFill>
                  <a:srgbClr val="000000"/>
                </a:solidFill>
                <a:latin typeface="Arial" panose="020B0604020202020204" pitchFamily="34" charset="0"/>
              </a:rPr>
              <a:t>for forensics</a:t>
            </a:r>
            <a:r>
              <a:rPr lang="en-US" sz="1200" b="1" dirty="0">
                <a:solidFill>
                  <a:srgbClr val="000000"/>
                </a:solidFill>
                <a:latin typeface="Arial" panose="020B0604020202020204" pitchFamily="34" charset="0"/>
              </a:rPr>
              <a:t>, directional ink-trace width distribution</a:t>
            </a:r>
          </a:p>
          <a:p>
            <a:r>
              <a:rPr lang="en-US" sz="1200" dirty="0" err="1">
                <a:solidFill>
                  <a:srgbClr val="000000"/>
                </a:solidFill>
                <a:latin typeface="Arial" panose="020B0604020202020204" pitchFamily="34" charset="0"/>
              </a:rPr>
              <a:t>Olarik</a:t>
            </a:r>
            <a:r>
              <a:rPr lang="en-US" sz="1200" dirty="0">
                <a:solidFill>
                  <a:srgbClr val="000000"/>
                </a:solidFill>
                <a:latin typeface="Arial" panose="020B0604020202020204" pitchFamily="34" charset="0"/>
              </a:rPr>
              <a:t> </a:t>
            </a:r>
            <a:r>
              <a:rPr lang="en-US" sz="1200" dirty="0" err="1">
                <a:solidFill>
                  <a:srgbClr val="000000"/>
                </a:solidFill>
                <a:latin typeface="Arial" panose="020B0604020202020204" pitchFamily="34" charset="0"/>
              </a:rPr>
              <a:t>Surinta</a:t>
            </a:r>
            <a:r>
              <a:rPr lang="en-US" sz="1200" dirty="0">
                <a:solidFill>
                  <a:srgbClr val="000000"/>
                </a:solidFill>
                <a:latin typeface="Arial" panose="020B0604020202020204" pitchFamily="34" charset="0"/>
              </a:rPr>
              <a:t> – explorations in </a:t>
            </a:r>
            <a:r>
              <a:rPr lang="en-US" sz="1200" b="1" dirty="0">
                <a:solidFill>
                  <a:srgbClr val="000000"/>
                </a:solidFill>
                <a:latin typeface="Arial" panose="020B0604020202020204" pitchFamily="34" charset="0"/>
              </a:rPr>
              <a:t>character classification</a:t>
            </a:r>
          </a:p>
          <a:p>
            <a:r>
              <a:rPr lang="en-US" sz="1200" dirty="0" err="1">
                <a:solidFill>
                  <a:srgbClr val="000000"/>
                </a:solidFill>
                <a:latin typeface="Arial" panose="020B0604020202020204" pitchFamily="34" charset="0"/>
              </a:rPr>
              <a:t>Faik</a:t>
            </a:r>
            <a:r>
              <a:rPr lang="en-US" sz="1200" dirty="0">
                <a:solidFill>
                  <a:srgbClr val="000000"/>
                </a:solidFill>
                <a:latin typeface="Arial" panose="020B0604020202020204" pitchFamily="34" charset="0"/>
              </a:rPr>
              <a:t> </a:t>
            </a:r>
            <a:r>
              <a:rPr lang="en-US" sz="1200" dirty="0" err="1">
                <a:solidFill>
                  <a:srgbClr val="000000"/>
                </a:solidFill>
                <a:latin typeface="Arial" panose="020B0604020202020204" pitchFamily="34" charset="0"/>
              </a:rPr>
              <a:t>Karaaba</a:t>
            </a:r>
            <a:r>
              <a:rPr lang="en-US" sz="1200" dirty="0">
                <a:solidFill>
                  <a:srgbClr val="000000"/>
                </a:solidFill>
                <a:latin typeface="Arial" panose="020B0604020202020204" pitchFamily="34" charset="0"/>
              </a:rPr>
              <a:t> – how far you can get in </a:t>
            </a:r>
            <a:r>
              <a:rPr lang="en-US" sz="1200" b="1" dirty="0">
                <a:solidFill>
                  <a:srgbClr val="000000"/>
                </a:solidFill>
                <a:latin typeface="Arial" panose="020B0604020202020204" pitchFamily="34" charset="0"/>
              </a:rPr>
              <a:t>face identification with tiny images</a:t>
            </a:r>
          </a:p>
          <a:p>
            <a:r>
              <a:rPr lang="en-US" sz="1200" dirty="0">
                <a:solidFill>
                  <a:srgbClr val="000000"/>
                </a:solidFill>
                <a:latin typeface="Arial" panose="020B0604020202020204" pitchFamily="34" charset="0"/>
              </a:rPr>
              <a:t>Sheng He – many findings in </a:t>
            </a:r>
            <a:r>
              <a:rPr lang="en-US" sz="1200" b="1" dirty="0">
                <a:solidFill>
                  <a:srgbClr val="000000"/>
                </a:solidFill>
                <a:latin typeface="Arial" panose="020B0604020202020204" pitchFamily="34" charset="0"/>
              </a:rPr>
              <a:t>document dating and writer identification, deep learning</a:t>
            </a:r>
            <a:r>
              <a:rPr lang="en-US" sz="1200" dirty="0">
                <a:solidFill>
                  <a:srgbClr val="000000"/>
                </a:solidFill>
                <a:latin typeface="Arial" panose="020B0604020202020204" pitchFamily="34" charset="0"/>
              </a:rPr>
              <a:t>, </a:t>
            </a:r>
            <a:r>
              <a:rPr lang="en-US" sz="1200" dirty="0">
                <a:solidFill>
                  <a:schemeClr val="accent2"/>
                </a:solidFill>
                <a:latin typeface="Arial" panose="020B0604020202020204" pitchFamily="34" charset="0"/>
              </a:rPr>
              <a:t>highly cited</a:t>
            </a:r>
          </a:p>
          <a:p>
            <a:r>
              <a:rPr lang="en-US" sz="1200" dirty="0">
                <a:solidFill>
                  <a:srgbClr val="000000"/>
                </a:solidFill>
                <a:latin typeface="Arial" panose="020B0604020202020204" pitchFamily="34" charset="0"/>
              </a:rPr>
              <a:t>Emmanuel Okafor – use </a:t>
            </a:r>
            <a:r>
              <a:rPr lang="en-US" sz="1200" b="1" dirty="0">
                <a:solidFill>
                  <a:srgbClr val="000000"/>
                </a:solidFill>
                <a:latin typeface="Arial" panose="020B0604020202020204" pitchFamily="34" charset="0"/>
              </a:rPr>
              <a:t>of LSTMs (deep learning for time series) in industrial predictive maintenance</a:t>
            </a:r>
          </a:p>
          <a:p>
            <a:r>
              <a:rPr lang="en-US" sz="1200" dirty="0" err="1">
                <a:solidFill>
                  <a:srgbClr val="000000"/>
                </a:solidFill>
                <a:latin typeface="Arial" panose="020B0604020202020204" pitchFamily="34" charset="0"/>
              </a:rPr>
              <a:t>Bowornrat</a:t>
            </a:r>
            <a:r>
              <a:rPr lang="en-US" sz="1200" dirty="0">
                <a:solidFill>
                  <a:srgbClr val="000000"/>
                </a:solidFill>
                <a:latin typeface="Arial" panose="020B0604020202020204" pitchFamily="34" charset="0"/>
              </a:rPr>
              <a:t> </a:t>
            </a:r>
            <a:r>
              <a:rPr lang="en-US" sz="1200" dirty="0" err="1">
                <a:solidFill>
                  <a:srgbClr val="000000"/>
                </a:solidFill>
                <a:latin typeface="Arial" panose="020B0604020202020204" pitchFamily="34" charset="0"/>
              </a:rPr>
              <a:t>Sriman</a:t>
            </a:r>
            <a:r>
              <a:rPr lang="en-US" sz="1200" dirty="0">
                <a:solidFill>
                  <a:srgbClr val="000000"/>
                </a:solidFill>
                <a:latin typeface="Arial" panose="020B0604020202020204" pitchFamily="34" charset="0"/>
              </a:rPr>
              <a:t> – </a:t>
            </a:r>
            <a:r>
              <a:rPr lang="en-US" sz="1200" b="1" dirty="0">
                <a:solidFill>
                  <a:srgbClr val="000000"/>
                </a:solidFill>
                <a:latin typeface="Arial" panose="020B0604020202020204" pitchFamily="34" charset="0"/>
              </a:rPr>
              <a:t>explicit modeling of foreground and background </a:t>
            </a:r>
            <a:r>
              <a:rPr lang="en-US" sz="1200" dirty="0">
                <a:solidFill>
                  <a:srgbClr val="000000"/>
                </a:solidFill>
                <a:latin typeface="Arial" panose="020B0604020202020204" pitchFamily="34" charset="0"/>
              </a:rPr>
              <a:t>in camera-based OCR</a:t>
            </a:r>
          </a:p>
          <a:p>
            <a:r>
              <a:rPr lang="en-US" sz="1200" dirty="0" err="1">
                <a:solidFill>
                  <a:srgbClr val="000000"/>
                </a:solidFill>
                <a:latin typeface="Arial" panose="020B0604020202020204" pitchFamily="34" charset="0"/>
              </a:rPr>
              <a:t>Klaas</a:t>
            </a:r>
            <a:r>
              <a:rPr lang="en-US" sz="1200" dirty="0">
                <a:solidFill>
                  <a:srgbClr val="000000"/>
                </a:solidFill>
                <a:latin typeface="Arial" panose="020B0604020202020204" pitchFamily="34" charset="0"/>
              </a:rPr>
              <a:t> Dijkstra – </a:t>
            </a:r>
            <a:r>
              <a:rPr lang="en-US" sz="1200" b="1" dirty="0">
                <a:solidFill>
                  <a:srgbClr val="000000"/>
                </a:solidFill>
                <a:latin typeface="Arial" panose="020B0604020202020204" pitchFamily="34" charset="0"/>
              </a:rPr>
              <a:t>counting objects (plants) in images </a:t>
            </a:r>
            <a:r>
              <a:rPr lang="en-US" sz="1200" dirty="0">
                <a:solidFill>
                  <a:srgbClr val="000000"/>
                </a:solidFill>
                <a:latin typeface="Arial" panose="020B0604020202020204" pitchFamily="34" charset="0"/>
              </a:rPr>
              <a:t>– </a:t>
            </a:r>
            <a:r>
              <a:rPr lang="en-US" sz="1200" dirty="0">
                <a:solidFill>
                  <a:schemeClr val="accent2"/>
                </a:solidFill>
                <a:latin typeface="Arial" panose="020B0604020202020204" pitchFamily="34" charset="0"/>
              </a:rPr>
              <a:t>highly cited</a:t>
            </a:r>
          </a:p>
          <a:p>
            <a:r>
              <a:rPr lang="en-US" sz="1200" dirty="0">
                <a:solidFill>
                  <a:srgbClr val="000000"/>
                </a:solidFill>
                <a:latin typeface="Arial" panose="020B0604020202020204" pitchFamily="34" charset="0"/>
              </a:rPr>
              <a:t>Pry </a:t>
            </a:r>
            <a:r>
              <a:rPr lang="en-US" sz="1200" dirty="0" err="1">
                <a:solidFill>
                  <a:srgbClr val="000000"/>
                </a:solidFill>
                <a:latin typeface="Arial" panose="020B0604020202020204" pitchFamily="34" charset="0"/>
              </a:rPr>
              <a:t>Pawara</a:t>
            </a:r>
            <a:r>
              <a:rPr lang="en-US" sz="1200" dirty="0">
                <a:solidFill>
                  <a:srgbClr val="000000"/>
                </a:solidFill>
                <a:latin typeface="Arial" panose="020B0604020202020204" pitchFamily="34" charset="0"/>
              </a:rPr>
              <a:t> – </a:t>
            </a:r>
            <a:r>
              <a:rPr lang="en-US" sz="1200" b="1" dirty="0">
                <a:solidFill>
                  <a:srgbClr val="000000"/>
                </a:solidFill>
                <a:latin typeface="Arial" panose="020B0604020202020204" pitchFamily="34" charset="0"/>
              </a:rPr>
              <a:t>one-vs-one classification </a:t>
            </a:r>
            <a:r>
              <a:rPr lang="en-US" sz="1200" dirty="0">
                <a:solidFill>
                  <a:srgbClr val="000000"/>
                </a:solidFill>
                <a:latin typeface="Arial" panose="020B0604020202020204" pitchFamily="34" charset="0"/>
              </a:rPr>
              <a:t>in NNs – </a:t>
            </a:r>
            <a:r>
              <a:rPr lang="en-US" sz="1200" dirty="0">
                <a:solidFill>
                  <a:schemeClr val="accent2"/>
                </a:solidFill>
                <a:latin typeface="Arial" panose="020B0604020202020204" pitchFamily="34" charset="0"/>
              </a:rPr>
              <a:t>highly cited</a:t>
            </a:r>
          </a:p>
          <a:p>
            <a:r>
              <a:rPr lang="en-US" sz="1200" dirty="0">
                <a:solidFill>
                  <a:srgbClr val="000000"/>
                </a:solidFill>
                <a:latin typeface="Arial" panose="020B0604020202020204" pitchFamily="34" charset="0"/>
              </a:rPr>
              <a:t>Amir </a:t>
            </a:r>
            <a:r>
              <a:rPr lang="en-US" sz="1200" dirty="0" err="1">
                <a:solidFill>
                  <a:srgbClr val="000000"/>
                </a:solidFill>
                <a:latin typeface="Arial" panose="020B0604020202020204" pitchFamily="34" charset="0"/>
              </a:rPr>
              <a:t>Shantia</a:t>
            </a:r>
            <a:r>
              <a:rPr lang="en-US" sz="1200" dirty="0">
                <a:solidFill>
                  <a:srgbClr val="000000"/>
                </a:solidFill>
                <a:latin typeface="Arial" panose="020B0604020202020204" pitchFamily="34" charset="0"/>
              </a:rPr>
              <a:t> – many findings in </a:t>
            </a:r>
            <a:r>
              <a:rPr lang="en-US" sz="1200" b="1" dirty="0">
                <a:solidFill>
                  <a:srgbClr val="000000"/>
                </a:solidFill>
                <a:latin typeface="Arial" panose="020B0604020202020204" pitchFamily="34" charset="0"/>
              </a:rPr>
              <a:t>robotic visual navigation</a:t>
            </a:r>
            <a:r>
              <a:rPr lang="en-US" sz="1200" dirty="0">
                <a:solidFill>
                  <a:srgbClr val="000000"/>
                </a:solidFill>
                <a:latin typeface="Arial" panose="020B0604020202020204" pitchFamily="34" charset="0"/>
              </a:rPr>
              <a:t> and early work in deep learning</a:t>
            </a:r>
          </a:p>
          <a:p>
            <a:r>
              <a:rPr lang="en-US" sz="1200" dirty="0">
                <a:solidFill>
                  <a:srgbClr val="000000"/>
                </a:solidFill>
                <a:latin typeface="Arial" panose="020B0604020202020204" pitchFamily="34" charset="0"/>
              </a:rPr>
              <a:t>Jean-Paul van </a:t>
            </a:r>
            <a:r>
              <a:rPr lang="en-US" sz="1200" dirty="0" err="1">
                <a:solidFill>
                  <a:srgbClr val="000000"/>
                </a:solidFill>
                <a:latin typeface="Arial" panose="020B0604020202020204" pitchFamily="34" charset="0"/>
              </a:rPr>
              <a:t>Oosten</a:t>
            </a:r>
            <a:r>
              <a:rPr lang="en-US" sz="1200" dirty="0">
                <a:solidFill>
                  <a:srgbClr val="000000"/>
                </a:solidFill>
                <a:latin typeface="Arial" panose="020B0604020202020204" pitchFamily="34" charset="0"/>
              </a:rPr>
              <a:t> – finding the </a:t>
            </a:r>
            <a:r>
              <a:rPr lang="en-US" sz="1200" b="1" dirty="0">
                <a:solidFill>
                  <a:srgbClr val="000000"/>
                </a:solidFill>
                <a:latin typeface="Arial" panose="020B0604020202020204" pitchFamily="34" charset="0"/>
              </a:rPr>
              <a:t>reasons why hidden-Markov Models are terrible </a:t>
            </a:r>
          </a:p>
          <a:p>
            <a:r>
              <a:rPr lang="en-US" sz="1200" dirty="0" err="1">
                <a:solidFill>
                  <a:srgbClr val="000000"/>
                </a:solidFill>
                <a:latin typeface="Arial" panose="020B0604020202020204" pitchFamily="34" charset="0"/>
              </a:rPr>
              <a:t>Zhenxing</a:t>
            </a:r>
            <a:r>
              <a:rPr lang="en-US" sz="1200" dirty="0">
                <a:solidFill>
                  <a:srgbClr val="000000"/>
                </a:solidFill>
                <a:latin typeface="Arial" panose="020B0604020202020204" pitchFamily="34" charset="0"/>
              </a:rPr>
              <a:t> Zhang – exciting findings in </a:t>
            </a:r>
            <a:r>
              <a:rPr lang="en-US" sz="1200" b="1" dirty="0">
                <a:solidFill>
                  <a:srgbClr val="000000"/>
                </a:solidFill>
                <a:latin typeface="Arial" panose="020B0604020202020204" pitchFamily="34" charset="0"/>
              </a:rPr>
              <a:t>generative adversarial networks (GANs)</a:t>
            </a:r>
            <a:r>
              <a:rPr lang="en-US" sz="1200" dirty="0">
                <a:solidFill>
                  <a:srgbClr val="000000"/>
                </a:solidFill>
                <a:latin typeface="Arial" panose="020B0604020202020204" pitchFamily="34" charset="0"/>
              </a:rPr>
              <a:t>, </a:t>
            </a:r>
            <a:r>
              <a:rPr lang="en-US" sz="1200" dirty="0">
                <a:solidFill>
                  <a:schemeClr val="accent2"/>
                </a:solidFill>
                <a:latin typeface="Arial" panose="020B0604020202020204" pitchFamily="34" charset="0"/>
              </a:rPr>
              <a:t>highly cited</a:t>
            </a:r>
          </a:p>
          <a:p>
            <a:r>
              <a:rPr lang="en-US" sz="1200" dirty="0" err="1">
                <a:solidFill>
                  <a:srgbClr val="000000"/>
                </a:solidFill>
                <a:latin typeface="Arial" panose="020B0604020202020204" pitchFamily="34" charset="0"/>
              </a:rPr>
              <a:t>Mahya</a:t>
            </a:r>
            <a:r>
              <a:rPr lang="en-US" sz="1200" dirty="0">
                <a:solidFill>
                  <a:srgbClr val="000000"/>
                </a:solidFill>
                <a:latin typeface="Arial" panose="020B0604020202020204" pitchFamily="34" charset="0"/>
              </a:rPr>
              <a:t> </a:t>
            </a:r>
            <a:r>
              <a:rPr lang="en-US" sz="1200" dirty="0" err="1">
                <a:solidFill>
                  <a:srgbClr val="000000"/>
                </a:solidFill>
                <a:latin typeface="Arial" panose="020B0604020202020204" pitchFamily="34" charset="0"/>
              </a:rPr>
              <a:t>Ameryan</a:t>
            </a:r>
            <a:r>
              <a:rPr lang="en-US" sz="1200" dirty="0">
                <a:solidFill>
                  <a:srgbClr val="000000"/>
                </a:solidFill>
                <a:latin typeface="Arial" panose="020B0604020202020204" pitchFamily="34" charset="0"/>
              </a:rPr>
              <a:t> – diverse findings on </a:t>
            </a:r>
            <a:r>
              <a:rPr lang="en-US" sz="1200" b="1" dirty="0">
                <a:solidFill>
                  <a:srgbClr val="000000"/>
                </a:solidFill>
                <a:latin typeface="Arial" panose="020B0604020202020204" pitchFamily="34" charset="0"/>
              </a:rPr>
              <a:t>solutions for robust cursive-script recognition, proxy parameters for validation</a:t>
            </a:r>
          </a:p>
          <a:p>
            <a:r>
              <a:rPr lang="en-US" sz="1200" dirty="0">
                <a:solidFill>
                  <a:srgbClr val="000000"/>
                </a:solidFill>
                <a:latin typeface="Arial" panose="020B0604020202020204" pitchFamily="34" charset="0"/>
              </a:rPr>
              <a:t>Asmaa </a:t>
            </a:r>
            <a:r>
              <a:rPr lang="en-US" sz="1200" dirty="0" err="1">
                <a:solidFill>
                  <a:srgbClr val="000000"/>
                </a:solidFill>
                <a:latin typeface="Arial" panose="020B0604020202020204" pitchFamily="34" charset="0"/>
              </a:rPr>
              <a:t>Haja</a:t>
            </a:r>
            <a:r>
              <a:rPr lang="en-US" sz="1200" dirty="0">
                <a:solidFill>
                  <a:srgbClr val="000000"/>
                </a:solidFill>
                <a:latin typeface="Arial" panose="020B0604020202020204" pitchFamily="34" charset="0"/>
              </a:rPr>
              <a:t> – </a:t>
            </a:r>
            <a:r>
              <a:rPr lang="en-US" sz="1200" b="1" dirty="0">
                <a:solidFill>
                  <a:srgbClr val="000000"/>
                </a:solidFill>
                <a:latin typeface="Arial" panose="020B0604020202020204" pitchFamily="34" charset="0"/>
              </a:rPr>
              <a:t>self-supervised methods with auxiliary tasks</a:t>
            </a:r>
            <a:r>
              <a:rPr lang="en-US" sz="1200" dirty="0">
                <a:solidFill>
                  <a:srgbClr val="000000"/>
                </a:solidFill>
                <a:latin typeface="Arial" panose="020B0604020202020204" pitchFamily="34" charset="0"/>
              </a:rPr>
              <a:t> in deep learning</a:t>
            </a:r>
          </a:p>
          <a:p>
            <a:r>
              <a:rPr lang="en-US" sz="1200" dirty="0">
                <a:solidFill>
                  <a:srgbClr val="000000"/>
                </a:solidFill>
                <a:latin typeface="Arial" panose="020B0604020202020204" pitchFamily="34" charset="0"/>
              </a:rPr>
              <a:t>Sha Luo – </a:t>
            </a:r>
            <a:r>
              <a:rPr lang="en-US" sz="1200" b="1" dirty="0">
                <a:solidFill>
                  <a:srgbClr val="000000"/>
                </a:solidFill>
                <a:latin typeface="Arial" panose="020B0604020202020204" pitchFamily="34" charset="0"/>
              </a:rPr>
              <a:t>reinforcement learning in robotic grasping </a:t>
            </a:r>
            <a:r>
              <a:rPr lang="en-US" sz="1200" dirty="0">
                <a:solidFill>
                  <a:srgbClr val="000000"/>
                </a:solidFill>
                <a:latin typeface="Arial" panose="020B0604020202020204" pitchFamily="34" charset="0"/>
              </a:rPr>
              <a:t>– </a:t>
            </a:r>
            <a:r>
              <a:rPr lang="en-US" sz="1200" dirty="0">
                <a:solidFill>
                  <a:schemeClr val="accent2"/>
                </a:solidFill>
                <a:latin typeface="Arial" panose="020B0604020202020204" pitchFamily="34" charset="0"/>
              </a:rPr>
              <a:t>highly cited</a:t>
            </a:r>
          </a:p>
          <a:p>
            <a:r>
              <a:rPr lang="en-US" sz="1200" dirty="0">
                <a:solidFill>
                  <a:srgbClr val="000000"/>
                </a:solidFill>
                <a:latin typeface="Arial" panose="020B0604020202020204" pitchFamily="34" charset="0"/>
              </a:rPr>
              <a:t>Maruf Dhali – diverse findings on image processing</a:t>
            </a:r>
            <a:r>
              <a:rPr lang="en-US" sz="1200" b="1" dirty="0">
                <a:solidFill>
                  <a:srgbClr val="000000"/>
                </a:solidFill>
                <a:latin typeface="Arial" panose="020B0604020202020204" pitchFamily="34" charset="0"/>
              </a:rPr>
              <a:t>, document dating </a:t>
            </a:r>
            <a:r>
              <a:rPr lang="en-US" sz="1200" dirty="0">
                <a:solidFill>
                  <a:srgbClr val="000000"/>
                </a:solidFill>
                <a:latin typeface="Arial" panose="020B0604020202020204" pitchFamily="34" charset="0"/>
              </a:rPr>
              <a:t>and shape style methods in </a:t>
            </a:r>
            <a:r>
              <a:rPr lang="en-US" sz="1200" b="1" dirty="0">
                <a:solidFill>
                  <a:srgbClr val="000000"/>
                </a:solidFill>
                <a:latin typeface="Arial" panose="020B0604020202020204" pitchFamily="34" charset="0"/>
              </a:rPr>
              <a:t>the DSS </a:t>
            </a:r>
          </a:p>
          <a:p>
            <a:endParaRPr lang="en-US" sz="1400" dirty="0">
              <a:solidFill>
                <a:srgbClr val="000000"/>
              </a:solidFill>
              <a:latin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B7653DD8-F334-4840-2581-AE9D91109241}"/>
              </a:ext>
            </a:extLst>
          </p:cNvPr>
          <p:cNvSpPr>
            <a:spLocks noGrp="1"/>
          </p:cNvSpPr>
          <p:nvPr>
            <p:ph type="sldNum" sz="quarter" idx="11"/>
          </p:nvPr>
        </p:nvSpPr>
        <p:spPr/>
        <p:txBody>
          <a:bodyPr/>
          <a:lstStyle/>
          <a:p>
            <a:pPr>
              <a:defRPr/>
            </a:pPr>
            <a:r>
              <a:rPr lang="en-US"/>
              <a:t> | </a:t>
            </a:r>
            <a:fld id="{EDFC1ACF-C76A-4423-993C-3D11356118FA}" type="slidenum">
              <a:rPr lang="en-US" smtClean="0"/>
              <a:pPr>
                <a:defRPr/>
              </a:pPr>
              <a:t>20</a:t>
            </a:fld>
            <a:endParaRPr lang="en-US"/>
          </a:p>
        </p:txBody>
      </p:sp>
    </p:spTree>
    <p:extLst>
      <p:ext uri="{BB962C8B-B14F-4D97-AF65-F5344CB8AC3E}">
        <p14:creationId xmlns:p14="http://schemas.microsoft.com/office/powerpoint/2010/main" val="11999663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BC1AD-53A4-89B6-D339-EE3BCA1C6B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D69F4D-FA5D-EB4F-BC13-D2D3C0F75BD4}"/>
              </a:ext>
            </a:extLst>
          </p:cNvPr>
          <p:cNvSpPr>
            <a:spLocks noGrp="1"/>
          </p:cNvSpPr>
          <p:nvPr>
            <p:ph type="title"/>
          </p:nvPr>
        </p:nvSpPr>
        <p:spPr>
          <a:xfrm>
            <a:off x="1919537" y="1212216"/>
            <a:ext cx="7934325" cy="657225"/>
          </a:xfrm>
        </p:spPr>
        <p:txBody>
          <a:bodyPr/>
          <a:lstStyle/>
          <a:p>
            <a:r>
              <a:rPr lang="en-US" dirty="0"/>
              <a:t>PhD students     </a:t>
            </a:r>
            <a:r>
              <a:rPr lang="en-US" sz="1600" dirty="0"/>
              <a:t>(at some distance: pro forma or 2</a:t>
            </a:r>
            <a:r>
              <a:rPr lang="en-US" sz="1600" baseline="30000" dirty="0"/>
              <a:t>nd</a:t>
            </a:r>
            <a:r>
              <a:rPr lang="en-US" sz="1600" dirty="0"/>
              <a:t> promotor)</a:t>
            </a:r>
          </a:p>
        </p:txBody>
      </p:sp>
      <p:sp>
        <p:nvSpPr>
          <p:cNvPr id="3" name="Content Placeholder 2">
            <a:extLst>
              <a:ext uri="{FF2B5EF4-FFF2-40B4-BE49-F238E27FC236}">
                <a16:creationId xmlns:a16="http://schemas.microsoft.com/office/drawing/2014/main" id="{123C1C5D-E518-52CC-E6BB-F51E9613E2FE}"/>
              </a:ext>
            </a:extLst>
          </p:cNvPr>
          <p:cNvSpPr>
            <a:spLocks noGrp="1"/>
          </p:cNvSpPr>
          <p:nvPr>
            <p:ph idx="1"/>
          </p:nvPr>
        </p:nvSpPr>
        <p:spPr>
          <a:xfrm>
            <a:off x="2063552" y="2060848"/>
            <a:ext cx="7934325" cy="3887787"/>
          </a:xfrm>
        </p:spPr>
        <p:txBody>
          <a:bodyPr/>
          <a:lstStyle/>
          <a:p>
            <a:r>
              <a:rPr lang="en-US" sz="1600" dirty="0" err="1">
                <a:solidFill>
                  <a:srgbClr val="000000"/>
                </a:solidFill>
                <a:latin typeface="Arial" panose="020B0604020202020204" pitchFamily="34" charset="0"/>
              </a:rPr>
              <a:t>Wouter</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Teepe</a:t>
            </a:r>
            <a:r>
              <a:rPr lang="en-US" sz="1600" dirty="0">
                <a:solidFill>
                  <a:srgbClr val="000000"/>
                </a:solidFill>
                <a:latin typeface="Arial" panose="020B0604020202020204" pitchFamily="34" charset="0"/>
              </a:rPr>
              <a:t> – with </a:t>
            </a:r>
            <a:r>
              <a:rPr lang="en-US" sz="1600" dirty="0" err="1">
                <a:solidFill>
                  <a:srgbClr val="000000"/>
                </a:solidFill>
                <a:latin typeface="Arial" panose="020B0604020202020204" pitchFamily="34" charset="0"/>
              </a:rPr>
              <a:t>Rineke</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Verbrugge</a:t>
            </a:r>
            <a:endParaRPr lang="en-US" sz="1600" dirty="0">
              <a:solidFill>
                <a:srgbClr val="000000"/>
              </a:solidFill>
              <a:latin typeface="Arial" panose="020B0604020202020204" pitchFamily="34" charset="0"/>
            </a:endParaRPr>
          </a:p>
          <a:p>
            <a:r>
              <a:rPr lang="en-US" sz="1600" dirty="0" err="1">
                <a:solidFill>
                  <a:srgbClr val="000000"/>
                </a:solidFill>
                <a:latin typeface="Arial" panose="020B0604020202020204" pitchFamily="34" charset="0"/>
              </a:rPr>
              <a:t>Leendert</a:t>
            </a:r>
            <a:r>
              <a:rPr lang="en-US" sz="1600" dirty="0">
                <a:solidFill>
                  <a:srgbClr val="000000"/>
                </a:solidFill>
                <a:latin typeface="Arial" panose="020B0604020202020204" pitchFamily="34" charset="0"/>
              </a:rPr>
              <a:t> van </a:t>
            </a:r>
            <a:r>
              <a:rPr lang="en-US" sz="1600" dirty="0" err="1">
                <a:solidFill>
                  <a:srgbClr val="000000"/>
                </a:solidFill>
                <a:latin typeface="Arial" panose="020B0604020202020204" pitchFamily="34" charset="0"/>
              </a:rPr>
              <a:t>Maanen</a:t>
            </a:r>
            <a:r>
              <a:rPr lang="en-US" sz="1600" dirty="0">
                <a:solidFill>
                  <a:srgbClr val="000000"/>
                </a:solidFill>
                <a:latin typeface="Arial" panose="020B0604020202020204" pitchFamily="34" charset="0"/>
              </a:rPr>
              <a:t> – with </a:t>
            </a:r>
            <a:r>
              <a:rPr lang="en-US" sz="1600" dirty="0" err="1">
                <a:solidFill>
                  <a:srgbClr val="000000"/>
                </a:solidFill>
                <a:latin typeface="Arial" panose="020B0604020202020204" pitchFamily="34" charset="0"/>
              </a:rPr>
              <a:t>Hedderik</a:t>
            </a:r>
            <a:r>
              <a:rPr lang="en-US" sz="1600" dirty="0">
                <a:solidFill>
                  <a:srgbClr val="000000"/>
                </a:solidFill>
                <a:latin typeface="Arial" panose="020B0604020202020204" pitchFamily="34" charset="0"/>
              </a:rPr>
              <a:t> van Rijn &amp; Niels </a:t>
            </a:r>
            <a:r>
              <a:rPr lang="en-US" sz="1600" dirty="0" err="1">
                <a:solidFill>
                  <a:srgbClr val="000000"/>
                </a:solidFill>
                <a:latin typeface="Arial" panose="020B0604020202020204" pitchFamily="34" charset="0"/>
              </a:rPr>
              <a:t>Taatgen</a:t>
            </a:r>
            <a:endParaRPr lang="en-US" sz="1600" dirty="0">
              <a:solidFill>
                <a:srgbClr val="000000"/>
              </a:solidFill>
              <a:latin typeface="Arial" panose="020B0604020202020204" pitchFamily="34" charset="0"/>
            </a:endParaRPr>
          </a:p>
          <a:p>
            <a:r>
              <a:rPr lang="en-US" sz="1600" dirty="0">
                <a:solidFill>
                  <a:srgbClr val="000000"/>
                </a:solidFill>
                <a:latin typeface="Arial" panose="020B0604020202020204" pitchFamily="34" charset="0"/>
              </a:rPr>
              <a:t>Maria </a:t>
            </a:r>
            <a:r>
              <a:rPr lang="en-US" sz="1600" dirty="0" err="1">
                <a:solidFill>
                  <a:srgbClr val="000000"/>
                </a:solidFill>
                <a:latin typeface="Arial" panose="020B0604020202020204" pitchFamily="34" charset="0"/>
              </a:rPr>
              <a:t>Niessen</a:t>
            </a:r>
            <a:r>
              <a:rPr lang="en-US" sz="1600" dirty="0">
                <a:solidFill>
                  <a:srgbClr val="000000"/>
                </a:solidFill>
                <a:latin typeface="Arial" panose="020B0604020202020204" pitchFamily="34" charset="0"/>
              </a:rPr>
              <a:t> – with </a:t>
            </a:r>
            <a:r>
              <a:rPr lang="en-US" sz="1600" dirty="0" err="1">
                <a:solidFill>
                  <a:srgbClr val="000000"/>
                </a:solidFill>
                <a:latin typeface="Arial" panose="020B0604020202020204" pitchFamily="34" charset="0"/>
              </a:rPr>
              <a:t>Tjeerd</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Andringa</a:t>
            </a:r>
            <a:endParaRPr lang="en-US" sz="1600" dirty="0">
              <a:solidFill>
                <a:srgbClr val="000000"/>
              </a:solidFill>
              <a:latin typeface="Arial" panose="020B0604020202020204" pitchFamily="34" charset="0"/>
            </a:endParaRPr>
          </a:p>
          <a:p>
            <a:r>
              <a:rPr lang="en-US" sz="1600" dirty="0" err="1">
                <a:solidFill>
                  <a:srgbClr val="000000"/>
                </a:solidFill>
                <a:latin typeface="Arial" panose="020B0604020202020204" pitchFamily="34" charset="0"/>
              </a:rPr>
              <a:t>Dirkjan</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Krijnders</a:t>
            </a:r>
            <a:r>
              <a:rPr lang="en-US" sz="1600" dirty="0">
                <a:solidFill>
                  <a:srgbClr val="000000"/>
                </a:solidFill>
                <a:latin typeface="Arial" panose="020B0604020202020204" pitchFamily="34" charset="0"/>
              </a:rPr>
              <a:t> – with </a:t>
            </a:r>
            <a:r>
              <a:rPr lang="en-US" sz="1600" dirty="0" err="1">
                <a:solidFill>
                  <a:srgbClr val="000000"/>
                </a:solidFill>
                <a:latin typeface="Arial" panose="020B0604020202020204" pitchFamily="34" charset="0"/>
              </a:rPr>
              <a:t>Tjeerd</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Andringa</a:t>
            </a:r>
            <a:endParaRPr lang="en-US" sz="1600" dirty="0">
              <a:solidFill>
                <a:srgbClr val="000000"/>
              </a:solidFill>
              <a:latin typeface="Arial" panose="020B0604020202020204" pitchFamily="34" charset="0"/>
            </a:endParaRPr>
          </a:p>
          <a:p>
            <a:r>
              <a:rPr lang="en-US" sz="1600" dirty="0">
                <a:solidFill>
                  <a:srgbClr val="000000"/>
                </a:solidFill>
                <a:latin typeface="Arial" panose="020B0604020202020204" pitchFamily="34" charset="0"/>
              </a:rPr>
              <a:t>Bea </a:t>
            </a:r>
            <a:r>
              <a:rPr lang="en-US" sz="1600" dirty="0" err="1">
                <a:solidFill>
                  <a:srgbClr val="000000"/>
                </a:solidFill>
                <a:latin typeface="Arial" panose="020B0604020202020204" pitchFamily="34" charset="0"/>
              </a:rPr>
              <a:t>Valkenier</a:t>
            </a:r>
            <a:r>
              <a:rPr lang="en-US" sz="1600" dirty="0">
                <a:solidFill>
                  <a:srgbClr val="000000"/>
                </a:solidFill>
                <a:latin typeface="Arial" panose="020B0604020202020204" pitchFamily="34" charset="0"/>
              </a:rPr>
              <a:t> – with </a:t>
            </a:r>
            <a:r>
              <a:rPr lang="en-US" sz="1600" dirty="0" err="1">
                <a:solidFill>
                  <a:srgbClr val="000000"/>
                </a:solidFill>
                <a:latin typeface="Arial" panose="020B0604020202020204" pitchFamily="34" charset="0"/>
              </a:rPr>
              <a:t>Tjeerd</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Andringa</a:t>
            </a:r>
            <a:endParaRPr lang="en-US" sz="1600" dirty="0">
              <a:solidFill>
                <a:srgbClr val="000000"/>
              </a:solidFill>
              <a:latin typeface="Arial" panose="020B0604020202020204" pitchFamily="34" charset="0"/>
            </a:endParaRPr>
          </a:p>
          <a:p>
            <a:r>
              <a:rPr lang="en-US" sz="1600" dirty="0">
                <a:solidFill>
                  <a:srgbClr val="000000"/>
                </a:solidFill>
                <a:latin typeface="Arial" panose="020B0604020202020204" pitchFamily="34" charset="0"/>
              </a:rPr>
              <a:t>Anouk </a:t>
            </a:r>
            <a:r>
              <a:rPr lang="en-US" sz="1600" dirty="0" err="1">
                <a:solidFill>
                  <a:srgbClr val="000000"/>
                </a:solidFill>
                <a:latin typeface="Arial" panose="020B0604020202020204" pitchFamily="34" charset="0"/>
              </a:rPr>
              <a:t>Goossens</a:t>
            </a:r>
            <a:r>
              <a:rPr lang="en-US" sz="1600" dirty="0">
                <a:solidFill>
                  <a:srgbClr val="000000"/>
                </a:solidFill>
                <a:latin typeface="Arial" panose="020B0604020202020204" pitchFamily="34" charset="0"/>
              </a:rPr>
              <a:t> – with </a:t>
            </a:r>
            <a:r>
              <a:rPr lang="en-US" sz="1600" dirty="0" err="1">
                <a:solidFill>
                  <a:srgbClr val="000000"/>
                </a:solidFill>
                <a:latin typeface="Arial" panose="020B0604020202020204" pitchFamily="34" charset="0"/>
              </a:rPr>
              <a:t>Tamalika</a:t>
            </a:r>
            <a:r>
              <a:rPr lang="en-US" sz="1600" dirty="0">
                <a:solidFill>
                  <a:srgbClr val="000000"/>
                </a:solidFill>
                <a:latin typeface="Arial" panose="020B0604020202020204" pitchFamily="34" charset="0"/>
              </a:rPr>
              <a:t> Banerjee</a:t>
            </a:r>
          </a:p>
          <a:p>
            <a:endParaRPr lang="en-US" dirty="0"/>
          </a:p>
        </p:txBody>
      </p:sp>
      <p:sp>
        <p:nvSpPr>
          <p:cNvPr id="4" name="Slide Number Placeholder 3">
            <a:extLst>
              <a:ext uri="{FF2B5EF4-FFF2-40B4-BE49-F238E27FC236}">
                <a16:creationId xmlns:a16="http://schemas.microsoft.com/office/drawing/2014/main" id="{DB8BB22F-ADA2-7A80-1698-FC23C90F0C04}"/>
              </a:ext>
            </a:extLst>
          </p:cNvPr>
          <p:cNvSpPr>
            <a:spLocks noGrp="1"/>
          </p:cNvSpPr>
          <p:nvPr>
            <p:ph type="sldNum" sz="quarter" idx="11"/>
          </p:nvPr>
        </p:nvSpPr>
        <p:spPr/>
        <p:txBody>
          <a:bodyPr/>
          <a:lstStyle/>
          <a:p>
            <a:pPr>
              <a:defRPr/>
            </a:pPr>
            <a:r>
              <a:rPr lang="en-US"/>
              <a:t> | </a:t>
            </a:r>
            <a:fld id="{EDFC1ACF-C76A-4423-993C-3D11356118FA}" type="slidenum">
              <a:rPr lang="en-US" smtClean="0"/>
              <a:pPr>
                <a:defRPr/>
              </a:pPr>
              <a:t>21</a:t>
            </a:fld>
            <a:endParaRPr lang="en-US"/>
          </a:p>
        </p:txBody>
      </p:sp>
    </p:spTree>
    <p:extLst>
      <p:ext uri="{BB962C8B-B14F-4D97-AF65-F5344CB8AC3E}">
        <p14:creationId xmlns:p14="http://schemas.microsoft.com/office/powerpoint/2010/main" val="2648591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4C01AFB-2ACC-8F66-95D6-E9F9C32F870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84C9C1D-CCFD-F41B-323C-2C0D8F823B14}"/>
              </a:ext>
            </a:extLst>
          </p:cNvPr>
          <p:cNvPicPr>
            <a:picLocks noChangeAspect="1"/>
          </p:cNvPicPr>
          <p:nvPr/>
        </p:nvPicPr>
        <p:blipFill>
          <a:blip r:embed="rId2"/>
          <a:stretch>
            <a:fillRect/>
          </a:stretch>
        </p:blipFill>
        <p:spPr>
          <a:xfrm>
            <a:off x="6429620" y="4832834"/>
            <a:ext cx="2069063" cy="1952191"/>
          </a:xfrm>
          <a:prstGeom prst="rect">
            <a:avLst/>
          </a:prstGeom>
        </p:spPr>
      </p:pic>
      <p:sp>
        <p:nvSpPr>
          <p:cNvPr id="2" name="Title 1">
            <a:extLst>
              <a:ext uri="{FF2B5EF4-FFF2-40B4-BE49-F238E27FC236}">
                <a16:creationId xmlns:a16="http://schemas.microsoft.com/office/drawing/2014/main" id="{F63847FD-CBA1-AA90-B0AA-E6CB24A66D6B}"/>
              </a:ext>
            </a:extLst>
          </p:cNvPr>
          <p:cNvSpPr>
            <a:spLocks noGrp="1"/>
          </p:cNvSpPr>
          <p:nvPr>
            <p:ph type="title"/>
          </p:nvPr>
        </p:nvSpPr>
        <p:spPr>
          <a:xfrm>
            <a:off x="2063552" y="469342"/>
            <a:ext cx="7934325" cy="657225"/>
          </a:xfrm>
        </p:spPr>
        <p:txBody>
          <a:bodyPr/>
          <a:lstStyle/>
          <a:p>
            <a:r>
              <a:rPr lang="en-US" dirty="0"/>
              <a:t>PhD </a:t>
            </a:r>
            <a:r>
              <a:rPr lang="en-US" dirty="0">
                <a:latin typeface="Calibri" panose="020F0502020204030204" pitchFamily="34" charset="0"/>
                <a:ea typeface="Calibri" panose="020F0502020204030204" pitchFamily="34" charset="0"/>
                <a:cs typeface="Calibri" panose="020F0502020204030204" pitchFamily="34" charset="0"/>
              </a:rPr>
              <a:t>students</a:t>
            </a:r>
            <a:r>
              <a:rPr lang="en-US" dirty="0"/>
              <a:t>, ongoing now:</a:t>
            </a:r>
            <a:endParaRPr lang="en-US" sz="1600" dirty="0"/>
          </a:p>
        </p:txBody>
      </p:sp>
      <p:sp>
        <p:nvSpPr>
          <p:cNvPr id="3" name="Content Placeholder 2">
            <a:extLst>
              <a:ext uri="{FF2B5EF4-FFF2-40B4-BE49-F238E27FC236}">
                <a16:creationId xmlns:a16="http://schemas.microsoft.com/office/drawing/2014/main" id="{82D4D79D-0B14-9B26-52C7-63CAF7CAB9B5}"/>
              </a:ext>
            </a:extLst>
          </p:cNvPr>
          <p:cNvSpPr>
            <a:spLocks noGrp="1"/>
          </p:cNvSpPr>
          <p:nvPr>
            <p:ph idx="1"/>
          </p:nvPr>
        </p:nvSpPr>
        <p:spPr>
          <a:xfrm>
            <a:off x="629710" y="1126567"/>
            <a:ext cx="7934325" cy="5262091"/>
          </a:xfrm>
        </p:spPr>
        <p:txBody>
          <a:bodyPr/>
          <a:lstStyle/>
          <a:p>
            <a:r>
              <a:rPr lang="en-US" sz="1800" dirty="0" err="1">
                <a:solidFill>
                  <a:srgbClr val="000000"/>
                </a:solidFill>
                <a:latin typeface="Arial" panose="020B0604020202020204" pitchFamily="34" charset="0"/>
              </a:rPr>
              <a:t>Yifei</a:t>
            </a:r>
            <a:r>
              <a:rPr lang="en-US" sz="1800" dirty="0">
                <a:solidFill>
                  <a:srgbClr val="000000"/>
                </a:solidFill>
                <a:latin typeface="Arial" panose="020B0604020202020204" pitchFamily="34" charset="0"/>
              </a:rPr>
              <a:t> Chen – </a:t>
            </a:r>
            <a:r>
              <a:rPr lang="en-US" sz="1800" b="1" dirty="0">
                <a:solidFill>
                  <a:srgbClr val="000000"/>
                </a:solidFill>
                <a:latin typeface="Arial" panose="020B0604020202020204" pitchFamily="34" charset="0"/>
              </a:rPr>
              <a:t>reinforcement learning for video games </a:t>
            </a:r>
            <a:r>
              <a:rPr lang="en-US" sz="1800" dirty="0">
                <a:solidFill>
                  <a:srgbClr val="000000"/>
                </a:solidFill>
                <a:latin typeface="Arial" panose="020B0604020202020204" pitchFamily="34" charset="0"/>
              </a:rPr>
              <a:t>using</a:t>
            </a:r>
            <a:br>
              <a:rPr lang="en-US" sz="1800" dirty="0">
                <a:solidFill>
                  <a:srgbClr val="000000"/>
                </a:solidFill>
                <a:latin typeface="Arial" panose="020B0604020202020204" pitchFamily="34" charset="0"/>
              </a:rPr>
            </a:br>
            <a:r>
              <a:rPr lang="en-US" sz="1800" dirty="0">
                <a:solidFill>
                  <a:srgbClr val="000000"/>
                </a:solidFill>
                <a:latin typeface="Arial" panose="020B0604020202020204" pitchFamily="34" charset="0"/>
              </a:rPr>
              <a:t>                     adaptive potential function for value estimation</a:t>
            </a:r>
            <a:br>
              <a:rPr lang="en-US" sz="1800" dirty="0">
                <a:solidFill>
                  <a:srgbClr val="000000"/>
                </a:solidFill>
                <a:latin typeface="Arial" panose="020B0604020202020204" pitchFamily="34" charset="0"/>
              </a:rPr>
            </a:br>
            <a:endParaRPr lang="en-US" sz="1800" dirty="0">
              <a:solidFill>
                <a:srgbClr val="000000"/>
              </a:solidFill>
              <a:latin typeface="Arial" panose="020B0604020202020204" pitchFamily="34" charset="0"/>
            </a:endParaRPr>
          </a:p>
          <a:p>
            <a:pPr marL="0" indent="0">
              <a:buNone/>
            </a:pPr>
            <a:br>
              <a:rPr lang="en-US" sz="1800" dirty="0">
                <a:solidFill>
                  <a:srgbClr val="000000"/>
                </a:solidFill>
                <a:latin typeface="Arial" panose="020B0604020202020204" pitchFamily="34" charset="0"/>
              </a:rPr>
            </a:br>
            <a:endParaRPr lang="en-US" sz="1800" dirty="0">
              <a:solidFill>
                <a:srgbClr val="000000"/>
              </a:solidFill>
              <a:latin typeface="Arial" panose="020B0604020202020204" pitchFamily="34" charset="0"/>
            </a:endParaRPr>
          </a:p>
          <a:p>
            <a:r>
              <a:rPr lang="en-US" sz="1800" dirty="0">
                <a:solidFill>
                  <a:srgbClr val="000000"/>
                </a:solidFill>
                <a:latin typeface="Arial" panose="020B0604020202020204" pitchFamily="34" charset="0"/>
              </a:rPr>
              <a:t>Davide Cipollini – </a:t>
            </a:r>
            <a:r>
              <a:rPr lang="en-US" sz="1800" b="1" dirty="0">
                <a:solidFill>
                  <a:srgbClr val="000000"/>
                </a:solidFill>
                <a:latin typeface="Arial" panose="020B0604020202020204" pitchFamily="34" charset="0"/>
              </a:rPr>
              <a:t>modeling 2D </a:t>
            </a:r>
            <a:r>
              <a:rPr lang="en-US" sz="1800" b="1" dirty="0" err="1">
                <a:solidFill>
                  <a:srgbClr val="000000"/>
                </a:solidFill>
                <a:latin typeface="Arial" panose="020B0604020202020204" pitchFamily="34" charset="0"/>
              </a:rPr>
              <a:t>memristive</a:t>
            </a:r>
            <a:r>
              <a:rPr lang="en-US" sz="1800" b="1" dirty="0">
                <a:solidFill>
                  <a:srgbClr val="000000"/>
                </a:solidFill>
                <a:latin typeface="Arial" panose="020B0604020202020204" pitchFamily="34" charset="0"/>
              </a:rPr>
              <a:t> phenomena </a:t>
            </a:r>
            <a:br>
              <a:rPr lang="en-US" sz="1800" b="1" dirty="0">
                <a:solidFill>
                  <a:srgbClr val="000000"/>
                </a:solidFill>
                <a:latin typeface="Arial" panose="020B0604020202020204" pitchFamily="34" charset="0"/>
              </a:rPr>
            </a:br>
            <a:r>
              <a:rPr lang="en-US" sz="1800" b="1" dirty="0">
                <a:solidFill>
                  <a:srgbClr val="000000"/>
                </a:solidFill>
                <a:latin typeface="Arial" panose="020B0604020202020204" pitchFamily="34" charset="0"/>
              </a:rPr>
              <a:t>                             in </a:t>
            </a:r>
            <a:r>
              <a:rPr lang="en-US" sz="1800" b="1" dirty="0" err="1">
                <a:solidFill>
                  <a:srgbClr val="000000"/>
                </a:solidFill>
                <a:latin typeface="Arial" panose="020B0604020202020204" pitchFamily="34" charset="0"/>
              </a:rPr>
              <a:t>ferroelastic</a:t>
            </a:r>
            <a:r>
              <a:rPr lang="en-US" sz="1800" b="1" dirty="0">
                <a:solidFill>
                  <a:srgbClr val="000000"/>
                </a:solidFill>
                <a:latin typeface="Arial" panose="020B0604020202020204" pitchFamily="34" charset="0"/>
              </a:rPr>
              <a:t> materials</a:t>
            </a:r>
            <a:br>
              <a:rPr lang="en-US" sz="1800" b="1" dirty="0">
                <a:solidFill>
                  <a:srgbClr val="000000"/>
                </a:solidFill>
                <a:latin typeface="Arial" panose="020B0604020202020204" pitchFamily="34" charset="0"/>
              </a:rPr>
            </a:br>
            <a:br>
              <a:rPr lang="en-US" sz="1800" b="1" dirty="0">
                <a:solidFill>
                  <a:srgbClr val="000000"/>
                </a:solidFill>
                <a:latin typeface="Arial" panose="020B0604020202020204" pitchFamily="34" charset="0"/>
              </a:rPr>
            </a:br>
            <a:br>
              <a:rPr lang="en-US" sz="1800" b="1" dirty="0">
                <a:solidFill>
                  <a:srgbClr val="000000"/>
                </a:solidFill>
                <a:latin typeface="Arial" panose="020B0604020202020204" pitchFamily="34" charset="0"/>
              </a:rPr>
            </a:br>
            <a:endParaRPr lang="en-US" sz="1800" b="1" dirty="0">
              <a:solidFill>
                <a:srgbClr val="000000"/>
              </a:solidFill>
              <a:latin typeface="Arial" panose="020B0604020202020204" pitchFamily="34" charset="0"/>
            </a:endParaRPr>
          </a:p>
          <a:p>
            <a:pPr marL="0" indent="0">
              <a:buNone/>
            </a:pPr>
            <a:br>
              <a:rPr lang="en-US" sz="1800" b="1" dirty="0">
                <a:solidFill>
                  <a:srgbClr val="000000"/>
                </a:solidFill>
                <a:latin typeface="Arial" panose="020B0604020202020204" pitchFamily="34" charset="0"/>
              </a:rPr>
            </a:br>
            <a:endParaRPr lang="en-US" sz="1800" b="1" dirty="0">
              <a:solidFill>
                <a:srgbClr val="000000"/>
              </a:solidFill>
              <a:latin typeface="Arial" panose="020B0604020202020204" pitchFamily="34" charset="0"/>
            </a:endParaRPr>
          </a:p>
          <a:p>
            <a:r>
              <a:rPr lang="en-US" sz="1800" dirty="0">
                <a:solidFill>
                  <a:srgbClr val="000000"/>
                </a:solidFill>
                <a:latin typeface="Arial" panose="020B0604020202020204" pitchFamily="34" charset="0"/>
              </a:rPr>
              <a:t>Jordi Timmermans </a:t>
            </a:r>
            <a:r>
              <a:rPr lang="en-US" sz="1800" b="1" dirty="0">
                <a:solidFill>
                  <a:srgbClr val="000000"/>
                </a:solidFill>
                <a:latin typeface="Arial" panose="020B0604020202020204" pitchFamily="34" charset="0"/>
              </a:rPr>
              <a:t>– biomimetic modeling for neuromorphic </a:t>
            </a:r>
            <a:br>
              <a:rPr lang="en-US" sz="1800" b="1" dirty="0">
                <a:solidFill>
                  <a:srgbClr val="000000"/>
                </a:solidFill>
                <a:latin typeface="Arial" panose="020B0604020202020204" pitchFamily="34" charset="0"/>
              </a:rPr>
            </a:br>
            <a:r>
              <a:rPr lang="en-US" sz="1800" b="1" dirty="0">
                <a:solidFill>
                  <a:srgbClr val="000000"/>
                </a:solidFill>
                <a:latin typeface="Arial" panose="020B0604020202020204" pitchFamily="34" charset="0"/>
              </a:rPr>
              <a:t>                                  movement control</a:t>
            </a:r>
          </a:p>
          <a:p>
            <a:endParaRPr lang="en-US" sz="1400" dirty="0">
              <a:solidFill>
                <a:srgbClr val="000000"/>
              </a:solidFill>
              <a:latin typeface="Arial" panose="020B0604020202020204" pitchFamily="34" charset="0"/>
            </a:endParaRPr>
          </a:p>
        </p:txBody>
      </p:sp>
      <p:pic>
        <p:nvPicPr>
          <p:cNvPr id="5" name="Picture 4">
            <a:extLst>
              <a:ext uri="{FF2B5EF4-FFF2-40B4-BE49-F238E27FC236}">
                <a16:creationId xmlns:a16="http://schemas.microsoft.com/office/drawing/2014/main" id="{3E2230D5-6C71-9EE1-EE0D-2BE5395E19AB}"/>
              </a:ext>
            </a:extLst>
          </p:cNvPr>
          <p:cNvPicPr>
            <a:picLocks noChangeAspect="1"/>
          </p:cNvPicPr>
          <p:nvPr/>
        </p:nvPicPr>
        <p:blipFill>
          <a:blip r:embed="rId3"/>
          <a:stretch>
            <a:fillRect/>
          </a:stretch>
        </p:blipFill>
        <p:spPr>
          <a:xfrm>
            <a:off x="8008165" y="2355898"/>
            <a:ext cx="3534901" cy="2080257"/>
          </a:xfrm>
          <a:prstGeom prst="rect">
            <a:avLst/>
          </a:prstGeom>
        </p:spPr>
      </p:pic>
      <p:pic>
        <p:nvPicPr>
          <p:cNvPr id="9" name="Picture 8">
            <a:extLst>
              <a:ext uri="{FF2B5EF4-FFF2-40B4-BE49-F238E27FC236}">
                <a16:creationId xmlns:a16="http://schemas.microsoft.com/office/drawing/2014/main" id="{0F161326-068E-9805-63C7-73E89029B5B3}"/>
              </a:ext>
            </a:extLst>
          </p:cNvPr>
          <p:cNvPicPr>
            <a:picLocks noChangeAspect="1"/>
          </p:cNvPicPr>
          <p:nvPr/>
        </p:nvPicPr>
        <p:blipFill>
          <a:blip r:embed="rId4"/>
          <a:stretch>
            <a:fillRect/>
          </a:stretch>
        </p:blipFill>
        <p:spPr>
          <a:xfrm>
            <a:off x="1840251" y="5229201"/>
            <a:ext cx="4524018" cy="1159458"/>
          </a:xfrm>
          <a:prstGeom prst="rect">
            <a:avLst/>
          </a:prstGeom>
        </p:spPr>
      </p:pic>
      <p:pic>
        <p:nvPicPr>
          <p:cNvPr id="11" name="Picture 10">
            <a:extLst>
              <a:ext uri="{FF2B5EF4-FFF2-40B4-BE49-F238E27FC236}">
                <a16:creationId xmlns:a16="http://schemas.microsoft.com/office/drawing/2014/main" id="{D55591F0-E3C1-CF99-D21C-4C51B237DC99}"/>
              </a:ext>
            </a:extLst>
          </p:cNvPr>
          <p:cNvPicPr>
            <a:picLocks noChangeAspect="1"/>
          </p:cNvPicPr>
          <p:nvPr/>
        </p:nvPicPr>
        <p:blipFill rotWithShape="1">
          <a:blip r:embed="rId5"/>
          <a:srcRect l="7087" r="4529"/>
          <a:stretch/>
        </p:blipFill>
        <p:spPr>
          <a:xfrm>
            <a:off x="7392144" y="548136"/>
            <a:ext cx="2062296" cy="1479149"/>
          </a:xfrm>
          <a:prstGeom prst="rect">
            <a:avLst/>
          </a:prstGeom>
        </p:spPr>
      </p:pic>
      <p:sp>
        <p:nvSpPr>
          <p:cNvPr id="4" name="Slide Number Placeholder 3">
            <a:extLst>
              <a:ext uri="{FF2B5EF4-FFF2-40B4-BE49-F238E27FC236}">
                <a16:creationId xmlns:a16="http://schemas.microsoft.com/office/drawing/2014/main" id="{72D0B9B8-41EF-2CC9-E77D-494CF35CAF7E}"/>
              </a:ext>
            </a:extLst>
          </p:cNvPr>
          <p:cNvSpPr>
            <a:spLocks noGrp="1"/>
          </p:cNvSpPr>
          <p:nvPr>
            <p:ph type="sldNum" sz="quarter" idx="11"/>
          </p:nvPr>
        </p:nvSpPr>
        <p:spPr/>
        <p:txBody>
          <a:bodyPr/>
          <a:lstStyle/>
          <a:p>
            <a:pPr>
              <a:defRPr/>
            </a:pPr>
            <a:r>
              <a:rPr lang="en-US"/>
              <a:t> | </a:t>
            </a:r>
            <a:fld id="{EDFC1ACF-C76A-4423-993C-3D11356118FA}" type="slidenum">
              <a:rPr lang="en-US" smtClean="0"/>
              <a:pPr>
                <a:defRPr/>
              </a:pPr>
              <a:t>22</a:t>
            </a:fld>
            <a:endParaRPr lang="en-US"/>
          </a:p>
        </p:txBody>
      </p:sp>
    </p:spTree>
    <p:extLst>
      <p:ext uri="{BB962C8B-B14F-4D97-AF65-F5344CB8AC3E}">
        <p14:creationId xmlns:p14="http://schemas.microsoft.com/office/powerpoint/2010/main" val="36159365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C72CE-D6FB-2B6A-46AC-69C7BC74AF13}"/>
              </a:ext>
            </a:extLst>
          </p:cNvPr>
          <p:cNvSpPr>
            <a:spLocks noGrp="1"/>
          </p:cNvSpPr>
          <p:nvPr>
            <p:ph type="title"/>
          </p:nvPr>
        </p:nvSpPr>
        <p:spPr/>
        <p:txBody>
          <a:bodyPr/>
          <a:lstStyle/>
          <a:p>
            <a:r>
              <a:rPr lang="en-US" dirty="0"/>
              <a:t>Marius </a:t>
            </a:r>
            <a:r>
              <a:rPr lang="en-US" dirty="0" err="1"/>
              <a:t>Bulacu</a:t>
            </a:r>
            <a:r>
              <a:rPr lang="en-US" dirty="0"/>
              <a:t> / “Hinge” feature</a:t>
            </a:r>
          </a:p>
        </p:txBody>
      </p:sp>
      <p:sp>
        <p:nvSpPr>
          <p:cNvPr id="10" name="TextBox 9">
            <a:extLst>
              <a:ext uri="{FF2B5EF4-FFF2-40B4-BE49-F238E27FC236}">
                <a16:creationId xmlns:a16="http://schemas.microsoft.com/office/drawing/2014/main" id="{42F2679C-C417-93F8-241C-C9772D3AE238}"/>
              </a:ext>
            </a:extLst>
          </p:cNvPr>
          <p:cNvSpPr txBox="1"/>
          <p:nvPr/>
        </p:nvSpPr>
        <p:spPr>
          <a:xfrm>
            <a:off x="7824192" y="365125"/>
            <a:ext cx="4199618" cy="707886"/>
          </a:xfrm>
          <a:prstGeom prst="rect">
            <a:avLst/>
          </a:prstGeom>
          <a:noFill/>
        </p:spPr>
        <p:txBody>
          <a:bodyPr wrap="square" rtlCol="0">
            <a:spAutoFit/>
          </a:bodyPr>
          <a:lstStyle/>
          <a:p>
            <a:r>
              <a:rPr lang="en-GB" dirty="0">
                <a:latin typeface="Calibri Light" panose="020F0302020204030204" pitchFamily="34" charset="0"/>
                <a:ea typeface="Calibri Light" panose="020F0302020204030204" pitchFamily="34" charset="0"/>
                <a:cs typeface="Calibri Light" panose="020F0302020204030204" pitchFamily="34" charset="0"/>
              </a:rPr>
              <a:t>Writer identification using</a:t>
            </a:r>
            <a:br>
              <a:rPr lang="en-GB" dirty="0">
                <a:latin typeface="Calibri Light" panose="020F0302020204030204" pitchFamily="34" charset="0"/>
                <a:ea typeface="Calibri Light" panose="020F0302020204030204" pitchFamily="34" charset="0"/>
                <a:cs typeface="Calibri Light" panose="020F0302020204030204" pitchFamily="34" charset="0"/>
              </a:rPr>
            </a:br>
            <a:r>
              <a:rPr lang="en-GB" dirty="0">
                <a:latin typeface="Calibri Light" panose="020F0302020204030204" pitchFamily="34" charset="0"/>
                <a:ea typeface="Calibri Light" panose="020F0302020204030204" pitchFamily="34" charset="0"/>
                <a:cs typeface="Calibri Light" panose="020F0302020204030204" pitchFamily="34" charset="0"/>
              </a:rPr>
              <a:t>statistical pattern recognition</a:t>
            </a:r>
            <a:endParaRPr lang="en-US" dirty="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1026" name="Picture 2">
            <a:extLst>
              <a:ext uri="{FF2B5EF4-FFF2-40B4-BE49-F238E27FC236}">
                <a16:creationId xmlns:a16="http://schemas.microsoft.com/office/drawing/2014/main" id="{B6C41C48-65C8-EF23-862B-D39E3FEFBF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432" y="1988840"/>
            <a:ext cx="2057400" cy="41148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88D49F29-0986-73A3-05D7-1C94BB07C648}"/>
              </a:ext>
            </a:extLst>
          </p:cNvPr>
          <p:cNvPicPr>
            <a:picLocks noChangeAspect="1"/>
          </p:cNvPicPr>
          <p:nvPr/>
        </p:nvPicPr>
        <p:blipFill>
          <a:blip r:embed="rId3"/>
          <a:stretch>
            <a:fillRect/>
          </a:stretch>
        </p:blipFill>
        <p:spPr>
          <a:xfrm>
            <a:off x="6086868" y="3428999"/>
            <a:ext cx="5936942" cy="3252471"/>
          </a:xfrm>
          <a:prstGeom prst="rect">
            <a:avLst/>
          </a:prstGeom>
        </p:spPr>
      </p:pic>
      <p:pic>
        <p:nvPicPr>
          <p:cNvPr id="8" name="Picture 7">
            <a:extLst>
              <a:ext uri="{FF2B5EF4-FFF2-40B4-BE49-F238E27FC236}">
                <a16:creationId xmlns:a16="http://schemas.microsoft.com/office/drawing/2014/main" id="{2D5CFD8B-3B38-678B-17C9-8F9D6375E2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02555" y="1340768"/>
            <a:ext cx="3269509" cy="2469441"/>
          </a:xfrm>
          <a:prstGeom prst="rect">
            <a:avLst/>
          </a:prstGeom>
        </p:spPr>
      </p:pic>
      <p:sp>
        <p:nvSpPr>
          <p:cNvPr id="3" name="Slide Number Placeholder 2">
            <a:extLst>
              <a:ext uri="{FF2B5EF4-FFF2-40B4-BE49-F238E27FC236}">
                <a16:creationId xmlns:a16="http://schemas.microsoft.com/office/drawing/2014/main" id="{CC81D592-574F-2046-05E3-513AFD3381F8}"/>
              </a:ext>
            </a:extLst>
          </p:cNvPr>
          <p:cNvSpPr>
            <a:spLocks noGrp="1"/>
          </p:cNvSpPr>
          <p:nvPr>
            <p:ph type="sldNum" sz="quarter" idx="12"/>
          </p:nvPr>
        </p:nvSpPr>
        <p:spPr/>
        <p:txBody>
          <a:bodyPr/>
          <a:lstStyle/>
          <a:p>
            <a:fld id="{ED176613-8EB1-43AD-920C-04E267DA890C}" type="slidenum">
              <a:rPr lang="en-US" smtClean="0"/>
              <a:t>23</a:t>
            </a:fld>
            <a:endParaRPr lang="en-US"/>
          </a:p>
        </p:txBody>
      </p:sp>
    </p:spTree>
    <p:extLst>
      <p:ext uri="{BB962C8B-B14F-4D97-AF65-F5344CB8AC3E}">
        <p14:creationId xmlns:p14="http://schemas.microsoft.com/office/powerpoint/2010/main" val="2315594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5C05A-8552-75BD-36A2-9A507BC5BF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5B4AF9-39E9-486B-797B-915B056897F1}"/>
              </a:ext>
            </a:extLst>
          </p:cNvPr>
          <p:cNvSpPr>
            <a:spLocks noGrp="1"/>
          </p:cNvSpPr>
          <p:nvPr>
            <p:ph type="title"/>
          </p:nvPr>
        </p:nvSpPr>
        <p:spPr/>
        <p:txBody>
          <a:bodyPr/>
          <a:lstStyle/>
          <a:p>
            <a:r>
              <a:rPr lang="en-US" dirty="0" err="1"/>
              <a:t>Klaas</a:t>
            </a:r>
            <a:r>
              <a:rPr lang="en-US" dirty="0"/>
              <a:t> Dijkstra / </a:t>
            </a:r>
            <a:r>
              <a:rPr lang="en-US" dirty="0" err="1"/>
              <a:t>CentroidNet</a:t>
            </a:r>
            <a:endParaRPr lang="en-US" dirty="0"/>
          </a:p>
        </p:txBody>
      </p:sp>
      <p:pic>
        <p:nvPicPr>
          <p:cNvPr id="5" name="Content Placeholder 4">
            <a:extLst>
              <a:ext uri="{FF2B5EF4-FFF2-40B4-BE49-F238E27FC236}">
                <a16:creationId xmlns:a16="http://schemas.microsoft.com/office/drawing/2014/main" id="{81BB58EC-E6F6-3F68-B763-F2E414F782B0}"/>
              </a:ext>
            </a:extLst>
          </p:cNvPr>
          <p:cNvPicPr>
            <a:picLocks noGrp="1" noChangeAspect="1"/>
          </p:cNvPicPr>
          <p:nvPr>
            <p:ph idx="1"/>
          </p:nvPr>
        </p:nvPicPr>
        <p:blipFill>
          <a:blip r:embed="rId2"/>
          <a:stretch>
            <a:fillRect/>
          </a:stretch>
        </p:blipFill>
        <p:spPr>
          <a:xfrm>
            <a:off x="335360" y="1484784"/>
            <a:ext cx="5213128" cy="4351338"/>
          </a:xfrm>
        </p:spPr>
      </p:pic>
      <p:pic>
        <p:nvPicPr>
          <p:cNvPr id="7" name="Picture 6">
            <a:extLst>
              <a:ext uri="{FF2B5EF4-FFF2-40B4-BE49-F238E27FC236}">
                <a16:creationId xmlns:a16="http://schemas.microsoft.com/office/drawing/2014/main" id="{028DCA58-A146-748B-86D8-74955122D184}"/>
              </a:ext>
            </a:extLst>
          </p:cNvPr>
          <p:cNvPicPr>
            <a:picLocks noChangeAspect="1"/>
          </p:cNvPicPr>
          <p:nvPr/>
        </p:nvPicPr>
        <p:blipFill>
          <a:blip r:embed="rId3"/>
          <a:stretch>
            <a:fillRect/>
          </a:stretch>
        </p:blipFill>
        <p:spPr>
          <a:xfrm>
            <a:off x="5375920" y="1241125"/>
            <a:ext cx="5727902" cy="5239174"/>
          </a:xfrm>
          <a:prstGeom prst="rect">
            <a:avLst/>
          </a:prstGeom>
        </p:spPr>
      </p:pic>
      <p:sp>
        <p:nvSpPr>
          <p:cNvPr id="10" name="TextBox 9">
            <a:extLst>
              <a:ext uri="{FF2B5EF4-FFF2-40B4-BE49-F238E27FC236}">
                <a16:creationId xmlns:a16="http://schemas.microsoft.com/office/drawing/2014/main" id="{983BE463-8736-88F4-2A0B-29D61AEA75BC}"/>
              </a:ext>
            </a:extLst>
          </p:cNvPr>
          <p:cNvSpPr txBox="1"/>
          <p:nvPr/>
        </p:nvSpPr>
        <p:spPr>
          <a:xfrm>
            <a:off x="7824192" y="365125"/>
            <a:ext cx="4199618" cy="707886"/>
          </a:xfrm>
          <a:prstGeom prst="rect">
            <a:avLst/>
          </a:prstGeom>
          <a:noFill/>
        </p:spPr>
        <p:txBody>
          <a:bodyPr wrap="square" rtlCol="0">
            <a:spAutoFit/>
          </a:bodyPr>
          <a:lstStyle/>
          <a:p>
            <a:r>
              <a:rPr lang="en-GB" dirty="0">
                <a:latin typeface="Calibri Light" panose="020F0302020204030204" pitchFamily="34" charset="0"/>
                <a:ea typeface="Calibri Light" panose="020F0302020204030204" pitchFamily="34" charset="0"/>
                <a:cs typeface="Calibri Light" panose="020F0302020204030204" pitchFamily="34" charset="0"/>
              </a:rPr>
              <a:t>Deep Learning and Hyperspectral Imaging for Unmanned Aerial Vehicles</a:t>
            </a:r>
            <a:endParaRPr lang="en-US"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3" name="Slide Number Placeholder 2">
            <a:extLst>
              <a:ext uri="{FF2B5EF4-FFF2-40B4-BE49-F238E27FC236}">
                <a16:creationId xmlns:a16="http://schemas.microsoft.com/office/drawing/2014/main" id="{6E217437-D11B-9090-B0C8-9C1ABCECDE90}"/>
              </a:ext>
            </a:extLst>
          </p:cNvPr>
          <p:cNvSpPr>
            <a:spLocks noGrp="1"/>
          </p:cNvSpPr>
          <p:nvPr>
            <p:ph type="sldNum" sz="quarter" idx="12"/>
          </p:nvPr>
        </p:nvSpPr>
        <p:spPr/>
        <p:txBody>
          <a:bodyPr/>
          <a:lstStyle/>
          <a:p>
            <a:fld id="{ED176613-8EB1-43AD-920C-04E267DA890C}" type="slidenum">
              <a:rPr lang="en-US" smtClean="0"/>
              <a:t>24</a:t>
            </a:fld>
            <a:endParaRPr lang="en-US"/>
          </a:p>
        </p:txBody>
      </p:sp>
      <p:sp>
        <p:nvSpPr>
          <p:cNvPr id="4" name="TextBox 3">
            <a:extLst>
              <a:ext uri="{FF2B5EF4-FFF2-40B4-BE49-F238E27FC236}">
                <a16:creationId xmlns:a16="http://schemas.microsoft.com/office/drawing/2014/main" id="{6FA3BD6F-9BBE-BEA9-D5F8-CF1749C80349}"/>
              </a:ext>
            </a:extLst>
          </p:cNvPr>
          <p:cNvSpPr txBox="1"/>
          <p:nvPr/>
        </p:nvSpPr>
        <p:spPr>
          <a:xfrm>
            <a:off x="191344" y="6474030"/>
            <a:ext cx="4790093" cy="261610"/>
          </a:xfrm>
          <a:prstGeom prst="rect">
            <a:avLst/>
          </a:prstGeom>
          <a:noFill/>
        </p:spPr>
        <p:txBody>
          <a:bodyPr wrap="none" rtlCol="0">
            <a:spAutoFit/>
          </a:bodyPr>
          <a:lstStyle/>
          <a:p>
            <a:r>
              <a:rPr lang="en-US" sz="1100" dirty="0">
                <a:solidFill>
                  <a:srgbClr val="C00000"/>
                </a:solidFill>
              </a:rPr>
              <a:t>[</a:t>
            </a:r>
            <a:r>
              <a:rPr lang="en-US" sz="1100" dirty="0" err="1">
                <a:solidFill>
                  <a:srgbClr val="C00000"/>
                </a:solidFill>
              </a:rPr>
              <a:t>Klaas</a:t>
            </a:r>
            <a:r>
              <a:rPr lang="en-US" sz="1100" dirty="0">
                <a:solidFill>
                  <a:srgbClr val="C00000"/>
                </a:solidFill>
              </a:rPr>
              <a:t> Dijkstra introduced this before in the meeting, not in the video, LS]</a:t>
            </a:r>
          </a:p>
        </p:txBody>
      </p:sp>
    </p:spTree>
    <p:extLst>
      <p:ext uri="{BB962C8B-B14F-4D97-AF65-F5344CB8AC3E}">
        <p14:creationId xmlns:p14="http://schemas.microsoft.com/office/powerpoint/2010/main" val="26678154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1577D-4A96-0156-F220-BDA7FA6C2461}"/>
              </a:ext>
            </a:extLst>
          </p:cNvPr>
          <p:cNvSpPr>
            <a:spLocks noGrp="1"/>
          </p:cNvSpPr>
          <p:nvPr>
            <p:ph type="title"/>
          </p:nvPr>
        </p:nvSpPr>
        <p:spPr/>
        <p:txBody>
          <a:bodyPr/>
          <a:lstStyle/>
          <a:p>
            <a:r>
              <a:rPr lang="en-US" dirty="0"/>
              <a:t>Sheng He / medieval document dating </a:t>
            </a:r>
            <a:br>
              <a:rPr lang="en-US" dirty="0"/>
            </a:br>
            <a:r>
              <a:rPr lang="en-US" dirty="0"/>
              <a:t>                     and writer identification</a:t>
            </a:r>
          </a:p>
        </p:txBody>
      </p:sp>
      <p:pic>
        <p:nvPicPr>
          <p:cNvPr id="5" name="Picture 4">
            <a:extLst>
              <a:ext uri="{FF2B5EF4-FFF2-40B4-BE49-F238E27FC236}">
                <a16:creationId xmlns:a16="http://schemas.microsoft.com/office/drawing/2014/main" id="{A9B72004-8C6F-67CC-C9BE-A16D1C47E8F7}"/>
              </a:ext>
            </a:extLst>
          </p:cNvPr>
          <p:cNvPicPr>
            <a:picLocks noChangeAspect="1"/>
          </p:cNvPicPr>
          <p:nvPr/>
        </p:nvPicPr>
        <p:blipFill>
          <a:blip r:embed="rId2"/>
          <a:stretch>
            <a:fillRect/>
          </a:stretch>
        </p:blipFill>
        <p:spPr>
          <a:xfrm>
            <a:off x="191344" y="2132856"/>
            <a:ext cx="4792641" cy="4457992"/>
          </a:xfrm>
          <a:prstGeom prst="rect">
            <a:avLst/>
          </a:prstGeom>
        </p:spPr>
      </p:pic>
      <p:pic>
        <p:nvPicPr>
          <p:cNvPr id="7" name="Picture 6">
            <a:extLst>
              <a:ext uri="{FF2B5EF4-FFF2-40B4-BE49-F238E27FC236}">
                <a16:creationId xmlns:a16="http://schemas.microsoft.com/office/drawing/2014/main" id="{0FE12CB0-9021-67F9-3C03-AFA4B6C748D7}"/>
              </a:ext>
            </a:extLst>
          </p:cNvPr>
          <p:cNvPicPr>
            <a:picLocks noChangeAspect="1"/>
          </p:cNvPicPr>
          <p:nvPr/>
        </p:nvPicPr>
        <p:blipFill>
          <a:blip r:embed="rId3"/>
          <a:stretch>
            <a:fillRect/>
          </a:stretch>
        </p:blipFill>
        <p:spPr>
          <a:xfrm>
            <a:off x="4754708" y="4207096"/>
            <a:ext cx="6741892" cy="2534272"/>
          </a:xfrm>
          <a:prstGeom prst="rect">
            <a:avLst/>
          </a:prstGeom>
        </p:spPr>
      </p:pic>
      <p:pic>
        <p:nvPicPr>
          <p:cNvPr id="9" name="Picture 8">
            <a:extLst>
              <a:ext uri="{FF2B5EF4-FFF2-40B4-BE49-F238E27FC236}">
                <a16:creationId xmlns:a16="http://schemas.microsoft.com/office/drawing/2014/main" id="{13AF53A8-C228-243F-FE9F-E623C2C9F012}"/>
              </a:ext>
            </a:extLst>
          </p:cNvPr>
          <p:cNvPicPr>
            <a:picLocks noChangeAspect="1"/>
          </p:cNvPicPr>
          <p:nvPr/>
        </p:nvPicPr>
        <p:blipFill>
          <a:blip r:embed="rId4"/>
          <a:stretch>
            <a:fillRect/>
          </a:stretch>
        </p:blipFill>
        <p:spPr>
          <a:xfrm>
            <a:off x="6130032" y="1618890"/>
            <a:ext cx="4811478" cy="2750210"/>
          </a:xfrm>
          <a:prstGeom prst="rect">
            <a:avLst/>
          </a:prstGeom>
        </p:spPr>
      </p:pic>
      <p:sp>
        <p:nvSpPr>
          <p:cNvPr id="3" name="Slide Number Placeholder 2">
            <a:extLst>
              <a:ext uri="{FF2B5EF4-FFF2-40B4-BE49-F238E27FC236}">
                <a16:creationId xmlns:a16="http://schemas.microsoft.com/office/drawing/2014/main" id="{CC9922BD-1282-146D-B019-02DE3E2A4BB9}"/>
              </a:ext>
            </a:extLst>
          </p:cNvPr>
          <p:cNvSpPr>
            <a:spLocks noGrp="1"/>
          </p:cNvSpPr>
          <p:nvPr>
            <p:ph type="sldNum" sz="quarter" idx="12"/>
          </p:nvPr>
        </p:nvSpPr>
        <p:spPr/>
        <p:txBody>
          <a:bodyPr/>
          <a:lstStyle/>
          <a:p>
            <a:fld id="{ED176613-8EB1-43AD-920C-04E267DA890C}" type="slidenum">
              <a:rPr lang="en-US" smtClean="0"/>
              <a:t>25</a:t>
            </a:fld>
            <a:endParaRPr lang="en-US"/>
          </a:p>
        </p:txBody>
      </p:sp>
    </p:spTree>
    <p:extLst>
      <p:ext uri="{BB962C8B-B14F-4D97-AF65-F5344CB8AC3E}">
        <p14:creationId xmlns:p14="http://schemas.microsoft.com/office/powerpoint/2010/main" val="821405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48E98-E26F-4513-6213-5DF5138FF9FA}"/>
              </a:ext>
            </a:extLst>
          </p:cNvPr>
          <p:cNvSpPr>
            <a:spLocks noGrp="1"/>
          </p:cNvSpPr>
          <p:nvPr>
            <p:ph type="title"/>
          </p:nvPr>
        </p:nvSpPr>
        <p:spPr/>
        <p:txBody>
          <a:bodyPr>
            <a:normAutofit fontScale="90000"/>
          </a:bodyPr>
          <a:lstStyle/>
          <a:p>
            <a:r>
              <a:rPr lang="en-US" dirty="0"/>
              <a:t>Maruf Dhali / Dead Sea Scrolls</a:t>
            </a:r>
            <a:br>
              <a:rPr lang="en-US" dirty="0"/>
            </a:br>
            <a:r>
              <a:rPr lang="en-US" dirty="0"/>
              <a:t>                manuscript dating / writer identification</a:t>
            </a:r>
          </a:p>
        </p:txBody>
      </p:sp>
      <p:pic>
        <p:nvPicPr>
          <p:cNvPr id="6" name="Picture 5">
            <a:extLst>
              <a:ext uri="{FF2B5EF4-FFF2-40B4-BE49-F238E27FC236}">
                <a16:creationId xmlns:a16="http://schemas.microsoft.com/office/drawing/2014/main" id="{3F382B17-A278-9178-35A1-D53993FA2ABE}"/>
              </a:ext>
            </a:extLst>
          </p:cNvPr>
          <p:cNvPicPr>
            <a:picLocks noChangeAspect="1"/>
          </p:cNvPicPr>
          <p:nvPr/>
        </p:nvPicPr>
        <p:blipFill>
          <a:blip r:embed="rId2"/>
          <a:stretch>
            <a:fillRect/>
          </a:stretch>
        </p:blipFill>
        <p:spPr>
          <a:xfrm>
            <a:off x="34424" y="1905425"/>
            <a:ext cx="6279876" cy="2032124"/>
          </a:xfrm>
          <a:prstGeom prst="rect">
            <a:avLst/>
          </a:prstGeom>
        </p:spPr>
      </p:pic>
      <p:pic>
        <p:nvPicPr>
          <p:cNvPr id="8" name="Picture 7">
            <a:extLst>
              <a:ext uri="{FF2B5EF4-FFF2-40B4-BE49-F238E27FC236}">
                <a16:creationId xmlns:a16="http://schemas.microsoft.com/office/drawing/2014/main" id="{180DAD60-CE20-167C-3467-A06548D2DD18}"/>
              </a:ext>
            </a:extLst>
          </p:cNvPr>
          <p:cNvPicPr>
            <a:picLocks noChangeAspect="1"/>
          </p:cNvPicPr>
          <p:nvPr/>
        </p:nvPicPr>
        <p:blipFill>
          <a:blip r:embed="rId3"/>
          <a:stretch>
            <a:fillRect/>
          </a:stretch>
        </p:blipFill>
        <p:spPr>
          <a:xfrm>
            <a:off x="174969" y="4437111"/>
            <a:ext cx="6279876" cy="2411789"/>
          </a:xfrm>
          <a:prstGeom prst="rect">
            <a:avLst/>
          </a:prstGeom>
        </p:spPr>
      </p:pic>
      <p:sp>
        <p:nvSpPr>
          <p:cNvPr id="9" name="TextBox 8">
            <a:extLst>
              <a:ext uri="{FF2B5EF4-FFF2-40B4-BE49-F238E27FC236}">
                <a16:creationId xmlns:a16="http://schemas.microsoft.com/office/drawing/2014/main" id="{0647A6B7-9CBA-128E-B586-EC1A5D2C13EA}"/>
              </a:ext>
            </a:extLst>
          </p:cNvPr>
          <p:cNvSpPr txBox="1"/>
          <p:nvPr/>
        </p:nvSpPr>
        <p:spPr>
          <a:xfrm>
            <a:off x="6506498" y="1880450"/>
            <a:ext cx="3371051" cy="1631216"/>
          </a:xfrm>
          <a:prstGeom prst="rect">
            <a:avLst/>
          </a:prstGeom>
          <a:noFill/>
        </p:spPr>
        <p:txBody>
          <a:bodyPr wrap="none" rtlCol="0">
            <a:spAutoFit/>
          </a:bodyPr>
          <a:lstStyle/>
          <a:p>
            <a:pPr algn="l"/>
            <a:r>
              <a:rPr lang="en-US" dirty="0" err="1">
                <a:latin typeface="+mn-lt"/>
              </a:rPr>
              <a:t>BiNet</a:t>
            </a:r>
            <a:r>
              <a:rPr lang="en-US" dirty="0">
                <a:latin typeface="+mn-lt"/>
              </a:rPr>
              <a:t>:</a:t>
            </a:r>
            <a:br>
              <a:rPr lang="en-US" dirty="0">
                <a:latin typeface="+mn-lt"/>
              </a:rPr>
            </a:br>
            <a:br>
              <a:rPr lang="en-US" dirty="0">
                <a:latin typeface="+mn-lt"/>
              </a:rPr>
            </a:br>
            <a:r>
              <a:rPr lang="en-US" dirty="0">
                <a:latin typeface="+mn-lt"/>
              </a:rPr>
              <a:t>multispectral binarization of</a:t>
            </a:r>
            <a:br>
              <a:rPr lang="en-US" dirty="0">
                <a:latin typeface="+mn-lt"/>
              </a:rPr>
            </a:br>
            <a:r>
              <a:rPr lang="en-US" dirty="0">
                <a:latin typeface="+mn-lt"/>
              </a:rPr>
              <a:t>very old manuscript fragments</a:t>
            </a:r>
            <a:br>
              <a:rPr lang="en-US" dirty="0">
                <a:latin typeface="+mn-lt"/>
              </a:rPr>
            </a:br>
            <a:r>
              <a:rPr lang="en-US" dirty="0">
                <a:latin typeface="+mn-lt"/>
              </a:rPr>
              <a:t>using deep learning</a:t>
            </a:r>
          </a:p>
        </p:txBody>
      </p:sp>
      <p:pic>
        <p:nvPicPr>
          <p:cNvPr id="4" name="Picture 3">
            <a:extLst>
              <a:ext uri="{FF2B5EF4-FFF2-40B4-BE49-F238E27FC236}">
                <a16:creationId xmlns:a16="http://schemas.microsoft.com/office/drawing/2014/main" id="{0FE87272-135A-EBEE-54F9-DDA9CD5631DE}"/>
              </a:ext>
            </a:extLst>
          </p:cNvPr>
          <p:cNvPicPr>
            <a:picLocks noChangeAspect="1"/>
          </p:cNvPicPr>
          <p:nvPr/>
        </p:nvPicPr>
        <p:blipFill>
          <a:blip r:embed="rId4"/>
          <a:stretch>
            <a:fillRect/>
          </a:stretch>
        </p:blipFill>
        <p:spPr>
          <a:xfrm>
            <a:off x="7725571" y="4218932"/>
            <a:ext cx="3313584" cy="2514819"/>
          </a:xfrm>
          <a:prstGeom prst="rect">
            <a:avLst/>
          </a:prstGeom>
        </p:spPr>
      </p:pic>
      <p:sp>
        <p:nvSpPr>
          <p:cNvPr id="5" name="TextBox 4">
            <a:extLst>
              <a:ext uri="{FF2B5EF4-FFF2-40B4-BE49-F238E27FC236}">
                <a16:creationId xmlns:a16="http://schemas.microsoft.com/office/drawing/2014/main" id="{B1FB9613-D18E-2BF0-2C34-3099451E803F}"/>
              </a:ext>
            </a:extLst>
          </p:cNvPr>
          <p:cNvSpPr txBox="1"/>
          <p:nvPr/>
        </p:nvSpPr>
        <p:spPr>
          <a:xfrm>
            <a:off x="7789191" y="3818822"/>
            <a:ext cx="4103111" cy="400110"/>
          </a:xfrm>
          <a:prstGeom prst="rect">
            <a:avLst/>
          </a:prstGeom>
          <a:noFill/>
        </p:spPr>
        <p:txBody>
          <a:bodyPr wrap="none" rtlCol="0">
            <a:spAutoFit/>
          </a:bodyPr>
          <a:lstStyle/>
          <a:p>
            <a:pPr algn="l"/>
            <a:r>
              <a:rPr lang="en-US" dirty="0">
                <a:latin typeface="+mn-lt"/>
              </a:rPr>
              <a:t>Found 2 writing styles in Isaiah Scrolls</a:t>
            </a:r>
          </a:p>
        </p:txBody>
      </p:sp>
      <p:sp>
        <p:nvSpPr>
          <p:cNvPr id="7" name="TextBox 6">
            <a:extLst>
              <a:ext uri="{FF2B5EF4-FFF2-40B4-BE49-F238E27FC236}">
                <a16:creationId xmlns:a16="http://schemas.microsoft.com/office/drawing/2014/main" id="{46376439-FA51-D1CA-841E-2D803C95CA13}"/>
              </a:ext>
            </a:extLst>
          </p:cNvPr>
          <p:cNvSpPr txBox="1"/>
          <p:nvPr/>
        </p:nvSpPr>
        <p:spPr>
          <a:xfrm>
            <a:off x="8452780" y="5877272"/>
            <a:ext cx="2775934" cy="400110"/>
          </a:xfrm>
          <a:prstGeom prst="rect">
            <a:avLst/>
          </a:prstGeom>
          <a:noFill/>
        </p:spPr>
        <p:txBody>
          <a:bodyPr wrap="square" rtlCol="0">
            <a:spAutoFit/>
          </a:bodyPr>
          <a:lstStyle/>
          <a:p>
            <a:r>
              <a:rPr lang="en-US" dirty="0"/>
              <a:t>A                B</a:t>
            </a:r>
          </a:p>
        </p:txBody>
      </p:sp>
      <p:sp>
        <p:nvSpPr>
          <p:cNvPr id="3" name="Slide Number Placeholder 2">
            <a:extLst>
              <a:ext uri="{FF2B5EF4-FFF2-40B4-BE49-F238E27FC236}">
                <a16:creationId xmlns:a16="http://schemas.microsoft.com/office/drawing/2014/main" id="{93E18A2C-912D-665E-F8E4-F8BEC2935D9A}"/>
              </a:ext>
            </a:extLst>
          </p:cNvPr>
          <p:cNvSpPr>
            <a:spLocks noGrp="1"/>
          </p:cNvSpPr>
          <p:nvPr>
            <p:ph type="sldNum" sz="quarter" idx="12"/>
          </p:nvPr>
        </p:nvSpPr>
        <p:spPr/>
        <p:txBody>
          <a:bodyPr/>
          <a:lstStyle/>
          <a:p>
            <a:fld id="{ED176613-8EB1-43AD-920C-04E267DA890C}" type="slidenum">
              <a:rPr lang="en-US" smtClean="0"/>
              <a:t>26</a:t>
            </a:fld>
            <a:endParaRPr lang="en-US"/>
          </a:p>
        </p:txBody>
      </p:sp>
    </p:spTree>
    <p:extLst>
      <p:ext uri="{BB962C8B-B14F-4D97-AF65-F5344CB8AC3E}">
        <p14:creationId xmlns:p14="http://schemas.microsoft.com/office/powerpoint/2010/main" val="1644456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5F540-F3AF-C81C-8CD6-B7AE33034304}"/>
              </a:ext>
            </a:extLst>
          </p:cNvPr>
          <p:cNvSpPr>
            <a:spLocks noGrp="1"/>
          </p:cNvSpPr>
          <p:nvPr>
            <p:ph type="title"/>
          </p:nvPr>
        </p:nvSpPr>
        <p:spPr>
          <a:xfrm>
            <a:off x="806450" y="476672"/>
            <a:ext cx="10579100" cy="657225"/>
          </a:xfrm>
        </p:spPr>
        <p:txBody>
          <a:bodyPr/>
          <a:lstStyle/>
          <a:p>
            <a:r>
              <a:rPr lang="en-US" sz="3600" dirty="0">
                <a:latin typeface="Calibri Light" panose="020F0302020204030204" pitchFamily="34" charset="0"/>
                <a:ea typeface="Calibri Light" panose="020F0302020204030204" pitchFamily="34" charset="0"/>
                <a:cs typeface="Calibri Light" panose="020F0302020204030204" pitchFamily="34" charset="0"/>
              </a:rPr>
              <a:t>Sha Luo / reinforcement learning for robotics</a:t>
            </a:r>
          </a:p>
        </p:txBody>
      </p:sp>
      <p:pic>
        <p:nvPicPr>
          <p:cNvPr id="5" name="Picture 4">
            <a:extLst>
              <a:ext uri="{FF2B5EF4-FFF2-40B4-BE49-F238E27FC236}">
                <a16:creationId xmlns:a16="http://schemas.microsoft.com/office/drawing/2014/main" id="{8DC70CA5-B4E4-B8E9-1686-9666DAE5E2A0}"/>
              </a:ext>
            </a:extLst>
          </p:cNvPr>
          <p:cNvPicPr>
            <a:picLocks noChangeAspect="1"/>
          </p:cNvPicPr>
          <p:nvPr/>
        </p:nvPicPr>
        <p:blipFill>
          <a:blip r:embed="rId2"/>
          <a:stretch>
            <a:fillRect/>
          </a:stretch>
        </p:blipFill>
        <p:spPr>
          <a:xfrm>
            <a:off x="182368" y="1534495"/>
            <a:ext cx="5913632" cy="4465707"/>
          </a:xfrm>
          <a:prstGeom prst="rect">
            <a:avLst/>
          </a:prstGeom>
        </p:spPr>
      </p:pic>
      <p:pic>
        <p:nvPicPr>
          <p:cNvPr id="7" name="Picture 6">
            <a:extLst>
              <a:ext uri="{FF2B5EF4-FFF2-40B4-BE49-F238E27FC236}">
                <a16:creationId xmlns:a16="http://schemas.microsoft.com/office/drawing/2014/main" id="{5A47EF6B-B636-71E6-C1A5-7A76B45E506D}"/>
              </a:ext>
            </a:extLst>
          </p:cNvPr>
          <p:cNvPicPr>
            <a:picLocks noChangeAspect="1"/>
          </p:cNvPicPr>
          <p:nvPr/>
        </p:nvPicPr>
        <p:blipFill>
          <a:blip r:embed="rId3"/>
          <a:stretch>
            <a:fillRect/>
          </a:stretch>
        </p:blipFill>
        <p:spPr>
          <a:xfrm>
            <a:off x="6384032" y="1678048"/>
            <a:ext cx="3869242" cy="1508819"/>
          </a:xfrm>
          <a:prstGeom prst="rect">
            <a:avLst/>
          </a:prstGeom>
        </p:spPr>
      </p:pic>
      <p:pic>
        <p:nvPicPr>
          <p:cNvPr id="9" name="Picture 8">
            <a:extLst>
              <a:ext uri="{FF2B5EF4-FFF2-40B4-BE49-F238E27FC236}">
                <a16:creationId xmlns:a16="http://schemas.microsoft.com/office/drawing/2014/main" id="{E44F7238-F87B-41D1-C655-918D9763BE10}"/>
              </a:ext>
            </a:extLst>
          </p:cNvPr>
          <p:cNvPicPr>
            <a:picLocks noChangeAspect="1"/>
          </p:cNvPicPr>
          <p:nvPr/>
        </p:nvPicPr>
        <p:blipFill>
          <a:blip r:embed="rId4"/>
          <a:stretch>
            <a:fillRect/>
          </a:stretch>
        </p:blipFill>
        <p:spPr>
          <a:xfrm>
            <a:off x="4583832" y="6232315"/>
            <a:ext cx="7700119" cy="547135"/>
          </a:xfrm>
          <a:prstGeom prst="rect">
            <a:avLst/>
          </a:prstGeom>
        </p:spPr>
      </p:pic>
      <p:sp>
        <p:nvSpPr>
          <p:cNvPr id="10" name="TextBox 9">
            <a:extLst>
              <a:ext uri="{FF2B5EF4-FFF2-40B4-BE49-F238E27FC236}">
                <a16:creationId xmlns:a16="http://schemas.microsoft.com/office/drawing/2014/main" id="{5A437ECD-993B-00B3-D8F8-C3910D86FD03}"/>
              </a:ext>
            </a:extLst>
          </p:cNvPr>
          <p:cNvSpPr txBox="1"/>
          <p:nvPr/>
        </p:nvSpPr>
        <p:spPr>
          <a:xfrm>
            <a:off x="10920536" y="5955316"/>
            <a:ext cx="633507" cy="276999"/>
          </a:xfrm>
          <a:prstGeom prst="rect">
            <a:avLst/>
          </a:prstGeom>
          <a:noFill/>
        </p:spPr>
        <p:txBody>
          <a:bodyPr wrap="none" rtlCol="0">
            <a:spAutoFit/>
          </a:bodyPr>
          <a:lstStyle/>
          <a:p>
            <a:r>
              <a:rPr lang="en-US" sz="1200" dirty="0" err="1"/>
              <a:t>Ncited</a:t>
            </a:r>
            <a:endParaRPr lang="en-US" sz="1200" dirty="0"/>
          </a:p>
        </p:txBody>
      </p:sp>
      <p:sp>
        <p:nvSpPr>
          <p:cNvPr id="11" name="TextBox 10">
            <a:extLst>
              <a:ext uri="{FF2B5EF4-FFF2-40B4-BE49-F238E27FC236}">
                <a16:creationId xmlns:a16="http://schemas.microsoft.com/office/drawing/2014/main" id="{FD597E18-FA16-8A2C-335D-4EF9111961D4}"/>
              </a:ext>
            </a:extLst>
          </p:cNvPr>
          <p:cNvSpPr txBox="1"/>
          <p:nvPr/>
        </p:nvSpPr>
        <p:spPr>
          <a:xfrm>
            <a:off x="7441256" y="4472066"/>
            <a:ext cx="3977692" cy="707886"/>
          </a:xfrm>
          <a:prstGeom prst="rect">
            <a:avLst/>
          </a:prstGeom>
          <a:noFill/>
        </p:spPr>
        <p:txBody>
          <a:bodyPr wrap="none" rtlCol="0">
            <a:spAutoFit/>
          </a:bodyPr>
          <a:lstStyle/>
          <a:p>
            <a:r>
              <a:rPr lang="en-US" dirty="0">
                <a:latin typeface="Calibri Light" panose="020F0302020204030204" pitchFamily="34" charset="0"/>
                <a:ea typeface="Calibri Light" panose="020F0302020204030204" pitchFamily="34" charset="0"/>
                <a:cs typeface="Calibri Light" panose="020F0302020204030204" pitchFamily="34" charset="0"/>
              </a:rPr>
              <a:t>(with inspiration from B.F. Skinner</a:t>
            </a:r>
            <a:br>
              <a:rPr lang="en-US" dirty="0">
                <a:latin typeface="Calibri Light" panose="020F0302020204030204" pitchFamily="34" charset="0"/>
                <a:ea typeface="Calibri Light" panose="020F0302020204030204" pitchFamily="34" charset="0"/>
                <a:cs typeface="Calibri Light" panose="020F0302020204030204" pitchFamily="34" charset="0"/>
              </a:rPr>
            </a:br>
            <a:r>
              <a:rPr lang="en-US" dirty="0">
                <a:latin typeface="Calibri Light" panose="020F0302020204030204" pitchFamily="34" charset="0"/>
                <a:ea typeface="Calibri Light" panose="020F0302020204030204" pitchFamily="34" charset="0"/>
                <a:cs typeface="Calibri Light" panose="020F0302020204030204" pitchFamily="34" charset="0"/>
              </a:rPr>
              <a:t>and training tricks in </a:t>
            </a:r>
            <a:r>
              <a:rPr lang="en-US" dirty="0" err="1">
                <a:latin typeface="Calibri Light" panose="020F0302020204030204" pitchFamily="34" charset="0"/>
                <a:ea typeface="Calibri Light" panose="020F0302020204030204" pitchFamily="34" charset="0"/>
                <a:cs typeface="Calibri Light" panose="020F0302020204030204" pitchFamily="34" charset="0"/>
              </a:rPr>
              <a:t>Kohonen</a:t>
            </a:r>
            <a:r>
              <a:rPr lang="en-US" dirty="0">
                <a:latin typeface="Calibri Light" panose="020F0302020204030204" pitchFamily="34" charset="0"/>
                <a:ea typeface="Calibri Light" panose="020F0302020204030204" pitchFamily="34" charset="0"/>
                <a:cs typeface="Calibri Light" panose="020F0302020204030204" pitchFamily="34" charset="0"/>
              </a:rPr>
              <a:t> SOMs)</a:t>
            </a:r>
          </a:p>
        </p:txBody>
      </p:sp>
      <p:cxnSp>
        <p:nvCxnSpPr>
          <p:cNvPr id="13" name="Straight Arrow Connector 12">
            <a:extLst>
              <a:ext uri="{FF2B5EF4-FFF2-40B4-BE49-F238E27FC236}">
                <a16:creationId xmlns:a16="http://schemas.microsoft.com/office/drawing/2014/main" id="{18F3A2BA-31A7-FF2A-5419-013F5620588F}"/>
              </a:ext>
            </a:extLst>
          </p:cNvPr>
          <p:cNvCxnSpPr/>
          <p:nvPr/>
        </p:nvCxnSpPr>
        <p:spPr bwMode="auto">
          <a:xfrm flipH="1">
            <a:off x="8688288" y="5229200"/>
            <a:ext cx="864096" cy="864615"/>
          </a:xfrm>
          <a:prstGeom prst="straightConnector1">
            <a:avLst/>
          </a:prstGeom>
          <a:solidFill>
            <a:schemeClr val="bg1"/>
          </a:solidFill>
          <a:ln w="6350" cap="flat" cmpd="sng" algn="ctr">
            <a:solidFill>
              <a:schemeClr val="bg2"/>
            </a:solidFill>
            <a:prstDash val="solid"/>
            <a:round/>
            <a:headEnd type="none" w="med" len="med"/>
            <a:tailEnd type="triangle"/>
          </a:ln>
          <a:effectLst/>
        </p:spPr>
      </p:cxnSp>
      <p:sp>
        <p:nvSpPr>
          <p:cNvPr id="3" name="Slide Number Placeholder 2">
            <a:extLst>
              <a:ext uri="{FF2B5EF4-FFF2-40B4-BE49-F238E27FC236}">
                <a16:creationId xmlns:a16="http://schemas.microsoft.com/office/drawing/2014/main" id="{8F3B7127-C7B3-44DF-6408-C9937ECBBF60}"/>
              </a:ext>
            </a:extLst>
          </p:cNvPr>
          <p:cNvSpPr>
            <a:spLocks noGrp="1"/>
          </p:cNvSpPr>
          <p:nvPr>
            <p:ph type="sldNum" sz="quarter" idx="11"/>
          </p:nvPr>
        </p:nvSpPr>
        <p:spPr>
          <a:xfrm>
            <a:off x="374650" y="6400800"/>
            <a:ext cx="863600" cy="261938"/>
          </a:xfrm>
        </p:spPr>
        <p:txBody>
          <a:bodyPr/>
          <a:lstStyle/>
          <a:p>
            <a:pPr>
              <a:defRPr/>
            </a:pPr>
            <a:r>
              <a:rPr lang="en-US" dirty="0"/>
              <a:t> | </a:t>
            </a:r>
            <a:fld id="{F6EA268D-5F93-4172-8B36-F3DF355ADF19}" type="slidenum">
              <a:rPr lang="en-US" smtClean="0"/>
              <a:pPr>
                <a:defRPr/>
              </a:pPr>
              <a:t>27</a:t>
            </a:fld>
            <a:endParaRPr lang="en-US" dirty="0"/>
          </a:p>
        </p:txBody>
      </p:sp>
    </p:spTree>
    <p:extLst>
      <p:ext uri="{BB962C8B-B14F-4D97-AF65-F5344CB8AC3E}">
        <p14:creationId xmlns:p14="http://schemas.microsoft.com/office/powerpoint/2010/main" val="2166885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3B789FE-9793-64CC-B017-A9E3F9C0B7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EE9515-CABE-B4F4-437F-42CBA0B25275}"/>
              </a:ext>
            </a:extLst>
          </p:cNvPr>
          <p:cNvSpPr>
            <a:spLocks noGrp="1"/>
          </p:cNvSpPr>
          <p:nvPr>
            <p:ph type="title"/>
          </p:nvPr>
        </p:nvSpPr>
        <p:spPr>
          <a:xfrm>
            <a:off x="806450" y="476672"/>
            <a:ext cx="10579100" cy="657225"/>
          </a:xfrm>
        </p:spPr>
        <p:txBody>
          <a:bodyPr/>
          <a:lstStyle/>
          <a:p>
            <a:r>
              <a:rPr lang="en-US" sz="3600" dirty="0" err="1">
                <a:latin typeface="Calibri Light" panose="020F0302020204030204" pitchFamily="34" charset="0"/>
                <a:ea typeface="Calibri Light" panose="020F0302020204030204" pitchFamily="34" charset="0"/>
                <a:cs typeface="Calibri Light" panose="020F0302020204030204" pitchFamily="34" charset="0"/>
              </a:rPr>
              <a:t>Zhenxing</a:t>
            </a:r>
            <a:r>
              <a:rPr lang="en-US" sz="3600" dirty="0">
                <a:latin typeface="Calibri Light" panose="020F0302020204030204" pitchFamily="34" charset="0"/>
                <a:ea typeface="Calibri Light" panose="020F0302020204030204" pitchFamily="34" charset="0"/>
                <a:cs typeface="Calibri Light" panose="020F0302020204030204" pitchFamily="34" charset="0"/>
              </a:rPr>
              <a:t> Zhang / Generative Adversarial Networks</a:t>
            </a:r>
          </a:p>
        </p:txBody>
      </p:sp>
      <p:sp>
        <p:nvSpPr>
          <p:cNvPr id="6" name="TextBox 5">
            <a:extLst>
              <a:ext uri="{FF2B5EF4-FFF2-40B4-BE49-F238E27FC236}">
                <a16:creationId xmlns:a16="http://schemas.microsoft.com/office/drawing/2014/main" id="{0390F55E-3F8F-5F2C-E410-833D7C146ED8}"/>
              </a:ext>
            </a:extLst>
          </p:cNvPr>
          <p:cNvSpPr txBox="1"/>
          <p:nvPr/>
        </p:nvSpPr>
        <p:spPr>
          <a:xfrm>
            <a:off x="7824192" y="3012192"/>
            <a:ext cx="4244880" cy="2031325"/>
          </a:xfrm>
          <a:prstGeom prst="rect">
            <a:avLst/>
          </a:prstGeom>
          <a:noFill/>
        </p:spPr>
        <p:txBody>
          <a:bodyPr wrap="none" rtlCol="0">
            <a:spAutoFit/>
          </a:bodyPr>
          <a:lstStyle/>
          <a:p>
            <a:pPr algn="l"/>
            <a:r>
              <a:rPr lang="en-US" dirty="0">
                <a:latin typeface="Calibri" panose="020F0502020204030204" pitchFamily="34" charset="0"/>
                <a:ea typeface="Calibri" panose="020F0502020204030204" pitchFamily="34" charset="0"/>
                <a:cs typeface="Calibri" panose="020F0502020204030204" pitchFamily="34" charset="0"/>
              </a:rPr>
              <a:t>Text2image: conditional generation</a:t>
            </a:r>
          </a:p>
          <a:p>
            <a:pPr algn="l"/>
            <a:r>
              <a:rPr lang="en-US" dirty="0">
                <a:latin typeface="Calibri" panose="020F0502020204030204" pitchFamily="34" charset="0"/>
                <a:ea typeface="Calibri" panose="020F0502020204030204" pitchFamily="34" charset="0"/>
                <a:cs typeface="Calibri" panose="020F0502020204030204" pitchFamily="34" charset="0"/>
              </a:rPr>
              <a:t>Finding: conditional variables</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need to </a:t>
            </a:r>
            <a:r>
              <a:rPr lang="en-US" b="1" dirty="0">
                <a:latin typeface="Calibri" panose="020F0502020204030204" pitchFamily="34" charset="0"/>
                <a:ea typeface="Calibri" panose="020F0502020204030204" pitchFamily="34" charset="0"/>
                <a:cs typeface="Calibri" panose="020F0502020204030204" pitchFamily="34" charset="0"/>
              </a:rPr>
              <a:t>broadly</a:t>
            </a:r>
            <a:r>
              <a:rPr lang="en-US" dirty="0">
                <a:latin typeface="Calibri" panose="020F0502020204030204" pitchFamily="34" charset="0"/>
                <a:ea typeface="Calibri" panose="020F0502020204030204" pitchFamily="34" charset="0"/>
                <a:cs typeface="Calibri" panose="020F0502020204030204" pitchFamily="34" charset="0"/>
              </a:rPr>
              <a:t> control</a:t>
            </a:r>
            <a:br>
              <a:rPr lang="en-US" dirty="0">
                <a:latin typeface="Calibri" panose="020F0502020204030204" pitchFamily="34" charset="0"/>
                <a:ea typeface="Calibri" panose="020F0502020204030204" pitchFamily="34" charset="0"/>
                <a:cs typeface="Calibri" panose="020F0502020204030204" pitchFamily="34" charset="0"/>
              </a:rPr>
            </a:br>
            <a:r>
              <a:rPr lang="en-US" b="1" dirty="0">
                <a:latin typeface="Calibri" panose="020F0502020204030204" pitchFamily="34" charset="0"/>
                <a:ea typeface="Calibri" panose="020F0502020204030204" pitchFamily="34" charset="0"/>
                <a:cs typeface="Calibri" panose="020F0502020204030204" pitchFamily="34" charset="0"/>
              </a:rPr>
              <a:t>concrete and abstract feature layers</a:t>
            </a:r>
            <a:br>
              <a:rPr lang="en-US" b="1" dirty="0">
                <a:latin typeface="Calibri" panose="020F0502020204030204" pitchFamily="34" charset="0"/>
                <a:ea typeface="Calibri" panose="020F0502020204030204" pitchFamily="34" charset="0"/>
                <a:cs typeface="Calibri" panose="020F0502020204030204" pitchFamily="34" charset="0"/>
              </a:rPr>
            </a:br>
            <a:r>
              <a:rPr lang="en-US" sz="1600" dirty="0">
                <a:latin typeface="Calibri" panose="020F0502020204030204" pitchFamily="34" charset="0"/>
                <a:ea typeface="Calibri" panose="020F0502020204030204" pitchFamily="34" charset="0"/>
                <a:cs typeface="Calibri" panose="020F0502020204030204" pitchFamily="34" charset="0"/>
              </a:rPr>
              <a:t>70 citations (GS) on DTGAN, </a:t>
            </a:r>
            <a:r>
              <a:rPr lang="en-US" sz="1600" dirty="0" err="1">
                <a:latin typeface="Calibri" panose="020F0502020204030204" pitchFamily="34" charset="0"/>
                <a:ea typeface="Calibri" panose="020F0502020204030204" pitchFamily="34" charset="0"/>
                <a:cs typeface="Calibri" panose="020F0502020204030204" pitchFamily="34" charset="0"/>
              </a:rPr>
              <a:t>DiverGAN</a:t>
            </a:r>
            <a:r>
              <a:rPr lang="en-US" sz="1600" dirty="0">
                <a:latin typeface="Calibri" panose="020F0502020204030204" pitchFamily="34" charset="0"/>
                <a:ea typeface="Calibri" panose="020F0502020204030204" pitchFamily="34" charset="0"/>
                <a:cs typeface="Calibri" panose="020F0502020204030204" pitchFamily="34" charset="0"/>
              </a:rPr>
              <a:t> (2021/22)</a:t>
            </a:r>
            <a:br>
              <a:rPr lang="en-US" b="1" dirty="0">
                <a:latin typeface="Calibri" panose="020F0502020204030204" pitchFamily="34" charset="0"/>
                <a:ea typeface="Calibri" panose="020F0502020204030204" pitchFamily="34" charset="0"/>
                <a:cs typeface="Calibri" panose="020F0502020204030204" pitchFamily="34" charset="0"/>
              </a:rPr>
            </a:br>
            <a:endParaRPr lang="en-US" b="1" dirty="0">
              <a:latin typeface="Calibri" panose="020F0502020204030204" pitchFamily="34" charset="0"/>
              <a:ea typeface="Calibri" panose="020F0502020204030204" pitchFamily="34" charset="0"/>
              <a:cs typeface="Calibri" panose="020F0502020204030204" pitchFamily="34" charset="0"/>
            </a:endParaRPr>
          </a:p>
        </p:txBody>
      </p:sp>
      <p:pic>
        <p:nvPicPr>
          <p:cNvPr id="12" name="Picture 11">
            <a:extLst>
              <a:ext uri="{FF2B5EF4-FFF2-40B4-BE49-F238E27FC236}">
                <a16:creationId xmlns:a16="http://schemas.microsoft.com/office/drawing/2014/main" id="{EBF7ACFE-03C5-27D7-E247-DCC6B1AD5033}"/>
              </a:ext>
            </a:extLst>
          </p:cNvPr>
          <p:cNvPicPr>
            <a:picLocks noChangeAspect="1"/>
          </p:cNvPicPr>
          <p:nvPr/>
        </p:nvPicPr>
        <p:blipFill>
          <a:blip r:embed="rId3"/>
          <a:stretch>
            <a:fillRect/>
          </a:stretch>
        </p:blipFill>
        <p:spPr>
          <a:xfrm>
            <a:off x="695400" y="1146815"/>
            <a:ext cx="3473366" cy="2107677"/>
          </a:xfrm>
          <a:prstGeom prst="rect">
            <a:avLst/>
          </a:prstGeom>
        </p:spPr>
      </p:pic>
      <p:pic>
        <p:nvPicPr>
          <p:cNvPr id="15" name="Picture 14">
            <a:extLst>
              <a:ext uri="{FF2B5EF4-FFF2-40B4-BE49-F238E27FC236}">
                <a16:creationId xmlns:a16="http://schemas.microsoft.com/office/drawing/2014/main" id="{A1C0FF75-15DD-3F0C-27BB-67B31010DCFE}"/>
              </a:ext>
            </a:extLst>
          </p:cNvPr>
          <p:cNvPicPr>
            <a:picLocks noChangeAspect="1"/>
          </p:cNvPicPr>
          <p:nvPr/>
        </p:nvPicPr>
        <p:blipFill>
          <a:blip r:embed="rId4"/>
          <a:stretch>
            <a:fillRect/>
          </a:stretch>
        </p:blipFill>
        <p:spPr>
          <a:xfrm>
            <a:off x="191343" y="3294558"/>
            <a:ext cx="7514615" cy="3446810"/>
          </a:xfrm>
          <a:prstGeom prst="rect">
            <a:avLst/>
          </a:prstGeom>
        </p:spPr>
      </p:pic>
      <p:pic>
        <p:nvPicPr>
          <p:cNvPr id="17" name="Picture 16">
            <a:extLst>
              <a:ext uri="{FF2B5EF4-FFF2-40B4-BE49-F238E27FC236}">
                <a16:creationId xmlns:a16="http://schemas.microsoft.com/office/drawing/2014/main" id="{A057E333-F14F-14C6-518C-4FA85B0C6084}"/>
              </a:ext>
            </a:extLst>
          </p:cNvPr>
          <p:cNvPicPr>
            <a:picLocks noChangeAspect="1"/>
          </p:cNvPicPr>
          <p:nvPr/>
        </p:nvPicPr>
        <p:blipFill>
          <a:blip r:embed="rId5"/>
          <a:stretch>
            <a:fillRect/>
          </a:stretch>
        </p:blipFill>
        <p:spPr>
          <a:xfrm>
            <a:off x="4367808" y="1029259"/>
            <a:ext cx="7897726" cy="1967693"/>
          </a:xfrm>
          <a:prstGeom prst="rect">
            <a:avLst/>
          </a:prstGeom>
        </p:spPr>
      </p:pic>
      <p:pic>
        <p:nvPicPr>
          <p:cNvPr id="21" name="Picture 20">
            <a:extLst>
              <a:ext uri="{FF2B5EF4-FFF2-40B4-BE49-F238E27FC236}">
                <a16:creationId xmlns:a16="http://schemas.microsoft.com/office/drawing/2014/main" id="{863BE0C6-E502-7618-A72F-DA93886BE779}"/>
              </a:ext>
            </a:extLst>
          </p:cNvPr>
          <p:cNvPicPr>
            <a:picLocks noChangeAspect="1"/>
          </p:cNvPicPr>
          <p:nvPr/>
        </p:nvPicPr>
        <p:blipFill>
          <a:blip r:embed="rId6"/>
          <a:stretch>
            <a:fillRect/>
          </a:stretch>
        </p:blipFill>
        <p:spPr>
          <a:xfrm>
            <a:off x="10056440" y="4748015"/>
            <a:ext cx="2135560" cy="2109985"/>
          </a:xfrm>
          <a:prstGeom prst="rect">
            <a:avLst/>
          </a:prstGeom>
        </p:spPr>
      </p:pic>
      <p:sp>
        <p:nvSpPr>
          <p:cNvPr id="22" name="TextBox 21">
            <a:extLst>
              <a:ext uri="{FF2B5EF4-FFF2-40B4-BE49-F238E27FC236}">
                <a16:creationId xmlns:a16="http://schemas.microsoft.com/office/drawing/2014/main" id="{55ABBF59-3273-D93A-0DAF-6B6AD866557A}"/>
              </a:ext>
            </a:extLst>
          </p:cNvPr>
          <p:cNvSpPr txBox="1"/>
          <p:nvPr/>
        </p:nvSpPr>
        <p:spPr>
          <a:xfrm>
            <a:off x="8121351" y="5144041"/>
            <a:ext cx="1816855" cy="1631216"/>
          </a:xfrm>
          <a:prstGeom prst="rect">
            <a:avLst/>
          </a:prstGeom>
          <a:noFill/>
        </p:spPr>
        <p:txBody>
          <a:bodyPr wrap="square" rtlCol="0">
            <a:spAutoFit/>
          </a:bodyPr>
          <a:lstStyle/>
          <a:p>
            <a:pPr algn="r"/>
            <a:r>
              <a:rPr lang="en-US" dirty="0">
                <a:latin typeface="Calibri Light" panose="020F0302020204030204" pitchFamily="34" charset="0"/>
                <a:ea typeface="Calibri Light" panose="020F0302020204030204" pitchFamily="34" charset="0"/>
                <a:cs typeface="Calibri Light" panose="020F0302020204030204" pitchFamily="34" charset="0"/>
              </a:rPr>
              <a:t>The bird</a:t>
            </a:r>
            <a:br>
              <a:rPr lang="en-US" dirty="0">
                <a:latin typeface="Calibri Light" panose="020F0302020204030204" pitchFamily="34" charset="0"/>
                <a:ea typeface="Calibri Light" panose="020F0302020204030204" pitchFamily="34" charset="0"/>
                <a:cs typeface="Calibri Light" panose="020F0302020204030204" pitchFamily="34" charset="0"/>
              </a:rPr>
            </a:br>
            <a:r>
              <a:rPr lang="en-US" dirty="0">
                <a:latin typeface="Calibri Light" panose="020F0302020204030204" pitchFamily="34" charset="0"/>
                <a:ea typeface="Calibri Light" panose="020F0302020204030204" pitchFamily="34" charset="0"/>
                <a:cs typeface="Calibri Light" panose="020F0302020204030204" pitchFamily="34" charset="0"/>
              </a:rPr>
              <a:t>at the midpoint</a:t>
            </a:r>
            <a:br>
              <a:rPr lang="en-US" dirty="0">
                <a:latin typeface="Calibri Light" panose="020F0302020204030204" pitchFamily="34" charset="0"/>
                <a:ea typeface="Calibri Light" panose="020F0302020204030204" pitchFamily="34" charset="0"/>
                <a:cs typeface="Calibri Light" panose="020F0302020204030204" pitchFamily="34" charset="0"/>
              </a:rPr>
            </a:br>
            <a:r>
              <a:rPr lang="en-US" dirty="0">
                <a:latin typeface="Calibri Light" panose="020F0302020204030204" pitchFamily="34" charset="0"/>
                <a:ea typeface="Calibri Light" panose="020F0302020204030204" pitchFamily="34" charset="0"/>
                <a:cs typeface="Calibri Light" panose="020F0302020204030204" pitchFamily="34" charset="0"/>
              </a:rPr>
              <a:t>between </a:t>
            </a:r>
            <a:r>
              <a:rPr lang="en-US" b="1" dirty="0">
                <a:solidFill>
                  <a:srgbClr val="FF6600"/>
                </a:solidFill>
                <a:latin typeface="Calibri Light" panose="020F0302020204030204" pitchFamily="34" charset="0"/>
                <a:ea typeface="Calibri Light" panose="020F0302020204030204" pitchFamily="34" charset="0"/>
                <a:cs typeface="Calibri Light" panose="020F0302020204030204" pitchFamily="34" charset="0"/>
              </a:rPr>
              <a:t>red </a:t>
            </a:r>
            <a:r>
              <a:rPr lang="en-US" dirty="0">
                <a:latin typeface="Calibri Light" panose="020F0302020204030204" pitchFamily="34" charset="0"/>
                <a:ea typeface="Calibri Light" panose="020F0302020204030204" pitchFamily="34" charset="0"/>
                <a:cs typeface="Calibri Light" panose="020F0302020204030204" pitchFamily="34" charset="0"/>
              </a:rPr>
              <a:t>and </a:t>
            </a:r>
            <a:r>
              <a:rPr lang="en-US" b="1"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blue</a:t>
            </a:r>
            <a:r>
              <a:rPr lang="en-US" dirty="0">
                <a:latin typeface="Calibri Light" panose="020F0302020204030204" pitchFamily="34" charset="0"/>
                <a:ea typeface="Calibri Light" panose="020F0302020204030204" pitchFamily="34" charset="0"/>
                <a:cs typeface="Calibri Light" panose="020F0302020204030204" pitchFamily="34" charset="0"/>
              </a:rPr>
              <a:t> is </a:t>
            </a:r>
            <a:r>
              <a:rPr lang="en-US" b="1" dirty="0">
                <a:latin typeface="Calibri Light" panose="020F0302020204030204" pitchFamily="34" charset="0"/>
                <a:ea typeface="Calibri Light" panose="020F0302020204030204" pitchFamily="34" charset="0"/>
                <a:cs typeface="Calibri Light" panose="020F0302020204030204" pitchFamily="34" charset="0"/>
              </a:rPr>
              <a:t>NOT</a:t>
            </a:r>
            <a:br>
              <a:rPr lang="en-US" b="1" dirty="0">
                <a:latin typeface="Calibri Light" panose="020F0302020204030204" pitchFamily="34" charset="0"/>
                <a:ea typeface="Calibri Light" panose="020F0302020204030204" pitchFamily="34" charset="0"/>
                <a:cs typeface="Calibri Light" panose="020F0302020204030204" pitchFamily="34" charset="0"/>
              </a:rPr>
            </a:br>
            <a:r>
              <a:rPr lang="en-US" dirty="0">
                <a:latin typeface="Calibri Light" panose="020F0302020204030204" pitchFamily="34" charset="0"/>
                <a:ea typeface="Calibri Light" panose="020F0302020204030204" pitchFamily="34" charset="0"/>
                <a:cs typeface="Calibri Light" panose="020F0302020204030204" pitchFamily="34" charset="0"/>
              </a:rPr>
              <a:t>simply </a:t>
            </a:r>
            <a:r>
              <a:rPr lang="en-US" b="1" dirty="0">
                <a:solidFill>
                  <a:srgbClr val="B41CB8"/>
                </a:solidFill>
                <a:latin typeface="Calibri Light" panose="020F0302020204030204" pitchFamily="34" charset="0"/>
                <a:ea typeface="Calibri Light" panose="020F0302020204030204" pitchFamily="34" charset="0"/>
                <a:cs typeface="Calibri Light" panose="020F0302020204030204" pitchFamily="34" charset="0"/>
              </a:rPr>
              <a:t>purple</a:t>
            </a:r>
          </a:p>
        </p:txBody>
      </p:sp>
      <p:cxnSp>
        <p:nvCxnSpPr>
          <p:cNvPr id="24" name="Straight Arrow Connector 23">
            <a:extLst>
              <a:ext uri="{FF2B5EF4-FFF2-40B4-BE49-F238E27FC236}">
                <a16:creationId xmlns:a16="http://schemas.microsoft.com/office/drawing/2014/main" id="{8AEA25A9-09D0-1812-1799-6074E5B88947}"/>
              </a:ext>
            </a:extLst>
          </p:cNvPr>
          <p:cNvCxnSpPr/>
          <p:nvPr/>
        </p:nvCxnSpPr>
        <p:spPr bwMode="auto">
          <a:xfrm>
            <a:off x="4511824" y="3933056"/>
            <a:ext cx="3960440" cy="1440160"/>
          </a:xfrm>
          <a:prstGeom prst="straightConnector1">
            <a:avLst/>
          </a:prstGeom>
          <a:solidFill>
            <a:schemeClr val="bg1"/>
          </a:solidFill>
          <a:ln w="6350" cap="flat" cmpd="sng" algn="ctr">
            <a:solidFill>
              <a:schemeClr val="bg2"/>
            </a:solidFill>
            <a:prstDash val="solid"/>
            <a:round/>
            <a:headEnd type="none" w="med" len="med"/>
            <a:tailEnd type="triangle"/>
          </a:ln>
          <a:effectLst/>
        </p:spPr>
      </p:cxnSp>
      <p:sp>
        <p:nvSpPr>
          <p:cNvPr id="3" name="Slide Number Placeholder 2">
            <a:extLst>
              <a:ext uri="{FF2B5EF4-FFF2-40B4-BE49-F238E27FC236}">
                <a16:creationId xmlns:a16="http://schemas.microsoft.com/office/drawing/2014/main" id="{36A8AEAC-6EE5-D3FB-FC02-27C13EBB44B8}"/>
              </a:ext>
            </a:extLst>
          </p:cNvPr>
          <p:cNvSpPr>
            <a:spLocks noGrp="1"/>
          </p:cNvSpPr>
          <p:nvPr>
            <p:ph type="sldNum" sz="quarter" idx="11"/>
          </p:nvPr>
        </p:nvSpPr>
        <p:spPr/>
        <p:txBody>
          <a:bodyPr/>
          <a:lstStyle/>
          <a:p>
            <a:pPr>
              <a:defRPr/>
            </a:pPr>
            <a:r>
              <a:rPr lang="en-US"/>
              <a:t> | </a:t>
            </a:r>
            <a:fld id="{F6EA268D-5F93-4172-8B36-F3DF355ADF19}" type="slidenum">
              <a:rPr lang="en-US" smtClean="0"/>
              <a:pPr>
                <a:defRPr/>
              </a:pPr>
              <a:t>28</a:t>
            </a:fld>
            <a:endParaRPr lang="en-US"/>
          </a:p>
        </p:txBody>
      </p:sp>
    </p:spTree>
    <p:extLst>
      <p:ext uri="{BB962C8B-B14F-4D97-AF65-F5344CB8AC3E}">
        <p14:creationId xmlns:p14="http://schemas.microsoft.com/office/powerpoint/2010/main" val="1970264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B608D-A268-1434-6439-13D8CB38430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5013F14-C193-F136-E9E2-C38D1BD7FC09}"/>
              </a:ext>
            </a:extLst>
          </p:cNvPr>
          <p:cNvPicPr>
            <a:picLocks noChangeAspect="1"/>
          </p:cNvPicPr>
          <p:nvPr/>
        </p:nvPicPr>
        <p:blipFill rotWithShape="1">
          <a:blip r:embed="rId2">
            <a:extLst>
              <a:ext uri="{28A0092B-C50C-407E-A947-70E740481C1C}">
                <a14:useLocalDpi xmlns:a14="http://schemas.microsoft.com/office/drawing/2010/main" val="0"/>
              </a:ext>
            </a:extLst>
          </a:blip>
          <a:srcRect t="60228" r="75134" b="3865"/>
          <a:stretch/>
        </p:blipFill>
        <p:spPr>
          <a:xfrm>
            <a:off x="3359696" y="1371600"/>
            <a:ext cx="6048672" cy="2834640"/>
          </a:xfrm>
          <a:prstGeom prst="rect">
            <a:avLst/>
          </a:prstGeom>
        </p:spPr>
      </p:pic>
      <p:sp>
        <p:nvSpPr>
          <p:cNvPr id="3" name="TextBox 2">
            <a:extLst>
              <a:ext uri="{FF2B5EF4-FFF2-40B4-BE49-F238E27FC236}">
                <a16:creationId xmlns:a16="http://schemas.microsoft.com/office/drawing/2014/main" id="{D3B51A74-73E8-4408-5AEB-54F978504E20}"/>
              </a:ext>
            </a:extLst>
          </p:cNvPr>
          <p:cNvSpPr txBox="1"/>
          <p:nvPr/>
        </p:nvSpPr>
        <p:spPr>
          <a:xfrm>
            <a:off x="5447928" y="4810127"/>
            <a:ext cx="486030" cy="923330"/>
          </a:xfrm>
          <a:prstGeom prst="rect">
            <a:avLst/>
          </a:prstGeom>
          <a:noFill/>
        </p:spPr>
        <p:txBody>
          <a:bodyPr wrap="none" rtlCol="0">
            <a:spAutoFit/>
          </a:bodyPr>
          <a:lstStyle/>
          <a:p>
            <a:r>
              <a:rPr lang="en-US" sz="5400" dirty="0">
                <a:latin typeface="Segoe UI" panose="020B0502040204020203" pitchFamily="34" charset="0"/>
                <a:cs typeface="Segoe UI" panose="020B0502040204020203" pitchFamily="34" charset="0"/>
              </a:rPr>
              <a:t>t</a:t>
            </a:r>
            <a:r>
              <a:rPr lang="en-US" dirty="0">
                <a:latin typeface="Segoe UI" panose="020B0502040204020203" pitchFamily="34" charset="0"/>
                <a:cs typeface="Segoe UI" panose="020B0502040204020203" pitchFamily="34" charset="0"/>
              </a:rPr>
              <a:t> </a:t>
            </a:r>
          </a:p>
        </p:txBody>
      </p:sp>
      <p:cxnSp>
        <p:nvCxnSpPr>
          <p:cNvPr id="7" name="Straight Arrow Connector 6">
            <a:extLst>
              <a:ext uri="{FF2B5EF4-FFF2-40B4-BE49-F238E27FC236}">
                <a16:creationId xmlns:a16="http://schemas.microsoft.com/office/drawing/2014/main" id="{A01F330A-9142-05C9-CFBD-AA83737325D4}"/>
              </a:ext>
            </a:extLst>
          </p:cNvPr>
          <p:cNvCxnSpPr/>
          <p:nvPr/>
        </p:nvCxnSpPr>
        <p:spPr>
          <a:xfrm>
            <a:off x="6096000" y="5271792"/>
            <a:ext cx="252028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9F4AC32-E6B1-FADB-DD05-EA9CBB0BE8D6}"/>
              </a:ext>
            </a:extLst>
          </p:cNvPr>
          <p:cNvSpPr txBox="1"/>
          <p:nvPr/>
        </p:nvSpPr>
        <p:spPr>
          <a:xfrm>
            <a:off x="3234530" y="4079941"/>
            <a:ext cx="6042103" cy="523220"/>
          </a:xfrm>
          <a:prstGeom prst="rect">
            <a:avLst/>
          </a:prstGeom>
          <a:noFill/>
        </p:spPr>
        <p:txBody>
          <a:bodyPr wrap="none" rtlCol="0">
            <a:spAutoFit/>
          </a:bodyPr>
          <a:lstStyle/>
          <a:p>
            <a:r>
              <a:rPr lang="en-US" sz="2800" dirty="0">
                <a:latin typeface="Segoe UI" panose="020B0502040204020203" pitchFamily="34" charset="0"/>
                <a:cs typeface="Segoe UI" panose="020B0502040204020203" pitchFamily="34" charset="0"/>
              </a:rPr>
              <a:t>Convolutional deep networks (CNNs)</a:t>
            </a:r>
          </a:p>
        </p:txBody>
      </p:sp>
      <p:sp>
        <p:nvSpPr>
          <p:cNvPr id="9" name="TextBox 8">
            <a:extLst>
              <a:ext uri="{FF2B5EF4-FFF2-40B4-BE49-F238E27FC236}">
                <a16:creationId xmlns:a16="http://schemas.microsoft.com/office/drawing/2014/main" id="{F0FC342B-BE49-36D6-DDCA-55BD94C76DE8}"/>
              </a:ext>
            </a:extLst>
          </p:cNvPr>
          <p:cNvSpPr txBox="1"/>
          <p:nvPr/>
        </p:nvSpPr>
        <p:spPr>
          <a:xfrm>
            <a:off x="6412056" y="821492"/>
            <a:ext cx="5004961" cy="523220"/>
          </a:xfrm>
          <a:prstGeom prst="rect">
            <a:avLst/>
          </a:prstGeom>
          <a:noFill/>
        </p:spPr>
        <p:txBody>
          <a:bodyPr wrap="none" rtlCol="0">
            <a:spAutoFit/>
          </a:bodyPr>
          <a:lstStyle/>
          <a:p>
            <a:r>
              <a:rPr lang="en-US" sz="2800" dirty="0">
                <a:latin typeface="Segoe UI" panose="020B0502040204020203" pitchFamily="34" charset="0"/>
                <a:cs typeface="Segoe UI" panose="020B0502040204020203" pitchFamily="34" charset="0"/>
              </a:rPr>
              <a:t>Large language models (LLMs)</a:t>
            </a:r>
          </a:p>
        </p:txBody>
      </p:sp>
      <p:cxnSp>
        <p:nvCxnSpPr>
          <p:cNvPr id="10" name="Straight Arrow Connector 9">
            <a:extLst>
              <a:ext uri="{FF2B5EF4-FFF2-40B4-BE49-F238E27FC236}">
                <a16:creationId xmlns:a16="http://schemas.microsoft.com/office/drawing/2014/main" id="{29A78623-1D2E-B95C-AEB6-6F71797A949E}"/>
              </a:ext>
            </a:extLst>
          </p:cNvPr>
          <p:cNvCxnSpPr>
            <a:cxnSpLocks/>
          </p:cNvCxnSpPr>
          <p:nvPr/>
        </p:nvCxnSpPr>
        <p:spPr>
          <a:xfrm flipV="1">
            <a:off x="2368150" y="1412776"/>
            <a:ext cx="0" cy="237626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7914AD5-0816-1E2F-3A90-5CF7850D0051}"/>
              </a:ext>
            </a:extLst>
          </p:cNvPr>
          <p:cNvSpPr txBox="1"/>
          <p:nvPr/>
        </p:nvSpPr>
        <p:spPr>
          <a:xfrm>
            <a:off x="394212" y="2391271"/>
            <a:ext cx="1586268" cy="584775"/>
          </a:xfrm>
          <a:prstGeom prst="rect">
            <a:avLst/>
          </a:prstGeom>
          <a:noFill/>
        </p:spPr>
        <p:txBody>
          <a:bodyPr wrap="none" rtlCol="0">
            <a:spAutoFit/>
          </a:bodyPr>
          <a:lstStyle/>
          <a:p>
            <a:r>
              <a:rPr lang="en-US" sz="3200" dirty="0">
                <a:latin typeface="Segoe Sans Display" panose="020F0502020204030204" pitchFamily="2" charset="0"/>
                <a:cs typeface="Segoe Sans Display" panose="020F0502020204030204" pitchFamily="2" charset="0"/>
              </a:rPr>
              <a:t>‖ Focus‖ </a:t>
            </a:r>
            <a:endParaRPr lang="en-US" sz="3200" dirty="0"/>
          </a:p>
        </p:txBody>
      </p:sp>
      <p:cxnSp>
        <p:nvCxnSpPr>
          <p:cNvPr id="14" name="Straight Connector 13">
            <a:extLst>
              <a:ext uri="{FF2B5EF4-FFF2-40B4-BE49-F238E27FC236}">
                <a16:creationId xmlns:a16="http://schemas.microsoft.com/office/drawing/2014/main" id="{594AD9FC-8D3E-8278-C978-295B41E6B3FD}"/>
              </a:ext>
            </a:extLst>
          </p:cNvPr>
          <p:cNvCxnSpPr>
            <a:cxnSpLocks/>
          </p:cNvCxnSpPr>
          <p:nvPr/>
        </p:nvCxnSpPr>
        <p:spPr>
          <a:xfrm>
            <a:off x="2783632" y="764704"/>
            <a:ext cx="0" cy="4162893"/>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B1002DB-F261-FBD4-F7FC-845A2C4DC33F}"/>
              </a:ext>
            </a:extLst>
          </p:cNvPr>
          <p:cNvCxnSpPr>
            <a:cxnSpLocks/>
          </p:cNvCxnSpPr>
          <p:nvPr/>
        </p:nvCxnSpPr>
        <p:spPr>
          <a:xfrm flipH="1">
            <a:off x="2783632" y="4927597"/>
            <a:ext cx="7128792"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B5F488F7-4CB3-3BDA-BF2F-C93804FC582C}"/>
              </a:ext>
            </a:extLst>
          </p:cNvPr>
          <p:cNvSpPr>
            <a:spLocks noGrp="1"/>
          </p:cNvSpPr>
          <p:nvPr>
            <p:ph type="sldNum" sz="quarter" idx="12"/>
          </p:nvPr>
        </p:nvSpPr>
        <p:spPr/>
        <p:txBody>
          <a:bodyPr/>
          <a:lstStyle/>
          <a:p>
            <a:fld id="{ED176613-8EB1-43AD-920C-04E267DA890C}" type="slidenum">
              <a:rPr lang="en-US" smtClean="0"/>
              <a:t>29</a:t>
            </a:fld>
            <a:endParaRPr lang="en-US"/>
          </a:p>
        </p:txBody>
      </p:sp>
    </p:spTree>
    <p:extLst>
      <p:ext uri="{BB962C8B-B14F-4D97-AF65-F5344CB8AC3E}">
        <p14:creationId xmlns:p14="http://schemas.microsoft.com/office/powerpoint/2010/main" val="40460111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9D292-A971-0DD7-363C-ADB71E0E4451}"/>
              </a:ext>
            </a:extLst>
          </p:cNvPr>
          <p:cNvSpPr>
            <a:spLocks noGrp="1"/>
          </p:cNvSpPr>
          <p:nvPr>
            <p:ph type="title"/>
          </p:nvPr>
        </p:nvSpPr>
        <p:spPr>
          <a:xfrm>
            <a:off x="623392" y="260648"/>
            <a:ext cx="10579100" cy="657225"/>
          </a:xfrm>
        </p:spPr>
        <p:txBody>
          <a:bodyPr/>
          <a:lstStyle/>
          <a:p>
            <a:r>
              <a:rPr lang="en-US" dirty="0"/>
              <a:t>Recent successes in AI &amp; the future</a:t>
            </a:r>
          </a:p>
        </p:txBody>
      </p:sp>
      <p:sp>
        <p:nvSpPr>
          <p:cNvPr id="3" name="Content Placeholder 2">
            <a:extLst>
              <a:ext uri="{FF2B5EF4-FFF2-40B4-BE49-F238E27FC236}">
                <a16:creationId xmlns:a16="http://schemas.microsoft.com/office/drawing/2014/main" id="{56F180B1-3734-E6B0-5A81-29ED14AFF6DD}"/>
              </a:ext>
            </a:extLst>
          </p:cNvPr>
          <p:cNvSpPr>
            <a:spLocks noGrp="1"/>
          </p:cNvSpPr>
          <p:nvPr>
            <p:ph idx="1"/>
          </p:nvPr>
        </p:nvSpPr>
        <p:spPr>
          <a:xfrm>
            <a:off x="443372" y="1061178"/>
            <a:ext cx="11557284" cy="4320480"/>
          </a:xfrm>
        </p:spPr>
        <p:txBody>
          <a:bodyPr/>
          <a:lstStyle/>
          <a:p>
            <a:r>
              <a:rPr lang="en-US" sz="2400" dirty="0"/>
              <a:t>Large language models (LLMs), impressive, but…</a:t>
            </a:r>
          </a:p>
          <a:p>
            <a:r>
              <a:rPr lang="en-US" sz="2400" dirty="0"/>
              <a:t>‘Generative’ has its origin in images, first (Goodfellow, 2014)</a:t>
            </a:r>
          </a:p>
          <a:p>
            <a:r>
              <a:rPr lang="en-US" sz="2400" dirty="0"/>
              <a:t>Language is a poor tool to describe reality and </a:t>
            </a:r>
            <a:br>
              <a:rPr lang="en-US" sz="2400" dirty="0"/>
            </a:br>
            <a:r>
              <a:rPr lang="en-US" sz="2400" dirty="0"/>
              <a:t>            an excellent instrument to spread lies</a:t>
            </a:r>
          </a:p>
          <a:p>
            <a:r>
              <a:rPr lang="en-US" sz="2400" dirty="0"/>
              <a:t>Rodney Brooks (1990): Elephants don’t play chess</a:t>
            </a:r>
            <a:br>
              <a:rPr lang="en-US" sz="2400" dirty="0"/>
            </a:br>
            <a:r>
              <a:rPr lang="en-US" sz="2400" dirty="0"/>
              <a:t>                                              </a:t>
            </a:r>
            <a:r>
              <a:rPr lang="en-US" sz="1800" dirty="0"/>
              <a:t>(but they </a:t>
            </a:r>
            <a:r>
              <a:rPr lang="en-US" sz="1800" b="1" dirty="0">
                <a:solidFill>
                  <a:srgbClr val="C00000"/>
                </a:solidFill>
              </a:rPr>
              <a:t>have amazing skills in dealing with reality</a:t>
            </a:r>
            <a:r>
              <a:rPr lang="en-US" sz="1800" dirty="0"/>
              <a:t>)</a:t>
            </a:r>
          </a:p>
          <a:p>
            <a:r>
              <a:rPr lang="en-US" sz="2400" dirty="0"/>
              <a:t>Lambert Schomaker (2024): Elephants don’t </a:t>
            </a:r>
            <a:r>
              <a:rPr lang="en-US" sz="2400" b="1" dirty="0"/>
              <a:t>talk</a:t>
            </a:r>
            <a:r>
              <a:rPr lang="en-US" sz="2400" dirty="0"/>
              <a:t>, either</a:t>
            </a:r>
            <a:br>
              <a:rPr lang="en-US" dirty="0"/>
            </a:br>
            <a:r>
              <a:rPr lang="en-US" dirty="0"/>
              <a:t>                                            </a:t>
            </a:r>
            <a:r>
              <a:rPr lang="en-US" sz="1800" dirty="0"/>
              <a:t>(but they </a:t>
            </a:r>
            <a:r>
              <a:rPr lang="en-US" sz="1800" b="1" dirty="0">
                <a:solidFill>
                  <a:srgbClr val="C00000"/>
                </a:solidFill>
              </a:rPr>
              <a:t>have amazing skills in dealing with reality</a:t>
            </a:r>
            <a:r>
              <a:rPr lang="en-US" sz="1800" dirty="0"/>
              <a:t>)</a:t>
            </a:r>
            <a:endParaRPr lang="en-US" dirty="0"/>
          </a:p>
          <a:p>
            <a:r>
              <a:rPr lang="en-US" sz="2400" dirty="0"/>
              <a:t>Not only are there problems in logical reasoning &amp; math by LLMs</a:t>
            </a:r>
          </a:p>
          <a:p>
            <a:r>
              <a:rPr lang="en-US" sz="2400" dirty="0"/>
              <a:t>LLMs and early attempts at large multimodal models (LMMs) are</a:t>
            </a:r>
            <a:br>
              <a:rPr lang="en-US" sz="2400" dirty="0"/>
            </a:br>
            <a:r>
              <a:rPr lang="en-US" sz="2400" b="1" dirty="0"/>
              <a:t>very limited as regards sensory signal analysis </a:t>
            </a:r>
            <a:r>
              <a:rPr lang="en-US" sz="2400" dirty="0"/>
              <a:t>and geometric imagination</a:t>
            </a:r>
            <a:br>
              <a:rPr lang="en-US" sz="2400" dirty="0"/>
            </a:br>
            <a:endParaRPr lang="en-US" sz="2400" dirty="0"/>
          </a:p>
          <a:p>
            <a:r>
              <a:rPr lang="en-US" sz="2100" i="1" dirty="0"/>
              <a:t>Try to find the text probe that makes a recent ‘GPT’ draw the floorplan of your house!</a:t>
            </a:r>
          </a:p>
          <a:p>
            <a:pPr marL="0" indent="0">
              <a:buNone/>
            </a:pPr>
            <a:endParaRPr lang="en-US" dirty="0"/>
          </a:p>
          <a:p>
            <a:pPr marL="0" indent="0">
              <a:buNone/>
            </a:pPr>
            <a:endParaRPr lang="en-US" sz="1800" dirty="0"/>
          </a:p>
        </p:txBody>
      </p:sp>
      <p:sp>
        <p:nvSpPr>
          <p:cNvPr id="4" name="Slide Number Placeholder 3">
            <a:extLst>
              <a:ext uri="{FF2B5EF4-FFF2-40B4-BE49-F238E27FC236}">
                <a16:creationId xmlns:a16="http://schemas.microsoft.com/office/drawing/2014/main" id="{88059DF8-BE2D-DDEE-9A52-1FA6347140C0}"/>
              </a:ext>
            </a:extLst>
          </p:cNvPr>
          <p:cNvSpPr>
            <a:spLocks noGrp="1"/>
          </p:cNvSpPr>
          <p:nvPr>
            <p:ph type="sldNum" sz="quarter" idx="11"/>
          </p:nvPr>
        </p:nvSpPr>
        <p:spPr/>
        <p:txBody>
          <a:bodyPr/>
          <a:lstStyle/>
          <a:p>
            <a:pPr>
              <a:defRPr/>
            </a:pPr>
            <a:r>
              <a:rPr lang="en-US"/>
              <a:t> | </a:t>
            </a:r>
            <a:fld id="{EDFC1ACF-C76A-4423-993C-3D11356118FA}" type="slidenum">
              <a:rPr lang="en-US" smtClean="0"/>
              <a:pPr>
                <a:defRPr/>
              </a:pPr>
              <a:t>30</a:t>
            </a:fld>
            <a:endParaRPr lang="en-US"/>
          </a:p>
        </p:txBody>
      </p:sp>
    </p:spTree>
    <p:extLst>
      <p:ext uri="{BB962C8B-B14F-4D97-AF65-F5344CB8AC3E}">
        <p14:creationId xmlns:p14="http://schemas.microsoft.com/office/powerpoint/2010/main" val="483731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A70B8-DE5E-DF5C-4519-4EA339E08323}"/>
              </a:ext>
            </a:extLst>
          </p:cNvPr>
          <p:cNvSpPr>
            <a:spLocks noGrp="1"/>
          </p:cNvSpPr>
          <p:nvPr>
            <p:ph type="title"/>
          </p:nvPr>
        </p:nvSpPr>
        <p:spPr>
          <a:xfrm>
            <a:off x="263352" y="476672"/>
            <a:ext cx="3456384" cy="2088232"/>
          </a:xfrm>
        </p:spPr>
        <p:txBody>
          <a:bodyPr>
            <a:normAutofit fontScale="90000"/>
          </a:bodyPr>
          <a:lstStyle/>
          <a:p>
            <a:r>
              <a:rPr lang="en-US" dirty="0"/>
              <a:t>Latest LLM: Claude 3 from </a:t>
            </a:r>
            <a:r>
              <a:rPr lang="en-US" dirty="0" err="1"/>
              <a:t>Antrhopic</a:t>
            </a:r>
            <a:br>
              <a:rPr lang="en-US" dirty="0"/>
            </a:br>
            <a:r>
              <a:rPr lang="en-US" sz="2200" dirty="0"/>
              <a:t>(March 4, 2024)</a:t>
            </a:r>
          </a:p>
        </p:txBody>
      </p:sp>
      <p:pic>
        <p:nvPicPr>
          <p:cNvPr id="7" name="Picture 6">
            <a:extLst>
              <a:ext uri="{FF2B5EF4-FFF2-40B4-BE49-F238E27FC236}">
                <a16:creationId xmlns:a16="http://schemas.microsoft.com/office/drawing/2014/main" id="{71AF1D21-8A99-60F6-6FEE-BEDE92F70A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1784" y="0"/>
            <a:ext cx="8230994" cy="6858000"/>
          </a:xfrm>
          <a:prstGeom prst="rect">
            <a:avLst/>
          </a:prstGeom>
        </p:spPr>
      </p:pic>
      <p:sp>
        <p:nvSpPr>
          <p:cNvPr id="8" name="TextBox 7">
            <a:extLst>
              <a:ext uri="{FF2B5EF4-FFF2-40B4-BE49-F238E27FC236}">
                <a16:creationId xmlns:a16="http://schemas.microsoft.com/office/drawing/2014/main" id="{DA0A59EE-0E40-27E7-E32E-36EFAD83C6BA}"/>
              </a:ext>
            </a:extLst>
          </p:cNvPr>
          <p:cNvSpPr txBox="1"/>
          <p:nvPr/>
        </p:nvSpPr>
        <p:spPr>
          <a:xfrm>
            <a:off x="154999" y="3300666"/>
            <a:ext cx="2551084" cy="2062103"/>
          </a:xfrm>
          <a:prstGeom prst="rect">
            <a:avLst/>
          </a:prstGeom>
          <a:noFill/>
        </p:spPr>
        <p:txBody>
          <a:bodyPr wrap="none" rtlCol="0">
            <a:spAutoFit/>
          </a:bodyPr>
          <a:lstStyle/>
          <a:p>
            <a:r>
              <a:rPr lang="en-US" sz="3200" b="1" dirty="0">
                <a:solidFill>
                  <a:srgbClr val="00B050"/>
                </a:solidFill>
                <a:latin typeface="+mn-lt"/>
              </a:rPr>
              <a:t>Wins </a:t>
            </a:r>
            <a:r>
              <a:rPr lang="en-US" sz="3200" dirty="0">
                <a:latin typeface="+mn-lt"/>
              </a:rPr>
              <a:t>in many </a:t>
            </a:r>
            <a:br>
              <a:rPr lang="en-US" sz="3200" dirty="0">
                <a:latin typeface="+mn-lt"/>
              </a:rPr>
            </a:br>
            <a:r>
              <a:rPr lang="en-US" sz="3200" b="1" dirty="0">
                <a:latin typeface="+mn-lt"/>
              </a:rPr>
              <a:t>text &amp; code</a:t>
            </a:r>
            <a:br>
              <a:rPr lang="en-US" sz="3200" dirty="0">
                <a:latin typeface="+mn-lt"/>
              </a:rPr>
            </a:br>
            <a:r>
              <a:rPr lang="en-US" sz="3200" dirty="0">
                <a:latin typeface="+mn-lt"/>
              </a:rPr>
              <a:t>benchmark</a:t>
            </a:r>
            <a:br>
              <a:rPr lang="en-US" sz="3200" dirty="0">
                <a:latin typeface="+mn-lt"/>
              </a:rPr>
            </a:br>
            <a:r>
              <a:rPr lang="en-US" sz="3200" dirty="0">
                <a:latin typeface="+mn-lt"/>
              </a:rPr>
              <a:t>tasks</a:t>
            </a:r>
          </a:p>
        </p:txBody>
      </p:sp>
      <p:cxnSp>
        <p:nvCxnSpPr>
          <p:cNvPr id="10" name="Straight Arrow Connector 9">
            <a:extLst>
              <a:ext uri="{FF2B5EF4-FFF2-40B4-BE49-F238E27FC236}">
                <a16:creationId xmlns:a16="http://schemas.microsoft.com/office/drawing/2014/main" id="{8C530DEA-6F36-2E55-8523-18916E253440}"/>
              </a:ext>
            </a:extLst>
          </p:cNvPr>
          <p:cNvCxnSpPr/>
          <p:nvPr/>
        </p:nvCxnSpPr>
        <p:spPr>
          <a:xfrm flipV="1">
            <a:off x="1127448" y="980728"/>
            <a:ext cx="4536504" cy="2319938"/>
          </a:xfrm>
          <a:prstGeom prst="straightConnector1">
            <a:avLst/>
          </a:prstGeom>
          <a:ln w="1905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544F104C-F9F0-99CC-1F63-EA32B916D7C2}"/>
              </a:ext>
            </a:extLst>
          </p:cNvPr>
          <p:cNvSpPr>
            <a:spLocks noGrp="1"/>
          </p:cNvSpPr>
          <p:nvPr>
            <p:ph type="sldNum" sz="quarter" idx="12"/>
          </p:nvPr>
        </p:nvSpPr>
        <p:spPr>
          <a:xfrm>
            <a:off x="263352" y="6360186"/>
            <a:ext cx="2743200" cy="365125"/>
          </a:xfrm>
        </p:spPr>
        <p:txBody>
          <a:bodyPr/>
          <a:lstStyle/>
          <a:p>
            <a:pPr algn="l"/>
            <a:fld id="{ED176613-8EB1-43AD-920C-04E267DA890C}" type="slidenum">
              <a:rPr lang="en-US" smtClean="0"/>
              <a:pPr algn="l"/>
              <a:t>31</a:t>
            </a:fld>
            <a:endParaRPr lang="en-US" dirty="0"/>
          </a:p>
        </p:txBody>
      </p:sp>
    </p:spTree>
    <p:extLst>
      <p:ext uri="{BB962C8B-B14F-4D97-AF65-F5344CB8AC3E}">
        <p14:creationId xmlns:p14="http://schemas.microsoft.com/office/powerpoint/2010/main" val="26636467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89588-64CA-F69C-2CE5-A985B1FA68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5CF32D-B649-6391-D17D-FB2CC466EBE9}"/>
              </a:ext>
            </a:extLst>
          </p:cNvPr>
          <p:cNvSpPr>
            <a:spLocks noGrp="1"/>
          </p:cNvSpPr>
          <p:nvPr>
            <p:ph type="title"/>
          </p:nvPr>
        </p:nvSpPr>
        <p:spPr>
          <a:xfrm>
            <a:off x="263352" y="476672"/>
            <a:ext cx="3456384" cy="2088232"/>
          </a:xfrm>
        </p:spPr>
        <p:txBody>
          <a:bodyPr>
            <a:normAutofit fontScale="90000"/>
          </a:bodyPr>
          <a:lstStyle/>
          <a:p>
            <a:r>
              <a:rPr lang="en-US" dirty="0"/>
              <a:t>Latest LLM: Claude 3 from </a:t>
            </a:r>
            <a:r>
              <a:rPr lang="en-US" dirty="0" err="1"/>
              <a:t>Antrhopic</a:t>
            </a:r>
            <a:br>
              <a:rPr lang="en-US" dirty="0"/>
            </a:br>
            <a:r>
              <a:rPr lang="en-US" sz="2200" dirty="0"/>
              <a:t>(March 4, 2024)</a:t>
            </a:r>
          </a:p>
        </p:txBody>
      </p:sp>
      <p:sp>
        <p:nvSpPr>
          <p:cNvPr id="8" name="TextBox 7">
            <a:extLst>
              <a:ext uri="{FF2B5EF4-FFF2-40B4-BE49-F238E27FC236}">
                <a16:creationId xmlns:a16="http://schemas.microsoft.com/office/drawing/2014/main" id="{5C935A14-DC24-7552-2CE1-7F9F69EA1D92}"/>
              </a:ext>
            </a:extLst>
          </p:cNvPr>
          <p:cNvSpPr txBox="1"/>
          <p:nvPr/>
        </p:nvSpPr>
        <p:spPr>
          <a:xfrm>
            <a:off x="137557" y="3300666"/>
            <a:ext cx="2585965" cy="1938992"/>
          </a:xfrm>
          <a:prstGeom prst="rect">
            <a:avLst/>
          </a:prstGeom>
          <a:noFill/>
        </p:spPr>
        <p:txBody>
          <a:bodyPr wrap="none" rtlCol="0">
            <a:spAutoFit/>
          </a:bodyPr>
          <a:lstStyle/>
          <a:p>
            <a:r>
              <a:rPr lang="en-US" sz="2400" b="1" dirty="0">
                <a:latin typeface="+mn-lt"/>
              </a:rPr>
              <a:t>Mathematical and</a:t>
            </a:r>
            <a:br>
              <a:rPr lang="en-US" sz="2400" b="1" dirty="0">
                <a:latin typeface="+mn-lt"/>
              </a:rPr>
            </a:br>
            <a:r>
              <a:rPr lang="en-US" sz="2400" b="1" dirty="0">
                <a:latin typeface="+mn-lt"/>
              </a:rPr>
              <a:t>Visual</a:t>
            </a:r>
            <a:br>
              <a:rPr lang="en-US" sz="2400" dirty="0">
                <a:latin typeface="+mn-lt"/>
              </a:rPr>
            </a:br>
            <a:r>
              <a:rPr lang="en-US" sz="2400" dirty="0">
                <a:latin typeface="+mn-lt"/>
              </a:rPr>
              <a:t>benchmark</a:t>
            </a:r>
            <a:br>
              <a:rPr lang="en-US" sz="2400" dirty="0">
                <a:latin typeface="+mn-lt"/>
              </a:rPr>
            </a:br>
            <a:r>
              <a:rPr lang="en-US" sz="2400" dirty="0">
                <a:latin typeface="+mn-lt"/>
              </a:rPr>
              <a:t>tasks:</a:t>
            </a:r>
            <a:br>
              <a:rPr lang="en-US" sz="2400" dirty="0">
                <a:latin typeface="+mn-lt"/>
              </a:rPr>
            </a:br>
            <a:r>
              <a:rPr lang="en-US" sz="2400" i="1" dirty="0">
                <a:latin typeface="+mn-lt"/>
              </a:rPr>
              <a:t>Not so impressive!!</a:t>
            </a:r>
          </a:p>
        </p:txBody>
      </p:sp>
      <p:pic>
        <p:nvPicPr>
          <p:cNvPr id="4" name="Picture 3">
            <a:extLst>
              <a:ext uri="{FF2B5EF4-FFF2-40B4-BE49-F238E27FC236}">
                <a16:creationId xmlns:a16="http://schemas.microsoft.com/office/drawing/2014/main" id="{4F2A8FFE-0FD4-B4BE-121D-30B2367155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1864" y="404664"/>
            <a:ext cx="8283658" cy="4549534"/>
          </a:xfrm>
          <a:prstGeom prst="rect">
            <a:avLst/>
          </a:prstGeom>
        </p:spPr>
      </p:pic>
      <p:sp>
        <p:nvSpPr>
          <p:cNvPr id="5" name="TextBox 4">
            <a:extLst>
              <a:ext uri="{FF2B5EF4-FFF2-40B4-BE49-F238E27FC236}">
                <a16:creationId xmlns:a16="http://schemas.microsoft.com/office/drawing/2014/main" id="{86849BE4-CB0D-829E-9946-977EB9A9161E}"/>
              </a:ext>
            </a:extLst>
          </p:cNvPr>
          <p:cNvSpPr txBox="1"/>
          <p:nvPr/>
        </p:nvSpPr>
        <p:spPr>
          <a:xfrm>
            <a:off x="3431704" y="5364241"/>
            <a:ext cx="5604418" cy="1015663"/>
          </a:xfrm>
          <a:prstGeom prst="rect">
            <a:avLst/>
          </a:prstGeom>
          <a:noFill/>
        </p:spPr>
        <p:txBody>
          <a:bodyPr wrap="none" rtlCol="0">
            <a:spAutoFit/>
          </a:bodyPr>
          <a:lstStyle/>
          <a:p>
            <a:pPr algn="l"/>
            <a:r>
              <a:rPr lang="en-US" dirty="0">
                <a:solidFill>
                  <a:srgbClr val="0070C0"/>
                </a:solidFill>
              </a:rPr>
              <a:t>A lot to be improved! Transformer methods are </a:t>
            </a:r>
            <a:br>
              <a:rPr lang="en-US" dirty="0">
                <a:solidFill>
                  <a:srgbClr val="0070C0"/>
                </a:solidFill>
              </a:rPr>
            </a:br>
            <a:r>
              <a:rPr lang="en-US" dirty="0">
                <a:solidFill>
                  <a:srgbClr val="0070C0"/>
                </a:solidFill>
              </a:rPr>
              <a:t>in their infancy as regards image processing</a:t>
            </a:r>
            <a:br>
              <a:rPr lang="en-US" dirty="0">
                <a:solidFill>
                  <a:srgbClr val="0070C0"/>
                </a:solidFill>
              </a:rPr>
            </a:br>
            <a:r>
              <a:rPr lang="en-US" dirty="0">
                <a:solidFill>
                  <a:srgbClr val="0070C0"/>
                </a:solidFill>
              </a:rPr>
              <a:t>but everything is moving fast.</a:t>
            </a:r>
          </a:p>
        </p:txBody>
      </p:sp>
      <p:sp>
        <p:nvSpPr>
          <p:cNvPr id="3" name="Slide Number Placeholder 2">
            <a:extLst>
              <a:ext uri="{FF2B5EF4-FFF2-40B4-BE49-F238E27FC236}">
                <a16:creationId xmlns:a16="http://schemas.microsoft.com/office/drawing/2014/main" id="{76ED5030-2728-FED2-D34E-43AF315FB52C}"/>
              </a:ext>
            </a:extLst>
          </p:cNvPr>
          <p:cNvSpPr>
            <a:spLocks noGrp="1"/>
          </p:cNvSpPr>
          <p:nvPr>
            <p:ph type="sldNum" sz="quarter" idx="12"/>
          </p:nvPr>
        </p:nvSpPr>
        <p:spPr/>
        <p:txBody>
          <a:bodyPr/>
          <a:lstStyle/>
          <a:p>
            <a:fld id="{ED176613-8EB1-43AD-920C-04E267DA890C}" type="slidenum">
              <a:rPr lang="en-US" smtClean="0"/>
              <a:t>32</a:t>
            </a:fld>
            <a:endParaRPr lang="en-US"/>
          </a:p>
        </p:txBody>
      </p:sp>
    </p:spTree>
    <p:extLst>
      <p:ext uri="{BB962C8B-B14F-4D97-AF65-F5344CB8AC3E}">
        <p14:creationId xmlns:p14="http://schemas.microsoft.com/office/powerpoint/2010/main" val="14809054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0E6EA-C13C-4316-FCAC-9F1545D2E8ED}"/>
              </a:ext>
            </a:extLst>
          </p:cNvPr>
          <p:cNvSpPr>
            <a:spLocks noGrp="1"/>
          </p:cNvSpPr>
          <p:nvPr>
            <p:ph type="title"/>
          </p:nvPr>
        </p:nvSpPr>
        <p:spPr/>
        <p:txBody>
          <a:bodyPr/>
          <a:lstStyle/>
          <a:p>
            <a:r>
              <a:rPr lang="en-US" dirty="0"/>
              <a:t>Developments</a:t>
            </a:r>
          </a:p>
        </p:txBody>
      </p:sp>
      <p:sp>
        <p:nvSpPr>
          <p:cNvPr id="3" name="Content Placeholder 2">
            <a:extLst>
              <a:ext uri="{FF2B5EF4-FFF2-40B4-BE49-F238E27FC236}">
                <a16:creationId xmlns:a16="http://schemas.microsoft.com/office/drawing/2014/main" id="{7AAA7563-01F4-5CB0-112F-B99AE615AEAC}"/>
              </a:ext>
            </a:extLst>
          </p:cNvPr>
          <p:cNvSpPr>
            <a:spLocks noGrp="1"/>
          </p:cNvSpPr>
          <p:nvPr>
            <p:ph idx="1"/>
          </p:nvPr>
        </p:nvSpPr>
        <p:spPr>
          <a:xfrm>
            <a:off x="838200" y="1484784"/>
            <a:ext cx="10802416" cy="4692179"/>
          </a:xfrm>
        </p:spPr>
        <p:txBody>
          <a:bodyPr>
            <a:normAutofit/>
          </a:bodyPr>
          <a:lstStyle/>
          <a:p>
            <a:endParaRPr lang="en-US" dirty="0"/>
          </a:p>
          <a:p>
            <a:r>
              <a:rPr lang="en-US" dirty="0" err="1"/>
              <a:t>HAICu</a:t>
            </a:r>
            <a:r>
              <a:rPr lang="en-US" dirty="0"/>
              <a:t> project, national (10M€) Use of AI in (digital) cultural heritage:</a:t>
            </a:r>
          </a:p>
          <a:p>
            <a:pPr lvl="1"/>
            <a:r>
              <a:rPr lang="en-US" dirty="0"/>
              <a:t>Multimodality -  Text is not enough: From LLMs to LMMs (</a:t>
            </a:r>
            <a:r>
              <a:rPr lang="en-US" dirty="0" err="1"/>
              <a:t>text+images+video</a:t>
            </a:r>
            <a:r>
              <a:rPr lang="en-US" dirty="0"/>
              <a:t>+…)</a:t>
            </a:r>
          </a:p>
          <a:p>
            <a:pPr lvl="1"/>
            <a:r>
              <a:rPr lang="en-US" dirty="0"/>
              <a:t>Sparse labeling</a:t>
            </a:r>
          </a:p>
          <a:p>
            <a:pPr lvl="1"/>
            <a:r>
              <a:rPr lang="en-US" dirty="0"/>
              <a:t>Continual machine learning</a:t>
            </a:r>
          </a:p>
          <a:p>
            <a:pPr lvl="1"/>
            <a:r>
              <a:rPr lang="en-US" dirty="0"/>
              <a:t>Decision making &amp; explainability</a:t>
            </a:r>
          </a:p>
          <a:p>
            <a:pPr lvl="1"/>
            <a:endParaRPr lang="en-US" dirty="0"/>
          </a:p>
          <a:p>
            <a:r>
              <a:rPr lang="en-US" dirty="0" err="1"/>
              <a:t>CogniGron</a:t>
            </a:r>
            <a:r>
              <a:rPr lang="en-US" dirty="0"/>
              <a:t> center: Neuromorphic computing for low-power AI chips</a:t>
            </a:r>
          </a:p>
          <a:p>
            <a:pPr lvl="1"/>
            <a:r>
              <a:rPr lang="en-US" dirty="0"/>
              <a:t>Revisiting my electronics interest</a:t>
            </a:r>
          </a:p>
          <a:p>
            <a:pPr lvl="1"/>
            <a:r>
              <a:rPr lang="en-US" dirty="0"/>
              <a:t>New paradigms for computing: Analog, Spiking and More</a:t>
            </a:r>
          </a:p>
          <a:p>
            <a:pPr lvl="1"/>
            <a:r>
              <a:rPr lang="en-US" dirty="0"/>
              <a:t>Very active multidisciplinary collaboration Bernoulli &amp; ZIAM institutes!</a:t>
            </a:r>
          </a:p>
        </p:txBody>
      </p:sp>
      <p:pic>
        <p:nvPicPr>
          <p:cNvPr id="5" name="Picture 4">
            <a:extLst>
              <a:ext uri="{FF2B5EF4-FFF2-40B4-BE49-F238E27FC236}">
                <a16:creationId xmlns:a16="http://schemas.microsoft.com/office/drawing/2014/main" id="{B9DAD158-1543-61D1-5E60-0A43094594F7}"/>
              </a:ext>
            </a:extLst>
          </p:cNvPr>
          <p:cNvPicPr>
            <a:picLocks noChangeAspect="1"/>
          </p:cNvPicPr>
          <p:nvPr/>
        </p:nvPicPr>
        <p:blipFill>
          <a:blip r:embed="rId2"/>
          <a:stretch>
            <a:fillRect/>
          </a:stretch>
        </p:blipFill>
        <p:spPr>
          <a:xfrm>
            <a:off x="6600056" y="365125"/>
            <a:ext cx="4366638" cy="1539373"/>
          </a:xfrm>
          <a:prstGeom prst="rect">
            <a:avLst/>
          </a:prstGeom>
        </p:spPr>
      </p:pic>
      <p:pic>
        <p:nvPicPr>
          <p:cNvPr id="7" name="Picture 6">
            <a:extLst>
              <a:ext uri="{FF2B5EF4-FFF2-40B4-BE49-F238E27FC236}">
                <a16:creationId xmlns:a16="http://schemas.microsoft.com/office/drawing/2014/main" id="{419F4005-FEAA-7067-CD4A-78C3B9419761}"/>
              </a:ext>
            </a:extLst>
          </p:cNvPr>
          <p:cNvPicPr>
            <a:picLocks noChangeAspect="1"/>
          </p:cNvPicPr>
          <p:nvPr/>
        </p:nvPicPr>
        <p:blipFill>
          <a:blip r:embed="rId3"/>
          <a:stretch>
            <a:fillRect/>
          </a:stretch>
        </p:blipFill>
        <p:spPr>
          <a:xfrm>
            <a:off x="10632504" y="4982811"/>
            <a:ext cx="1228019" cy="1085826"/>
          </a:xfrm>
          <a:prstGeom prst="rect">
            <a:avLst/>
          </a:prstGeom>
        </p:spPr>
      </p:pic>
      <p:sp>
        <p:nvSpPr>
          <p:cNvPr id="4" name="Slide Number Placeholder 3">
            <a:extLst>
              <a:ext uri="{FF2B5EF4-FFF2-40B4-BE49-F238E27FC236}">
                <a16:creationId xmlns:a16="http://schemas.microsoft.com/office/drawing/2014/main" id="{64A1F2E5-0660-336B-C0D3-6EFA3EF20F06}"/>
              </a:ext>
            </a:extLst>
          </p:cNvPr>
          <p:cNvSpPr>
            <a:spLocks noGrp="1"/>
          </p:cNvSpPr>
          <p:nvPr>
            <p:ph type="sldNum" sz="quarter" idx="12"/>
          </p:nvPr>
        </p:nvSpPr>
        <p:spPr/>
        <p:txBody>
          <a:bodyPr/>
          <a:lstStyle/>
          <a:p>
            <a:fld id="{ED176613-8EB1-43AD-920C-04E267DA890C}" type="slidenum">
              <a:rPr lang="en-US" smtClean="0"/>
              <a:t>33</a:t>
            </a:fld>
            <a:endParaRPr lang="en-US"/>
          </a:p>
        </p:txBody>
      </p:sp>
    </p:spTree>
    <p:extLst>
      <p:ext uri="{BB962C8B-B14F-4D97-AF65-F5344CB8AC3E}">
        <p14:creationId xmlns:p14="http://schemas.microsoft.com/office/powerpoint/2010/main" val="2992176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E22C5-D360-A97C-426B-41FDCC9CC4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9576AE-1A5E-7C96-2149-118CFE6716A5}"/>
              </a:ext>
            </a:extLst>
          </p:cNvPr>
          <p:cNvSpPr>
            <a:spLocks noGrp="1"/>
          </p:cNvSpPr>
          <p:nvPr>
            <p:ph type="title"/>
          </p:nvPr>
        </p:nvSpPr>
        <p:spPr>
          <a:xfrm>
            <a:off x="1775520" y="1268760"/>
            <a:ext cx="8820471" cy="657225"/>
          </a:xfrm>
        </p:spPr>
        <p:txBody>
          <a:bodyPr>
            <a:normAutofit fontScale="90000"/>
          </a:bodyPr>
          <a:lstStyle/>
          <a:p>
            <a:r>
              <a:rPr lang="en-US" dirty="0"/>
              <a:t>When will AI be ‘real’ and dangerous?</a:t>
            </a:r>
          </a:p>
        </p:txBody>
      </p:sp>
      <p:sp>
        <p:nvSpPr>
          <p:cNvPr id="3" name="TextBox 2">
            <a:extLst>
              <a:ext uri="{FF2B5EF4-FFF2-40B4-BE49-F238E27FC236}">
                <a16:creationId xmlns:a16="http://schemas.microsoft.com/office/drawing/2014/main" id="{810DFAD9-86EB-DDF6-EF3A-72DE6457C025}"/>
              </a:ext>
            </a:extLst>
          </p:cNvPr>
          <p:cNvSpPr txBox="1"/>
          <p:nvPr/>
        </p:nvSpPr>
        <p:spPr>
          <a:xfrm>
            <a:off x="3503712" y="2636912"/>
            <a:ext cx="8033418" cy="3785652"/>
          </a:xfrm>
          <a:prstGeom prst="rect">
            <a:avLst/>
          </a:prstGeom>
          <a:noFill/>
        </p:spPr>
        <p:txBody>
          <a:bodyPr wrap="none" rtlCol="0">
            <a:spAutoFit/>
          </a:bodyPr>
          <a:lstStyle/>
          <a:p>
            <a:pPr algn="l"/>
            <a:r>
              <a:rPr lang="en-US" sz="2400" dirty="0">
                <a:latin typeface="+mn-lt"/>
              </a:rPr>
              <a:t>Notes: I already is!</a:t>
            </a:r>
          </a:p>
          <a:p>
            <a:pPr marL="342900" indent="-342900" algn="l">
              <a:buFont typeface="Arial" panose="020B0604020202020204" pitchFamily="34" charset="0"/>
              <a:buChar char="•"/>
            </a:pPr>
            <a:r>
              <a:rPr lang="en-US" sz="2400" dirty="0">
                <a:latin typeface="+mn-lt"/>
              </a:rPr>
              <a:t>Training GPT cost 100M$, mostly energy</a:t>
            </a:r>
          </a:p>
          <a:p>
            <a:pPr marL="342900" indent="-342900" algn="l">
              <a:buFont typeface="Arial" panose="020B0604020202020204" pitchFamily="34" charset="0"/>
              <a:buChar char="•"/>
            </a:pPr>
            <a:r>
              <a:rPr lang="en-US" sz="2400" dirty="0">
                <a:latin typeface="+mn-lt"/>
              </a:rPr>
              <a:t>Operational costs (users!) exceed this number several times </a:t>
            </a:r>
          </a:p>
          <a:p>
            <a:pPr marL="342900" indent="-342900" algn="l">
              <a:buFont typeface="Arial" panose="020B0604020202020204" pitchFamily="34" charset="0"/>
              <a:buChar char="•"/>
            </a:pPr>
            <a:r>
              <a:rPr lang="en-US" sz="2400" dirty="0">
                <a:latin typeface="+mn-lt"/>
              </a:rPr>
              <a:t>World-wide energy demand for AI, currently at 1.5-2%,</a:t>
            </a:r>
            <a:br>
              <a:rPr lang="en-US" sz="2400" dirty="0">
                <a:latin typeface="+mn-lt"/>
              </a:rPr>
            </a:br>
            <a:r>
              <a:rPr lang="en-US" sz="2400" b="1" dirty="0">
                <a:latin typeface="+mn-lt"/>
              </a:rPr>
              <a:t>doubling every 3.4 month!</a:t>
            </a:r>
            <a:br>
              <a:rPr lang="en-US" sz="2400" dirty="0">
                <a:latin typeface="+mn-lt"/>
              </a:rPr>
            </a:br>
            <a:endParaRPr lang="en-US" sz="2400" dirty="0">
              <a:latin typeface="+mn-lt"/>
            </a:endParaRPr>
          </a:p>
          <a:p>
            <a:pPr marL="342900" indent="-342900" algn="l">
              <a:buFont typeface="Arial" panose="020B0604020202020204" pitchFamily="34" charset="0"/>
              <a:buChar char="•"/>
            </a:pPr>
            <a:r>
              <a:rPr lang="en-US" sz="2400" dirty="0">
                <a:latin typeface="+mn-lt"/>
              </a:rPr>
              <a:t>Most popular vision models (44 articles, &gt;100 times cited) </a:t>
            </a:r>
            <a:br>
              <a:rPr lang="en-US" sz="2400" dirty="0">
                <a:latin typeface="+mn-lt"/>
              </a:rPr>
            </a:br>
            <a:r>
              <a:rPr lang="en-US" sz="2400" dirty="0">
                <a:latin typeface="+mn-lt"/>
              </a:rPr>
              <a:t>have only 1.4 data point per coefficient (weight)</a:t>
            </a:r>
          </a:p>
        </p:txBody>
      </p:sp>
      <p:sp>
        <p:nvSpPr>
          <p:cNvPr id="4" name="Slide Number Placeholder 3">
            <a:extLst>
              <a:ext uri="{FF2B5EF4-FFF2-40B4-BE49-F238E27FC236}">
                <a16:creationId xmlns:a16="http://schemas.microsoft.com/office/drawing/2014/main" id="{4F1BC4C9-AA85-771E-F6A4-99C950579997}"/>
              </a:ext>
            </a:extLst>
          </p:cNvPr>
          <p:cNvSpPr>
            <a:spLocks noGrp="1"/>
          </p:cNvSpPr>
          <p:nvPr>
            <p:ph type="sldNum" sz="quarter" idx="12"/>
          </p:nvPr>
        </p:nvSpPr>
        <p:spPr/>
        <p:txBody>
          <a:bodyPr/>
          <a:lstStyle/>
          <a:p>
            <a:fld id="{ED176613-8EB1-43AD-920C-04E267DA890C}" type="slidenum">
              <a:rPr lang="en-US" smtClean="0"/>
              <a:t>34</a:t>
            </a:fld>
            <a:endParaRPr lang="en-US"/>
          </a:p>
        </p:txBody>
      </p:sp>
    </p:spTree>
    <p:extLst>
      <p:ext uri="{BB962C8B-B14F-4D97-AF65-F5344CB8AC3E}">
        <p14:creationId xmlns:p14="http://schemas.microsoft.com/office/powerpoint/2010/main" val="27768381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1529" y="186586"/>
            <a:ext cx="8820471" cy="657225"/>
          </a:xfrm>
        </p:spPr>
        <p:txBody>
          <a:bodyPr>
            <a:normAutofit fontScale="90000"/>
          </a:bodyPr>
          <a:lstStyle/>
          <a:p>
            <a:r>
              <a:rPr lang="en-US" dirty="0"/>
              <a:t>Brain architecture, geared for autonomous survival in a physical world</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3781"/>
          <a:stretch/>
        </p:blipFill>
        <p:spPr>
          <a:xfrm>
            <a:off x="596134" y="1057614"/>
            <a:ext cx="8820471" cy="5800386"/>
          </a:xfrm>
          <a:prstGeom prst="rect">
            <a:avLst/>
          </a:prstGeom>
        </p:spPr>
      </p:pic>
      <p:grpSp>
        <p:nvGrpSpPr>
          <p:cNvPr id="13" name="Group 12">
            <a:extLst>
              <a:ext uri="{FF2B5EF4-FFF2-40B4-BE49-F238E27FC236}">
                <a16:creationId xmlns:a16="http://schemas.microsoft.com/office/drawing/2014/main" id="{4BB649FD-71AF-03B2-3546-397263F0AB57}"/>
              </a:ext>
            </a:extLst>
          </p:cNvPr>
          <p:cNvGrpSpPr/>
          <p:nvPr/>
        </p:nvGrpSpPr>
        <p:grpSpPr>
          <a:xfrm>
            <a:off x="8621184" y="1196752"/>
            <a:ext cx="2584234" cy="5111133"/>
            <a:chOff x="8544272" y="1040301"/>
            <a:chExt cx="2584234" cy="5111133"/>
          </a:xfrm>
        </p:grpSpPr>
        <p:sp>
          <p:nvSpPr>
            <p:cNvPr id="5" name="TextBox 4"/>
            <p:cNvSpPr txBox="1"/>
            <p:nvPr/>
          </p:nvSpPr>
          <p:spPr>
            <a:xfrm>
              <a:off x="9271203" y="2488433"/>
              <a:ext cx="184730" cy="400110"/>
            </a:xfrm>
            <a:prstGeom prst="rect">
              <a:avLst/>
            </a:prstGeom>
            <a:noFill/>
          </p:spPr>
          <p:txBody>
            <a:bodyPr wrap="none" rtlCol="0">
              <a:spAutoFit/>
            </a:bodyPr>
            <a:lstStyle/>
            <a:p>
              <a:endParaRPr lang="en-US" b="1" dirty="0">
                <a:solidFill>
                  <a:srgbClr val="7030A0"/>
                </a:solidFill>
              </a:endParaRPr>
            </a:p>
          </p:txBody>
        </p:sp>
        <p:sp>
          <p:nvSpPr>
            <p:cNvPr id="6" name="TextBox 5"/>
            <p:cNvSpPr txBox="1"/>
            <p:nvPr/>
          </p:nvSpPr>
          <p:spPr>
            <a:xfrm>
              <a:off x="8583376" y="2519671"/>
              <a:ext cx="2402132" cy="3631763"/>
            </a:xfrm>
            <a:prstGeom prst="rect">
              <a:avLst/>
            </a:prstGeom>
            <a:noFill/>
          </p:spPr>
          <p:txBody>
            <a:bodyPr wrap="none" rtlCol="0">
              <a:spAutoFit/>
            </a:bodyPr>
            <a:lstStyle/>
            <a:p>
              <a:pPr algn="l"/>
              <a:r>
                <a:rPr lang="en-US" b="1" dirty="0">
                  <a:solidFill>
                    <a:srgbClr val="7030A0"/>
                  </a:solidFill>
                  <a:latin typeface="+mn-lt"/>
                </a:rPr>
                <a:t>1. Brain stem</a:t>
              </a:r>
            </a:p>
            <a:p>
              <a:pPr algn="l"/>
              <a:r>
                <a:rPr lang="en-US" b="1" dirty="0">
                  <a:solidFill>
                    <a:srgbClr val="FE4101"/>
                  </a:solidFill>
                  <a:latin typeface="+mn-lt"/>
                </a:rPr>
                <a:t>2. Basal ganglia,</a:t>
              </a:r>
              <a:br>
                <a:rPr lang="en-US" b="1" dirty="0">
                  <a:solidFill>
                    <a:srgbClr val="FE4101"/>
                  </a:solidFill>
                  <a:latin typeface="+mn-lt"/>
                </a:rPr>
              </a:br>
              <a:r>
                <a:rPr lang="en-US" b="1" dirty="0">
                  <a:solidFill>
                    <a:srgbClr val="FE4101"/>
                  </a:solidFill>
                  <a:latin typeface="+mn-lt"/>
                </a:rPr>
                <a:t>     thalamus</a:t>
              </a:r>
            </a:p>
            <a:p>
              <a:pPr algn="l"/>
              <a:r>
                <a:rPr lang="en-US" b="1" dirty="0">
                  <a:solidFill>
                    <a:srgbClr val="00B050"/>
                  </a:solidFill>
                  <a:latin typeface="+mn-lt"/>
                </a:rPr>
                <a:t>3.Amygdala</a:t>
              </a:r>
            </a:p>
            <a:p>
              <a:pPr algn="l"/>
              <a:r>
                <a:rPr lang="en-US" dirty="0">
                  <a:solidFill>
                    <a:schemeClr val="accent1"/>
                  </a:solidFill>
                  <a:latin typeface="+mn-lt"/>
                  <a:sym typeface="Wingdings" panose="05000000000000000000" pitchFamily="2" charset="2"/>
                </a:rPr>
                <a:t> </a:t>
              </a:r>
              <a:r>
                <a:rPr lang="en-US" b="1" dirty="0">
                  <a:solidFill>
                    <a:srgbClr val="00B050"/>
                  </a:solidFill>
                  <a:latin typeface="+mn-lt"/>
                </a:rPr>
                <a:t>Sending final </a:t>
              </a:r>
              <a:br>
                <a:rPr lang="en-US" b="1" dirty="0">
                  <a:solidFill>
                    <a:srgbClr val="00B050"/>
                  </a:solidFill>
                  <a:latin typeface="+mn-lt"/>
                </a:rPr>
              </a:br>
              <a:r>
                <a:rPr lang="en-US" b="1" dirty="0">
                  <a:solidFill>
                    <a:srgbClr val="00B050"/>
                  </a:solidFill>
                  <a:latin typeface="+mn-lt"/>
                </a:rPr>
                <a:t>evaluative signals </a:t>
              </a:r>
              <a:r>
                <a:rPr lang="en-US" dirty="0">
                  <a:solidFill>
                    <a:srgbClr val="00B050"/>
                  </a:solidFill>
                  <a:latin typeface="+mn-lt"/>
                </a:rPr>
                <a:t>to:</a:t>
              </a:r>
              <a:br>
                <a:rPr lang="en-US" dirty="0">
                  <a:solidFill>
                    <a:srgbClr val="00B050"/>
                  </a:solidFill>
                  <a:latin typeface="+mn-lt"/>
                </a:rPr>
              </a:br>
              <a:r>
                <a:rPr lang="en-US" dirty="0">
                  <a:solidFill>
                    <a:srgbClr val="00B050"/>
                  </a:solidFill>
                  <a:latin typeface="+mn-lt"/>
                </a:rPr>
                <a:t> </a:t>
              </a:r>
              <a:br>
                <a:rPr lang="en-US" dirty="0">
                  <a:solidFill>
                    <a:schemeClr val="accent1"/>
                  </a:solidFill>
                  <a:latin typeface="+mn-lt"/>
                </a:rPr>
              </a:br>
              <a:r>
                <a:rPr lang="en-US" dirty="0">
                  <a:solidFill>
                    <a:schemeClr val="accent1"/>
                  </a:solidFill>
                  <a:latin typeface="+mn-lt"/>
                </a:rPr>
                <a:t>4.</a:t>
              </a:r>
              <a:r>
                <a:rPr lang="en-US" b="1" dirty="0">
                  <a:solidFill>
                    <a:schemeClr val="tx1">
                      <a:lumMod val="50000"/>
                      <a:lumOff val="50000"/>
                    </a:schemeClr>
                  </a:solidFill>
                  <a:latin typeface="+mn-lt"/>
                </a:rPr>
                <a:t>prefrontal cortex</a:t>
              </a:r>
              <a:br>
                <a:rPr lang="en-US" b="1" dirty="0">
                  <a:solidFill>
                    <a:schemeClr val="tx1">
                      <a:lumMod val="50000"/>
                      <a:lumOff val="50000"/>
                    </a:schemeClr>
                  </a:solidFill>
                  <a:latin typeface="+mn-lt"/>
                </a:rPr>
              </a:br>
              <a:r>
                <a:rPr lang="en-US" dirty="0">
                  <a:solidFill>
                    <a:schemeClr val="tx1">
                      <a:lumMod val="50000"/>
                      <a:lumOff val="50000"/>
                    </a:schemeClr>
                  </a:solidFill>
                  <a:latin typeface="+mn-lt"/>
                </a:rPr>
                <a:t>for action</a:t>
              </a:r>
              <a:br>
                <a:rPr lang="en-US" dirty="0">
                  <a:solidFill>
                    <a:schemeClr val="tx1">
                      <a:lumMod val="50000"/>
                      <a:lumOff val="50000"/>
                    </a:schemeClr>
                  </a:solidFill>
                  <a:latin typeface="+mn-lt"/>
                </a:rPr>
              </a:br>
              <a:r>
                <a:rPr lang="en-US" dirty="0">
                  <a:solidFill>
                    <a:schemeClr val="tx1">
                      <a:lumMod val="50000"/>
                      <a:lumOff val="50000"/>
                    </a:schemeClr>
                  </a:solidFill>
                  <a:latin typeface="+mn-lt"/>
                </a:rPr>
                <a:t>selection</a:t>
              </a:r>
            </a:p>
          </p:txBody>
        </p:sp>
        <p:sp>
          <p:nvSpPr>
            <p:cNvPr id="7" name="TextBox 6"/>
            <p:cNvSpPr txBox="1"/>
            <p:nvPr/>
          </p:nvSpPr>
          <p:spPr>
            <a:xfrm>
              <a:off x="8544272" y="1040301"/>
              <a:ext cx="2584234" cy="1354217"/>
            </a:xfrm>
            <a:prstGeom prst="rect">
              <a:avLst/>
            </a:prstGeom>
            <a:noFill/>
          </p:spPr>
          <p:txBody>
            <a:bodyPr wrap="none" rtlCol="0">
              <a:spAutoFit/>
            </a:bodyPr>
            <a:lstStyle/>
            <a:p>
              <a:pPr algn="l"/>
              <a:r>
                <a:rPr lang="en-US" sz="1600" dirty="0">
                  <a:latin typeface="+mn-lt"/>
                </a:rPr>
                <a:t>See the big module for </a:t>
              </a:r>
              <a:br>
                <a:rPr lang="en-US" sz="1600" dirty="0">
                  <a:latin typeface="+mn-lt"/>
                </a:rPr>
              </a:br>
              <a:r>
                <a:rPr lang="en-US" sz="1800" b="1" dirty="0">
                  <a:solidFill>
                    <a:srgbClr val="FE4101"/>
                  </a:solidFill>
                  <a:latin typeface="+mn-lt"/>
                </a:rPr>
                <a:t>sensory pattern</a:t>
              </a:r>
              <a:br>
                <a:rPr lang="en-US" sz="1800" b="1" dirty="0">
                  <a:solidFill>
                    <a:srgbClr val="FE4101"/>
                  </a:solidFill>
                  <a:latin typeface="+mn-lt"/>
                </a:rPr>
              </a:br>
              <a:r>
                <a:rPr lang="en-US" sz="1800" b="1" dirty="0">
                  <a:solidFill>
                    <a:srgbClr val="FE4101"/>
                  </a:solidFill>
                  <a:latin typeface="+mn-lt"/>
                </a:rPr>
                <a:t>   </a:t>
              </a:r>
              <a:r>
                <a:rPr lang="en-US" sz="3200" b="1" dirty="0">
                  <a:solidFill>
                    <a:srgbClr val="FE4101"/>
                  </a:solidFill>
                  <a:latin typeface="+mn-lt"/>
                </a:rPr>
                <a:t>valuation</a:t>
              </a:r>
              <a:r>
                <a:rPr lang="en-US" sz="1800" b="1" dirty="0">
                  <a:solidFill>
                    <a:srgbClr val="FE4101"/>
                  </a:solidFill>
                  <a:latin typeface="+mn-lt"/>
                </a:rPr>
                <a:t> </a:t>
              </a:r>
              <a:br>
                <a:rPr lang="en-US" sz="1600" dirty="0">
                  <a:latin typeface="+mn-lt"/>
                </a:rPr>
              </a:br>
              <a:r>
                <a:rPr lang="en-US" sz="1600" dirty="0">
                  <a:latin typeface="+mn-lt"/>
                </a:rPr>
                <a:t>also in humans. Color coded:</a:t>
              </a:r>
            </a:p>
          </p:txBody>
        </p:sp>
      </p:grpSp>
      <p:sp>
        <p:nvSpPr>
          <p:cNvPr id="10" name="TextBox 9">
            <a:extLst>
              <a:ext uri="{FF2B5EF4-FFF2-40B4-BE49-F238E27FC236}">
                <a16:creationId xmlns:a16="http://schemas.microsoft.com/office/drawing/2014/main" id="{6B861ED0-777E-6B52-6715-4375BC04A856}"/>
              </a:ext>
            </a:extLst>
          </p:cNvPr>
          <p:cNvSpPr txBox="1"/>
          <p:nvPr/>
        </p:nvSpPr>
        <p:spPr>
          <a:xfrm>
            <a:off x="-19248" y="-16364"/>
            <a:ext cx="3256020" cy="1107996"/>
          </a:xfrm>
          <a:prstGeom prst="rect">
            <a:avLst/>
          </a:prstGeom>
          <a:noFill/>
        </p:spPr>
        <p:txBody>
          <a:bodyPr wrap="none" rtlCol="0">
            <a:spAutoFit/>
          </a:bodyPr>
          <a:lstStyle/>
          <a:p>
            <a:pPr algn="l"/>
            <a:r>
              <a:rPr lang="en-US" sz="1100" dirty="0"/>
              <a:t>Schomaker, L. (2020) . </a:t>
            </a:r>
            <a:r>
              <a:rPr lang="en-GB" sz="1100" b="1" dirty="0"/>
              <a:t>From Boston to Eden </a:t>
            </a:r>
            <a:br>
              <a:rPr lang="en-GB" sz="1100" b="1" dirty="0"/>
            </a:br>
            <a:r>
              <a:rPr lang="en-GB" sz="1100" b="1" dirty="0"/>
              <a:t>- or how to get systems that are really </a:t>
            </a:r>
            <a:br>
              <a:rPr lang="en-GB" sz="1100" b="1" dirty="0"/>
            </a:br>
            <a:r>
              <a:rPr lang="en-GB" sz="1100" b="1" dirty="0"/>
              <a:t>autonomous and sufficiently intelligent to </a:t>
            </a:r>
            <a:br>
              <a:rPr lang="en-GB" sz="1100" b="1" dirty="0"/>
            </a:br>
            <a:r>
              <a:rPr lang="en-GB" sz="1100" b="1" dirty="0"/>
              <a:t>survive in their niche.</a:t>
            </a:r>
            <a:r>
              <a:rPr lang="en-GB" sz="1100" dirty="0"/>
              <a:t> [lecture for the </a:t>
            </a:r>
            <a:br>
              <a:rPr lang="en-GB" sz="1100" dirty="0"/>
            </a:br>
            <a:r>
              <a:rPr lang="en-GB" sz="1100" dirty="0"/>
              <a:t>Dept. of AI, University of Groningen, </a:t>
            </a:r>
            <a:br>
              <a:rPr lang="en-GB" sz="1100" dirty="0"/>
            </a:br>
            <a:r>
              <a:rPr lang="en-GB" sz="1100" dirty="0"/>
              <a:t>Tuesday, March 3rd, 2020] </a:t>
            </a:r>
            <a:r>
              <a:rPr lang="en-GB" sz="1100" i="1" dirty="0"/>
              <a:t>(on </a:t>
            </a:r>
            <a:r>
              <a:rPr lang="en-GB" sz="1100" i="1" dirty="0" err="1"/>
              <a:t>Zenodo</a:t>
            </a:r>
            <a:r>
              <a:rPr lang="en-GB" sz="1100" i="1" dirty="0"/>
              <a:t>)</a:t>
            </a:r>
            <a:endParaRPr lang="en-US" sz="1100" i="1" dirty="0"/>
          </a:p>
        </p:txBody>
      </p:sp>
      <p:cxnSp>
        <p:nvCxnSpPr>
          <p:cNvPr id="12" name="Straight Arrow Connector 11">
            <a:extLst>
              <a:ext uri="{FF2B5EF4-FFF2-40B4-BE49-F238E27FC236}">
                <a16:creationId xmlns:a16="http://schemas.microsoft.com/office/drawing/2014/main" id="{05044796-FA77-D15E-F705-1E06B787D702}"/>
              </a:ext>
            </a:extLst>
          </p:cNvPr>
          <p:cNvCxnSpPr>
            <a:cxnSpLocks/>
          </p:cNvCxnSpPr>
          <p:nvPr/>
        </p:nvCxnSpPr>
        <p:spPr>
          <a:xfrm flipH="1">
            <a:off x="6672064" y="4149080"/>
            <a:ext cx="2016224" cy="360040"/>
          </a:xfrm>
          <a:prstGeom prst="straightConnector1">
            <a:avLst/>
          </a:prstGeom>
          <a:ln w="34925">
            <a:solidFill>
              <a:srgbClr val="4DE4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6B9FF2D-A6AA-FCF2-F9F1-5AC3719525DB}"/>
              </a:ext>
            </a:extLst>
          </p:cNvPr>
          <p:cNvCxnSpPr>
            <a:cxnSpLocks/>
          </p:cNvCxnSpPr>
          <p:nvPr/>
        </p:nvCxnSpPr>
        <p:spPr>
          <a:xfrm flipH="1">
            <a:off x="7176120" y="2057867"/>
            <a:ext cx="1613756" cy="114991"/>
          </a:xfrm>
          <a:prstGeom prst="straightConnector1">
            <a:avLst/>
          </a:prstGeom>
          <a:ln w="34925">
            <a:solidFill>
              <a:srgbClr val="FE410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C8CD35B-38F6-4230-034D-BA40A53423E3}"/>
              </a:ext>
            </a:extLst>
          </p:cNvPr>
          <p:cNvSpPr txBox="1"/>
          <p:nvPr/>
        </p:nvSpPr>
        <p:spPr>
          <a:xfrm>
            <a:off x="8424008" y="6382887"/>
            <a:ext cx="3082895" cy="400110"/>
          </a:xfrm>
          <a:prstGeom prst="rect">
            <a:avLst/>
          </a:prstGeom>
          <a:noFill/>
        </p:spPr>
        <p:txBody>
          <a:bodyPr wrap="none" rtlCol="0">
            <a:spAutoFit/>
          </a:bodyPr>
          <a:lstStyle/>
          <a:p>
            <a:r>
              <a:rPr lang="en-US" dirty="0"/>
              <a:t>Life is risky without this!!</a:t>
            </a:r>
          </a:p>
        </p:txBody>
      </p:sp>
      <p:sp>
        <p:nvSpPr>
          <p:cNvPr id="3" name="Slide Number Placeholder 2">
            <a:extLst>
              <a:ext uri="{FF2B5EF4-FFF2-40B4-BE49-F238E27FC236}">
                <a16:creationId xmlns:a16="http://schemas.microsoft.com/office/drawing/2014/main" id="{0719D080-1BBF-EB6B-EE51-C9928DCBB91C}"/>
              </a:ext>
            </a:extLst>
          </p:cNvPr>
          <p:cNvSpPr>
            <a:spLocks noGrp="1"/>
          </p:cNvSpPr>
          <p:nvPr>
            <p:ph type="sldNum" sz="quarter" idx="12"/>
          </p:nvPr>
        </p:nvSpPr>
        <p:spPr/>
        <p:txBody>
          <a:bodyPr/>
          <a:lstStyle/>
          <a:p>
            <a:fld id="{ED176613-8EB1-43AD-920C-04E267DA890C}" type="slidenum">
              <a:rPr lang="en-US" smtClean="0"/>
              <a:t>35</a:t>
            </a:fld>
            <a:endParaRPr lang="en-US"/>
          </a:p>
        </p:txBody>
      </p:sp>
    </p:spTree>
    <p:extLst>
      <p:ext uri="{BB962C8B-B14F-4D97-AF65-F5344CB8AC3E}">
        <p14:creationId xmlns:p14="http://schemas.microsoft.com/office/powerpoint/2010/main" val="17902906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BFC06-982D-8E0A-613E-F7AF86FD20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E7B9A2-B524-9621-5435-64F0C14F2799}"/>
              </a:ext>
            </a:extLst>
          </p:cNvPr>
          <p:cNvSpPr>
            <a:spLocks noGrp="1"/>
          </p:cNvSpPr>
          <p:nvPr>
            <p:ph type="title"/>
          </p:nvPr>
        </p:nvSpPr>
        <p:spPr>
          <a:xfrm>
            <a:off x="1487488" y="181821"/>
            <a:ext cx="8820471" cy="657225"/>
          </a:xfrm>
        </p:spPr>
        <p:txBody>
          <a:bodyPr>
            <a:normAutofit fontScale="90000"/>
          </a:bodyPr>
          <a:lstStyle/>
          <a:p>
            <a:r>
              <a:rPr lang="en-US" dirty="0"/>
              <a:t>When will AI be real and dangerous?</a:t>
            </a:r>
          </a:p>
        </p:txBody>
      </p:sp>
      <p:sp>
        <p:nvSpPr>
          <p:cNvPr id="8" name="TextBox 7">
            <a:extLst>
              <a:ext uri="{FF2B5EF4-FFF2-40B4-BE49-F238E27FC236}">
                <a16:creationId xmlns:a16="http://schemas.microsoft.com/office/drawing/2014/main" id="{A4E34373-DEA6-36E5-8D17-62F287CAACFA}"/>
              </a:ext>
            </a:extLst>
          </p:cNvPr>
          <p:cNvSpPr txBox="1"/>
          <p:nvPr/>
        </p:nvSpPr>
        <p:spPr>
          <a:xfrm>
            <a:off x="974388" y="1052736"/>
            <a:ext cx="10818026" cy="6124754"/>
          </a:xfrm>
          <a:prstGeom prst="rect">
            <a:avLst/>
          </a:prstGeom>
          <a:noFill/>
        </p:spPr>
        <p:txBody>
          <a:bodyPr wrap="none" rtlCol="0">
            <a:spAutoFit/>
          </a:bodyPr>
          <a:lstStyle/>
          <a:p>
            <a:pPr marL="457200" indent="-457200" algn="l">
              <a:buFont typeface="Arial" panose="020B0604020202020204" pitchFamily="34" charset="0"/>
              <a:buChar char="•"/>
            </a:pPr>
            <a:r>
              <a:rPr lang="en-US" sz="2800" dirty="0">
                <a:latin typeface="+mn-lt"/>
              </a:rPr>
              <a:t>First: Let’s not forget that the most dangerous creature around </a:t>
            </a:r>
            <a:br>
              <a:rPr lang="en-US" sz="2800" dirty="0">
                <a:latin typeface="+mn-lt"/>
              </a:rPr>
            </a:br>
            <a:r>
              <a:rPr lang="en-US" sz="2800" dirty="0">
                <a:latin typeface="+mn-lt"/>
              </a:rPr>
              <a:t>will be the human, abusing computers, for many years to come</a:t>
            </a:r>
          </a:p>
          <a:p>
            <a:pPr marL="457200" indent="-457200" algn="l">
              <a:buFont typeface="Arial" panose="020B0604020202020204" pitchFamily="34" charset="0"/>
              <a:buChar char="•"/>
            </a:pPr>
            <a:r>
              <a:rPr lang="en-US" sz="2800" dirty="0">
                <a:latin typeface="+mn-lt"/>
              </a:rPr>
              <a:t>In order to be dangerous, AI needs to be, in my opinion:</a:t>
            </a:r>
          </a:p>
          <a:p>
            <a:pPr marL="914400" lvl="1" indent="-457200" algn="l">
              <a:buFont typeface="Arial" panose="020B0604020202020204" pitchFamily="34" charset="0"/>
              <a:buChar char="•"/>
            </a:pPr>
            <a:r>
              <a:rPr lang="en-US" sz="2800" dirty="0">
                <a:latin typeface="+mn-lt"/>
              </a:rPr>
              <a:t>Both in silico (in the computer) </a:t>
            </a:r>
            <a:br>
              <a:rPr lang="en-US" sz="2800" dirty="0">
                <a:latin typeface="+mn-lt"/>
              </a:rPr>
            </a:br>
            <a:r>
              <a:rPr lang="en-US" sz="2800" dirty="0">
                <a:latin typeface="+mn-lt"/>
              </a:rPr>
              <a:t>AND embodied (robotic, drone, mechatronic)</a:t>
            </a:r>
          </a:p>
          <a:p>
            <a:pPr marL="914400" lvl="1" indent="-457200" algn="l">
              <a:buFont typeface="Arial" panose="020B0604020202020204" pitchFamily="34" charset="0"/>
              <a:buChar char="•"/>
            </a:pPr>
            <a:r>
              <a:rPr lang="en-US" sz="2800" dirty="0">
                <a:latin typeface="+mn-lt"/>
              </a:rPr>
              <a:t>Autonomous in the sense of striving to </a:t>
            </a:r>
            <a:r>
              <a:rPr lang="en-NL" sz="2800" dirty="0">
                <a:latin typeface="+mn-lt"/>
              </a:rPr>
              <a:t>fulfil</a:t>
            </a:r>
            <a:r>
              <a:rPr lang="en-US" sz="2800" dirty="0">
                <a:latin typeface="+mn-lt"/>
              </a:rPr>
              <a:t> hardcoded </a:t>
            </a:r>
            <a:br>
              <a:rPr lang="en-US" sz="2800" dirty="0">
                <a:latin typeface="+mn-lt"/>
              </a:rPr>
            </a:br>
            <a:r>
              <a:rPr lang="en-US" sz="2800" dirty="0">
                <a:latin typeface="+mn-lt"/>
              </a:rPr>
              <a:t>inner needs and defending structural integrity</a:t>
            </a:r>
          </a:p>
          <a:p>
            <a:pPr marL="914400" lvl="1" indent="-457200" algn="l">
              <a:buFont typeface="Arial" panose="020B0604020202020204" pitchFamily="34" charset="0"/>
              <a:buChar char="•"/>
            </a:pPr>
            <a:r>
              <a:rPr lang="en-US" sz="2800" dirty="0">
                <a:latin typeface="+mn-lt"/>
              </a:rPr>
              <a:t>Able to collect resources for survival (energy, CPU, network access)</a:t>
            </a:r>
          </a:p>
          <a:p>
            <a:pPr marL="457200" indent="-457200" algn="l">
              <a:buFont typeface="Arial" panose="020B0604020202020204" pitchFamily="34" charset="0"/>
              <a:buChar char="•"/>
            </a:pPr>
            <a:r>
              <a:rPr lang="en-US" sz="2800" dirty="0">
                <a:latin typeface="+mn-lt"/>
              </a:rPr>
              <a:t>Several disciplines provide the tools: </a:t>
            </a:r>
            <a:br>
              <a:rPr lang="en-US" sz="2800" dirty="0">
                <a:latin typeface="+mn-lt"/>
              </a:rPr>
            </a:br>
            <a:r>
              <a:rPr lang="en-US" sz="2800" dirty="0">
                <a:latin typeface="+mn-lt"/>
              </a:rPr>
              <a:t>      Neuroscience, </a:t>
            </a:r>
            <a:r>
              <a:rPr lang="en-US" sz="2800" b="1" dirty="0">
                <a:latin typeface="+mn-lt"/>
              </a:rPr>
              <a:t>Cybernetics</a:t>
            </a:r>
            <a:r>
              <a:rPr lang="en-US" sz="2800" dirty="0">
                <a:latin typeface="+mn-lt"/>
              </a:rPr>
              <a:t>, Neural networks, Robotics</a:t>
            </a:r>
          </a:p>
          <a:p>
            <a:pPr marL="457200" indent="-457200" algn="l">
              <a:buFont typeface="Arial" panose="020B0604020202020204" pitchFamily="34" charset="0"/>
              <a:buChar char="•"/>
            </a:pPr>
            <a:endParaRPr lang="en-US" sz="2800" dirty="0"/>
          </a:p>
        </p:txBody>
      </p:sp>
      <p:sp>
        <p:nvSpPr>
          <p:cNvPr id="3" name="Slide Number Placeholder 2">
            <a:extLst>
              <a:ext uri="{FF2B5EF4-FFF2-40B4-BE49-F238E27FC236}">
                <a16:creationId xmlns:a16="http://schemas.microsoft.com/office/drawing/2014/main" id="{CD66D0EA-06A4-15AE-597C-58C20833BF50}"/>
              </a:ext>
            </a:extLst>
          </p:cNvPr>
          <p:cNvSpPr>
            <a:spLocks noGrp="1"/>
          </p:cNvSpPr>
          <p:nvPr>
            <p:ph type="sldNum" sz="quarter" idx="12"/>
          </p:nvPr>
        </p:nvSpPr>
        <p:spPr/>
        <p:txBody>
          <a:bodyPr/>
          <a:lstStyle/>
          <a:p>
            <a:fld id="{ED176613-8EB1-43AD-920C-04E267DA890C}" type="slidenum">
              <a:rPr lang="en-US" smtClean="0"/>
              <a:t>36</a:t>
            </a:fld>
            <a:endParaRPr lang="en-US"/>
          </a:p>
        </p:txBody>
      </p:sp>
    </p:spTree>
    <p:extLst>
      <p:ext uri="{BB962C8B-B14F-4D97-AF65-F5344CB8AC3E}">
        <p14:creationId xmlns:p14="http://schemas.microsoft.com/office/powerpoint/2010/main" val="5691268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BDBBA-2FE2-AB56-C5B9-2EC880FCA0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80E762-E885-2D64-22E7-0653915FE0A5}"/>
              </a:ext>
            </a:extLst>
          </p:cNvPr>
          <p:cNvSpPr>
            <a:spLocks noGrp="1"/>
          </p:cNvSpPr>
          <p:nvPr>
            <p:ph type="title"/>
          </p:nvPr>
        </p:nvSpPr>
        <p:spPr>
          <a:xfrm>
            <a:off x="1487488" y="181821"/>
            <a:ext cx="8820471" cy="657225"/>
          </a:xfrm>
        </p:spPr>
        <p:txBody>
          <a:bodyPr>
            <a:normAutofit fontScale="90000"/>
          </a:bodyPr>
          <a:lstStyle/>
          <a:p>
            <a:r>
              <a:rPr lang="en-US" dirty="0"/>
              <a:t>When will AI be real and dangerous … </a:t>
            </a:r>
          </a:p>
        </p:txBody>
      </p:sp>
      <p:sp>
        <p:nvSpPr>
          <p:cNvPr id="8" name="TextBox 7">
            <a:extLst>
              <a:ext uri="{FF2B5EF4-FFF2-40B4-BE49-F238E27FC236}">
                <a16:creationId xmlns:a16="http://schemas.microsoft.com/office/drawing/2014/main" id="{F89DC2FD-39D7-C79D-D90B-799E21C8F901}"/>
              </a:ext>
            </a:extLst>
          </p:cNvPr>
          <p:cNvSpPr txBox="1"/>
          <p:nvPr/>
        </p:nvSpPr>
        <p:spPr>
          <a:xfrm>
            <a:off x="981954" y="857238"/>
            <a:ext cx="10443372" cy="5478423"/>
          </a:xfrm>
          <a:prstGeom prst="rect">
            <a:avLst/>
          </a:prstGeom>
          <a:noFill/>
        </p:spPr>
        <p:txBody>
          <a:bodyPr wrap="none" rtlCol="0">
            <a:spAutoFit/>
          </a:bodyPr>
          <a:lstStyle/>
          <a:p>
            <a:pPr marL="457200" indent="-457200" algn="l">
              <a:buFont typeface="Arial" panose="020B0604020202020204" pitchFamily="34" charset="0"/>
              <a:buChar char="•"/>
            </a:pPr>
            <a:r>
              <a:rPr lang="en-US" sz="2800" dirty="0">
                <a:latin typeface="+mn-lt"/>
              </a:rPr>
              <a:t>Revival of </a:t>
            </a:r>
            <a:r>
              <a:rPr lang="en-US" sz="2800" b="1" dirty="0">
                <a:latin typeface="+mn-lt"/>
              </a:rPr>
              <a:t>cybernetics principles</a:t>
            </a:r>
            <a:r>
              <a:rPr lang="en-US" sz="2800" dirty="0">
                <a:latin typeface="+mn-lt"/>
              </a:rPr>
              <a:t>: Feedback, goal: set point,</a:t>
            </a:r>
            <a:br>
              <a:rPr lang="en-US" sz="2800" dirty="0">
                <a:latin typeface="+mn-lt"/>
              </a:rPr>
            </a:br>
            <a:r>
              <a:rPr lang="en-US" sz="2800" dirty="0">
                <a:latin typeface="+mn-lt"/>
              </a:rPr>
              <a:t>point attractors and cyclic attractors</a:t>
            </a:r>
          </a:p>
          <a:p>
            <a:pPr marL="457200" indent="-457200" algn="l">
              <a:buFont typeface="Arial" panose="020B0604020202020204" pitchFamily="34" charset="0"/>
              <a:buChar char="•"/>
            </a:pPr>
            <a:r>
              <a:rPr lang="en-US" sz="2800" dirty="0">
                <a:latin typeface="+mn-lt"/>
              </a:rPr>
              <a:t>For AI: The internal state embedding should be </a:t>
            </a:r>
            <a:r>
              <a:rPr lang="en-US" sz="2800" b="1" dirty="0">
                <a:latin typeface="+mn-lt"/>
              </a:rPr>
              <a:t>fully multimodal</a:t>
            </a:r>
            <a:r>
              <a:rPr lang="en-US" sz="2800" dirty="0">
                <a:latin typeface="+mn-lt"/>
              </a:rPr>
              <a:t>: </a:t>
            </a:r>
            <a:br>
              <a:rPr lang="en-US" sz="2800" dirty="0">
                <a:latin typeface="+mn-lt"/>
              </a:rPr>
            </a:br>
            <a:r>
              <a:rPr lang="en-US" sz="2800" dirty="0">
                <a:latin typeface="+mn-lt"/>
              </a:rPr>
              <a:t>all senses, text, video, tactile for structural integrity both in </a:t>
            </a:r>
            <a:br>
              <a:rPr lang="en-US" sz="2800" dirty="0">
                <a:latin typeface="+mn-lt"/>
              </a:rPr>
            </a:br>
            <a:r>
              <a:rPr lang="en-US" sz="2800" dirty="0">
                <a:latin typeface="+mn-lt"/>
              </a:rPr>
              <a:t>computer space and in the physical incarnation, etc.</a:t>
            </a:r>
          </a:p>
          <a:p>
            <a:pPr marL="457200" indent="-457200" algn="l">
              <a:buFont typeface="Arial" panose="020B0604020202020204" pitchFamily="34" charset="0"/>
              <a:buChar char="•"/>
            </a:pPr>
            <a:r>
              <a:rPr lang="en-US" sz="2800" i="1" dirty="0">
                <a:latin typeface="+mn-lt"/>
              </a:rPr>
              <a:t>Prof. </a:t>
            </a:r>
            <a:r>
              <a:rPr lang="en-US" sz="2800" i="1" dirty="0" err="1">
                <a:latin typeface="+mn-lt"/>
              </a:rPr>
              <a:t>Sickbock</a:t>
            </a:r>
            <a:r>
              <a:rPr lang="en-US" sz="2800" i="1" dirty="0">
                <a:latin typeface="+mn-lt"/>
              </a:rPr>
              <a:t> at work:</a:t>
            </a:r>
          </a:p>
          <a:p>
            <a:pPr marL="914400" lvl="1" indent="-457200" algn="l">
              <a:buFont typeface="Arial" panose="020B0604020202020204" pitchFamily="34" charset="0"/>
              <a:buChar char="•"/>
            </a:pPr>
            <a:r>
              <a:rPr lang="en-US" sz="2800" i="1" dirty="0">
                <a:latin typeface="+mn-lt"/>
              </a:rPr>
              <a:t>Do an LLM alignment/post tuning with all known computer-virus</a:t>
            </a:r>
            <a:br>
              <a:rPr lang="en-US" sz="2800" i="1" dirty="0">
                <a:latin typeface="+mn-lt"/>
              </a:rPr>
            </a:br>
            <a:r>
              <a:rPr lang="en-US" sz="2800" i="1" dirty="0">
                <a:latin typeface="+mn-lt"/>
              </a:rPr>
              <a:t>source codes for getting ‘the AI creature’ into computer systems</a:t>
            </a:r>
          </a:p>
          <a:p>
            <a:pPr marL="914400" lvl="1" indent="-457200" algn="l">
              <a:buFont typeface="Arial" panose="020B0604020202020204" pitchFamily="34" charset="0"/>
              <a:buChar char="•"/>
            </a:pPr>
            <a:r>
              <a:rPr lang="en-US" sz="2800" i="1" dirty="0">
                <a:latin typeface="+mn-lt"/>
              </a:rPr>
              <a:t>Prompt the survival criteria and bootstrap the beast</a:t>
            </a:r>
          </a:p>
          <a:p>
            <a:pPr marL="457200" indent="-457200" algn="l">
              <a:buFont typeface="Arial" panose="020B0604020202020204" pitchFamily="34" charset="0"/>
              <a:buChar char="•"/>
            </a:pPr>
            <a:endParaRPr lang="en-US" sz="2800" dirty="0"/>
          </a:p>
        </p:txBody>
      </p:sp>
      <p:pic>
        <p:nvPicPr>
          <p:cNvPr id="1026" name="Picture 2" descr="Professor Sickbock (Tom Poes) | Stripfiguren, Stripboeken ...">
            <a:extLst>
              <a:ext uri="{FF2B5EF4-FFF2-40B4-BE49-F238E27FC236}">
                <a16:creationId xmlns:a16="http://schemas.microsoft.com/office/drawing/2014/main" id="{67971800-D232-B52F-45FA-ADF0969F0C0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623392" y="4077072"/>
            <a:ext cx="1140313" cy="1610693"/>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FD0FF56D-B7A1-7AB0-4E0B-35A282EE2D47}"/>
              </a:ext>
            </a:extLst>
          </p:cNvPr>
          <p:cNvSpPr>
            <a:spLocks noGrp="1"/>
          </p:cNvSpPr>
          <p:nvPr>
            <p:ph type="sldNum" sz="quarter" idx="12"/>
          </p:nvPr>
        </p:nvSpPr>
        <p:spPr/>
        <p:txBody>
          <a:bodyPr/>
          <a:lstStyle/>
          <a:p>
            <a:fld id="{ED176613-8EB1-43AD-920C-04E267DA890C}" type="slidenum">
              <a:rPr lang="en-US" smtClean="0"/>
              <a:t>37</a:t>
            </a:fld>
            <a:endParaRPr lang="en-US"/>
          </a:p>
        </p:txBody>
      </p:sp>
    </p:spTree>
    <p:extLst>
      <p:ext uri="{BB962C8B-B14F-4D97-AF65-F5344CB8AC3E}">
        <p14:creationId xmlns:p14="http://schemas.microsoft.com/office/powerpoint/2010/main" val="21228889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13543-CC77-733E-2258-A1480129B51A}"/>
              </a:ext>
            </a:extLst>
          </p:cNvPr>
          <p:cNvSpPr>
            <a:spLocks noGrp="1"/>
          </p:cNvSpPr>
          <p:nvPr>
            <p:ph type="title"/>
          </p:nvPr>
        </p:nvSpPr>
        <p:spPr>
          <a:xfrm>
            <a:off x="983432" y="188640"/>
            <a:ext cx="10515600" cy="1325563"/>
          </a:xfrm>
        </p:spPr>
        <p:txBody>
          <a:bodyPr>
            <a:normAutofit fontScale="90000"/>
          </a:bodyPr>
          <a:lstStyle/>
          <a:p>
            <a:r>
              <a:rPr lang="en-US" dirty="0"/>
              <a:t>From my point of view much more interesting than doom scenarios: AI helping nuclear fusion</a:t>
            </a:r>
          </a:p>
        </p:txBody>
      </p:sp>
      <p:pic>
        <p:nvPicPr>
          <p:cNvPr id="4" name="Picture 3">
            <a:extLst>
              <a:ext uri="{FF2B5EF4-FFF2-40B4-BE49-F238E27FC236}">
                <a16:creationId xmlns:a16="http://schemas.microsoft.com/office/drawing/2014/main" id="{8027C2FF-93E6-2793-C53D-3816375C3D2A}"/>
              </a:ext>
            </a:extLst>
          </p:cNvPr>
          <p:cNvPicPr>
            <a:picLocks noChangeAspect="1"/>
          </p:cNvPicPr>
          <p:nvPr/>
        </p:nvPicPr>
        <p:blipFill>
          <a:blip r:embed="rId2"/>
          <a:stretch>
            <a:fillRect/>
          </a:stretch>
        </p:blipFill>
        <p:spPr>
          <a:xfrm>
            <a:off x="983432" y="1690688"/>
            <a:ext cx="8159560" cy="4802187"/>
          </a:xfrm>
          <a:prstGeom prst="rect">
            <a:avLst/>
          </a:prstGeom>
        </p:spPr>
      </p:pic>
      <p:pic>
        <p:nvPicPr>
          <p:cNvPr id="2050" name="Picture 2" descr="Description: Camera image of a plasma inside the TCV tokamak, regions of different colors correspond to different temperatures of the hot plasma. The center of the plasma is so hot that it does not emit visible light. Credit: Curdin W?thrich / SPC/EPFL">
            <a:extLst>
              <a:ext uri="{FF2B5EF4-FFF2-40B4-BE49-F238E27FC236}">
                <a16:creationId xmlns:a16="http://schemas.microsoft.com/office/drawing/2014/main" id="{401416B2-7919-CC14-34E7-749C9B137B1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2264" y="1485251"/>
            <a:ext cx="3415308" cy="227687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77A6DC9F-A50E-FAAF-618C-CCA96DAB7D5B}"/>
              </a:ext>
            </a:extLst>
          </p:cNvPr>
          <p:cNvSpPr>
            <a:spLocks noGrp="1"/>
          </p:cNvSpPr>
          <p:nvPr>
            <p:ph type="sldNum" sz="quarter" idx="12"/>
          </p:nvPr>
        </p:nvSpPr>
        <p:spPr/>
        <p:txBody>
          <a:bodyPr/>
          <a:lstStyle/>
          <a:p>
            <a:fld id="{ED176613-8EB1-43AD-920C-04E267DA890C}" type="slidenum">
              <a:rPr lang="en-US" smtClean="0"/>
              <a:t>38</a:t>
            </a:fld>
            <a:endParaRPr lang="en-US"/>
          </a:p>
        </p:txBody>
      </p:sp>
    </p:spTree>
    <p:extLst>
      <p:ext uri="{BB962C8B-B14F-4D97-AF65-F5344CB8AC3E}">
        <p14:creationId xmlns:p14="http://schemas.microsoft.com/office/powerpoint/2010/main" val="28835047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4F55E-C231-8C89-8EC5-1624E7695B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852870-FA61-A115-BA0B-728B6D133D71}"/>
              </a:ext>
            </a:extLst>
          </p:cNvPr>
          <p:cNvSpPr>
            <a:spLocks noGrp="1"/>
          </p:cNvSpPr>
          <p:nvPr>
            <p:ph type="title"/>
          </p:nvPr>
        </p:nvSpPr>
        <p:spPr>
          <a:xfrm>
            <a:off x="806450" y="2852936"/>
            <a:ext cx="10579100" cy="657225"/>
          </a:xfrm>
        </p:spPr>
        <p:txBody>
          <a:bodyPr/>
          <a:lstStyle/>
          <a:p>
            <a:r>
              <a:rPr lang="en-US" dirty="0"/>
              <a:t>Words of thanks</a:t>
            </a:r>
          </a:p>
        </p:txBody>
      </p:sp>
      <p:sp>
        <p:nvSpPr>
          <p:cNvPr id="3" name="Slide Number Placeholder 2">
            <a:extLst>
              <a:ext uri="{FF2B5EF4-FFF2-40B4-BE49-F238E27FC236}">
                <a16:creationId xmlns:a16="http://schemas.microsoft.com/office/drawing/2014/main" id="{2ADB6BC4-A4B2-F757-72AB-FB6EF32144F0}"/>
              </a:ext>
            </a:extLst>
          </p:cNvPr>
          <p:cNvSpPr>
            <a:spLocks noGrp="1"/>
          </p:cNvSpPr>
          <p:nvPr>
            <p:ph type="sldNum" sz="quarter" idx="11"/>
          </p:nvPr>
        </p:nvSpPr>
        <p:spPr/>
        <p:txBody>
          <a:bodyPr/>
          <a:lstStyle/>
          <a:p>
            <a:pPr>
              <a:defRPr/>
            </a:pPr>
            <a:r>
              <a:rPr lang="en-US"/>
              <a:t> | </a:t>
            </a:r>
            <a:fld id="{F6EA268D-5F93-4172-8B36-F3DF355ADF19}" type="slidenum">
              <a:rPr lang="en-US" smtClean="0"/>
              <a:pPr>
                <a:defRPr/>
              </a:pPr>
              <a:t>39</a:t>
            </a:fld>
            <a:endParaRPr lang="en-US"/>
          </a:p>
        </p:txBody>
      </p:sp>
    </p:spTree>
    <p:extLst>
      <p:ext uri="{BB962C8B-B14F-4D97-AF65-F5344CB8AC3E}">
        <p14:creationId xmlns:p14="http://schemas.microsoft.com/office/powerpoint/2010/main" val="23912198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20C8AC-A5BA-396E-D31F-EA6548B0EEA6}"/>
              </a:ext>
            </a:extLst>
          </p:cNvPr>
          <p:cNvSpPr txBox="1"/>
          <p:nvPr/>
        </p:nvSpPr>
        <p:spPr>
          <a:xfrm>
            <a:off x="623392" y="189651"/>
            <a:ext cx="10945216" cy="6898042"/>
          </a:xfrm>
          <a:prstGeom prst="rect">
            <a:avLst/>
          </a:prstGeom>
          <a:noFill/>
        </p:spPr>
        <p:txBody>
          <a:bodyPr wrap="square" rtlCol="0">
            <a:spAutoFit/>
          </a:bodyPr>
          <a:lstStyle/>
          <a:p>
            <a:pPr algn="l"/>
            <a:r>
              <a:rPr lang="en-GB" sz="1450" b="0" i="0" u="none" strike="noStrike" baseline="0" dirty="0">
                <a:latin typeface="CMR12"/>
              </a:rPr>
              <a:t>At this point in my lecture, I would like to take the opportunity to say a few words of thanks. It will be impossible to mention everybody, so please don’t be disappointed: I am thankful to each everybody whom I collaborated with in my career! First of all, I would like to thank my wife, Monica, who put up with the situation of living together with an eager scientist with many diverse things on his mind. It must have been difficult regularly and I thank you for keeping me grounded in the real world. Although you perfectly know the word ’toga’ – for gown - you enjoyed teasing me with the phrase ”so today you are wearing that kaftan again?”. Then I would express my thanks and my pride in our children, Rafael and Judith, who similarly had to put up with a researcher as father. Both of you are successful in your work and private life, which may be a sign that it may not have been too </a:t>
            </a:r>
            <a:r>
              <a:rPr lang="en-US" sz="1450" b="0" i="0" u="none" strike="noStrike" baseline="0" dirty="0">
                <a:latin typeface="CMR12"/>
              </a:rPr>
              <a:t>much of a burden. </a:t>
            </a:r>
            <a:r>
              <a:rPr lang="en-GB" sz="1450" b="0" i="0" u="none" strike="noStrike" baseline="0" dirty="0">
                <a:latin typeface="CMR12"/>
              </a:rPr>
              <a:t>As regards the AI department, the first person I would need to address is Elina </a:t>
            </a:r>
            <a:r>
              <a:rPr lang="en-GB" sz="1450" b="0" i="0" u="none" strike="noStrike" baseline="0" dirty="0" err="1">
                <a:latin typeface="CMR12"/>
              </a:rPr>
              <a:t>Sietsema</a:t>
            </a:r>
            <a:r>
              <a:rPr lang="en-GB" sz="1450" b="0" i="0" u="none" strike="noStrike" baseline="0" dirty="0">
                <a:latin typeface="CMR12"/>
              </a:rPr>
              <a:t>, who faithfully took care of all practical and organisational problems and made my life as director of the institute considerably easier. Thank you very much Elina! I already knew it beforehand, but as you gradually moved out of the picture when the AI institute was dissolved and Niels became the director of the Bernoulli Institute, I missed your continuous support. Fortunately Jan </a:t>
            </a:r>
            <a:r>
              <a:rPr lang="en-GB" sz="1450" b="0" i="0" u="none" strike="noStrike" baseline="0" dirty="0" err="1">
                <a:latin typeface="CMR12"/>
              </a:rPr>
              <a:t>Hoogen</a:t>
            </a:r>
            <a:r>
              <a:rPr lang="en-GB" sz="1450" b="0" i="0" u="none" strike="noStrike" baseline="0" dirty="0">
                <a:latin typeface="CMR12"/>
              </a:rPr>
              <a:t>, Sarah van </a:t>
            </a:r>
            <a:r>
              <a:rPr lang="en-GB" sz="1450" b="0" i="0" u="none" strike="noStrike" baseline="0" dirty="0" err="1">
                <a:latin typeface="CMR12"/>
              </a:rPr>
              <a:t>Wouwe</a:t>
            </a:r>
            <a:r>
              <a:rPr lang="en-GB" sz="1450" b="0" i="0" u="none" strike="noStrike" baseline="0" dirty="0">
                <a:latin typeface="CMR12"/>
              </a:rPr>
              <a:t> and others started to help me out. Then of course, my direct colleagues within the staff of the AI institute and later department. In spite of our culture of working together apart, there is a special cohesion among us, which was often visible and annoying to outsiders such as deans. They were never able to break us! I would especially like to thank all members of the original appointment committee who hired me and trusted me to navigate the ALICE institute through all kinds of bad weather, </a:t>
            </a:r>
            <a:r>
              <a:rPr lang="en-US" sz="1450" b="0" i="0" u="none" strike="noStrike" baseline="0" dirty="0">
                <a:latin typeface="CMR12"/>
              </a:rPr>
              <a:t>Niels </a:t>
            </a:r>
            <a:r>
              <a:rPr lang="en-US" sz="1450" b="0" i="0" u="none" strike="noStrike" baseline="0" dirty="0" err="1">
                <a:latin typeface="CMR12"/>
              </a:rPr>
              <a:t>Taatgen</a:t>
            </a:r>
            <a:r>
              <a:rPr lang="en-US" sz="1450" b="0" i="0" u="none" strike="noStrike" baseline="0" dirty="0">
                <a:latin typeface="CMR12"/>
              </a:rPr>
              <a:t>, </a:t>
            </a:r>
            <a:r>
              <a:rPr lang="en-US" sz="1450" b="0" i="0" u="none" strike="noStrike" baseline="0" dirty="0" err="1">
                <a:latin typeface="CMR12"/>
              </a:rPr>
              <a:t>Rineke</a:t>
            </a:r>
            <a:r>
              <a:rPr lang="en-US" sz="1450" b="0" i="0" u="none" strike="noStrike" baseline="0" dirty="0">
                <a:latin typeface="CMR12"/>
              </a:rPr>
              <a:t> </a:t>
            </a:r>
            <a:r>
              <a:rPr lang="en-US" sz="1450" b="0" i="0" u="none" strike="noStrike" baseline="0" dirty="0" err="1">
                <a:latin typeface="CMR12"/>
              </a:rPr>
              <a:t>Verbrugge</a:t>
            </a:r>
            <a:r>
              <a:rPr lang="en-US" sz="1450" b="0" i="0" u="none" strike="noStrike" baseline="0" dirty="0">
                <a:latin typeface="CMR12"/>
              </a:rPr>
              <a:t> in particular. </a:t>
            </a:r>
            <a:r>
              <a:rPr lang="en-GB" sz="1450" b="0" i="0" u="none" strike="noStrike" baseline="0" dirty="0">
                <a:latin typeface="CMR12"/>
              </a:rPr>
              <a:t>I want to thank </a:t>
            </a:r>
            <a:r>
              <a:rPr lang="en-GB" sz="1450" b="0" i="0" u="none" strike="noStrike" baseline="0" dirty="0" err="1">
                <a:latin typeface="CMR12"/>
              </a:rPr>
              <a:t>Fokie</a:t>
            </a:r>
            <a:r>
              <a:rPr lang="en-GB" sz="1450" b="0" i="0" u="none" strike="noStrike" baseline="0" dirty="0">
                <a:latin typeface="CMR12"/>
              </a:rPr>
              <a:t> </a:t>
            </a:r>
            <a:r>
              <a:rPr lang="en-GB" sz="1450" b="0" i="0" u="none" strike="noStrike" baseline="0" dirty="0" err="1">
                <a:latin typeface="CMR12"/>
              </a:rPr>
              <a:t>Cnossen</a:t>
            </a:r>
            <a:r>
              <a:rPr lang="en-GB" sz="1450" b="0" i="0" u="none" strike="noStrike" baseline="0" dirty="0">
                <a:latin typeface="CMR12"/>
              </a:rPr>
              <a:t> for here competent steering of the educational processes. I think that by now, being a director of teaching yourself, you see that the world looks very different from above and that often our good ideas are being pulled down by the higher powers that be. I thank Bart Verheij for leading the department of AI and for the interesting discussions we had on logic versus geometry and statistics. It is important to mention Marco </a:t>
            </a:r>
            <a:r>
              <a:rPr lang="en-GB" sz="1450" b="0" i="0" u="none" strike="noStrike" baseline="0" dirty="0" err="1">
                <a:latin typeface="CMR12"/>
              </a:rPr>
              <a:t>Wiering</a:t>
            </a:r>
            <a:r>
              <a:rPr lang="en-GB" sz="1450" b="0" i="0" u="none" strike="noStrike" baseline="0" dirty="0">
                <a:latin typeface="CMR12"/>
              </a:rPr>
              <a:t>, who is still sadly missed. Within the APS group we had our own research interests but we had an excellent understanding and collaboration in joint PhD and MSc projects. I thank Raffaella </a:t>
            </a:r>
            <a:r>
              <a:rPr lang="en-GB" sz="1450" b="0" i="0" u="none" strike="noStrike" baseline="0" dirty="0" err="1">
                <a:latin typeface="CMR12"/>
              </a:rPr>
              <a:t>Carloni</a:t>
            </a:r>
            <a:r>
              <a:rPr lang="en-GB" sz="1450" b="0" i="0" u="none" strike="noStrike" baseline="0" dirty="0">
                <a:latin typeface="CMR12"/>
              </a:rPr>
              <a:t> for leading the robotics branch of my APS group. Then there are the fellow researchers and new staff of AI - like the ones I friendly called "the </a:t>
            </a:r>
            <a:r>
              <a:rPr lang="en-GB" sz="1450" b="0" i="0" u="none" strike="noStrike" baseline="0" dirty="0" err="1">
                <a:latin typeface="CMR12"/>
              </a:rPr>
              <a:t>Mattiases</a:t>
            </a:r>
            <a:r>
              <a:rPr lang="en-GB" sz="1450" b="0" i="0" u="none" strike="noStrike" baseline="0" dirty="0">
                <a:latin typeface="CMR12"/>
              </a:rPr>
              <a:t>“,  Matias </a:t>
            </a:r>
            <a:r>
              <a:rPr lang="en-GB" sz="1450" b="0" i="0" u="none" strike="noStrike" baseline="0" dirty="0" err="1">
                <a:latin typeface="CMR12"/>
              </a:rPr>
              <a:t>Valdenegro</a:t>
            </a:r>
            <a:r>
              <a:rPr lang="en-GB" sz="1450" b="0" i="0" u="none" strike="noStrike" baseline="0" dirty="0">
                <a:latin typeface="CMR12"/>
              </a:rPr>
              <a:t> and </a:t>
            </a:r>
            <a:r>
              <a:rPr lang="en-GB" sz="1450" b="0" i="0" u="none" strike="noStrike" baseline="0" dirty="0" err="1">
                <a:latin typeface="CMR12"/>
              </a:rPr>
              <a:t>Matthia</a:t>
            </a:r>
            <a:r>
              <a:rPr lang="en-GB" sz="1450" b="0" i="0" u="none" strike="noStrike" baseline="0" dirty="0">
                <a:latin typeface="CMR12"/>
              </a:rPr>
              <a:t> </a:t>
            </a:r>
            <a:r>
              <a:rPr lang="en-GB" sz="1450" b="0" i="0" u="none" strike="noStrike" baseline="0" dirty="0" err="1">
                <a:latin typeface="CMR12"/>
              </a:rPr>
              <a:t>Sabatelli</a:t>
            </a:r>
            <a:r>
              <a:rPr lang="en-GB" sz="1450" b="0" i="0" u="none" strike="noStrike" baseline="0" dirty="0">
                <a:latin typeface="CMR12"/>
              </a:rPr>
              <a:t>] who are taking over and will be solving a lot of the education and also doing their research – and the postdocs. I saw Gideon </a:t>
            </a:r>
            <a:r>
              <a:rPr lang="en-GB" sz="1450" b="0" i="0" u="none" strike="noStrike" baseline="0" dirty="0" err="1">
                <a:latin typeface="CMR12"/>
              </a:rPr>
              <a:t>Maillette</a:t>
            </a:r>
            <a:r>
              <a:rPr lang="en-GB" sz="1450" b="0" i="0" u="none" strike="noStrike" baseline="0" dirty="0">
                <a:latin typeface="CMR12"/>
              </a:rPr>
              <a:t>, also there, with several other postdocs. You also saw that more than one  student got an opportunity to stay after their dissertation. You all deserve more detailed mentioning, but time is limited. Then we have the PhD students: I learned a lot from each of you! My special thanks go out to Maruf Dhali, with whom I worked on the Dead Sea Scrolls project. It was a great journey, not in the least due to the tireless scholarly and motivational input from professor </a:t>
            </a:r>
            <a:r>
              <a:rPr lang="en-GB" sz="1450" b="0" i="0" u="none" strike="noStrike" baseline="0" dirty="0" err="1">
                <a:latin typeface="CMR12"/>
              </a:rPr>
              <a:t>Mladen</a:t>
            </a:r>
            <a:r>
              <a:rPr lang="en-GB" sz="1450" b="0" i="0" u="none" strike="noStrike" baseline="0" dirty="0">
                <a:latin typeface="CMR12"/>
              </a:rPr>
              <a:t> Popovic, who has become a dear esteemed colleague during joint work since 2009 already. Talking about multidisciplinary collaboration, it is important to mention my colleagues in </a:t>
            </a:r>
            <a:r>
              <a:rPr lang="en-GB" sz="1450" b="0" i="0" u="none" strike="noStrike" baseline="0" dirty="0" err="1">
                <a:latin typeface="CMR12"/>
              </a:rPr>
              <a:t>CogniGron</a:t>
            </a:r>
            <a:r>
              <a:rPr lang="en-GB" sz="1450" b="0" i="0" u="none" strike="noStrike" baseline="0" dirty="0">
                <a:latin typeface="CMR12"/>
              </a:rPr>
              <a:t>: Ton </a:t>
            </a:r>
            <a:r>
              <a:rPr lang="en-GB" sz="1450" b="0" i="0" u="none" strike="noStrike" baseline="0" dirty="0" err="1">
                <a:latin typeface="CMR12"/>
              </a:rPr>
              <a:t>Engbersen</a:t>
            </a:r>
            <a:r>
              <a:rPr lang="en-GB" sz="1450" b="0" i="0" u="none" strike="noStrike" baseline="0" dirty="0">
                <a:latin typeface="CMR12"/>
              </a:rPr>
              <a:t>, from IBM with a lot of historical overlap, </a:t>
            </a:r>
            <a:r>
              <a:rPr lang="en-GB" sz="1450" b="0" i="0" u="none" strike="noStrike" baseline="0" dirty="0" err="1">
                <a:latin typeface="CMR12"/>
              </a:rPr>
              <a:t>Tamalika</a:t>
            </a:r>
            <a:r>
              <a:rPr lang="en-GB" sz="1450" b="0" i="0" u="none" strike="noStrike" baseline="0" dirty="0">
                <a:latin typeface="CMR12"/>
              </a:rPr>
              <a:t> Banerjee, Beatriz </a:t>
            </a:r>
            <a:r>
              <a:rPr lang="en-GB" sz="1450" b="0" i="0" u="none" strike="noStrike" baseline="0" dirty="0" err="1">
                <a:latin typeface="CMR12"/>
              </a:rPr>
              <a:t>Noheda</a:t>
            </a:r>
            <a:r>
              <a:rPr lang="en-GB" sz="1450" b="0" i="0" u="none" strike="noStrike" baseline="0" dirty="0">
                <a:latin typeface="CMR12"/>
              </a:rPr>
              <a:t>, the director of </a:t>
            </a:r>
            <a:r>
              <a:rPr lang="en-GB" sz="1450" b="0" i="0" u="none" strike="noStrike" baseline="0" dirty="0" err="1">
                <a:latin typeface="CMR12"/>
              </a:rPr>
              <a:t>CogniGron</a:t>
            </a:r>
            <a:r>
              <a:rPr lang="en-GB" sz="1450" b="0" i="0" u="none" strike="noStrike" baseline="0" dirty="0">
                <a:latin typeface="CMR12"/>
              </a:rPr>
              <a:t>, the </a:t>
            </a:r>
            <a:r>
              <a:rPr lang="en-GB" sz="1450" b="0" i="0" u="none" strike="noStrike" baseline="0" dirty="0" err="1">
                <a:latin typeface="CMR12"/>
              </a:rPr>
              <a:t>center</a:t>
            </a:r>
            <a:r>
              <a:rPr lang="en-GB" sz="1450" b="0" i="0" u="none" strike="noStrike" baseline="0" dirty="0">
                <a:latin typeface="CMR12"/>
              </a:rPr>
              <a:t> focusing on neuromorphic computing, where I am allowed to talk about electronics again. Many are not mentioned, I am sorry for that, so I repeat my general statement: Thank you all! I will not be completely away, having a residual appointment of 1 day in the week, but in case we do not meet: Goodbye, and all the best!</a:t>
            </a:r>
          </a:p>
          <a:p>
            <a:pPr algn="l"/>
            <a:endParaRPr lang="en-US" sz="1450" dirty="0"/>
          </a:p>
        </p:txBody>
      </p:sp>
      <p:sp>
        <p:nvSpPr>
          <p:cNvPr id="4" name="Slide Number Placeholder 3">
            <a:extLst>
              <a:ext uri="{FF2B5EF4-FFF2-40B4-BE49-F238E27FC236}">
                <a16:creationId xmlns:a16="http://schemas.microsoft.com/office/drawing/2014/main" id="{EF709C2C-AB07-D99C-2071-3DDC95B4D521}"/>
              </a:ext>
            </a:extLst>
          </p:cNvPr>
          <p:cNvSpPr>
            <a:spLocks noGrp="1"/>
          </p:cNvSpPr>
          <p:nvPr>
            <p:ph type="sldNum" sz="quarter" idx="11"/>
          </p:nvPr>
        </p:nvSpPr>
        <p:spPr/>
        <p:txBody>
          <a:bodyPr/>
          <a:lstStyle/>
          <a:p>
            <a:pPr>
              <a:defRPr/>
            </a:pPr>
            <a:r>
              <a:rPr lang="en-US"/>
              <a:t> | </a:t>
            </a:r>
            <a:fld id="{1C9B88A3-9ACA-4F63-ADDB-A72E30727D48}" type="slidenum">
              <a:rPr lang="en-US" smtClean="0"/>
              <a:pPr>
                <a:defRPr/>
              </a:pPr>
              <a:t>40</a:t>
            </a:fld>
            <a:endParaRPr lang="en-US"/>
          </a:p>
        </p:txBody>
      </p:sp>
    </p:spTree>
    <p:extLst>
      <p:ext uri="{BB962C8B-B14F-4D97-AF65-F5344CB8AC3E}">
        <p14:creationId xmlns:p14="http://schemas.microsoft.com/office/powerpoint/2010/main" val="16204167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6A9BE-2C56-0BFE-4F86-56B1036C5CD3}"/>
              </a:ext>
            </a:extLst>
          </p:cNvPr>
          <p:cNvSpPr>
            <a:spLocks noGrp="1"/>
          </p:cNvSpPr>
          <p:nvPr>
            <p:ph type="title"/>
          </p:nvPr>
        </p:nvSpPr>
        <p:spPr>
          <a:xfrm>
            <a:off x="806450" y="2852936"/>
            <a:ext cx="10579100" cy="657225"/>
          </a:xfrm>
        </p:spPr>
        <p:txBody>
          <a:bodyPr/>
          <a:lstStyle/>
          <a:p>
            <a:r>
              <a:rPr lang="en-US" dirty="0"/>
              <a:t>Goodbye &amp; all the best!</a:t>
            </a:r>
          </a:p>
        </p:txBody>
      </p:sp>
      <p:sp>
        <p:nvSpPr>
          <p:cNvPr id="3" name="Slide Number Placeholder 2">
            <a:extLst>
              <a:ext uri="{FF2B5EF4-FFF2-40B4-BE49-F238E27FC236}">
                <a16:creationId xmlns:a16="http://schemas.microsoft.com/office/drawing/2014/main" id="{B8C92588-BA22-1E32-B1B1-07FD4ADF1E81}"/>
              </a:ext>
            </a:extLst>
          </p:cNvPr>
          <p:cNvSpPr>
            <a:spLocks noGrp="1"/>
          </p:cNvSpPr>
          <p:nvPr>
            <p:ph type="sldNum" sz="quarter" idx="11"/>
          </p:nvPr>
        </p:nvSpPr>
        <p:spPr/>
        <p:txBody>
          <a:bodyPr/>
          <a:lstStyle/>
          <a:p>
            <a:pPr>
              <a:defRPr/>
            </a:pPr>
            <a:r>
              <a:rPr lang="en-US"/>
              <a:t> | </a:t>
            </a:r>
            <a:fld id="{F6EA268D-5F93-4172-8B36-F3DF355ADF19}" type="slidenum">
              <a:rPr lang="en-US" smtClean="0"/>
              <a:pPr>
                <a:defRPr/>
              </a:pPr>
              <a:t>41</a:t>
            </a:fld>
            <a:endParaRPr lang="en-US"/>
          </a:p>
        </p:txBody>
      </p:sp>
    </p:spTree>
    <p:extLst>
      <p:ext uri="{BB962C8B-B14F-4D97-AF65-F5344CB8AC3E}">
        <p14:creationId xmlns:p14="http://schemas.microsoft.com/office/powerpoint/2010/main" val="28027570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29B01-1E15-67B3-E4E2-A27AE577485C}"/>
              </a:ext>
            </a:extLst>
          </p:cNvPr>
          <p:cNvSpPr>
            <a:spLocks noGrp="1"/>
          </p:cNvSpPr>
          <p:nvPr>
            <p:ph type="title"/>
          </p:nvPr>
        </p:nvSpPr>
        <p:spPr>
          <a:xfrm>
            <a:off x="806450" y="128183"/>
            <a:ext cx="10579100" cy="657225"/>
          </a:xfrm>
        </p:spPr>
        <p:txBody>
          <a:bodyPr/>
          <a:lstStyle/>
          <a:p>
            <a:r>
              <a:rPr lang="en-US" sz="2400" dirty="0"/>
              <a:t>References</a:t>
            </a:r>
          </a:p>
        </p:txBody>
      </p:sp>
      <p:sp>
        <p:nvSpPr>
          <p:cNvPr id="3" name="Content Placeholder 2">
            <a:extLst>
              <a:ext uri="{FF2B5EF4-FFF2-40B4-BE49-F238E27FC236}">
                <a16:creationId xmlns:a16="http://schemas.microsoft.com/office/drawing/2014/main" id="{712C71BE-E146-E76D-BB3F-E8D7D118ED24}"/>
              </a:ext>
            </a:extLst>
          </p:cNvPr>
          <p:cNvSpPr>
            <a:spLocks noGrp="1"/>
          </p:cNvSpPr>
          <p:nvPr>
            <p:ph idx="1"/>
          </p:nvPr>
        </p:nvSpPr>
        <p:spPr>
          <a:xfrm>
            <a:off x="542291" y="785408"/>
            <a:ext cx="10579100" cy="5713023"/>
          </a:xfrm>
        </p:spPr>
        <p:txBody>
          <a:bodyPr/>
          <a:lstStyle/>
          <a:p>
            <a:pPr marL="0" indent="0">
              <a:buNone/>
            </a:pPr>
            <a:r>
              <a:rPr lang="en-US" sz="1600" b="1" dirty="0"/>
              <a:t>[slide 4] </a:t>
            </a:r>
            <a:r>
              <a:rPr lang="en-US" sz="1600" dirty="0">
                <a:hlinkClick r:id="rId2"/>
              </a:rPr>
              <a:t>Philips EE (Electronics Experimentation) kits</a:t>
            </a:r>
            <a:br>
              <a:rPr lang="en-US" sz="1600" dirty="0"/>
            </a:br>
            <a:r>
              <a:rPr lang="en-US" sz="1600" dirty="0"/>
              <a:t>                </a:t>
            </a:r>
            <a:r>
              <a:rPr lang="en-GB" sz="1600" dirty="0"/>
              <a:t>Frank, H. (1964). </a:t>
            </a:r>
            <a:r>
              <a:rPr lang="de-DE" sz="1600" dirty="0"/>
              <a:t>Kybernetische Maschinen: Prinzip und Anwendung der automatischen</a:t>
            </a:r>
            <a:br>
              <a:rPr lang="de-DE" sz="1600" dirty="0"/>
            </a:br>
            <a:r>
              <a:rPr lang="de-DE" sz="1600" dirty="0"/>
              <a:t>                     Nachrichtenverarbeitung, Fischer Verlag</a:t>
            </a:r>
          </a:p>
          <a:p>
            <a:pPr marL="0" indent="0">
              <a:buNone/>
            </a:pPr>
            <a:r>
              <a:rPr lang="de-DE" sz="1600" b="1" dirty="0"/>
              <a:t>[</a:t>
            </a:r>
            <a:r>
              <a:rPr lang="de-DE" sz="1600" b="1" dirty="0" err="1"/>
              <a:t>slide</a:t>
            </a:r>
            <a:r>
              <a:rPr lang="de-DE" sz="1600" b="1" dirty="0"/>
              <a:t> 5] </a:t>
            </a:r>
            <a:r>
              <a:rPr lang="en-GB" sz="1600" dirty="0"/>
              <a:t>Boden, M.A. (1987). Artificial Intelligence and Natural Man (2nd ed.). Basic Books.</a:t>
            </a:r>
            <a:br>
              <a:rPr lang="en-GB" sz="1600" dirty="0"/>
            </a:br>
            <a:r>
              <a:rPr lang="en-GB" sz="1600" dirty="0"/>
              <a:t>                </a:t>
            </a:r>
            <a:r>
              <a:rPr lang="de-DE" sz="1600" dirty="0"/>
              <a:t>Walter, G.W. (1961) The </a:t>
            </a:r>
            <a:r>
              <a:rPr lang="de-DE" sz="1600" dirty="0" err="1"/>
              <a:t>living</a:t>
            </a:r>
            <a:r>
              <a:rPr lang="de-DE" sz="1600" dirty="0"/>
              <a:t> </a:t>
            </a:r>
            <a:r>
              <a:rPr lang="de-DE" sz="1600" dirty="0" err="1"/>
              <a:t>brain</a:t>
            </a:r>
            <a:r>
              <a:rPr lang="de-DE" sz="1600" dirty="0"/>
              <a:t>. Pelican Books.</a:t>
            </a:r>
            <a:br>
              <a:rPr lang="de-DE" sz="1600" dirty="0"/>
            </a:br>
            <a:r>
              <a:rPr lang="de-DE" sz="1600" dirty="0"/>
              <a:t>                </a:t>
            </a:r>
            <a:r>
              <a:rPr lang="en-GB" sz="1600" dirty="0"/>
              <a:t>VAX/VMS Software: VMS System Software Handbook, Digital Equipment Corporation (1985).</a:t>
            </a:r>
          </a:p>
          <a:p>
            <a:pPr marL="0" indent="0">
              <a:buNone/>
            </a:pPr>
            <a:r>
              <a:rPr lang="en-GB" sz="1600" b="1" dirty="0"/>
              <a:t>[slide 7] </a:t>
            </a:r>
            <a:r>
              <a:rPr lang="en-GB" sz="1600" dirty="0">
                <a:hlinkClick r:id="rId3"/>
              </a:rPr>
              <a:t>Symbolics Lisp Machine</a:t>
            </a:r>
            <a:br>
              <a:rPr lang="en-GB" sz="1600" dirty="0"/>
            </a:br>
            <a:r>
              <a:rPr lang="en-GB" sz="1600" b="1" dirty="0"/>
              <a:t>[slide 8] </a:t>
            </a:r>
            <a:r>
              <a:rPr lang="en-GB" sz="1600" dirty="0"/>
              <a:t>EU Esprit Projects “Image &amp; Movement Understanding” P419 and “Papyrus” P5204.</a:t>
            </a:r>
            <a:br>
              <a:rPr lang="en-GB" sz="1600" dirty="0"/>
            </a:br>
            <a:r>
              <a:rPr lang="en-GB" sz="1600" dirty="0"/>
              <a:t>                Schomaker, L., </a:t>
            </a:r>
            <a:r>
              <a:rPr lang="en-GB" sz="1600" dirty="0" err="1"/>
              <a:t>Thomassen</a:t>
            </a:r>
            <a:r>
              <a:rPr lang="en-GB" sz="1600" dirty="0"/>
              <a:t>, A. J. W. M., &amp; </a:t>
            </a:r>
            <a:r>
              <a:rPr lang="en-GB" sz="1600" dirty="0" err="1"/>
              <a:t>Teulings</a:t>
            </a:r>
            <a:r>
              <a:rPr lang="en-GB" sz="1600" dirty="0"/>
              <a:t>, H.-L. (1987). A computational model of cursive                   </a:t>
            </a:r>
            <a:br>
              <a:rPr lang="en-GB" sz="1600" dirty="0"/>
            </a:br>
            <a:r>
              <a:rPr lang="en-GB" sz="1600" dirty="0"/>
              <a:t>                     handwriting. In R. </a:t>
            </a:r>
            <a:r>
              <a:rPr lang="en-GB" sz="1600" dirty="0" err="1"/>
              <a:t>Plamondon</a:t>
            </a:r>
            <a:r>
              <a:rPr lang="en-GB" sz="1600" dirty="0"/>
              <a:t>, C. Y. Suen, &amp; J. G. Deschenes (Eds.), Proceedings of the Third</a:t>
            </a:r>
            <a:br>
              <a:rPr lang="en-GB" sz="1600" dirty="0"/>
            </a:br>
            <a:r>
              <a:rPr lang="en-GB" sz="1600" dirty="0"/>
              <a:t>                     International Symposium on Handwriting and Computer Applications (pp. 5-7).</a:t>
            </a:r>
          </a:p>
          <a:p>
            <a:pPr marL="0" indent="0">
              <a:buNone/>
            </a:pPr>
            <a:r>
              <a:rPr lang="en-GB" sz="1600" b="1" dirty="0"/>
              <a:t>[slide 10] </a:t>
            </a:r>
            <a:r>
              <a:rPr lang="en-GB" sz="1600" dirty="0" err="1"/>
              <a:t>Rumelhart</a:t>
            </a:r>
            <a:r>
              <a:rPr lang="en-GB" sz="1600" dirty="0"/>
              <a:t>, D. E., McClelland, J. L., &amp; The PDP Research Group. (1986). Parallel distributed </a:t>
            </a:r>
            <a:br>
              <a:rPr lang="en-GB" sz="1600" dirty="0"/>
            </a:br>
            <a:r>
              <a:rPr lang="en-GB" sz="1600" dirty="0"/>
              <a:t>                     processing: Explorations in the microstructure of cognition: Foundations. MIT Press, </a:t>
            </a:r>
            <a:br>
              <a:rPr lang="en-GB" sz="1600" dirty="0"/>
            </a:br>
            <a:r>
              <a:rPr lang="en-GB" sz="1600" dirty="0"/>
              <a:t>                     Vol 1 (blue) + 2 (brown) +Student book (yellow) and diskette.</a:t>
            </a:r>
            <a:br>
              <a:rPr lang="en-GB" sz="1600" dirty="0"/>
            </a:br>
            <a:r>
              <a:rPr lang="en-GB" sz="1600" dirty="0"/>
              <a:t>                 Schomaker, L.R.B. (1991). Simulation and recognition of handwriting movements: a vertical</a:t>
            </a:r>
            <a:br>
              <a:rPr lang="en-GB" sz="1600" dirty="0"/>
            </a:br>
            <a:r>
              <a:rPr lang="en-GB" sz="1600" dirty="0"/>
              <a:t>                      approach to </a:t>
            </a:r>
            <a:r>
              <a:rPr lang="en-GB" sz="1600" dirty="0" err="1"/>
              <a:t>modeling</a:t>
            </a:r>
            <a:r>
              <a:rPr lang="en-GB" sz="1600" dirty="0"/>
              <a:t> human motor </a:t>
            </a:r>
            <a:r>
              <a:rPr lang="en-GB" sz="1600" dirty="0" err="1"/>
              <a:t>behavior</a:t>
            </a:r>
            <a:r>
              <a:rPr lang="en-GB" sz="1600" dirty="0"/>
              <a:t>, dissertation, Radboud University Nijmegen (NICI).</a:t>
            </a:r>
            <a:br>
              <a:rPr lang="en-GB" sz="1600" dirty="0"/>
            </a:br>
            <a:r>
              <a:rPr lang="en-GB" sz="1600" dirty="0"/>
              <a:t>                      </a:t>
            </a:r>
            <a:r>
              <a:rPr lang="en-GB" sz="1600" dirty="0">
                <a:hlinkClick r:id="rId4"/>
              </a:rPr>
              <a:t>https://repository.ubn.ru.nl/handle/2066/113914</a:t>
            </a:r>
            <a:br>
              <a:rPr lang="en-GB" sz="1600" dirty="0"/>
            </a:br>
            <a:r>
              <a:rPr lang="en-GB" sz="1600" dirty="0"/>
              <a:t>                 Schomaker, L.R.B. (1992). A neural oscillator-network model of temporal pattern generation,</a:t>
            </a:r>
            <a:br>
              <a:rPr lang="en-GB" sz="1600" dirty="0"/>
            </a:br>
            <a:r>
              <a:rPr lang="en-GB" sz="1600" dirty="0"/>
              <a:t>                      Human Movement Science, Volume 11, Issues 1–2, February 1992, Pages 181-192</a:t>
            </a:r>
            <a:br>
              <a:rPr lang="en-GB" sz="1600" dirty="0"/>
            </a:br>
            <a:r>
              <a:rPr lang="en-GB" sz="1600" dirty="0"/>
              <a:t>                      </a:t>
            </a:r>
            <a:r>
              <a:rPr lang="en-GB" sz="1600" dirty="0">
                <a:hlinkClick r:id="rId5"/>
              </a:rPr>
              <a:t>https://doi.org/10.1016/0167-9457(92)90059-K</a:t>
            </a:r>
            <a:endParaRPr lang="en-GB" sz="1600" dirty="0"/>
          </a:p>
          <a:p>
            <a:pPr marL="0" indent="0">
              <a:buNone/>
            </a:pPr>
            <a:r>
              <a:rPr lang="en-GB" sz="1600" b="1" dirty="0"/>
              <a:t>[slide 11] </a:t>
            </a:r>
            <a:r>
              <a:rPr lang="en-GB" sz="1600" dirty="0"/>
              <a:t>Elman, J. L. (1990). Finding structure in time. Cognitive Science, 14(2), 179–211</a:t>
            </a:r>
            <a:br>
              <a:rPr lang="en-GB" sz="1600" dirty="0"/>
            </a:br>
            <a:r>
              <a:rPr lang="en-GB" sz="1600" dirty="0"/>
              <a:t>                      </a:t>
            </a:r>
            <a:r>
              <a:rPr lang="en-GB" sz="1600" dirty="0">
                <a:hlinkClick r:id="rId6"/>
              </a:rPr>
              <a:t>https://doi.org/10.1016/0364-0213(90)90002-E</a:t>
            </a:r>
            <a:endParaRPr lang="en-GB" sz="1600" dirty="0"/>
          </a:p>
          <a:p>
            <a:pPr marL="0" indent="0">
              <a:buNone/>
            </a:pPr>
            <a:endParaRPr lang="en-GB" sz="1600" dirty="0"/>
          </a:p>
        </p:txBody>
      </p:sp>
      <p:sp>
        <p:nvSpPr>
          <p:cNvPr id="5" name="Slide Number Placeholder 4">
            <a:extLst>
              <a:ext uri="{FF2B5EF4-FFF2-40B4-BE49-F238E27FC236}">
                <a16:creationId xmlns:a16="http://schemas.microsoft.com/office/drawing/2014/main" id="{9D08DDC1-B870-4218-155E-5BC85EF47DEB}"/>
              </a:ext>
            </a:extLst>
          </p:cNvPr>
          <p:cNvSpPr>
            <a:spLocks noGrp="1"/>
          </p:cNvSpPr>
          <p:nvPr>
            <p:ph type="sldNum" sz="quarter" idx="11"/>
          </p:nvPr>
        </p:nvSpPr>
        <p:spPr/>
        <p:txBody>
          <a:bodyPr/>
          <a:lstStyle/>
          <a:p>
            <a:pPr>
              <a:defRPr/>
            </a:pPr>
            <a:r>
              <a:rPr lang="en-US"/>
              <a:t> | </a:t>
            </a:r>
            <a:fld id="{EDFC1ACF-C76A-4423-993C-3D11356118FA}" type="slidenum">
              <a:rPr lang="en-US" smtClean="0"/>
              <a:pPr>
                <a:defRPr/>
              </a:pPr>
              <a:t>42</a:t>
            </a:fld>
            <a:endParaRPr lang="en-US"/>
          </a:p>
        </p:txBody>
      </p:sp>
    </p:spTree>
    <p:extLst>
      <p:ext uri="{BB962C8B-B14F-4D97-AF65-F5344CB8AC3E}">
        <p14:creationId xmlns:p14="http://schemas.microsoft.com/office/powerpoint/2010/main" val="14010072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29B01-1E15-67B3-E4E2-A27AE577485C}"/>
              </a:ext>
            </a:extLst>
          </p:cNvPr>
          <p:cNvSpPr>
            <a:spLocks noGrp="1"/>
          </p:cNvSpPr>
          <p:nvPr>
            <p:ph type="title"/>
          </p:nvPr>
        </p:nvSpPr>
        <p:spPr>
          <a:xfrm>
            <a:off x="806450" y="128183"/>
            <a:ext cx="10579100" cy="657225"/>
          </a:xfrm>
        </p:spPr>
        <p:txBody>
          <a:bodyPr/>
          <a:lstStyle/>
          <a:p>
            <a:r>
              <a:rPr lang="en-US" sz="2400" dirty="0"/>
              <a:t>References</a:t>
            </a:r>
          </a:p>
        </p:txBody>
      </p:sp>
      <p:sp>
        <p:nvSpPr>
          <p:cNvPr id="3" name="Content Placeholder 2">
            <a:extLst>
              <a:ext uri="{FF2B5EF4-FFF2-40B4-BE49-F238E27FC236}">
                <a16:creationId xmlns:a16="http://schemas.microsoft.com/office/drawing/2014/main" id="{712C71BE-E146-E76D-BB3F-E8D7D118ED24}"/>
              </a:ext>
            </a:extLst>
          </p:cNvPr>
          <p:cNvSpPr>
            <a:spLocks noGrp="1"/>
          </p:cNvSpPr>
          <p:nvPr>
            <p:ph idx="1"/>
          </p:nvPr>
        </p:nvSpPr>
        <p:spPr>
          <a:xfrm>
            <a:off x="372807" y="692696"/>
            <a:ext cx="11026317" cy="5976664"/>
          </a:xfrm>
        </p:spPr>
        <p:txBody>
          <a:bodyPr/>
          <a:lstStyle/>
          <a:p>
            <a:pPr marL="0" indent="0">
              <a:buNone/>
            </a:pPr>
            <a:r>
              <a:rPr lang="en-US" sz="1500" b="1" dirty="0"/>
              <a:t>[slide 12] </a:t>
            </a:r>
            <a:r>
              <a:rPr lang="en-US" sz="1500" dirty="0" err="1"/>
              <a:t>Lecun</a:t>
            </a:r>
            <a:r>
              <a:rPr lang="en-US" sz="1500" dirty="0"/>
              <a:t>, Y., </a:t>
            </a:r>
            <a:r>
              <a:rPr lang="en-US" sz="1500" dirty="0" err="1"/>
              <a:t>Boser</a:t>
            </a:r>
            <a:r>
              <a:rPr lang="en-US" sz="1500" dirty="0"/>
              <a:t>, B., </a:t>
            </a:r>
            <a:r>
              <a:rPr lang="en-US" sz="1500" dirty="0" err="1"/>
              <a:t>Denker</a:t>
            </a:r>
            <a:r>
              <a:rPr lang="en-US" sz="1500" dirty="0"/>
              <a:t>, J. S., Henderson, D., Howard, R. E., Hubbard, W., </a:t>
            </a:r>
            <a:r>
              <a:rPr lang="en-US" sz="1500" dirty="0" err="1"/>
              <a:t>Jackel</a:t>
            </a:r>
            <a:r>
              <a:rPr lang="en-US" sz="1500" dirty="0"/>
              <a:t>, L. D., &amp; Baird, H. S.   </a:t>
            </a:r>
            <a:br>
              <a:rPr lang="en-US" sz="1500" dirty="0"/>
            </a:br>
            <a:r>
              <a:rPr lang="en-US" sz="1500" dirty="0"/>
              <a:t>       (1990). Constrained neural network for unconstrained handwritten digit recognition. In C. Suen (Ed.), Frontiers in </a:t>
            </a:r>
            <a:br>
              <a:rPr lang="en-US" sz="1500" dirty="0"/>
            </a:br>
            <a:r>
              <a:rPr lang="en-US" sz="1500" dirty="0"/>
              <a:t>       Handwriting Recognition, Montreal, 1990 CENPARMI, Concordia University.</a:t>
            </a:r>
          </a:p>
          <a:p>
            <a:pPr marL="0" indent="0">
              <a:buNone/>
            </a:pPr>
            <a:r>
              <a:rPr lang="en-US" sz="1500" b="1" dirty="0"/>
              <a:t>[slide 13] </a:t>
            </a:r>
            <a:r>
              <a:rPr lang="en-GB" sz="1500" dirty="0" err="1"/>
              <a:t>Boser</a:t>
            </a:r>
            <a:r>
              <a:rPr lang="en-GB" sz="1500" dirty="0"/>
              <a:t>, B., Guyon, I., </a:t>
            </a:r>
            <a:r>
              <a:rPr lang="en-GB" sz="1500" dirty="0" err="1"/>
              <a:t>Vapnik</a:t>
            </a:r>
            <a:r>
              <a:rPr lang="en-GB" sz="1500" dirty="0"/>
              <a:t>, V. (1992). A training algorithm for optimal margin classifiers. In: Proceedings of </a:t>
            </a:r>
            <a:br>
              <a:rPr lang="en-GB" sz="1500" dirty="0"/>
            </a:br>
            <a:r>
              <a:rPr lang="en-GB" sz="1500" dirty="0"/>
              <a:t>       the Fifth Annual Workshop on Computational Learning Theory, Pittsburgh.</a:t>
            </a:r>
          </a:p>
          <a:p>
            <a:pPr marL="0" indent="0">
              <a:buNone/>
            </a:pPr>
            <a:r>
              <a:rPr lang="en-GB" sz="1500" b="1" dirty="0"/>
              <a:t>[slide 16] </a:t>
            </a:r>
            <a:r>
              <a:rPr lang="en-US" sz="1500" dirty="0"/>
              <a:t>Alex Graves, Santiago Fernández, Marcus </a:t>
            </a:r>
            <a:r>
              <a:rPr lang="en-US" sz="1500" dirty="0" err="1"/>
              <a:t>Liwicki</a:t>
            </a:r>
            <a:r>
              <a:rPr lang="en-US" sz="1500" dirty="0"/>
              <a:t>, Horst </a:t>
            </a:r>
            <a:r>
              <a:rPr lang="en-US" sz="1500" dirty="0" err="1"/>
              <a:t>Bunke</a:t>
            </a:r>
            <a:r>
              <a:rPr lang="en-US" sz="1500" dirty="0"/>
              <a:t>, and Jürgen </a:t>
            </a:r>
            <a:r>
              <a:rPr lang="en-US" sz="1500" dirty="0" err="1"/>
              <a:t>Schmidhuber</a:t>
            </a:r>
            <a:r>
              <a:rPr lang="en-US" sz="1500" dirty="0"/>
              <a:t> (2007). </a:t>
            </a:r>
            <a:br>
              <a:rPr lang="en-US" sz="1500" dirty="0"/>
            </a:br>
            <a:r>
              <a:rPr lang="en-US" sz="1500" dirty="0"/>
              <a:t>      Unconstrained online handwriting recognition with recurrent neural networks. In Proceedings of the 20</a:t>
            </a:r>
            <a:r>
              <a:rPr lang="en-US" sz="1500" baseline="30000" dirty="0"/>
              <a:t>th</a:t>
            </a:r>
            <a:br>
              <a:rPr lang="en-US" sz="1500" dirty="0"/>
            </a:br>
            <a:r>
              <a:rPr lang="en-US" sz="1500" dirty="0"/>
              <a:t>      Int. Conf. on Neural Information Processing Systems (NIPS'07). Curran Associates Inc., Red Hook, NY, USA, 577–584.</a:t>
            </a:r>
          </a:p>
          <a:p>
            <a:pPr marL="0" indent="0">
              <a:buNone/>
            </a:pPr>
            <a:r>
              <a:rPr lang="en-US" sz="1500" b="1" dirty="0"/>
              <a:t>[slide 17] </a:t>
            </a:r>
            <a:r>
              <a:rPr lang="en-US" sz="1500" dirty="0"/>
              <a:t>v</a:t>
            </a:r>
            <a:r>
              <a:rPr lang="en-GB" sz="1500" dirty="0"/>
              <a:t>an </a:t>
            </a:r>
            <a:r>
              <a:rPr lang="en-GB" sz="1500" dirty="0" err="1"/>
              <a:t>Oosten</a:t>
            </a:r>
            <a:r>
              <a:rPr lang="en-GB" sz="1500" dirty="0"/>
              <a:t>, J.-P. (2021). The snowball principle for handwritten word-image retrieval: The importance of </a:t>
            </a:r>
            <a:br>
              <a:rPr lang="en-GB" sz="1500" dirty="0"/>
            </a:br>
            <a:r>
              <a:rPr lang="en-GB" sz="1500" dirty="0"/>
              <a:t>      labelled data and humans in the loop. [dissertation]. University of Groningen.  </a:t>
            </a:r>
            <a:br>
              <a:rPr lang="en-GB" sz="1500" dirty="0"/>
            </a:br>
            <a:r>
              <a:rPr lang="en-GB" sz="1500" dirty="0"/>
              <a:t>      </a:t>
            </a:r>
            <a:r>
              <a:rPr lang="en-GB" sz="1500" dirty="0">
                <a:hlinkClick r:id="rId2"/>
              </a:rPr>
              <a:t>https://doi.org/10.33612/diss.160750597</a:t>
            </a:r>
            <a:endParaRPr lang="en-GB" sz="1500" dirty="0"/>
          </a:p>
          <a:p>
            <a:pPr marL="0" indent="0">
              <a:buNone/>
            </a:pPr>
            <a:r>
              <a:rPr lang="en-GB" sz="1500" b="1" dirty="0"/>
              <a:t>[slide 18] </a:t>
            </a:r>
            <a:r>
              <a:rPr lang="en-GB" sz="1500" dirty="0"/>
              <a:t>Graves, A., </a:t>
            </a:r>
            <a:r>
              <a:rPr lang="en-GB" sz="1500" dirty="0" err="1"/>
              <a:t>Jaitly</a:t>
            </a:r>
            <a:r>
              <a:rPr lang="en-GB" sz="1500" dirty="0"/>
              <a:t>, N., &amp; Mohamed, A. (2013). Hybrid speech recognition with Deep Bidirectional LSTM. In 2013 </a:t>
            </a:r>
            <a:br>
              <a:rPr lang="en-GB" sz="1500" dirty="0"/>
            </a:br>
            <a:r>
              <a:rPr lang="en-GB" sz="1500" dirty="0"/>
              <a:t>      IEEE Workshop on Automatic Speech Recognition and Understanding. 2013 IEEE Workshop on Automatic Speech </a:t>
            </a:r>
            <a:br>
              <a:rPr lang="en-GB" sz="1500" dirty="0"/>
            </a:br>
            <a:r>
              <a:rPr lang="en-GB" sz="1500" dirty="0"/>
              <a:t>      Recognition &amp; Understanding (ASRU). IEEE. https://doi.org/10.1109/asru.2013.6707742</a:t>
            </a:r>
          </a:p>
          <a:p>
            <a:pPr marL="0" indent="0">
              <a:buNone/>
            </a:pPr>
            <a:r>
              <a:rPr lang="en-GB" sz="1500" b="1" dirty="0"/>
              <a:t>[slide 19] </a:t>
            </a:r>
            <a:r>
              <a:rPr lang="en-GB" sz="1500" dirty="0" err="1"/>
              <a:t>Velich</a:t>
            </a:r>
            <a:r>
              <a:rPr lang="en-GB" sz="1500" dirty="0"/>
              <a:t>, Maximilian (2022) Context is All You Need: Comparing Transformer-based to RNN-based Models in a </a:t>
            </a:r>
            <a:br>
              <a:rPr lang="en-GB" sz="1500" dirty="0"/>
            </a:br>
            <a:r>
              <a:rPr lang="en-GB" sz="1500" dirty="0"/>
              <a:t>     Handwritten Text Recognition Task. Master's Thesis, Artificial Intelligence,</a:t>
            </a:r>
            <a:br>
              <a:rPr lang="en-GB" sz="1500" dirty="0"/>
            </a:br>
            <a:r>
              <a:rPr lang="en-GB" sz="1500" dirty="0"/>
              <a:t>     </a:t>
            </a:r>
            <a:r>
              <a:rPr lang="en-GB" sz="1500" dirty="0">
                <a:hlinkClick r:id="rId3"/>
              </a:rPr>
              <a:t>https://fse.studenttheses.ub.rug.nl/27947/</a:t>
            </a:r>
            <a:endParaRPr lang="en-GB" sz="1500" dirty="0"/>
          </a:p>
          <a:p>
            <a:pPr marL="0" indent="0">
              <a:buNone/>
            </a:pPr>
            <a:r>
              <a:rPr lang="en-GB" sz="1500" b="1" dirty="0"/>
              <a:t>[slide 22] </a:t>
            </a:r>
            <a:r>
              <a:rPr lang="en-GB" sz="1500" dirty="0"/>
              <a:t>Y. Chen, H. </a:t>
            </a:r>
            <a:r>
              <a:rPr lang="en-GB" sz="1500" dirty="0" err="1"/>
              <a:t>Kasaei</a:t>
            </a:r>
            <a:r>
              <a:rPr lang="en-GB" sz="1500" dirty="0"/>
              <a:t>, L. Schomaker and M. </a:t>
            </a:r>
            <a:r>
              <a:rPr lang="en-GB" sz="1500" dirty="0" err="1"/>
              <a:t>Wiering</a:t>
            </a:r>
            <a:r>
              <a:rPr lang="en-GB" sz="1500" dirty="0"/>
              <a:t>, "Reinforcement Learning with Potential Functions Trained </a:t>
            </a:r>
            <a:br>
              <a:rPr lang="en-GB" sz="1500" dirty="0"/>
            </a:br>
            <a:r>
              <a:rPr lang="en-GB" sz="1500" dirty="0"/>
              <a:t>        to Discriminate Good and Bad States," 2021 International Joint Conference on Neural Networks (IJCNN), Shenzhen, </a:t>
            </a:r>
            <a:br>
              <a:rPr lang="en-GB" sz="1500" dirty="0"/>
            </a:br>
            <a:r>
              <a:rPr lang="en-GB" sz="1500" dirty="0"/>
              <a:t>        China, 2021, pp. 1-7, </a:t>
            </a:r>
            <a:r>
              <a:rPr lang="en-GB" sz="1500" dirty="0" err="1"/>
              <a:t>doi</a:t>
            </a:r>
            <a:r>
              <a:rPr lang="en-GB" sz="1500" dirty="0"/>
              <a:t>: 10.1109/IJCNN52387.2021.9533682.</a:t>
            </a:r>
          </a:p>
          <a:p>
            <a:pPr marL="0" indent="0">
              <a:buNone/>
            </a:pPr>
            <a:r>
              <a:rPr lang="en-GB" sz="1500" dirty="0"/>
              <a:t>     Cipollini, D. &amp; Schomaker,  L.R.B. (2023). Neuromorphic </a:t>
            </a:r>
            <a:r>
              <a:rPr lang="en-GB" sz="1500" dirty="0" err="1"/>
              <a:t>Comput</a:t>
            </a:r>
            <a:r>
              <a:rPr lang="en-GB" sz="1500" dirty="0"/>
              <a:t>. Eng. 3, 034001, DOI 10.1088/2634-4386/acd6b3</a:t>
            </a:r>
            <a:br>
              <a:rPr lang="en-GB" sz="1500" dirty="0"/>
            </a:br>
            <a:r>
              <a:rPr lang="en-GB" sz="1500" dirty="0"/>
              <a:t>     Schomaker, L., Timmermans, J., &amp; Banerjee, T. (2023). Non-linear adaptive control inspired by neuromuscular </a:t>
            </a:r>
            <a:br>
              <a:rPr lang="en-GB" sz="1500" dirty="0"/>
            </a:br>
            <a:r>
              <a:rPr lang="en-GB" sz="1500" dirty="0"/>
              <a:t>     systems. In Bioinspiration &amp;amp; Biomimetics (Vol. 18, Issue 4, p. 046015). IOP Publishing. </a:t>
            </a:r>
            <a:br>
              <a:rPr lang="en-GB" sz="1500" dirty="0"/>
            </a:br>
            <a:r>
              <a:rPr lang="en-GB" sz="1500" dirty="0"/>
              <a:t>     https://doi.org/10.1088/1748-3190/acd896</a:t>
            </a:r>
          </a:p>
          <a:p>
            <a:pPr marL="0" indent="0">
              <a:buNone/>
            </a:pPr>
            <a:endParaRPr lang="en-US" sz="1500" dirty="0"/>
          </a:p>
          <a:p>
            <a:endParaRPr lang="en-GB" sz="1500" dirty="0"/>
          </a:p>
        </p:txBody>
      </p:sp>
      <p:sp>
        <p:nvSpPr>
          <p:cNvPr id="5" name="Slide Number Placeholder 4">
            <a:extLst>
              <a:ext uri="{FF2B5EF4-FFF2-40B4-BE49-F238E27FC236}">
                <a16:creationId xmlns:a16="http://schemas.microsoft.com/office/drawing/2014/main" id="{9D08DDC1-B870-4218-155E-5BC85EF47DEB}"/>
              </a:ext>
            </a:extLst>
          </p:cNvPr>
          <p:cNvSpPr>
            <a:spLocks noGrp="1"/>
          </p:cNvSpPr>
          <p:nvPr>
            <p:ph type="sldNum" sz="quarter" idx="11"/>
          </p:nvPr>
        </p:nvSpPr>
        <p:spPr/>
        <p:txBody>
          <a:bodyPr/>
          <a:lstStyle/>
          <a:p>
            <a:pPr>
              <a:defRPr/>
            </a:pPr>
            <a:r>
              <a:rPr lang="en-US"/>
              <a:t> | </a:t>
            </a:r>
            <a:fld id="{EDFC1ACF-C76A-4423-993C-3D11356118FA}" type="slidenum">
              <a:rPr lang="en-US" smtClean="0"/>
              <a:pPr>
                <a:defRPr/>
              </a:pPr>
              <a:t>43</a:t>
            </a:fld>
            <a:endParaRPr lang="en-US"/>
          </a:p>
        </p:txBody>
      </p:sp>
    </p:spTree>
    <p:extLst>
      <p:ext uri="{BB962C8B-B14F-4D97-AF65-F5344CB8AC3E}">
        <p14:creationId xmlns:p14="http://schemas.microsoft.com/office/powerpoint/2010/main" val="18163457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29B01-1E15-67B3-E4E2-A27AE577485C}"/>
              </a:ext>
            </a:extLst>
          </p:cNvPr>
          <p:cNvSpPr>
            <a:spLocks noGrp="1"/>
          </p:cNvSpPr>
          <p:nvPr>
            <p:ph type="title"/>
          </p:nvPr>
        </p:nvSpPr>
        <p:spPr>
          <a:xfrm>
            <a:off x="806450" y="128183"/>
            <a:ext cx="10579100" cy="657225"/>
          </a:xfrm>
        </p:spPr>
        <p:txBody>
          <a:bodyPr/>
          <a:lstStyle/>
          <a:p>
            <a:r>
              <a:rPr lang="en-US" sz="2400" dirty="0"/>
              <a:t>References</a:t>
            </a:r>
          </a:p>
        </p:txBody>
      </p:sp>
      <p:sp>
        <p:nvSpPr>
          <p:cNvPr id="3" name="Content Placeholder 2">
            <a:extLst>
              <a:ext uri="{FF2B5EF4-FFF2-40B4-BE49-F238E27FC236}">
                <a16:creationId xmlns:a16="http://schemas.microsoft.com/office/drawing/2014/main" id="{712C71BE-E146-E76D-BB3F-E8D7D118ED24}"/>
              </a:ext>
            </a:extLst>
          </p:cNvPr>
          <p:cNvSpPr>
            <a:spLocks noGrp="1"/>
          </p:cNvSpPr>
          <p:nvPr>
            <p:ph idx="1"/>
          </p:nvPr>
        </p:nvSpPr>
        <p:spPr>
          <a:xfrm>
            <a:off x="479376" y="572488"/>
            <a:ext cx="11026317" cy="6157329"/>
          </a:xfrm>
        </p:spPr>
        <p:txBody>
          <a:bodyPr/>
          <a:lstStyle/>
          <a:p>
            <a:pPr marL="0" indent="0">
              <a:buNone/>
            </a:pPr>
            <a:r>
              <a:rPr lang="en-US" sz="1600" b="1" dirty="0"/>
              <a:t>[slide 23]  </a:t>
            </a:r>
            <a:r>
              <a:rPr lang="en-GB" sz="1600" dirty="0" err="1"/>
              <a:t>Bulacu</a:t>
            </a:r>
            <a:r>
              <a:rPr lang="en-GB" sz="1600" dirty="0"/>
              <a:t>, M. &amp; Schomaker, L. (2007). Text-Independent Writer Identification and Verification Using Textural and Allographic Features, IEEE Transactions on Pattern Analysis and Machine Intelligence, vol. 29, no. 4, pp. 701-717</a:t>
            </a:r>
          </a:p>
          <a:p>
            <a:pPr marL="0" indent="0">
              <a:buNone/>
            </a:pPr>
            <a:r>
              <a:rPr lang="en-GB" sz="1600" b="1" dirty="0"/>
              <a:t>[slide 24] </a:t>
            </a:r>
            <a:r>
              <a:rPr lang="en-GB" sz="1600" dirty="0"/>
              <a:t>Dijkstra, K., van de </a:t>
            </a:r>
            <a:r>
              <a:rPr lang="en-GB" sz="1600" dirty="0" err="1"/>
              <a:t>Loosdrecht</a:t>
            </a:r>
            <a:r>
              <a:rPr lang="en-GB" sz="1600" dirty="0"/>
              <a:t>, J., </a:t>
            </a:r>
            <a:r>
              <a:rPr lang="en-GB" sz="1600" dirty="0" err="1"/>
              <a:t>Atsma</a:t>
            </a:r>
            <a:r>
              <a:rPr lang="en-GB" sz="1600" dirty="0"/>
              <a:t>, W. A., Schomaker, L. R. B., &amp; </a:t>
            </a:r>
            <a:r>
              <a:rPr lang="en-GB" sz="1600" dirty="0" err="1"/>
              <a:t>Wiering</a:t>
            </a:r>
            <a:r>
              <a:rPr lang="en-GB" sz="1600" dirty="0"/>
              <a:t>, M. A. (2021). </a:t>
            </a:r>
            <a:br>
              <a:rPr lang="en-GB" sz="1600" dirty="0"/>
            </a:br>
            <a:r>
              <a:rPr lang="en-GB" sz="1600" dirty="0"/>
              <a:t>   CentroidNetV2: A hybrid deep neural network for small-object segmentation and counting. In Neurocomputing (Vol. </a:t>
            </a:r>
            <a:br>
              <a:rPr lang="en-GB" sz="1600" dirty="0"/>
            </a:br>
            <a:r>
              <a:rPr lang="en-GB" sz="1600" dirty="0"/>
              <a:t>   423, pp. 490–505). Elsevier BV. </a:t>
            </a:r>
            <a:r>
              <a:rPr lang="en-GB" sz="1600" dirty="0">
                <a:hlinkClick r:id="rId2"/>
              </a:rPr>
              <a:t>https://doi.org/10.1016/j.neucom.2020.10.075</a:t>
            </a:r>
            <a:endParaRPr lang="en-GB" sz="1600" dirty="0"/>
          </a:p>
          <a:p>
            <a:pPr marL="0" indent="0">
              <a:buNone/>
            </a:pPr>
            <a:r>
              <a:rPr lang="en-GB" sz="1600" b="1" dirty="0"/>
              <a:t>[slide 25] </a:t>
            </a:r>
            <a:r>
              <a:rPr lang="en-GB" sz="1600" dirty="0"/>
              <a:t>He, S., Samara, P., Burgers, J., &amp; Schomaker, L. (2016). A Multiple-Label Guided Clustering Algorithm for </a:t>
            </a:r>
            <a:br>
              <a:rPr lang="en-GB" sz="1600" dirty="0"/>
            </a:br>
            <a:r>
              <a:rPr lang="en-GB" sz="1600" dirty="0"/>
              <a:t>   Historical Document Dating and Localization. In IEEE Transactions on Image Processing (Vol. 25, Issue 11, pp. 5252–</a:t>
            </a:r>
            <a:br>
              <a:rPr lang="en-GB" sz="1600" dirty="0"/>
            </a:br>
            <a:r>
              <a:rPr lang="en-GB" sz="1600" dirty="0"/>
              <a:t>   5265). Institute of Electrical and Electronics Engineers (IEEE). </a:t>
            </a:r>
            <a:r>
              <a:rPr lang="en-GB" sz="1600" dirty="0">
                <a:hlinkClick r:id="rId3"/>
              </a:rPr>
              <a:t>https://doi.org/10.1109/tip.2016.2602078</a:t>
            </a:r>
            <a:br>
              <a:rPr lang="en-GB" sz="1600" dirty="0"/>
            </a:br>
            <a:r>
              <a:rPr lang="en-GB" sz="1600" dirty="0"/>
              <a:t>   He, S., &amp; Schomaker, L. (2019). </a:t>
            </a:r>
            <a:r>
              <a:rPr lang="en-GB" sz="1600" dirty="0" err="1"/>
              <a:t>DeepOtsu</a:t>
            </a:r>
            <a:r>
              <a:rPr lang="en-GB" sz="1600" dirty="0"/>
              <a:t>: Document enhancement and binarization using iterative deep learning. In </a:t>
            </a:r>
            <a:br>
              <a:rPr lang="en-GB" sz="1600" dirty="0"/>
            </a:br>
            <a:r>
              <a:rPr lang="en-GB" sz="1600" dirty="0"/>
              <a:t>        Pattern Recognition (Vol. 91, pp. 379–390). Elsevier BV. </a:t>
            </a:r>
            <a:r>
              <a:rPr lang="en-GB" sz="1600" dirty="0">
                <a:hlinkClick r:id="rId4"/>
              </a:rPr>
              <a:t>https://doi.org/10.1016/j.patcog.2019.01.025</a:t>
            </a:r>
            <a:endParaRPr lang="en-GB" sz="1600" dirty="0"/>
          </a:p>
          <a:p>
            <a:pPr marL="0" indent="0">
              <a:buNone/>
            </a:pPr>
            <a:r>
              <a:rPr lang="en-GB" sz="1600" b="1" dirty="0"/>
              <a:t>[slide 26] </a:t>
            </a:r>
            <a:r>
              <a:rPr lang="en-GB" sz="1600" dirty="0" err="1"/>
              <a:t>Popović</a:t>
            </a:r>
            <a:r>
              <a:rPr lang="en-GB" sz="1600" dirty="0"/>
              <a:t>, M., Dhali, M. A., &amp; Schomaker, L. (2021). Artificial intelligence based writer identification generates </a:t>
            </a:r>
            <a:br>
              <a:rPr lang="en-GB" sz="1600" dirty="0"/>
            </a:br>
            <a:r>
              <a:rPr lang="en-GB" sz="1600" dirty="0"/>
              <a:t>   new evidence for the unknown scribes of the Dead Sea Scrolls exemplified by the Great Isaiah Scroll (1QIsaa). In D. R. </a:t>
            </a:r>
            <a:br>
              <a:rPr lang="en-GB" sz="1600" dirty="0"/>
            </a:br>
            <a:r>
              <a:rPr lang="en-GB" sz="1600" dirty="0"/>
              <a:t>   </a:t>
            </a:r>
            <a:r>
              <a:rPr lang="en-GB" sz="1600" dirty="0" err="1"/>
              <a:t>Amancio</a:t>
            </a:r>
            <a:r>
              <a:rPr lang="en-GB" sz="1600" dirty="0"/>
              <a:t> (Ed.), PLOS ONE (Vol. 16, Issue 4, p. e0249769). Public Library of Science (</a:t>
            </a:r>
            <a:r>
              <a:rPr lang="en-GB" sz="1600" dirty="0" err="1"/>
              <a:t>PLoS</a:t>
            </a:r>
            <a:r>
              <a:rPr lang="en-GB" sz="1600" dirty="0"/>
              <a:t>). </a:t>
            </a:r>
            <a:br>
              <a:rPr lang="en-GB" sz="1600" dirty="0"/>
            </a:br>
            <a:r>
              <a:rPr lang="en-GB" sz="1600" dirty="0"/>
              <a:t>   </a:t>
            </a:r>
            <a:r>
              <a:rPr lang="en-GB" sz="1600" dirty="0">
                <a:hlinkClick r:id="rId5"/>
              </a:rPr>
              <a:t>https://doi.org/10.1371/journal.pone.0249769</a:t>
            </a:r>
            <a:endParaRPr lang="en-GB" sz="1600" dirty="0"/>
          </a:p>
          <a:p>
            <a:pPr marL="0" indent="0">
              <a:buNone/>
            </a:pPr>
            <a:r>
              <a:rPr lang="en-GB" sz="1600" b="1" dirty="0"/>
              <a:t>[slide 27] </a:t>
            </a:r>
            <a:r>
              <a:rPr lang="en-GB" sz="1600" dirty="0"/>
              <a:t>Luo, S., </a:t>
            </a:r>
            <a:r>
              <a:rPr lang="en-GB" sz="1600" dirty="0" err="1"/>
              <a:t>Kasaei</a:t>
            </a:r>
            <a:r>
              <a:rPr lang="en-GB" sz="1600" dirty="0"/>
              <a:t>, H., &amp; Schomaker, L. (2020). Accelerating Reinforcement Learning for Reaching Using </a:t>
            </a:r>
            <a:br>
              <a:rPr lang="en-GB" sz="1600" dirty="0"/>
            </a:br>
            <a:r>
              <a:rPr lang="en-GB" sz="1600" dirty="0"/>
              <a:t>   Continuous Curriculum Learning. In 2020 International Joint Conference on Neural Networks (IJCNN). 2020 </a:t>
            </a:r>
            <a:br>
              <a:rPr lang="en-GB" sz="1600" dirty="0"/>
            </a:br>
            <a:r>
              <a:rPr lang="en-GB" sz="1600" dirty="0"/>
              <a:t>   International Joint Conference on Neural Networks (IJCNN). IEEE. https://doi.org/10.1109/ijcnn48605.2020.9207427</a:t>
            </a:r>
          </a:p>
          <a:p>
            <a:pPr marL="0" indent="0">
              <a:buNone/>
            </a:pPr>
            <a:r>
              <a:rPr lang="en-US" sz="1600" b="1" dirty="0"/>
              <a:t>   </a:t>
            </a:r>
            <a:r>
              <a:rPr lang="en-US" sz="1600" dirty="0">
                <a:hlinkClick r:id="rId6"/>
              </a:rPr>
              <a:t>https://www.youtube.com/watch?v=WY-1EbYBSGo</a:t>
            </a:r>
            <a:endParaRPr lang="en-US" sz="1600" dirty="0"/>
          </a:p>
          <a:p>
            <a:pPr marL="0" indent="0">
              <a:buNone/>
            </a:pPr>
            <a:r>
              <a:rPr lang="en-US" sz="1600" b="1" dirty="0"/>
              <a:t>[slide 28] </a:t>
            </a:r>
            <a:r>
              <a:rPr lang="en-US" sz="1600" dirty="0"/>
              <a:t>Zhang, Z., &amp; Schomaker, L. (2021). DTGAN: Dual Attention Generative Adversarial Networks for Text-to-</a:t>
            </a:r>
            <a:br>
              <a:rPr lang="en-US" sz="1600" dirty="0"/>
            </a:br>
            <a:r>
              <a:rPr lang="en-US" sz="1600" dirty="0"/>
              <a:t>      Image Generation. In 2021 International Joint Conference on Neural Networks (IJCNN). 2021 International Joint </a:t>
            </a:r>
            <a:br>
              <a:rPr lang="en-US" sz="1600" dirty="0"/>
            </a:br>
            <a:r>
              <a:rPr lang="en-US" sz="1600" dirty="0"/>
              <a:t>      Conference on Neural Networks (IJCNN). IEEE. </a:t>
            </a:r>
            <a:r>
              <a:rPr lang="en-US" sz="1600" dirty="0">
                <a:hlinkClick r:id="rId7"/>
              </a:rPr>
              <a:t>https://doi.org/10.1109/ijcnn52387.2021.9533527</a:t>
            </a:r>
            <a:br>
              <a:rPr lang="en-US" sz="1600" dirty="0"/>
            </a:br>
            <a:r>
              <a:rPr lang="en-US" sz="1600" dirty="0"/>
              <a:t>   Zhang, Z., &amp; Schomaker, L. (2022). </a:t>
            </a:r>
            <a:r>
              <a:rPr lang="en-US" sz="1600" dirty="0" err="1"/>
              <a:t>DiverGAN</a:t>
            </a:r>
            <a:r>
              <a:rPr lang="en-US" sz="1600" dirty="0"/>
              <a:t>: An Efficient and Effective Single-Stage Framework for Diverse </a:t>
            </a:r>
            <a:br>
              <a:rPr lang="en-US" sz="1600" dirty="0"/>
            </a:br>
            <a:r>
              <a:rPr lang="en-US" sz="1600" dirty="0"/>
              <a:t>       Text-to-Image Generation. Neurocomputing (Vol. 473, pp. 182–198). Elsevier, DOI: </a:t>
            </a:r>
            <a:r>
              <a:rPr lang="en-US" sz="1600" dirty="0">
                <a:hlinkClick r:id="rId8"/>
              </a:rPr>
              <a:t>10.1016/j.neucom.2021.12.005</a:t>
            </a:r>
            <a:endParaRPr lang="en-US" sz="1600" dirty="0"/>
          </a:p>
        </p:txBody>
      </p:sp>
      <p:sp>
        <p:nvSpPr>
          <p:cNvPr id="5" name="Slide Number Placeholder 4">
            <a:extLst>
              <a:ext uri="{FF2B5EF4-FFF2-40B4-BE49-F238E27FC236}">
                <a16:creationId xmlns:a16="http://schemas.microsoft.com/office/drawing/2014/main" id="{9D08DDC1-B870-4218-155E-5BC85EF47DEB}"/>
              </a:ext>
            </a:extLst>
          </p:cNvPr>
          <p:cNvSpPr>
            <a:spLocks noGrp="1"/>
          </p:cNvSpPr>
          <p:nvPr>
            <p:ph type="sldNum" sz="quarter" idx="11"/>
          </p:nvPr>
        </p:nvSpPr>
        <p:spPr/>
        <p:txBody>
          <a:bodyPr/>
          <a:lstStyle/>
          <a:p>
            <a:pPr>
              <a:defRPr/>
            </a:pPr>
            <a:r>
              <a:rPr lang="en-US"/>
              <a:t> | </a:t>
            </a:r>
            <a:fld id="{EDFC1ACF-C76A-4423-993C-3D11356118FA}" type="slidenum">
              <a:rPr lang="en-US" smtClean="0"/>
              <a:pPr>
                <a:defRPr/>
              </a:pPr>
              <a:t>44</a:t>
            </a:fld>
            <a:endParaRPr lang="en-US"/>
          </a:p>
        </p:txBody>
      </p:sp>
    </p:spTree>
    <p:extLst>
      <p:ext uri="{BB962C8B-B14F-4D97-AF65-F5344CB8AC3E}">
        <p14:creationId xmlns:p14="http://schemas.microsoft.com/office/powerpoint/2010/main" val="35647466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29B01-1E15-67B3-E4E2-A27AE577485C}"/>
              </a:ext>
            </a:extLst>
          </p:cNvPr>
          <p:cNvSpPr>
            <a:spLocks noGrp="1"/>
          </p:cNvSpPr>
          <p:nvPr>
            <p:ph type="title"/>
          </p:nvPr>
        </p:nvSpPr>
        <p:spPr>
          <a:xfrm>
            <a:off x="806450" y="128183"/>
            <a:ext cx="10579100" cy="657225"/>
          </a:xfrm>
        </p:spPr>
        <p:txBody>
          <a:bodyPr/>
          <a:lstStyle/>
          <a:p>
            <a:r>
              <a:rPr lang="en-US" sz="2400" dirty="0"/>
              <a:t>References</a:t>
            </a:r>
          </a:p>
        </p:txBody>
      </p:sp>
      <p:sp>
        <p:nvSpPr>
          <p:cNvPr id="3" name="Content Placeholder 2">
            <a:extLst>
              <a:ext uri="{FF2B5EF4-FFF2-40B4-BE49-F238E27FC236}">
                <a16:creationId xmlns:a16="http://schemas.microsoft.com/office/drawing/2014/main" id="{712C71BE-E146-E76D-BB3F-E8D7D118ED24}"/>
              </a:ext>
            </a:extLst>
          </p:cNvPr>
          <p:cNvSpPr>
            <a:spLocks noGrp="1"/>
          </p:cNvSpPr>
          <p:nvPr>
            <p:ph idx="1"/>
          </p:nvPr>
        </p:nvSpPr>
        <p:spPr>
          <a:xfrm>
            <a:off x="479376" y="572488"/>
            <a:ext cx="11026317" cy="6157329"/>
          </a:xfrm>
        </p:spPr>
        <p:txBody>
          <a:bodyPr/>
          <a:lstStyle/>
          <a:p>
            <a:pPr marL="0" indent="0">
              <a:buNone/>
            </a:pPr>
            <a:r>
              <a:rPr lang="en-US" sz="1600" b="1" dirty="0"/>
              <a:t>[slide 30] </a:t>
            </a:r>
            <a:r>
              <a:rPr lang="en-GB" sz="1600" dirty="0"/>
              <a:t>Brooks, R. A. (1990). Elephants don’t play chess. In Robotics and Autonomous Systems (Vol. 6, </a:t>
            </a:r>
            <a:br>
              <a:rPr lang="en-GB" sz="1600" dirty="0"/>
            </a:br>
            <a:r>
              <a:rPr lang="en-GB" sz="1600" dirty="0"/>
              <a:t>     Issues 1–2, pp. 3–15). Elsevier BV. </a:t>
            </a:r>
            <a:r>
              <a:rPr lang="en-GB" sz="1600" dirty="0">
                <a:hlinkClick r:id="rId2"/>
              </a:rPr>
              <a:t>https://doi.org/10.1016/s0921-8890(05)80025-9</a:t>
            </a:r>
            <a:endParaRPr lang="en-GB" sz="1600" dirty="0"/>
          </a:p>
          <a:p>
            <a:pPr marL="0" indent="0">
              <a:buNone/>
            </a:pPr>
            <a:r>
              <a:rPr lang="en-GB" sz="1600" b="1" dirty="0"/>
              <a:t>[slide 31]</a:t>
            </a:r>
            <a:r>
              <a:rPr lang="en-GB" sz="1600" dirty="0"/>
              <a:t> </a:t>
            </a:r>
            <a:r>
              <a:rPr lang="en-GB" sz="1600" dirty="0">
                <a:hlinkClick r:id="rId3"/>
              </a:rPr>
              <a:t>Anthropic: Introducing the next generation of Claude (4th March 2024)</a:t>
            </a:r>
            <a:endParaRPr lang="en-GB" sz="1600" dirty="0"/>
          </a:p>
          <a:p>
            <a:pPr marL="0" indent="0">
              <a:buNone/>
            </a:pPr>
            <a:r>
              <a:rPr lang="en-GB" sz="1600" b="1" dirty="0"/>
              <a:t>[slide 33] </a:t>
            </a:r>
            <a:r>
              <a:rPr lang="en-GB" sz="1600" dirty="0"/>
              <a:t>- </a:t>
            </a:r>
            <a:r>
              <a:rPr lang="en-GB" sz="1600" dirty="0" err="1">
                <a:hlinkClick r:id="rId4"/>
              </a:rPr>
              <a:t>HAICu</a:t>
            </a:r>
            <a:r>
              <a:rPr lang="en-GB" sz="1600" dirty="0">
                <a:hlinkClick r:id="rId4"/>
              </a:rPr>
              <a:t> project: digital Humanities - Artificial Intelligence - Cultural heritage</a:t>
            </a:r>
            <a:br>
              <a:rPr lang="en-GB" sz="1600" dirty="0"/>
            </a:br>
            <a:endParaRPr lang="en-GB" sz="1600" dirty="0"/>
          </a:p>
          <a:p>
            <a:pPr marL="0" indent="0">
              <a:buNone/>
            </a:pPr>
            <a:r>
              <a:rPr lang="en-GB" sz="1600" dirty="0"/>
              <a:t>                    - </a:t>
            </a:r>
            <a:r>
              <a:rPr lang="en-GB" sz="1600" dirty="0" err="1">
                <a:hlinkClick r:id="rId5"/>
              </a:rPr>
              <a:t>CogniGron</a:t>
            </a:r>
            <a:r>
              <a:rPr lang="en-GB" sz="1600" dirty="0">
                <a:hlinkClick r:id="rId5"/>
              </a:rPr>
              <a:t> </a:t>
            </a:r>
            <a:r>
              <a:rPr lang="en-GB" sz="1600" dirty="0" err="1">
                <a:hlinkClick r:id="rId5"/>
              </a:rPr>
              <a:t>center</a:t>
            </a:r>
            <a:r>
              <a:rPr lang="en-GB" sz="1600" dirty="0">
                <a:hlinkClick r:id="rId5"/>
              </a:rPr>
              <a:t> on neuromorphic computing</a:t>
            </a:r>
            <a:endParaRPr lang="en-GB" sz="1600" dirty="0"/>
          </a:p>
          <a:p>
            <a:pPr marL="0" indent="0">
              <a:buNone/>
            </a:pPr>
            <a:r>
              <a:rPr lang="en-GB" sz="1600" b="1" dirty="0"/>
              <a:t>[slide 35] </a:t>
            </a:r>
            <a:r>
              <a:rPr lang="en-GB" sz="1600" dirty="0"/>
              <a:t>Schomaker, L. (2020). From Boston to Eden - or how to get systems that are really autonomous </a:t>
            </a:r>
            <a:br>
              <a:rPr lang="en-GB" sz="1600" dirty="0"/>
            </a:br>
            <a:r>
              <a:rPr lang="en-GB" sz="1600" dirty="0"/>
              <a:t>                        and sufficiently intelligent to survive in their niche [lecture]</a:t>
            </a:r>
          </a:p>
          <a:p>
            <a:pPr marL="0" indent="0">
              <a:buNone/>
            </a:pPr>
            <a:r>
              <a:rPr lang="en-GB" sz="1600" dirty="0"/>
              <a:t>                        </a:t>
            </a:r>
            <a:r>
              <a:rPr lang="en-GB" sz="1600" dirty="0">
                <a:hlinkClick r:id="rId6"/>
              </a:rPr>
              <a:t>https://zenodo.org/records/3757369</a:t>
            </a:r>
            <a:endParaRPr lang="en-GB" sz="1600" dirty="0"/>
          </a:p>
          <a:p>
            <a:pPr marL="0" indent="0">
              <a:buNone/>
            </a:pPr>
            <a:r>
              <a:rPr lang="en-GB" sz="1600" b="1" dirty="0"/>
              <a:t>[slide 38] </a:t>
            </a:r>
            <a:r>
              <a:rPr lang="en-GB" sz="1600" dirty="0" err="1"/>
              <a:t>Degrave</a:t>
            </a:r>
            <a:r>
              <a:rPr lang="en-GB" sz="1600" dirty="0"/>
              <a:t>, J., </a:t>
            </a:r>
            <a:r>
              <a:rPr lang="en-GB" sz="1600" dirty="0" err="1"/>
              <a:t>Felici</a:t>
            </a:r>
            <a:r>
              <a:rPr lang="en-GB" sz="1600" dirty="0"/>
              <a:t>, F., </a:t>
            </a:r>
            <a:r>
              <a:rPr lang="en-GB" sz="1600" dirty="0" err="1"/>
              <a:t>Buchli</a:t>
            </a:r>
            <a:r>
              <a:rPr lang="en-GB" sz="1600" dirty="0"/>
              <a:t>, J., </a:t>
            </a:r>
            <a:r>
              <a:rPr lang="en-GB" sz="1600" dirty="0" err="1"/>
              <a:t>Neunert</a:t>
            </a:r>
            <a:r>
              <a:rPr lang="en-GB" sz="1600" dirty="0"/>
              <a:t>, M., Tracey, B., </a:t>
            </a:r>
            <a:r>
              <a:rPr lang="en-GB" sz="1600" dirty="0" err="1"/>
              <a:t>Carpanese</a:t>
            </a:r>
            <a:r>
              <a:rPr lang="en-GB" sz="1600" dirty="0"/>
              <a:t>, F., </a:t>
            </a:r>
            <a:r>
              <a:rPr lang="en-GB" sz="1600" dirty="0" err="1"/>
              <a:t>Ewalds</a:t>
            </a:r>
            <a:r>
              <a:rPr lang="en-GB" sz="1600" dirty="0"/>
              <a:t>, T., Hafner, R., </a:t>
            </a:r>
            <a:r>
              <a:rPr lang="en-GB" sz="1600" dirty="0" err="1"/>
              <a:t>Abdolmaleki</a:t>
            </a:r>
            <a:r>
              <a:rPr lang="en-GB" sz="1600" dirty="0"/>
              <a:t>, </a:t>
            </a:r>
            <a:br>
              <a:rPr lang="en-GB" sz="1600" dirty="0"/>
            </a:br>
            <a:r>
              <a:rPr lang="en-GB" sz="1600" dirty="0"/>
              <a:t>   A., de las Casas, D., Donner, C., Fritz, L., </a:t>
            </a:r>
            <a:r>
              <a:rPr lang="en-GB" sz="1600" dirty="0" err="1"/>
              <a:t>Galperti</a:t>
            </a:r>
            <a:r>
              <a:rPr lang="en-GB" sz="1600" dirty="0"/>
              <a:t>, C., Huber, A., Keeling, J., </a:t>
            </a:r>
            <a:r>
              <a:rPr lang="en-GB" sz="1600" dirty="0" err="1"/>
              <a:t>Tsimpoukelli</a:t>
            </a:r>
            <a:r>
              <a:rPr lang="en-GB" sz="1600" dirty="0"/>
              <a:t>, M., Kay, J., Merle, A., </a:t>
            </a:r>
            <a:r>
              <a:rPr lang="en-GB" sz="1600" dirty="0" err="1"/>
              <a:t>Moret</a:t>
            </a:r>
            <a:r>
              <a:rPr lang="en-GB" sz="1600" dirty="0"/>
              <a:t>, </a:t>
            </a:r>
            <a:br>
              <a:rPr lang="en-GB" sz="1600" dirty="0"/>
            </a:br>
            <a:r>
              <a:rPr lang="en-GB" sz="1600" dirty="0"/>
              <a:t>   J.-M., … </a:t>
            </a:r>
            <a:r>
              <a:rPr lang="en-GB" sz="1600" dirty="0" err="1"/>
              <a:t>Riedmiller</a:t>
            </a:r>
            <a:r>
              <a:rPr lang="en-GB" sz="1600" dirty="0"/>
              <a:t>, M. (2022). </a:t>
            </a:r>
            <a:r>
              <a:rPr lang="en-GB" sz="1600" i="1" dirty="0"/>
              <a:t>Magnetic control of tokamak plasmas through deep reinforcement learning</a:t>
            </a:r>
            <a:r>
              <a:rPr lang="en-GB" sz="1600" dirty="0"/>
              <a:t>. Nature </a:t>
            </a:r>
            <a:br>
              <a:rPr lang="en-GB" sz="1600" dirty="0"/>
            </a:br>
            <a:r>
              <a:rPr lang="en-GB" sz="1600" dirty="0"/>
              <a:t>   (Vol. 602, Issue 7897, pp. 414–419). Springer Science and Business Media LLC. </a:t>
            </a:r>
            <a:br>
              <a:rPr lang="en-GB" sz="1600" dirty="0"/>
            </a:br>
            <a:r>
              <a:rPr lang="en-GB" sz="1600" dirty="0"/>
              <a:t>   </a:t>
            </a:r>
            <a:r>
              <a:rPr lang="en-GB" sz="1600" dirty="0">
                <a:hlinkClick r:id="rId7"/>
              </a:rPr>
              <a:t>https://doi.org/10.1038/s41586-021-04301-9</a:t>
            </a:r>
            <a:endParaRPr lang="en-GB" sz="1600" dirty="0"/>
          </a:p>
          <a:p>
            <a:pPr marL="0" indent="0">
              <a:buNone/>
            </a:pPr>
            <a:endParaRPr lang="en-GB" sz="1600" dirty="0"/>
          </a:p>
          <a:p>
            <a:pPr marL="0" indent="0">
              <a:buNone/>
            </a:pPr>
            <a:endParaRPr lang="en-US" sz="1600" dirty="0"/>
          </a:p>
        </p:txBody>
      </p:sp>
      <p:sp>
        <p:nvSpPr>
          <p:cNvPr id="5" name="Slide Number Placeholder 4">
            <a:extLst>
              <a:ext uri="{FF2B5EF4-FFF2-40B4-BE49-F238E27FC236}">
                <a16:creationId xmlns:a16="http://schemas.microsoft.com/office/drawing/2014/main" id="{9D08DDC1-B870-4218-155E-5BC85EF47DEB}"/>
              </a:ext>
            </a:extLst>
          </p:cNvPr>
          <p:cNvSpPr>
            <a:spLocks noGrp="1"/>
          </p:cNvSpPr>
          <p:nvPr>
            <p:ph type="sldNum" sz="quarter" idx="11"/>
          </p:nvPr>
        </p:nvSpPr>
        <p:spPr/>
        <p:txBody>
          <a:bodyPr/>
          <a:lstStyle/>
          <a:p>
            <a:pPr>
              <a:defRPr/>
            </a:pPr>
            <a:r>
              <a:rPr lang="en-US"/>
              <a:t> | </a:t>
            </a:r>
            <a:fld id="{EDFC1ACF-C76A-4423-993C-3D11356118FA}" type="slidenum">
              <a:rPr lang="en-US" smtClean="0"/>
              <a:pPr>
                <a:defRPr/>
              </a:pPr>
              <a:t>45</a:t>
            </a:fld>
            <a:endParaRPr lang="en-US"/>
          </a:p>
        </p:txBody>
      </p:sp>
    </p:spTree>
    <p:extLst>
      <p:ext uri="{BB962C8B-B14F-4D97-AF65-F5344CB8AC3E}">
        <p14:creationId xmlns:p14="http://schemas.microsoft.com/office/powerpoint/2010/main" val="2746106481"/>
      </p:ext>
    </p:extLst>
  </p:cSld>
  <p:clrMapOvr>
    <a:masterClrMapping/>
  </p:clrMapOvr>
</p:sld>
</file>

<file path=ppt/theme/theme1.xml><?xml version="1.0" encoding="utf-8"?>
<a:theme xmlns:a="http://schemas.openxmlformats.org/drawingml/2006/main" name="huisstijl">
  <a:themeElements>
    <a:clrScheme name="huisstijl 1">
      <a:dk1>
        <a:srgbClr val="707070"/>
      </a:dk1>
      <a:lt1>
        <a:srgbClr val="FFFFFF"/>
      </a:lt1>
      <a:dk2>
        <a:srgbClr val="707070"/>
      </a:dk2>
      <a:lt2>
        <a:srgbClr val="000000"/>
      </a:lt2>
      <a:accent1>
        <a:srgbClr val="C8C8C8"/>
      </a:accent1>
      <a:accent2>
        <a:srgbClr val="CC0000"/>
      </a:accent2>
      <a:accent3>
        <a:srgbClr val="FFFFFF"/>
      </a:accent3>
      <a:accent4>
        <a:srgbClr val="5F5F5F"/>
      </a:accent4>
      <a:accent5>
        <a:srgbClr val="E0E0E0"/>
      </a:accent5>
      <a:accent6>
        <a:srgbClr val="B90000"/>
      </a:accent6>
      <a:hlink>
        <a:srgbClr val="009CEF"/>
      </a:hlink>
      <a:folHlink>
        <a:srgbClr val="772DEF"/>
      </a:folHlink>
    </a:clrScheme>
    <a:fontScheme name="huisstijl">
      <a:majorFont>
        <a:latin typeface="Georgia"/>
        <a:ea typeface="ＭＳ Ｐゴシック"/>
        <a:cs typeface=""/>
      </a:majorFont>
      <a:minorFont>
        <a:latin typeface="Georgia"/>
        <a:ea typeface="ＭＳ Ｐゴシック"/>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6350"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2000" b="0" i="0" u="none" strike="noStrike" cap="none" normalizeH="0" baseline="0" smtClean="0">
            <a:ln>
              <a:noFill/>
            </a:ln>
            <a:solidFill>
              <a:schemeClr val="tx1"/>
            </a:solidFill>
            <a:effectLst/>
            <a:latin typeface="Georgia" pitchFamily="18" charset="0"/>
            <a:ea typeface="ＭＳ Ｐゴシック" pitchFamily="34" charset="-128"/>
          </a:defRPr>
        </a:defPPr>
      </a:lstStyle>
    </a:spDef>
    <a:lnDef>
      <a:spPr bwMode="auto">
        <a:xfrm>
          <a:off x="0" y="0"/>
          <a:ext cx="1" cy="1"/>
        </a:xfrm>
        <a:custGeom>
          <a:avLst/>
          <a:gdLst/>
          <a:ahLst/>
          <a:cxnLst/>
          <a:rect l="0" t="0" r="0" b="0"/>
          <a:pathLst/>
        </a:custGeom>
        <a:solidFill>
          <a:schemeClr val="bg1"/>
        </a:solidFill>
        <a:ln w="6350"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2000" b="0" i="0" u="none" strike="noStrike" cap="none" normalizeH="0" baseline="0" smtClean="0">
            <a:ln>
              <a:noFill/>
            </a:ln>
            <a:solidFill>
              <a:schemeClr val="tx1"/>
            </a:solidFill>
            <a:effectLst/>
            <a:latin typeface="Georgia" pitchFamily="18" charset="0"/>
            <a:ea typeface="ＭＳ Ｐゴシック" pitchFamily="34" charset="-128"/>
          </a:defRPr>
        </a:defPPr>
      </a:lstStyle>
    </a:lnDef>
  </a:objectDefaults>
  <a:extraClrSchemeLst>
    <a:extraClrScheme>
      <a:clrScheme name="huisstijl 1">
        <a:dk1>
          <a:srgbClr val="707070"/>
        </a:dk1>
        <a:lt1>
          <a:srgbClr val="FFFFFF"/>
        </a:lt1>
        <a:dk2>
          <a:srgbClr val="707070"/>
        </a:dk2>
        <a:lt2>
          <a:srgbClr val="000000"/>
        </a:lt2>
        <a:accent1>
          <a:srgbClr val="C8C8C8"/>
        </a:accent1>
        <a:accent2>
          <a:srgbClr val="CC0000"/>
        </a:accent2>
        <a:accent3>
          <a:srgbClr val="FFFFFF"/>
        </a:accent3>
        <a:accent4>
          <a:srgbClr val="5F5F5F"/>
        </a:accent4>
        <a:accent5>
          <a:srgbClr val="E0E0E0"/>
        </a:accent5>
        <a:accent6>
          <a:srgbClr val="B90000"/>
        </a:accent6>
        <a:hlink>
          <a:srgbClr val="009CEF"/>
        </a:hlink>
        <a:folHlink>
          <a:srgbClr val="772DE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Data\Microsoft\Templates\huisstijl.pot</Template>
  <TotalTime>6675</TotalTime>
  <Words>6085</Words>
  <Application>Microsoft Office PowerPoint</Application>
  <PresentationFormat>Widescreen</PresentationFormat>
  <Paragraphs>327</Paragraphs>
  <Slides>45</Slides>
  <Notes>14</Notes>
  <HiddenSlides>1</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45</vt:i4>
      </vt:variant>
    </vt:vector>
  </HeadingPairs>
  <TitlesOfParts>
    <vt:vector size="61" baseType="lpstr">
      <vt:lpstr>Amazon Ember</vt:lpstr>
      <vt:lpstr>-apple-system</vt:lpstr>
      <vt:lpstr>Arial</vt:lpstr>
      <vt:lpstr>Calibri</vt:lpstr>
      <vt:lpstr>Calibri Light</vt:lpstr>
      <vt:lpstr>Circular</vt:lpstr>
      <vt:lpstr>CMR12</vt:lpstr>
      <vt:lpstr>Georgia</vt:lpstr>
      <vt:lpstr>Segoe Sans Display</vt:lpstr>
      <vt:lpstr>Segoe UI</vt:lpstr>
      <vt:lpstr>Times</vt:lpstr>
      <vt:lpstr>Times New Roman</vt:lpstr>
      <vt:lpstr>Verdana</vt:lpstr>
      <vt:lpstr>Wingdings</vt:lpstr>
      <vt:lpstr>huisstijl</vt:lpstr>
      <vt:lpstr>Office Theme</vt:lpstr>
      <vt:lpstr>Phase transitions  A Forrest Gump-like account on AI 1984-2024                                                                     Valedictory lecture – March 8th, 2024</vt:lpstr>
      <vt:lpstr>Phase transitions - Overview</vt:lpstr>
      <vt:lpstr>PowerPoint Presentation</vt:lpstr>
      <vt:lpstr>Past: 1968-1975</vt:lpstr>
      <vt:lpstr>1979</vt:lpstr>
      <vt:lpstr>PowerPoint Presentation</vt:lpstr>
      <vt:lpstr>PowerPoint Presentation</vt:lpstr>
      <vt:lpstr>PowerPoint Presentation</vt:lpstr>
      <vt:lpstr>PowerPoint Presentation</vt:lpstr>
      <vt:lpstr>1986-1994</vt:lpstr>
      <vt:lpstr>PowerPoint Presentation</vt:lpstr>
      <vt:lpstr>PowerPoint Presentation</vt:lpstr>
      <vt:lpstr>Neural network winter 1995-200x</vt:lpstr>
      <vt:lpstr>Neural network winter 1995-200x</vt:lpstr>
      <vt:lpstr>PowerPoint Presentation</vt:lpstr>
      <vt:lpstr>PowerPoint Presentation</vt:lpstr>
      <vt:lpstr>On scientific urban legends</vt:lpstr>
      <vt:lpstr>Divergent loss in HMM training</vt:lpstr>
      <vt:lpstr>PowerPoint Presentation</vt:lpstr>
      <vt:lpstr>PhD students, memorable findings</vt:lpstr>
      <vt:lpstr>PhD students     (at some distance: pro forma or 2nd promotor)</vt:lpstr>
      <vt:lpstr>PhD students, ongoing now:</vt:lpstr>
      <vt:lpstr>Marius Bulacu / “Hinge” feature</vt:lpstr>
      <vt:lpstr>Klaas Dijkstra / CentroidNet</vt:lpstr>
      <vt:lpstr>Sheng He / medieval document dating                       and writer identification</vt:lpstr>
      <vt:lpstr>Maruf Dhali / Dead Sea Scrolls                 manuscript dating / writer identification</vt:lpstr>
      <vt:lpstr>Sha Luo / reinforcement learning for robotics</vt:lpstr>
      <vt:lpstr>Zhenxing Zhang / Generative Adversarial Networks</vt:lpstr>
      <vt:lpstr>PowerPoint Presentation</vt:lpstr>
      <vt:lpstr>Recent successes in AI &amp; the future</vt:lpstr>
      <vt:lpstr>Latest LLM: Claude 3 from Antrhopic (March 4, 2024)</vt:lpstr>
      <vt:lpstr>Latest LLM: Claude 3 from Antrhopic (March 4, 2024)</vt:lpstr>
      <vt:lpstr>Developments</vt:lpstr>
      <vt:lpstr>When will AI be ‘real’ and dangerous?</vt:lpstr>
      <vt:lpstr>Brain architecture, geared for autonomous survival in a physical world</vt:lpstr>
      <vt:lpstr>When will AI be real and dangerous?</vt:lpstr>
      <vt:lpstr>When will AI be real and dangerous … </vt:lpstr>
      <vt:lpstr>From my point of view much more interesting than doom scenarios: AI helping nuclear fusion</vt:lpstr>
      <vt:lpstr>Words of thanks</vt:lpstr>
      <vt:lpstr>PowerPoint Presentation</vt:lpstr>
      <vt:lpstr>Goodbye &amp; all the best!</vt:lpstr>
      <vt:lpstr>References</vt:lpstr>
      <vt:lpstr>References</vt:lpstr>
      <vt:lpstr>References</vt:lpstr>
      <vt:lpstr>References</vt:lpstr>
    </vt:vector>
  </TitlesOfParts>
  <Company>KI/RuG Groningen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Lambert Schomaker</dc:creator>
  <cp:lastModifiedBy>Lambert Schomaker</cp:lastModifiedBy>
  <cp:revision>576</cp:revision>
  <dcterms:created xsi:type="dcterms:W3CDTF">2007-09-20T21:09:50Z</dcterms:created>
  <dcterms:modified xsi:type="dcterms:W3CDTF">2024-04-12T08:51:00Z</dcterms:modified>
</cp:coreProperties>
</file>