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5"/>
    <p:sldMasterId id="214748367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Lst>
  <p:sldSz cy="5143500" cx="9144000"/>
  <p:notesSz cx="6858000" cy="9144000"/>
  <p:embeddedFontLst>
    <p:embeddedFont>
      <p:font typeface="Raleway"/>
      <p:regular r:id="rId56"/>
      <p:bold r:id="rId57"/>
      <p:italic r:id="rId58"/>
      <p:boldItalic r:id="rId59"/>
    </p:embeddedFont>
    <p:embeddedFont>
      <p:font typeface="Roboto Black"/>
      <p:bold r:id="rId60"/>
      <p:boldItalic r:id="rId61"/>
    </p:embeddedFont>
    <p:embeddedFont>
      <p:font typeface="Roboto"/>
      <p:regular r:id="rId62"/>
      <p:bold r:id="rId63"/>
      <p:italic r:id="rId64"/>
      <p:boldItalic r:id="rId65"/>
    </p:embeddedFont>
    <p:embeddedFont>
      <p:font typeface="Nunito"/>
      <p:regular r:id="rId66"/>
      <p:bold r:id="rId67"/>
      <p:italic r:id="rId68"/>
      <p:boldItalic r:id="rId69"/>
    </p:embeddedFont>
    <p:embeddedFont>
      <p:font typeface="Lato"/>
      <p:regular r:id="rId70"/>
      <p:bold r:id="rId71"/>
      <p:italic r:id="rId72"/>
      <p:boldItalic r:id="rId73"/>
    </p:embeddedFont>
    <p:embeddedFont>
      <p:font typeface="Maven Pro"/>
      <p:regular r:id="rId74"/>
      <p:bold r:id="rId75"/>
    </p:embeddedFont>
    <p:embeddedFont>
      <p:font typeface="Courier Prime"/>
      <p:regular r:id="rId76"/>
      <p:bold r:id="rId77"/>
      <p:italic r:id="rId78"/>
      <p:boldItalic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4C2BDBE-1DCB-4C39-9691-9D306F7C728B}">
  <a:tblStyle styleId="{A4C2BDBE-1DCB-4C39-9691-9D306F7C728B}"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719CDB2-FBAC-473C-A9CF-D848FAF81F6D}" styleName="Table_1">
    <a:wholeTbl>
      <a:tcTxStyle>
        <a:font>
          <a:latin typeface="Arial"/>
          <a:ea typeface="Arial"/>
          <a:cs typeface="Arial"/>
        </a:font>
        <a:srgbClr val="000000"/>
      </a:tcTxStyle>
      <a:tcStyle>
        <a:tcBdr>
          <a:left>
            <a:ln cap="flat" cmpd="sng">
              <a:solidFill>
                <a:srgbClr val="000000"/>
              </a:solidFill>
              <a:prstDash val="solid"/>
              <a:round/>
              <a:headEnd len="sm" w="sm" type="none"/>
              <a:tailEnd len="sm" w="sm" type="none"/>
            </a:ln>
          </a:left>
          <a:right>
            <a:ln cap="flat" cmpd="sng">
              <a:solidFill>
                <a:srgbClr val="000000"/>
              </a:solidFill>
              <a:prstDash val="solid"/>
              <a:round/>
              <a:headEnd len="sm" w="sm" type="none"/>
              <a:tailEnd len="sm" w="sm" type="none"/>
            </a:ln>
          </a:right>
          <a:top>
            <a:ln cap="flat" cmpd="sng">
              <a:solidFill>
                <a:srgbClr val="000000"/>
              </a:solidFill>
              <a:prstDash val="solid"/>
              <a:round/>
              <a:headEnd len="sm" w="sm" type="none"/>
              <a:tailEnd len="sm" w="sm" type="none"/>
            </a:ln>
          </a:top>
          <a:bottom>
            <a:ln cap="flat" cmpd="sng">
              <a:solidFill>
                <a:srgbClr val="000000"/>
              </a:solidFill>
              <a:prstDash val="solid"/>
              <a:round/>
              <a:headEnd len="sm" w="sm" type="none"/>
              <a:tailEnd len="sm" w="sm" type="none"/>
            </a:ln>
          </a:bottom>
          <a:insideH>
            <a:ln cap="flat" cmpd="sng">
              <a:solidFill>
                <a:srgbClr val="000000"/>
              </a:solidFill>
              <a:prstDash val="solid"/>
              <a:round/>
              <a:headEnd len="sm" w="sm" type="none"/>
              <a:tailEnd len="sm" w="sm" type="none"/>
            </a:ln>
          </a:insideH>
          <a:insideV>
            <a:ln cap="flat" cmpd="sng">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Lato-boldItalic.fntdata"/><Relationship Id="rId72" Type="http://schemas.openxmlformats.org/officeDocument/2006/relationships/font" Target="fonts/Lato-italic.fntdata"/><Relationship Id="rId31" Type="http://schemas.openxmlformats.org/officeDocument/2006/relationships/slide" Target="slides/slide24.xml"/><Relationship Id="rId75" Type="http://schemas.openxmlformats.org/officeDocument/2006/relationships/font" Target="fonts/MavenPro-bold.fntdata"/><Relationship Id="rId30" Type="http://schemas.openxmlformats.org/officeDocument/2006/relationships/slide" Target="slides/slide23.xml"/><Relationship Id="rId74" Type="http://schemas.openxmlformats.org/officeDocument/2006/relationships/font" Target="fonts/MavenPro-regular.fntdata"/><Relationship Id="rId33" Type="http://schemas.openxmlformats.org/officeDocument/2006/relationships/slide" Target="slides/slide26.xml"/><Relationship Id="rId77" Type="http://schemas.openxmlformats.org/officeDocument/2006/relationships/font" Target="fonts/CourierPrime-bold.fntdata"/><Relationship Id="rId32" Type="http://schemas.openxmlformats.org/officeDocument/2006/relationships/slide" Target="slides/slide25.xml"/><Relationship Id="rId76" Type="http://schemas.openxmlformats.org/officeDocument/2006/relationships/font" Target="fonts/CourierPrime-regular.fntdata"/><Relationship Id="rId35" Type="http://schemas.openxmlformats.org/officeDocument/2006/relationships/slide" Target="slides/slide28.xml"/><Relationship Id="rId79" Type="http://schemas.openxmlformats.org/officeDocument/2006/relationships/font" Target="fonts/CourierPrime-boldItalic.fntdata"/><Relationship Id="rId34" Type="http://schemas.openxmlformats.org/officeDocument/2006/relationships/slide" Target="slides/slide27.xml"/><Relationship Id="rId78" Type="http://schemas.openxmlformats.org/officeDocument/2006/relationships/font" Target="fonts/CourierPrime-italic.fntdata"/><Relationship Id="rId71" Type="http://schemas.openxmlformats.org/officeDocument/2006/relationships/font" Target="fonts/Lato-bold.fntdata"/><Relationship Id="rId70" Type="http://schemas.openxmlformats.org/officeDocument/2006/relationships/font" Target="fonts/Lato-regular.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Roboto-regular.fntdata"/><Relationship Id="rId61" Type="http://schemas.openxmlformats.org/officeDocument/2006/relationships/font" Target="fonts/RobotoBlack-boldItalic.fntdata"/><Relationship Id="rId20" Type="http://schemas.openxmlformats.org/officeDocument/2006/relationships/slide" Target="slides/slide13.xml"/><Relationship Id="rId64" Type="http://schemas.openxmlformats.org/officeDocument/2006/relationships/font" Target="fonts/Roboto-italic.fntdata"/><Relationship Id="rId63" Type="http://schemas.openxmlformats.org/officeDocument/2006/relationships/font" Target="fonts/Roboto-bold.fntdata"/><Relationship Id="rId22" Type="http://schemas.openxmlformats.org/officeDocument/2006/relationships/slide" Target="slides/slide15.xml"/><Relationship Id="rId66" Type="http://schemas.openxmlformats.org/officeDocument/2006/relationships/font" Target="fonts/Nunito-regular.fntdata"/><Relationship Id="rId21" Type="http://schemas.openxmlformats.org/officeDocument/2006/relationships/slide" Target="slides/slide14.xml"/><Relationship Id="rId65" Type="http://schemas.openxmlformats.org/officeDocument/2006/relationships/font" Target="fonts/Roboto-boldItalic.fntdata"/><Relationship Id="rId24" Type="http://schemas.openxmlformats.org/officeDocument/2006/relationships/slide" Target="slides/slide17.xml"/><Relationship Id="rId68" Type="http://schemas.openxmlformats.org/officeDocument/2006/relationships/font" Target="fonts/Nunito-italic.fntdata"/><Relationship Id="rId23" Type="http://schemas.openxmlformats.org/officeDocument/2006/relationships/slide" Target="slides/slide16.xml"/><Relationship Id="rId67" Type="http://schemas.openxmlformats.org/officeDocument/2006/relationships/font" Target="fonts/Nunito-bold.fntdata"/><Relationship Id="rId60" Type="http://schemas.openxmlformats.org/officeDocument/2006/relationships/font" Target="fonts/RobotoBlack-bold.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Nunito-boldItalic.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font" Target="fonts/Raleway-bold.fntdata"/><Relationship Id="rId12" Type="http://schemas.openxmlformats.org/officeDocument/2006/relationships/slide" Target="slides/slide5.xml"/><Relationship Id="rId56" Type="http://schemas.openxmlformats.org/officeDocument/2006/relationships/font" Target="fonts/Raleway-regular.fntdata"/><Relationship Id="rId15" Type="http://schemas.openxmlformats.org/officeDocument/2006/relationships/slide" Target="slides/slide8.xml"/><Relationship Id="rId59" Type="http://schemas.openxmlformats.org/officeDocument/2006/relationships/font" Target="fonts/Raleway-boldItalic.fntdata"/><Relationship Id="rId14" Type="http://schemas.openxmlformats.org/officeDocument/2006/relationships/slide" Target="slides/slide7.xml"/><Relationship Id="rId58" Type="http://schemas.openxmlformats.org/officeDocument/2006/relationships/font" Target="fonts/Raleway-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4560ef6bb7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24560ef6bb7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bf8e29fe1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2bf8e29fe1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bf8e29fe11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2bf8e29fe11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bf8e29fe1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2bf8e29fe1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2bf8e29fe11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2bf8e29fe1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bf8e29fe11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2bf8e29fe11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 change to non-plant example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bf8e29fe11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bf8e29fe11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 change to non-plant example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bf8e29fe1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2bf8e29fe1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2bf8e29fe11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2bf8e29fe11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2bf8e29fe11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2bf8e29fe11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bf8e29fe11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2bf8e29fe11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2bf8e29fe11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2bf8e29fe11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2bf8e29fe11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2bf8e29fe11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2bf8e29fe11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2bf8e29fe11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2bf8e29fe11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2bf8e29fe11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2bf8e29fe11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2bf8e29fe11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2bf8e29fe11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2bf8e29fe11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bf8e29fe11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2bf8e29fe11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2bf8e29fe1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2bf8e29fe1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bf8e29fe11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2bf8e29fe11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2bf8e29fe11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2bf8e29fe11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2bf8e29fe11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2bf8e29fe11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2bf8e29fe11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2bf8e29fe11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2bf8e29fe11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2bf8e29fe11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2bf8e29fe11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2bf8e29fe11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2652f9f04f3_0_7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2652f9f04f3_0_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265b1bf81e7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265b1bf81e7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26a0960fb9a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26a0960fb9a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2652f9f04f3_0_6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2652f9f04f3_0_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 change to non-plant example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2aee6984dc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2aee6984d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2aee6984dc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2aee6984dc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265b33a87c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265b33a87c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6a0960fb9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26a0960fb9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595959"/>
                </a:solidFill>
                <a:latin typeface="Lato"/>
                <a:ea typeface="Lato"/>
                <a:cs typeface="Lato"/>
                <a:sym typeface="Lato"/>
              </a:rPr>
              <a:t>NOTES: All these also issues for KBs generally</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6a0960fb9a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26a0960fb9a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595959"/>
                </a:solidFill>
                <a:latin typeface="Lato"/>
                <a:ea typeface="Lato"/>
                <a:cs typeface="Lato"/>
                <a:sym typeface="Lato"/>
              </a:rPr>
              <a:t>All these also issues for KBs generally</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26a0960fb9a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26a0960fb9a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26a0960fb9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26a0960fb9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26a0960fb9a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26a0960fb9a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 mention GH here</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2652f9f04f3_0_7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2652f9f04f3_0_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1ec83b7e356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1ec83b7e356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1ec83b7e356_0_7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1ec83b7e356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1ec83b7e356_0_9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1ec83b7e356_0_9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6a0960fb9a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26a0960fb9a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26a0960fb9a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26a0960fb9a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265b1bf81e7_1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265b1bf81e7_1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2652f9f04f3_0_704:notes"/>
          <p:cNvSpPr txBox="1"/>
          <p:nvPr>
            <p:ph idx="1" type="body"/>
          </p:nvPr>
        </p:nvSpPr>
        <p:spPr>
          <a:xfrm>
            <a:off x="685801" y="4343407"/>
            <a:ext cx="5486400" cy="4114800"/>
          </a:xfrm>
          <a:prstGeom prst="rect">
            <a:avLst/>
          </a:prstGeom>
        </p:spPr>
        <p:txBody>
          <a:bodyPr anchorCtr="0" anchor="t" bIns="90250" lIns="90250" spcFirstLastPara="1" rIns="90250" wrap="square" tIns="90250">
            <a:noAutofit/>
          </a:bodyPr>
          <a:lstStyle/>
          <a:p>
            <a:pPr indent="0" lvl="0" marL="0" rtl="0" algn="l">
              <a:spcBef>
                <a:spcPts val="0"/>
              </a:spcBef>
              <a:spcAft>
                <a:spcPts val="0"/>
              </a:spcAft>
              <a:buNone/>
            </a:pPr>
            <a:r>
              <a:t/>
            </a:r>
            <a:endParaRPr/>
          </a:p>
        </p:txBody>
      </p:sp>
      <p:sp>
        <p:nvSpPr>
          <p:cNvPr id="814" name="Google Shape;814;g2652f9f04f3_0_704:notes"/>
          <p:cNvSpPr/>
          <p:nvPr>
            <p:ph idx="2" type="sldImg"/>
          </p:nvPr>
        </p:nvSpPr>
        <p:spPr>
          <a:xfrm>
            <a:off x="392916" y="686469"/>
            <a:ext cx="6072300" cy="3429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26a0960fb9a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26a0960fb9a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26a0960fb9a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26a0960fb9a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1ec83b7e356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1ec83b7e356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2" name="Shape 82"/>
        <p:cNvGrpSpPr/>
        <p:nvPr/>
      </p:nvGrpSpPr>
      <p:grpSpPr>
        <a:xfrm>
          <a:off x="0" y="0"/>
          <a:ext cx="0" cy="0"/>
          <a:chOff x="0" y="0"/>
          <a:chExt cx="0" cy="0"/>
        </a:xfrm>
      </p:grpSpPr>
      <p:cxnSp>
        <p:nvCxnSpPr>
          <p:cNvPr id="83" name="Google Shape;83;p13"/>
          <p:cNvCxnSpPr/>
          <p:nvPr/>
        </p:nvCxnSpPr>
        <p:spPr>
          <a:xfrm>
            <a:off x="87314" y="710839"/>
            <a:ext cx="8994900" cy="0"/>
          </a:xfrm>
          <a:prstGeom prst="straightConnector1">
            <a:avLst/>
          </a:prstGeom>
          <a:noFill/>
          <a:ln cap="flat" cmpd="sng" w="25400">
            <a:solidFill>
              <a:srgbClr val="27457C"/>
            </a:solidFill>
            <a:prstDash val="solid"/>
            <a:round/>
            <a:headEnd len="sm" w="sm" type="none"/>
            <a:tailEnd len="sm" w="sm" type="none"/>
          </a:ln>
          <a:effectLst>
            <a:outerShdw blurRad="40000" rotWithShape="0" dir="5400000" dist="20000">
              <a:srgbClr val="000000">
                <a:alpha val="37650"/>
              </a:srgbClr>
            </a:outerShdw>
          </a:effectLst>
        </p:spPr>
      </p:cxnSp>
      <p:sp>
        <p:nvSpPr>
          <p:cNvPr id="84" name="Google Shape;84;p13"/>
          <p:cNvSpPr txBox="1"/>
          <p:nvPr>
            <p:ph type="title"/>
          </p:nvPr>
        </p:nvSpPr>
        <p:spPr>
          <a:xfrm>
            <a:off x="144464" y="113110"/>
            <a:ext cx="7227900" cy="551400"/>
          </a:xfrm>
          <a:prstGeom prst="rect">
            <a:avLst/>
          </a:prstGeom>
          <a:noFill/>
          <a:ln>
            <a:noFill/>
          </a:ln>
        </p:spPr>
        <p:txBody>
          <a:bodyPr anchorCtr="0" anchor="ctr" bIns="34275" lIns="68575" spcFirstLastPara="1" rIns="68575" wrap="square" tIns="34275">
            <a:normAutofit/>
          </a:bodyPr>
          <a:lstStyle>
            <a:lvl1pPr lvl="0" rtl="0" algn="l">
              <a:spcBef>
                <a:spcPts val="0"/>
              </a:spcBef>
              <a:spcAft>
                <a:spcPts val="0"/>
              </a:spcAft>
              <a:buSzPts val="2800"/>
              <a:buNone/>
              <a:defRPr>
                <a:solidFill>
                  <a:srgbClr val="17365D"/>
                </a:solidFill>
              </a:defRPr>
            </a:lvl1pPr>
            <a:lvl2pPr lvl="1" rtl="0" algn="l">
              <a:spcBef>
                <a:spcPts val="0"/>
              </a:spcBef>
              <a:spcAft>
                <a:spcPts val="0"/>
              </a:spcAft>
              <a:buSzPts val="2800"/>
              <a:buNone/>
              <a:defRPr/>
            </a:lvl2pPr>
            <a:lvl3pPr lvl="2" rtl="0" algn="l">
              <a:spcBef>
                <a:spcPts val="0"/>
              </a:spcBef>
              <a:spcAft>
                <a:spcPts val="0"/>
              </a:spcAft>
              <a:buSzPts val="2800"/>
              <a:buNone/>
              <a:defRPr/>
            </a:lvl3pPr>
            <a:lvl4pPr lvl="3" rtl="0" algn="l">
              <a:spcBef>
                <a:spcPts val="0"/>
              </a:spcBef>
              <a:spcAft>
                <a:spcPts val="0"/>
              </a:spcAft>
              <a:buSzPts val="2800"/>
              <a:buNone/>
              <a:defRPr/>
            </a:lvl4pPr>
            <a:lvl5pPr lvl="4" rtl="0" algn="l">
              <a:spcBef>
                <a:spcPts val="0"/>
              </a:spcBef>
              <a:spcAft>
                <a:spcPts val="0"/>
              </a:spcAft>
              <a:buSzPts val="2800"/>
              <a:buNone/>
              <a:defRPr/>
            </a:lvl5pPr>
            <a:lvl6pPr lvl="5" rtl="0" algn="l">
              <a:spcBef>
                <a:spcPts val="0"/>
              </a:spcBef>
              <a:spcAft>
                <a:spcPts val="0"/>
              </a:spcAft>
              <a:buSzPts val="2800"/>
              <a:buNone/>
              <a:defRPr/>
            </a:lvl6pPr>
            <a:lvl7pPr lvl="6" rtl="0" algn="l">
              <a:spcBef>
                <a:spcPts val="0"/>
              </a:spcBef>
              <a:spcAft>
                <a:spcPts val="0"/>
              </a:spcAft>
              <a:buSzPts val="2800"/>
              <a:buNone/>
              <a:defRPr/>
            </a:lvl7pPr>
            <a:lvl8pPr lvl="7" rtl="0" algn="l">
              <a:spcBef>
                <a:spcPts val="0"/>
              </a:spcBef>
              <a:spcAft>
                <a:spcPts val="0"/>
              </a:spcAft>
              <a:buSzPts val="2800"/>
              <a:buNone/>
              <a:defRPr/>
            </a:lvl8pPr>
            <a:lvl9pPr lvl="8" rtl="0" algn="l">
              <a:spcBef>
                <a:spcPts val="0"/>
              </a:spcBef>
              <a:spcAft>
                <a:spcPts val="0"/>
              </a:spcAft>
              <a:buSzPts val="2800"/>
              <a:buNone/>
              <a:defRPr/>
            </a:lvl9pPr>
          </a:lstStyle>
          <a:p/>
        </p:txBody>
      </p:sp>
      <p:sp>
        <p:nvSpPr>
          <p:cNvPr id="85" name="Google Shape;85;p13"/>
          <p:cNvSpPr txBox="1"/>
          <p:nvPr>
            <p:ph idx="1" type="body"/>
          </p:nvPr>
        </p:nvSpPr>
        <p:spPr>
          <a:xfrm>
            <a:off x="215669" y="754790"/>
            <a:ext cx="8730600" cy="3839700"/>
          </a:xfrm>
          <a:prstGeom prst="rect">
            <a:avLst/>
          </a:prstGeom>
          <a:noFill/>
          <a:ln>
            <a:noFill/>
          </a:ln>
        </p:spPr>
        <p:txBody>
          <a:bodyPr anchorCtr="0" anchor="t" bIns="34275" lIns="68575" spcFirstLastPara="1" rIns="68575" wrap="square" tIns="34275">
            <a:normAutofit/>
          </a:bodyPr>
          <a:lstStyle>
            <a:lvl1pPr indent="-317500" lvl="0" marL="457200" rtl="0" algn="l">
              <a:spcBef>
                <a:spcPts val="300"/>
              </a:spcBef>
              <a:spcAft>
                <a:spcPts val="0"/>
              </a:spcAft>
              <a:buClr>
                <a:schemeClr val="dk1"/>
              </a:buClr>
              <a:buSzPts val="1400"/>
              <a:buChar char="●"/>
              <a:defRPr/>
            </a:lvl1pPr>
            <a:lvl2pPr indent="-317500" lvl="1" marL="914400" rtl="0" algn="l">
              <a:spcBef>
                <a:spcPts val="300"/>
              </a:spcBef>
              <a:spcAft>
                <a:spcPts val="0"/>
              </a:spcAft>
              <a:buClr>
                <a:schemeClr val="dk1"/>
              </a:buClr>
              <a:buSzPts val="1400"/>
              <a:buChar char="○"/>
              <a:defRPr/>
            </a:lvl2pPr>
            <a:lvl3pPr indent="-317500" lvl="2" marL="1371600" rtl="0" algn="l">
              <a:spcBef>
                <a:spcPts val="300"/>
              </a:spcBef>
              <a:spcAft>
                <a:spcPts val="0"/>
              </a:spcAft>
              <a:buClr>
                <a:schemeClr val="dk1"/>
              </a:buClr>
              <a:buSzPts val="1400"/>
              <a:buChar char="■"/>
              <a:defRPr/>
            </a:lvl3pPr>
            <a:lvl4pPr indent="-317500" lvl="3" marL="1828800" rtl="0" algn="l">
              <a:spcBef>
                <a:spcPts val="300"/>
              </a:spcBef>
              <a:spcAft>
                <a:spcPts val="0"/>
              </a:spcAft>
              <a:buClr>
                <a:schemeClr val="dk1"/>
              </a:buClr>
              <a:buSzPts val="1400"/>
              <a:buChar char="●"/>
              <a:defRPr/>
            </a:lvl4pPr>
            <a:lvl5pPr indent="-317500" lvl="4" marL="2286000" rtl="0" algn="l">
              <a:spcBef>
                <a:spcPts val="300"/>
              </a:spcBef>
              <a:spcAft>
                <a:spcPts val="0"/>
              </a:spcAft>
              <a:buClr>
                <a:schemeClr val="dk1"/>
              </a:buClr>
              <a:buSzPts val="1400"/>
              <a:buChar char="○"/>
              <a:defRPr/>
            </a:lvl5pPr>
            <a:lvl6pPr indent="-317500" lvl="5" marL="2743200" rtl="0" algn="l">
              <a:spcBef>
                <a:spcPts val="300"/>
              </a:spcBef>
              <a:spcAft>
                <a:spcPts val="0"/>
              </a:spcAft>
              <a:buClr>
                <a:schemeClr val="dk1"/>
              </a:buClr>
              <a:buSzPts val="1400"/>
              <a:buChar char="■"/>
              <a:defRPr/>
            </a:lvl6pPr>
            <a:lvl7pPr indent="-317500" lvl="6" marL="3200400" rtl="0" algn="l">
              <a:spcBef>
                <a:spcPts val="1200"/>
              </a:spcBef>
              <a:spcAft>
                <a:spcPts val="0"/>
              </a:spcAft>
              <a:buClr>
                <a:schemeClr val="dk1"/>
              </a:buClr>
              <a:buSzPts val="1400"/>
              <a:buChar char="●"/>
              <a:defRPr/>
            </a:lvl7pPr>
            <a:lvl8pPr indent="-317500" lvl="7" marL="3657600" rtl="0" algn="l">
              <a:spcBef>
                <a:spcPts val="1200"/>
              </a:spcBef>
              <a:spcAft>
                <a:spcPts val="0"/>
              </a:spcAft>
              <a:buClr>
                <a:schemeClr val="dk1"/>
              </a:buClr>
              <a:buSzPts val="1400"/>
              <a:buChar char="○"/>
              <a:defRPr/>
            </a:lvl8pPr>
            <a:lvl9pPr indent="-317500" lvl="8" marL="4114800" rtl="0" algn="l">
              <a:spcBef>
                <a:spcPts val="1200"/>
              </a:spcBef>
              <a:spcAft>
                <a:spcPts val="1200"/>
              </a:spcAft>
              <a:buClr>
                <a:schemeClr val="dk1"/>
              </a:buClr>
              <a:buSzPts val="1400"/>
              <a:buChar char="■"/>
              <a:defRPr/>
            </a:lvl9pPr>
          </a:lstStyle>
          <a:p/>
        </p:txBody>
      </p:sp>
      <p:sp>
        <p:nvSpPr>
          <p:cNvPr id="86" name="Google Shape;86;p13"/>
          <p:cNvSpPr txBox="1"/>
          <p:nvPr>
            <p:ph idx="12" type="sldNum"/>
          </p:nvPr>
        </p:nvSpPr>
        <p:spPr>
          <a:xfrm>
            <a:off x="8395137" y="4830323"/>
            <a:ext cx="4710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2 ">
  <p:cSld name="TITLE_1_1_1_1_1">
    <p:bg>
      <p:bgPr>
        <a:gradFill>
          <a:gsLst>
            <a:gs pos="0">
              <a:srgbClr val="052643"/>
            </a:gs>
            <a:gs pos="100000">
              <a:srgbClr val="041523"/>
            </a:gs>
          </a:gsLst>
          <a:path path="circle">
            <a:fillToRect b="50%" l="50%" r="50%" t="50%"/>
          </a:path>
          <a:tileRect/>
        </a:gradFill>
      </p:bgPr>
    </p:bg>
    <p:spTree>
      <p:nvGrpSpPr>
        <p:cNvPr id="87" name="Shape 87"/>
        <p:cNvGrpSpPr/>
        <p:nvPr/>
      </p:nvGrpSpPr>
      <p:grpSpPr>
        <a:xfrm>
          <a:off x="0" y="0"/>
          <a:ext cx="0" cy="0"/>
          <a:chOff x="0" y="0"/>
          <a:chExt cx="0" cy="0"/>
        </a:xfrm>
      </p:grpSpPr>
      <p:sp>
        <p:nvSpPr>
          <p:cNvPr id="88" name="Google Shape;88;p14"/>
          <p:cNvSpPr txBox="1"/>
          <p:nvPr>
            <p:ph idx="1" type="subTitle"/>
          </p:nvPr>
        </p:nvSpPr>
        <p:spPr>
          <a:xfrm>
            <a:off x="3874944" y="3523425"/>
            <a:ext cx="1394100" cy="5025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2"/>
              </a:buClr>
              <a:buSzPts val="900"/>
              <a:buNone/>
              <a:defRPr sz="900">
                <a:solidFill>
                  <a:schemeClr val="lt2"/>
                </a:solidFill>
              </a:defRPr>
            </a:lvl1pPr>
            <a:lvl2pPr lvl="1" rtl="0" algn="ctr">
              <a:lnSpc>
                <a:spcPct val="100000"/>
              </a:lnSpc>
              <a:spcBef>
                <a:spcPts val="0"/>
              </a:spcBef>
              <a:spcAft>
                <a:spcPts val="0"/>
              </a:spcAft>
              <a:buClr>
                <a:schemeClr val="lt2"/>
              </a:buClr>
              <a:buSzPts val="900"/>
              <a:buNone/>
              <a:defRPr sz="900">
                <a:solidFill>
                  <a:schemeClr val="lt2"/>
                </a:solidFill>
              </a:defRPr>
            </a:lvl2pPr>
            <a:lvl3pPr lvl="2" rtl="0" algn="ctr">
              <a:lnSpc>
                <a:spcPct val="100000"/>
              </a:lnSpc>
              <a:spcBef>
                <a:spcPts val="0"/>
              </a:spcBef>
              <a:spcAft>
                <a:spcPts val="0"/>
              </a:spcAft>
              <a:buClr>
                <a:schemeClr val="lt2"/>
              </a:buClr>
              <a:buSzPts val="900"/>
              <a:buNone/>
              <a:defRPr sz="900">
                <a:solidFill>
                  <a:schemeClr val="lt2"/>
                </a:solidFill>
              </a:defRPr>
            </a:lvl3pPr>
            <a:lvl4pPr lvl="3" rtl="0" algn="ctr">
              <a:lnSpc>
                <a:spcPct val="100000"/>
              </a:lnSpc>
              <a:spcBef>
                <a:spcPts val="0"/>
              </a:spcBef>
              <a:spcAft>
                <a:spcPts val="0"/>
              </a:spcAft>
              <a:buClr>
                <a:schemeClr val="lt2"/>
              </a:buClr>
              <a:buSzPts val="900"/>
              <a:buNone/>
              <a:defRPr sz="900">
                <a:solidFill>
                  <a:schemeClr val="lt2"/>
                </a:solidFill>
              </a:defRPr>
            </a:lvl4pPr>
            <a:lvl5pPr lvl="4" rtl="0" algn="ctr">
              <a:lnSpc>
                <a:spcPct val="100000"/>
              </a:lnSpc>
              <a:spcBef>
                <a:spcPts val="0"/>
              </a:spcBef>
              <a:spcAft>
                <a:spcPts val="0"/>
              </a:spcAft>
              <a:buClr>
                <a:schemeClr val="lt2"/>
              </a:buClr>
              <a:buSzPts val="900"/>
              <a:buNone/>
              <a:defRPr sz="900">
                <a:solidFill>
                  <a:schemeClr val="lt2"/>
                </a:solidFill>
              </a:defRPr>
            </a:lvl5pPr>
            <a:lvl6pPr lvl="5" rtl="0" algn="ctr">
              <a:lnSpc>
                <a:spcPct val="100000"/>
              </a:lnSpc>
              <a:spcBef>
                <a:spcPts val="0"/>
              </a:spcBef>
              <a:spcAft>
                <a:spcPts val="0"/>
              </a:spcAft>
              <a:buClr>
                <a:schemeClr val="lt2"/>
              </a:buClr>
              <a:buSzPts val="900"/>
              <a:buNone/>
              <a:defRPr sz="900">
                <a:solidFill>
                  <a:schemeClr val="lt2"/>
                </a:solidFill>
              </a:defRPr>
            </a:lvl6pPr>
            <a:lvl7pPr lvl="6" rtl="0" algn="ctr">
              <a:lnSpc>
                <a:spcPct val="100000"/>
              </a:lnSpc>
              <a:spcBef>
                <a:spcPts val="0"/>
              </a:spcBef>
              <a:spcAft>
                <a:spcPts val="0"/>
              </a:spcAft>
              <a:buClr>
                <a:schemeClr val="lt2"/>
              </a:buClr>
              <a:buSzPts val="900"/>
              <a:buNone/>
              <a:defRPr sz="900">
                <a:solidFill>
                  <a:schemeClr val="lt2"/>
                </a:solidFill>
              </a:defRPr>
            </a:lvl7pPr>
            <a:lvl8pPr lvl="7" rtl="0" algn="ctr">
              <a:lnSpc>
                <a:spcPct val="100000"/>
              </a:lnSpc>
              <a:spcBef>
                <a:spcPts val="0"/>
              </a:spcBef>
              <a:spcAft>
                <a:spcPts val="0"/>
              </a:spcAft>
              <a:buClr>
                <a:schemeClr val="lt2"/>
              </a:buClr>
              <a:buSzPts val="900"/>
              <a:buNone/>
              <a:defRPr sz="900">
                <a:solidFill>
                  <a:schemeClr val="lt2"/>
                </a:solidFill>
              </a:defRPr>
            </a:lvl8pPr>
            <a:lvl9pPr lvl="8" rtl="0" algn="ctr">
              <a:lnSpc>
                <a:spcPct val="100000"/>
              </a:lnSpc>
              <a:spcBef>
                <a:spcPts val="0"/>
              </a:spcBef>
              <a:spcAft>
                <a:spcPts val="0"/>
              </a:spcAft>
              <a:buClr>
                <a:schemeClr val="lt2"/>
              </a:buClr>
              <a:buSzPts val="900"/>
              <a:buNone/>
              <a:defRPr sz="900">
                <a:solidFill>
                  <a:schemeClr val="lt2"/>
                </a:solidFill>
              </a:defRPr>
            </a:lvl9pPr>
          </a:lstStyle>
          <a:p/>
        </p:txBody>
      </p:sp>
      <p:sp>
        <p:nvSpPr>
          <p:cNvPr id="89" name="Google Shape;89;p14"/>
          <p:cNvSpPr txBox="1"/>
          <p:nvPr>
            <p:ph idx="2" type="subTitle"/>
          </p:nvPr>
        </p:nvSpPr>
        <p:spPr>
          <a:xfrm>
            <a:off x="6042106" y="3192125"/>
            <a:ext cx="1394100" cy="5025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2"/>
              </a:buClr>
              <a:buSzPts val="900"/>
              <a:buNone/>
              <a:defRPr sz="900">
                <a:solidFill>
                  <a:schemeClr val="lt2"/>
                </a:solidFill>
              </a:defRPr>
            </a:lvl1pPr>
            <a:lvl2pPr lvl="1" rtl="0" algn="ctr">
              <a:lnSpc>
                <a:spcPct val="100000"/>
              </a:lnSpc>
              <a:spcBef>
                <a:spcPts val="0"/>
              </a:spcBef>
              <a:spcAft>
                <a:spcPts val="0"/>
              </a:spcAft>
              <a:buClr>
                <a:schemeClr val="lt2"/>
              </a:buClr>
              <a:buSzPts val="900"/>
              <a:buNone/>
              <a:defRPr sz="900">
                <a:solidFill>
                  <a:schemeClr val="lt2"/>
                </a:solidFill>
              </a:defRPr>
            </a:lvl2pPr>
            <a:lvl3pPr lvl="2" rtl="0" algn="ctr">
              <a:lnSpc>
                <a:spcPct val="100000"/>
              </a:lnSpc>
              <a:spcBef>
                <a:spcPts val="0"/>
              </a:spcBef>
              <a:spcAft>
                <a:spcPts val="0"/>
              </a:spcAft>
              <a:buClr>
                <a:schemeClr val="lt2"/>
              </a:buClr>
              <a:buSzPts val="900"/>
              <a:buNone/>
              <a:defRPr sz="900">
                <a:solidFill>
                  <a:schemeClr val="lt2"/>
                </a:solidFill>
              </a:defRPr>
            </a:lvl3pPr>
            <a:lvl4pPr lvl="3" rtl="0" algn="ctr">
              <a:lnSpc>
                <a:spcPct val="100000"/>
              </a:lnSpc>
              <a:spcBef>
                <a:spcPts val="0"/>
              </a:spcBef>
              <a:spcAft>
                <a:spcPts val="0"/>
              </a:spcAft>
              <a:buClr>
                <a:schemeClr val="lt2"/>
              </a:buClr>
              <a:buSzPts val="900"/>
              <a:buNone/>
              <a:defRPr sz="900">
                <a:solidFill>
                  <a:schemeClr val="lt2"/>
                </a:solidFill>
              </a:defRPr>
            </a:lvl4pPr>
            <a:lvl5pPr lvl="4" rtl="0" algn="ctr">
              <a:lnSpc>
                <a:spcPct val="100000"/>
              </a:lnSpc>
              <a:spcBef>
                <a:spcPts val="0"/>
              </a:spcBef>
              <a:spcAft>
                <a:spcPts val="0"/>
              </a:spcAft>
              <a:buClr>
                <a:schemeClr val="lt2"/>
              </a:buClr>
              <a:buSzPts val="900"/>
              <a:buNone/>
              <a:defRPr sz="900">
                <a:solidFill>
                  <a:schemeClr val="lt2"/>
                </a:solidFill>
              </a:defRPr>
            </a:lvl5pPr>
            <a:lvl6pPr lvl="5" rtl="0" algn="ctr">
              <a:lnSpc>
                <a:spcPct val="100000"/>
              </a:lnSpc>
              <a:spcBef>
                <a:spcPts val="0"/>
              </a:spcBef>
              <a:spcAft>
                <a:spcPts val="0"/>
              </a:spcAft>
              <a:buClr>
                <a:schemeClr val="lt2"/>
              </a:buClr>
              <a:buSzPts val="900"/>
              <a:buNone/>
              <a:defRPr sz="900">
                <a:solidFill>
                  <a:schemeClr val="lt2"/>
                </a:solidFill>
              </a:defRPr>
            </a:lvl6pPr>
            <a:lvl7pPr lvl="6" rtl="0" algn="ctr">
              <a:lnSpc>
                <a:spcPct val="100000"/>
              </a:lnSpc>
              <a:spcBef>
                <a:spcPts val="0"/>
              </a:spcBef>
              <a:spcAft>
                <a:spcPts val="0"/>
              </a:spcAft>
              <a:buClr>
                <a:schemeClr val="lt2"/>
              </a:buClr>
              <a:buSzPts val="900"/>
              <a:buNone/>
              <a:defRPr sz="900">
                <a:solidFill>
                  <a:schemeClr val="lt2"/>
                </a:solidFill>
              </a:defRPr>
            </a:lvl7pPr>
            <a:lvl8pPr lvl="7" rtl="0" algn="ctr">
              <a:lnSpc>
                <a:spcPct val="100000"/>
              </a:lnSpc>
              <a:spcBef>
                <a:spcPts val="0"/>
              </a:spcBef>
              <a:spcAft>
                <a:spcPts val="0"/>
              </a:spcAft>
              <a:buClr>
                <a:schemeClr val="lt2"/>
              </a:buClr>
              <a:buSzPts val="900"/>
              <a:buNone/>
              <a:defRPr sz="900">
                <a:solidFill>
                  <a:schemeClr val="lt2"/>
                </a:solidFill>
              </a:defRPr>
            </a:lvl8pPr>
            <a:lvl9pPr lvl="8" rtl="0" algn="ctr">
              <a:lnSpc>
                <a:spcPct val="100000"/>
              </a:lnSpc>
              <a:spcBef>
                <a:spcPts val="0"/>
              </a:spcBef>
              <a:spcAft>
                <a:spcPts val="0"/>
              </a:spcAft>
              <a:buClr>
                <a:schemeClr val="lt2"/>
              </a:buClr>
              <a:buSzPts val="900"/>
              <a:buNone/>
              <a:defRPr sz="900">
                <a:solidFill>
                  <a:schemeClr val="lt2"/>
                </a:solidFill>
              </a:defRPr>
            </a:lvl9pPr>
          </a:lstStyle>
          <a:p/>
        </p:txBody>
      </p:sp>
      <p:sp>
        <p:nvSpPr>
          <p:cNvPr id="90" name="Google Shape;90;p14"/>
          <p:cNvSpPr txBox="1"/>
          <p:nvPr>
            <p:ph idx="3" type="subTitle"/>
          </p:nvPr>
        </p:nvSpPr>
        <p:spPr>
          <a:xfrm>
            <a:off x="1707794" y="3891050"/>
            <a:ext cx="1394100" cy="5025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2"/>
              </a:buClr>
              <a:buSzPts val="900"/>
              <a:buNone/>
              <a:defRPr sz="900">
                <a:solidFill>
                  <a:schemeClr val="lt2"/>
                </a:solidFill>
              </a:defRPr>
            </a:lvl1pPr>
            <a:lvl2pPr lvl="1" rtl="0" algn="ctr">
              <a:lnSpc>
                <a:spcPct val="100000"/>
              </a:lnSpc>
              <a:spcBef>
                <a:spcPts val="0"/>
              </a:spcBef>
              <a:spcAft>
                <a:spcPts val="0"/>
              </a:spcAft>
              <a:buClr>
                <a:schemeClr val="lt2"/>
              </a:buClr>
              <a:buSzPts val="900"/>
              <a:buNone/>
              <a:defRPr sz="900">
                <a:solidFill>
                  <a:schemeClr val="lt2"/>
                </a:solidFill>
              </a:defRPr>
            </a:lvl2pPr>
            <a:lvl3pPr lvl="2" rtl="0" algn="ctr">
              <a:lnSpc>
                <a:spcPct val="100000"/>
              </a:lnSpc>
              <a:spcBef>
                <a:spcPts val="0"/>
              </a:spcBef>
              <a:spcAft>
                <a:spcPts val="0"/>
              </a:spcAft>
              <a:buClr>
                <a:schemeClr val="lt2"/>
              </a:buClr>
              <a:buSzPts val="900"/>
              <a:buNone/>
              <a:defRPr sz="900">
                <a:solidFill>
                  <a:schemeClr val="lt2"/>
                </a:solidFill>
              </a:defRPr>
            </a:lvl3pPr>
            <a:lvl4pPr lvl="3" rtl="0" algn="ctr">
              <a:lnSpc>
                <a:spcPct val="100000"/>
              </a:lnSpc>
              <a:spcBef>
                <a:spcPts val="0"/>
              </a:spcBef>
              <a:spcAft>
                <a:spcPts val="0"/>
              </a:spcAft>
              <a:buClr>
                <a:schemeClr val="lt2"/>
              </a:buClr>
              <a:buSzPts val="900"/>
              <a:buNone/>
              <a:defRPr sz="900">
                <a:solidFill>
                  <a:schemeClr val="lt2"/>
                </a:solidFill>
              </a:defRPr>
            </a:lvl4pPr>
            <a:lvl5pPr lvl="4" rtl="0" algn="ctr">
              <a:lnSpc>
                <a:spcPct val="100000"/>
              </a:lnSpc>
              <a:spcBef>
                <a:spcPts val="0"/>
              </a:spcBef>
              <a:spcAft>
                <a:spcPts val="0"/>
              </a:spcAft>
              <a:buClr>
                <a:schemeClr val="lt2"/>
              </a:buClr>
              <a:buSzPts val="900"/>
              <a:buNone/>
              <a:defRPr sz="900">
                <a:solidFill>
                  <a:schemeClr val="lt2"/>
                </a:solidFill>
              </a:defRPr>
            </a:lvl5pPr>
            <a:lvl6pPr lvl="5" rtl="0" algn="ctr">
              <a:lnSpc>
                <a:spcPct val="100000"/>
              </a:lnSpc>
              <a:spcBef>
                <a:spcPts val="0"/>
              </a:spcBef>
              <a:spcAft>
                <a:spcPts val="0"/>
              </a:spcAft>
              <a:buClr>
                <a:schemeClr val="lt2"/>
              </a:buClr>
              <a:buSzPts val="900"/>
              <a:buNone/>
              <a:defRPr sz="900">
                <a:solidFill>
                  <a:schemeClr val="lt2"/>
                </a:solidFill>
              </a:defRPr>
            </a:lvl6pPr>
            <a:lvl7pPr lvl="6" rtl="0" algn="ctr">
              <a:lnSpc>
                <a:spcPct val="100000"/>
              </a:lnSpc>
              <a:spcBef>
                <a:spcPts val="0"/>
              </a:spcBef>
              <a:spcAft>
                <a:spcPts val="0"/>
              </a:spcAft>
              <a:buClr>
                <a:schemeClr val="lt2"/>
              </a:buClr>
              <a:buSzPts val="900"/>
              <a:buNone/>
              <a:defRPr sz="900">
                <a:solidFill>
                  <a:schemeClr val="lt2"/>
                </a:solidFill>
              </a:defRPr>
            </a:lvl7pPr>
            <a:lvl8pPr lvl="7" rtl="0" algn="ctr">
              <a:lnSpc>
                <a:spcPct val="100000"/>
              </a:lnSpc>
              <a:spcBef>
                <a:spcPts val="0"/>
              </a:spcBef>
              <a:spcAft>
                <a:spcPts val="0"/>
              </a:spcAft>
              <a:buClr>
                <a:schemeClr val="lt2"/>
              </a:buClr>
              <a:buSzPts val="900"/>
              <a:buNone/>
              <a:defRPr sz="900">
                <a:solidFill>
                  <a:schemeClr val="lt2"/>
                </a:solidFill>
              </a:defRPr>
            </a:lvl8pPr>
            <a:lvl9pPr lvl="8" rtl="0" algn="ctr">
              <a:lnSpc>
                <a:spcPct val="100000"/>
              </a:lnSpc>
              <a:spcBef>
                <a:spcPts val="0"/>
              </a:spcBef>
              <a:spcAft>
                <a:spcPts val="0"/>
              </a:spcAft>
              <a:buClr>
                <a:schemeClr val="lt2"/>
              </a:buClr>
              <a:buSzPts val="900"/>
              <a:buNone/>
              <a:defRPr sz="900">
                <a:solidFill>
                  <a:schemeClr val="lt2"/>
                </a:solidFill>
              </a:defRPr>
            </a:lvl9pPr>
          </a:lstStyle>
          <a:p/>
        </p:txBody>
      </p:sp>
      <p:sp>
        <p:nvSpPr>
          <p:cNvPr id="91" name="Google Shape;91;p14"/>
          <p:cNvSpPr txBox="1"/>
          <p:nvPr>
            <p:ph type="ctrTitle"/>
          </p:nvPr>
        </p:nvSpPr>
        <p:spPr>
          <a:xfrm>
            <a:off x="3533994" y="3422225"/>
            <a:ext cx="2076000" cy="1962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1pPr>
            <a:lvl2pPr lvl="1"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2pPr>
            <a:lvl3pPr lvl="2"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3pPr>
            <a:lvl4pPr lvl="3"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4pPr>
            <a:lvl5pPr lvl="4"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5pPr>
            <a:lvl6pPr lvl="5"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6pPr>
            <a:lvl7pPr lvl="6"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7pPr>
            <a:lvl8pPr lvl="7"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8pPr>
            <a:lvl9pPr lvl="8"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9pPr>
          </a:lstStyle>
          <a:p/>
        </p:txBody>
      </p:sp>
      <p:sp>
        <p:nvSpPr>
          <p:cNvPr id="92" name="Google Shape;92;p14"/>
          <p:cNvSpPr txBox="1"/>
          <p:nvPr>
            <p:ph idx="4" type="ctrTitle"/>
          </p:nvPr>
        </p:nvSpPr>
        <p:spPr>
          <a:xfrm>
            <a:off x="5701156" y="3096475"/>
            <a:ext cx="2076000" cy="1962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1pPr>
            <a:lvl2pPr lvl="1"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2pPr>
            <a:lvl3pPr lvl="2"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3pPr>
            <a:lvl4pPr lvl="3"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4pPr>
            <a:lvl5pPr lvl="4"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5pPr>
            <a:lvl6pPr lvl="5"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6pPr>
            <a:lvl7pPr lvl="6"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7pPr>
            <a:lvl8pPr lvl="7"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8pPr>
            <a:lvl9pPr lvl="8"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9pPr>
          </a:lstStyle>
          <a:p/>
        </p:txBody>
      </p:sp>
      <p:sp>
        <p:nvSpPr>
          <p:cNvPr id="93" name="Google Shape;93;p14"/>
          <p:cNvSpPr txBox="1"/>
          <p:nvPr>
            <p:ph idx="5" type="ctrTitle"/>
          </p:nvPr>
        </p:nvSpPr>
        <p:spPr>
          <a:xfrm>
            <a:off x="1366844" y="3789650"/>
            <a:ext cx="2076000" cy="1962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1pPr>
            <a:lvl2pPr lvl="1"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2pPr>
            <a:lvl3pPr lvl="2"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3pPr>
            <a:lvl4pPr lvl="3"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4pPr>
            <a:lvl5pPr lvl="4"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5pPr>
            <a:lvl6pPr lvl="5"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6pPr>
            <a:lvl7pPr lvl="6"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7pPr>
            <a:lvl8pPr lvl="7"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8pPr>
            <a:lvl9pPr lvl="8" rtl="0" algn="ctr">
              <a:spcBef>
                <a:spcPts val="0"/>
              </a:spcBef>
              <a:spcAft>
                <a:spcPts val="0"/>
              </a:spcAft>
              <a:buClr>
                <a:schemeClr val="lt2"/>
              </a:buClr>
              <a:buSzPts val="900"/>
              <a:buFont typeface="Roboto Black"/>
              <a:buNone/>
              <a:defRPr b="0" sz="900">
                <a:solidFill>
                  <a:schemeClr val="lt2"/>
                </a:solidFill>
                <a:latin typeface="Roboto Black"/>
                <a:ea typeface="Roboto Black"/>
                <a:cs typeface="Roboto Black"/>
                <a:sym typeface="Roboto Black"/>
              </a:defRPr>
            </a:lvl9pPr>
          </a:lstStyle>
          <a:p/>
        </p:txBody>
      </p:sp>
      <p:sp>
        <p:nvSpPr>
          <p:cNvPr id="94" name="Google Shape;94;p14"/>
          <p:cNvSpPr txBox="1"/>
          <p:nvPr>
            <p:ph idx="6" type="ctrTitle"/>
          </p:nvPr>
        </p:nvSpPr>
        <p:spPr>
          <a:xfrm>
            <a:off x="311700" y="644550"/>
            <a:ext cx="8520600" cy="606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3000"/>
              <a:buFont typeface="Roboto Black"/>
              <a:buNone/>
              <a:defRPr b="0" sz="3000">
                <a:latin typeface="Roboto Black"/>
                <a:ea typeface="Roboto Black"/>
                <a:cs typeface="Roboto Black"/>
                <a:sym typeface="Roboto Black"/>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9" name="Shape 99"/>
        <p:cNvGrpSpPr/>
        <p:nvPr/>
      </p:nvGrpSpPr>
      <p:grpSpPr>
        <a:xfrm>
          <a:off x="0" y="0"/>
          <a:ext cx="0" cy="0"/>
          <a:chOff x="0" y="0"/>
          <a:chExt cx="0" cy="0"/>
        </a:xfrm>
      </p:grpSpPr>
      <p:grpSp>
        <p:nvGrpSpPr>
          <p:cNvPr id="100" name="Google Shape;100;p16"/>
          <p:cNvGrpSpPr/>
          <p:nvPr/>
        </p:nvGrpSpPr>
        <p:grpSpPr>
          <a:xfrm>
            <a:off x="7343003" y="3409675"/>
            <a:ext cx="1691422" cy="1732548"/>
            <a:chOff x="7343003" y="3409675"/>
            <a:chExt cx="1691422" cy="1732548"/>
          </a:xfrm>
        </p:grpSpPr>
        <p:grpSp>
          <p:nvGrpSpPr>
            <p:cNvPr id="101" name="Google Shape;101;p16"/>
            <p:cNvGrpSpPr/>
            <p:nvPr/>
          </p:nvGrpSpPr>
          <p:grpSpPr>
            <a:xfrm>
              <a:off x="7343003" y="4453711"/>
              <a:ext cx="316800" cy="688513"/>
              <a:chOff x="7343003" y="4453711"/>
              <a:chExt cx="316800" cy="688513"/>
            </a:xfrm>
          </p:grpSpPr>
          <p:sp>
            <p:nvSpPr>
              <p:cNvPr id="102" name="Google Shape;102;p16"/>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6"/>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 name="Google Shape;104;p16"/>
            <p:cNvGrpSpPr/>
            <p:nvPr/>
          </p:nvGrpSpPr>
          <p:grpSpPr>
            <a:xfrm>
              <a:off x="7801210" y="4105700"/>
              <a:ext cx="316800" cy="1036523"/>
              <a:chOff x="7801210" y="4105700"/>
              <a:chExt cx="316800" cy="1036523"/>
            </a:xfrm>
          </p:grpSpPr>
          <p:sp>
            <p:nvSpPr>
              <p:cNvPr id="105" name="Google Shape;105;p16"/>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6"/>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6"/>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 name="Google Shape;108;p16"/>
            <p:cNvGrpSpPr/>
            <p:nvPr/>
          </p:nvGrpSpPr>
          <p:grpSpPr>
            <a:xfrm>
              <a:off x="8259418" y="3757688"/>
              <a:ext cx="316800" cy="1384535"/>
              <a:chOff x="8259418" y="3757688"/>
              <a:chExt cx="316800" cy="1384535"/>
            </a:xfrm>
          </p:grpSpPr>
          <p:sp>
            <p:nvSpPr>
              <p:cNvPr id="109" name="Google Shape;109;p16"/>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6"/>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6"/>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6"/>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 name="Google Shape;113;p16"/>
            <p:cNvGrpSpPr/>
            <p:nvPr/>
          </p:nvGrpSpPr>
          <p:grpSpPr>
            <a:xfrm>
              <a:off x="8717625" y="3409675"/>
              <a:ext cx="316800" cy="1732548"/>
              <a:chOff x="8717625" y="3409675"/>
              <a:chExt cx="316800" cy="1732548"/>
            </a:xfrm>
          </p:grpSpPr>
          <p:sp>
            <p:nvSpPr>
              <p:cNvPr id="114" name="Google Shape;114;p16"/>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6"/>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6"/>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6"/>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6"/>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9" name="Google Shape;119;p16"/>
          <p:cNvGrpSpPr/>
          <p:nvPr/>
        </p:nvGrpSpPr>
        <p:grpSpPr>
          <a:xfrm>
            <a:off x="5043503" y="0"/>
            <a:ext cx="3814072" cy="3839102"/>
            <a:chOff x="5043503" y="0"/>
            <a:chExt cx="3814072" cy="3839102"/>
          </a:xfrm>
        </p:grpSpPr>
        <p:sp>
          <p:nvSpPr>
            <p:cNvPr id="120" name="Google Shape;120;p16"/>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6"/>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2" name="Google Shape;122;p16"/>
            <p:cNvGrpSpPr/>
            <p:nvPr/>
          </p:nvGrpSpPr>
          <p:grpSpPr>
            <a:xfrm>
              <a:off x="7647812" y="2704283"/>
              <a:ext cx="635219" cy="635219"/>
              <a:chOff x="6725724" y="2701260"/>
              <a:chExt cx="1208101" cy="1208100"/>
            </a:xfrm>
          </p:grpSpPr>
          <p:sp>
            <p:nvSpPr>
              <p:cNvPr id="123" name="Google Shape;123;p16"/>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6"/>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6"/>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 name="Google Shape;126;p16"/>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7" name="Google Shape;127;p16"/>
            <p:cNvGrpSpPr/>
            <p:nvPr/>
          </p:nvGrpSpPr>
          <p:grpSpPr>
            <a:xfrm>
              <a:off x="7952720" y="179238"/>
              <a:ext cx="873165" cy="873003"/>
              <a:chOff x="7754428" y="208725"/>
              <a:chExt cx="541800" cy="541800"/>
            </a:xfrm>
          </p:grpSpPr>
          <p:sp>
            <p:nvSpPr>
              <p:cNvPr id="128" name="Google Shape;128;p16"/>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6"/>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 name="Google Shape;130;p16"/>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6"/>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6"/>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6"/>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6"/>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6"/>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 name="Google Shape;136;p16"/>
          <p:cNvSpPr txBox="1"/>
          <p:nvPr>
            <p:ph type="ctrTitle"/>
          </p:nvPr>
        </p:nvSpPr>
        <p:spPr>
          <a:xfrm>
            <a:off x="824000" y="1613813"/>
            <a:ext cx="4255500" cy="18729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37" name="Google Shape;137;p16"/>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138" name="Google Shape;138;p16"/>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39" name="Shape 139"/>
        <p:cNvGrpSpPr/>
        <p:nvPr/>
      </p:nvGrpSpPr>
      <p:grpSpPr>
        <a:xfrm>
          <a:off x="0" y="0"/>
          <a:ext cx="0" cy="0"/>
          <a:chOff x="0" y="0"/>
          <a:chExt cx="0" cy="0"/>
        </a:xfrm>
      </p:grpSpPr>
      <p:grpSp>
        <p:nvGrpSpPr>
          <p:cNvPr id="140" name="Google Shape;140;p17"/>
          <p:cNvGrpSpPr/>
          <p:nvPr/>
        </p:nvGrpSpPr>
        <p:grpSpPr>
          <a:xfrm>
            <a:off x="146769" y="3406"/>
            <a:ext cx="1233215" cy="1384535"/>
            <a:chOff x="146769" y="3406"/>
            <a:chExt cx="1233215" cy="1384535"/>
          </a:xfrm>
        </p:grpSpPr>
        <p:grpSp>
          <p:nvGrpSpPr>
            <p:cNvPr id="141" name="Google Shape;141;p17"/>
            <p:cNvGrpSpPr/>
            <p:nvPr/>
          </p:nvGrpSpPr>
          <p:grpSpPr>
            <a:xfrm>
              <a:off x="1063183" y="3406"/>
              <a:ext cx="316800" cy="688513"/>
              <a:chOff x="1063183" y="3406"/>
              <a:chExt cx="316800" cy="688513"/>
            </a:xfrm>
          </p:grpSpPr>
          <p:sp>
            <p:nvSpPr>
              <p:cNvPr id="142" name="Google Shape;142;p17"/>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7"/>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 name="Google Shape;144;p17"/>
            <p:cNvGrpSpPr/>
            <p:nvPr/>
          </p:nvGrpSpPr>
          <p:grpSpPr>
            <a:xfrm>
              <a:off x="604976" y="3406"/>
              <a:ext cx="316800" cy="1036524"/>
              <a:chOff x="604976" y="3406"/>
              <a:chExt cx="316800" cy="1036524"/>
            </a:xfrm>
          </p:grpSpPr>
          <p:sp>
            <p:nvSpPr>
              <p:cNvPr id="145" name="Google Shape;145;p17"/>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7"/>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7"/>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7"/>
            <p:cNvGrpSpPr/>
            <p:nvPr/>
          </p:nvGrpSpPr>
          <p:grpSpPr>
            <a:xfrm>
              <a:off x="146769" y="3406"/>
              <a:ext cx="316800" cy="1384535"/>
              <a:chOff x="146769" y="3406"/>
              <a:chExt cx="316800" cy="1384535"/>
            </a:xfrm>
          </p:grpSpPr>
          <p:sp>
            <p:nvSpPr>
              <p:cNvPr id="149" name="Google Shape;149;p17"/>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7"/>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7"/>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7"/>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53" name="Google Shape;153;p17"/>
          <p:cNvGrpSpPr/>
          <p:nvPr/>
        </p:nvGrpSpPr>
        <p:grpSpPr>
          <a:xfrm>
            <a:off x="6775084" y="2904008"/>
            <a:ext cx="2186148" cy="2239500"/>
            <a:chOff x="6775084" y="2904008"/>
            <a:chExt cx="2186148" cy="2239500"/>
          </a:xfrm>
        </p:grpSpPr>
        <p:grpSp>
          <p:nvGrpSpPr>
            <p:cNvPr id="154" name="Google Shape;154;p17"/>
            <p:cNvGrpSpPr/>
            <p:nvPr/>
          </p:nvGrpSpPr>
          <p:grpSpPr>
            <a:xfrm>
              <a:off x="6775084" y="4253708"/>
              <a:ext cx="409500" cy="889800"/>
              <a:chOff x="6775084" y="4253708"/>
              <a:chExt cx="409500" cy="889800"/>
            </a:xfrm>
          </p:grpSpPr>
          <p:sp>
            <p:nvSpPr>
              <p:cNvPr id="155" name="Google Shape;155;p17"/>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7"/>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 name="Google Shape;157;p17"/>
            <p:cNvGrpSpPr/>
            <p:nvPr/>
          </p:nvGrpSpPr>
          <p:grpSpPr>
            <a:xfrm>
              <a:off x="7367299" y="3804008"/>
              <a:ext cx="409500" cy="1339500"/>
              <a:chOff x="7367299" y="3804008"/>
              <a:chExt cx="409500" cy="1339500"/>
            </a:xfrm>
          </p:grpSpPr>
          <p:sp>
            <p:nvSpPr>
              <p:cNvPr id="158" name="Google Shape;158;p17"/>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7"/>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1" name="Google Shape;161;p17"/>
            <p:cNvGrpSpPr/>
            <p:nvPr/>
          </p:nvGrpSpPr>
          <p:grpSpPr>
            <a:xfrm>
              <a:off x="7959516" y="3354008"/>
              <a:ext cx="409500" cy="1789500"/>
              <a:chOff x="7959516" y="3354008"/>
              <a:chExt cx="409500" cy="1789500"/>
            </a:xfrm>
          </p:grpSpPr>
          <p:sp>
            <p:nvSpPr>
              <p:cNvPr id="162" name="Google Shape;162;p17"/>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7"/>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7"/>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 name="Google Shape;166;p17"/>
            <p:cNvGrpSpPr/>
            <p:nvPr/>
          </p:nvGrpSpPr>
          <p:grpSpPr>
            <a:xfrm>
              <a:off x="8551731" y="2904008"/>
              <a:ext cx="409500" cy="2239500"/>
              <a:chOff x="8551731" y="2904008"/>
              <a:chExt cx="409500" cy="2239500"/>
            </a:xfrm>
          </p:grpSpPr>
          <p:sp>
            <p:nvSpPr>
              <p:cNvPr id="167" name="Google Shape;167;p17"/>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7"/>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7"/>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7"/>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7"/>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72" name="Google Shape;172;p17"/>
          <p:cNvSpPr txBox="1"/>
          <p:nvPr>
            <p:ph type="title"/>
          </p:nvPr>
        </p:nvSpPr>
        <p:spPr>
          <a:xfrm>
            <a:off x="824000" y="1613825"/>
            <a:ext cx="5857800" cy="18729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73" name="Google Shape;173;p17"/>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4" name="Shape 174"/>
        <p:cNvGrpSpPr/>
        <p:nvPr/>
      </p:nvGrpSpPr>
      <p:grpSpPr>
        <a:xfrm>
          <a:off x="0" y="0"/>
          <a:ext cx="0" cy="0"/>
          <a:chOff x="0" y="0"/>
          <a:chExt cx="0" cy="0"/>
        </a:xfrm>
      </p:grpSpPr>
      <p:grpSp>
        <p:nvGrpSpPr>
          <p:cNvPr id="175" name="Google Shape;175;p18"/>
          <p:cNvGrpSpPr/>
          <p:nvPr/>
        </p:nvGrpSpPr>
        <p:grpSpPr>
          <a:xfrm>
            <a:off x="625966" y="299376"/>
            <a:ext cx="999312" cy="999312"/>
            <a:chOff x="348199" y="179450"/>
            <a:chExt cx="1116300" cy="1116300"/>
          </a:xfrm>
        </p:grpSpPr>
        <p:sp>
          <p:nvSpPr>
            <p:cNvPr id="176" name="Google Shape;176;p18"/>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8"/>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 name="Google Shape;178;p18"/>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9" name="Google Shape;179;p18"/>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80" name="Google Shape;180;p18"/>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81" name="Shape 181"/>
        <p:cNvGrpSpPr/>
        <p:nvPr/>
      </p:nvGrpSpPr>
      <p:grpSpPr>
        <a:xfrm>
          <a:off x="0" y="0"/>
          <a:ext cx="0" cy="0"/>
          <a:chOff x="0" y="0"/>
          <a:chExt cx="0" cy="0"/>
        </a:xfrm>
      </p:grpSpPr>
      <p:grpSp>
        <p:nvGrpSpPr>
          <p:cNvPr id="182" name="Google Shape;182;p19"/>
          <p:cNvGrpSpPr/>
          <p:nvPr/>
        </p:nvGrpSpPr>
        <p:grpSpPr>
          <a:xfrm>
            <a:off x="625966" y="299376"/>
            <a:ext cx="999312" cy="999312"/>
            <a:chOff x="348199" y="179450"/>
            <a:chExt cx="1116300" cy="1116300"/>
          </a:xfrm>
        </p:grpSpPr>
        <p:sp>
          <p:nvSpPr>
            <p:cNvPr id="183" name="Google Shape;183;p1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 name="Google Shape;185;p19"/>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6" name="Google Shape;186;p19"/>
          <p:cNvSpPr txBox="1"/>
          <p:nvPr>
            <p:ph idx="1" type="body"/>
          </p:nvPr>
        </p:nvSpPr>
        <p:spPr>
          <a:xfrm>
            <a:off x="1303800" y="1990050"/>
            <a:ext cx="3430500" cy="25416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87" name="Google Shape;187;p19"/>
          <p:cNvSpPr txBox="1"/>
          <p:nvPr>
            <p:ph idx="2" type="body"/>
          </p:nvPr>
        </p:nvSpPr>
        <p:spPr>
          <a:xfrm>
            <a:off x="4903650" y="1990050"/>
            <a:ext cx="3430500" cy="25416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88" name="Google Shape;188;p19"/>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9" name="Shape 189"/>
        <p:cNvGrpSpPr/>
        <p:nvPr/>
      </p:nvGrpSpPr>
      <p:grpSpPr>
        <a:xfrm>
          <a:off x="0" y="0"/>
          <a:ext cx="0" cy="0"/>
          <a:chOff x="0" y="0"/>
          <a:chExt cx="0" cy="0"/>
        </a:xfrm>
      </p:grpSpPr>
      <p:grpSp>
        <p:nvGrpSpPr>
          <p:cNvPr id="190" name="Google Shape;190;p20"/>
          <p:cNvGrpSpPr/>
          <p:nvPr/>
        </p:nvGrpSpPr>
        <p:grpSpPr>
          <a:xfrm>
            <a:off x="625966" y="299376"/>
            <a:ext cx="999312" cy="999312"/>
            <a:chOff x="348199" y="179450"/>
            <a:chExt cx="1116300" cy="1116300"/>
          </a:xfrm>
        </p:grpSpPr>
        <p:sp>
          <p:nvSpPr>
            <p:cNvPr id="191" name="Google Shape;191;p2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3" name="Google Shape;193;p20"/>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4" name="Google Shape;194;p20"/>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95" name="Shape 195"/>
        <p:cNvGrpSpPr/>
        <p:nvPr/>
      </p:nvGrpSpPr>
      <p:grpSpPr>
        <a:xfrm>
          <a:off x="0" y="0"/>
          <a:ext cx="0" cy="0"/>
          <a:chOff x="0" y="0"/>
          <a:chExt cx="0" cy="0"/>
        </a:xfrm>
      </p:grpSpPr>
      <p:grpSp>
        <p:nvGrpSpPr>
          <p:cNvPr id="196" name="Google Shape;196;p21"/>
          <p:cNvGrpSpPr/>
          <p:nvPr/>
        </p:nvGrpSpPr>
        <p:grpSpPr>
          <a:xfrm>
            <a:off x="625966" y="299376"/>
            <a:ext cx="999312" cy="999312"/>
            <a:chOff x="348199" y="179450"/>
            <a:chExt cx="1116300" cy="1116300"/>
          </a:xfrm>
        </p:grpSpPr>
        <p:sp>
          <p:nvSpPr>
            <p:cNvPr id="197" name="Google Shape;197;p21"/>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1"/>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9" name="Google Shape;199;p21"/>
          <p:cNvSpPr txBox="1"/>
          <p:nvPr>
            <p:ph type="title"/>
          </p:nvPr>
        </p:nvSpPr>
        <p:spPr>
          <a:xfrm>
            <a:off x="1303800" y="598575"/>
            <a:ext cx="3312000" cy="15900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0" name="Google Shape;200;p21"/>
          <p:cNvSpPr txBox="1"/>
          <p:nvPr>
            <p:ph idx="1" type="body"/>
          </p:nvPr>
        </p:nvSpPr>
        <p:spPr>
          <a:xfrm>
            <a:off x="1303800" y="2309675"/>
            <a:ext cx="3312000" cy="22218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201" name="Google Shape;201;p21"/>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202" name="Shape 202"/>
        <p:cNvGrpSpPr/>
        <p:nvPr/>
      </p:nvGrpSpPr>
      <p:grpSpPr>
        <a:xfrm>
          <a:off x="0" y="0"/>
          <a:ext cx="0" cy="0"/>
          <a:chOff x="0" y="0"/>
          <a:chExt cx="0" cy="0"/>
        </a:xfrm>
      </p:grpSpPr>
      <p:grpSp>
        <p:nvGrpSpPr>
          <p:cNvPr id="203" name="Google Shape;203;p22"/>
          <p:cNvGrpSpPr/>
          <p:nvPr/>
        </p:nvGrpSpPr>
        <p:grpSpPr>
          <a:xfrm>
            <a:off x="6866714" y="1306"/>
            <a:ext cx="2267451" cy="2601690"/>
            <a:chOff x="6790514" y="1306"/>
            <a:chExt cx="2267451" cy="2601690"/>
          </a:xfrm>
        </p:grpSpPr>
        <p:grpSp>
          <p:nvGrpSpPr>
            <p:cNvPr id="204" name="Google Shape;204;p22"/>
            <p:cNvGrpSpPr/>
            <p:nvPr/>
          </p:nvGrpSpPr>
          <p:grpSpPr>
            <a:xfrm>
              <a:off x="7067465" y="1306"/>
              <a:ext cx="1990500" cy="1990200"/>
              <a:chOff x="7067465" y="1306"/>
              <a:chExt cx="1990500" cy="1990200"/>
            </a:xfrm>
          </p:grpSpPr>
          <p:sp>
            <p:nvSpPr>
              <p:cNvPr id="205" name="Google Shape;205;p22"/>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2"/>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2"/>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22"/>
            <p:cNvGrpSpPr/>
            <p:nvPr/>
          </p:nvGrpSpPr>
          <p:grpSpPr>
            <a:xfrm>
              <a:off x="8207126" y="1807996"/>
              <a:ext cx="795000" cy="795000"/>
              <a:chOff x="8207126" y="1807996"/>
              <a:chExt cx="795000" cy="795000"/>
            </a:xfrm>
          </p:grpSpPr>
          <p:sp>
            <p:nvSpPr>
              <p:cNvPr id="209" name="Google Shape;209;p22"/>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2"/>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2"/>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2" name="Google Shape;212;p22"/>
            <p:cNvGrpSpPr/>
            <p:nvPr/>
          </p:nvGrpSpPr>
          <p:grpSpPr>
            <a:xfrm>
              <a:off x="6790514" y="118857"/>
              <a:ext cx="548700" cy="548700"/>
              <a:chOff x="6790514" y="118857"/>
              <a:chExt cx="548700" cy="548700"/>
            </a:xfrm>
          </p:grpSpPr>
          <p:sp>
            <p:nvSpPr>
              <p:cNvPr id="213" name="Google Shape;213;p22"/>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2"/>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15" name="Google Shape;215;p22"/>
          <p:cNvSpPr txBox="1"/>
          <p:nvPr>
            <p:ph type="title"/>
          </p:nvPr>
        </p:nvSpPr>
        <p:spPr>
          <a:xfrm>
            <a:off x="824000" y="763600"/>
            <a:ext cx="5857800" cy="35733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216" name="Google Shape;216;p2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17" name="Shape 217"/>
        <p:cNvGrpSpPr/>
        <p:nvPr/>
      </p:nvGrpSpPr>
      <p:grpSpPr>
        <a:xfrm>
          <a:off x="0" y="0"/>
          <a:ext cx="0" cy="0"/>
          <a:chOff x="0" y="0"/>
          <a:chExt cx="0" cy="0"/>
        </a:xfrm>
      </p:grpSpPr>
      <p:grpSp>
        <p:nvGrpSpPr>
          <p:cNvPr id="218" name="Google Shape;218;p23"/>
          <p:cNvGrpSpPr/>
          <p:nvPr/>
        </p:nvGrpSpPr>
        <p:grpSpPr>
          <a:xfrm>
            <a:off x="625966" y="299376"/>
            <a:ext cx="999312" cy="999312"/>
            <a:chOff x="348199" y="179450"/>
            <a:chExt cx="1116300" cy="1116300"/>
          </a:xfrm>
        </p:grpSpPr>
        <p:sp>
          <p:nvSpPr>
            <p:cNvPr id="219" name="Google Shape;219;p23"/>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3"/>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1" name="Google Shape;221;p23"/>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2" name="Google Shape;222;p23"/>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223" name="Google Shape;223;p23"/>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224" name="Google Shape;224;p23"/>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25" name="Shape 225"/>
        <p:cNvGrpSpPr/>
        <p:nvPr/>
      </p:nvGrpSpPr>
      <p:grpSpPr>
        <a:xfrm>
          <a:off x="0" y="0"/>
          <a:ext cx="0" cy="0"/>
          <a:chOff x="0" y="0"/>
          <a:chExt cx="0" cy="0"/>
        </a:xfrm>
      </p:grpSpPr>
      <p:grpSp>
        <p:nvGrpSpPr>
          <p:cNvPr id="226" name="Google Shape;226;p24"/>
          <p:cNvGrpSpPr/>
          <p:nvPr/>
        </p:nvGrpSpPr>
        <p:grpSpPr>
          <a:xfrm>
            <a:off x="713373" y="3847119"/>
            <a:ext cx="825392" cy="825392"/>
            <a:chOff x="348199" y="179450"/>
            <a:chExt cx="1116300" cy="1116300"/>
          </a:xfrm>
        </p:grpSpPr>
        <p:sp>
          <p:nvSpPr>
            <p:cNvPr id="227" name="Google Shape;227;p2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9" name="Google Shape;229;p24"/>
          <p:cNvSpPr txBox="1"/>
          <p:nvPr>
            <p:ph idx="1" type="body"/>
          </p:nvPr>
        </p:nvSpPr>
        <p:spPr>
          <a:xfrm>
            <a:off x="1303800" y="4138975"/>
            <a:ext cx="5843100" cy="534900"/>
          </a:xfrm>
          <a:prstGeom prst="rect">
            <a:avLst/>
          </a:prstGeom>
        </p:spPr>
        <p:txBody>
          <a:bodyPr anchorCtr="0" anchor="t" bIns="91425" lIns="91425" spcFirstLastPara="1" rIns="91425" wrap="square" tIns="91425">
            <a:normAutofit/>
          </a:bodyPr>
          <a:lstStyle>
            <a:lvl1pPr indent="-228600" lvl="0" marL="457200" rtl="0">
              <a:lnSpc>
                <a:spcPct val="100000"/>
              </a:lnSpc>
              <a:spcBef>
                <a:spcPts val="0"/>
              </a:spcBef>
              <a:spcAft>
                <a:spcPts val="0"/>
              </a:spcAft>
              <a:buSzPts val="1300"/>
              <a:buNone/>
              <a:defRPr/>
            </a:lvl1pPr>
          </a:lstStyle>
          <a:p/>
        </p:txBody>
      </p:sp>
      <p:sp>
        <p:nvSpPr>
          <p:cNvPr id="230" name="Google Shape;230;p24"/>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231" name="Shape 231"/>
        <p:cNvGrpSpPr/>
        <p:nvPr/>
      </p:nvGrpSpPr>
      <p:grpSpPr>
        <a:xfrm>
          <a:off x="0" y="0"/>
          <a:ext cx="0" cy="0"/>
          <a:chOff x="0" y="0"/>
          <a:chExt cx="0" cy="0"/>
        </a:xfrm>
      </p:grpSpPr>
      <p:grpSp>
        <p:nvGrpSpPr>
          <p:cNvPr id="232" name="Google Shape;232;p25"/>
          <p:cNvGrpSpPr/>
          <p:nvPr/>
        </p:nvGrpSpPr>
        <p:grpSpPr>
          <a:xfrm>
            <a:off x="52" y="4099200"/>
            <a:ext cx="9144036" cy="1044300"/>
            <a:chOff x="52" y="4099200"/>
            <a:chExt cx="9144036" cy="1044300"/>
          </a:xfrm>
        </p:grpSpPr>
        <p:grpSp>
          <p:nvGrpSpPr>
            <p:cNvPr id="233" name="Google Shape;233;p25"/>
            <p:cNvGrpSpPr/>
            <p:nvPr/>
          </p:nvGrpSpPr>
          <p:grpSpPr>
            <a:xfrm>
              <a:off x="52" y="4309200"/>
              <a:ext cx="231622" cy="834300"/>
              <a:chOff x="2688737" y="4301380"/>
              <a:chExt cx="231900" cy="834300"/>
            </a:xfrm>
          </p:grpSpPr>
          <p:sp>
            <p:nvSpPr>
              <p:cNvPr id="234" name="Google Shape;234;p25"/>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5"/>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5"/>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5"/>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 name="Google Shape;238;p25"/>
            <p:cNvGrpSpPr/>
            <p:nvPr/>
          </p:nvGrpSpPr>
          <p:grpSpPr>
            <a:xfrm>
              <a:off x="371406" y="4099200"/>
              <a:ext cx="231622" cy="1044300"/>
              <a:chOff x="2688737" y="4091380"/>
              <a:chExt cx="231900" cy="1044300"/>
            </a:xfrm>
          </p:grpSpPr>
          <p:sp>
            <p:nvSpPr>
              <p:cNvPr id="239" name="Google Shape;239;p25"/>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5"/>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5"/>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5"/>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5"/>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4" name="Google Shape;244;p25"/>
            <p:cNvGrpSpPr/>
            <p:nvPr/>
          </p:nvGrpSpPr>
          <p:grpSpPr>
            <a:xfrm>
              <a:off x="742761" y="4309200"/>
              <a:ext cx="231622" cy="834300"/>
              <a:chOff x="2688737" y="4301380"/>
              <a:chExt cx="231900" cy="834300"/>
            </a:xfrm>
          </p:grpSpPr>
          <p:sp>
            <p:nvSpPr>
              <p:cNvPr id="245" name="Google Shape;245;p25"/>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5"/>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5"/>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5"/>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25"/>
            <p:cNvGrpSpPr/>
            <p:nvPr/>
          </p:nvGrpSpPr>
          <p:grpSpPr>
            <a:xfrm>
              <a:off x="1114115" y="4518900"/>
              <a:ext cx="231622" cy="624600"/>
              <a:chOff x="2688737" y="4511080"/>
              <a:chExt cx="231900" cy="624600"/>
            </a:xfrm>
          </p:grpSpPr>
          <p:sp>
            <p:nvSpPr>
              <p:cNvPr id="250" name="Google Shape;250;p25"/>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5"/>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5"/>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3" name="Google Shape;253;p25"/>
            <p:cNvGrpSpPr/>
            <p:nvPr/>
          </p:nvGrpSpPr>
          <p:grpSpPr>
            <a:xfrm>
              <a:off x="1856753" y="4099200"/>
              <a:ext cx="231600" cy="1044300"/>
              <a:chOff x="1856753" y="4099200"/>
              <a:chExt cx="231600" cy="1044300"/>
            </a:xfrm>
          </p:grpSpPr>
          <p:sp>
            <p:nvSpPr>
              <p:cNvPr id="254" name="Google Shape;254;p25"/>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5"/>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5"/>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5"/>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5"/>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25"/>
            <p:cNvGrpSpPr/>
            <p:nvPr/>
          </p:nvGrpSpPr>
          <p:grpSpPr>
            <a:xfrm>
              <a:off x="2228107" y="4309200"/>
              <a:ext cx="231600" cy="834300"/>
              <a:chOff x="2228107" y="4309200"/>
              <a:chExt cx="231600" cy="834300"/>
            </a:xfrm>
          </p:grpSpPr>
          <p:sp>
            <p:nvSpPr>
              <p:cNvPr id="260" name="Google Shape;260;p25"/>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5"/>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5"/>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5"/>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4" name="Google Shape;264;p25"/>
            <p:cNvGrpSpPr/>
            <p:nvPr/>
          </p:nvGrpSpPr>
          <p:grpSpPr>
            <a:xfrm>
              <a:off x="2599462" y="4518900"/>
              <a:ext cx="231600" cy="624600"/>
              <a:chOff x="2599462" y="4518900"/>
              <a:chExt cx="231600" cy="624600"/>
            </a:xfrm>
          </p:grpSpPr>
          <p:sp>
            <p:nvSpPr>
              <p:cNvPr id="265" name="Google Shape;265;p25"/>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5"/>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5"/>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8" name="Google Shape;268;p25"/>
            <p:cNvGrpSpPr/>
            <p:nvPr/>
          </p:nvGrpSpPr>
          <p:grpSpPr>
            <a:xfrm>
              <a:off x="3342171" y="4099200"/>
              <a:ext cx="231600" cy="1044300"/>
              <a:chOff x="3342171" y="4099200"/>
              <a:chExt cx="231600" cy="1044300"/>
            </a:xfrm>
          </p:grpSpPr>
          <p:sp>
            <p:nvSpPr>
              <p:cNvPr id="269" name="Google Shape;269;p25"/>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5"/>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5"/>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5"/>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5"/>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 name="Google Shape;274;p25"/>
            <p:cNvGrpSpPr/>
            <p:nvPr/>
          </p:nvGrpSpPr>
          <p:grpSpPr>
            <a:xfrm>
              <a:off x="3713525" y="4309200"/>
              <a:ext cx="231600" cy="834300"/>
              <a:chOff x="3713525" y="4309200"/>
              <a:chExt cx="231600" cy="834300"/>
            </a:xfrm>
          </p:grpSpPr>
          <p:sp>
            <p:nvSpPr>
              <p:cNvPr id="275" name="Google Shape;275;p25"/>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5"/>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5"/>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5"/>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9" name="Google Shape;279;p25"/>
            <p:cNvGrpSpPr/>
            <p:nvPr/>
          </p:nvGrpSpPr>
          <p:grpSpPr>
            <a:xfrm>
              <a:off x="1485398" y="4309200"/>
              <a:ext cx="231600" cy="834300"/>
              <a:chOff x="1485398" y="4309200"/>
              <a:chExt cx="231600" cy="834300"/>
            </a:xfrm>
          </p:grpSpPr>
          <p:sp>
            <p:nvSpPr>
              <p:cNvPr id="280" name="Google Shape;280;p25"/>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5"/>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5"/>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5"/>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4" name="Google Shape;284;p25"/>
            <p:cNvGrpSpPr/>
            <p:nvPr/>
          </p:nvGrpSpPr>
          <p:grpSpPr>
            <a:xfrm>
              <a:off x="4084879" y="4518900"/>
              <a:ext cx="231600" cy="624600"/>
              <a:chOff x="4084879" y="4518900"/>
              <a:chExt cx="231600" cy="624600"/>
            </a:xfrm>
          </p:grpSpPr>
          <p:sp>
            <p:nvSpPr>
              <p:cNvPr id="285" name="Google Shape;285;p25"/>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5"/>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5"/>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8" name="Google Shape;288;p25"/>
            <p:cNvGrpSpPr/>
            <p:nvPr/>
          </p:nvGrpSpPr>
          <p:grpSpPr>
            <a:xfrm>
              <a:off x="2970816" y="4309200"/>
              <a:ext cx="231600" cy="834300"/>
              <a:chOff x="2970816" y="4309200"/>
              <a:chExt cx="231600" cy="834300"/>
            </a:xfrm>
          </p:grpSpPr>
          <p:sp>
            <p:nvSpPr>
              <p:cNvPr id="289" name="Google Shape;289;p25"/>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5"/>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5"/>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5"/>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3" name="Google Shape;293;p25"/>
            <p:cNvGrpSpPr/>
            <p:nvPr/>
          </p:nvGrpSpPr>
          <p:grpSpPr>
            <a:xfrm>
              <a:off x="4456234" y="4309200"/>
              <a:ext cx="231600" cy="834300"/>
              <a:chOff x="4456234" y="4309200"/>
              <a:chExt cx="231600" cy="834300"/>
            </a:xfrm>
          </p:grpSpPr>
          <p:sp>
            <p:nvSpPr>
              <p:cNvPr id="294" name="Google Shape;294;p25"/>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5"/>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5"/>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5"/>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 name="Google Shape;298;p25"/>
            <p:cNvGrpSpPr/>
            <p:nvPr/>
          </p:nvGrpSpPr>
          <p:grpSpPr>
            <a:xfrm>
              <a:off x="4827588" y="4099200"/>
              <a:ext cx="231600" cy="1044300"/>
              <a:chOff x="4827588" y="4099200"/>
              <a:chExt cx="231600" cy="1044300"/>
            </a:xfrm>
          </p:grpSpPr>
          <p:sp>
            <p:nvSpPr>
              <p:cNvPr id="299" name="Google Shape;299;p25"/>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5"/>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5"/>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5"/>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5"/>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4" name="Google Shape;304;p25"/>
            <p:cNvGrpSpPr/>
            <p:nvPr/>
          </p:nvGrpSpPr>
          <p:grpSpPr>
            <a:xfrm>
              <a:off x="5198943" y="4309200"/>
              <a:ext cx="231600" cy="834300"/>
              <a:chOff x="5198943" y="4309200"/>
              <a:chExt cx="231600" cy="834300"/>
            </a:xfrm>
          </p:grpSpPr>
          <p:sp>
            <p:nvSpPr>
              <p:cNvPr id="305" name="Google Shape;305;p25"/>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5"/>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5"/>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5"/>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9" name="Google Shape;309;p25"/>
            <p:cNvGrpSpPr/>
            <p:nvPr/>
          </p:nvGrpSpPr>
          <p:grpSpPr>
            <a:xfrm>
              <a:off x="5570297" y="4518900"/>
              <a:ext cx="231600" cy="624600"/>
              <a:chOff x="5570297" y="4518900"/>
              <a:chExt cx="231600" cy="624600"/>
            </a:xfrm>
          </p:grpSpPr>
          <p:sp>
            <p:nvSpPr>
              <p:cNvPr id="310" name="Google Shape;310;p25"/>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5"/>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5"/>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3" name="Google Shape;313;p25"/>
            <p:cNvGrpSpPr/>
            <p:nvPr/>
          </p:nvGrpSpPr>
          <p:grpSpPr>
            <a:xfrm>
              <a:off x="5941652" y="4309200"/>
              <a:ext cx="231600" cy="834300"/>
              <a:chOff x="5941652" y="4309200"/>
              <a:chExt cx="231600" cy="834300"/>
            </a:xfrm>
          </p:grpSpPr>
          <p:sp>
            <p:nvSpPr>
              <p:cNvPr id="314" name="Google Shape;314;p25"/>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5"/>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5"/>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5"/>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8" name="Google Shape;318;p25"/>
            <p:cNvGrpSpPr/>
            <p:nvPr/>
          </p:nvGrpSpPr>
          <p:grpSpPr>
            <a:xfrm>
              <a:off x="6313006" y="4099200"/>
              <a:ext cx="231600" cy="1044300"/>
              <a:chOff x="6313006" y="4099200"/>
              <a:chExt cx="231600" cy="1044300"/>
            </a:xfrm>
          </p:grpSpPr>
          <p:sp>
            <p:nvSpPr>
              <p:cNvPr id="319" name="Google Shape;319;p25"/>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5"/>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5"/>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5"/>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5"/>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4" name="Google Shape;324;p25"/>
            <p:cNvGrpSpPr/>
            <p:nvPr/>
          </p:nvGrpSpPr>
          <p:grpSpPr>
            <a:xfrm>
              <a:off x="6684361" y="4309200"/>
              <a:ext cx="231600" cy="834300"/>
              <a:chOff x="6684361" y="4309200"/>
              <a:chExt cx="231600" cy="834300"/>
            </a:xfrm>
          </p:grpSpPr>
          <p:sp>
            <p:nvSpPr>
              <p:cNvPr id="325" name="Google Shape;325;p25"/>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5"/>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5"/>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5"/>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9" name="Google Shape;329;p25"/>
            <p:cNvGrpSpPr/>
            <p:nvPr/>
          </p:nvGrpSpPr>
          <p:grpSpPr>
            <a:xfrm>
              <a:off x="7055715" y="4518900"/>
              <a:ext cx="231600" cy="624600"/>
              <a:chOff x="7055715" y="4518900"/>
              <a:chExt cx="231600" cy="624600"/>
            </a:xfrm>
          </p:grpSpPr>
          <p:sp>
            <p:nvSpPr>
              <p:cNvPr id="330" name="Google Shape;330;p25"/>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5"/>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5"/>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3" name="Google Shape;333;p25"/>
            <p:cNvGrpSpPr/>
            <p:nvPr/>
          </p:nvGrpSpPr>
          <p:grpSpPr>
            <a:xfrm>
              <a:off x="7798424" y="4099200"/>
              <a:ext cx="231600" cy="1044300"/>
              <a:chOff x="7798424" y="4099200"/>
              <a:chExt cx="231600" cy="1044300"/>
            </a:xfrm>
          </p:grpSpPr>
          <p:sp>
            <p:nvSpPr>
              <p:cNvPr id="334" name="Google Shape;334;p25"/>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5"/>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5"/>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5"/>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5"/>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9" name="Google Shape;339;p25"/>
            <p:cNvGrpSpPr/>
            <p:nvPr/>
          </p:nvGrpSpPr>
          <p:grpSpPr>
            <a:xfrm>
              <a:off x="8169779" y="4309200"/>
              <a:ext cx="231600" cy="834300"/>
              <a:chOff x="8169779" y="4309200"/>
              <a:chExt cx="231600" cy="834300"/>
            </a:xfrm>
          </p:grpSpPr>
          <p:sp>
            <p:nvSpPr>
              <p:cNvPr id="340" name="Google Shape;340;p25"/>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5"/>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5"/>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5"/>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4" name="Google Shape;344;p25"/>
            <p:cNvGrpSpPr/>
            <p:nvPr/>
          </p:nvGrpSpPr>
          <p:grpSpPr>
            <a:xfrm>
              <a:off x="7427070" y="4309200"/>
              <a:ext cx="231600" cy="834300"/>
              <a:chOff x="7427070" y="4309200"/>
              <a:chExt cx="231600" cy="834300"/>
            </a:xfrm>
          </p:grpSpPr>
          <p:sp>
            <p:nvSpPr>
              <p:cNvPr id="345" name="Google Shape;345;p25"/>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5"/>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5"/>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5"/>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9" name="Google Shape;349;p25"/>
            <p:cNvGrpSpPr/>
            <p:nvPr/>
          </p:nvGrpSpPr>
          <p:grpSpPr>
            <a:xfrm>
              <a:off x="8541133" y="4518900"/>
              <a:ext cx="231600" cy="624600"/>
              <a:chOff x="8541133" y="4518900"/>
              <a:chExt cx="231600" cy="624600"/>
            </a:xfrm>
          </p:grpSpPr>
          <p:sp>
            <p:nvSpPr>
              <p:cNvPr id="350" name="Google Shape;350;p25"/>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5"/>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5"/>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3" name="Google Shape;353;p25"/>
            <p:cNvGrpSpPr/>
            <p:nvPr/>
          </p:nvGrpSpPr>
          <p:grpSpPr>
            <a:xfrm>
              <a:off x="8912488" y="4309200"/>
              <a:ext cx="231600" cy="834300"/>
              <a:chOff x="8912488" y="4309200"/>
              <a:chExt cx="231600" cy="834300"/>
            </a:xfrm>
          </p:grpSpPr>
          <p:sp>
            <p:nvSpPr>
              <p:cNvPr id="354" name="Google Shape;354;p25"/>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5"/>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5"/>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5"/>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58" name="Google Shape;358;p25"/>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lt1"/>
              </a:buClr>
              <a:buSzPts val="8000"/>
              <a:buNone/>
              <a:defRPr sz="8000">
                <a:solidFill>
                  <a:schemeClr val="lt1"/>
                </a:solidFill>
              </a:defRPr>
            </a:lvl1pPr>
            <a:lvl2pPr lvl="1" rtl="0" algn="ctr">
              <a:spcBef>
                <a:spcPts val="0"/>
              </a:spcBef>
              <a:spcAft>
                <a:spcPts val="0"/>
              </a:spcAft>
              <a:buClr>
                <a:schemeClr val="lt1"/>
              </a:buClr>
              <a:buSzPts val="8000"/>
              <a:buNone/>
              <a:defRPr sz="8000">
                <a:solidFill>
                  <a:schemeClr val="lt1"/>
                </a:solidFill>
              </a:defRPr>
            </a:lvl2pPr>
            <a:lvl3pPr lvl="2" rtl="0" algn="ctr">
              <a:spcBef>
                <a:spcPts val="0"/>
              </a:spcBef>
              <a:spcAft>
                <a:spcPts val="0"/>
              </a:spcAft>
              <a:buClr>
                <a:schemeClr val="lt1"/>
              </a:buClr>
              <a:buSzPts val="8000"/>
              <a:buNone/>
              <a:defRPr sz="8000">
                <a:solidFill>
                  <a:schemeClr val="lt1"/>
                </a:solidFill>
              </a:defRPr>
            </a:lvl3pPr>
            <a:lvl4pPr lvl="3" rtl="0" algn="ctr">
              <a:spcBef>
                <a:spcPts val="0"/>
              </a:spcBef>
              <a:spcAft>
                <a:spcPts val="0"/>
              </a:spcAft>
              <a:buClr>
                <a:schemeClr val="lt1"/>
              </a:buClr>
              <a:buSzPts val="8000"/>
              <a:buNone/>
              <a:defRPr sz="8000">
                <a:solidFill>
                  <a:schemeClr val="lt1"/>
                </a:solidFill>
              </a:defRPr>
            </a:lvl4pPr>
            <a:lvl5pPr lvl="4" rtl="0" algn="ctr">
              <a:spcBef>
                <a:spcPts val="0"/>
              </a:spcBef>
              <a:spcAft>
                <a:spcPts val="0"/>
              </a:spcAft>
              <a:buClr>
                <a:schemeClr val="lt1"/>
              </a:buClr>
              <a:buSzPts val="8000"/>
              <a:buNone/>
              <a:defRPr sz="8000">
                <a:solidFill>
                  <a:schemeClr val="lt1"/>
                </a:solidFill>
              </a:defRPr>
            </a:lvl5pPr>
            <a:lvl6pPr lvl="5" rtl="0" algn="ctr">
              <a:spcBef>
                <a:spcPts val="0"/>
              </a:spcBef>
              <a:spcAft>
                <a:spcPts val="0"/>
              </a:spcAft>
              <a:buClr>
                <a:schemeClr val="lt1"/>
              </a:buClr>
              <a:buSzPts val="8000"/>
              <a:buNone/>
              <a:defRPr sz="8000">
                <a:solidFill>
                  <a:schemeClr val="lt1"/>
                </a:solidFill>
              </a:defRPr>
            </a:lvl6pPr>
            <a:lvl7pPr lvl="6" rtl="0" algn="ctr">
              <a:spcBef>
                <a:spcPts val="0"/>
              </a:spcBef>
              <a:spcAft>
                <a:spcPts val="0"/>
              </a:spcAft>
              <a:buClr>
                <a:schemeClr val="lt1"/>
              </a:buClr>
              <a:buSzPts val="8000"/>
              <a:buNone/>
              <a:defRPr sz="8000">
                <a:solidFill>
                  <a:schemeClr val="lt1"/>
                </a:solidFill>
              </a:defRPr>
            </a:lvl7pPr>
            <a:lvl8pPr lvl="7" rtl="0" algn="ctr">
              <a:spcBef>
                <a:spcPts val="0"/>
              </a:spcBef>
              <a:spcAft>
                <a:spcPts val="0"/>
              </a:spcAft>
              <a:buClr>
                <a:schemeClr val="lt1"/>
              </a:buClr>
              <a:buSzPts val="8000"/>
              <a:buNone/>
              <a:defRPr sz="8000">
                <a:solidFill>
                  <a:schemeClr val="lt1"/>
                </a:solidFill>
              </a:defRPr>
            </a:lvl8pPr>
            <a:lvl9pPr lvl="8" rtl="0" algn="ctr">
              <a:spcBef>
                <a:spcPts val="0"/>
              </a:spcBef>
              <a:spcAft>
                <a:spcPts val="0"/>
              </a:spcAft>
              <a:buClr>
                <a:schemeClr val="lt1"/>
              </a:buClr>
              <a:buSzPts val="8000"/>
              <a:buNone/>
              <a:defRPr sz="8000">
                <a:solidFill>
                  <a:schemeClr val="lt1"/>
                </a:solidFill>
              </a:defRPr>
            </a:lvl9pPr>
          </a:lstStyle>
          <a:p>
            <a:r>
              <a:t>xx%</a:t>
            </a:r>
          </a:p>
        </p:txBody>
      </p:sp>
      <p:sp>
        <p:nvSpPr>
          <p:cNvPr id="359" name="Google Shape;359;p25"/>
          <p:cNvSpPr txBox="1"/>
          <p:nvPr>
            <p:ph idx="1" type="body"/>
          </p:nvPr>
        </p:nvSpPr>
        <p:spPr>
          <a:xfrm>
            <a:off x="1388625" y="2712300"/>
            <a:ext cx="6366900" cy="1111200"/>
          </a:xfrm>
          <a:prstGeom prst="rect">
            <a:avLst/>
          </a:prstGeom>
        </p:spPr>
        <p:txBody>
          <a:bodyPr anchorCtr="0" anchor="t" bIns="91425" lIns="91425" spcFirstLastPara="1" rIns="91425" wrap="square" tIns="91425">
            <a:normAutofit/>
          </a:bodyPr>
          <a:lstStyle>
            <a:lvl1pPr indent="-311150" lvl="0" marL="457200" rtl="0" algn="ctr">
              <a:spcBef>
                <a:spcPts val="0"/>
              </a:spcBef>
              <a:spcAft>
                <a:spcPts val="0"/>
              </a:spcAft>
              <a:buClr>
                <a:schemeClr val="lt1"/>
              </a:buClr>
              <a:buSzPts val="1300"/>
              <a:buChar char="●"/>
              <a:defRPr>
                <a:solidFill>
                  <a:schemeClr val="lt1"/>
                </a:solidFill>
              </a:defRPr>
            </a:lvl1pPr>
            <a:lvl2pPr indent="-298450" lvl="1" marL="914400" rtl="0" algn="ctr">
              <a:spcBef>
                <a:spcPts val="0"/>
              </a:spcBef>
              <a:spcAft>
                <a:spcPts val="0"/>
              </a:spcAft>
              <a:buClr>
                <a:schemeClr val="lt1"/>
              </a:buClr>
              <a:buSzPts val="1100"/>
              <a:buChar char="○"/>
              <a:defRPr>
                <a:solidFill>
                  <a:schemeClr val="lt1"/>
                </a:solidFill>
              </a:defRPr>
            </a:lvl2pPr>
            <a:lvl3pPr indent="-298450" lvl="2" marL="1371600" rtl="0" algn="ctr">
              <a:spcBef>
                <a:spcPts val="0"/>
              </a:spcBef>
              <a:spcAft>
                <a:spcPts val="0"/>
              </a:spcAft>
              <a:buClr>
                <a:schemeClr val="lt1"/>
              </a:buClr>
              <a:buSzPts val="1100"/>
              <a:buChar char="■"/>
              <a:defRPr>
                <a:solidFill>
                  <a:schemeClr val="lt1"/>
                </a:solidFill>
              </a:defRPr>
            </a:lvl3pPr>
            <a:lvl4pPr indent="-298450" lvl="3" marL="1828800" rtl="0" algn="ctr">
              <a:spcBef>
                <a:spcPts val="0"/>
              </a:spcBef>
              <a:spcAft>
                <a:spcPts val="0"/>
              </a:spcAft>
              <a:buClr>
                <a:schemeClr val="lt1"/>
              </a:buClr>
              <a:buSzPts val="1100"/>
              <a:buChar char="●"/>
              <a:defRPr>
                <a:solidFill>
                  <a:schemeClr val="lt1"/>
                </a:solidFill>
              </a:defRPr>
            </a:lvl4pPr>
            <a:lvl5pPr indent="-298450" lvl="4" marL="2286000" rtl="0" algn="ctr">
              <a:spcBef>
                <a:spcPts val="0"/>
              </a:spcBef>
              <a:spcAft>
                <a:spcPts val="0"/>
              </a:spcAft>
              <a:buClr>
                <a:schemeClr val="lt1"/>
              </a:buClr>
              <a:buSzPts val="1100"/>
              <a:buChar char="○"/>
              <a:defRPr>
                <a:solidFill>
                  <a:schemeClr val="lt1"/>
                </a:solidFill>
              </a:defRPr>
            </a:lvl5pPr>
            <a:lvl6pPr indent="-298450" lvl="5" marL="2743200" rtl="0" algn="ctr">
              <a:spcBef>
                <a:spcPts val="0"/>
              </a:spcBef>
              <a:spcAft>
                <a:spcPts val="0"/>
              </a:spcAft>
              <a:buClr>
                <a:schemeClr val="lt1"/>
              </a:buClr>
              <a:buSzPts val="1100"/>
              <a:buChar char="■"/>
              <a:defRPr>
                <a:solidFill>
                  <a:schemeClr val="lt1"/>
                </a:solidFill>
              </a:defRPr>
            </a:lvl6pPr>
            <a:lvl7pPr indent="-298450" lvl="6" marL="3200400" rtl="0" algn="ctr">
              <a:spcBef>
                <a:spcPts val="0"/>
              </a:spcBef>
              <a:spcAft>
                <a:spcPts val="0"/>
              </a:spcAft>
              <a:buClr>
                <a:schemeClr val="lt1"/>
              </a:buClr>
              <a:buSzPts val="1100"/>
              <a:buChar char="●"/>
              <a:defRPr>
                <a:solidFill>
                  <a:schemeClr val="lt1"/>
                </a:solidFill>
              </a:defRPr>
            </a:lvl7pPr>
            <a:lvl8pPr indent="-298450" lvl="7" marL="3657600" rtl="0" algn="ctr">
              <a:spcBef>
                <a:spcPts val="0"/>
              </a:spcBef>
              <a:spcAft>
                <a:spcPts val="0"/>
              </a:spcAft>
              <a:buClr>
                <a:schemeClr val="lt1"/>
              </a:buClr>
              <a:buSzPts val="1100"/>
              <a:buChar char="○"/>
              <a:defRPr>
                <a:solidFill>
                  <a:schemeClr val="lt1"/>
                </a:solidFill>
              </a:defRPr>
            </a:lvl8pPr>
            <a:lvl9pPr indent="-298450" lvl="8" marL="4114800" rtl="0" algn="ctr">
              <a:spcBef>
                <a:spcPts val="0"/>
              </a:spcBef>
              <a:spcAft>
                <a:spcPts val="0"/>
              </a:spcAft>
              <a:buClr>
                <a:schemeClr val="lt1"/>
              </a:buClr>
              <a:buSzPts val="1100"/>
              <a:buChar char="■"/>
              <a:defRPr>
                <a:solidFill>
                  <a:schemeClr val="lt1"/>
                </a:solidFill>
              </a:defRPr>
            </a:lvl9pPr>
          </a:lstStyle>
          <a:p/>
        </p:txBody>
      </p:sp>
      <p:sp>
        <p:nvSpPr>
          <p:cNvPr id="360" name="Google Shape;360;p25"/>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1" name="Shape 361"/>
        <p:cNvGrpSpPr/>
        <p:nvPr/>
      </p:nvGrpSpPr>
      <p:grpSpPr>
        <a:xfrm>
          <a:off x="0" y="0"/>
          <a:ext cx="0" cy="0"/>
          <a:chOff x="0" y="0"/>
          <a:chExt cx="0" cy="0"/>
        </a:xfrm>
      </p:grpSpPr>
      <p:sp>
        <p:nvSpPr>
          <p:cNvPr id="362" name="Google Shape;362;p26"/>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2" Type="http://schemas.openxmlformats.org/officeDocument/2006/relationships/theme" Target="../theme/theme2.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95" name="Shape 95"/>
        <p:cNvGrpSpPr/>
        <p:nvPr/>
      </p:nvGrpSpPr>
      <p:grpSpPr>
        <a:xfrm>
          <a:off x="0" y="0"/>
          <a:ext cx="0" cy="0"/>
          <a:chOff x="0" y="0"/>
          <a:chExt cx="0" cy="0"/>
        </a:xfrm>
      </p:grpSpPr>
      <p:sp>
        <p:nvSpPr>
          <p:cNvPr id="96" name="Google Shape;96;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97" name="Google Shape;97;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rtl="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rtl="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rtl="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rtl="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rtl="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rtl="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rtl="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rtl="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rtl="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98" name="Google Shape;98;p15"/>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lvl="0" rtl="0" algn="r">
              <a:buNone/>
              <a:defRPr sz="900">
                <a:solidFill>
                  <a:schemeClr val="dk2"/>
                </a:solidFill>
                <a:latin typeface="Nunito"/>
                <a:ea typeface="Nunito"/>
                <a:cs typeface="Nunito"/>
                <a:sym typeface="Nunito"/>
              </a:defRPr>
            </a:lvl1pPr>
            <a:lvl2pPr lvl="1" rtl="0" algn="r">
              <a:buNone/>
              <a:defRPr sz="900">
                <a:solidFill>
                  <a:schemeClr val="dk2"/>
                </a:solidFill>
                <a:latin typeface="Nunito"/>
                <a:ea typeface="Nunito"/>
                <a:cs typeface="Nunito"/>
                <a:sym typeface="Nunito"/>
              </a:defRPr>
            </a:lvl2pPr>
            <a:lvl3pPr lvl="2" rtl="0" algn="r">
              <a:buNone/>
              <a:defRPr sz="900">
                <a:solidFill>
                  <a:schemeClr val="dk2"/>
                </a:solidFill>
                <a:latin typeface="Nunito"/>
                <a:ea typeface="Nunito"/>
                <a:cs typeface="Nunito"/>
                <a:sym typeface="Nunito"/>
              </a:defRPr>
            </a:lvl3pPr>
            <a:lvl4pPr lvl="3" rtl="0" algn="r">
              <a:buNone/>
              <a:defRPr sz="900">
                <a:solidFill>
                  <a:schemeClr val="dk2"/>
                </a:solidFill>
                <a:latin typeface="Nunito"/>
                <a:ea typeface="Nunito"/>
                <a:cs typeface="Nunito"/>
                <a:sym typeface="Nunito"/>
              </a:defRPr>
            </a:lvl4pPr>
            <a:lvl5pPr lvl="4" rtl="0" algn="r">
              <a:buNone/>
              <a:defRPr sz="900">
                <a:solidFill>
                  <a:schemeClr val="dk2"/>
                </a:solidFill>
                <a:latin typeface="Nunito"/>
                <a:ea typeface="Nunito"/>
                <a:cs typeface="Nunito"/>
                <a:sym typeface="Nunito"/>
              </a:defRPr>
            </a:lvl5pPr>
            <a:lvl6pPr lvl="5" rtl="0" algn="r">
              <a:buNone/>
              <a:defRPr sz="900">
                <a:solidFill>
                  <a:schemeClr val="dk2"/>
                </a:solidFill>
                <a:latin typeface="Nunito"/>
                <a:ea typeface="Nunito"/>
                <a:cs typeface="Nunito"/>
                <a:sym typeface="Nunito"/>
              </a:defRPr>
            </a:lvl6pPr>
            <a:lvl7pPr lvl="6" rtl="0" algn="r">
              <a:buNone/>
              <a:defRPr sz="900">
                <a:solidFill>
                  <a:schemeClr val="dk2"/>
                </a:solidFill>
                <a:latin typeface="Nunito"/>
                <a:ea typeface="Nunito"/>
                <a:cs typeface="Nunito"/>
                <a:sym typeface="Nunito"/>
              </a:defRPr>
            </a:lvl7pPr>
            <a:lvl8pPr lvl="7" rtl="0" algn="r">
              <a:buNone/>
              <a:defRPr sz="900">
                <a:solidFill>
                  <a:schemeClr val="dk2"/>
                </a:solidFill>
                <a:latin typeface="Nunito"/>
                <a:ea typeface="Nunito"/>
                <a:cs typeface="Nunito"/>
                <a:sym typeface="Nunito"/>
              </a:defRPr>
            </a:lvl8pPr>
            <a:lvl9pPr lvl="8" rtl="0"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bit.ly/ai-ontology-workflow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hyperlink" Target="https://bit.ly/ai-ontology-workflow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chat.openai.com/" TargetMode="External"/><Relationship Id="rId4" Type="http://schemas.openxmlformats.org/officeDocument/2006/relationships/hyperlink" Target="https://gemini.google.com/app" TargetMode="External"/><Relationship Id="rId5" Type="http://schemas.openxmlformats.org/officeDocument/2006/relationships/hyperlink" Target="https://claude.ai/chats" TargetMode="External"/><Relationship Id="rId6" Type="http://schemas.openxmlformats.org/officeDocument/2006/relationships/hyperlink" Target="https://groq.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chat.openai.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hyperlink" Target="https://gist.github.com/cmungall/68ceedb93abdd24946cb2e3737bbe603" TargetMode="Externa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4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hyperlink" Target="https://gist.githubusercontent.com/cmungall/ec2a2cc2a453be40ab755bc1aa650520/raw/c8cbe6dec97ccbded52dbd9f6f9d0244d7daf9cb/biobank-specimens.csv" TargetMode="External"/><Relationship Id="rId4" Type="http://schemas.openxmlformats.org/officeDocument/2006/relationships/hyperlink" Target="http://claude.ai"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hyperlink" Target="https://gist.github.com/cmungall/2be046ef3f7eba16bb8a54b677280692" TargetMode="Externa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hyperlink" Target="https://bit.ly/robot-gpt" TargetMode="Externa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image" Target="../media/image12.png"/><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5.png"/><Relationship Id="rId4" Type="http://schemas.openxmlformats.org/officeDocument/2006/relationships/image" Target="../media/image6.png"/><Relationship Id="rId9" Type="http://schemas.openxmlformats.org/officeDocument/2006/relationships/image" Target="../media/image17.png"/><Relationship Id="rId5" Type="http://schemas.openxmlformats.org/officeDocument/2006/relationships/image" Target="../media/image3.png"/><Relationship Id="rId6" Type="http://schemas.openxmlformats.org/officeDocument/2006/relationships/image" Target="../media/image10.jpg"/><Relationship Id="rId7" Type="http://schemas.openxmlformats.org/officeDocument/2006/relationships/image" Target="../media/image13.png"/><Relationship Id="rId8"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8.png"/><Relationship Id="rId4" Type="http://schemas.openxmlformats.org/officeDocument/2006/relationships/hyperlink" Target="https://pubmed.ncbi.nlm.nih.gov/29036270/" TargetMode="External"/><Relationship Id="rId5" Type="http://schemas.openxmlformats.org/officeDocument/2006/relationships/hyperlink" Target="https://pubmed.ncbi.nlm.nih.gov/29036270/" TargetMode="External"/><Relationship Id="rId6" Type="http://schemas.openxmlformats.org/officeDocument/2006/relationships/hyperlink" Target="https://pubmed.ncbi.nlm.nih.gov/29036270/"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18.png"/><Relationship Id="rId4" Type="http://schemas.openxmlformats.org/officeDocument/2006/relationships/hyperlink" Target="https://pubmed.ncbi.nlm.nih.gov/29036270/" TargetMode="External"/><Relationship Id="rId5" Type="http://schemas.openxmlformats.org/officeDocument/2006/relationships/hyperlink" Target="https://pubmed.ncbi.nlm.nih.gov/29036270/" TargetMode="External"/><Relationship Id="rId6" Type="http://schemas.openxmlformats.org/officeDocument/2006/relationships/hyperlink" Target="https://pubmed.ncbi.nlm.nih.gov/29036270/" TargetMode="External"/><Relationship Id="rId7"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21.png"/><Relationship Id="rId4" Type="http://schemas.openxmlformats.org/officeDocument/2006/relationships/hyperlink" Target="https://www.linkedin.com/pulse/what-retrieval-augmented-generation-grow-right" TargetMode="External"/></Relationships>
</file>

<file path=ppt/slides/_rels/slide32.xml.rels><?xml version="1.0" encoding="UTF-8" standalone="yes"?><Relationships xmlns="http://schemas.openxmlformats.org/package/2006/relationships"><Relationship Id="rId11" Type="http://schemas.openxmlformats.org/officeDocument/2006/relationships/image" Target="../media/image25.png"/><Relationship Id="rId10" Type="http://schemas.openxmlformats.org/officeDocument/2006/relationships/image" Target="../media/image3.png"/><Relationship Id="rId12" Type="http://schemas.openxmlformats.org/officeDocument/2006/relationships/image" Target="../media/image24.png"/><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27.png"/><Relationship Id="rId4" Type="http://schemas.openxmlformats.org/officeDocument/2006/relationships/image" Target="../media/image46.png"/><Relationship Id="rId9" Type="http://schemas.openxmlformats.org/officeDocument/2006/relationships/image" Target="../media/image28.png"/><Relationship Id="rId5" Type="http://schemas.openxmlformats.org/officeDocument/2006/relationships/image" Target="../media/image30.png"/><Relationship Id="rId6" Type="http://schemas.openxmlformats.org/officeDocument/2006/relationships/hyperlink" Target="https://github.com/monarch-initiative/curate-gpt" TargetMode="External"/><Relationship Id="rId7" Type="http://schemas.openxmlformats.org/officeDocument/2006/relationships/image" Target="../media/image32.png"/><Relationship Id="rId8"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1" Type="http://schemas.openxmlformats.org/officeDocument/2006/relationships/image" Target="../media/image38.png"/><Relationship Id="rId10" Type="http://schemas.openxmlformats.org/officeDocument/2006/relationships/image" Target="../media/image42.png"/><Relationship Id="rId12" Type="http://schemas.openxmlformats.org/officeDocument/2006/relationships/image" Target="../media/image25.png"/><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7.png"/><Relationship Id="rId4" Type="http://schemas.openxmlformats.org/officeDocument/2006/relationships/hyperlink" Target="https://github.com/monarch-initiative/dragon-ai-results" TargetMode="External"/><Relationship Id="rId9" Type="http://schemas.openxmlformats.org/officeDocument/2006/relationships/image" Target="../media/image34.png"/><Relationship Id="rId5" Type="http://schemas.openxmlformats.org/officeDocument/2006/relationships/image" Target="../media/image5.png"/><Relationship Id="rId6" Type="http://schemas.openxmlformats.org/officeDocument/2006/relationships/image" Target="../media/image10.jpg"/><Relationship Id="rId7" Type="http://schemas.openxmlformats.org/officeDocument/2006/relationships/image" Target="../media/image6.png"/><Relationship Id="rId8"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24.png"/><Relationship Id="rId6" Type="http://schemas.openxmlformats.org/officeDocument/2006/relationships/image" Target="../media/image4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5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 Id="rId3" Type="http://schemas.openxmlformats.org/officeDocument/2006/relationships/hyperlink" Target="https://huggingface.co/datasets/MonarchInit/dragon-ai-definition-evals"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1.xml"/><Relationship Id="rId3" Type="http://schemas.openxmlformats.org/officeDocument/2006/relationships/image" Target="../media/image44.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2.xml"/><Relationship Id="rId3" Type="http://schemas.openxmlformats.org/officeDocument/2006/relationships/image" Target="../media/image47.png"/><Relationship Id="rId4" Type="http://schemas.openxmlformats.org/officeDocument/2006/relationships/hyperlink" Target="https://doi.org/10.48550/arXiv.2306.15033"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 Id="rId3" Type="http://schemas.openxmlformats.org/officeDocument/2006/relationships/image" Target="../media/image36.png"/><Relationship Id="rId4" Type="http://schemas.openxmlformats.org/officeDocument/2006/relationships/image" Target="../media/image47.png"/><Relationship Id="rId5" Type="http://schemas.openxmlformats.org/officeDocument/2006/relationships/hyperlink" Target="https://doi.org/10.48550/arXiv.2306.15033"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56.png"/><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5.png"/><Relationship Id="rId5" Type="http://schemas.openxmlformats.org/officeDocument/2006/relationships/image" Target="../media/image49.png"/><Relationship Id="rId6" Type="http://schemas.openxmlformats.org/officeDocument/2006/relationships/image" Target="../media/image51.png"/><Relationship Id="rId7" Type="http://schemas.openxmlformats.org/officeDocument/2006/relationships/image" Target="../media/image53.png"/><Relationship Id="rId8" Type="http://schemas.openxmlformats.org/officeDocument/2006/relationships/image" Target="../media/image1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48.png"/><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20" Type="http://schemas.openxmlformats.org/officeDocument/2006/relationships/hyperlink" Target="https://arxiv.org/search/cs?searchtype=author&amp;query=Osumi-Sutherland,+D" TargetMode="External"/><Relationship Id="rId22" Type="http://schemas.openxmlformats.org/officeDocument/2006/relationships/hyperlink" Target="https://arxiv.org/search/cs?searchtype=author&amp;query=Reese,+J+P" TargetMode="External"/><Relationship Id="rId21" Type="http://schemas.openxmlformats.org/officeDocument/2006/relationships/hyperlink" Target="https://arxiv.org/search/cs?searchtype=author&amp;query=Puig,+A" TargetMode="External"/><Relationship Id="rId24" Type="http://schemas.openxmlformats.org/officeDocument/2006/relationships/hyperlink" Target="https://arxiv.org/search/cs?searchtype=author&amp;query=Robb,+S" TargetMode="External"/><Relationship Id="rId23" Type="http://schemas.openxmlformats.org/officeDocument/2006/relationships/hyperlink" Target="https://arxiv.org/search/cs?searchtype=author&amp;query=Reiser,+L" TargetMode="External"/><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hyperlink" Target="https://arxiv.org/search/cs?searchtype=author&amp;query=Toro,+S" TargetMode="External"/><Relationship Id="rId4" Type="http://schemas.openxmlformats.org/officeDocument/2006/relationships/hyperlink" Target="https://arxiv.org/search/cs?searchtype=author&amp;query=Anagnostopoulos,+A+V" TargetMode="External"/><Relationship Id="rId9" Type="http://schemas.openxmlformats.org/officeDocument/2006/relationships/hyperlink" Target="https://arxiv.org/search/cs?searchtype=author&amp;query=Diehl,+A+D" TargetMode="External"/><Relationship Id="rId26" Type="http://schemas.openxmlformats.org/officeDocument/2006/relationships/hyperlink" Target="https://arxiv.org/search/cs?searchtype=author&amp;query=Seager,+J" TargetMode="External"/><Relationship Id="rId25" Type="http://schemas.openxmlformats.org/officeDocument/2006/relationships/hyperlink" Target="https://arxiv.org/search/cs?searchtype=author&amp;query=Ruemping,+T" TargetMode="External"/><Relationship Id="rId28" Type="http://schemas.openxmlformats.org/officeDocument/2006/relationships/hyperlink" Target="https://arxiv.org/search/cs?searchtype=author&amp;query=Stefancsik,+R" TargetMode="External"/><Relationship Id="rId27" Type="http://schemas.openxmlformats.org/officeDocument/2006/relationships/hyperlink" Target="https://arxiv.org/search/cs?searchtype=author&amp;query=Sid,+E" TargetMode="External"/><Relationship Id="rId5" Type="http://schemas.openxmlformats.org/officeDocument/2006/relationships/hyperlink" Target="https://arxiv.org/search/cs?searchtype=author&amp;query=Bello,+S" TargetMode="External"/><Relationship Id="rId6" Type="http://schemas.openxmlformats.org/officeDocument/2006/relationships/hyperlink" Target="https://arxiv.org/search/cs?searchtype=author&amp;query=Blumberg,+K" TargetMode="External"/><Relationship Id="rId29" Type="http://schemas.openxmlformats.org/officeDocument/2006/relationships/hyperlink" Target="https://arxiv.org/search/cs?searchtype=author&amp;query=Weber,+M" TargetMode="External"/><Relationship Id="rId7" Type="http://schemas.openxmlformats.org/officeDocument/2006/relationships/hyperlink" Target="https://arxiv.org/search/cs?searchtype=author&amp;query=Cameron,+R" TargetMode="External"/><Relationship Id="rId8" Type="http://schemas.openxmlformats.org/officeDocument/2006/relationships/hyperlink" Target="https://arxiv.org/search/cs?searchtype=author&amp;query=Carmody,+L" TargetMode="External"/><Relationship Id="rId31" Type="http://schemas.openxmlformats.org/officeDocument/2006/relationships/hyperlink" Target="https://arxiv.org/search/cs?searchtype=author&amp;query=Haendel,+M+A" TargetMode="External"/><Relationship Id="rId30" Type="http://schemas.openxmlformats.org/officeDocument/2006/relationships/hyperlink" Target="https://arxiv.org/search/cs?searchtype=author&amp;query=Wood,+V" TargetMode="External"/><Relationship Id="rId11" Type="http://schemas.openxmlformats.org/officeDocument/2006/relationships/hyperlink" Target="https://arxiv.org/search/cs?searchtype=author&amp;query=Duncan,+W" TargetMode="External"/><Relationship Id="rId10" Type="http://schemas.openxmlformats.org/officeDocument/2006/relationships/hyperlink" Target="https://arxiv.org/search/cs?searchtype=author&amp;query=Dooley,+D" TargetMode="External"/><Relationship Id="rId13" Type="http://schemas.openxmlformats.org/officeDocument/2006/relationships/hyperlink" Target="https://arxiv.org/search/cs?searchtype=author&amp;query=Gaudet,+P" TargetMode="External"/><Relationship Id="rId12" Type="http://schemas.openxmlformats.org/officeDocument/2006/relationships/hyperlink" Target="https://arxiv.org/search/cs?searchtype=author&amp;query=Fey,+P" TargetMode="External"/><Relationship Id="rId15" Type="http://schemas.openxmlformats.org/officeDocument/2006/relationships/hyperlink" Target="https://arxiv.org/search/cs?searchtype=author&amp;query=Joachimiak,+M" TargetMode="External"/><Relationship Id="rId14" Type="http://schemas.openxmlformats.org/officeDocument/2006/relationships/hyperlink" Target="https://arxiv.org/search/cs?searchtype=author&amp;query=Harris,+N+L" TargetMode="External"/><Relationship Id="rId17" Type="http://schemas.openxmlformats.org/officeDocument/2006/relationships/hyperlink" Target="https://arxiv.org/search/cs?searchtype=author&amp;query=Lubiana,+T" TargetMode="External"/><Relationship Id="rId16" Type="http://schemas.openxmlformats.org/officeDocument/2006/relationships/hyperlink" Target="https://arxiv.org/search/cs?searchtype=author&amp;query=Kiani,+L" TargetMode="External"/><Relationship Id="rId19" Type="http://schemas.openxmlformats.org/officeDocument/2006/relationships/hyperlink" Target="https://arxiv.org/search/cs?searchtype=author&amp;query=O%27Neil,+S" TargetMode="External"/><Relationship Id="rId18" Type="http://schemas.openxmlformats.org/officeDocument/2006/relationships/hyperlink" Target="https://arxiv.org/search/cs?searchtype=author&amp;query=Munoz-Torres,+M+C"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27"/>
          <p:cNvSpPr txBox="1"/>
          <p:nvPr>
            <p:ph type="ctrTitle"/>
          </p:nvPr>
        </p:nvSpPr>
        <p:spPr>
          <a:xfrm>
            <a:off x="729450" y="1322450"/>
            <a:ext cx="7688100" cy="1664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AI Guided Ontology Curation Workflows</a:t>
            </a:r>
            <a:endParaRPr/>
          </a:p>
          <a:p>
            <a:pPr indent="0" lvl="0" marL="914400" rtl="0" algn="l">
              <a:lnSpc>
                <a:spcPct val="115000"/>
              </a:lnSpc>
              <a:spcBef>
                <a:spcPts val="300"/>
              </a:spcBef>
              <a:spcAft>
                <a:spcPts val="0"/>
              </a:spcAft>
              <a:buNone/>
            </a:pPr>
            <a:r>
              <a:rPr b="0" lang="en" sz="1600" u="sng">
                <a:solidFill>
                  <a:schemeClr val="accent5"/>
                </a:solidFill>
                <a:latin typeface="Lato"/>
                <a:ea typeface="Lato"/>
                <a:cs typeface="Lato"/>
                <a:sym typeface="Lato"/>
                <a:hlinkClick r:id="rId3">
                  <a:extLst>
                    <a:ext uri="{A12FA001-AC4F-418D-AE19-62706E023703}">
                      <ahyp:hlinkClr val="tx"/>
                    </a:ext>
                  </a:extLst>
                </a:hlinkClick>
              </a:rPr>
              <a:t>https://bit.ly/ai-ontology-workflows</a:t>
            </a:r>
            <a:r>
              <a:rPr b="0" lang="en" sz="1600">
                <a:solidFill>
                  <a:schemeClr val="accent1"/>
                </a:solidFill>
                <a:latin typeface="Lato"/>
                <a:ea typeface="Lato"/>
                <a:cs typeface="Lato"/>
                <a:sym typeface="Lato"/>
              </a:rPr>
              <a:t> </a:t>
            </a:r>
            <a:endParaRPr b="0" sz="1600">
              <a:solidFill>
                <a:schemeClr val="accent1"/>
              </a:solidFill>
              <a:latin typeface="Lato"/>
              <a:ea typeface="Lato"/>
              <a:cs typeface="Lato"/>
              <a:sym typeface="Lato"/>
            </a:endParaRPr>
          </a:p>
          <a:p>
            <a:pPr indent="0" lvl="0" marL="0" rtl="0" algn="l">
              <a:spcBef>
                <a:spcPts val="0"/>
              </a:spcBef>
              <a:spcAft>
                <a:spcPts val="0"/>
              </a:spcAft>
              <a:buNone/>
            </a:pPr>
            <a:r>
              <a:t/>
            </a:r>
            <a:endParaRPr/>
          </a:p>
        </p:txBody>
      </p:sp>
      <p:sp>
        <p:nvSpPr>
          <p:cNvPr id="368" name="Google Shape;368;p27"/>
          <p:cNvSpPr txBox="1"/>
          <p:nvPr>
            <p:ph idx="1" type="subTitle"/>
          </p:nvPr>
        </p:nvSpPr>
        <p:spPr>
          <a:xfrm>
            <a:off x="629700" y="3461700"/>
            <a:ext cx="7688100" cy="13278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t>Chris Mungall</a:t>
            </a:r>
            <a:endParaRPr b="1"/>
          </a:p>
          <a:p>
            <a:pPr indent="0" lvl="0" marL="0" rtl="0" algn="l">
              <a:spcBef>
                <a:spcPts val="0"/>
              </a:spcBef>
              <a:spcAft>
                <a:spcPts val="0"/>
              </a:spcAft>
              <a:buNone/>
            </a:pPr>
            <a:r>
              <a:rPr lang="en" sz="1300"/>
              <a:t>Lawrence Berkeley National Laboratory</a:t>
            </a:r>
            <a:endParaRPr sz="1300"/>
          </a:p>
          <a:p>
            <a:pPr indent="0" lvl="0" marL="0" rtl="0" algn="l">
              <a:spcBef>
                <a:spcPts val="0"/>
              </a:spcBef>
              <a:spcAft>
                <a:spcPts val="0"/>
              </a:spcAft>
              <a:buNone/>
            </a:pPr>
            <a:r>
              <a:t/>
            </a:r>
            <a:endParaRPr/>
          </a:p>
          <a:p>
            <a:pPr indent="0" lvl="0" marL="0" rtl="0" algn="l">
              <a:spcBef>
                <a:spcPts val="0"/>
              </a:spcBef>
              <a:spcAft>
                <a:spcPts val="0"/>
              </a:spcAft>
              <a:buNone/>
            </a:pPr>
            <a:r>
              <a:rPr lang="en"/>
              <a:t>OBO Academy</a:t>
            </a:r>
            <a:endParaRPr/>
          </a:p>
          <a:p>
            <a:pPr indent="0" lvl="0" marL="0" rtl="0" algn="l">
              <a:spcBef>
                <a:spcPts val="0"/>
              </a:spcBef>
              <a:spcAft>
                <a:spcPts val="0"/>
              </a:spcAft>
              <a:buNone/>
            </a:pPr>
            <a:r>
              <a:rPr lang="en"/>
              <a:t>March 2024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28"/>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Goals for today</a:t>
            </a:r>
            <a:endParaRPr/>
          </a:p>
        </p:txBody>
      </p:sp>
      <p:sp>
        <p:nvSpPr>
          <p:cNvPr id="374" name="Google Shape;374;p28"/>
          <p:cNvSpPr txBox="1"/>
          <p:nvPr>
            <p:ph idx="1" type="body"/>
          </p:nvPr>
        </p:nvSpPr>
        <p:spPr>
          <a:xfrm>
            <a:off x="470150" y="877775"/>
            <a:ext cx="8069700" cy="4002300"/>
          </a:xfrm>
          <a:prstGeom prst="rect">
            <a:avLst/>
          </a:prstGeom>
        </p:spPr>
        <p:txBody>
          <a:bodyPr anchorCtr="0" anchor="t" bIns="34275" lIns="68575" spcFirstLastPara="1" rIns="68575" wrap="square" tIns="34275">
            <a:normAutofit/>
          </a:bodyPr>
          <a:lstStyle/>
          <a:p>
            <a:pPr indent="-336550" lvl="0" marL="457200" rtl="0" algn="l">
              <a:spcBef>
                <a:spcPts val="300"/>
              </a:spcBef>
              <a:spcAft>
                <a:spcPts val="0"/>
              </a:spcAft>
              <a:buSzPts val="1700"/>
              <a:buChar char="●"/>
            </a:pPr>
            <a:r>
              <a:rPr lang="en" sz="1600"/>
              <a:t>Demo / Tutorial</a:t>
            </a:r>
            <a:endParaRPr sz="1600"/>
          </a:p>
          <a:p>
            <a:pPr indent="-336550" lvl="1" marL="914400" rtl="0" algn="l">
              <a:spcBef>
                <a:spcPts val="0"/>
              </a:spcBef>
              <a:spcAft>
                <a:spcPts val="0"/>
              </a:spcAft>
              <a:buSzPts val="1700"/>
              <a:buChar char="○"/>
            </a:pPr>
            <a:r>
              <a:rPr lang="en" sz="1600"/>
              <a:t>Demonstrate what can be done using standard </a:t>
            </a:r>
            <a:r>
              <a:rPr b="1" lang="en" sz="1600"/>
              <a:t>generic</a:t>
            </a:r>
            <a:r>
              <a:rPr lang="en" sz="1600"/>
              <a:t> ChatGPT (and similar) interfaces</a:t>
            </a:r>
            <a:endParaRPr sz="1600"/>
          </a:p>
          <a:p>
            <a:pPr indent="-330200" lvl="1" marL="914400" rtl="0" algn="l">
              <a:spcBef>
                <a:spcPts val="0"/>
              </a:spcBef>
              <a:spcAft>
                <a:spcPts val="0"/>
              </a:spcAft>
              <a:buSzPts val="1600"/>
              <a:buChar char="○"/>
            </a:pPr>
            <a:r>
              <a:rPr lang="en" sz="1600"/>
              <a:t>Next session we will talk about </a:t>
            </a:r>
            <a:r>
              <a:rPr b="1" lang="en" sz="1600"/>
              <a:t>specialized</a:t>
            </a:r>
            <a:r>
              <a:rPr lang="en" sz="1600"/>
              <a:t> tools (OntoGPT, CurateGPT, OAK-LLM)</a:t>
            </a:r>
            <a:endParaRPr sz="1600"/>
          </a:p>
          <a:p>
            <a:pPr indent="-330200" lvl="0" marL="457200" rtl="0" algn="l">
              <a:spcBef>
                <a:spcPts val="0"/>
              </a:spcBef>
              <a:spcAft>
                <a:spcPts val="0"/>
              </a:spcAft>
              <a:buSzPts val="1600"/>
              <a:buChar char="●"/>
            </a:pPr>
            <a:r>
              <a:rPr lang="en" sz="1600"/>
              <a:t>You can follow along if you want</a:t>
            </a:r>
            <a:endParaRPr sz="1600"/>
          </a:p>
          <a:p>
            <a:pPr indent="-330200" lvl="1" marL="914400" rtl="0" algn="l">
              <a:spcBef>
                <a:spcPts val="0"/>
              </a:spcBef>
              <a:spcAft>
                <a:spcPts val="0"/>
              </a:spcAft>
              <a:buSzPts val="1600"/>
              <a:buChar char="○"/>
            </a:pPr>
            <a:r>
              <a:rPr lang="en" sz="1600"/>
              <a:t>These slides: </a:t>
            </a:r>
            <a:r>
              <a:rPr lang="en" sz="1600" u="sng">
                <a:solidFill>
                  <a:schemeClr val="hlink"/>
                </a:solidFill>
                <a:hlinkClick r:id="rId3"/>
              </a:rPr>
              <a:t>https://bit.ly/ai-ontology-workflows</a:t>
            </a:r>
            <a:r>
              <a:rPr lang="en" sz="1600"/>
              <a:t> </a:t>
            </a:r>
            <a:endParaRPr sz="1600"/>
          </a:p>
          <a:p>
            <a:pPr indent="-330200" lvl="0" marL="457200" rtl="0" algn="l">
              <a:spcBef>
                <a:spcPts val="0"/>
              </a:spcBef>
              <a:spcAft>
                <a:spcPts val="0"/>
              </a:spcAft>
              <a:buSzPts val="1600"/>
              <a:buChar char="●"/>
            </a:pPr>
            <a:r>
              <a:rPr lang="en" sz="1600"/>
              <a:t>Questions encouraged!</a:t>
            </a:r>
            <a:endParaRPr sz="1600"/>
          </a:p>
          <a:p>
            <a:pPr indent="-330200" lvl="0" marL="457200" rtl="0" algn="l">
              <a:spcBef>
                <a:spcPts val="0"/>
              </a:spcBef>
              <a:spcAft>
                <a:spcPts val="0"/>
              </a:spcAft>
              <a:buSzPts val="1600"/>
              <a:buChar char="●"/>
            </a:pPr>
            <a:r>
              <a:rPr lang="en" sz="1600"/>
              <a:t>Goal is to make you feel empowered to experiment and </a:t>
            </a:r>
            <a:r>
              <a:rPr b="1" lang="en" sz="1600"/>
              <a:t>explore for yourself</a:t>
            </a:r>
            <a:endParaRPr b="1" sz="1600"/>
          </a:p>
          <a:p>
            <a:pPr indent="-330200" lvl="0" marL="457200" rtl="0" algn="l">
              <a:spcBef>
                <a:spcPts val="0"/>
              </a:spcBef>
              <a:spcAft>
                <a:spcPts val="0"/>
              </a:spcAft>
              <a:buSzPts val="1600"/>
              <a:buChar char="●"/>
            </a:pPr>
            <a:r>
              <a:rPr lang="en" sz="1600"/>
              <a:t>If we have time</a:t>
            </a:r>
            <a:endParaRPr sz="1600"/>
          </a:p>
          <a:p>
            <a:pPr indent="-330200" lvl="1" marL="914400" rtl="0" algn="l">
              <a:spcBef>
                <a:spcPts val="0"/>
              </a:spcBef>
              <a:spcAft>
                <a:spcPts val="0"/>
              </a:spcAft>
              <a:buSzPts val="1600"/>
              <a:buChar char="○"/>
            </a:pPr>
            <a:r>
              <a:rPr lang="en" sz="1600"/>
              <a:t>Report on evaluation of DRAGON-AI</a:t>
            </a:r>
            <a:endParaRPr sz="1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29"/>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Caveat 1: AI is weird</a:t>
            </a:r>
            <a:endParaRPr/>
          </a:p>
        </p:txBody>
      </p:sp>
      <p:sp>
        <p:nvSpPr>
          <p:cNvPr id="380" name="Google Shape;380;p29"/>
          <p:cNvSpPr txBox="1"/>
          <p:nvPr>
            <p:ph idx="1" type="body"/>
          </p:nvPr>
        </p:nvSpPr>
        <p:spPr>
          <a:xfrm>
            <a:off x="470150" y="877775"/>
            <a:ext cx="8069700" cy="4002300"/>
          </a:xfrm>
          <a:prstGeom prst="rect">
            <a:avLst/>
          </a:prstGeom>
        </p:spPr>
        <p:txBody>
          <a:bodyPr anchorCtr="0" anchor="t" bIns="34275" lIns="68575" spcFirstLastPara="1" rIns="68575" wrap="square" tIns="34275">
            <a:normAutofit/>
          </a:bodyPr>
          <a:lstStyle/>
          <a:p>
            <a:pPr indent="-336550" lvl="0" marL="457200" rtl="0" algn="l">
              <a:spcBef>
                <a:spcPts val="300"/>
              </a:spcBef>
              <a:spcAft>
                <a:spcPts val="0"/>
              </a:spcAft>
              <a:buSzPts val="1700"/>
              <a:buChar char="●"/>
            </a:pPr>
            <a:r>
              <a:rPr lang="en" sz="1600"/>
              <a:t>Everything I aim to show today has worked in the past</a:t>
            </a:r>
            <a:endParaRPr sz="1600"/>
          </a:p>
          <a:p>
            <a:pPr indent="-336550" lvl="0" marL="457200" rtl="0" algn="l">
              <a:spcBef>
                <a:spcPts val="0"/>
              </a:spcBef>
              <a:spcAft>
                <a:spcPts val="0"/>
              </a:spcAft>
              <a:buSzPts val="1700"/>
              <a:buChar char="●"/>
            </a:pPr>
            <a:r>
              <a:rPr lang="en" sz="1600"/>
              <a:t>But web-based AIs are non-deterministic</a:t>
            </a:r>
            <a:endParaRPr sz="1600"/>
          </a:p>
          <a:p>
            <a:pPr indent="-330200" lvl="0" marL="457200" rtl="0" algn="l">
              <a:spcBef>
                <a:spcPts val="0"/>
              </a:spcBef>
              <a:spcAft>
                <a:spcPts val="0"/>
              </a:spcAft>
              <a:buSzPts val="1600"/>
              <a:buChar char="●"/>
            </a:pPr>
            <a:r>
              <a:rPr lang="en" sz="1600"/>
              <a:t>It’s quite possible that things will go wrong – this is an experiment!</a:t>
            </a:r>
            <a:endParaRPr sz="1600"/>
          </a:p>
        </p:txBody>
      </p:sp>
      <p:pic>
        <p:nvPicPr>
          <p:cNvPr id="381" name="Google Shape;381;p29"/>
          <p:cNvPicPr preferRelativeResize="0"/>
          <p:nvPr/>
        </p:nvPicPr>
        <p:blipFill>
          <a:blip r:embed="rId3">
            <a:alphaModFix/>
          </a:blip>
          <a:stretch>
            <a:fillRect/>
          </a:stretch>
        </p:blipFill>
        <p:spPr>
          <a:xfrm>
            <a:off x="2287550" y="2139825"/>
            <a:ext cx="2828250" cy="2828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0"/>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Caveat 2: Tools are not open to all</a:t>
            </a:r>
            <a:endParaRPr/>
          </a:p>
        </p:txBody>
      </p:sp>
      <p:sp>
        <p:nvSpPr>
          <p:cNvPr id="387" name="Google Shape;387;p30"/>
          <p:cNvSpPr txBox="1"/>
          <p:nvPr>
            <p:ph idx="1" type="body"/>
          </p:nvPr>
        </p:nvSpPr>
        <p:spPr>
          <a:xfrm>
            <a:off x="470150" y="877775"/>
            <a:ext cx="8069700" cy="4002300"/>
          </a:xfrm>
          <a:prstGeom prst="rect">
            <a:avLst/>
          </a:prstGeom>
        </p:spPr>
        <p:txBody>
          <a:bodyPr anchorCtr="0" anchor="t" bIns="34275" lIns="68575" spcFirstLastPara="1" rIns="68575" wrap="square" tIns="34275">
            <a:normAutofit lnSpcReduction="10000"/>
          </a:bodyPr>
          <a:lstStyle/>
          <a:p>
            <a:pPr indent="0" lvl="0" marL="0" rtl="0" algn="l">
              <a:spcBef>
                <a:spcPts val="300"/>
              </a:spcBef>
              <a:spcAft>
                <a:spcPts val="0"/>
              </a:spcAft>
              <a:buNone/>
            </a:pPr>
            <a:r>
              <a:t/>
            </a:r>
            <a:endParaRPr sz="1600"/>
          </a:p>
          <a:p>
            <a:pPr indent="-330200" lvl="0" marL="457200" rtl="0" algn="l">
              <a:spcBef>
                <a:spcPts val="300"/>
              </a:spcBef>
              <a:spcAft>
                <a:spcPts val="0"/>
              </a:spcAft>
              <a:buSzPts val="1600"/>
              <a:buChar char="●"/>
            </a:pPr>
            <a:r>
              <a:rPr lang="en" sz="1600"/>
              <a:t>ChatGPT</a:t>
            </a:r>
            <a:endParaRPr sz="1600"/>
          </a:p>
          <a:p>
            <a:pPr indent="-330200" lvl="1" marL="914400" rtl="0" algn="l">
              <a:spcBef>
                <a:spcPts val="0"/>
              </a:spcBef>
              <a:spcAft>
                <a:spcPts val="0"/>
              </a:spcAft>
              <a:buSzPts val="1600"/>
              <a:buChar char="○"/>
            </a:pPr>
            <a:r>
              <a:rPr lang="en" sz="1600" u="sng">
                <a:solidFill>
                  <a:schemeClr val="hlink"/>
                </a:solidFill>
                <a:hlinkClick r:id="rId3"/>
              </a:rPr>
              <a:t>https://chat.openai.com/</a:t>
            </a:r>
            <a:r>
              <a:rPr lang="en" sz="1600"/>
              <a:t> </a:t>
            </a:r>
            <a:endParaRPr sz="1600"/>
          </a:p>
          <a:p>
            <a:pPr indent="-330200" lvl="1" marL="914400" rtl="0" algn="l">
              <a:spcBef>
                <a:spcPts val="0"/>
              </a:spcBef>
              <a:spcAft>
                <a:spcPts val="0"/>
              </a:spcAft>
              <a:buSzPts val="1600"/>
              <a:buChar char="○"/>
            </a:pPr>
            <a:r>
              <a:rPr lang="en" sz="1600"/>
              <a:t>Gpt-4 requires subscription</a:t>
            </a:r>
            <a:endParaRPr sz="1600"/>
          </a:p>
          <a:p>
            <a:pPr indent="-330200" lvl="0" marL="457200" rtl="0" algn="l">
              <a:spcBef>
                <a:spcPts val="0"/>
              </a:spcBef>
              <a:spcAft>
                <a:spcPts val="0"/>
              </a:spcAft>
              <a:buSzPts val="1600"/>
              <a:buChar char="●"/>
            </a:pPr>
            <a:r>
              <a:rPr lang="en" sz="1600"/>
              <a:t>Gemini</a:t>
            </a:r>
            <a:endParaRPr sz="1600"/>
          </a:p>
          <a:p>
            <a:pPr indent="-330200" lvl="1" marL="914400" rtl="0" algn="l">
              <a:spcBef>
                <a:spcPts val="0"/>
              </a:spcBef>
              <a:spcAft>
                <a:spcPts val="0"/>
              </a:spcAft>
              <a:buSzPts val="1600"/>
              <a:buChar char="○"/>
            </a:pPr>
            <a:r>
              <a:rPr lang="en" sz="1600" u="sng">
                <a:solidFill>
                  <a:schemeClr val="hlink"/>
                </a:solidFill>
                <a:hlinkClick r:id="rId4"/>
              </a:rPr>
              <a:t>https://gemini.google.com/app</a:t>
            </a:r>
            <a:r>
              <a:rPr lang="en" sz="1600"/>
              <a:t> </a:t>
            </a:r>
            <a:endParaRPr sz="1600"/>
          </a:p>
          <a:p>
            <a:pPr indent="-330200" lvl="1" marL="914400" rtl="0" algn="l">
              <a:spcBef>
                <a:spcPts val="0"/>
              </a:spcBef>
              <a:spcAft>
                <a:spcPts val="0"/>
              </a:spcAft>
              <a:buSzPts val="1600"/>
              <a:buChar char="○"/>
            </a:pPr>
            <a:r>
              <a:rPr lang="en" sz="1600"/>
              <a:t>AI premium account</a:t>
            </a:r>
            <a:endParaRPr sz="1600"/>
          </a:p>
          <a:p>
            <a:pPr indent="-330200" lvl="0" marL="457200" rtl="0" algn="l">
              <a:spcBef>
                <a:spcPts val="0"/>
              </a:spcBef>
              <a:spcAft>
                <a:spcPts val="0"/>
              </a:spcAft>
              <a:buSzPts val="1600"/>
              <a:buChar char="●"/>
            </a:pPr>
            <a:r>
              <a:rPr lang="en" sz="1600"/>
              <a:t>Claude</a:t>
            </a:r>
            <a:endParaRPr sz="1600"/>
          </a:p>
          <a:p>
            <a:pPr indent="-330200" lvl="1" marL="914400" rtl="0" algn="l">
              <a:spcBef>
                <a:spcPts val="0"/>
              </a:spcBef>
              <a:spcAft>
                <a:spcPts val="0"/>
              </a:spcAft>
              <a:buSzPts val="1600"/>
              <a:buChar char="○"/>
            </a:pPr>
            <a:r>
              <a:rPr lang="en" sz="1600" u="sng">
                <a:solidFill>
                  <a:schemeClr val="hlink"/>
                </a:solidFill>
                <a:hlinkClick r:id="rId5"/>
              </a:rPr>
              <a:t>https://claude.ai/chats</a:t>
            </a:r>
            <a:r>
              <a:rPr lang="en" sz="1600"/>
              <a:t> </a:t>
            </a:r>
            <a:endParaRPr sz="1600"/>
          </a:p>
          <a:p>
            <a:pPr indent="-330200" lvl="1" marL="914400" rtl="0" algn="l">
              <a:spcBef>
                <a:spcPts val="0"/>
              </a:spcBef>
              <a:spcAft>
                <a:spcPts val="0"/>
              </a:spcAft>
              <a:buSzPts val="1600"/>
              <a:buChar char="○"/>
            </a:pPr>
            <a:r>
              <a:rPr lang="en" sz="1600"/>
              <a:t>Claude-3 Opus requires a subscription</a:t>
            </a:r>
            <a:endParaRPr sz="1600"/>
          </a:p>
          <a:p>
            <a:pPr indent="-330200" lvl="0" marL="457200" rtl="0" algn="l">
              <a:spcBef>
                <a:spcPts val="0"/>
              </a:spcBef>
              <a:spcAft>
                <a:spcPts val="0"/>
              </a:spcAft>
              <a:buSzPts val="1600"/>
              <a:buChar char="●"/>
            </a:pPr>
            <a:r>
              <a:rPr lang="en" sz="1600"/>
              <a:t>Groq </a:t>
            </a:r>
            <a:endParaRPr sz="1600"/>
          </a:p>
          <a:p>
            <a:pPr indent="-330200" lvl="1" marL="914400" rtl="0" algn="l">
              <a:spcBef>
                <a:spcPts val="0"/>
              </a:spcBef>
              <a:spcAft>
                <a:spcPts val="0"/>
              </a:spcAft>
              <a:buSzPts val="1600"/>
              <a:buChar char="○"/>
            </a:pPr>
            <a:r>
              <a:rPr lang="en" sz="1600" u="sng">
                <a:solidFill>
                  <a:schemeClr val="hlink"/>
                </a:solidFill>
                <a:hlinkClick r:id="rId6"/>
              </a:rPr>
              <a:t>https://groq.com/</a:t>
            </a:r>
            <a:endParaRPr sz="1600"/>
          </a:p>
          <a:p>
            <a:pPr indent="-330200" lvl="1" marL="914400" rtl="0" algn="l">
              <a:spcBef>
                <a:spcPts val="0"/>
              </a:spcBef>
              <a:spcAft>
                <a:spcPts val="0"/>
              </a:spcAft>
              <a:buSzPts val="1600"/>
              <a:buChar char="○"/>
            </a:pPr>
            <a:r>
              <a:rPr lang="en" sz="1600"/>
              <a:t>Free (for now!)</a:t>
            </a:r>
            <a:endParaRPr sz="1600"/>
          </a:p>
          <a:p>
            <a:pPr indent="-330200" lvl="1" marL="914400" rtl="0" algn="l">
              <a:spcBef>
                <a:spcPts val="0"/>
              </a:spcBef>
              <a:spcAft>
                <a:spcPts val="0"/>
              </a:spcAft>
              <a:buSzPts val="1600"/>
              <a:buChar char="○"/>
            </a:pPr>
            <a:r>
              <a:rPr lang="en" sz="1600"/>
              <a:t>Note: this is nothing to do with Twitter’s Grok</a:t>
            </a:r>
            <a:endParaRPr sz="1600"/>
          </a:p>
          <a:p>
            <a:pPr indent="-330200" lvl="1" marL="914400" rtl="0" algn="l">
              <a:spcBef>
                <a:spcPts val="0"/>
              </a:spcBef>
              <a:spcAft>
                <a:spcPts val="0"/>
              </a:spcAft>
              <a:buSzPts val="1600"/>
              <a:buChar char="○"/>
            </a:pPr>
            <a:r>
              <a:rPr lang="en" sz="1600"/>
              <a:t>Fast access to mixtral and llama2</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31"/>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Experiments today</a:t>
            </a:r>
            <a:endParaRPr/>
          </a:p>
        </p:txBody>
      </p:sp>
      <p:sp>
        <p:nvSpPr>
          <p:cNvPr id="393" name="Google Shape;393;p31"/>
          <p:cNvSpPr txBox="1"/>
          <p:nvPr>
            <p:ph idx="1" type="body"/>
          </p:nvPr>
        </p:nvSpPr>
        <p:spPr>
          <a:xfrm>
            <a:off x="470150" y="877775"/>
            <a:ext cx="8069700" cy="40023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t/>
            </a:r>
            <a:endParaRPr sz="1600"/>
          </a:p>
          <a:p>
            <a:pPr indent="-330200" lvl="0" marL="457200" rtl="0" algn="l">
              <a:spcBef>
                <a:spcPts val="300"/>
              </a:spcBef>
              <a:spcAft>
                <a:spcPts val="0"/>
              </a:spcAft>
              <a:buSzPts val="1600"/>
              <a:buChar char="●"/>
            </a:pPr>
            <a:r>
              <a:rPr lang="en" sz="1600"/>
              <a:t>Direct chat interface</a:t>
            </a:r>
            <a:endParaRPr sz="1600"/>
          </a:p>
          <a:p>
            <a:pPr indent="-330200" lvl="0" marL="457200" rtl="0" algn="l">
              <a:spcBef>
                <a:spcPts val="0"/>
              </a:spcBef>
              <a:spcAft>
                <a:spcPts val="0"/>
              </a:spcAft>
              <a:buSzPts val="1600"/>
              <a:buChar char="●"/>
            </a:pPr>
            <a:r>
              <a:rPr lang="en" sz="1600"/>
              <a:t>Review-based workflows</a:t>
            </a:r>
            <a:endParaRPr sz="1600"/>
          </a:p>
          <a:p>
            <a:pPr indent="-330200" lvl="0" marL="457200" rtl="0" algn="l">
              <a:spcBef>
                <a:spcPts val="0"/>
              </a:spcBef>
              <a:spcAft>
                <a:spcPts val="0"/>
              </a:spcAft>
              <a:buSzPts val="1600"/>
              <a:buChar char="●"/>
            </a:pPr>
            <a:r>
              <a:rPr lang="en" sz="1600"/>
              <a:t>Enhancement workflows</a:t>
            </a:r>
            <a:endParaRPr sz="1600"/>
          </a:p>
          <a:p>
            <a:pPr indent="-330200" lvl="0" marL="457200" rtl="0" algn="l">
              <a:spcBef>
                <a:spcPts val="0"/>
              </a:spcBef>
              <a:spcAft>
                <a:spcPts val="0"/>
              </a:spcAft>
              <a:buSzPts val="1600"/>
              <a:buChar char="●"/>
            </a:pPr>
            <a:r>
              <a:rPr lang="en" sz="1600"/>
              <a:t>ROBOT helper</a:t>
            </a:r>
            <a:endParaRPr sz="1600"/>
          </a:p>
          <a:p>
            <a:pPr indent="-330200" lvl="0" marL="457200" rtl="0" algn="l">
              <a:spcBef>
                <a:spcPts val="0"/>
              </a:spcBef>
              <a:spcAft>
                <a:spcPts val="0"/>
              </a:spcAft>
              <a:buSzPts val="1600"/>
              <a:buChar char="●"/>
            </a:pPr>
            <a:r>
              <a:rPr lang="en" sz="1600"/>
              <a:t>Consensus for finding references</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2"/>
          <p:cNvSpPr txBox="1"/>
          <p:nvPr>
            <p:ph type="title"/>
          </p:nvPr>
        </p:nvSpPr>
        <p:spPr>
          <a:xfrm>
            <a:off x="144475" y="113100"/>
            <a:ext cx="86307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First attempt - obo format</a:t>
            </a:r>
            <a:endParaRPr/>
          </a:p>
        </p:txBody>
      </p:sp>
      <p:sp>
        <p:nvSpPr>
          <p:cNvPr id="399" name="Google Shape;399;p32"/>
          <p:cNvSpPr txBox="1"/>
          <p:nvPr/>
        </p:nvSpPr>
        <p:spPr>
          <a:xfrm>
            <a:off x="1270075" y="1525050"/>
            <a:ext cx="45963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a:t>Create a term in the plant ontology for the concept "Fine root C/leaf C ratio". Show in obo format</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https://chat.openai.com</a:t>
            </a:r>
            <a:r>
              <a:rPr lang="en"/>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3"/>
          <p:cNvSpPr txBox="1"/>
          <p:nvPr>
            <p:ph type="title"/>
          </p:nvPr>
        </p:nvSpPr>
        <p:spPr>
          <a:xfrm>
            <a:off x="144475" y="113100"/>
            <a:ext cx="86307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First attempt - seems OK?</a:t>
            </a:r>
            <a:endParaRPr/>
          </a:p>
        </p:txBody>
      </p:sp>
      <p:pic>
        <p:nvPicPr>
          <p:cNvPr id="405" name="Google Shape;405;p33"/>
          <p:cNvPicPr preferRelativeResize="0"/>
          <p:nvPr/>
        </p:nvPicPr>
        <p:blipFill>
          <a:blip r:embed="rId3">
            <a:alphaModFix/>
          </a:blip>
          <a:stretch>
            <a:fillRect/>
          </a:stretch>
        </p:blipFill>
        <p:spPr>
          <a:xfrm>
            <a:off x="1324225" y="767800"/>
            <a:ext cx="5452255" cy="4174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34"/>
          <p:cNvSpPr txBox="1"/>
          <p:nvPr>
            <p:ph type="title"/>
          </p:nvPr>
        </p:nvSpPr>
        <p:spPr>
          <a:xfrm>
            <a:off x="144475" y="113100"/>
            <a:ext cx="87513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Uh oh! Hallucinations!</a:t>
            </a:r>
            <a:endParaRPr/>
          </a:p>
        </p:txBody>
      </p:sp>
      <p:pic>
        <p:nvPicPr>
          <p:cNvPr id="411" name="Google Shape;411;p34"/>
          <p:cNvPicPr preferRelativeResize="0"/>
          <p:nvPr/>
        </p:nvPicPr>
        <p:blipFill>
          <a:blip r:embed="rId3">
            <a:alphaModFix/>
          </a:blip>
          <a:stretch>
            <a:fillRect/>
          </a:stretch>
        </p:blipFill>
        <p:spPr>
          <a:xfrm>
            <a:off x="1324225" y="767800"/>
            <a:ext cx="5452255" cy="4174200"/>
          </a:xfrm>
          <a:prstGeom prst="rect">
            <a:avLst/>
          </a:prstGeom>
          <a:noFill/>
          <a:ln>
            <a:noFill/>
          </a:ln>
        </p:spPr>
      </p:pic>
      <p:sp>
        <p:nvSpPr>
          <p:cNvPr id="412" name="Google Shape;412;p34"/>
          <p:cNvSpPr/>
          <p:nvPr/>
        </p:nvSpPr>
        <p:spPr>
          <a:xfrm>
            <a:off x="989400" y="4143300"/>
            <a:ext cx="666600" cy="189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13" name="Google Shape;413;p34"/>
          <p:cNvSpPr/>
          <p:nvPr/>
        </p:nvSpPr>
        <p:spPr>
          <a:xfrm>
            <a:off x="989400" y="4295700"/>
            <a:ext cx="666600" cy="189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14" name="Google Shape;414;p34"/>
          <p:cNvSpPr/>
          <p:nvPr/>
        </p:nvSpPr>
        <p:spPr>
          <a:xfrm>
            <a:off x="989400" y="4448100"/>
            <a:ext cx="666600" cy="189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15" name="Google Shape;415;p34"/>
          <p:cNvSpPr/>
          <p:nvPr/>
        </p:nvSpPr>
        <p:spPr>
          <a:xfrm flipH="1">
            <a:off x="5367925" y="4143300"/>
            <a:ext cx="1205100" cy="189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16" name="Google Shape;416;p34"/>
          <p:cNvSpPr txBox="1"/>
          <p:nvPr/>
        </p:nvSpPr>
        <p:spPr>
          <a:xfrm>
            <a:off x="144475" y="4022700"/>
            <a:ext cx="8982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300"/>
              </a:spcBef>
              <a:spcAft>
                <a:spcPts val="0"/>
              </a:spcAft>
              <a:buNone/>
            </a:pPr>
            <a:r>
              <a:rPr lang="en" sz="1300">
                <a:solidFill>
                  <a:schemeClr val="accent1"/>
                </a:solidFill>
                <a:latin typeface="Lato"/>
                <a:ea typeface="Lato"/>
                <a:cs typeface="Lato"/>
                <a:sym typeface="Lato"/>
              </a:rPr>
              <a:t>No such term</a:t>
            </a:r>
            <a:endParaRPr/>
          </a:p>
        </p:txBody>
      </p:sp>
      <p:sp>
        <p:nvSpPr>
          <p:cNvPr id="417" name="Google Shape;417;p34"/>
          <p:cNvSpPr txBox="1"/>
          <p:nvPr/>
        </p:nvSpPr>
        <p:spPr>
          <a:xfrm>
            <a:off x="6619250" y="3964575"/>
            <a:ext cx="22011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300"/>
              </a:spcBef>
              <a:spcAft>
                <a:spcPts val="0"/>
              </a:spcAft>
              <a:buNone/>
            </a:pPr>
            <a:r>
              <a:rPr lang="en" sz="1300">
                <a:solidFill>
                  <a:schemeClr val="accent1"/>
                </a:solidFill>
                <a:latin typeface="Lato"/>
                <a:ea typeface="Lato"/>
                <a:cs typeface="Lato"/>
                <a:sym typeface="Lato"/>
              </a:rPr>
              <a:t>Too general a parent (ChatGPT doesn’t know the ontology well enough to place a term)</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35"/>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ROBOT CSVs to the rescue</a:t>
            </a:r>
            <a:endParaRPr/>
          </a:p>
        </p:txBody>
      </p:sp>
      <p:sp>
        <p:nvSpPr>
          <p:cNvPr id="423" name="Google Shape;423;p35"/>
          <p:cNvSpPr txBox="1"/>
          <p:nvPr>
            <p:ph idx="1" type="body"/>
          </p:nvPr>
        </p:nvSpPr>
        <p:spPr>
          <a:xfrm>
            <a:off x="470150" y="877775"/>
            <a:ext cx="8069700" cy="40023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t/>
            </a:r>
            <a:endParaRPr sz="1600"/>
          </a:p>
          <a:p>
            <a:pPr indent="-330200" lvl="0" marL="457200" rtl="0" algn="l">
              <a:spcBef>
                <a:spcPts val="300"/>
              </a:spcBef>
              <a:spcAft>
                <a:spcPts val="0"/>
              </a:spcAft>
              <a:buSzPts val="1600"/>
              <a:buChar char="●"/>
            </a:pPr>
            <a:r>
              <a:rPr lang="en" sz="1600"/>
              <a:t>ROBOT CSVs are nice for humans as we don’t have to memorize IDs</a:t>
            </a:r>
            <a:endParaRPr sz="1600"/>
          </a:p>
          <a:p>
            <a:pPr indent="-330200" lvl="0" marL="457200" rtl="0" algn="l">
              <a:spcBef>
                <a:spcPts val="0"/>
              </a:spcBef>
              <a:spcAft>
                <a:spcPts val="0"/>
              </a:spcAft>
              <a:buSzPts val="1600"/>
              <a:buChar char="●"/>
            </a:pPr>
            <a:r>
              <a:rPr lang="en" sz="1600"/>
              <a:t>Nice for AIs for the same reason!</a:t>
            </a:r>
            <a:endParaRPr sz="1600"/>
          </a:p>
        </p:txBody>
      </p:sp>
      <p:pic>
        <p:nvPicPr>
          <p:cNvPr id="424" name="Google Shape;424;p35"/>
          <p:cNvPicPr preferRelativeResize="0"/>
          <p:nvPr/>
        </p:nvPicPr>
        <p:blipFill>
          <a:blip r:embed="rId3">
            <a:alphaModFix/>
          </a:blip>
          <a:stretch>
            <a:fillRect/>
          </a:stretch>
        </p:blipFill>
        <p:spPr>
          <a:xfrm>
            <a:off x="343824" y="1796675"/>
            <a:ext cx="7549824" cy="3258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36"/>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Review-based workflow</a:t>
            </a:r>
            <a:endParaRPr/>
          </a:p>
        </p:txBody>
      </p:sp>
      <p:sp>
        <p:nvSpPr>
          <p:cNvPr id="430" name="Google Shape;430;p36"/>
          <p:cNvSpPr txBox="1"/>
          <p:nvPr>
            <p:ph idx="1" type="body"/>
          </p:nvPr>
        </p:nvSpPr>
        <p:spPr>
          <a:xfrm>
            <a:off x="470150" y="877775"/>
            <a:ext cx="7845000" cy="13359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t/>
            </a:r>
            <a:endParaRPr sz="1600"/>
          </a:p>
          <a:p>
            <a:pPr indent="-330200" lvl="0" marL="457200" rtl="0" algn="l">
              <a:spcBef>
                <a:spcPts val="300"/>
              </a:spcBef>
              <a:spcAft>
                <a:spcPts val="0"/>
              </a:spcAft>
              <a:buSzPts val="1600"/>
              <a:buChar char="●"/>
            </a:pPr>
            <a:r>
              <a:rPr lang="en" sz="1600"/>
              <a:t>It’s easy to make mistakes with ontologies!</a:t>
            </a:r>
            <a:endParaRPr sz="1600"/>
          </a:p>
          <a:p>
            <a:pPr indent="-330200" lvl="1" marL="914400" rtl="0" algn="l">
              <a:spcBef>
                <a:spcPts val="0"/>
              </a:spcBef>
              <a:spcAft>
                <a:spcPts val="0"/>
              </a:spcAft>
              <a:buSzPts val="1600"/>
              <a:buChar char="○"/>
            </a:pPr>
            <a:r>
              <a:rPr lang="en" sz="1600"/>
              <a:t>Hard to avoid these slipping through</a:t>
            </a:r>
            <a:endParaRPr sz="1600"/>
          </a:p>
          <a:p>
            <a:pPr indent="0" lvl="0" marL="0" rtl="0" algn="l">
              <a:spcBef>
                <a:spcPts val="0"/>
              </a:spcBef>
              <a:spcAft>
                <a:spcPts val="0"/>
              </a:spcAft>
              <a:buNone/>
            </a:pPr>
            <a:r>
              <a:t/>
            </a:r>
            <a:endParaRPr>
              <a:solidFill>
                <a:srgbClr val="000000"/>
              </a:solidFill>
              <a:latin typeface="Arial"/>
              <a:ea typeface="Arial"/>
              <a:cs typeface="Arial"/>
              <a:sym typeface="Arial"/>
            </a:endParaRPr>
          </a:p>
        </p:txBody>
      </p:sp>
      <p:pic>
        <p:nvPicPr>
          <p:cNvPr id="431" name="Google Shape;431;p36"/>
          <p:cNvPicPr preferRelativeResize="0"/>
          <p:nvPr/>
        </p:nvPicPr>
        <p:blipFill>
          <a:blip r:embed="rId3">
            <a:alphaModFix/>
          </a:blip>
          <a:stretch>
            <a:fillRect/>
          </a:stretch>
        </p:blipFill>
        <p:spPr>
          <a:xfrm>
            <a:off x="5373100" y="2022225"/>
            <a:ext cx="2625027" cy="26250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37"/>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Review-based workflow</a:t>
            </a:r>
            <a:endParaRPr/>
          </a:p>
        </p:txBody>
      </p:sp>
      <p:sp>
        <p:nvSpPr>
          <p:cNvPr id="437" name="Google Shape;437;p37"/>
          <p:cNvSpPr txBox="1"/>
          <p:nvPr>
            <p:ph idx="1" type="body"/>
          </p:nvPr>
        </p:nvSpPr>
        <p:spPr>
          <a:xfrm>
            <a:off x="470150" y="877775"/>
            <a:ext cx="8069700" cy="40023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t/>
            </a:r>
            <a:endParaRPr sz="1600"/>
          </a:p>
          <a:p>
            <a:pPr indent="-330200" lvl="0" marL="457200" rtl="0" algn="l">
              <a:spcBef>
                <a:spcPts val="300"/>
              </a:spcBef>
              <a:spcAft>
                <a:spcPts val="0"/>
              </a:spcAft>
              <a:buSzPts val="1600"/>
              <a:buChar char="●"/>
            </a:pPr>
            <a:r>
              <a:rPr lang="en" sz="1600"/>
              <a:t>It’s easy to make mistakes with ontologies!</a:t>
            </a:r>
            <a:endParaRPr sz="1600"/>
          </a:p>
          <a:p>
            <a:pPr indent="-330200" lvl="1" marL="914400" rtl="0" algn="l">
              <a:spcBef>
                <a:spcPts val="0"/>
              </a:spcBef>
              <a:spcAft>
                <a:spcPts val="0"/>
              </a:spcAft>
              <a:buSzPts val="1600"/>
              <a:buChar char="○"/>
            </a:pPr>
            <a:r>
              <a:rPr lang="en" sz="1600"/>
              <a:t>Hard to avoid these slipping through</a:t>
            </a:r>
            <a:endParaRPr sz="1600"/>
          </a:p>
          <a:p>
            <a:pPr indent="0" lvl="0" marL="0" rtl="0" algn="l">
              <a:spcBef>
                <a:spcPts val="300"/>
              </a:spcBef>
              <a:spcAft>
                <a:spcPts val="0"/>
              </a:spcAft>
              <a:buNone/>
            </a:pPr>
            <a:r>
              <a:t/>
            </a:r>
            <a:endParaRPr sz="1600"/>
          </a:p>
          <a:p>
            <a:pPr indent="-330200" lvl="0" marL="457200" rtl="0" algn="l">
              <a:spcBef>
                <a:spcPts val="300"/>
              </a:spcBef>
              <a:spcAft>
                <a:spcPts val="0"/>
              </a:spcAft>
              <a:buSzPts val="1600"/>
              <a:buChar char="●"/>
            </a:pPr>
            <a:r>
              <a:rPr lang="en" sz="1600"/>
              <a:t>Let’s have the AI review a collection of ontology terms</a:t>
            </a:r>
            <a:endParaRPr sz="1600"/>
          </a:p>
          <a:p>
            <a:pPr indent="-330200" lvl="0" marL="457200" rtl="0" algn="l">
              <a:spcBef>
                <a:spcPts val="0"/>
              </a:spcBef>
              <a:spcAft>
                <a:spcPts val="0"/>
              </a:spcAft>
              <a:buSzPts val="1600"/>
              <a:buChar char="●"/>
            </a:pPr>
            <a:r>
              <a:rPr lang="en" sz="1600"/>
              <a:t>The collection will be represented as a robot template CSV</a:t>
            </a:r>
            <a:endParaRPr sz="1600"/>
          </a:p>
          <a:p>
            <a:pPr indent="-330200" lvl="0" marL="457200" rtl="0" algn="l">
              <a:spcBef>
                <a:spcPts val="0"/>
              </a:spcBef>
              <a:spcAft>
                <a:spcPts val="0"/>
              </a:spcAft>
              <a:buSzPts val="1600"/>
              <a:buChar char="●"/>
            </a:pPr>
            <a:r>
              <a:rPr lang="en" sz="1600"/>
              <a:t>We will introduce a deliberate error</a:t>
            </a:r>
            <a:endParaRPr sz="1600"/>
          </a:p>
          <a:p>
            <a:pPr indent="-330200" lvl="1" marL="914400" rtl="0" algn="l">
              <a:spcBef>
                <a:spcPts val="0"/>
              </a:spcBef>
              <a:spcAft>
                <a:spcPts val="0"/>
              </a:spcAft>
              <a:buSzPts val="1600"/>
              <a:buChar char="○"/>
            </a:pPr>
            <a:r>
              <a:rPr lang="en" u="sng">
                <a:solidFill>
                  <a:srgbClr val="1155CC"/>
                </a:solidFill>
                <a:latin typeface="Arial"/>
                <a:ea typeface="Arial"/>
                <a:cs typeface="Arial"/>
                <a:sym typeface="Arial"/>
                <a:hlinkClick r:id="rId3">
                  <a:extLst>
                    <a:ext uri="{A12FA001-AC4F-418D-AE19-62706E023703}">
                      <ahyp:hlinkClr val="tx"/>
                    </a:ext>
                  </a:extLst>
                </a:hlinkClick>
              </a:rPr>
              <a:t>https://gist.github.com/cmungall/68ceedb93abdd24946cb2e3737bbe603</a:t>
            </a:r>
            <a:r>
              <a:rPr lang="en">
                <a:solidFill>
                  <a:srgbClr val="000000"/>
                </a:solidFill>
                <a:latin typeface="Arial"/>
                <a:ea typeface="Arial"/>
                <a:cs typeface="Arial"/>
                <a:sym typeface="Arial"/>
              </a:rPr>
              <a:t> </a:t>
            </a:r>
            <a:endParaRPr>
              <a:solidFill>
                <a:srgbClr val="000000"/>
              </a:solidFill>
              <a:latin typeface="Arial"/>
              <a:ea typeface="Arial"/>
              <a:cs typeface="Arial"/>
              <a:sym typeface="Arial"/>
            </a:endParaRPr>
          </a:p>
          <a:p>
            <a:pPr indent="-317500" lvl="1" marL="914400" rtl="0" algn="l">
              <a:spcBef>
                <a:spcPts val="0"/>
              </a:spcBef>
              <a:spcAft>
                <a:spcPts val="0"/>
              </a:spcAft>
              <a:buClr>
                <a:srgbClr val="000000"/>
              </a:buClr>
              <a:buSzPts val="1400"/>
              <a:buFont typeface="Arial"/>
              <a:buChar char="○"/>
            </a:pPr>
            <a:r>
              <a:rPr lang="en">
                <a:solidFill>
                  <a:srgbClr val="000000"/>
                </a:solidFill>
                <a:latin typeface="Arial"/>
                <a:ea typeface="Arial"/>
                <a:cs typeface="Arial"/>
                <a:sym typeface="Arial"/>
              </a:rPr>
              <a:t>Can you find the error faster than the AI?</a:t>
            </a:r>
            <a:endParaRPr>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Font typeface="Arial"/>
              <a:buChar char="●"/>
            </a:pPr>
            <a:r>
              <a:rPr lang="en">
                <a:solidFill>
                  <a:srgbClr val="000000"/>
                </a:solidFill>
                <a:latin typeface="Arial"/>
                <a:ea typeface="Arial"/>
                <a:cs typeface="Arial"/>
                <a:sym typeface="Arial"/>
              </a:rPr>
              <a:t>Let’s try ChatGPT</a:t>
            </a:r>
            <a:endParaRPr>
              <a:solidFill>
                <a:srgbClr val="000000"/>
              </a:solidFill>
              <a:latin typeface="Arial"/>
              <a:ea typeface="Arial"/>
              <a:cs typeface="Arial"/>
              <a:sym typeface="Arial"/>
            </a:endParaRPr>
          </a:p>
        </p:txBody>
      </p:sp>
      <p:pic>
        <p:nvPicPr>
          <p:cNvPr id="438" name="Google Shape;438;p37"/>
          <p:cNvPicPr preferRelativeResize="0"/>
          <p:nvPr/>
        </p:nvPicPr>
        <p:blipFill>
          <a:blip r:embed="rId4">
            <a:alphaModFix/>
          </a:blip>
          <a:stretch>
            <a:fillRect/>
          </a:stretch>
        </p:blipFill>
        <p:spPr>
          <a:xfrm>
            <a:off x="6361350" y="2571750"/>
            <a:ext cx="2571750" cy="2571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38"/>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Review-based workflow</a:t>
            </a:r>
            <a:endParaRPr/>
          </a:p>
        </p:txBody>
      </p:sp>
      <p:pic>
        <p:nvPicPr>
          <p:cNvPr id="444" name="Google Shape;444;p38"/>
          <p:cNvPicPr preferRelativeResize="0"/>
          <p:nvPr/>
        </p:nvPicPr>
        <p:blipFill>
          <a:blip r:embed="rId3">
            <a:alphaModFix/>
          </a:blip>
          <a:stretch>
            <a:fillRect/>
          </a:stretch>
        </p:blipFill>
        <p:spPr>
          <a:xfrm>
            <a:off x="152400" y="816910"/>
            <a:ext cx="6520942" cy="417419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39"/>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Review-based workflow - success!</a:t>
            </a:r>
            <a:endParaRPr/>
          </a:p>
        </p:txBody>
      </p:sp>
      <p:pic>
        <p:nvPicPr>
          <p:cNvPr id="450" name="Google Shape;450;p39"/>
          <p:cNvPicPr preferRelativeResize="0"/>
          <p:nvPr/>
        </p:nvPicPr>
        <p:blipFill>
          <a:blip r:embed="rId3">
            <a:alphaModFix/>
          </a:blip>
          <a:stretch>
            <a:fillRect/>
          </a:stretch>
        </p:blipFill>
        <p:spPr>
          <a:xfrm>
            <a:off x="152400" y="1645410"/>
            <a:ext cx="8839200" cy="185268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40"/>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Review-based workflow: larger files</a:t>
            </a:r>
            <a:endParaRPr/>
          </a:p>
        </p:txBody>
      </p:sp>
      <p:sp>
        <p:nvSpPr>
          <p:cNvPr id="456" name="Google Shape;456;p40"/>
          <p:cNvSpPr txBox="1"/>
          <p:nvPr>
            <p:ph idx="1" type="body"/>
          </p:nvPr>
        </p:nvSpPr>
        <p:spPr>
          <a:xfrm>
            <a:off x="470150" y="877775"/>
            <a:ext cx="8069700" cy="40023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t/>
            </a:r>
            <a:endParaRPr sz="1600"/>
          </a:p>
          <a:p>
            <a:pPr indent="0" lvl="0" marL="0" rtl="0" algn="l">
              <a:spcBef>
                <a:spcPts val="0"/>
              </a:spcBef>
              <a:spcAft>
                <a:spcPts val="0"/>
              </a:spcAft>
              <a:buNone/>
            </a:pPr>
            <a:r>
              <a:rPr lang="en" sz="1600"/>
              <a:t>Example file: biobank specimens from OBI</a:t>
            </a:r>
            <a:endParaRPr sz="1600"/>
          </a:p>
          <a:p>
            <a:pPr indent="-317500" lvl="0" marL="457200" rtl="0" algn="l">
              <a:spcBef>
                <a:spcPts val="0"/>
              </a:spcBef>
              <a:spcAft>
                <a:spcPts val="0"/>
              </a:spcAft>
              <a:buClr>
                <a:srgbClr val="000000"/>
              </a:buClr>
              <a:buSzPts val="1400"/>
              <a:buFont typeface="Arial"/>
              <a:buChar char="●"/>
            </a:pPr>
            <a:r>
              <a:rPr lang="en" sz="1600" u="sng">
                <a:solidFill>
                  <a:schemeClr val="hlink"/>
                </a:solidFill>
                <a:hlinkClick r:id="rId3"/>
              </a:rPr>
              <a:t>https://gist.githubusercontent.com/cmungall/ec2a2cc2a453be40ab755bc1aa650520/raw/c8cbe6dec97ccbded52dbd9f6f9d0244d7daf9cb/biobank-specimens.csv</a:t>
            </a:r>
            <a:r>
              <a:rPr lang="en" sz="1600"/>
              <a:t> </a:t>
            </a:r>
            <a:endParaRPr sz="1600"/>
          </a:p>
          <a:p>
            <a:pPr indent="-330200" lvl="0" marL="457200" rtl="0" algn="l">
              <a:spcBef>
                <a:spcPts val="0"/>
              </a:spcBef>
              <a:spcAft>
                <a:spcPts val="0"/>
              </a:spcAft>
              <a:buSzPts val="1600"/>
              <a:buChar char="●"/>
            </a:pPr>
            <a:r>
              <a:rPr lang="en" sz="1600"/>
              <a:t>&gt; 100 lines, many columns</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Too large to paste into ChatGPT!</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Alternative: </a:t>
            </a:r>
            <a:r>
              <a:rPr lang="en" sz="1600" u="sng">
                <a:solidFill>
                  <a:schemeClr val="hlink"/>
                </a:solidFill>
                <a:hlinkClick r:id="rId4"/>
              </a:rPr>
              <a:t>claude.ai</a:t>
            </a:r>
            <a:r>
              <a:rPr lang="en" sz="1600"/>
              <a:t> </a:t>
            </a:r>
            <a:endParaRPr sz="16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41"/>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462" name="Google Shape;462;p41"/>
          <p:cNvSpPr txBox="1"/>
          <p:nvPr>
            <p:ph idx="1" type="body"/>
          </p:nvPr>
        </p:nvSpPr>
        <p:spPr>
          <a:xfrm>
            <a:off x="215669" y="754790"/>
            <a:ext cx="8730600" cy="38397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t/>
            </a:r>
            <a:endParaRPr/>
          </a:p>
        </p:txBody>
      </p:sp>
      <p:pic>
        <p:nvPicPr>
          <p:cNvPr id="463" name="Google Shape;463;p41"/>
          <p:cNvPicPr preferRelativeResize="0"/>
          <p:nvPr/>
        </p:nvPicPr>
        <p:blipFill>
          <a:blip r:embed="rId3">
            <a:alphaModFix/>
          </a:blip>
          <a:stretch>
            <a:fillRect/>
          </a:stretch>
        </p:blipFill>
        <p:spPr>
          <a:xfrm>
            <a:off x="0" y="722686"/>
            <a:ext cx="9144000" cy="369812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42"/>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469" name="Google Shape;469;p42"/>
          <p:cNvSpPr txBox="1"/>
          <p:nvPr>
            <p:ph idx="1" type="body"/>
          </p:nvPr>
        </p:nvSpPr>
        <p:spPr>
          <a:xfrm>
            <a:off x="215669" y="754790"/>
            <a:ext cx="8730600" cy="38397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t/>
            </a:r>
            <a:endParaRPr/>
          </a:p>
        </p:txBody>
      </p:sp>
      <p:pic>
        <p:nvPicPr>
          <p:cNvPr id="470" name="Google Shape;470;p42"/>
          <p:cNvPicPr preferRelativeResize="0"/>
          <p:nvPr/>
        </p:nvPicPr>
        <p:blipFill>
          <a:blip r:embed="rId3">
            <a:alphaModFix/>
          </a:blip>
          <a:stretch>
            <a:fillRect/>
          </a:stretch>
        </p:blipFill>
        <p:spPr>
          <a:xfrm>
            <a:off x="678280" y="0"/>
            <a:ext cx="7787440"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43"/>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Missing definition test</a:t>
            </a:r>
            <a:endParaRPr/>
          </a:p>
        </p:txBody>
      </p:sp>
      <p:sp>
        <p:nvSpPr>
          <p:cNvPr id="476" name="Google Shape;476;p43"/>
          <p:cNvSpPr txBox="1"/>
          <p:nvPr>
            <p:ph idx="1" type="body"/>
          </p:nvPr>
        </p:nvSpPr>
        <p:spPr>
          <a:xfrm>
            <a:off x="215669" y="754790"/>
            <a:ext cx="8730600" cy="38397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rPr lang="en"/>
              <a:t>Example robot template with definitions missing:</a:t>
            </a:r>
            <a:endParaRPr/>
          </a:p>
          <a:p>
            <a:pPr indent="-317500" lvl="0" marL="457200" rtl="0" algn="l">
              <a:spcBef>
                <a:spcPts val="300"/>
              </a:spcBef>
              <a:spcAft>
                <a:spcPts val="0"/>
              </a:spcAft>
              <a:buSzPts val="1400"/>
              <a:buChar char="●"/>
            </a:pPr>
            <a:r>
              <a:rPr lang="en" u="sng">
                <a:solidFill>
                  <a:schemeClr val="hlink"/>
                </a:solidFill>
                <a:hlinkClick r:id="rId3"/>
              </a:rPr>
              <a:t>https://gist.github.com/cmungall/2be046ef3f7eba16bb8a54b677280692</a:t>
            </a:r>
            <a:endParaRPr/>
          </a:p>
          <a:p>
            <a:pPr indent="0" lvl="0" marL="0" rtl="0" algn="l">
              <a:spcBef>
                <a:spcPts val="300"/>
              </a:spcBef>
              <a:spcAft>
                <a:spcPts val="0"/>
              </a:spcAft>
              <a:buNone/>
            </a:pPr>
            <a:r>
              <a:rPr lang="en"/>
              <a:t>This time let’s use groq </a:t>
            </a:r>
            <a:endParaRPr/>
          </a:p>
        </p:txBody>
      </p:sp>
      <p:pic>
        <p:nvPicPr>
          <p:cNvPr id="477" name="Google Shape;477;p43"/>
          <p:cNvPicPr preferRelativeResize="0"/>
          <p:nvPr/>
        </p:nvPicPr>
        <p:blipFill>
          <a:blip r:embed="rId4">
            <a:alphaModFix/>
          </a:blip>
          <a:stretch>
            <a:fillRect/>
          </a:stretch>
        </p:blipFill>
        <p:spPr>
          <a:xfrm>
            <a:off x="1038549" y="1705200"/>
            <a:ext cx="4260924" cy="35926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44"/>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483" name="Google Shape;483;p44"/>
          <p:cNvSpPr txBox="1"/>
          <p:nvPr>
            <p:ph idx="1" type="body"/>
          </p:nvPr>
        </p:nvSpPr>
        <p:spPr>
          <a:xfrm>
            <a:off x="215669" y="754790"/>
            <a:ext cx="8730600" cy="38397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t/>
            </a:r>
            <a:endParaRPr/>
          </a:p>
        </p:txBody>
      </p:sp>
      <p:pic>
        <p:nvPicPr>
          <p:cNvPr id="484" name="Google Shape;484;p44"/>
          <p:cNvPicPr preferRelativeResize="0"/>
          <p:nvPr/>
        </p:nvPicPr>
        <p:blipFill>
          <a:blip r:embed="rId3">
            <a:alphaModFix/>
          </a:blip>
          <a:stretch>
            <a:fillRect/>
          </a:stretch>
        </p:blipFill>
        <p:spPr>
          <a:xfrm>
            <a:off x="0" y="363122"/>
            <a:ext cx="9143999" cy="441725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45"/>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ROBOT Helper</a:t>
            </a:r>
            <a:endParaRPr/>
          </a:p>
        </p:txBody>
      </p:sp>
      <p:sp>
        <p:nvSpPr>
          <p:cNvPr id="490" name="Google Shape;490;p45"/>
          <p:cNvSpPr txBox="1"/>
          <p:nvPr/>
        </p:nvSpPr>
        <p:spPr>
          <a:xfrm>
            <a:off x="2350700" y="4315475"/>
            <a:ext cx="3000000" cy="47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900" u="sng">
                <a:solidFill>
                  <a:srgbClr val="1155CC"/>
                </a:solidFill>
                <a:hlinkClick r:id="rId3">
                  <a:extLst>
                    <a:ext uri="{A12FA001-AC4F-418D-AE19-62706E023703}">
                      <ahyp:hlinkClr val="tx"/>
                    </a:ext>
                  </a:extLst>
                </a:hlinkClick>
              </a:rPr>
              <a:t>https://bit.ly/robot-gpt</a:t>
            </a:r>
            <a:endParaRPr sz="2200"/>
          </a:p>
        </p:txBody>
      </p:sp>
      <p:pic>
        <p:nvPicPr>
          <p:cNvPr id="491" name="Google Shape;491;p45"/>
          <p:cNvPicPr preferRelativeResize="0"/>
          <p:nvPr/>
        </p:nvPicPr>
        <p:blipFill>
          <a:blip r:embed="rId4">
            <a:alphaModFix/>
          </a:blip>
          <a:stretch>
            <a:fillRect/>
          </a:stretch>
        </p:blipFill>
        <p:spPr>
          <a:xfrm>
            <a:off x="1562825" y="898672"/>
            <a:ext cx="5095127" cy="334616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46"/>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497" name="Google Shape;497;p46"/>
          <p:cNvSpPr txBox="1"/>
          <p:nvPr>
            <p:ph idx="1" type="body"/>
          </p:nvPr>
        </p:nvSpPr>
        <p:spPr>
          <a:xfrm>
            <a:off x="215669" y="754790"/>
            <a:ext cx="8730600" cy="38397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t/>
            </a:r>
            <a:endParaRPr/>
          </a:p>
        </p:txBody>
      </p:sp>
      <p:pic>
        <p:nvPicPr>
          <p:cNvPr id="498" name="Google Shape;498;p46"/>
          <p:cNvPicPr preferRelativeResize="0"/>
          <p:nvPr/>
        </p:nvPicPr>
        <p:blipFill>
          <a:blip r:embed="rId3">
            <a:alphaModFix/>
          </a:blip>
          <a:stretch>
            <a:fillRect/>
          </a:stretch>
        </p:blipFill>
        <p:spPr>
          <a:xfrm>
            <a:off x="1246038" y="284350"/>
            <a:ext cx="6651924" cy="471177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47"/>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04" name="Google Shape;504;p47"/>
          <p:cNvSpPr txBox="1"/>
          <p:nvPr>
            <p:ph idx="1" type="body"/>
          </p:nvPr>
        </p:nvSpPr>
        <p:spPr>
          <a:xfrm>
            <a:off x="215669" y="754790"/>
            <a:ext cx="8730600" cy="38397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t/>
            </a:r>
            <a:endParaRPr/>
          </a:p>
        </p:txBody>
      </p:sp>
      <p:pic>
        <p:nvPicPr>
          <p:cNvPr id="505" name="Google Shape;505;p47"/>
          <p:cNvPicPr preferRelativeResize="0"/>
          <p:nvPr/>
        </p:nvPicPr>
        <p:blipFill>
          <a:blip r:embed="rId3">
            <a:alphaModFix/>
          </a:blip>
          <a:stretch>
            <a:fillRect/>
          </a:stretch>
        </p:blipFill>
        <p:spPr>
          <a:xfrm>
            <a:off x="152400" y="152400"/>
            <a:ext cx="5943600" cy="4648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48"/>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11" name="Google Shape;511;p48"/>
          <p:cNvSpPr txBox="1"/>
          <p:nvPr>
            <p:ph idx="1" type="body"/>
          </p:nvPr>
        </p:nvSpPr>
        <p:spPr>
          <a:xfrm>
            <a:off x="215669" y="754790"/>
            <a:ext cx="8730600" cy="38397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t/>
            </a:r>
            <a:endParaRPr/>
          </a:p>
        </p:txBody>
      </p:sp>
      <p:pic>
        <p:nvPicPr>
          <p:cNvPr id="512" name="Google Shape;512;p48"/>
          <p:cNvPicPr preferRelativeResize="0"/>
          <p:nvPr/>
        </p:nvPicPr>
        <p:blipFill>
          <a:blip r:embed="rId3">
            <a:alphaModFix/>
          </a:blip>
          <a:stretch>
            <a:fillRect/>
          </a:stretch>
        </p:blipFill>
        <p:spPr>
          <a:xfrm>
            <a:off x="403103" y="0"/>
            <a:ext cx="8337793" cy="51434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49"/>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18" name="Google Shape;518;p49"/>
          <p:cNvSpPr txBox="1"/>
          <p:nvPr>
            <p:ph idx="1" type="body"/>
          </p:nvPr>
        </p:nvSpPr>
        <p:spPr>
          <a:xfrm>
            <a:off x="215669" y="754790"/>
            <a:ext cx="8730600" cy="3839700"/>
          </a:xfrm>
          <a:prstGeom prst="rect">
            <a:avLst/>
          </a:prstGeom>
        </p:spPr>
        <p:txBody>
          <a:bodyPr anchorCtr="0" anchor="t" bIns="34275" lIns="68575" spcFirstLastPara="1" rIns="68575" wrap="square" tIns="34275">
            <a:normAutofit/>
          </a:bodyPr>
          <a:lstStyle/>
          <a:p>
            <a:pPr indent="0" lvl="0" marL="0" rtl="0" algn="l">
              <a:spcBef>
                <a:spcPts val="300"/>
              </a:spcBef>
              <a:spcAft>
                <a:spcPts val="0"/>
              </a:spcAft>
              <a:buNone/>
            </a:pPr>
            <a:r>
              <a:t/>
            </a:r>
            <a:endParaRPr/>
          </a:p>
        </p:txBody>
      </p:sp>
      <p:pic>
        <p:nvPicPr>
          <p:cNvPr id="519" name="Google Shape;519;p49"/>
          <p:cNvPicPr preferRelativeResize="0"/>
          <p:nvPr/>
        </p:nvPicPr>
        <p:blipFill>
          <a:blip r:embed="rId3">
            <a:alphaModFix/>
          </a:blip>
          <a:stretch>
            <a:fillRect/>
          </a:stretch>
        </p:blipFill>
        <p:spPr>
          <a:xfrm>
            <a:off x="560562" y="0"/>
            <a:ext cx="8022876" cy="514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50"/>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Questions?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51"/>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DRAGON-AI evaluation</a:t>
            </a:r>
            <a:endParaRPr/>
          </a:p>
        </p:txBody>
      </p:sp>
      <p:sp>
        <p:nvSpPr>
          <p:cNvPr id="530" name="Google Shape;530;p51"/>
          <p:cNvSpPr txBox="1"/>
          <p:nvPr>
            <p:ph idx="1" type="subTitle"/>
          </p:nvPr>
        </p:nvSpPr>
        <p:spPr>
          <a:xfrm>
            <a:off x="727950" y="2816125"/>
            <a:ext cx="7688100" cy="13278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t>Chris Mungall</a:t>
            </a:r>
            <a:endParaRPr b="1"/>
          </a:p>
          <a:p>
            <a:pPr indent="0" lvl="0" marL="0" rtl="0" algn="l">
              <a:spcBef>
                <a:spcPts val="0"/>
              </a:spcBef>
              <a:spcAft>
                <a:spcPts val="0"/>
              </a:spcAft>
              <a:buNone/>
            </a:pPr>
            <a:r>
              <a:rPr lang="en" sz="1300"/>
              <a:t>Lawrence Berkeley National Laboratory</a:t>
            </a:r>
            <a:endParaRPr sz="1300"/>
          </a:p>
          <a:p>
            <a:pPr indent="0" lvl="0" marL="0" rtl="0" algn="l">
              <a:spcBef>
                <a:spcPts val="0"/>
              </a:spcBef>
              <a:spcAft>
                <a:spcPts val="0"/>
              </a:spcAft>
              <a:buNone/>
            </a:pPr>
            <a:r>
              <a:t/>
            </a:r>
            <a:endParaRPr/>
          </a:p>
          <a:p>
            <a:pPr indent="0" lvl="0" marL="0" rtl="0" algn="l">
              <a:spcBef>
                <a:spcPts val="0"/>
              </a:spcBef>
              <a:spcAft>
                <a:spcPts val="0"/>
              </a:spcAft>
              <a:buNone/>
            </a:pPr>
            <a:r>
              <a:rPr lang="en"/>
              <a:t>OBO Academy</a:t>
            </a:r>
            <a:endParaRPr/>
          </a:p>
          <a:p>
            <a:pPr indent="0" lvl="0" marL="0" rtl="0" algn="l">
              <a:spcBef>
                <a:spcPts val="0"/>
              </a:spcBef>
              <a:spcAft>
                <a:spcPts val="0"/>
              </a:spcAft>
              <a:buNone/>
            </a:pPr>
            <a:r>
              <a:rPr lang="en"/>
              <a:t>March 2024</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52"/>
          <p:cNvSpPr txBox="1"/>
          <p:nvPr>
            <p:ph type="title"/>
          </p:nvPr>
        </p:nvSpPr>
        <p:spPr>
          <a:xfrm>
            <a:off x="144476" y="113100"/>
            <a:ext cx="80052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Ontologies are vital for Knowledge Bases</a:t>
            </a:r>
            <a:endParaRPr/>
          </a:p>
        </p:txBody>
      </p:sp>
      <p:sp>
        <p:nvSpPr>
          <p:cNvPr id="536" name="Google Shape;536;p52"/>
          <p:cNvSpPr txBox="1"/>
          <p:nvPr>
            <p:ph idx="1" type="body"/>
          </p:nvPr>
        </p:nvSpPr>
        <p:spPr>
          <a:xfrm>
            <a:off x="106875" y="4062150"/>
            <a:ext cx="2832300" cy="474600"/>
          </a:xfrm>
          <a:prstGeom prst="rect">
            <a:avLst/>
          </a:prstGeom>
        </p:spPr>
        <p:txBody>
          <a:bodyPr anchorCtr="0" anchor="t" bIns="34275" lIns="68575" spcFirstLastPara="1" rIns="68575" wrap="square" tIns="34275">
            <a:noAutofit/>
          </a:bodyPr>
          <a:lstStyle/>
          <a:p>
            <a:pPr indent="0" lvl="0" marL="0" rtl="0" algn="l">
              <a:lnSpc>
                <a:spcPct val="85000"/>
              </a:lnSpc>
              <a:spcBef>
                <a:spcPts val="300"/>
              </a:spcBef>
              <a:spcAft>
                <a:spcPts val="0"/>
              </a:spcAft>
              <a:buSzPts val="1018"/>
              <a:buNone/>
            </a:pPr>
            <a:r>
              <a:rPr i="1" lang="en" sz="1817"/>
              <a:t>Ontologies and knowledge bases are living resources, continually updated and maintained</a:t>
            </a:r>
            <a:endParaRPr sz="1817"/>
          </a:p>
        </p:txBody>
      </p:sp>
      <p:pic>
        <p:nvPicPr>
          <p:cNvPr id="537" name="Google Shape;537;p52"/>
          <p:cNvPicPr preferRelativeResize="0"/>
          <p:nvPr/>
        </p:nvPicPr>
        <p:blipFill rotWithShape="1">
          <a:blip r:embed="rId3">
            <a:alphaModFix/>
          </a:blip>
          <a:srcRect b="0" l="0" r="0" t="0"/>
          <a:stretch/>
        </p:blipFill>
        <p:spPr>
          <a:xfrm>
            <a:off x="7248800" y="1289224"/>
            <a:ext cx="474600" cy="474600"/>
          </a:xfrm>
          <a:prstGeom prst="rect">
            <a:avLst/>
          </a:prstGeom>
          <a:noFill/>
          <a:ln>
            <a:noFill/>
          </a:ln>
        </p:spPr>
      </p:pic>
      <p:pic>
        <p:nvPicPr>
          <p:cNvPr id="538" name="Google Shape;538;p52"/>
          <p:cNvPicPr preferRelativeResize="0"/>
          <p:nvPr/>
        </p:nvPicPr>
        <p:blipFill>
          <a:blip r:embed="rId4">
            <a:alphaModFix/>
          </a:blip>
          <a:stretch>
            <a:fillRect/>
          </a:stretch>
        </p:blipFill>
        <p:spPr>
          <a:xfrm>
            <a:off x="7222637" y="1860425"/>
            <a:ext cx="728533" cy="494325"/>
          </a:xfrm>
          <a:prstGeom prst="rect">
            <a:avLst/>
          </a:prstGeom>
          <a:noFill/>
          <a:ln>
            <a:noFill/>
          </a:ln>
        </p:spPr>
      </p:pic>
      <p:pic>
        <p:nvPicPr>
          <p:cNvPr id="539" name="Google Shape;539;p52"/>
          <p:cNvPicPr preferRelativeResize="0"/>
          <p:nvPr/>
        </p:nvPicPr>
        <p:blipFill>
          <a:blip r:embed="rId5">
            <a:alphaModFix/>
          </a:blip>
          <a:stretch>
            <a:fillRect/>
          </a:stretch>
        </p:blipFill>
        <p:spPr>
          <a:xfrm>
            <a:off x="283200" y="1608075"/>
            <a:ext cx="1340650" cy="446875"/>
          </a:xfrm>
          <a:prstGeom prst="rect">
            <a:avLst/>
          </a:prstGeom>
          <a:noFill/>
          <a:ln>
            <a:noFill/>
          </a:ln>
        </p:spPr>
      </p:pic>
      <p:pic>
        <p:nvPicPr>
          <p:cNvPr descr="Monarch_logo_Horizontal_Color.jpg" id="540" name="Google Shape;540;p52"/>
          <p:cNvPicPr preferRelativeResize="0"/>
          <p:nvPr/>
        </p:nvPicPr>
        <p:blipFill rotWithShape="1">
          <a:blip r:embed="rId6">
            <a:alphaModFix/>
          </a:blip>
          <a:srcRect b="19134" l="6002" r="5984" t="14906"/>
          <a:stretch/>
        </p:blipFill>
        <p:spPr>
          <a:xfrm>
            <a:off x="7176162" y="2439363"/>
            <a:ext cx="1391876" cy="344775"/>
          </a:xfrm>
          <a:prstGeom prst="rect">
            <a:avLst/>
          </a:prstGeom>
          <a:noFill/>
          <a:ln>
            <a:noFill/>
          </a:ln>
        </p:spPr>
      </p:pic>
      <p:sp>
        <p:nvSpPr>
          <p:cNvPr id="541" name="Google Shape;541;p52"/>
          <p:cNvSpPr txBox="1"/>
          <p:nvPr/>
        </p:nvSpPr>
        <p:spPr>
          <a:xfrm>
            <a:off x="190475" y="2094625"/>
            <a:ext cx="1526100" cy="653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300"/>
              </a:spcBef>
              <a:spcAft>
                <a:spcPts val="0"/>
              </a:spcAft>
              <a:buNone/>
            </a:pPr>
            <a:r>
              <a:rPr b="1" lang="en" sz="1300">
                <a:solidFill>
                  <a:schemeClr val="accent1"/>
                </a:solidFill>
                <a:latin typeface="Lato"/>
                <a:ea typeface="Lato"/>
                <a:cs typeface="Lato"/>
                <a:sym typeface="Lato"/>
              </a:rPr>
              <a:t>Ontologies: &gt;1k</a:t>
            </a:r>
            <a:endParaRPr b="1" sz="1300">
              <a:solidFill>
                <a:schemeClr val="accent1"/>
              </a:solidFill>
              <a:latin typeface="Lato"/>
              <a:ea typeface="Lato"/>
              <a:cs typeface="Lato"/>
              <a:sym typeface="Lato"/>
            </a:endParaRPr>
          </a:p>
          <a:p>
            <a:pPr indent="0" lvl="0" marL="0" rtl="0" algn="l">
              <a:lnSpc>
                <a:spcPct val="115000"/>
              </a:lnSpc>
              <a:spcBef>
                <a:spcPts val="300"/>
              </a:spcBef>
              <a:spcAft>
                <a:spcPts val="0"/>
              </a:spcAft>
              <a:buNone/>
            </a:pPr>
            <a:r>
              <a:rPr b="1" lang="en" sz="1300">
                <a:solidFill>
                  <a:schemeClr val="accent1"/>
                </a:solidFill>
                <a:latin typeface="Lato"/>
                <a:ea typeface="Lato"/>
                <a:cs typeface="Lato"/>
                <a:sym typeface="Lato"/>
              </a:rPr>
              <a:t>Terms: &gt;</a:t>
            </a:r>
            <a:r>
              <a:rPr b="1" lang="en" sz="1300">
                <a:solidFill>
                  <a:schemeClr val="accent1"/>
                </a:solidFill>
                <a:highlight>
                  <a:srgbClr val="FFFF00"/>
                </a:highlight>
                <a:latin typeface="Lato"/>
                <a:ea typeface="Lato"/>
                <a:cs typeface="Lato"/>
                <a:sym typeface="Lato"/>
              </a:rPr>
              <a:t>14m</a:t>
            </a:r>
            <a:r>
              <a:rPr b="1" lang="en" sz="1300">
                <a:solidFill>
                  <a:schemeClr val="accent1"/>
                </a:solidFill>
                <a:latin typeface="Lato"/>
                <a:ea typeface="Lato"/>
                <a:cs typeface="Lato"/>
                <a:sym typeface="Lato"/>
              </a:rPr>
              <a:t> </a:t>
            </a:r>
            <a:endParaRPr b="1" sz="1300">
              <a:solidFill>
                <a:schemeClr val="accent1"/>
              </a:solidFill>
              <a:latin typeface="Lato"/>
              <a:ea typeface="Lato"/>
              <a:cs typeface="Lato"/>
              <a:sym typeface="Lato"/>
            </a:endParaRPr>
          </a:p>
        </p:txBody>
      </p:sp>
      <p:sp>
        <p:nvSpPr>
          <p:cNvPr id="542" name="Google Shape;542;p52"/>
          <p:cNvSpPr txBox="1"/>
          <p:nvPr/>
        </p:nvSpPr>
        <p:spPr>
          <a:xfrm>
            <a:off x="3454950" y="4032600"/>
            <a:ext cx="22341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&lt;and many more&gt;</a:t>
            </a:r>
            <a:endParaRPr b="1" sz="1700"/>
          </a:p>
        </p:txBody>
      </p:sp>
      <p:pic>
        <p:nvPicPr>
          <p:cNvPr id="543" name="Google Shape;543;p52"/>
          <p:cNvPicPr preferRelativeResize="0"/>
          <p:nvPr/>
        </p:nvPicPr>
        <p:blipFill>
          <a:blip r:embed="rId7">
            <a:alphaModFix/>
          </a:blip>
          <a:stretch>
            <a:fillRect/>
          </a:stretch>
        </p:blipFill>
        <p:spPr>
          <a:xfrm>
            <a:off x="7212470" y="2936425"/>
            <a:ext cx="1319258" cy="307800"/>
          </a:xfrm>
          <a:prstGeom prst="rect">
            <a:avLst/>
          </a:prstGeom>
          <a:noFill/>
          <a:ln>
            <a:noFill/>
          </a:ln>
        </p:spPr>
      </p:pic>
      <p:pic>
        <p:nvPicPr>
          <p:cNvPr id="544" name="Google Shape;544;p52"/>
          <p:cNvPicPr preferRelativeResize="0"/>
          <p:nvPr/>
        </p:nvPicPr>
        <p:blipFill>
          <a:blip r:embed="rId8">
            <a:alphaModFix/>
          </a:blip>
          <a:stretch>
            <a:fillRect/>
          </a:stretch>
        </p:blipFill>
        <p:spPr>
          <a:xfrm>
            <a:off x="7239175" y="3764075"/>
            <a:ext cx="1042025" cy="307800"/>
          </a:xfrm>
          <a:prstGeom prst="rect">
            <a:avLst/>
          </a:prstGeom>
          <a:noFill/>
          <a:ln>
            <a:noFill/>
          </a:ln>
        </p:spPr>
      </p:pic>
      <p:sp>
        <p:nvSpPr>
          <p:cNvPr id="545" name="Google Shape;545;p52"/>
          <p:cNvSpPr txBox="1"/>
          <p:nvPr/>
        </p:nvSpPr>
        <p:spPr>
          <a:xfrm>
            <a:off x="3454950" y="870863"/>
            <a:ext cx="223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Ontologies (Examples)</a:t>
            </a:r>
            <a:endParaRPr b="1"/>
          </a:p>
        </p:txBody>
      </p:sp>
      <p:sp>
        <p:nvSpPr>
          <p:cNvPr id="546" name="Google Shape;546;p52"/>
          <p:cNvSpPr txBox="1"/>
          <p:nvPr/>
        </p:nvSpPr>
        <p:spPr>
          <a:xfrm>
            <a:off x="6294325" y="792425"/>
            <a:ext cx="223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DRKBs (Examples)</a:t>
            </a:r>
            <a:endParaRPr b="1"/>
          </a:p>
        </p:txBody>
      </p:sp>
      <p:pic>
        <p:nvPicPr>
          <p:cNvPr id="547" name="Google Shape;547;p52"/>
          <p:cNvPicPr preferRelativeResize="0"/>
          <p:nvPr/>
        </p:nvPicPr>
        <p:blipFill>
          <a:blip r:embed="rId9">
            <a:alphaModFix/>
          </a:blip>
          <a:stretch>
            <a:fillRect/>
          </a:stretch>
        </p:blipFill>
        <p:spPr>
          <a:xfrm>
            <a:off x="7213013" y="4229750"/>
            <a:ext cx="1098900" cy="344750"/>
          </a:xfrm>
          <a:prstGeom prst="rect">
            <a:avLst/>
          </a:prstGeom>
          <a:noFill/>
          <a:ln>
            <a:noFill/>
          </a:ln>
        </p:spPr>
      </p:pic>
      <p:sp>
        <p:nvSpPr>
          <p:cNvPr id="548" name="Google Shape;548;p52"/>
          <p:cNvSpPr/>
          <p:nvPr/>
        </p:nvSpPr>
        <p:spPr>
          <a:xfrm>
            <a:off x="3481075" y="1477425"/>
            <a:ext cx="2009400" cy="30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t>GO</a:t>
            </a:r>
            <a:r>
              <a:rPr b="1" lang="en" sz="800"/>
              <a:t> (Gene Function)</a:t>
            </a:r>
            <a:endParaRPr b="1" sz="800"/>
          </a:p>
        </p:txBody>
      </p:sp>
      <p:sp>
        <p:nvSpPr>
          <p:cNvPr id="549" name="Google Shape;549;p52"/>
          <p:cNvSpPr/>
          <p:nvPr/>
        </p:nvSpPr>
        <p:spPr>
          <a:xfrm>
            <a:off x="3481075" y="1785225"/>
            <a:ext cx="2009400" cy="30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t>CL</a:t>
            </a:r>
            <a:r>
              <a:rPr b="1" lang="en" sz="800"/>
              <a:t> (Cell Types)</a:t>
            </a:r>
            <a:endParaRPr b="1" sz="800"/>
          </a:p>
        </p:txBody>
      </p:sp>
      <p:sp>
        <p:nvSpPr>
          <p:cNvPr id="550" name="Google Shape;550;p52"/>
          <p:cNvSpPr/>
          <p:nvPr/>
        </p:nvSpPr>
        <p:spPr>
          <a:xfrm>
            <a:off x="3481075" y="2094625"/>
            <a:ext cx="2009400" cy="30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t>MONDO</a:t>
            </a:r>
            <a:r>
              <a:rPr b="1" lang="en" sz="800"/>
              <a:t> (Diseases)</a:t>
            </a:r>
            <a:endParaRPr b="1" sz="800"/>
          </a:p>
        </p:txBody>
      </p:sp>
      <p:sp>
        <p:nvSpPr>
          <p:cNvPr id="551" name="Google Shape;551;p52"/>
          <p:cNvSpPr/>
          <p:nvPr/>
        </p:nvSpPr>
        <p:spPr>
          <a:xfrm>
            <a:off x="3481075" y="2404025"/>
            <a:ext cx="2009400" cy="30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t>HPO</a:t>
            </a:r>
            <a:r>
              <a:rPr b="1" lang="en" sz="800"/>
              <a:t> (Human Phenotype)</a:t>
            </a:r>
            <a:endParaRPr b="1" sz="800"/>
          </a:p>
        </p:txBody>
      </p:sp>
      <p:sp>
        <p:nvSpPr>
          <p:cNvPr id="552" name="Google Shape;552;p52"/>
          <p:cNvSpPr/>
          <p:nvPr/>
        </p:nvSpPr>
        <p:spPr>
          <a:xfrm>
            <a:off x="3481075" y="2711825"/>
            <a:ext cx="2009400" cy="30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t>MPO (Mammalian Phenotype)</a:t>
            </a:r>
            <a:endParaRPr b="1" sz="800"/>
          </a:p>
        </p:txBody>
      </p:sp>
      <p:sp>
        <p:nvSpPr>
          <p:cNvPr id="553" name="Google Shape;553;p52"/>
          <p:cNvSpPr/>
          <p:nvPr/>
        </p:nvSpPr>
        <p:spPr>
          <a:xfrm>
            <a:off x="3481075" y="3022825"/>
            <a:ext cx="2009400" cy="30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t>UBERON</a:t>
            </a:r>
            <a:r>
              <a:rPr b="1" lang="en" sz="800"/>
              <a:t> (Anatomy)</a:t>
            </a:r>
            <a:endParaRPr b="1" sz="800"/>
          </a:p>
        </p:txBody>
      </p:sp>
      <p:sp>
        <p:nvSpPr>
          <p:cNvPr id="554" name="Google Shape;554;p52"/>
          <p:cNvSpPr/>
          <p:nvPr/>
        </p:nvSpPr>
        <p:spPr>
          <a:xfrm>
            <a:off x="3481075" y="3329025"/>
            <a:ext cx="2009400" cy="30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t>OBA</a:t>
            </a:r>
            <a:r>
              <a:rPr b="1" lang="en" sz="800"/>
              <a:t> (Traits)</a:t>
            </a:r>
            <a:endParaRPr b="1" sz="800"/>
          </a:p>
        </p:txBody>
      </p:sp>
      <p:sp>
        <p:nvSpPr>
          <p:cNvPr id="555" name="Google Shape;555;p52"/>
          <p:cNvSpPr/>
          <p:nvPr/>
        </p:nvSpPr>
        <p:spPr>
          <a:xfrm>
            <a:off x="3481075" y="3638425"/>
            <a:ext cx="2009400" cy="30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t>CHEBI</a:t>
            </a:r>
            <a:r>
              <a:rPr b="1" lang="en" sz="800"/>
              <a:t> (Chemical Entities)</a:t>
            </a:r>
            <a:endParaRPr b="1" sz="800"/>
          </a:p>
        </p:txBody>
      </p:sp>
      <p:pic>
        <p:nvPicPr>
          <p:cNvPr id="556" name="Google Shape;556;p52"/>
          <p:cNvPicPr preferRelativeResize="0"/>
          <p:nvPr/>
        </p:nvPicPr>
        <p:blipFill>
          <a:blip r:embed="rId10">
            <a:alphaModFix/>
          </a:blip>
          <a:stretch>
            <a:fillRect/>
          </a:stretch>
        </p:blipFill>
        <p:spPr>
          <a:xfrm>
            <a:off x="7178913" y="4715574"/>
            <a:ext cx="1167075" cy="427926"/>
          </a:xfrm>
          <a:prstGeom prst="rect">
            <a:avLst/>
          </a:prstGeom>
          <a:noFill/>
          <a:ln>
            <a:noFill/>
          </a:ln>
        </p:spPr>
      </p:pic>
      <p:sp>
        <p:nvSpPr>
          <p:cNvPr id="557" name="Google Shape;557;p52"/>
          <p:cNvSpPr/>
          <p:nvPr/>
        </p:nvSpPr>
        <p:spPr>
          <a:xfrm>
            <a:off x="6703700" y="1395725"/>
            <a:ext cx="308650" cy="212350"/>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58" name="Google Shape;558;p52"/>
          <p:cNvSpPr/>
          <p:nvPr/>
        </p:nvSpPr>
        <p:spPr>
          <a:xfrm>
            <a:off x="6777150" y="2001413"/>
            <a:ext cx="308650" cy="212350"/>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59" name="Google Shape;559;p52"/>
          <p:cNvSpPr/>
          <p:nvPr/>
        </p:nvSpPr>
        <p:spPr>
          <a:xfrm>
            <a:off x="6777150" y="2465575"/>
            <a:ext cx="308650" cy="212350"/>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60" name="Google Shape;560;p52"/>
          <p:cNvSpPr/>
          <p:nvPr/>
        </p:nvSpPr>
        <p:spPr>
          <a:xfrm>
            <a:off x="6767550" y="2984150"/>
            <a:ext cx="308650" cy="212350"/>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61" name="Google Shape;561;p52"/>
          <p:cNvSpPr/>
          <p:nvPr/>
        </p:nvSpPr>
        <p:spPr>
          <a:xfrm>
            <a:off x="6767538" y="3743925"/>
            <a:ext cx="308650" cy="212350"/>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62" name="Google Shape;562;p52"/>
          <p:cNvSpPr/>
          <p:nvPr/>
        </p:nvSpPr>
        <p:spPr>
          <a:xfrm>
            <a:off x="6767538" y="4242150"/>
            <a:ext cx="308650" cy="212350"/>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63" name="Google Shape;563;p52"/>
          <p:cNvSpPr/>
          <p:nvPr/>
        </p:nvSpPr>
        <p:spPr>
          <a:xfrm>
            <a:off x="6767538" y="4711900"/>
            <a:ext cx="308650" cy="212350"/>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564" name="Google Shape;564;p52"/>
          <p:cNvCxnSpPr>
            <a:stCxn id="548" idx="3"/>
            <a:endCxn id="557" idx="2"/>
          </p:cNvCxnSpPr>
          <p:nvPr/>
        </p:nvCxnSpPr>
        <p:spPr>
          <a:xfrm flipH="1" rot="10800000">
            <a:off x="5490475" y="1502025"/>
            <a:ext cx="1213200" cy="129300"/>
          </a:xfrm>
          <a:prstGeom prst="straightConnector1">
            <a:avLst/>
          </a:prstGeom>
          <a:noFill/>
          <a:ln cap="flat" cmpd="sng" w="28575">
            <a:solidFill>
              <a:schemeClr val="dk2"/>
            </a:solidFill>
            <a:prstDash val="solid"/>
            <a:round/>
            <a:headEnd len="med" w="med" type="none"/>
            <a:tailEnd len="med" w="med" type="none"/>
          </a:ln>
        </p:spPr>
      </p:cxnSp>
      <p:cxnSp>
        <p:nvCxnSpPr>
          <p:cNvPr id="565" name="Google Shape;565;p52"/>
          <p:cNvCxnSpPr>
            <a:stCxn id="549" idx="3"/>
            <a:endCxn id="557" idx="2"/>
          </p:cNvCxnSpPr>
          <p:nvPr/>
        </p:nvCxnSpPr>
        <p:spPr>
          <a:xfrm flipH="1" rot="10800000">
            <a:off x="5490475" y="1502025"/>
            <a:ext cx="1213200" cy="437100"/>
          </a:xfrm>
          <a:prstGeom prst="straightConnector1">
            <a:avLst/>
          </a:prstGeom>
          <a:noFill/>
          <a:ln cap="flat" cmpd="sng" w="9525">
            <a:solidFill>
              <a:schemeClr val="dk2"/>
            </a:solidFill>
            <a:prstDash val="solid"/>
            <a:round/>
            <a:headEnd len="med" w="med" type="none"/>
            <a:tailEnd len="med" w="med" type="none"/>
          </a:ln>
        </p:spPr>
      </p:cxnSp>
      <p:cxnSp>
        <p:nvCxnSpPr>
          <p:cNvPr id="566" name="Google Shape;566;p52"/>
          <p:cNvCxnSpPr>
            <a:stCxn id="553" idx="3"/>
            <a:endCxn id="557" idx="2"/>
          </p:cNvCxnSpPr>
          <p:nvPr/>
        </p:nvCxnSpPr>
        <p:spPr>
          <a:xfrm flipH="1" rot="10800000">
            <a:off x="5490475" y="1501825"/>
            <a:ext cx="1213200" cy="1674900"/>
          </a:xfrm>
          <a:prstGeom prst="straightConnector1">
            <a:avLst/>
          </a:prstGeom>
          <a:noFill/>
          <a:ln cap="flat" cmpd="sng" w="9525">
            <a:solidFill>
              <a:schemeClr val="dk2"/>
            </a:solidFill>
            <a:prstDash val="solid"/>
            <a:round/>
            <a:headEnd len="med" w="med" type="none"/>
            <a:tailEnd len="med" w="med" type="none"/>
          </a:ln>
        </p:spPr>
      </p:cxnSp>
      <p:cxnSp>
        <p:nvCxnSpPr>
          <p:cNvPr id="567" name="Google Shape;567;p52"/>
          <p:cNvCxnSpPr>
            <a:stCxn id="555" idx="3"/>
            <a:endCxn id="557" idx="2"/>
          </p:cNvCxnSpPr>
          <p:nvPr/>
        </p:nvCxnSpPr>
        <p:spPr>
          <a:xfrm flipH="1" rot="10800000">
            <a:off x="5490475" y="1501825"/>
            <a:ext cx="1213200" cy="2290500"/>
          </a:xfrm>
          <a:prstGeom prst="straightConnector1">
            <a:avLst/>
          </a:prstGeom>
          <a:noFill/>
          <a:ln cap="flat" cmpd="sng" w="9525">
            <a:solidFill>
              <a:schemeClr val="dk2"/>
            </a:solidFill>
            <a:prstDash val="solid"/>
            <a:round/>
            <a:headEnd len="med" w="med" type="none"/>
            <a:tailEnd len="med" w="med" type="none"/>
          </a:ln>
        </p:spPr>
      </p:cxnSp>
      <p:cxnSp>
        <p:nvCxnSpPr>
          <p:cNvPr id="568" name="Google Shape;568;p52"/>
          <p:cNvCxnSpPr>
            <a:stCxn id="549" idx="3"/>
            <a:endCxn id="558" idx="2"/>
          </p:cNvCxnSpPr>
          <p:nvPr/>
        </p:nvCxnSpPr>
        <p:spPr>
          <a:xfrm>
            <a:off x="5490475" y="1939125"/>
            <a:ext cx="1286700" cy="168600"/>
          </a:xfrm>
          <a:prstGeom prst="straightConnector1">
            <a:avLst/>
          </a:prstGeom>
          <a:noFill/>
          <a:ln cap="flat" cmpd="sng" w="9525">
            <a:solidFill>
              <a:schemeClr val="dk2"/>
            </a:solidFill>
            <a:prstDash val="solid"/>
            <a:round/>
            <a:headEnd len="med" w="med" type="none"/>
            <a:tailEnd len="med" w="med" type="none"/>
          </a:ln>
        </p:spPr>
      </p:cxnSp>
      <p:cxnSp>
        <p:nvCxnSpPr>
          <p:cNvPr id="569" name="Google Shape;569;p52"/>
          <p:cNvCxnSpPr>
            <a:stCxn id="549" idx="3"/>
            <a:endCxn id="559" idx="2"/>
          </p:cNvCxnSpPr>
          <p:nvPr/>
        </p:nvCxnSpPr>
        <p:spPr>
          <a:xfrm>
            <a:off x="5490475" y="1939125"/>
            <a:ext cx="1286700" cy="632700"/>
          </a:xfrm>
          <a:prstGeom prst="straightConnector1">
            <a:avLst/>
          </a:prstGeom>
          <a:noFill/>
          <a:ln cap="flat" cmpd="sng" w="9525">
            <a:solidFill>
              <a:schemeClr val="dk2"/>
            </a:solidFill>
            <a:prstDash val="solid"/>
            <a:round/>
            <a:headEnd len="med" w="med" type="none"/>
            <a:tailEnd len="med" w="med" type="none"/>
          </a:ln>
        </p:spPr>
      </p:cxnSp>
      <p:cxnSp>
        <p:nvCxnSpPr>
          <p:cNvPr id="570" name="Google Shape;570;p52"/>
          <p:cNvCxnSpPr>
            <a:stCxn id="549" idx="3"/>
            <a:endCxn id="560" idx="2"/>
          </p:cNvCxnSpPr>
          <p:nvPr/>
        </p:nvCxnSpPr>
        <p:spPr>
          <a:xfrm>
            <a:off x="5490475" y="1939125"/>
            <a:ext cx="1277100" cy="1151100"/>
          </a:xfrm>
          <a:prstGeom prst="straightConnector1">
            <a:avLst/>
          </a:prstGeom>
          <a:noFill/>
          <a:ln cap="flat" cmpd="sng" w="9525">
            <a:solidFill>
              <a:schemeClr val="dk2"/>
            </a:solidFill>
            <a:prstDash val="solid"/>
            <a:round/>
            <a:headEnd len="med" w="med" type="none"/>
            <a:tailEnd len="med" w="med" type="none"/>
          </a:ln>
        </p:spPr>
      </p:cxnSp>
      <p:cxnSp>
        <p:nvCxnSpPr>
          <p:cNvPr id="571" name="Google Shape;571;p52"/>
          <p:cNvCxnSpPr>
            <a:stCxn id="549" idx="3"/>
            <a:endCxn id="563" idx="2"/>
          </p:cNvCxnSpPr>
          <p:nvPr/>
        </p:nvCxnSpPr>
        <p:spPr>
          <a:xfrm>
            <a:off x="5490475" y="1939125"/>
            <a:ext cx="1277100" cy="2879100"/>
          </a:xfrm>
          <a:prstGeom prst="straightConnector1">
            <a:avLst/>
          </a:prstGeom>
          <a:noFill/>
          <a:ln cap="flat" cmpd="sng" w="9525">
            <a:solidFill>
              <a:schemeClr val="dk2"/>
            </a:solidFill>
            <a:prstDash val="solid"/>
            <a:round/>
            <a:headEnd len="med" w="med" type="none"/>
            <a:tailEnd len="med" w="med" type="none"/>
          </a:ln>
        </p:spPr>
      </p:cxnSp>
      <p:cxnSp>
        <p:nvCxnSpPr>
          <p:cNvPr id="572" name="Google Shape;572;p52"/>
          <p:cNvCxnSpPr>
            <a:stCxn id="550" idx="3"/>
            <a:endCxn id="559" idx="2"/>
          </p:cNvCxnSpPr>
          <p:nvPr/>
        </p:nvCxnSpPr>
        <p:spPr>
          <a:xfrm>
            <a:off x="5490475" y="2248525"/>
            <a:ext cx="1286700" cy="323100"/>
          </a:xfrm>
          <a:prstGeom prst="straightConnector1">
            <a:avLst/>
          </a:prstGeom>
          <a:noFill/>
          <a:ln cap="flat" cmpd="sng" w="28575">
            <a:solidFill>
              <a:schemeClr val="dk2"/>
            </a:solidFill>
            <a:prstDash val="solid"/>
            <a:round/>
            <a:headEnd len="med" w="med" type="none"/>
            <a:tailEnd len="med" w="med" type="none"/>
          </a:ln>
        </p:spPr>
      </p:cxnSp>
      <p:cxnSp>
        <p:nvCxnSpPr>
          <p:cNvPr id="573" name="Google Shape;573;p52"/>
          <p:cNvCxnSpPr>
            <a:stCxn id="551" idx="3"/>
            <a:endCxn id="559" idx="2"/>
          </p:cNvCxnSpPr>
          <p:nvPr/>
        </p:nvCxnSpPr>
        <p:spPr>
          <a:xfrm>
            <a:off x="5490475" y="2557925"/>
            <a:ext cx="1286700" cy="13800"/>
          </a:xfrm>
          <a:prstGeom prst="straightConnector1">
            <a:avLst/>
          </a:prstGeom>
          <a:noFill/>
          <a:ln cap="flat" cmpd="sng" w="28575">
            <a:solidFill>
              <a:schemeClr val="dk2"/>
            </a:solidFill>
            <a:prstDash val="solid"/>
            <a:round/>
            <a:headEnd len="med" w="med" type="none"/>
            <a:tailEnd len="med" w="med" type="none"/>
          </a:ln>
        </p:spPr>
      </p:cxnSp>
      <p:cxnSp>
        <p:nvCxnSpPr>
          <p:cNvPr id="574" name="Google Shape;574;p52"/>
          <p:cNvCxnSpPr>
            <a:stCxn id="552" idx="3"/>
            <a:endCxn id="558" idx="2"/>
          </p:cNvCxnSpPr>
          <p:nvPr/>
        </p:nvCxnSpPr>
        <p:spPr>
          <a:xfrm flipH="1" rot="10800000">
            <a:off x="5490475" y="2107625"/>
            <a:ext cx="1286700" cy="758100"/>
          </a:xfrm>
          <a:prstGeom prst="straightConnector1">
            <a:avLst/>
          </a:prstGeom>
          <a:noFill/>
          <a:ln cap="flat" cmpd="sng" w="28575">
            <a:solidFill>
              <a:schemeClr val="dk2"/>
            </a:solidFill>
            <a:prstDash val="solid"/>
            <a:round/>
            <a:headEnd len="med" w="med" type="none"/>
            <a:tailEnd len="med" w="med" type="none"/>
          </a:ln>
        </p:spPr>
      </p:cxnSp>
      <p:cxnSp>
        <p:nvCxnSpPr>
          <p:cNvPr id="575" name="Google Shape;575;p52"/>
          <p:cNvCxnSpPr>
            <a:stCxn id="554" idx="3"/>
            <a:endCxn id="559" idx="2"/>
          </p:cNvCxnSpPr>
          <p:nvPr/>
        </p:nvCxnSpPr>
        <p:spPr>
          <a:xfrm flipH="1" rot="10800000">
            <a:off x="5490475" y="2571825"/>
            <a:ext cx="1286700" cy="911100"/>
          </a:xfrm>
          <a:prstGeom prst="straightConnector1">
            <a:avLst/>
          </a:prstGeom>
          <a:noFill/>
          <a:ln cap="flat" cmpd="sng" w="28575">
            <a:solidFill>
              <a:schemeClr val="dk2"/>
            </a:solidFill>
            <a:prstDash val="solid"/>
            <a:round/>
            <a:headEnd len="med" w="med" type="none"/>
            <a:tailEnd len="med" w="med" type="none"/>
          </a:ln>
        </p:spPr>
      </p:cxnSp>
      <p:pic>
        <p:nvPicPr>
          <p:cNvPr id="576" name="Google Shape;576;p52"/>
          <p:cNvPicPr preferRelativeResize="0"/>
          <p:nvPr/>
        </p:nvPicPr>
        <p:blipFill>
          <a:blip r:embed="rId11">
            <a:alphaModFix/>
          </a:blip>
          <a:stretch>
            <a:fillRect/>
          </a:stretch>
        </p:blipFill>
        <p:spPr>
          <a:xfrm>
            <a:off x="7372952" y="3274497"/>
            <a:ext cx="474600" cy="474627"/>
          </a:xfrm>
          <a:prstGeom prst="rect">
            <a:avLst/>
          </a:prstGeom>
          <a:noFill/>
          <a:ln>
            <a:noFill/>
          </a:ln>
        </p:spPr>
      </p:pic>
      <p:sp>
        <p:nvSpPr>
          <p:cNvPr id="577" name="Google Shape;577;p52"/>
          <p:cNvSpPr/>
          <p:nvPr/>
        </p:nvSpPr>
        <p:spPr>
          <a:xfrm>
            <a:off x="6767550" y="3364038"/>
            <a:ext cx="308650" cy="212350"/>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578" name="Google Shape;578;p52"/>
          <p:cNvCxnSpPr>
            <a:stCxn id="550" idx="3"/>
            <a:endCxn id="577" idx="2"/>
          </p:cNvCxnSpPr>
          <p:nvPr/>
        </p:nvCxnSpPr>
        <p:spPr>
          <a:xfrm>
            <a:off x="5490475" y="2248525"/>
            <a:ext cx="1277100" cy="1221600"/>
          </a:xfrm>
          <a:prstGeom prst="straightConnector1">
            <a:avLst/>
          </a:prstGeom>
          <a:noFill/>
          <a:ln cap="flat" cmpd="sng" w="9525">
            <a:solidFill>
              <a:schemeClr val="dk2"/>
            </a:solidFill>
            <a:prstDash val="solid"/>
            <a:round/>
            <a:headEnd len="med" w="med" type="none"/>
            <a:tailEnd len="med" w="med" type="none"/>
          </a:ln>
        </p:spPr>
      </p:cxnSp>
      <p:cxnSp>
        <p:nvCxnSpPr>
          <p:cNvPr id="579" name="Google Shape;579;p52"/>
          <p:cNvCxnSpPr>
            <a:stCxn id="555" idx="3"/>
            <a:endCxn id="560" idx="2"/>
          </p:cNvCxnSpPr>
          <p:nvPr/>
        </p:nvCxnSpPr>
        <p:spPr>
          <a:xfrm flipH="1" rot="10800000">
            <a:off x="5490475" y="3090325"/>
            <a:ext cx="1277100" cy="702000"/>
          </a:xfrm>
          <a:prstGeom prst="straightConnector1">
            <a:avLst/>
          </a:prstGeom>
          <a:noFill/>
          <a:ln cap="flat" cmpd="sng" w="9525">
            <a:solidFill>
              <a:schemeClr val="dk2"/>
            </a:solidFill>
            <a:prstDash val="solid"/>
            <a:round/>
            <a:headEnd len="med" w="med" type="none"/>
            <a:tailEnd len="med" w="med" type="none"/>
          </a:ln>
        </p:spPr>
      </p:cxnSp>
      <p:cxnSp>
        <p:nvCxnSpPr>
          <p:cNvPr id="580" name="Google Shape;580;p52"/>
          <p:cNvCxnSpPr>
            <a:stCxn id="553" idx="3"/>
            <a:endCxn id="560" idx="2"/>
          </p:cNvCxnSpPr>
          <p:nvPr/>
        </p:nvCxnSpPr>
        <p:spPr>
          <a:xfrm flipH="1" rot="10800000">
            <a:off x="5490475" y="3090325"/>
            <a:ext cx="1277100" cy="86400"/>
          </a:xfrm>
          <a:prstGeom prst="straightConnector1">
            <a:avLst/>
          </a:prstGeom>
          <a:noFill/>
          <a:ln cap="flat" cmpd="sng" w="9525">
            <a:solidFill>
              <a:schemeClr val="dk2"/>
            </a:solidFill>
            <a:prstDash val="solid"/>
            <a:round/>
            <a:headEnd len="med" w="med" type="none"/>
            <a:tailEnd len="med" w="med" type="none"/>
          </a:ln>
        </p:spPr>
      </p:cxnSp>
      <p:cxnSp>
        <p:nvCxnSpPr>
          <p:cNvPr id="581" name="Google Shape;581;p52"/>
          <p:cNvCxnSpPr>
            <a:stCxn id="553" idx="3"/>
            <a:endCxn id="559" idx="2"/>
          </p:cNvCxnSpPr>
          <p:nvPr/>
        </p:nvCxnSpPr>
        <p:spPr>
          <a:xfrm flipH="1" rot="10800000">
            <a:off x="5490475" y="2571625"/>
            <a:ext cx="1286700" cy="605100"/>
          </a:xfrm>
          <a:prstGeom prst="straightConnector1">
            <a:avLst/>
          </a:prstGeom>
          <a:noFill/>
          <a:ln cap="flat" cmpd="sng" w="28575">
            <a:solidFill>
              <a:schemeClr val="dk2"/>
            </a:solidFill>
            <a:prstDash val="solid"/>
            <a:round/>
            <a:headEnd len="med" w="med" type="none"/>
            <a:tailEnd len="med" w="med" type="none"/>
          </a:ln>
        </p:spPr>
      </p:cxnSp>
      <p:cxnSp>
        <p:nvCxnSpPr>
          <p:cNvPr id="582" name="Google Shape;582;p52"/>
          <p:cNvCxnSpPr>
            <a:stCxn id="555" idx="3"/>
            <a:endCxn id="558" idx="2"/>
          </p:cNvCxnSpPr>
          <p:nvPr/>
        </p:nvCxnSpPr>
        <p:spPr>
          <a:xfrm flipH="1" rot="10800000">
            <a:off x="5490475" y="2107525"/>
            <a:ext cx="1286700" cy="1684800"/>
          </a:xfrm>
          <a:prstGeom prst="straightConnector1">
            <a:avLst/>
          </a:prstGeom>
          <a:noFill/>
          <a:ln cap="flat" cmpd="sng" w="9525">
            <a:solidFill>
              <a:schemeClr val="dk2"/>
            </a:solidFill>
            <a:prstDash val="solid"/>
            <a:round/>
            <a:headEnd len="med" w="med" type="none"/>
            <a:tailEnd len="med" w="med" type="none"/>
          </a:ln>
        </p:spPr>
      </p:cxnSp>
      <p:cxnSp>
        <p:nvCxnSpPr>
          <p:cNvPr id="583" name="Google Shape;583;p52"/>
          <p:cNvCxnSpPr>
            <a:stCxn id="553" idx="3"/>
          </p:cNvCxnSpPr>
          <p:nvPr/>
        </p:nvCxnSpPr>
        <p:spPr>
          <a:xfrm>
            <a:off x="5490475" y="3176725"/>
            <a:ext cx="1277100" cy="1144500"/>
          </a:xfrm>
          <a:prstGeom prst="straightConnector1">
            <a:avLst/>
          </a:prstGeom>
          <a:noFill/>
          <a:ln cap="flat" cmpd="sng" w="9525">
            <a:solidFill>
              <a:schemeClr val="dk2"/>
            </a:solidFill>
            <a:prstDash val="solid"/>
            <a:round/>
            <a:headEnd len="med" w="med" type="none"/>
            <a:tailEnd len="med" w="med" type="none"/>
          </a:ln>
        </p:spPr>
      </p:cxnSp>
      <p:cxnSp>
        <p:nvCxnSpPr>
          <p:cNvPr id="584" name="Google Shape;584;p52"/>
          <p:cNvCxnSpPr>
            <a:stCxn id="552" idx="3"/>
            <a:endCxn id="561" idx="2"/>
          </p:cNvCxnSpPr>
          <p:nvPr/>
        </p:nvCxnSpPr>
        <p:spPr>
          <a:xfrm>
            <a:off x="5490475" y="2865725"/>
            <a:ext cx="1277100" cy="984300"/>
          </a:xfrm>
          <a:prstGeom prst="straightConnector1">
            <a:avLst/>
          </a:prstGeom>
          <a:noFill/>
          <a:ln cap="flat" cmpd="sng" w="9525">
            <a:solidFill>
              <a:schemeClr val="dk2"/>
            </a:solidFill>
            <a:prstDash val="solid"/>
            <a:round/>
            <a:headEnd len="med" w="med" type="none"/>
            <a:tailEnd len="med" w="med" type="none"/>
          </a:ln>
        </p:spPr>
      </p:cxnSp>
      <p:cxnSp>
        <p:nvCxnSpPr>
          <p:cNvPr id="585" name="Google Shape;585;p52"/>
          <p:cNvCxnSpPr>
            <a:stCxn id="551" idx="3"/>
            <a:endCxn id="561" idx="2"/>
          </p:cNvCxnSpPr>
          <p:nvPr/>
        </p:nvCxnSpPr>
        <p:spPr>
          <a:xfrm>
            <a:off x="5490475" y="2557925"/>
            <a:ext cx="1277100" cy="1292100"/>
          </a:xfrm>
          <a:prstGeom prst="straightConnector1">
            <a:avLst/>
          </a:prstGeom>
          <a:noFill/>
          <a:ln cap="flat" cmpd="sng" w="9525">
            <a:solidFill>
              <a:schemeClr val="dk2"/>
            </a:solidFill>
            <a:prstDash val="solid"/>
            <a:round/>
            <a:headEnd len="med" w="med" type="none"/>
            <a:tailEnd len="med" w="med" type="none"/>
          </a:ln>
        </p:spPr>
      </p:cxnSp>
      <p:cxnSp>
        <p:nvCxnSpPr>
          <p:cNvPr id="586" name="Google Shape;586;p52"/>
          <p:cNvCxnSpPr>
            <a:stCxn id="539" idx="3"/>
            <a:endCxn id="548" idx="1"/>
          </p:cNvCxnSpPr>
          <p:nvPr/>
        </p:nvCxnSpPr>
        <p:spPr>
          <a:xfrm flipH="1" rot="10800000">
            <a:off x="1623850" y="1631412"/>
            <a:ext cx="1857300" cy="200100"/>
          </a:xfrm>
          <a:prstGeom prst="bentConnector3">
            <a:avLst>
              <a:gd fmla="val 49998" name="adj1"/>
            </a:avLst>
          </a:prstGeom>
          <a:noFill/>
          <a:ln cap="flat" cmpd="sng" w="9525">
            <a:solidFill>
              <a:schemeClr val="dk2"/>
            </a:solidFill>
            <a:prstDash val="solid"/>
            <a:round/>
            <a:headEnd len="med" w="med" type="none"/>
            <a:tailEnd len="med" w="med" type="none"/>
          </a:ln>
        </p:spPr>
      </p:cxnSp>
      <p:cxnSp>
        <p:nvCxnSpPr>
          <p:cNvPr id="587" name="Google Shape;587;p52"/>
          <p:cNvCxnSpPr>
            <a:stCxn id="539" idx="3"/>
            <a:endCxn id="549" idx="1"/>
          </p:cNvCxnSpPr>
          <p:nvPr/>
        </p:nvCxnSpPr>
        <p:spPr>
          <a:xfrm>
            <a:off x="1623850" y="1831512"/>
            <a:ext cx="1857300" cy="107700"/>
          </a:xfrm>
          <a:prstGeom prst="bentConnector3">
            <a:avLst>
              <a:gd fmla="val 49998" name="adj1"/>
            </a:avLst>
          </a:prstGeom>
          <a:noFill/>
          <a:ln cap="flat" cmpd="sng" w="9525">
            <a:solidFill>
              <a:schemeClr val="dk2"/>
            </a:solidFill>
            <a:prstDash val="solid"/>
            <a:round/>
            <a:headEnd len="med" w="med" type="none"/>
            <a:tailEnd len="med" w="med" type="none"/>
          </a:ln>
        </p:spPr>
      </p:cxnSp>
      <p:cxnSp>
        <p:nvCxnSpPr>
          <p:cNvPr id="588" name="Google Shape;588;p52"/>
          <p:cNvCxnSpPr>
            <a:stCxn id="539" idx="3"/>
            <a:endCxn id="550" idx="1"/>
          </p:cNvCxnSpPr>
          <p:nvPr/>
        </p:nvCxnSpPr>
        <p:spPr>
          <a:xfrm>
            <a:off x="1623850" y="1831512"/>
            <a:ext cx="1857300" cy="417000"/>
          </a:xfrm>
          <a:prstGeom prst="bentConnector3">
            <a:avLst>
              <a:gd fmla="val 49998" name="adj1"/>
            </a:avLst>
          </a:prstGeom>
          <a:noFill/>
          <a:ln cap="flat" cmpd="sng" w="9525">
            <a:solidFill>
              <a:schemeClr val="dk2"/>
            </a:solidFill>
            <a:prstDash val="solid"/>
            <a:round/>
            <a:headEnd len="med" w="med" type="none"/>
            <a:tailEnd len="med" w="med" type="none"/>
          </a:ln>
        </p:spPr>
      </p:cxnSp>
      <p:cxnSp>
        <p:nvCxnSpPr>
          <p:cNvPr id="589" name="Google Shape;589;p52"/>
          <p:cNvCxnSpPr>
            <a:stCxn id="539" idx="3"/>
            <a:endCxn id="551" idx="1"/>
          </p:cNvCxnSpPr>
          <p:nvPr/>
        </p:nvCxnSpPr>
        <p:spPr>
          <a:xfrm>
            <a:off x="1623850" y="1831512"/>
            <a:ext cx="1857300" cy="726300"/>
          </a:xfrm>
          <a:prstGeom prst="bentConnector3">
            <a:avLst>
              <a:gd fmla="val 49998" name="adj1"/>
            </a:avLst>
          </a:prstGeom>
          <a:noFill/>
          <a:ln cap="flat" cmpd="sng" w="9525">
            <a:solidFill>
              <a:schemeClr val="dk2"/>
            </a:solidFill>
            <a:prstDash val="solid"/>
            <a:round/>
            <a:headEnd len="med" w="med" type="none"/>
            <a:tailEnd len="med" w="med" type="none"/>
          </a:ln>
        </p:spPr>
      </p:cxnSp>
      <p:cxnSp>
        <p:nvCxnSpPr>
          <p:cNvPr id="590" name="Google Shape;590;p52"/>
          <p:cNvCxnSpPr>
            <a:stCxn id="539" idx="3"/>
            <a:endCxn id="552" idx="1"/>
          </p:cNvCxnSpPr>
          <p:nvPr/>
        </p:nvCxnSpPr>
        <p:spPr>
          <a:xfrm>
            <a:off x="1623850" y="1831512"/>
            <a:ext cx="1857300" cy="1034100"/>
          </a:xfrm>
          <a:prstGeom prst="bentConnector3">
            <a:avLst>
              <a:gd fmla="val 49998" name="adj1"/>
            </a:avLst>
          </a:prstGeom>
          <a:noFill/>
          <a:ln cap="flat" cmpd="sng" w="9525">
            <a:solidFill>
              <a:schemeClr val="dk2"/>
            </a:solidFill>
            <a:prstDash val="solid"/>
            <a:round/>
            <a:headEnd len="med" w="med" type="none"/>
            <a:tailEnd len="med" w="med" type="none"/>
          </a:ln>
        </p:spPr>
      </p:cxnSp>
      <p:cxnSp>
        <p:nvCxnSpPr>
          <p:cNvPr id="591" name="Google Shape;591;p52"/>
          <p:cNvCxnSpPr>
            <a:stCxn id="539" idx="3"/>
            <a:endCxn id="553" idx="1"/>
          </p:cNvCxnSpPr>
          <p:nvPr/>
        </p:nvCxnSpPr>
        <p:spPr>
          <a:xfrm>
            <a:off x="1623850" y="1831512"/>
            <a:ext cx="1857300" cy="1345200"/>
          </a:xfrm>
          <a:prstGeom prst="bentConnector3">
            <a:avLst>
              <a:gd fmla="val 49998" name="adj1"/>
            </a:avLst>
          </a:prstGeom>
          <a:noFill/>
          <a:ln cap="flat" cmpd="sng" w="9525">
            <a:solidFill>
              <a:schemeClr val="dk2"/>
            </a:solidFill>
            <a:prstDash val="solid"/>
            <a:round/>
            <a:headEnd len="med" w="med" type="none"/>
            <a:tailEnd len="med" w="med" type="none"/>
          </a:ln>
        </p:spPr>
      </p:cxnSp>
      <p:cxnSp>
        <p:nvCxnSpPr>
          <p:cNvPr id="592" name="Google Shape;592;p52"/>
          <p:cNvCxnSpPr>
            <a:stCxn id="539" idx="3"/>
            <a:endCxn id="554" idx="1"/>
          </p:cNvCxnSpPr>
          <p:nvPr/>
        </p:nvCxnSpPr>
        <p:spPr>
          <a:xfrm>
            <a:off x="1623850" y="1831512"/>
            <a:ext cx="1857300" cy="1651500"/>
          </a:xfrm>
          <a:prstGeom prst="bentConnector3">
            <a:avLst>
              <a:gd fmla="val 49998" name="adj1"/>
            </a:avLst>
          </a:prstGeom>
          <a:noFill/>
          <a:ln cap="flat" cmpd="sng" w="9525">
            <a:solidFill>
              <a:schemeClr val="dk2"/>
            </a:solidFill>
            <a:prstDash val="solid"/>
            <a:round/>
            <a:headEnd len="med" w="med" type="none"/>
            <a:tailEnd len="med" w="med" type="none"/>
          </a:ln>
        </p:spPr>
      </p:cxnSp>
      <p:cxnSp>
        <p:nvCxnSpPr>
          <p:cNvPr id="593" name="Google Shape;593;p52"/>
          <p:cNvCxnSpPr>
            <a:stCxn id="539" idx="3"/>
            <a:endCxn id="555" idx="1"/>
          </p:cNvCxnSpPr>
          <p:nvPr/>
        </p:nvCxnSpPr>
        <p:spPr>
          <a:xfrm>
            <a:off x="1623850" y="1831512"/>
            <a:ext cx="1857300" cy="1960800"/>
          </a:xfrm>
          <a:prstGeom prst="bentConnector3">
            <a:avLst>
              <a:gd fmla="val 49998" name="adj1"/>
            </a:avLst>
          </a:prstGeom>
          <a:noFill/>
          <a:ln cap="flat" cmpd="sng" w="9525">
            <a:solidFill>
              <a:schemeClr val="dk2"/>
            </a:solidFill>
            <a:prstDash val="solid"/>
            <a:round/>
            <a:headEnd len="med" w="med" type="stealth"/>
            <a:tailEnd len="med" w="med" type="none"/>
          </a:ln>
        </p:spPr>
      </p:cxnSp>
      <p:cxnSp>
        <p:nvCxnSpPr>
          <p:cNvPr id="594" name="Google Shape;594;p52"/>
          <p:cNvCxnSpPr>
            <a:stCxn id="551" idx="3"/>
            <a:endCxn id="577" idx="2"/>
          </p:cNvCxnSpPr>
          <p:nvPr/>
        </p:nvCxnSpPr>
        <p:spPr>
          <a:xfrm>
            <a:off x="5490475" y="2557925"/>
            <a:ext cx="1277100" cy="912300"/>
          </a:xfrm>
          <a:prstGeom prst="straightConnector1">
            <a:avLst/>
          </a:prstGeom>
          <a:noFill/>
          <a:ln cap="flat" cmpd="sng" w="9525">
            <a:solidFill>
              <a:schemeClr val="dk2"/>
            </a:solidFill>
            <a:prstDash val="solid"/>
            <a:round/>
            <a:headEnd len="med" w="med" type="none"/>
            <a:tailEnd len="med" w="med" type="none"/>
          </a:ln>
        </p:spPr>
      </p:cxnSp>
      <p:cxnSp>
        <p:nvCxnSpPr>
          <p:cNvPr id="595" name="Google Shape;595;p52"/>
          <p:cNvCxnSpPr>
            <a:stCxn id="553" idx="3"/>
            <a:endCxn id="563" idx="2"/>
          </p:cNvCxnSpPr>
          <p:nvPr/>
        </p:nvCxnSpPr>
        <p:spPr>
          <a:xfrm>
            <a:off x="5490475" y="3176725"/>
            <a:ext cx="1277100" cy="1641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53"/>
          <p:cNvSpPr txBox="1"/>
          <p:nvPr>
            <p:ph type="title"/>
          </p:nvPr>
        </p:nvSpPr>
        <p:spPr>
          <a:xfrm>
            <a:off x="144476" y="113100"/>
            <a:ext cx="80052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Can generative AI help maintain ontologies?</a:t>
            </a:r>
            <a:endParaRPr/>
          </a:p>
        </p:txBody>
      </p:sp>
      <p:sp>
        <p:nvSpPr>
          <p:cNvPr id="601" name="Google Shape;601;p53"/>
          <p:cNvSpPr txBox="1"/>
          <p:nvPr/>
        </p:nvSpPr>
        <p:spPr>
          <a:xfrm>
            <a:off x="273650" y="1107250"/>
            <a:ext cx="4609800" cy="16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rgbClr val="424242"/>
                </a:solidFill>
                <a:latin typeface="Nunito"/>
                <a:ea typeface="Nunito"/>
                <a:cs typeface="Nunito"/>
                <a:sym typeface="Nunito"/>
              </a:rPr>
              <a:t>Dispelling </a:t>
            </a:r>
            <a:r>
              <a:rPr b="1" lang="en" sz="1800">
                <a:solidFill>
                  <a:srgbClr val="424242"/>
                </a:solidFill>
                <a:latin typeface="Nunito"/>
                <a:ea typeface="Nunito"/>
                <a:cs typeface="Nunito"/>
                <a:sym typeface="Nunito"/>
              </a:rPr>
              <a:t>Myths</a:t>
            </a:r>
            <a:endParaRPr b="1" sz="1800">
              <a:solidFill>
                <a:srgbClr val="424242"/>
              </a:solidFill>
              <a:latin typeface="Nunito"/>
              <a:ea typeface="Nunito"/>
              <a:cs typeface="Nunito"/>
              <a:sym typeface="Nunito"/>
            </a:endParaRPr>
          </a:p>
          <a:p>
            <a:pPr indent="0" lvl="0" marL="0" rtl="0" algn="l">
              <a:lnSpc>
                <a:spcPct val="115000"/>
              </a:lnSpc>
              <a:spcBef>
                <a:spcPts val="1200"/>
              </a:spcBef>
              <a:spcAft>
                <a:spcPts val="0"/>
              </a:spcAft>
              <a:buNone/>
            </a:pPr>
            <a:r>
              <a:rPr lang="en" sz="2400">
                <a:solidFill>
                  <a:srgbClr val="424242"/>
                </a:solidFill>
                <a:latin typeface="Nunito"/>
                <a:ea typeface="Nunito"/>
                <a:cs typeface="Nunito"/>
                <a:sym typeface="Nunito"/>
              </a:rPr>
              <a:t>“</a:t>
            </a:r>
            <a:r>
              <a:rPr lang="en" sz="1300">
                <a:solidFill>
                  <a:srgbClr val="424242"/>
                </a:solidFill>
                <a:latin typeface="Nunito"/>
                <a:ea typeface="Nunito"/>
                <a:cs typeface="Nunito"/>
                <a:sym typeface="Nunito"/>
              </a:rPr>
              <a:t>Manual curation is not scalable</a:t>
            </a:r>
            <a:r>
              <a:rPr lang="en" sz="2400">
                <a:solidFill>
                  <a:srgbClr val="424242"/>
                </a:solidFill>
                <a:latin typeface="Nunito"/>
                <a:ea typeface="Nunito"/>
                <a:cs typeface="Nunito"/>
                <a:sym typeface="Nunito"/>
              </a:rPr>
              <a:t>”</a:t>
            </a:r>
            <a:endParaRPr sz="2400">
              <a:solidFill>
                <a:srgbClr val="424242"/>
              </a:solidFill>
              <a:latin typeface="Nunito"/>
              <a:ea typeface="Nunito"/>
              <a:cs typeface="Nunito"/>
              <a:sym typeface="Nunito"/>
            </a:endParaRPr>
          </a:p>
          <a:p>
            <a:pPr indent="0" lvl="0" marL="0" rtl="0" algn="l">
              <a:lnSpc>
                <a:spcPct val="115000"/>
              </a:lnSpc>
              <a:spcBef>
                <a:spcPts val="1200"/>
              </a:spcBef>
              <a:spcAft>
                <a:spcPts val="1200"/>
              </a:spcAft>
              <a:buNone/>
            </a:pPr>
            <a:r>
              <a:rPr lang="en" sz="2400">
                <a:solidFill>
                  <a:srgbClr val="424242"/>
                </a:solidFill>
                <a:latin typeface="Nunito"/>
                <a:ea typeface="Nunito"/>
                <a:cs typeface="Nunito"/>
                <a:sym typeface="Nunito"/>
              </a:rPr>
              <a:t>“</a:t>
            </a:r>
            <a:r>
              <a:rPr lang="en" sz="1300">
                <a:solidFill>
                  <a:srgbClr val="424242"/>
                </a:solidFill>
                <a:latin typeface="Nunito"/>
                <a:ea typeface="Nunito"/>
                <a:cs typeface="Nunito"/>
                <a:sym typeface="Nunito"/>
              </a:rPr>
              <a:t>Knowledge in the literature growing exponentially”</a:t>
            </a:r>
            <a:r>
              <a:rPr lang="en" sz="2400">
                <a:solidFill>
                  <a:srgbClr val="424242"/>
                </a:solidFill>
                <a:latin typeface="Nunito"/>
                <a:ea typeface="Nunito"/>
                <a:cs typeface="Nunito"/>
                <a:sym typeface="Nunito"/>
              </a:rPr>
              <a:t>”</a:t>
            </a:r>
            <a:endParaRPr sz="900">
              <a:solidFill>
                <a:srgbClr val="27278B"/>
              </a:solidFill>
              <a:highlight>
                <a:srgbClr val="FFFFFF"/>
              </a:highlight>
            </a:endParaRPr>
          </a:p>
        </p:txBody>
      </p:sp>
      <p:pic>
        <p:nvPicPr>
          <p:cNvPr id="602" name="Google Shape;602;p53"/>
          <p:cNvPicPr preferRelativeResize="0"/>
          <p:nvPr/>
        </p:nvPicPr>
        <p:blipFill>
          <a:blip r:embed="rId3">
            <a:alphaModFix/>
          </a:blip>
          <a:stretch>
            <a:fillRect/>
          </a:stretch>
        </p:blipFill>
        <p:spPr>
          <a:xfrm>
            <a:off x="2343074" y="2837350"/>
            <a:ext cx="1803083" cy="2337426"/>
          </a:xfrm>
          <a:prstGeom prst="rect">
            <a:avLst/>
          </a:prstGeom>
          <a:noFill/>
          <a:ln>
            <a:noFill/>
          </a:ln>
        </p:spPr>
      </p:pic>
      <p:sp>
        <p:nvSpPr>
          <p:cNvPr id="603" name="Google Shape;603;p53"/>
          <p:cNvSpPr txBox="1"/>
          <p:nvPr/>
        </p:nvSpPr>
        <p:spPr>
          <a:xfrm>
            <a:off x="89475" y="3417554"/>
            <a:ext cx="2253600" cy="163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a:t>This is not true</a:t>
            </a:r>
            <a:r>
              <a:rPr lang="en" sz="1100"/>
              <a:t>!</a:t>
            </a:r>
            <a:endParaRPr sz="1100"/>
          </a:p>
          <a:p>
            <a:pPr indent="0" lvl="0" marL="0" rtl="0" algn="l">
              <a:lnSpc>
                <a:spcPct val="115000"/>
              </a:lnSpc>
              <a:spcBef>
                <a:spcPts val="1200"/>
              </a:spcBef>
              <a:spcAft>
                <a:spcPts val="0"/>
              </a:spcAft>
              <a:buNone/>
            </a:pPr>
            <a:r>
              <a:t/>
            </a:r>
            <a:endParaRPr sz="1100"/>
          </a:p>
          <a:p>
            <a:pPr indent="0" lvl="0" marL="0" rtl="0" algn="l">
              <a:lnSpc>
                <a:spcPct val="115000"/>
              </a:lnSpc>
              <a:spcBef>
                <a:spcPts val="1200"/>
              </a:spcBef>
              <a:spcAft>
                <a:spcPts val="1200"/>
              </a:spcAft>
              <a:buNone/>
            </a:pPr>
            <a:r>
              <a:rPr lang="en" sz="1100"/>
              <a:t>On expert curation and scalability: UniProtKB/Swiss-Prot as a case study </a:t>
            </a:r>
            <a:br>
              <a:rPr lang="en" sz="1100"/>
            </a:br>
            <a:r>
              <a:rPr lang="en" sz="1100" u="sng">
                <a:solidFill>
                  <a:srgbClr val="0097A7"/>
                </a:solidFill>
                <a:hlinkClick r:id="rId4">
                  <a:extLst>
                    <a:ext uri="{A12FA001-AC4F-418D-AE19-62706E023703}">
                      <ahyp:hlinkClr val="tx"/>
                    </a:ext>
                  </a:extLst>
                </a:hlinkClick>
              </a:rPr>
              <a:t>Poux et al., </a:t>
            </a:r>
            <a:r>
              <a:rPr i="1" lang="en" sz="1100" u="sng">
                <a:solidFill>
                  <a:srgbClr val="0097A7"/>
                </a:solidFill>
                <a:hlinkClick r:id="rId5">
                  <a:extLst>
                    <a:ext uri="{A12FA001-AC4F-418D-AE19-62706E023703}">
                      <ahyp:hlinkClr val="tx"/>
                    </a:ext>
                  </a:extLst>
                </a:hlinkClick>
              </a:rPr>
              <a:t>Bioinformatics</a:t>
            </a:r>
            <a:r>
              <a:rPr lang="en" sz="1100" u="sng">
                <a:solidFill>
                  <a:srgbClr val="0097A7"/>
                </a:solidFill>
                <a:hlinkClick r:id="rId6">
                  <a:extLst>
                    <a:ext uri="{A12FA001-AC4F-418D-AE19-62706E023703}">
                      <ahyp:hlinkClr val="tx"/>
                    </a:ext>
                  </a:extLst>
                </a:hlinkClick>
              </a:rPr>
              <a:t> 2017</a:t>
            </a:r>
            <a:endParaRPr sz="1100">
              <a:solidFill>
                <a:srgbClr val="000000"/>
              </a:solidFill>
            </a:endParaRPr>
          </a:p>
        </p:txBody>
      </p:sp>
      <p:sp>
        <p:nvSpPr>
          <p:cNvPr id="604" name="Google Shape;604;p53"/>
          <p:cNvSpPr/>
          <p:nvPr/>
        </p:nvSpPr>
        <p:spPr>
          <a:xfrm>
            <a:off x="3763871" y="3311034"/>
            <a:ext cx="650400" cy="261000"/>
          </a:xfrm>
          <a:prstGeom prst="leftArrow">
            <a:avLst>
              <a:gd fmla="val 50000" name="adj1"/>
              <a:gd fmla="val 50000" name="adj2"/>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54"/>
          <p:cNvSpPr txBox="1"/>
          <p:nvPr>
            <p:ph type="title"/>
          </p:nvPr>
        </p:nvSpPr>
        <p:spPr>
          <a:xfrm>
            <a:off x="144476" y="113100"/>
            <a:ext cx="80052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Can generative AI help maintain ontologies?</a:t>
            </a:r>
            <a:endParaRPr/>
          </a:p>
        </p:txBody>
      </p:sp>
      <p:sp>
        <p:nvSpPr>
          <p:cNvPr id="610" name="Google Shape;610;p54"/>
          <p:cNvSpPr txBox="1"/>
          <p:nvPr/>
        </p:nvSpPr>
        <p:spPr>
          <a:xfrm>
            <a:off x="273650" y="1107250"/>
            <a:ext cx="4609800" cy="16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rgbClr val="424242"/>
                </a:solidFill>
                <a:latin typeface="Nunito"/>
                <a:ea typeface="Nunito"/>
                <a:cs typeface="Nunito"/>
                <a:sym typeface="Nunito"/>
              </a:rPr>
              <a:t>Dispelling </a:t>
            </a:r>
            <a:r>
              <a:rPr b="1" lang="en" sz="1800">
                <a:solidFill>
                  <a:srgbClr val="424242"/>
                </a:solidFill>
                <a:latin typeface="Nunito"/>
                <a:ea typeface="Nunito"/>
                <a:cs typeface="Nunito"/>
                <a:sym typeface="Nunito"/>
              </a:rPr>
              <a:t>Myths</a:t>
            </a:r>
            <a:endParaRPr b="1" sz="1800">
              <a:solidFill>
                <a:srgbClr val="424242"/>
              </a:solidFill>
              <a:latin typeface="Nunito"/>
              <a:ea typeface="Nunito"/>
              <a:cs typeface="Nunito"/>
              <a:sym typeface="Nunito"/>
            </a:endParaRPr>
          </a:p>
          <a:p>
            <a:pPr indent="0" lvl="0" marL="0" rtl="0" algn="l">
              <a:lnSpc>
                <a:spcPct val="115000"/>
              </a:lnSpc>
              <a:spcBef>
                <a:spcPts val="1200"/>
              </a:spcBef>
              <a:spcAft>
                <a:spcPts val="0"/>
              </a:spcAft>
              <a:buNone/>
            </a:pPr>
            <a:r>
              <a:rPr lang="en" sz="2400">
                <a:solidFill>
                  <a:srgbClr val="424242"/>
                </a:solidFill>
                <a:latin typeface="Nunito"/>
                <a:ea typeface="Nunito"/>
                <a:cs typeface="Nunito"/>
                <a:sym typeface="Nunito"/>
              </a:rPr>
              <a:t>“</a:t>
            </a:r>
            <a:r>
              <a:rPr lang="en" sz="1300">
                <a:solidFill>
                  <a:srgbClr val="424242"/>
                </a:solidFill>
                <a:latin typeface="Nunito"/>
                <a:ea typeface="Nunito"/>
                <a:cs typeface="Nunito"/>
                <a:sym typeface="Nunito"/>
              </a:rPr>
              <a:t>Manual curation is not scalable</a:t>
            </a:r>
            <a:r>
              <a:rPr lang="en" sz="2400">
                <a:solidFill>
                  <a:srgbClr val="424242"/>
                </a:solidFill>
                <a:latin typeface="Nunito"/>
                <a:ea typeface="Nunito"/>
                <a:cs typeface="Nunito"/>
                <a:sym typeface="Nunito"/>
              </a:rPr>
              <a:t>”</a:t>
            </a:r>
            <a:endParaRPr sz="2400">
              <a:solidFill>
                <a:srgbClr val="424242"/>
              </a:solidFill>
              <a:latin typeface="Nunito"/>
              <a:ea typeface="Nunito"/>
              <a:cs typeface="Nunito"/>
              <a:sym typeface="Nunito"/>
            </a:endParaRPr>
          </a:p>
          <a:p>
            <a:pPr indent="0" lvl="0" marL="0" rtl="0" algn="l">
              <a:lnSpc>
                <a:spcPct val="115000"/>
              </a:lnSpc>
              <a:spcBef>
                <a:spcPts val="1200"/>
              </a:spcBef>
              <a:spcAft>
                <a:spcPts val="1200"/>
              </a:spcAft>
              <a:buNone/>
            </a:pPr>
            <a:r>
              <a:rPr lang="en" sz="2400">
                <a:solidFill>
                  <a:srgbClr val="424242"/>
                </a:solidFill>
                <a:latin typeface="Nunito"/>
                <a:ea typeface="Nunito"/>
                <a:cs typeface="Nunito"/>
                <a:sym typeface="Nunito"/>
              </a:rPr>
              <a:t>“</a:t>
            </a:r>
            <a:r>
              <a:rPr lang="en" sz="1300">
                <a:solidFill>
                  <a:srgbClr val="424242"/>
                </a:solidFill>
                <a:latin typeface="Nunito"/>
                <a:ea typeface="Nunito"/>
                <a:cs typeface="Nunito"/>
                <a:sym typeface="Nunito"/>
              </a:rPr>
              <a:t>Knowledge in the literature growing exponentially”</a:t>
            </a:r>
            <a:r>
              <a:rPr lang="en" sz="2400">
                <a:solidFill>
                  <a:srgbClr val="424242"/>
                </a:solidFill>
                <a:latin typeface="Nunito"/>
                <a:ea typeface="Nunito"/>
                <a:cs typeface="Nunito"/>
                <a:sym typeface="Nunito"/>
              </a:rPr>
              <a:t>”</a:t>
            </a:r>
            <a:endParaRPr sz="900">
              <a:solidFill>
                <a:srgbClr val="27278B"/>
              </a:solidFill>
              <a:highlight>
                <a:srgbClr val="FFFFFF"/>
              </a:highlight>
            </a:endParaRPr>
          </a:p>
        </p:txBody>
      </p:sp>
      <p:sp>
        <p:nvSpPr>
          <p:cNvPr id="611" name="Google Shape;611;p54"/>
          <p:cNvSpPr txBox="1"/>
          <p:nvPr/>
        </p:nvSpPr>
        <p:spPr>
          <a:xfrm>
            <a:off x="4757025" y="1107250"/>
            <a:ext cx="3773700" cy="2007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rgbClr val="424242"/>
                </a:solidFill>
                <a:latin typeface="Nunito"/>
                <a:ea typeface="Nunito"/>
                <a:cs typeface="Nunito"/>
                <a:sym typeface="Nunito"/>
              </a:rPr>
              <a:t>Reality</a:t>
            </a:r>
            <a:endParaRPr b="1" sz="1800">
              <a:solidFill>
                <a:srgbClr val="424242"/>
              </a:solidFill>
              <a:latin typeface="Nunito"/>
              <a:ea typeface="Nunito"/>
              <a:cs typeface="Nunito"/>
              <a:sym typeface="Nunito"/>
            </a:endParaRPr>
          </a:p>
          <a:p>
            <a:pPr indent="-311150" lvl="0" marL="457200" rtl="0" algn="l">
              <a:lnSpc>
                <a:spcPct val="115000"/>
              </a:lnSpc>
              <a:spcBef>
                <a:spcPts val="1200"/>
              </a:spcBef>
              <a:spcAft>
                <a:spcPts val="0"/>
              </a:spcAft>
              <a:buClr>
                <a:srgbClr val="424242"/>
              </a:buClr>
              <a:buSzPts val="1300"/>
              <a:buFont typeface="Nunito"/>
              <a:buChar char="●"/>
            </a:pPr>
            <a:r>
              <a:rPr lang="en" sz="1300">
                <a:solidFill>
                  <a:srgbClr val="424242"/>
                </a:solidFill>
                <a:latin typeface="Nunito"/>
                <a:ea typeface="Nunito"/>
                <a:cs typeface="Nunito"/>
                <a:sym typeface="Nunito"/>
              </a:rPr>
              <a:t>We could do with some help!</a:t>
            </a:r>
            <a:endParaRPr sz="1300">
              <a:solidFill>
                <a:srgbClr val="424242"/>
              </a:solidFill>
              <a:latin typeface="Nunito"/>
              <a:ea typeface="Nunito"/>
              <a:cs typeface="Nunito"/>
              <a:sym typeface="Nunito"/>
            </a:endParaRPr>
          </a:p>
          <a:p>
            <a:pPr indent="-311150" lvl="1" marL="914400" rtl="0" algn="l">
              <a:lnSpc>
                <a:spcPct val="115000"/>
              </a:lnSpc>
              <a:spcBef>
                <a:spcPts val="0"/>
              </a:spcBef>
              <a:spcAft>
                <a:spcPts val="0"/>
              </a:spcAft>
              <a:buClr>
                <a:srgbClr val="424242"/>
              </a:buClr>
              <a:buSzPts val="1300"/>
              <a:buFont typeface="Nunito"/>
              <a:buChar char="○"/>
            </a:pPr>
            <a:r>
              <a:rPr lang="en" sz="1300">
                <a:solidFill>
                  <a:srgbClr val="424242"/>
                </a:solidFill>
                <a:latin typeface="Nunito"/>
                <a:ea typeface="Nunito"/>
                <a:cs typeface="Nunito"/>
                <a:sym typeface="Nunito"/>
              </a:rPr>
              <a:t>1000s of open issues on GitHub trackers</a:t>
            </a:r>
            <a:endParaRPr sz="1300">
              <a:solidFill>
                <a:srgbClr val="424242"/>
              </a:solidFill>
              <a:latin typeface="Nunito"/>
              <a:ea typeface="Nunito"/>
              <a:cs typeface="Nunito"/>
              <a:sym typeface="Nunito"/>
            </a:endParaRPr>
          </a:p>
          <a:p>
            <a:pPr indent="-311150" lvl="0" marL="457200" rtl="0" algn="l">
              <a:lnSpc>
                <a:spcPct val="115000"/>
              </a:lnSpc>
              <a:spcBef>
                <a:spcPts val="0"/>
              </a:spcBef>
              <a:spcAft>
                <a:spcPts val="0"/>
              </a:spcAft>
              <a:buClr>
                <a:srgbClr val="424242"/>
              </a:buClr>
              <a:buSzPts val="1300"/>
              <a:buFont typeface="Nunito"/>
              <a:buChar char="●"/>
            </a:pPr>
            <a:r>
              <a:rPr lang="en" sz="1300">
                <a:solidFill>
                  <a:srgbClr val="424242"/>
                </a:solidFill>
                <a:latin typeface="Nunito"/>
                <a:ea typeface="Nunito"/>
                <a:cs typeface="Nunito"/>
                <a:sym typeface="Nunito"/>
              </a:rPr>
              <a:t>We should use </a:t>
            </a:r>
            <a:r>
              <a:rPr b="1" lang="en" sz="1300">
                <a:solidFill>
                  <a:srgbClr val="27278B"/>
                </a:solidFill>
                <a:latin typeface="Nunito"/>
                <a:ea typeface="Nunito"/>
                <a:cs typeface="Nunito"/>
                <a:sym typeface="Nunito"/>
              </a:rPr>
              <a:t>experts for high level tasks</a:t>
            </a:r>
            <a:r>
              <a:rPr b="1" lang="en" sz="1300">
                <a:solidFill>
                  <a:srgbClr val="424242"/>
                </a:solidFill>
                <a:latin typeface="Nunito"/>
                <a:ea typeface="Nunito"/>
                <a:cs typeface="Nunito"/>
                <a:sym typeface="Nunito"/>
              </a:rPr>
              <a:t> and </a:t>
            </a:r>
            <a:r>
              <a:rPr b="1" lang="en" sz="1300">
                <a:solidFill>
                  <a:srgbClr val="27278B"/>
                </a:solidFill>
                <a:latin typeface="Nunito"/>
                <a:ea typeface="Nunito"/>
                <a:cs typeface="Nunito"/>
                <a:sym typeface="Nunito"/>
              </a:rPr>
              <a:t>automation for low level tasks</a:t>
            </a:r>
            <a:endParaRPr b="1" sz="1300">
              <a:solidFill>
                <a:srgbClr val="27278B"/>
              </a:solidFill>
              <a:latin typeface="Nunito"/>
              <a:ea typeface="Nunito"/>
              <a:cs typeface="Nunito"/>
              <a:sym typeface="Nunito"/>
            </a:endParaRPr>
          </a:p>
          <a:p>
            <a:pPr indent="-311150" lvl="0" marL="457200" rtl="0" algn="l">
              <a:lnSpc>
                <a:spcPct val="115000"/>
              </a:lnSpc>
              <a:spcBef>
                <a:spcPts val="0"/>
              </a:spcBef>
              <a:spcAft>
                <a:spcPts val="0"/>
              </a:spcAft>
              <a:buClr>
                <a:srgbClr val="424242"/>
              </a:buClr>
              <a:buSzPts val="1300"/>
              <a:buFont typeface="Nunito"/>
              <a:buChar char="●"/>
            </a:pPr>
            <a:r>
              <a:rPr lang="en" sz="1300">
                <a:solidFill>
                  <a:srgbClr val="424242"/>
                </a:solidFill>
                <a:latin typeface="Nunito"/>
                <a:ea typeface="Nunito"/>
                <a:cs typeface="Nunito"/>
                <a:sym typeface="Nunito"/>
              </a:rPr>
              <a:t>Particularly true for ontologies</a:t>
            </a:r>
            <a:endParaRPr sz="1300">
              <a:solidFill>
                <a:srgbClr val="424242"/>
              </a:solidFill>
              <a:latin typeface="Nunito"/>
              <a:ea typeface="Nunito"/>
              <a:cs typeface="Nunito"/>
              <a:sym typeface="Nunito"/>
            </a:endParaRPr>
          </a:p>
        </p:txBody>
      </p:sp>
      <p:pic>
        <p:nvPicPr>
          <p:cNvPr id="612" name="Google Shape;612;p54"/>
          <p:cNvPicPr preferRelativeResize="0"/>
          <p:nvPr/>
        </p:nvPicPr>
        <p:blipFill>
          <a:blip r:embed="rId3">
            <a:alphaModFix/>
          </a:blip>
          <a:stretch>
            <a:fillRect/>
          </a:stretch>
        </p:blipFill>
        <p:spPr>
          <a:xfrm>
            <a:off x="2343074" y="2837350"/>
            <a:ext cx="1803083" cy="2337426"/>
          </a:xfrm>
          <a:prstGeom prst="rect">
            <a:avLst/>
          </a:prstGeom>
          <a:noFill/>
          <a:ln>
            <a:noFill/>
          </a:ln>
        </p:spPr>
      </p:pic>
      <p:sp>
        <p:nvSpPr>
          <p:cNvPr id="613" name="Google Shape;613;p54"/>
          <p:cNvSpPr txBox="1"/>
          <p:nvPr/>
        </p:nvSpPr>
        <p:spPr>
          <a:xfrm>
            <a:off x="89475" y="3417554"/>
            <a:ext cx="2253600" cy="163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a:t>This is not true</a:t>
            </a:r>
            <a:r>
              <a:rPr lang="en" sz="1100"/>
              <a:t>!</a:t>
            </a:r>
            <a:endParaRPr sz="1100"/>
          </a:p>
          <a:p>
            <a:pPr indent="0" lvl="0" marL="0" rtl="0" algn="l">
              <a:lnSpc>
                <a:spcPct val="115000"/>
              </a:lnSpc>
              <a:spcBef>
                <a:spcPts val="1200"/>
              </a:spcBef>
              <a:spcAft>
                <a:spcPts val="0"/>
              </a:spcAft>
              <a:buNone/>
            </a:pPr>
            <a:r>
              <a:t/>
            </a:r>
            <a:endParaRPr sz="1100"/>
          </a:p>
          <a:p>
            <a:pPr indent="0" lvl="0" marL="0" rtl="0" algn="l">
              <a:lnSpc>
                <a:spcPct val="115000"/>
              </a:lnSpc>
              <a:spcBef>
                <a:spcPts val="1200"/>
              </a:spcBef>
              <a:spcAft>
                <a:spcPts val="1200"/>
              </a:spcAft>
              <a:buNone/>
            </a:pPr>
            <a:r>
              <a:rPr lang="en" sz="1100"/>
              <a:t>On expert curation and scalability: UniProtKB/Swiss-Prot as a case study </a:t>
            </a:r>
            <a:br>
              <a:rPr lang="en" sz="1100"/>
            </a:br>
            <a:r>
              <a:rPr lang="en" sz="1100" u="sng">
                <a:solidFill>
                  <a:srgbClr val="0097A7"/>
                </a:solidFill>
                <a:hlinkClick r:id="rId4">
                  <a:extLst>
                    <a:ext uri="{A12FA001-AC4F-418D-AE19-62706E023703}">
                      <ahyp:hlinkClr val="tx"/>
                    </a:ext>
                  </a:extLst>
                </a:hlinkClick>
              </a:rPr>
              <a:t>Poux et al., </a:t>
            </a:r>
            <a:r>
              <a:rPr i="1" lang="en" sz="1100" u="sng">
                <a:solidFill>
                  <a:srgbClr val="0097A7"/>
                </a:solidFill>
                <a:hlinkClick r:id="rId5">
                  <a:extLst>
                    <a:ext uri="{A12FA001-AC4F-418D-AE19-62706E023703}">
                      <ahyp:hlinkClr val="tx"/>
                    </a:ext>
                  </a:extLst>
                </a:hlinkClick>
              </a:rPr>
              <a:t>Bioinformatics</a:t>
            </a:r>
            <a:r>
              <a:rPr lang="en" sz="1100" u="sng">
                <a:solidFill>
                  <a:srgbClr val="0097A7"/>
                </a:solidFill>
                <a:hlinkClick r:id="rId6">
                  <a:extLst>
                    <a:ext uri="{A12FA001-AC4F-418D-AE19-62706E023703}">
                      <ahyp:hlinkClr val="tx"/>
                    </a:ext>
                  </a:extLst>
                </a:hlinkClick>
              </a:rPr>
              <a:t> 2017</a:t>
            </a:r>
            <a:endParaRPr sz="1100">
              <a:solidFill>
                <a:srgbClr val="000000"/>
              </a:solidFill>
            </a:endParaRPr>
          </a:p>
        </p:txBody>
      </p:sp>
      <p:pic>
        <p:nvPicPr>
          <p:cNvPr id="614" name="Google Shape;614;p54"/>
          <p:cNvPicPr preferRelativeResize="0"/>
          <p:nvPr/>
        </p:nvPicPr>
        <p:blipFill>
          <a:blip r:embed="rId7">
            <a:alphaModFix/>
          </a:blip>
          <a:stretch>
            <a:fillRect/>
          </a:stretch>
        </p:blipFill>
        <p:spPr>
          <a:xfrm>
            <a:off x="5771925" y="3299687"/>
            <a:ext cx="1847951" cy="1055974"/>
          </a:xfrm>
          <a:prstGeom prst="rect">
            <a:avLst/>
          </a:prstGeom>
          <a:noFill/>
          <a:ln>
            <a:noFill/>
          </a:ln>
        </p:spPr>
      </p:pic>
      <p:sp>
        <p:nvSpPr>
          <p:cNvPr id="615" name="Google Shape;615;p54"/>
          <p:cNvSpPr/>
          <p:nvPr/>
        </p:nvSpPr>
        <p:spPr>
          <a:xfrm>
            <a:off x="3763871" y="3311034"/>
            <a:ext cx="650400" cy="261000"/>
          </a:xfrm>
          <a:prstGeom prst="leftArrow">
            <a:avLst>
              <a:gd fmla="val 50000" name="adj1"/>
              <a:gd fmla="val 50000" name="adj2"/>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616" name="Google Shape;616;p54"/>
          <p:cNvSpPr txBox="1"/>
          <p:nvPr/>
        </p:nvSpPr>
        <p:spPr>
          <a:xfrm>
            <a:off x="5631450" y="4434900"/>
            <a:ext cx="30000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300">
                <a:solidFill>
                  <a:srgbClr val="424242"/>
                </a:solidFill>
                <a:latin typeface="Nunito"/>
                <a:ea typeface="Nunito"/>
                <a:cs typeface="Nunito"/>
                <a:sym typeface="Nunito"/>
              </a:rPr>
              <a:t>Can AI help here?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55"/>
          <p:cNvSpPr txBox="1"/>
          <p:nvPr>
            <p:ph type="title"/>
          </p:nvPr>
        </p:nvSpPr>
        <p:spPr>
          <a:xfrm>
            <a:off x="144475" y="113100"/>
            <a:ext cx="86307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Are LLMs alone the solution?</a:t>
            </a:r>
            <a:endParaRPr/>
          </a:p>
        </p:txBody>
      </p:sp>
      <p:pic>
        <p:nvPicPr>
          <p:cNvPr id="622" name="Google Shape;622;p55"/>
          <p:cNvPicPr preferRelativeResize="0"/>
          <p:nvPr/>
        </p:nvPicPr>
        <p:blipFill>
          <a:blip r:embed="rId3">
            <a:alphaModFix/>
          </a:blip>
          <a:stretch>
            <a:fillRect/>
          </a:stretch>
        </p:blipFill>
        <p:spPr>
          <a:xfrm>
            <a:off x="1324225" y="767800"/>
            <a:ext cx="5452255" cy="4174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56"/>
          <p:cNvSpPr txBox="1"/>
          <p:nvPr>
            <p:ph type="title"/>
          </p:nvPr>
        </p:nvSpPr>
        <p:spPr>
          <a:xfrm>
            <a:off x="144475" y="113100"/>
            <a:ext cx="8751300" cy="5514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Challenge: LLMs hallucinate and have  reliability issues</a:t>
            </a:r>
            <a:endParaRPr/>
          </a:p>
        </p:txBody>
      </p:sp>
      <p:pic>
        <p:nvPicPr>
          <p:cNvPr id="628" name="Google Shape;628;p56"/>
          <p:cNvPicPr preferRelativeResize="0"/>
          <p:nvPr/>
        </p:nvPicPr>
        <p:blipFill>
          <a:blip r:embed="rId3">
            <a:alphaModFix/>
          </a:blip>
          <a:stretch>
            <a:fillRect/>
          </a:stretch>
        </p:blipFill>
        <p:spPr>
          <a:xfrm>
            <a:off x="1324225" y="767800"/>
            <a:ext cx="5452255" cy="4174200"/>
          </a:xfrm>
          <a:prstGeom prst="rect">
            <a:avLst/>
          </a:prstGeom>
          <a:noFill/>
          <a:ln>
            <a:noFill/>
          </a:ln>
        </p:spPr>
      </p:pic>
      <p:sp>
        <p:nvSpPr>
          <p:cNvPr id="629" name="Google Shape;629;p56"/>
          <p:cNvSpPr/>
          <p:nvPr/>
        </p:nvSpPr>
        <p:spPr>
          <a:xfrm>
            <a:off x="989400" y="4143300"/>
            <a:ext cx="666600" cy="189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30" name="Google Shape;630;p56"/>
          <p:cNvSpPr/>
          <p:nvPr/>
        </p:nvSpPr>
        <p:spPr>
          <a:xfrm>
            <a:off x="989400" y="4295700"/>
            <a:ext cx="666600" cy="189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31" name="Google Shape;631;p56"/>
          <p:cNvSpPr/>
          <p:nvPr/>
        </p:nvSpPr>
        <p:spPr>
          <a:xfrm>
            <a:off x="989400" y="4448100"/>
            <a:ext cx="666600" cy="189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32" name="Google Shape;632;p56"/>
          <p:cNvSpPr/>
          <p:nvPr/>
        </p:nvSpPr>
        <p:spPr>
          <a:xfrm flipH="1">
            <a:off x="5367925" y="4143300"/>
            <a:ext cx="1205100" cy="189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33" name="Google Shape;633;p56"/>
          <p:cNvSpPr txBox="1"/>
          <p:nvPr/>
        </p:nvSpPr>
        <p:spPr>
          <a:xfrm>
            <a:off x="144475" y="4022700"/>
            <a:ext cx="8982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300"/>
              </a:spcBef>
              <a:spcAft>
                <a:spcPts val="0"/>
              </a:spcAft>
              <a:buNone/>
            </a:pPr>
            <a:r>
              <a:rPr lang="en" sz="1300">
                <a:solidFill>
                  <a:schemeClr val="accent1"/>
                </a:solidFill>
                <a:latin typeface="Lato"/>
                <a:ea typeface="Lato"/>
                <a:cs typeface="Lato"/>
                <a:sym typeface="Lato"/>
              </a:rPr>
              <a:t>No such term</a:t>
            </a:r>
            <a:endParaRPr/>
          </a:p>
        </p:txBody>
      </p:sp>
      <p:sp>
        <p:nvSpPr>
          <p:cNvPr id="634" name="Google Shape;634;p56"/>
          <p:cNvSpPr txBox="1"/>
          <p:nvPr/>
        </p:nvSpPr>
        <p:spPr>
          <a:xfrm>
            <a:off x="6619250" y="3964575"/>
            <a:ext cx="22011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300"/>
              </a:spcBef>
              <a:spcAft>
                <a:spcPts val="0"/>
              </a:spcAft>
              <a:buNone/>
            </a:pPr>
            <a:r>
              <a:rPr lang="en" sz="1300">
                <a:solidFill>
                  <a:schemeClr val="accent1"/>
                </a:solidFill>
                <a:latin typeface="Lato"/>
                <a:ea typeface="Lato"/>
                <a:cs typeface="Lato"/>
                <a:sym typeface="Lato"/>
              </a:rPr>
              <a:t>Too general a parent (ChatGPT doesn’t know the ontology well enough to place a term)</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57"/>
          <p:cNvSpPr txBox="1"/>
          <p:nvPr>
            <p:ph type="title"/>
          </p:nvPr>
        </p:nvSpPr>
        <p:spPr>
          <a:xfrm>
            <a:off x="144475" y="113100"/>
            <a:ext cx="8600700" cy="5514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Retrieval Augmented Generation (RAG) adds context</a:t>
            </a:r>
            <a:endParaRPr/>
          </a:p>
        </p:txBody>
      </p:sp>
      <p:pic>
        <p:nvPicPr>
          <p:cNvPr id="640" name="Google Shape;640;p57"/>
          <p:cNvPicPr preferRelativeResize="0"/>
          <p:nvPr/>
        </p:nvPicPr>
        <p:blipFill>
          <a:blip r:embed="rId3">
            <a:alphaModFix/>
          </a:blip>
          <a:stretch>
            <a:fillRect/>
          </a:stretch>
        </p:blipFill>
        <p:spPr>
          <a:xfrm>
            <a:off x="1031100" y="1329400"/>
            <a:ext cx="7568575" cy="3131225"/>
          </a:xfrm>
          <a:prstGeom prst="rect">
            <a:avLst/>
          </a:prstGeom>
          <a:noFill/>
          <a:ln>
            <a:noFill/>
          </a:ln>
        </p:spPr>
      </p:pic>
      <p:sp>
        <p:nvSpPr>
          <p:cNvPr id="641" name="Google Shape;641;p57"/>
          <p:cNvSpPr txBox="1"/>
          <p:nvPr/>
        </p:nvSpPr>
        <p:spPr>
          <a:xfrm>
            <a:off x="54175" y="4771450"/>
            <a:ext cx="49806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Image credit: </a:t>
            </a:r>
            <a:r>
              <a:rPr lang="en" sz="900" u="sng">
                <a:solidFill>
                  <a:schemeClr val="hlink"/>
                </a:solidFill>
                <a:hlinkClick r:id="rId4"/>
              </a:rPr>
              <a:t>https://www.linkedin.com/pulse/what-retrieval-augmented-generation-grow-right</a:t>
            </a:r>
            <a:r>
              <a:rPr lang="en" sz="900"/>
              <a:t> </a:t>
            </a:r>
            <a:endParaRPr sz="900"/>
          </a:p>
        </p:txBody>
      </p:sp>
      <p:sp>
        <p:nvSpPr>
          <p:cNvPr id="642" name="Google Shape;642;p57"/>
          <p:cNvSpPr txBox="1"/>
          <p:nvPr/>
        </p:nvSpPr>
        <p:spPr>
          <a:xfrm>
            <a:off x="6619250" y="3964575"/>
            <a:ext cx="22011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300"/>
              </a:spcBef>
              <a:spcAft>
                <a:spcPts val="0"/>
              </a:spcAft>
              <a:buNone/>
            </a:pPr>
            <a:r>
              <a:rPr lang="en" sz="1300">
                <a:solidFill>
                  <a:schemeClr val="accent1"/>
                </a:solidFill>
                <a:latin typeface="Lato"/>
                <a:ea typeface="Lato"/>
                <a:cs typeface="Lato"/>
                <a:sym typeface="Lato"/>
              </a:rPr>
              <a:t>RAG adds </a:t>
            </a:r>
            <a:r>
              <a:rPr i="1" lang="en" sz="1300">
                <a:solidFill>
                  <a:schemeClr val="accent1"/>
                </a:solidFill>
                <a:latin typeface="Lato"/>
                <a:ea typeface="Lato"/>
                <a:cs typeface="Lato"/>
                <a:sym typeface="Lato"/>
              </a:rPr>
              <a:t>relevant context</a:t>
            </a:r>
            <a:r>
              <a:rPr lang="en" sz="1300">
                <a:solidFill>
                  <a:schemeClr val="accent1"/>
                </a:solidFill>
                <a:latin typeface="Lato"/>
                <a:ea typeface="Lato"/>
                <a:cs typeface="Lato"/>
                <a:sym typeface="Lato"/>
              </a:rPr>
              <a:t> to the prompt passed to the LLM</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58"/>
          <p:cNvSpPr txBox="1"/>
          <p:nvPr>
            <p:ph type="title"/>
          </p:nvPr>
        </p:nvSpPr>
        <p:spPr>
          <a:xfrm>
            <a:off x="144476" y="113100"/>
            <a:ext cx="81690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DRAGON-AI: </a:t>
            </a:r>
            <a:r>
              <a:rPr lang="en" sz="1466"/>
              <a:t>Dynamic Retrieval Augmented Generation of Ontologies using AI</a:t>
            </a:r>
            <a:endParaRPr/>
          </a:p>
        </p:txBody>
      </p:sp>
      <p:pic>
        <p:nvPicPr>
          <p:cNvPr id="648" name="Google Shape;648;p58"/>
          <p:cNvPicPr preferRelativeResize="0"/>
          <p:nvPr/>
        </p:nvPicPr>
        <p:blipFill>
          <a:blip r:embed="rId3">
            <a:alphaModFix/>
          </a:blip>
          <a:stretch>
            <a:fillRect/>
          </a:stretch>
        </p:blipFill>
        <p:spPr>
          <a:xfrm>
            <a:off x="144475" y="1309663"/>
            <a:ext cx="3278675" cy="983225"/>
          </a:xfrm>
          <a:prstGeom prst="rect">
            <a:avLst/>
          </a:prstGeom>
          <a:noFill/>
          <a:ln>
            <a:noFill/>
          </a:ln>
        </p:spPr>
      </p:pic>
      <p:pic>
        <p:nvPicPr>
          <p:cNvPr id="649" name="Google Shape;649;p58"/>
          <p:cNvPicPr preferRelativeResize="0"/>
          <p:nvPr/>
        </p:nvPicPr>
        <p:blipFill>
          <a:blip r:embed="rId4">
            <a:alphaModFix/>
          </a:blip>
          <a:stretch>
            <a:fillRect/>
          </a:stretch>
        </p:blipFill>
        <p:spPr>
          <a:xfrm>
            <a:off x="5308300" y="861194"/>
            <a:ext cx="2907350" cy="1880157"/>
          </a:xfrm>
          <a:prstGeom prst="rect">
            <a:avLst/>
          </a:prstGeom>
          <a:noFill/>
          <a:ln>
            <a:noFill/>
          </a:ln>
        </p:spPr>
      </p:pic>
      <p:sp>
        <p:nvSpPr>
          <p:cNvPr id="650" name="Google Shape;650;p58"/>
          <p:cNvSpPr/>
          <p:nvPr/>
        </p:nvSpPr>
        <p:spPr>
          <a:xfrm flipH="1">
            <a:off x="7935025" y="1424075"/>
            <a:ext cx="302400" cy="2433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651" name="Google Shape;651;p58"/>
          <p:cNvSpPr/>
          <p:nvPr/>
        </p:nvSpPr>
        <p:spPr>
          <a:xfrm flipH="1">
            <a:off x="8001625" y="1929838"/>
            <a:ext cx="235800" cy="2433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652" name="Google Shape;652;p58"/>
          <p:cNvSpPr txBox="1"/>
          <p:nvPr/>
        </p:nvSpPr>
        <p:spPr>
          <a:xfrm>
            <a:off x="8322275" y="1312575"/>
            <a:ext cx="883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Definition (text)</a:t>
            </a:r>
            <a:endParaRPr sz="1100"/>
          </a:p>
        </p:txBody>
      </p:sp>
      <p:sp>
        <p:nvSpPr>
          <p:cNvPr id="653" name="Google Shape;653;p58"/>
          <p:cNvSpPr txBox="1"/>
          <p:nvPr/>
        </p:nvSpPr>
        <p:spPr>
          <a:xfrm>
            <a:off x="8322275" y="1874100"/>
            <a:ext cx="8835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Logical (OWL) definition</a:t>
            </a:r>
            <a:endParaRPr sz="1100"/>
          </a:p>
        </p:txBody>
      </p:sp>
      <p:sp>
        <p:nvSpPr>
          <p:cNvPr id="654" name="Google Shape;654;p58"/>
          <p:cNvSpPr txBox="1"/>
          <p:nvPr/>
        </p:nvSpPr>
        <p:spPr>
          <a:xfrm>
            <a:off x="8215650" y="2435625"/>
            <a:ext cx="1419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Relationships</a:t>
            </a:r>
            <a:endParaRPr sz="1100"/>
          </a:p>
        </p:txBody>
      </p:sp>
      <p:pic>
        <p:nvPicPr>
          <p:cNvPr id="655" name="Google Shape;655;p58"/>
          <p:cNvPicPr preferRelativeResize="0"/>
          <p:nvPr/>
        </p:nvPicPr>
        <p:blipFill>
          <a:blip r:embed="rId5">
            <a:alphaModFix/>
          </a:blip>
          <a:stretch>
            <a:fillRect/>
          </a:stretch>
        </p:blipFill>
        <p:spPr>
          <a:xfrm>
            <a:off x="3208175" y="3133750"/>
            <a:ext cx="738900" cy="738900"/>
          </a:xfrm>
          <a:prstGeom prst="rect">
            <a:avLst/>
          </a:prstGeom>
          <a:noFill/>
          <a:ln>
            <a:noFill/>
          </a:ln>
        </p:spPr>
      </p:pic>
      <p:sp>
        <p:nvSpPr>
          <p:cNvPr id="656" name="Google Shape;656;p58"/>
          <p:cNvSpPr/>
          <p:nvPr/>
        </p:nvSpPr>
        <p:spPr>
          <a:xfrm flipH="1">
            <a:off x="7935025" y="2435600"/>
            <a:ext cx="302400" cy="2433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657" name="Google Shape;657;p58"/>
          <p:cNvSpPr txBox="1"/>
          <p:nvPr/>
        </p:nvSpPr>
        <p:spPr>
          <a:xfrm>
            <a:off x="6316800" y="4804800"/>
            <a:ext cx="2827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u="sng">
                <a:solidFill>
                  <a:schemeClr val="hlink"/>
                </a:solidFill>
                <a:hlinkClick r:id="rId6"/>
              </a:rPr>
              <a:t>https://github.com/monarch-initiative/curate-gpt</a:t>
            </a:r>
            <a:r>
              <a:rPr lang="en" sz="1000"/>
              <a:t> </a:t>
            </a:r>
            <a:endParaRPr sz="1000"/>
          </a:p>
        </p:txBody>
      </p:sp>
      <p:pic>
        <p:nvPicPr>
          <p:cNvPr id="658" name="Google Shape;658;p58"/>
          <p:cNvPicPr preferRelativeResize="0"/>
          <p:nvPr/>
        </p:nvPicPr>
        <p:blipFill>
          <a:blip r:embed="rId7">
            <a:alphaModFix/>
          </a:blip>
          <a:stretch>
            <a:fillRect/>
          </a:stretch>
        </p:blipFill>
        <p:spPr>
          <a:xfrm>
            <a:off x="4968025" y="3152587"/>
            <a:ext cx="701238" cy="701238"/>
          </a:xfrm>
          <a:prstGeom prst="rect">
            <a:avLst/>
          </a:prstGeom>
          <a:noFill/>
          <a:ln>
            <a:noFill/>
          </a:ln>
        </p:spPr>
      </p:pic>
      <p:pic>
        <p:nvPicPr>
          <p:cNvPr id="659" name="Google Shape;659;p58"/>
          <p:cNvPicPr preferRelativeResize="0"/>
          <p:nvPr/>
        </p:nvPicPr>
        <p:blipFill>
          <a:blip r:embed="rId8">
            <a:alphaModFix/>
          </a:blip>
          <a:stretch>
            <a:fillRect/>
          </a:stretch>
        </p:blipFill>
        <p:spPr>
          <a:xfrm>
            <a:off x="407875" y="3090050"/>
            <a:ext cx="779079" cy="826300"/>
          </a:xfrm>
          <a:prstGeom prst="rect">
            <a:avLst/>
          </a:prstGeom>
          <a:noFill/>
          <a:ln>
            <a:noFill/>
          </a:ln>
        </p:spPr>
      </p:pic>
      <p:pic>
        <p:nvPicPr>
          <p:cNvPr id="660" name="Google Shape;660;p58"/>
          <p:cNvPicPr preferRelativeResize="0"/>
          <p:nvPr/>
        </p:nvPicPr>
        <p:blipFill>
          <a:blip r:embed="rId8">
            <a:alphaModFix/>
          </a:blip>
          <a:stretch>
            <a:fillRect/>
          </a:stretch>
        </p:blipFill>
        <p:spPr>
          <a:xfrm>
            <a:off x="8001625" y="3090050"/>
            <a:ext cx="779079" cy="826300"/>
          </a:xfrm>
          <a:prstGeom prst="rect">
            <a:avLst/>
          </a:prstGeom>
          <a:noFill/>
          <a:ln>
            <a:noFill/>
          </a:ln>
        </p:spPr>
      </p:pic>
      <p:cxnSp>
        <p:nvCxnSpPr>
          <p:cNvPr id="661" name="Google Shape;661;p58"/>
          <p:cNvCxnSpPr>
            <a:stCxn id="659" idx="3"/>
            <a:endCxn id="655" idx="1"/>
          </p:cNvCxnSpPr>
          <p:nvPr/>
        </p:nvCxnSpPr>
        <p:spPr>
          <a:xfrm>
            <a:off x="1186954" y="3503200"/>
            <a:ext cx="2021100" cy="0"/>
          </a:xfrm>
          <a:prstGeom prst="straightConnector1">
            <a:avLst/>
          </a:prstGeom>
          <a:noFill/>
          <a:ln cap="flat" cmpd="sng" w="9525">
            <a:solidFill>
              <a:schemeClr val="dk2"/>
            </a:solidFill>
            <a:prstDash val="solid"/>
            <a:round/>
            <a:headEnd len="med" w="med" type="none"/>
            <a:tailEnd len="med" w="med" type="triangle"/>
          </a:ln>
        </p:spPr>
      </p:cxnSp>
      <p:cxnSp>
        <p:nvCxnSpPr>
          <p:cNvPr id="662" name="Google Shape;662;p58"/>
          <p:cNvCxnSpPr>
            <a:stCxn id="655" idx="3"/>
            <a:endCxn id="658" idx="1"/>
          </p:cNvCxnSpPr>
          <p:nvPr/>
        </p:nvCxnSpPr>
        <p:spPr>
          <a:xfrm>
            <a:off x="3947075" y="3503200"/>
            <a:ext cx="1020900" cy="0"/>
          </a:xfrm>
          <a:prstGeom prst="straightConnector1">
            <a:avLst/>
          </a:prstGeom>
          <a:noFill/>
          <a:ln cap="flat" cmpd="sng" w="9525">
            <a:solidFill>
              <a:schemeClr val="dk2"/>
            </a:solidFill>
            <a:prstDash val="solid"/>
            <a:round/>
            <a:headEnd len="med" w="med" type="none"/>
            <a:tailEnd len="med" w="med" type="triangle"/>
          </a:ln>
        </p:spPr>
      </p:cxnSp>
      <p:cxnSp>
        <p:nvCxnSpPr>
          <p:cNvPr id="663" name="Google Shape;663;p58"/>
          <p:cNvCxnSpPr>
            <a:stCxn id="658" idx="3"/>
            <a:endCxn id="660" idx="1"/>
          </p:cNvCxnSpPr>
          <p:nvPr/>
        </p:nvCxnSpPr>
        <p:spPr>
          <a:xfrm>
            <a:off x="5669263" y="3503206"/>
            <a:ext cx="2332500" cy="0"/>
          </a:xfrm>
          <a:prstGeom prst="straightConnector1">
            <a:avLst/>
          </a:prstGeom>
          <a:noFill/>
          <a:ln cap="flat" cmpd="sng" w="9525">
            <a:solidFill>
              <a:schemeClr val="dk2"/>
            </a:solidFill>
            <a:prstDash val="solid"/>
            <a:round/>
            <a:headEnd len="med" w="med" type="none"/>
            <a:tailEnd len="med" w="med" type="triangle"/>
          </a:ln>
        </p:spPr>
      </p:cxnSp>
      <p:sp>
        <p:nvSpPr>
          <p:cNvPr id="664" name="Google Shape;664;p58"/>
          <p:cNvSpPr txBox="1"/>
          <p:nvPr/>
        </p:nvSpPr>
        <p:spPr>
          <a:xfrm>
            <a:off x="242700" y="2549938"/>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t>Question</a:t>
            </a:r>
            <a:endParaRPr b="1" sz="900"/>
          </a:p>
          <a:p>
            <a:pPr indent="0" lvl="0" marL="0" rtl="0" algn="l">
              <a:spcBef>
                <a:spcPts val="0"/>
              </a:spcBef>
              <a:spcAft>
                <a:spcPts val="0"/>
              </a:spcAft>
              <a:buNone/>
            </a:pPr>
            <a:r>
              <a:rPr lang="en" sz="900"/>
              <a:t>“Add term ‘</a:t>
            </a:r>
            <a:r>
              <a:rPr i="1" lang="en" sz="900"/>
              <a:t>spiketet floral color’</a:t>
            </a:r>
            <a:r>
              <a:rPr lang="en" sz="900"/>
              <a:t>”</a:t>
            </a:r>
            <a:endParaRPr sz="900"/>
          </a:p>
        </p:txBody>
      </p:sp>
      <p:sp>
        <p:nvSpPr>
          <p:cNvPr id="665" name="Google Shape;665;p58"/>
          <p:cNvSpPr txBox="1"/>
          <p:nvPr/>
        </p:nvSpPr>
        <p:spPr>
          <a:xfrm>
            <a:off x="1868300" y="3152575"/>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t>Question</a:t>
            </a:r>
            <a:endParaRPr/>
          </a:p>
        </p:txBody>
      </p:sp>
      <p:sp>
        <p:nvSpPr>
          <p:cNvPr id="666" name="Google Shape;666;p58"/>
          <p:cNvSpPr txBox="1"/>
          <p:nvPr/>
        </p:nvSpPr>
        <p:spPr>
          <a:xfrm>
            <a:off x="5769000" y="318010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t>Response (new ontology term)</a:t>
            </a:r>
            <a:endParaRPr/>
          </a:p>
        </p:txBody>
      </p:sp>
      <p:sp>
        <p:nvSpPr>
          <p:cNvPr id="667" name="Google Shape;667;p58"/>
          <p:cNvSpPr txBox="1"/>
          <p:nvPr/>
        </p:nvSpPr>
        <p:spPr>
          <a:xfrm>
            <a:off x="4039950" y="3180100"/>
            <a:ext cx="12207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t>Full prompt</a:t>
            </a:r>
            <a:endParaRPr/>
          </a:p>
        </p:txBody>
      </p:sp>
      <p:cxnSp>
        <p:nvCxnSpPr>
          <p:cNvPr id="668" name="Google Shape;668;p58"/>
          <p:cNvCxnSpPr/>
          <p:nvPr/>
        </p:nvCxnSpPr>
        <p:spPr>
          <a:xfrm flipH="1">
            <a:off x="3360800" y="4023025"/>
            <a:ext cx="15000" cy="451500"/>
          </a:xfrm>
          <a:prstGeom prst="straightConnector1">
            <a:avLst/>
          </a:prstGeom>
          <a:noFill/>
          <a:ln cap="flat" cmpd="sng" w="9525">
            <a:solidFill>
              <a:schemeClr val="dk2"/>
            </a:solidFill>
            <a:prstDash val="solid"/>
            <a:round/>
            <a:headEnd len="med" w="med" type="none"/>
            <a:tailEnd len="med" w="med" type="triangle"/>
          </a:ln>
        </p:spPr>
      </p:cxnSp>
      <p:cxnSp>
        <p:nvCxnSpPr>
          <p:cNvPr id="669" name="Google Shape;669;p58"/>
          <p:cNvCxnSpPr/>
          <p:nvPr/>
        </p:nvCxnSpPr>
        <p:spPr>
          <a:xfrm flipH="1" rot="10800000">
            <a:off x="3627425" y="3999850"/>
            <a:ext cx="7500" cy="451500"/>
          </a:xfrm>
          <a:prstGeom prst="straightConnector1">
            <a:avLst/>
          </a:prstGeom>
          <a:noFill/>
          <a:ln cap="flat" cmpd="sng" w="9525">
            <a:solidFill>
              <a:schemeClr val="dk2"/>
            </a:solidFill>
            <a:prstDash val="solid"/>
            <a:round/>
            <a:headEnd len="med" w="med" type="none"/>
            <a:tailEnd len="med" w="med" type="triangle"/>
          </a:ln>
        </p:spPr>
      </p:cxnSp>
      <p:sp>
        <p:nvSpPr>
          <p:cNvPr id="670" name="Google Shape;670;p58"/>
          <p:cNvSpPr txBox="1"/>
          <p:nvPr/>
        </p:nvSpPr>
        <p:spPr>
          <a:xfrm>
            <a:off x="2710938" y="3994750"/>
            <a:ext cx="701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t>Retrieval</a:t>
            </a:r>
            <a:endParaRPr b="1" sz="900"/>
          </a:p>
          <a:p>
            <a:pPr indent="0" lvl="0" marL="0" rtl="0" algn="l">
              <a:spcBef>
                <a:spcPts val="0"/>
              </a:spcBef>
              <a:spcAft>
                <a:spcPts val="0"/>
              </a:spcAft>
              <a:buNone/>
            </a:pPr>
            <a:r>
              <a:rPr b="1" lang="en" sz="900"/>
              <a:t>Query</a:t>
            </a:r>
            <a:endParaRPr/>
          </a:p>
        </p:txBody>
      </p:sp>
      <p:sp>
        <p:nvSpPr>
          <p:cNvPr id="671" name="Google Shape;671;p58"/>
          <p:cNvSpPr txBox="1"/>
          <p:nvPr/>
        </p:nvSpPr>
        <p:spPr>
          <a:xfrm>
            <a:off x="3708400" y="3959275"/>
            <a:ext cx="701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t>Similar Terms</a:t>
            </a:r>
            <a:endParaRPr/>
          </a:p>
        </p:txBody>
      </p:sp>
      <p:pic>
        <p:nvPicPr>
          <p:cNvPr id="672" name="Google Shape;672;p58"/>
          <p:cNvPicPr preferRelativeResize="0"/>
          <p:nvPr/>
        </p:nvPicPr>
        <p:blipFill>
          <a:blip r:embed="rId9">
            <a:alphaModFix/>
          </a:blip>
          <a:stretch>
            <a:fillRect/>
          </a:stretch>
        </p:blipFill>
        <p:spPr>
          <a:xfrm>
            <a:off x="3153250" y="4578550"/>
            <a:ext cx="600300" cy="600300"/>
          </a:xfrm>
          <a:prstGeom prst="rect">
            <a:avLst/>
          </a:prstGeom>
          <a:noFill/>
          <a:ln>
            <a:noFill/>
          </a:ln>
        </p:spPr>
      </p:pic>
      <p:pic>
        <p:nvPicPr>
          <p:cNvPr id="673" name="Google Shape;673;p58"/>
          <p:cNvPicPr preferRelativeResize="0"/>
          <p:nvPr/>
        </p:nvPicPr>
        <p:blipFill>
          <a:blip r:embed="rId7">
            <a:alphaModFix/>
          </a:blip>
          <a:stretch>
            <a:fillRect/>
          </a:stretch>
        </p:blipFill>
        <p:spPr>
          <a:xfrm>
            <a:off x="1899178" y="4023025"/>
            <a:ext cx="394074" cy="394076"/>
          </a:xfrm>
          <a:prstGeom prst="rect">
            <a:avLst/>
          </a:prstGeom>
          <a:noFill/>
          <a:ln>
            <a:noFill/>
          </a:ln>
        </p:spPr>
      </p:pic>
      <p:cxnSp>
        <p:nvCxnSpPr>
          <p:cNvPr id="674" name="Google Shape;674;p58"/>
          <p:cNvCxnSpPr>
            <a:stCxn id="670" idx="1"/>
            <a:endCxn id="673" idx="3"/>
          </p:cNvCxnSpPr>
          <p:nvPr/>
        </p:nvCxnSpPr>
        <p:spPr>
          <a:xfrm rot="10800000">
            <a:off x="2293338" y="4220200"/>
            <a:ext cx="417600" cy="5400"/>
          </a:xfrm>
          <a:prstGeom prst="straightConnector1">
            <a:avLst/>
          </a:prstGeom>
          <a:noFill/>
          <a:ln cap="flat" cmpd="sng" w="9525">
            <a:solidFill>
              <a:schemeClr val="dk2"/>
            </a:solidFill>
            <a:prstDash val="solid"/>
            <a:round/>
            <a:headEnd len="med" w="med" type="none"/>
            <a:tailEnd len="med" w="med" type="triangle"/>
          </a:ln>
        </p:spPr>
      </p:cxnSp>
      <p:sp>
        <p:nvSpPr>
          <p:cNvPr id="675" name="Google Shape;675;p58"/>
          <p:cNvSpPr txBox="1"/>
          <p:nvPr/>
        </p:nvSpPr>
        <p:spPr>
          <a:xfrm>
            <a:off x="4994275" y="3872650"/>
            <a:ext cx="675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t>LLM</a:t>
            </a:r>
            <a:endParaRPr/>
          </a:p>
        </p:txBody>
      </p:sp>
      <p:sp>
        <p:nvSpPr>
          <p:cNvPr id="676" name="Google Shape;676;p58"/>
          <p:cNvSpPr txBox="1"/>
          <p:nvPr/>
        </p:nvSpPr>
        <p:spPr>
          <a:xfrm>
            <a:off x="1820850" y="4417100"/>
            <a:ext cx="850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t>Text Embedding model</a:t>
            </a:r>
            <a:endParaRPr/>
          </a:p>
        </p:txBody>
      </p:sp>
      <p:cxnSp>
        <p:nvCxnSpPr>
          <p:cNvPr id="677" name="Google Shape;677;p58"/>
          <p:cNvCxnSpPr/>
          <p:nvPr/>
        </p:nvCxnSpPr>
        <p:spPr>
          <a:xfrm flipH="1">
            <a:off x="3916150" y="4877050"/>
            <a:ext cx="285900" cy="15300"/>
          </a:xfrm>
          <a:prstGeom prst="straightConnector1">
            <a:avLst/>
          </a:prstGeom>
          <a:noFill/>
          <a:ln cap="flat" cmpd="sng" w="9525">
            <a:solidFill>
              <a:schemeClr val="dk2"/>
            </a:solidFill>
            <a:prstDash val="solid"/>
            <a:round/>
            <a:headEnd len="med" w="med" type="none"/>
            <a:tailEnd len="med" w="med" type="triangle"/>
          </a:ln>
        </p:spPr>
      </p:cxnSp>
      <p:cxnSp>
        <p:nvCxnSpPr>
          <p:cNvPr id="678" name="Google Shape;678;p58"/>
          <p:cNvCxnSpPr/>
          <p:nvPr/>
        </p:nvCxnSpPr>
        <p:spPr>
          <a:xfrm flipH="1">
            <a:off x="3916150" y="5031025"/>
            <a:ext cx="285900" cy="15300"/>
          </a:xfrm>
          <a:prstGeom prst="straightConnector1">
            <a:avLst/>
          </a:prstGeom>
          <a:noFill/>
          <a:ln cap="flat" cmpd="sng" w="9525">
            <a:solidFill>
              <a:schemeClr val="dk2"/>
            </a:solidFill>
            <a:prstDash val="solid"/>
            <a:round/>
            <a:headEnd len="med" w="med" type="none"/>
            <a:tailEnd len="med" w="med" type="triangle"/>
          </a:ln>
        </p:spPr>
      </p:cxnSp>
      <p:pic>
        <p:nvPicPr>
          <p:cNvPr id="679" name="Google Shape;679;p58"/>
          <p:cNvPicPr preferRelativeResize="0"/>
          <p:nvPr/>
        </p:nvPicPr>
        <p:blipFill>
          <a:blip r:embed="rId10">
            <a:alphaModFix/>
          </a:blip>
          <a:stretch>
            <a:fillRect/>
          </a:stretch>
        </p:blipFill>
        <p:spPr>
          <a:xfrm>
            <a:off x="4266900" y="4565207"/>
            <a:ext cx="883499" cy="294493"/>
          </a:xfrm>
          <a:prstGeom prst="rect">
            <a:avLst/>
          </a:prstGeom>
          <a:noFill/>
          <a:ln>
            <a:noFill/>
          </a:ln>
        </p:spPr>
      </p:pic>
      <p:pic>
        <p:nvPicPr>
          <p:cNvPr id="680" name="Google Shape;680;p58"/>
          <p:cNvPicPr preferRelativeResize="0"/>
          <p:nvPr/>
        </p:nvPicPr>
        <p:blipFill>
          <a:blip r:embed="rId11">
            <a:alphaModFix/>
          </a:blip>
          <a:stretch>
            <a:fillRect/>
          </a:stretch>
        </p:blipFill>
        <p:spPr>
          <a:xfrm>
            <a:off x="4364647" y="4877047"/>
            <a:ext cx="285900" cy="285900"/>
          </a:xfrm>
          <a:prstGeom prst="rect">
            <a:avLst/>
          </a:prstGeom>
          <a:noFill/>
          <a:ln>
            <a:noFill/>
          </a:ln>
        </p:spPr>
      </p:pic>
      <p:pic>
        <p:nvPicPr>
          <p:cNvPr id="681" name="Google Shape;681;p58"/>
          <p:cNvPicPr preferRelativeResize="0"/>
          <p:nvPr/>
        </p:nvPicPr>
        <p:blipFill>
          <a:blip r:embed="rId12">
            <a:alphaModFix/>
          </a:blip>
          <a:stretch>
            <a:fillRect/>
          </a:stretch>
        </p:blipFill>
        <p:spPr>
          <a:xfrm>
            <a:off x="5220050" y="4578550"/>
            <a:ext cx="600300" cy="3376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59"/>
          <p:cNvSpPr txBox="1"/>
          <p:nvPr>
            <p:ph type="title"/>
          </p:nvPr>
        </p:nvSpPr>
        <p:spPr>
          <a:xfrm>
            <a:off x="144475" y="113100"/>
            <a:ext cx="86766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Challenge: How do we evaluate performance?</a:t>
            </a:r>
            <a:endParaRPr/>
          </a:p>
        </p:txBody>
      </p:sp>
      <p:sp>
        <p:nvSpPr>
          <p:cNvPr id="687" name="Google Shape;687;p59"/>
          <p:cNvSpPr txBox="1"/>
          <p:nvPr>
            <p:ph idx="1" type="body"/>
          </p:nvPr>
        </p:nvSpPr>
        <p:spPr>
          <a:xfrm>
            <a:off x="608000" y="1272450"/>
            <a:ext cx="7359000" cy="3439800"/>
          </a:xfrm>
          <a:prstGeom prst="rect">
            <a:avLst/>
          </a:prstGeom>
        </p:spPr>
        <p:txBody>
          <a:bodyPr anchorCtr="0" anchor="t" bIns="34275" lIns="68575" spcFirstLastPara="1" rIns="68575" wrap="square" tIns="34275">
            <a:normAutofit fontScale="85000" lnSpcReduction="20000"/>
          </a:bodyPr>
          <a:lstStyle/>
          <a:p>
            <a:pPr indent="-309562" lvl="0" marL="457200" rtl="0" algn="l">
              <a:spcBef>
                <a:spcPts val="300"/>
              </a:spcBef>
              <a:spcAft>
                <a:spcPts val="0"/>
              </a:spcAft>
              <a:buSzPct val="107142"/>
              <a:buChar char="●"/>
            </a:pPr>
            <a:r>
              <a:rPr b="1" lang="en" sz="1400"/>
              <a:t>Subjectivity</a:t>
            </a:r>
            <a:endParaRPr b="1" sz="1400"/>
          </a:p>
          <a:p>
            <a:pPr indent="-309562" lvl="1" marL="914400" rtl="0" algn="l">
              <a:spcBef>
                <a:spcPts val="0"/>
              </a:spcBef>
              <a:spcAft>
                <a:spcPts val="0"/>
              </a:spcAft>
              <a:buSzPct val="107142"/>
              <a:buChar char="○"/>
            </a:pPr>
            <a:r>
              <a:rPr lang="en" sz="1400"/>
              <a:t>Ontology terms are constructs </a:t>
            </a:r>
            <a:endParaRPr sz="1400"/>
          </a:p>
          <a:p>
            <a:pPr indent="-309562" lvl="1" marL="914400" rtl="0" algn="l">
              <a:spcBef>
                <a:spcPts val="0"/>
              </a:spcBef>
              <a:spcAft>
                <a:spcPts val="0"/>
              </a:spcAft>
              <a:buClr>
                <a:srgbClr val="0097A7"/>
              </a:buClr>
              <a:buSzPct val="107142"/>
              <a:buChar char="○"/>
            </a:pPr>
            <a:r>
              <a:rPr b="1" i="1" lang="en" sz="1400">
                <a:solidFill>
                  <a:srgbClr val="0097A7"/>
                </a:solidFill>
              </a:rPr>
              <a:t>Multiple ground truths</a:t>
            </a:r>
            <a:endParaRPr b="1" i="1" sz="1400">
              <a:solidFill>
                <a:srgbClr val="0097A7"/>
              </a:solidFill>
            </a:endParaRPr>
          </a:p>
          <a:p>
            <a:pPr indent="-309562" lvl="0" marL="457200" rtl="0" algn="l">
              <a:spcBef>
                <a:spcPts val="0"/>
              </a:spcBef>
              <a:spcAft>
                <a:spcPts val="0"/>
              </a:spcAft>
              <a:buSzPct val="107142"/>
              <a:buChar char="●"/>
            </a:pPr>
            <a:r>
              <a:rPr b="1" lang="en" sz="1400"/>
              <a:t>Heterogeneity</a:t>
            </a:r>
            <a:endParaRPr b="1" sz="1400"/>
          </a:p>
          <a:p>
            <a:pPr indent="-309562" lvl="1" marL="914400" rtl="0" algn="l">
              <a:spcBef>
                <a:spcPts val="0"/>
              </a:spcBef>
              <a:spcAft>
                <a:spcPts val="0"/>
              </a:spcAft>
              <a:buSzPct val="107142"/>
              <a:buChar char="○"/>
            </a:pPr>
            <a:r>
              <a:rPr lang="en" sz="1400"/>
              <a:t>Different knowledge domains present different challenges</a:t>
            </a:r>
            <a:endParaRPr sz="1400"/>
          </a:p>
          <a:p>
            <a:pPr indent="-309562" lvl="1" marL="914400" rtl="0" algn="l">
              <a:spcBef>
                <a:spcPts val="0"/>
              </a:spcBef>
              <a:spcAft>
                <a:spcPts val="0"/>
              </a:spcAft>
              <a:buSzPct val="107142"/>
              <a:buChar char="○"/>
            </a:pPr>
            <a:r>
              <a:rPr b="1" i="1" lang="en" sz="1400">
                <a:solidFill>
                  <a:srgbClr val="0097A7"/>
                </a:solidFill>
              </a:rPr>
              <a:t>What works for one ontology or knowledgebase may not work for another</a:t>
            </a:r>
            <a:endParaRPr i="1" sz="1400"/>
          </a:p>
          <a:p>
            <a:pPr indent="-309562" lvl="0" marL="457200" rtl="0" algn="l">
              <a:spcBef>
                <a:spcPts val="0"/>
              </a:spcBef>
              <a:spcAft>
                <a:spcPts val="0"/>
              </a:spcAft>
              <a:buSzPct val="107142"/>
              <a:buChar char="●"/>
            </a:pPr>
            <a:r>
              <a:rPr b="1" lang="en" sz="1400"/>
              <a:t>Multifaceted</a:t>
            </a:r>
            <a:r>
              <a:rPr lang="en" sz="1400"/>
              <a:t> </a:t>
            </a:r>
            <a:endParaRPr sz="1400"/>
          </a:p>
          <a:p>
            <a:pPr indent="-309562" lvl="1" marL="914400" rtl="0" algn="l">
              <a:spcBef>
                <a:spcPts val="0"/>
              </a:spcBef>
              <a:spcAft>
                <a:spcPts val="0"/>
              </a:spcAft>
              <a:buSzPct val="107142"/>
              <a:buChar char="○"/>
            </a:pPr>
            <a:r>
              <a:rPr lang="en" sz="1400"/>
              <a:t>Ontologies have a variety of </a:t>
            </a:r>
            <a:r>
              <a:rPr i="1" lang="en" sz="1400"/>
              <a:t>axiom</a:t>
            </a:r>
            <a:r>
              <a:rPr lang="en" sz="1400"/>
              <a:t> types (logical and textual)</a:t>
            </a:r>
            <a:endParaRPr sz="1400"/>
          </a:p>
          <a:p>
            <a:pPr indent="-309562" lvl="1" marL="914400" rtl="0" algn="l">
              <a:spcBef>
                <a:spcPts val="0"/>
              </a:spcBef>
              <a:spcAft>
                <a:spcPts val="0"/>
              </a:spcAft>
              <a:buSzPct val="107142"/>
              <a:buChar char="○"/>
            </a:pPr>
            <a:r>
              <a:rPr b="1" i="1" lang="en" sz="1400">
                <a:solidFill>
                  <a:srgbClr val="0097A7"/>
                </a:solidFill>
              </a:rPr>
              <a:t>Not just link prediction</a:t>
            </a:r>
            <a:endParaRPr i="1" sz="1400"/>
          </a:p>
          <a:p>
            <a:pPr indent="-309562" lvl="0" marL="457200" rtl="0" algn="l">
              <a:spcBef>
                <a:spcPts val="0"/>
              </a:spcBef>
              <a:spcAft>
                <a:spcPts val="0"/>
              </a:spcAft>
              <a:buSzPct val="107142"/>
              <a:buChar char="●"/>
            </a:pPr>
            <a:r>
              <a:rPr b="1" lang="en" sz="1400"/>
              <a:t>Realistic scenarios</a:t>
            </a:r>
            <a:endParaRPr b="1" sz="1400"/>
          </a:p>
          <a:p>
            <a:pPr indent="-309562" lvl="1" marL="914400" rtl="0" algn="l">
              <a:spcBef>
                <a:spcPts val="0"/>
              </a:spcBef>
              <a:spcAft>
                <a:spcPts val="0"/>
              </a:spcAft>
              <a:buSzPct val="107142"/>
              <a:buChar char="○"/>
            </a:pPr>
            <a:r>
              <a:rPr lang="en" sz="1400"/>
              <a:t>Ontology development is collaborative</a:t>
            </a:r>
            <a:r>
              <a:rPr lang="en" sz="1400"/>
              <a:t> </a:t>
            </a:r>
            <a:endParaRPr sz="1400"/>
          </a:p>
          <a:p>
            <a:pPr indent="-309562" lvl="1" marL="914400" rtl="0" algn="l">
              <a:spcBef>
                <a:spcPts val="0"/>
              </a:spcBef>
              <a:spcAft>
                <a:spcPts val="0"/>
              </a:spcAft>
              <a:buSzPct val="107142"/>
              <a:buChar char="○"/>
            </a:pPr>
            <a:r>
              <a:rPr b="1" i="1" lang="en" sz="1400">
                <a:solidFill>
                  <a:srgbClr val="0097A7"/>
                </a:solidFill>
              </a:rPr>
              <a:t>How to emulate domain experts giving background knowledge</a:t>
            </a:r>
            <a:endParaRPr i="1" sz="1400"/>
          </a:p>
          <a:p>
            <a:pPr indent="-309562" lvl="0" marL="457200" rtl="0" algn="l">
              <a:spcBef>
                <a:spcPts val="0"/>
              </a:spcBef>
              <a:spcAft>
                <a:spcPts val="0"/>
              </a:spcAft>
              <a:buSzPct val="107142"/>
              <a:buChar char="●"/>
            </a:pPr>
            <a:r>
              <a:rPr b="1" lang="en" sz="1400"/>
              <a:t>Benchmarks</a:t>
            </a:r>
            <a:endParaRPr b="1" sz="1400"/>
          </a:p>
          <a:p>
            <a:pPr indent="-309562" lvl="1" marL="914400" rtl="0" algn="l">
              <a:spcBef>
                <a:spcPts val="0"/>
              </a:spcBef>
              <a:spcAft>
                <a:spcPts val="0"/>
              </a:spcAft>
              <a:buSzPct val="107142"/>
              <a:buChar char="○"/>
            </a:pPr>
            <a:r>
              <a:rPr lang="en" sz="1400"/>
              <a:t>How do we deal with test data leakage? </a:t>
            </a:r>
            <a:endParaRPr sz="1400"/>
          </a:p>
          <a:p>
            <a:pPr indent="-309562" lvl="1" marL="914400" rtl="0" algn="l">
              <a:spcBef>
                <a:spcPts val="0"/>
              </a:spcBef>
              <a:spcAft>
                <a:spcPts val="0"/>
              </a:spcAft>
              <a:buSzPct val="107142"/>
              <a:buChar char="○"/>
            </a:pPr>
            <a:r>
              <a:rPr b="1" i="1" lang="en" sz="1400">
                <a:solidFill>
                  <a:srgbClr val="0097A7"/>
                </a:solidFill>
              </a:rPr>
              <a:t>All major LLMs have “seen” most ontology terms already</a:t>
            </a:r>
            <a:endParaRPr i="1" sz="1400"/>
          </a:p>
          <a:p>
            <a:pPr indent="-309562" lvl="0" marL="457200" rtl="0" algn="l">
              <a:spcBef>
                <a:spcPts val="0"/>
              </a:spcBef>
              <a:spcAft>
                <a:spcPts val="0"/>
              </a:spcAft>
              <a:buSzPct val="107142"/>
              <a:buChar char="●"/>
            </a:pPr>
            <a:r>
              <a:rPr b="1" lang="en" sz="1400"/>
              <a:t>Model proliferation</a:t>
            </a:r>
            <a:endParaRPr b="1" sz="1400"/>
          </a:p>
          <a:p>
            <a:pPr indent="-309562" lvl="1" marL="914400" rtl="0" algn="l">
              <a:spcBef>
                <a:spcPts val="0"/>
              </a:spcBef>
              <a:spcAft>
                <a:spcPts val="0"/>
              </a:spcAft>
              <a:buSzPct val="107142"/>
              <a:buChar char="○"/>
            </a:pPr>
            <a:r>
              <a:rPr lang="en" sz="1400"/>
              <a:t>Generalizability across models</a:t>
            </a:r>
            <a:endParaRPr sz="1400"/>
          </a:p>
          <a:p>
            <a:pPr indent="-309562" lvl="1" marL="914400" rtl="0" algn="l">
              <a:spcBef>
                <a:spcPts val="0"/>
              </a:spcBef>
              <a:spcAft>
                <a:spcPts val="0"/>
              </a:spcAft>
              <a:buSzPct val="107142"/>
              <a:buChar char="○"/>
            </a:pPr>
            <a:r>
              <a:rPr b="1" i="1" lang="en" sz="1400">
                <a:solidFill>
                  <a:srgbClr val="0097A7"/>
                </a:solidFill>
              </a:rPr>
              <a:t>Different models are proliferating (Gemini, Mixtral, …)</a:t>
            </a:r>
            <a:endParaRPr i="1" sz="14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60"/>
          <p:cNvSpPr txBox="1"/>
          <p:nvPr>
            <p:ph type="title"/>
          </p:nvPr>
        </p:nvSpPr>
        <p:spPr>
          <a:xfrm>
            <a:off x="144475" y="113100"/>
            <a:ext cx="86766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Our evaluation approach</a:t>
            </a:r>
            <a:endParaRPr/>
          </a:p>
        </p:txBody>
      </p:sp>
      <p:sp>
        <p:nvSpPr>
          <p:cNvPr id="693" name="Google Shape;693;p60"/>
          <p:cNvSpPr txBox="1"/>
          <p:nvPr>
            <p:ph idx="1" type="body"/>
          </p:nvPr>
        </p:nvSpPr>
        <p:spPr>
          <a:xfrm>
            <a:off x="608000" y="1272450"/>
            <a:ext cx="7359000" cy="3439800"/>
          </a:xfrm>
          <a:prstGeom prst="rect">
            <a:avLst/>
          </a:prstGeom>
        </p:spPr>
        <p:txBody>
          <a:bodyPr anchorCtr="0" anchor="t" bIns="34275" lIns="68575" spcFirstLastPara="1" rIns="68575" wrap="square" tIns="34275">
            <a:normAutofit fontScale="85000" lnSpcReduction="20000"/>
          </a:bodyPr>
          <a:lstStyle/>
          <a:p>
            <a:pPr indent="-309562" lvl="0" marL="457200" rtl="0" algn="l">
              <a:spcBef>
                <a:spcPts val="300"/>
              </a:spcBef>
              <a:spcAft>
                <a:spcPts val="0"/>
              </a:spcAft>
              <a:buSzPct val="107142"/>
              <a:buChar char="●"/>
            </a:pPr>
            <a:r>
              <a:rPr b="1" lang="en" sz="1400"/>
              <a:t>Subjectivity</a:t>
            </a:r>
            <a:endParaRPr b="1" sz="1400"/>
          </a:p>
          <a:p>
            <a:pPr indent="-309562" lvl="1" marL="914400" rtl="0" algn="l">
              <a:spcBef>
                <a:spcPts val="0"/>
              </a:spcBef>
              <a:spcAft>
                <a:spcPts val="0"/>
              </a:spcAft>
              <a:buSzPct val="107142"/>
              <a:buChar char="○"/>
            </a:pPr>
            <a:r>
              <a:rPr lang="en" sz="1400"/>
              <a:t>Ontology terms are constructs </a:t>
            </a:r>
            <a:endParaRPr sz="1400"/>
          </a:p>
          <a:p>
            <a:pPr indent="-309562" lvl="1" marL="914400" rtl="0" algn="l">
              <a:spcBef>
                <a:spcPts val="0"/>
              </a:spcBef>
              <a:spcAft>
                <a:spcPts val="0"/>
              </a:spcAft>
              <a:buClr>
                <a:srgbClr val="0097A7"/>
              </a:buClr>
              <a:buSzPct val="107142"/>
              <a:buChar char="○"/>
            </a:pPr>
            <a:r>
              <a:rPr b="1" i="1" lang="en" sz="1400">
                <a:solidFill>
                  <a:srgbClr val="0097A7"/>
                </a:solidFill>
              </a:rPr>
              <a:t>Manual evaluation using multiple experts</a:t>
            </a:r>
            <a:endParaRPr b="1" i="1" sz="1400">
              <a:solidFill>
                <a:srgbClr val="0097A7"/>
              </a:solidFill>
            </a:endParaRPr>
          </a:p>
          <a:p>
            <a:pPr indent="-309562" lvl="0" marL="457200" rtl="0" algn="l">
              <a:spcBef>
                <a:spcPts val="0"/>
              </a:spcBef>
              <a:spcAft>
                <a:spcPts val="0"/>
              </a:spcAft>
              <a:buSzPct val="107142"/>
              <a:buChar char="●"/>
            </a:pPr>
            <a:r>
              <a:rPr b="1" lang="en" sz="1400"/>
              <a:t>Heterogeneity</a:t>
            </a:r>
            <a:endParaRPr b="1" sz="1400"/>
          </a:p>
          <a:p>
            <a:pPr indent="-309562" lvl="1" marL="914400" rtl="0" algn="l">
              <a:spcBef>
                <a:spcPts val="0"/>
              </a:spcBef>
              <a:spcAft>
                <a:spcPts val="0"/>
              </a:spcAft>
              <a:buSzPct val="107142"/>
              <a:buChar char="○"/>
            </a:pPr>
            <a:r>
              <a:rPr lang="en" sz="1400"/>
              <a:t>Different knowledge domains present different challenges</a:t>
            </a:r>
            <a:endParaRPr sz="1400"/>
          </a:p>
          <a:p>
            <a:pPr indent="-309562" lvl="1" marL="914400" rtl="0" algn="l">
              <a:spcBef>
                <a:spcPts val="0"/>
              </a:spcBef>
              <a:spcAft>
                <a:spcPts val="0"/>
              </a:spcAft>
              <a:buSzPct val="107142"/>
              <a:buChar char="○"/>
            </a:pPr>
            <a:r>
              <a:rPr b="1" i="1" lang="en" sz="1400">
                <a:solidFill>
                  <a:srgbClr val="0097A7"/>
                </a:solidFill>
              </a:rPr>
              <a:t>Test on a variety of ontologies, evaluate on multiple criteria</a:t>
            </a:r>
            <a:endParaRPr i="1" sz="1400"/>
          </a:p>
          <a:p>
            <a:pPr indent="-309562" lvl="0" marL="457200" rtl="0" algn="l">
              <a:spcBef>
                <a:spcPts val="0"/>
              </a:spcBef>
              <a:spcAft>
                <a:spcPts val="0"/>
              </a:spcAft>
              <a:buSzPct val="107142"/>
              <a:buChar char="●"/>
            </a:pPr>
            <a:r>
              <a:rPr b="1" lang="en" sz="1400"/>
              <a:t>Multifaceted</a:t>
            </a:r>
            <a:r>
              <a:rPr lang="en" sz="1400"/>
              <a:t> </a:t>
            </a:r>
            <a:endParaRPr sz="1400"/>
          </a:p>
          <a:p>
            <a:pPr indent="-309562" lvl="1" marL="914400" rtl="0" algn="l">
              <a:spcBef>
                <a:spcPts val="0"/>
              </a:spcBef>
              <a:spcAft>
                <a:spcPts val="0"/>
              </a:spcAft>
              <a:buSzPct val="107142"/>
              <a:buChar char="○"/>
            </a:pPr>
            <a:r>
              <a:rPr lang="en" sz="1400"/>
              <a:t>Ontologies have a variety of </a:t>
            </a:r>
            <a:r>
              <a:rPr i="1" lang="en" sz="1400"/>
              <a:t>axiom</a:t>
            </a:r>
            <a:r>
              <a:rPr lang="en" sz="1400"/>
              <a:t> types (logical and textual)</a:t>
            </a:r>
            <a:endParaRPr sz="1400"/>
          </a:p>
          <a:p>
            <a:pPr indent="-309562" lvl="1" marL="914400" rtl="0" algn="l">
              <a:spcBef>
                <a:spcPts val="0"/>
              </a:spcBef>
              <a:spcAft>
                <a:spcPts val="0"/>
              </a:spcAft>
              <a:buSzPct val="107142"/>
              <a:buChar char="○"/>
            </a:pPr>
            <a:r>
              <a:rPr b="1" i="1" lang="en" sz="1400">
                <a:solidFill>
                  <a:srgbClr val="0097A7"/>
                </a:solidFill>
              </a:rPr>
              <a:t>Evaluate each axiom type separately</a:t>
            </a:r>
            <a:endParaRPr i="1" sz="1400"/>
          </a:p>
          <a:p>
            <a:pPr indent="-309562" lvl="0" marL="457200" rtl="0" algn="l">
              <a:spcBef>
                <a:spcPts val="0"/>
              </a:spcBef>
              <a:spcAft>
                <a:spcPts val="0"/>
              </a:spcAft>
              <a:buSzPct val="107142"/>
              <a:buChar char="●"/>
            </a:pPr>
            <a:r>
              <a:rPr b="1" lang="en" sz="1400"/>
              <a:t>Realistic scenarios</a:t>
            </a:r>
            <a:endParaRPr b="1" sz="1400"/>
          </a:p>
          <a:p>
            <a:pPr indent="-309562" lvl="1" marL="914400" rtl="0" algn="l">
              <a:spcBef>
                <a:spcPts val="0"/>
              </a:spcBef>
              <a:spcAft>
                <a:spcPts val="0"/>
              </a:spcAft>
              <a:buSzPct val="107142"/>
              <a:buChar char="○"/>
            </a:pPr>
            <a:r>
              <a:rPr lang="en" sz="1400"/>
              <a:t>Ontology development is collaborative </a:t>
            </a:r>
            <a:endParaRPr b="1" sz="1400"/>
          </a:p>
          <a:p>
            <a:pPr indent="-309562" lvl="1" marL="914400" rtl="0" algn="l">
              <a:spcBef>
                <a:spcPts val="0"/>
              </a:spcBef>
              <a:spcAft>
                <a:spcPts val="0"/>
              </a:spcAft>
              <a:buSzPct val="107142"/>
              <a:buChar char="○"/>
            </a:pPr>
            <a:r>
              <a:rPr b="1" i="1" lang="en" sz="1400">
                <a:solidFill>
                  <a:srgbClr val="0097A7"/>
                </a:solidFill>
              </a:rPr>
              <a:t>Evaluate realistic workflows, use of GitHub issues as background knowledge</a:t>
            </a:r>
            <a:endParaRPr i="1" sz="1400"/>
          </a:p>
          <a:p>
            <a:pPr indent="-309562" lvl="0" marL="457200" rtl="0" algn="l">
              <a:spcBef>
                <a:spcPts val="0"/>
              </a:spcBef>
              <a:spcAft>
                <a:spcPts val="0"/>
              </a:spcAft>
              <a:buSzPct val="107142"/>
              <a:buChar char="●"/>
            </a:pPr>
            <a:r>
              <a:rPr b="1" lang="en" sz="1400"/>
              <a:t>Benchmarks</a:t>
            </a:r>
            <a:endParaRPr b="1" sz="1400"/>
          </a:p>
          <a:p>
            <a:pPr indent="-309562" lvl="1" marL="914400" rtl="0" algn="l">
              <a:spcBef>
                <a:spcPts val="0"/>
              </a:spcBef>
              <a:spcAft>
                <a:spcPts val="0"/>
              </a:spcAft>
              <a:buSzPct val="107142"/>
              <a:buChar char="○"/>
            </a:pPr>
            <a:r>
              <a:rPr lang="en" sz="1400"/>
              <a:t>How do we deal with test data leakage? </a:t>
            </a:r>
            <a:endParaRPr sz="1400"/>
          </a:p>
          <a:p>
            <a:pPr indent="-309562" lvl="1" marL="914400" rtl="0" algn="l">
              <a:spcBef>
                <a:spcPts val="0"/>
              </a:spcBef>
              <a:spcAft>
                <a:spcPts val="0"/>
              </a:spcAft>
              <a:buSzPct val="107142"/>
              <a:buChar char="○"/>
            </a:pPr>
            <a:r>
              <a:rPr b="1" i="1" lang="en" sz="1400">
                <a:solidFill>
                  <a:srgbClr val="0097A7"/>
                </a:solidFill>
              </a:rPr>
              <a:t>Test using only terms from after model cutoff</a:t>
            </a:r>
            <a:endParaRPr i="1" sz="1400"/>
          </a:p>
          <a:p>
            <a:pPr indent="-309562" lvl="0" marL="457200" rtl="0" algn="l">
              <a:spcBef>
                <a:spcPts val="0"/>
              </a:spcBef>
              <a:spcAft>
                <a:spcPts val="0"/>
              </a:spcAft>
              <a:buSzPct val="107142"/>
              <a:buChar char="●"/>
            </a:pPr>
            <a:r>
              <a:rPr b="1" lang="en" sz="1400"/>
              <a:t>Model proliferation</a:t>
            </a:r>
            <a:endParaRPr b="1" sz="1400"/>
          </a:p>
          <a:p>
            <a:pPr indent="-309562" lvl="1" marL="914400" rtl="0" algn="l">
              <a:spcBef>
                <a:spcPts val="0"/>
              </a:spcBef>
              <a:spcAft>
                <a:spcPts val="0"/>
              </a:spcAft>
              <a:buSzPct val="107142"/>
              <a:buChar char="○"/>
            </a:pPr>
            <a:r>
              <a:rPr lang="en" sz="1400"/>
              <a:t>Generalizability across models</a:t>
            </a:r>
            <a:endParaRPr sz="1400"/>
          </a:p>
          <a:p>
            <a:pPr indent="-309562" lvl="1" marL="914400" rtl="0" algn="l">
              <a:spcBef>
                <a:spcPts val="0"/>
              </a:spcBef>
              <a:spcAft>
                <a:spcPts val="0"/>
              </a:spcAft>
              <a:buSzPct val="107142"/>
              <a:buChar char="○"/>
            </a:pPr>
            <a:r>
              <a:rPr b="1" i="1" lang="en" sz="1400">
                <a:solidFill>
                  <a:srgbClr val="0097A7"/>
                </a:solidFill>
              </a:rPr>
              <a:t>Test open and closed models</a:t>
            </a:r>
            <a:endParaRPr i="1" sz="14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61"/>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Evaluating AI-Generated Definitions against Human Curated Definitions</a:t>
            </a:r>
            <a:endParaRPr/>
          </a:p>
        </p:txBody>
      </p:sp>
      <p:sp>
        <p:nvSpPr>
          <p:cNvPr id="699" name="Google Shape;699;p61"/>
          <p:cNvSpPr txBox="1"/>
          <p:nvPr>
            <p:ph idx="1" type="body"/>
          </p:nvPr>
        </p:nvSpPr>
        <p:spPr>
          <a:xfrm>
            <a:off x="966975" y="2422725"/>
            <a:ext cx="2873700" cy="16761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523"/>
              <a:buNone/>
            </a:pPr>
            <a:r>
              <a:rPr b="1" lang="en" sz="1017">
                <a:solidFill>
                  <a:schemeClr val="accent5"/>
                </a:solidFill>
              </a:rPr>
              <a:t>24</a:t>
            </a:r>
            <a:r>
              <a:rPr lang="en" sz="1017"/>
              <a:t> Evaluators volunteered</a:t>
            </a:r>
            <a:endParaRPr sz="1017"/>
          </a:p>
          <a:p>
            <a:pPr indent="-293211" lvl="0" marL="457200" rtl="0" algn="l">
              <a:lnSpc>
                <a:spcPct val="95000"/>
              </a:lnSpc>
              <a:spcBef>
                <a:spcPts val="1200"/>
              </a:spcBef>
              <a:spcAft>
                <a:spcPts val="0"/>
              </a:spcAft>
              <a:buSzPts val="1018"/>
              <a:buChar char="●"/>
            </a:pPr>
            <a:r>
              <a:rPr lang="en" sz="1017"/>
              <a:t>editors, curators, and users</a:t>
            </a:r>
            <a:endParaRPr sz="1017"/>
          </a:p>
          <a:p>
            <a:pPr indent="0" lvl="0" marL="0" rtl="0" algn="l">
              <a:lnSpc>
                <a:spcPct val="95000"/>
              </a:lnSpc>
              <a:spcBef>
                <a:spcPts val="1200"/>
              </a:spcBef>
              <a:spcAft>
                <a:spcPts val="0"/>
              </a:spcAft>
              <a:buSzPts val="523"/>
              <a:buNone/>
            </a:pPr>
            <a:r>
              <a:rPr lang="en" sz="1017"/>
              <a:t>Evaluators considered terms generated by different AI models as well as manually authored ones</a:t>
            </a:r>
            <a:endParaRPr sz="1017"/>
          </a:p>
          <a:p>
            <a:pPr indent="-293211" lvl="0" marL="457200" rtl="0" algn="l">
              <a:lnSpc>
                <a:spcPct val="95000"/>
              </a:lnSpc>
              <a:spcBef>
                <a:spcPts val="1200"/>
              </a:spcBef>
              <a:spcAft>
                <a:spcPts val="0"/>
              </a:spcAft>
              <a:buSzPts val="1018"/>
              <a:buChar char="●"/>
            </a:pPr>
            <a:r>
              <a:rPr lang="en" sz="1017"/>
              <a:t>Evaluators worked independently</a:t>
            </a:r>
            <a:endParaRPr sz="1017"/>
          </a:p>
          <a:p>
            <a:pPr indent="-293211" lvl="0" marL="457200" rtl="0" algn="l">
              <a:lnSpc>
                <a:spcPct val="95000"/>
              </a:lnSpc>
              <a:spcBef>
                <a:spcPts val="0"/>
              </a:spcBef>
              <a:spcAft>
                <a:spcPts val="0"/>
              </a:spcAft>
              <a:buSzPts val="1018"/>
              <a:buChar char="●"/>
            </a:pPr>
            <a:r>
              <a:rPr lang="en" sz="1017"/>
              <a:t>Evaluators were blinded to source of term</a:t>
            </a:r>
            <a:endParaRPr sz="1017"/>
          </a:p>
          <a:p>
            <a:pPr indent="0" lvl="0" marL="0" rtl="0" algn="l">
              <a:lnSpc>
                <a:spcPct val="95000"/>
              </a:lnSpc>
              <a:spcBef>
                <a:spcPts val="1200"/>
              </a:spcBef>
              <a:spcAft>
                <a:spcPts val="1200"/>
              </a:spcAft>
              <a:buSzPts val="523"/>
              <a:buNone/>
            </a:pPr>
            <a:r>
              <a:t/>
            </a:r>
            <a:endParaRPr sz="1017"/>
          </a:p>
        </p:txBody>
      </p:sp>
      <p:sp>
        <p:nvSpPr>
          <p:cNvPr id="700" name="Google Shape;700;p61"/>
          <p:cNvSpPr txBox="1"/>
          <p:nvPr/>
        </p:nvSpPr>
        <p:spPr>
          <a:xfrm>
            <a:off x="4854425" y="1829800"/>
            <a:ext cx="3576000" cy="1236600"/>
          </a:xfrm>
          <a:prstGeom prst="rect">
            <a:avLst/>
          </a:prstGeom>
          <a:noFill/>
          <a:ln>
            <a:noFill/>
          </a:ln>
        </p:spPr>
        <p:txBody>
          <a:bodyPr anchorCtr="0" anchor="t" bIns="91425" lIns="91425" spcFirstLastPara="1" rIns="91425" wrap="square" tIns="91425">
            <a:spAutoFit/>
          </a:bodyPr>
          <a:lstStyle/>
          <a:p>
            <a:pPr indent="0" lvl="0" marL="0" rtl="0" algn="l">
              <a:lnSpc>
                <a:spcPct val="95000"/>
              </a:lnSpc>
              <a:spcBef>
                <a:spcPts val="0"/>
              </a:spcBef>
              <a:spcAft>
                <a:spcPts val="0"/>
              </a:spcAft>
              <a:buNone/>
            </a:pPr>
            <a:r>
              <a:rPr lang="en" sz="1017">
                <a:solidFill>
                  <a:schemeClr val="dk2"/>
                </a:solidFill>
                <a:latin typeface="Nunito"/>
                <a:ea typeface="Nunito"/>
                <a:cs typeface="Nunito"/>
                <a:sym typeface="Nunito"/>
              </a:rPr>
              <a:t>Scored using different criteria (1-5)</a:t>
            </a:r>
            <a:endParaRPr sz="1017">
              <a:solidFill>
                <a:schemeClr val="dk2"/>
              </a:solidFill>
              <a:latin typeface="Nunito"/>
              <a:ea typeface="Nunito"/>
              <a:cs typeface="Nunito"/>
              <a:sym typeface="Nunito"/>
            </a:endParaRPr>
          </a:p>
          <a:p>
            <a:pPr indent="-293211" lvl="0" marL="457200" rtl="0" algn="l">
              <a:lnSpc>
                <a:spcPct val="95000"/>
              </a:lnSpc>
              <a:spcBef>
                <a:spcPts val="1200"/>
              </a:spcBef>
              <a:spcAft>
                <a:spcPts val="0"/>
              </a:spcAft>
              <a:buClr>
                <a:schemeClr val="dk2"/>
              </a:buClr>
              <a:buSzPts val="1018"/>
              <a:buFont typeface="Nunito"/>
              <a:buChar char="●"/>
            </a:pPr>
            <a:r>
              <a:rPr lang="en" sz="1017">
                <a:solidFill>
                  <a:schemeClr val="dk2"/>
                </a:solidFill>
                <a:latin typeface="Nunito"/>
                <a:ea typeface="Nunito"/>
                <a:cs typeface="Nunito"/>
                <a:sym typeface="Nunito"/>
              </a:rPr>
              <a:t>Accuracy</a:t>
            </a:r>
            <a:endParaRPr sz="1017">
              <a:solidFill>
                <a:schemeClr val="dk2"/>
              </a:solidFill>
              <a:latin typeface="Nunito"/>
              <a:ea typeface="Nunito"/>
              <a:cs typeface="Nunito"/>
              <a:sym typeface="Nunito"/>
            </a:endParaRPr>
          </a:p>
          <a:p>
            <a:pPr indent="-293211" lvl="0" marL="457200" rtl="0" algn="l">
              <a:lnSpc>
                <a:spcPct val="95000"/>
              </a:lnSpc>
              <a:spcBef>
                <a:spcPts val="0"/>
              </a:spcBef>
              <a:spcAft>
                <a:spcPts val="0"/>
              </a:spcAft>
              <a:buClr>
                <a:schemeClr val="dk2"/>
              </a:buClr>
              <a:buSzPts val="1018"/>
              <a:buFont typeface="Nunito"/>
              <a:buChar char="●"/>
            </a:pPr>
            <a:r>
              <a:rPr lang="en" sz="1017">
                <a:solidFill>
                  <a:schemeClr val="dk2"/>
                </a:solidFill>
                <a:latin typeface="Nunito"/>
                <a:ea typeface="Nunito"/>
                <a:cs typeface="Nunito"/>
                <a:sym typeface="Nunito"/>
              </a:rPr>
              <a:t>Consistency</a:t>
            </a:r>
            <a:endParaRPr sz="1017">
              <a:solidFill>
                <a:schemeClr val="dk2"/>
              </a:solidFill>
              <a:latin typeface="Nunito"/>
              <a:ea typeface="Nunito"/>
              <a:cs typeface="Nunito"/>
              <a:sym typeface="Nunito"/>
            </a:endParaRPr>
          </a:p>
          <a:p>
            <a:pPr indent="-293211" lvl="0" marL="457200" rtl="0" algn="l">
              <a:lnSpc>
                <a:spcPct val="95000"/>
              </a:lnSpc>
              <a:spcBef>
                <a:spcPts val="0"/>
              </a:spcBef>
              <a:spcAft>
                <a:spcPts val="0"/>
              </a:spcAft>
              <a:buClr>
                <a:schemeClr val="dk2"/>
              </a:buClr>
              <a:buSzPts val="1018"/>
              <a:buFont typeface="Nunito"/>
              <a:buChar char="●"/>
            </a:pPr>
            <a:r>
              <a:rPr lang="en" sz="1017">
                <a:solidFill>
                  <a:schemeClr val="dk2"/>
                </a:solidFill>
                <a:latin typeface="Nunito"/>
                <a:ea typeface="Nunito"/>
                <a:cs typeface="Nunito"/>
                <a:sym typeface="Nunito"/>
              </a:rPr>
              <a:t>Overall score</a:t>
            </a:r>
            <a:endParaRPr sz="1017">
              <a:solidFill>
                <a:schemeClr val="dk2"/>
              </a:solidFill>
              <a:latin typeface="Nunito"/>
              <a:ea typeface="Nunito"/>
              <a:cs typeface="Nunito"/>
              <a:sym typeface="Nunito"/>
            </a:endParaRPr>
          </a:p>
          <a:p>
            <a:pPr indent="0" lvl="0" marL="0" rtl="0" algn="l">
              <a:lnSpc>
                <a:spcPct val="95000"/>
              </a:lnSpc>
              <a:spcBef>
                <a:spcPts val="1200"/>
              </a:spcBef>
              <a:spcAft>
                <a:spcPts val="1200"/>
              </a:spcAft>
              <a:buNone/>
            </a:pPr>
            <a:r>
              <a:rPr lang="en" sz="1017">
                <a:solidFill>
                  <a:schemeClr val="dk2"/>
                </a:solidFill>
                <a:latin typeface="Nunito"/>
                <a:ea typeface="Nunito"/>
                <a:cs typeface="Nunito"/>
                <a:sym typeface="Nunito"/>
              </a:rPr>
              <a:t>Evaluators also indicated confidence (1-5)</a:t>
            </a:r>
            <a:endParaRPr sz="1017">
              <a:solidFill>
                <a:schemeClr val="dk2"/>
              </a:solidFill>
              <a:latin typeface="Nunito"/>
              <a:ea typeface="Nunito"/>
              <a:cs typeface="Nunito"/>
              <a:sym typeface="Nunito"/>
            </a:endParaRPr>
          </a:p>
        </p:txBody>
      </p:sp>
      <p:pic>
        <p:nvPicPr>
          <p:cNvPr id="701" name="Google Shape;701;p61"/>
          <p:cNvPicPr preferRelativeResize="0"/>
          <p:nvPr/>
        </p:nvPicPr>
        <p:blipFill>
          <a:blip r:embed="rId3">
            <a:alphaModFix/>
          </a:blip>
          <a:stretch>
            <a:fillRect/>
          </a:stretch>
        </p:blipFill>
        <p:spPr>
          <a:xfrm>
            <a:off x="5015175" y="3139452"/>
            <a:ext cx="2560674" cy="1463224"/>
          </a:xfrm>
          <a:prstGeom prst="rect">
            <a:avLst/>
          </a:prstGeom>
          <a:noFill/>
          <a:ln>
            <a:noFill/>
          </a:ln>
        </p:spPr>
      </p:pic>
      <p:sp>
        <p:nvSpPr>
          <p:cNvPr id="702" name="Google Shape;702;p61"/>
          <p:cNvSpPr txBox="1"/>
          <p:nvPr/>
        </p:nvSpPr>
        <p:spPr>
          <a:xfrm>
            <a:off x="4453025" y="4737325"/>
            <a:ext cx="4378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u="sng">
                <a:solidFill>
                  <a:schemeClr val="hlink"/>
                </a:solidFill>
                <a:hlinkClick r:id="rId4"/>
              </a:rPr>
              <a:t>https://github.com/monarch-initiative/dragon-ai-results</a:t>
            </a:r>
            <a:r>
              <a:rPr lang="en" sz="900"/>
              <a:t> </a:t>
            </a:r>
            <a:endParaRPr sz="900"/>
          </a:p>
        </p:txBody>
      </p:sp>
      <p:pic>
        <p:nvPicPr>
          <p:cNvPr id="703" name="Google Shape;703;p61"/>
          <p:cNvPicPr preferRelativeResize="0"/>
          <p:nvPr/>
        </p:nvPicPr>
        <p:blipFill rotWithShape="1">
          <a:blip r:embed="rId5">
            <a:alphaModFix/>
          </a:blip>
          <a:srcRect b="0" l="0" r="0" t="0"/>
          <a:stretch/>
        </p:blipFill>
        <p:spPr>
          <a:xfrm>
            <a:off x="58777" y="4279575"/>
            <a:ext cx="323100" cy="323100"/>
          </a:xfrm>
          <a:prstGeom prst="rect">
            <a:avLst/>
          </a:prstGeom>
          <a:noFill/>
          <a:ln>
            <a:noFill/>
          </a:ln>
        </p:spPr>
      </p:pic>
      <p:pic>
        <p:nvPicPr>
          <p:cNvPr descr="Monarch_logo_Horizontal_Color.jpg" id="704" name="Google Shape;704;p61"/>
          <p:cNvPicPr preferRelativeResize="0"/>
          <p:nvPr/>
        </p:nvPicPr>
        <p:blipFill rotWithShape="1">
          <a:blip r:embed="rId6">
            <a:alphaModFix/>
          </a:blip>
          <a:srcRect b="19134" l="6002" r="5984" t="14906"/>
          <a:stretch/>
        </p:blipFill>
        <p:spPr>
          <a:xfrm>
            <a:off x="141275" y="4793875"/>
            <a:ext cx="1076026" cy="266550"/>
          </a:xfrm>
          <a:prstGeom prst="rect">
            <a:avLst/>
          </a:prstGeom>
          <a:noFill/>
          <a:ln>
            <a:noFill/>
          </a:ln>
        </p:spPr>
      </p:pic>
      <p:pic>
        <p:nvPicPr>
          <p:cNvPr id="705" name="Google Shape;705;p61"/>
          <p:cNvPicPr preferRelativeResize="0"/>
          <p:nvPr/>
        </p:nvPicPr>
        <p:blipFill>
          <a:blip r:embed="rId7">
            <a:alphaModFix/>
          </a:blip>
          <a:stretch>
            <a:fillRect/>
          </a:stretch>
        </p:blipFill>
        <p:spPr>
          <a:xfrm>
            <a:off x="482878" y="4279573"/>
            <a:ext cx="512474" cy="347737"/>
          </a:xfrm>
          <a:prstGeom prst="rect">
            <a:avLst/>
          </a:prstGeom>
          <a:noFill/>
          <a:ln>
            <a:noFill/>
          </a:ln>
        </p:spPr>
      </p:pic>
      <p:pic>
        <p:nvPicPr>
          <p:cNvPr id="706" name="Google Shape;706;p61"/>
          <p:cNvPicPr preferRelativeResize="0"/>
          <p:nvPr/>
        </p:nvPicPr>
        <p:blipFill>
          <a:blip r:embed="rId8">
            <a:alphaModFix/>
          </a:blip>
          <a:stretch>
            <a:fillRect/>
          </a:stretch>
        </p:blipFill>
        <p:spPr>
          <a:xfrm>
            <a:off x="1333882" y="4793873"/>
            <a:ext cx="430768" cy="375925"/>
          </a:xfrm>
          <a:prstGeom prst="rect">
            <a:avLst/>
          </a:prstGeom>
          <a:noFill/>
          <a:ln>
            <a:noFill/>
          </a:ln>
        </p:spPr>
      </p:pic>
      <p:pic>
        <p:nvPicPr>
          <p:cNvPr id="707" name="Google Shape;707;p61"/>
          <p:cNvPicPr preferRelativeResize="0"/>
          <p:nvPr/>
        </p:nvPicPr>
        <p:blipFill>
          <a:blip r:embed="rId9">
            <a:alphaModFix/>
          </a:blip>
          <a:stretch>
            <a:fillRect/>
          </a:stretch>
        </p:blipFill>
        <p:spPr>
          <a:xfrm>
            <a:off x="1803887" y="4793872"/>
            <a:ext cx="850010" cy="266550"/>
          </a:xfrm>
          <a:prstGeom prst="rect">
            <a:avLst/>
          </a:prstGeom>
          <a:noFill/>
          <a:ln>
            <a:noFill/>
          </a:ln>
        </p:spPr>
      </p:pic>
      <p:pic>
        <p:nvPicPr>
          <p:cNvPr id="708" name="Google Shape;708;p61"/>
          <p:cNvPicPr preferRelativeResize="0"/>
          <p:nvPr/>
        </p:nvPicPr>
        <p:blipFill>
          <a:blip r:embed="rId10">
            <a:alphaModFix/>
          </a:blip>
          <a:stretch>
            <a:fillRect/>
          </a:stretch>
        </p:blipFill>
        <p:spPr>
          <a:xfrm>
            <a:off x="2731225" y="4725013"/>
            <a:ext cx="347725" cy="347725"/>
          </a:xfrm>
          <a:prstGeom prst="rect">
            <a:avLst/>
          </a:prstGeom>
          <a:noFill/>
          <a:ln>
            <a:noFill/>
          </a:ln>
        </p:spPr>
      </p:pic>
      <p:pic>
        <p:nvPicPr>
          <p:cNvPr id="709" name="Google Shape;709;p61"/>
          <p:cNvPicPr preferRelativeResize="0"/>
          <p:nvPr/>
        </p:nvPicPr>
        <p:blipFill>
          <a:blip r:embed="rId11">
            <a:alphaModFix/>
          </a:blip>
          <a:stretch>
            <a:fillRect/>
          </a:stretch>
        </p:blipFill>
        <p:spPr>
          <a:xfrm>
            <a:off x="1300922" y="4343540"/>
            <a:ext cx="430775" cy="381485"/>
          </a:xfrm>
          <a:prstGeom prst="rect">
            <a:avLst/>
          </a:prstGeom>
          <a:noFill/>
          <a:ln>
            <a:noFill/>
          </a:ln>
        </p:spPr>
      </p:pic>
      <p:pic>
        <p:nvPicPr>
          <p:cNvPr id="710" name="Google Shape;710;p61"/>
          <p:cNvPicPr preferRelativeResize="0"/>
          <p:nvPr/>
        </p:nvPicPr>
        <p:blipFill>
          <a:blip r:embed="rId12">
            <a:alphaModFix/>
          </a:blip>
          <a:stretch>
            <a:fillRect/>
          </a:stretch>
        </p:blipFill>
        <p:spPr>
          <a:xfrm>
            <a:off x="1956397" y="4391335"/>
            <a:ext cx="285900" cy="2859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62"/>
          <p:cNvSpPr txBox="1"/>
          <p:nvPr>
            <p:ph type="title"/>
          </p:nvPr>
        </p:nvSpPr>
        <p:spPr>
          <a:xfrm>
            <a:off x="760200" y="597925"/>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Evaluation on 10 ontologies </a:t>
            </a:r>
            <a:endParaRPr/>
          </a:p>
        </p:txBody>
      </p:sp>
      <p:graphicFrame>
        <p:nvGraphicFramePr>
          <p:cNvPr id="716" name="Google Shape;716;p62"/>
          <p:cNvGraphicFramePr/>
          <p:nvPr/>
        </p:nvGraphicFramePr>
        <p:xfrm>
          <a:off x="506975" y="1210450"/>
          <a:ext cx="3000000" cy="3000000"/>
        </p:xfrm>
        <a:graphic>
          <a:graphicData uri="http://schemas.openxmlformats.org/drawingml/2006/table">
            <a:tbl>
              <a:tblPr>
                <a:noFill/>
                <a:tableStyleId>{A4C2BDBE-1DCB-4C39-9691-9D306F7C728B}</a:tableStyleId>
              </a:tblPr>
              <a:tblGrid>
                <a:gridCol w="674175"/>
                <a:gridCol w="1213150"/>
                <a:gridCol w="1469050"/>
                <a:gridCol w="783275"/>
                <a:gridCol w="1201100"/>
              </a:tblGrid>
              <a:tr h="404750">
                <a:tc>
                  <a:txBody>
                    <a:bodyPr/>
                    <a:lstStyle/>
                    <a:p>
                      <a:pPr indent="0" lvl="0" marL="0" rtl="0" algn="l">
                        <a:spcBef>
                          <a:spcPts val="0"/>
                        </a:spcBef>
                        <a:spcAft>
                          <a:spcPts val="0"/>
                        </a:spcAft>
                        <a:buNone/>
                      </a:pPr>
                      <a:r>
                        <a:rPr b="1" lang="en" sz="900"/>
                        <a:t>Ontology</a:t>
                      </a:r>
                      <a:endParaRPr b="1" sz="900"/>
                    </a:p>
                  </a:txBody>
                  <a:tcPr marT="63500" marB="63500" marR="63500" marL="63500"/>
                </a:tc>
                <a:tc>
                  <a:txBody>
                    <a:bodyPr/>
                    <a:lstStyle/>
                    <a:p>
                      <a:pPr indent="0" lvl="0" marL="0" rtl="0" algn="l">
                        <a:spcBef>
                          <a:spcPts val="0"/>
                        </a:spcBef>
                        <a:spcAft>
                          <a:spcPts val="0"/>
                        </a:spcAft>
                        <a:buNone/>
                      </a:pPr>
                      <a:r>
                        <a:rPr b="1" lang="en" sz="900"/>
                        <a:t>Name</a:t>
                      </a:r>
                      <a:endParaRPr b="1" sz="900"/>
                    </a:p>
                  </a:txBody>
                  <a:tcPr marT="63500" marB="63500" marR="63500" marL="63500"/>
                </a:tc>
                <a:tc>
                  <a:txBody>
                    <a:bodyPr/>
                    <a:lstStyle/>
                    <a:p>
                      <a:pPr indent="0" lvl="0" marL="0" rtl="0" algn="l">
                        <a:spcBef>
                          <a:spcPts val="0"/>
                        </a:spcBef>
                        <a:spcAft>
                          <a:spcPts val="0"/>
                        </a:spcAft>
                        <a:buNone/>
                      </a:pPr>
                      <a:r>
                        <a:rPr b="1" lang="en" sz="900"/>
                        <a:t>Typical Usage</a:t>
                      </a:r>
                      <a:endParaRPr b="1" sz="900"/>
                    </a:p>
                  </a:txBody>
                  <a:tcPr marT="63500" marB="63500" marR="63500" marL="63500"/>
                </a:tc>
                <a:tc>
                  <a:txBody>
                    <a:bodyPr/>
                    <a:lstStyle/>
                    <a:p>
                      <a:pPr indent="0" lvl="0" marL="0" rtl="0" algn="l">
                        <a:spcBef>
                          <a:spcPts val="0"/>
                        </a:spcBef>
                        <a:spcAft>
                          <a:spcPts val="0"/>
                        </a:spcAft>
                        <a:buNone/>
                      </a:pPr>
                      <a:r>
                        <a:rPr b="1" lang="en" sz="900"/>
                        <a:t>Terms Tested</a:t>
                      </a:r>
                      <a:endParaRPr b="1" sz="900"/>
                    </a:p>
                  </a:txBody>
                  <a:tcPr marT="63500" marB="63500" marR="63500" marL="63500"/>
                </a:tc>
                <a:tc>
                  <a:txBody>
                    <a:bodyPr/>
                    <a:lstStyle/>
                    <a:p>
                      <a:pPr indent="0" lvl="0" marL="0" rtl="0" algn="l">
                        <a:spcBef>
                          <a:spcPts val="0"/>
                        </a:spcBef>
                        <a:spcAft>
                          <a:spcPts val="0"/>
                        </a:spcAft>
                        <a:buNone/>
                      </a:pPr>
                      <a:r>
                        <a:rPr b="1" lang="en" sz="900"/>
                        <a:t>Tasks Evaluated</a:t>
                      </a:r>
                      <a:endParaRPr b="1" sz="900"/>
                    </a:p>
                  </a:txBody>
                  <a:tcPr marT="63500" marB="63500" marR="63500" marL="63500"/>
                </a:tc>
              </a:tr>
              <a:tr h="370400">
                <a:tc>
                  <a:txBody>
                    <a:bodyPr/>
                    <a:lstStyle/>
                    <a:p>
                      <a:pPr indent="0" lvl="0" marL="0" rtl="0" algn="l">
                        <a:spcBef>
                          <a:spcPts val="0"/>
                        </a:spcBef>
                        <a:spcAft>
                          <a:spcPts val="0"/>
                        </a:spcAft>
                        <a:buNone/>
                      </a:pPr>
                      <a:r>
                        <a:rPr b="1" lang="en" sz="900"/>
                        <a:t>CL</a:t>
                      </a:r>
                      <a:endParaRPr b="1" sz="900"/>
                    </a:p>
                  </a:txBody>
                  <a:tcPr marT="63500" marB="63500" marR="63500" marL="63500"/>
                </a:tc>
                <a:tc>
                  <a:txBody>
                    <a:bodyPr/>
                    <a:lstStyle/>
                    <a:p>
                      <a:pPr indent="0" lvl="0" marL="0" rtl="0" algn="l">
                        <a:spcBef>
                          <a:spcPts val="0"/>
                        </a:spcBef>
                        <a:spcAft>
                          <a:spcPts val="0"/>
                        </a:spcAft>
                        <a:buNone/>
                      </a:pPr>
                      <a:r>
                        <a:rPr lang="en" sz="800"/>
                        <a:t>Cell type ontology</a:t>
                      </a:r>
                      <a:endParaRPr sz="800"/>
                    </a:p>
                  </a:txBody>
                  <a:tcPr marT="63500" marB="63500" marR="63500" marL="63500"/>
                </a:tc>
                <a:tc>
                  <a:txBody>
                    <a:bodyPr/>
                    <a:lstStyle/>
                    <a:p>
                      <a:pPr indent="0" lvl="0" marL="0" rtl="0" algn="l">
                        <a:spcBef>
                          <a:spcPts val="0"/>
                        </a:spcBef>
                        <a:spcAft>
                          <a:spcPts val="0"/>
                        </a:spcAft>
                        <a:buNone/>
                      </a:pPr>
                      <a:r>
                        <a:rPr i="1" lang="en" sz="900"/>
                        <a:t>Single cell annotation</a:t>
                      </a:r>
                      <a:endParaRPr i="1" sz="900"/>
                    </a:p>
                  </a:txBody>
                  <a:tcPr marT="63500" marB="63500" marR="63500" marL="63500"/>
                </a:tc>
                <a:tc>
                  <a:txBody>
                    <a:bodyPr/>
                    <a:lstStyle/>
                    <a:p>
                      <a:pPr indent="0" lvl="0" marL="0" rtl="0" algn="l">
                        <a:spcBef>
                          <a:spcPts val="0"/>
                        </a:spcBef>
                        <a:spcAft>
                          <a:spcPts val="0"/>
                        </a:spcAft>
                        <a:buNone/>
                      </a:pPr>
                      <a:r>
                        <a:rPr lang="en" sz="900"/>
                        <a:t>50</a:t>
                      </a:r>
                      <a:endParaRPr sz="900"/>
                    </a:p>
                  </a:txBody>
                  <a:tcPr marT="63500" marB="63500" marR="63500" marL="63500"/>
                </a:tc>
                <a:tc>
                  <a:txBody>
                    <a:bodyPr/>
                    <a:lstStyle/>
                    <a:p>
                      <a:pPr indent="0" lvl="0" marL="0" rtl="0" algn="l">
                        <a:spcBef>
                          <a:spcPts val="0"/>
                        </a:spcBef>
                        <a:spcAft>
                          <a:spcPts val="0"/>
                        </a:spcAft>
                        <a:buNone/>
                      </a:pPr>
                      <a:r>
                        <a:rPr lang="en" sz="900"/>
                        <a:t>R,D,L</a:t>
                      </a:r>
                      <a:endParaRPr sz="900"/>
                    </a:p>
                  </a:txBody>
                  <a:tcPr marT="63500" marB="63500" marR="63500" marL="63500"/>
                </a:tc>
              </a:tr>
              <a:tr h="271575">
                <a:tc>
                  <a:txBody>
                    <a:bodyPr/>
                    <a:lstStyle/>
                    <a:p>
                      <a:pPr indent="0" lvl="0" marL="0" rtl="0" algn="l">
                        <a:spcBef>
                          <a:spcPts val="0"/>
                        </a:spcBef>
                        <a:spcAft>
                          <a:spcPts val="0"/>
                        </a:spcAft>
                        <a:buNone/>
                      </a:pPr>
                      <a:r>
                        <a:rPr b="1" lang="en" sz="900"/>
                        <a:t>ENVO</a:t>
                      </a:r>
                      <a:endParaRPr b="1" sz="900"/>
                    </a:p>
                  </a:txBody>
                  <a:tcPr marT="63500" marB="63500" marR="63500" marL="63500"/>
                </a:tc>
                <a:tc>
                  <a:txBody>
                    <a:bodyPr/>
                    <a:lstStyle/>
                    <a:p>
                      <a:pPr indent="0" lvl="0" marL="0" rtl="0" algn="l">
                        <a:spcBef>
                          <a:spcPts val="0"/>
                        </a:spcBef>
                        <a:spcAft>
                          <a:spcPts val="0"/>
                        </a:spcAft>
                        <a:buNone/>
                      </a:pPr>
                      <a:r>
                        <a:rPr lang="en" sz="800"/>
                        <a:t>Environment Ontology</a:t>
                      </a:r>
                      <a:endParaRPr sz="800"/>
                    </a:p>
                  </a:txBody>
                  <a:tcPr marT="63500" marB="63500" marR="63500" marL="63500"/>
                </a:tc>
                <a:tc>
                  <a:txBody>
                    <a:bodyPr/>
                    <a:lstStyle/>
                    <a:p>
                      <a:pPr indent="0" lvl="0" marL="0" rtl="0" algn="l">
                        <a:spcBef>
                          <a:spcPts val="0"/>
                        </a:spcBef>
                        <a:spcAft>
                          <a:spcPts val="0"/>
                        </a:spcAft>
                        <a:buNone/>
                      </a:pPr>
                      <a:r>
                        <a:rPr i="1" lang="en" sz="900"/>
                        <a:t>Microbiome annotation</a:t>
                      </a:r>
                      <a:endParaRPr i="1" sz="900"/>
                    </a:p>
                  </a:txBody>
                  <a:tcPr marT="63500" marB="63500" marR="63500" marL="63500"/>
                </a:tc>
                <a:tc>
                  <a:txBody>
                    <a:bodyPr/>
                    <a:lstStyle/>
                    <a:p>
                      <a:pPr indent="0" lvl="0" marL="0" rtl="0" algn="l">
                        <a:spcBef>
                          <a:spcPts val="0"/>
                        </a:spcBef>
                        <a:spcAft>
                          <a:spcPts val="0"/>
                        </a:spcAft>
                        <a:buNone/>
                      </a:pPr>
                      <a:r>
                        <a:rPr lang="en" sz="900"/>
                        <a:t>50</a:t>
                      </a:r>
                      <a:endParaRPr sz="900"/>
                    </a:p>
                  </a:txBody>
                  <a:tcPr marT="63500" marB="63500" marR="63500" marL="63500"/>
                </a:tc>
                <a:tc>
                  <a:txBody>
                    <a:bodyPr/>
                    <a:lstStyle/>
                    <a:p>
                      <a:pPr indent="0" lvl="0" marL="0" rtl="0" algn="l">
                        <a:spcBef>
                          <a:spcPts val="0"/>
                        </a:spcBef>
                        <a:spcAft>
                          <a:spcPts val="0"/>
                        </a:spcAft>
                        <a:buNone/>
                      </a:pPr>
                      <a:r>
                        <a:rPr lang="en" sz="900"/>
                        <a:t>R,D,L</a:t>
                      </a:r>
                      <a:endParaRPr sz="900"/>
                    </a:p>
                  </a:txBody>
                  <a:tcPr marT="63500" marB="63500" marR="63500" marL="63500"/>
                </a:tc>
              </a:tr>
              <a:tr h="271575">
                <a:tc>
                  <a:txBody>
                    <a:bodyPr/>
                    <a:lstStyle/>
                    <a:p>
                      <a:pPr indent="0" lvl="0" marL="0" rtl="0" algn="l">
                        <a:spcBef>
                          <a:spcPts val="0"/>
                        </a:spcBef>
                        <a:spcAft>
                          <a:spcPts val="0"/>
                        </a:spcAft>
                        <a:buNone/>
                      </a:pPr>
                      <a:r>
                        <a:rPr b="1" lang="en" sz="900"/>
                        <a:t>FOODON</a:t>
                      </a:r>
                      <a:endParaRPr b="1" sz="900"/>
                    </a:p>
                  </a:txBody>
                  <a:tcPr marT="63500" marB="63500" marR="63500" marL="63500"/>
                </a:tc>
                <a:tc>
                  <a:txBody>
                    <a:bodyPr/>
                    <a:lstStyle/>
                    <a:p>
                      <a:pPr indent="0" lvl="0" marL="0" rtl="0" algn="l">
                        <a:spcBef>
                          <a:spcPts val="0"/>
                        </a:spcBef>
                        <a:spcAft>
                          <a:spcPts val="0"/>
                        </a:spcAft>
                        <a:buNone/>
                      </a:pPr>
                      <a:r>
                        <a:rPr lang="en" sz="800"/>
                        <a:t>Food Ontology</a:t>
                      </a:r>
                      <a:endParaRPr sz="800"/>
                    </a:p>
                  </a:txBody>
                  <a:tcPr marT="63500" marB="63500" marR="63500" marL="63500"/>
                </a:tc>
                <a:tc>
                  <a:txBody>
                    <a:bodyPr/>
                    <a:lstStyle/>
                    <a:p>
                      <a:pPr indent="0" lvl="0" marL="0" rtl="0" algn="l">
                        <a:spcBef>
                          <a:spcPts val="0"/>
                        </a:spcBef>
                        <a:spcAft>
                          <a:spcPts val="0"/>
                        </a:spcAft>
                        <a:buNone/>
                      </a:pPr>
                      <a:r>
                        <a:rPr i="1" lang="en" sz="900"/>
                        <a:t>Nutrition, food safety</a:t>
                      </a:r>
                      <a:endParaRPr i="1" sz="900"/>
                    </a:p>
                  </a:txBody>
                  <a:tcPr marT="63500" marB="63500" marR="63500" marL="63500"/>
                </a:tc>
                <a:tc>
                  <a:txBody>
                    <a:bodyPr/>
                    <a:lstStyle/>
                    <a:p>
                      <a:pPr indent="0" lvl="0" marL="0" rtl="0" algn="l">
                        <a:spcBef>
                          <a:spcPts val="0"/>
                        </a:spcBef>
                        <a:spcAft>
                          <a:spcPts val="0"/>
                        </a:spcAft>
                        <a:buNone/>
                      </a:pPr>
                      <a:r>
                        <a:rPr lang="en" sz="900"/>
                        <a:t>50</a:t>
                      </a:r>
                      <a:endParaRPr sz="900"/>
                    </a:p>
                  </a:txBody>
                  <a:tcPr marT="63500" marB="63500" marR="63500" marL="63500"/>
                </a:tc>
                <a:tc>
                  <a:txBody>
                    <a:bodyPr/>
                    <a:lstStyle/>
                    <a:p>
                      <a:pPr indent="0" lvl="0" marL="0" rtl="0" algn="l">
                        <a:spcBef>
                          <a:spcPts val="0"/>
                        </a:spcBef>
                        <a:spcAft>
                          <a:spcPts val="0"/>
                        </a:spcAft>
                        <a:buNone/>
                      </a:pPr>
                      <a:r>
                        <a:rPr lang="en" sz="900"/>
                        <a:t>R,D,L</a:t>
                      </a:r>
                      <a:endParaRPr sz="900"/>
                    </a:p>
                  </a:txBody>
                  <a:tcPr marT="63500" marB="63500" marR="63500" marL="63500"/>
                </a:tc>
              </a:tr>
              <a:tr h="271575">
                <a:tc>
                  <a:txBody>
                    <a:bodyPr/>
                    <a:lstStyle/>
                    <a:p>
                      <a:pPr indent="0" lvl="0" marL="0" rtl="0" algn="l">
                        <a:spcBef>
                          <a:spcPts val="0"/>
                        </a:spcBef>
                        <a:spcAft>
                          <a:spcPts val="0"/>
                        </a:spcAft>
                        <a:buNone/>
                      </a:pPr>
                      <a:r>
                        <a:rPr b="1" lang="en" sz="900"/>
                        <a:t>GO</a:t>
                      </a:r>
                      <a:endParaRPr b="1" sz="900"/>
                    </a:p>
                  </a:txBody>
                  <a:tcPr marT="63500" marB="63500" marR="63500" marL="63500"/>
                </a:tc>
                <a:tc>
                  <a:txBody>
                    <a:bodyPr/>
                    <a:lstStyle/>
                    <a:p>
                      <a:pPr indent="0" lvl="0" marL="0" rtl="0" algn="l">
                        <a:spcBef>
                          <a:spcPts val="0"/>
                        </a:spcBef>
                        <a:spcAft>
                          <a:spcPts val="0"/>
                        </a:spcAft>
                        <a:buNone/>
                      </a:pPr>
                      <a:r>
                        <a:rPr lang="en" sz="800"/>
                        <a:t>Gene Ontology</a:t>
                      </a:r>
                      <a:endParaRPr sz="800"/>
                    </a:p>
                  </a:txBody>
                  <a:tcPr marT="63500" marB="63500" marR="63500" marL="63500"/>
                </a:tc>
                <a:tc>
                  <a:txBody>
                    <a:bodyPr/>
                    <a:lstStyle/>
                    <a:p>
                      <a:pPr indent="0" lvl="0" marL="0" rtl="0" algn="l">
                        <a:spcBef>
                          <a:spcPts val="0"/>
                        </a:spcBef>
                        <a:spcAft>
                          <a:spcPts val="0"/>
                        </a:spcAft>
                        <a:buNone/>
                      </a:pPr>
                      <a:r>
                        <a:rPr i="1" lang="en" sz="900"/>
                        <a:t>Gene function analysis</a:t>
                      </a:r>
                      <a:endParaRPr i="1" sz="900"/>
                    </a:p>
                  </a:txBody>
                  <a:tcPr marT="63500" marB="63500" marR="63500" marL="63500"/>
                </a:tc>
                <a:tc>
                  <a:txBody>
                    <a:bodyPr/>
                    <a:lstStyle/>
                    <a:p>
                      <a:pPr indent="0" lvl="0" marL="0" rtl="0" algn="l">
                        <a:spcBef>
                          <a:spcPts val="0"/>
                        </a:spcBef>
                        <a:spcAft>
                          <a:spcPts val="0"/>
                        </a:spcAft>
                        <a:buNone/>
                      </a:pPr>
                      <a:r>
                        <a:rPr lang="en" sz="900"/>
                        <a:t>50</a:t>
                      </a:r>
                      <a:endParaRPr sz="900"/>
                    </a:p>
                  </a:txBody>
                  <a:tcPr marT="63500" marB="63500" marR="63500" marL="63500"/>
                </a:tc>
                <a:tc>
                  <a:txBody>
                    <a:bodyPr/>
                    <a:lstStyle/>
                    <a:p>
                      <a:pPr indent="0" lvl="0" marL="0" rtl="0" algn="l">
                        <a:spcBef>
                          <a:spcPts val="0"/>
                        </a:spcBef>
                        <a:spcAft>
                          <a:spcPts val="0"/>
                        </a:spcAft>
                        <a:buNone/>
                      </a:pPr>
                      <a:r>
                        <a:rPr lang="en" sz="900"/>
                        <a:t>R,D,L</a:t>
                      </a:r>
                      <a:endParaRPr sz="900"/>
                    </a:p>
                  </a:txBody>
                  <a:tcPr marT="63500" marB="63500" marR="63500" marL="63500"/>
                </a:tc>
              </a:tr>
              <a:tr h="373950">
                <a:tc>
                  <a:txBody>
                    <a:bodyPr/>
                    <a:lstStyle/>
                    <a:p>
                      <a:pPr indent="0" lvl="0" marL="0" rtl="0" algn="l">
                        <a:spcBef>
                          <a:spcPts val="0"/>
                        </a:spcBef>
                        <a:spcAft>
                          <a:spcPts val="0"/>
                        </a:spcAft>
                        <a:buNone/>
                      </a:pPr>
                      <a:r>
                        <a:rPr b="1" lang="en" sz="900"/>
                        <a:t>HP</a:t>
                      </a:r>
                      <a:endParaRPr b="1" sz="900"/>
                    </a:p>
                  </a:txBody>
                  <a:tcPr marT="63500" marB="63500" marR="63500" marL="63500"/>
                </a:tc>
                <a:tc>
                  <a:txBody>
                    <a:bodyPr/>
                    <a:lstStyle/>
                    <a:p>
                      <a:pPr indent="0" lvl="0" marL="0" rtl="0" algn="l">
                        <a:spcBef>
                          <a:spcPts val="0"/>
                        </a:spcBef>
                        <a:spcAft>
                          <a:spcPts val="0"/>
                        </a:spcAft>
                        <a:buNone/>
                      </a:pPr>
                      <a:r>
                        <a:rPr lang="en" sz="800"/>
                        <a:t>Human Phenotype Ontology</a:t>
                      </a:r>
                      <a:endParaRPr sz="800"/>
                    </a:p>
                  </a:txBody>
                  <a:tcPr marT="63500" marB="63500" marR="63500" marL="63500"/>
                </a:tc>
                <a:tc>
                  <a:txBody>
                    <a:bodyPr/>
                    <a:lstStyle/>
                    <a:p>
                      <a:pPr indent="0" lvl="0" marL="0" rtl="0" algn="l">
                        <a:spcBef>
                          <a:spcPts val="0"/>
                        </a:spcBef>
                        <a:spcAft>
                          <a:spcPts val="0"/>
                        </a:spcAft>
                        <a:buNone/>
                      </a:pPr>
                      <a:r>
                        <a:rPr i="1" lang="en" sz="900"/>
                        <a:t>Disease/gene annotation, variant prioritization</a:t>
                      </a:r>
                      <a:endParaRPr i="1" sz="900"/>
                    </a:p>
                  </a:txBody>
                  <a:tcPr marT="63500" marB="63500" marR="63500" marL="63500"/>
                </a:tc>
                <a:tc>
                  <a:txBody>
                    <a:bodyPr/>
                    <a:lstStyle/>
                    <a:p>
                      <a:pPr indent="0" lvl="0" marL="0" rtl="0" algn="l">
                        <a:spcBef>
                          <a:spcPts val="0"/>
                        </a:spcBef>
                        <a:spcAft>
                          <a:spcPts val="0"/>
                        </a:spcAft>
                        <a:buNone/>
                      </a:pPr>
                      <a:r>
                        <a:rPr lang="en" sz="900"/>
                        <a:t>50</a:t>
                      </a:r>
                      <a:endParaRPr sz="900"/>
                    </a:p>
                  </a:txBody>
                  <a:tcPr marT="63500" marB="63500" marR="63500" marL="63500"/>
                </a:tc>
                <a:tc>
                  <a:txBody>
                    <a:bodyPr/>
                    <a:lstStyle/>
                    <a:p>
                      <a:pPr indent="0" lvl="0" marL="0" rtl="0" algn="l">
                        <a:spcBef>
                          <a:spcPts val="0"/>
                        </a:spcBef>
                        <a:spcAft>
                          <a:spcPts val="0"/>
                        </a:spcAft>
                        <a:buNone/>
                      </a:pPr>
                      <a:r>
                        <a:rPr lang="en" sz="900"/>
                        <a:t>R,D</a:t>
                      </a:r>
                      <a:endParaRPr sz="900"/>
                    </a:p>
                  </a:txBody>
                  <a:tcPr marT="63500" marB="63500" marR="63500" marL="63500"/>
                </a:tc>
              </a:tr>
              <a:tr h="373950">
                <a:tc>
                  <a:txBody>
                    <a:bodyPr/>
                    <a:lstStyle/>
                    <a:p>
                      <a:pPr indent="0" lvl="0" marL="0" rtl="0" algn="l">
                        <a:spcBef>
                          <a:spcPts val="0"/>
                        </a:spcBef>
                        <a:spcAft>
                          <a:spcPts val="0"/>
                        </a:spcAft>
                        <a:buNone/>
                      </a:pPr>
                      <a:r>
                        <a:rPr b="1" lang="en" sz="900"/>
                        <a:t>MONDO</a:t>
                      </a:r>
                      <a:endParaRPr b="1" sz="900"/>
                    </a:p>
                  </a:txBody>
                  <a:tcPr marT="63500" marB="63500" marR="63500" marL="63500"/>
                </a:tc>
                <a:tc>
                  <a:txBody>
                    <a:bodyPr/>
                    <a:lstStyle/>
                    <a:p>
                      <a:pPr indent="0" lvl="0" marL="0" rtl="0" algn="l">
                        <a:spcBef>
                          <a:spcPts val="0"/>
                        </a:spcBef>
                        <a:spcAft>
                          <a:spcPts val="0"/>
                        </a:spcAft>
                        <a:buNone/>
                      </a:pPr>
                      <a:r>
                        <a:rPr lang="en" sz="800"/>
                        <a:t>Mondo Disease Ontology</a:t>
                      </a:r>
                      <a:endParaRPr sz="800"/>
                    </a:p>
                  </a:txBody>
                  <a:tcPr marT="63500" marB="63500" marR="63500" marL="63500"/>
                </a:tc>
                <a:tc>
                  <a:txBody>
                    <a:bodyPr/>
                    <a:lstStyle/>
                    <a:p>
                      <a:pPr indent="0" lvl="0" marL="0" rtl="0" algn="l">
                        <a:spcBef>
                          <a:spcPts val="0"/>
                        </a:spcBef>
                        <a:spcAft>
                          <a:spcPts val="0"/>
                        </a:spcAft>
                        <a:buNone/>
                      </a:pPr>
                      <a:r>
                        <a:rPr i="1" lang="en" sz="900"/>
                        <a:t>Disease classification</a:t>
                      </a:r>
                      <a:endParaRPr i="1" sz="900"/>
                    </a:p>
                  </a:txBody>
                  <a:tcPr marT="63500" marB="63500" marR="63500" marL="63500"/>
                </a:tc>
                <a:tc>
                  <a:txBody>
                    <a:bodyPr/>
                    <a:lstStyle/>
                    <a:p>
                      <a:pPr indent="0" lvl="0" marL="0" rtl="0" algn="l">
                        <a:spcBef>
                          <a:spcPts val="0"/>
                        </a:spcBef>
                        <a:spcAft>
                          <a:spcPts val="0"/>
                        </a:spcAft>
                        <a:buNone/>
                      </a:pPr>
                      <a:r>
                        <a:rPr lang="en" sz="900"/>
                        <a:t>50</a:t>
                      </a:r>
                      <a:endParaRPr sz="900"/>
                    </a:p>
                  </a:txBody>
                  <a:tcPr marT="63500" marB="63500" marR="63500" marL="63500"/>
                </a:tc>
                <a:tc>
                  <a:txBody>
                    <a:bodyPr/>
                    <a:lstStyle/>
                    <a:p>
                      <a:pPr indent="0" lvl="0" marL="0" rtl="0" algn="l">
                        <a:spcBef>
                          <a:spcPts val="0"/>
                        </a:spcBef>
                        <a:spcAft>
                          <a:spcPts val="0"/>
                        </a:spcAft>
                        <a:buNone/>
                      </a:pPr>
                      <a:r>
                        <a:rPr lang="en" sz="900"/>
                        <a:t>R,D,L</a:t>
                      </a:r>
                      <a:endParaRPr sz="900"/>
                    </a:p>
                  </a:txBody>
                  <a:tcPr marT="63500" marB="63500" marR="63500" marL="63500"/>
                </a:tc>
              </a:tr>
              <a:tr h="385175">
                <a:tc>
                  <a:txBody>
                    <a:bodyPr/>
                    <a:lstStyle/>
                    <a:p>
                      <a:pPr indent="0" lvl="0" marL="0" rtl="0" algn="l">
                        <a:spcBef>
                          <a:spcPts val="0"/>
                        </a:spcBef>
                        <a:spcAft>
                          <a:spcPts val="0"/>
                        </a:spcAft>
                        <a:buNone/>
                      </a:pPr>
                      <a:r>
                        <a:rPr b="1" lang="en" sz="900"/>
                        <a:t>MP</a:t>
                      </a:r>
                      <a:endParaRPr b="1" sz="900"/>
                    </a:p>
                  </a:txBody>
                  <a:tcPr marT="63500" marB="63500" marR="63500" marL="63500"/>
                </a:tc>
                <a:tc>
                  <a:txBody>
                    <a:bodyPr/>
                    <a:lstStyle/>
                    <a:p>
                      <a:pPr indent="0" lvl="0" marL="0" rtl="0" algn="l">
                        <a:spcBef>
                          <a:spcPts val="0"/>
                        </a:spcBef>
                        <a:spcAft>
                          <a:spcPts val="0"/>
                        </a:spcAft>
                        <a:buNone/>
                      </a:pPr>
                      <a:r>
                        <a:rPr lang="en" sz="800"/>
                        <a:t>Mammalian Phenotype Ontology</a:t>
                      </a:r>
                      <a:endParaRPr sz="800"/>
                    </a:p>
                  </a:txBody>
                  <a:tcPr marT="63500" marB="63500" marR="63500" marL="63500"/>
                </a:tc>
                <a:tc>
                  <a:txBody>
                    <a:bodyPr/>
                    <a:lstStyle/>
                    <a:p>
                      <a:pPr indent="0" lvl="0" marL="0" rtl="0" algn="l">
                        <a:spcBef>
                          <a:spcPts val="0"/>
                        </a:spcBef>
                        <a:spcAft>
                          <a:spcPts val="0"/>
                        </a:spcAft>
                        <a:buNone/>
                      </a:pPr>
                      <a:r>
                        <a:rPr i="1" lang="en" sz="900"/>
                        <a:t>Gene/genotype annotation</a:t>
                      </a:r>
                      <a:endParaRPr i="1" sz="900"/>
                    </a:p>
                  </a:txBody>
                  <a:tcPr marT="63500" marB="63500" marR="63500" marL="63500"/>
                </a:tc>
                <a:tc>
                  <a:txBody>
                    <a:bodyPr/>
                    <a:lstStyle/>
                    <a:p>
                      <a:pPr indent="0" lvl="0" marL="0" rtl="0" algn="l">
                        <a:spcBef>
                          <a:spcPts val="0"/>
                        </a:spcBef>
                        <a:spcAft>
                          <a:spcPts val="0"/>
                        </a:spcAft>
                        <a:buNone/>
                      </a:pPr>
                      <a:r>
                        <a:rPr lang="en" sz="900"/>
                        <a:t>50</a:t>
                      </a:r>
                      <a:endParaRPr sz="900"/>
                    </a:p>
                  </a:txBody>
                  <a:tcPr marT="63500" marB="63500" marR="63500" marL="63500"/>
                </a:tc>
                <a:tc>
                  <a:txBody>
                    <a:bodyPr/>
                    <a:lstStyle/>
                    <a:p>
                      <a:pPr indent="0" lvl="0" marL="0" rtl="0" algn="l">
                        <a:spcBef>
                          <a:spcPts val="0"/>
                        </a:spcBef>
                        <a:spcAft>
                          <a:spcPts val="0"/>
                        </a:spcAft>
                        <a:buNone/>
                      </a:pPr>
                      <a:r>
                        <a:rPr lang="en" sz="900"/>
                        <a:t>R,D</a:t>
                      </a:r>
                      <a:endParaRPr sz="900"/>
                    </a:p>
                  </a:txBody>
                  <a:tcPr marT="63500" marB="63500" marR="63500" marL="63500"/>
                </a:tc>
              </a:tr>
              <a:tr h="385175">
                <a:tc>
                  <a:txBody>
                    <a:bodyPr/>
                    <a:lstStyle/>
                    <a:p>
                      <a:pPr indent="0" lvl="0" marL="0" rtl="0" algn="l">
                        <a:spcBef>
                          <a:spcPts val="0"/>
                        </a:spcBef>
                        <a:spcAft>
                          <a:spcPts val="0"/>
                        </a:spcAft>
                        <a:buNone/>
                      </a:pPr>
                      <a:r>
                        <a:rPr b="1" lang="en" sz="900"/>
                        <a:t>OBA</a:t>
                      </a:r>
                      <a:endParaRPr b="1" sz="900"/>
                    </a:p>
                  </a:txBody>
                  <a:tcPr marT="63500" marB="63500" marR="63500" marL="63500"/>
                </a:tc>
                <a:tc>
                  <a:txBody>
                    <a:bodyPr/>
                    <a:lstStyle/>
                    <a:p>
                      <a:pPr indent="0" lvl="0" marL="0" rtl="0" algn="l">
                        <a:spcBef>
                          <a:spcPts val="0"/>
                        </a:spcBef>
                        <a:spcAft>
                          <a:spcPts val="0"/>
                        </a:spcAft>
                        <a:buNone/>
                      </a:pPr>
                      <a:r>
                        <a:rPr lang="en" sz="800"/>
                        <a:t>Ontology of Biological Attributes</a:t>
                      </a:r>
                      <a:endParaRPr sz="800"/>
                    </a:p>
                  </a:txBody>
                  <a:tcPr marT="63500" marB="63500" marR="63500" marL="63500"/>
                </a:tc>
                <a:tc>
                  <a:txBody>
                    <a:bodyPr/>
                    <a:lstStyle/>
                    <a:p>
                      <a:pPr indent="0" lvl="0" marL="0" rtl="0" algn="l">
                        <a:spcBef>
                          <a:spcPts val="0"/>
                        </a:spcBef>
                        <a:spcAft>
                          <a:spcPts val="0"/>
                        </a:spcAft>
                        <a:buNone/>
                      </a:pPr>
                      <a:r>
                        <a:rPr i="1" lang="en" sz="900"/>
                        <a:t>GWAS, eQTL</a:t>
                      </a:r>
                      <a:endParaRPr i="1" sz="900"/>
                    </a:p>
                  </a:txBody>
                  <a:tcPr marT="63500" marB="63500" marR="63500" marL="63500"/>
                </a:tc>
                <a:tc>
                  <a:txBody>
                    <a:bodyPr/>
                    <a:lstStyle/>
                    <a:p>
                      <a:pPr indent="0" lvl="0" marL="0" rtl="0" algn="l">
                        <a:spcBef>
                          <a:spcPts val="0"/>
                        </a:spcBef>
                        <a:spcAft>
                          <a:spcPts val="0"/>
                        </a:spcAft>
                        <a:buNone/>
                      </a:pPr>
                      <a:r>
                        <a:rPr lang="en" sz="900"/>
                        <a:t>50</a:t>
                      </a:r>
                      <a:endParaRPr sz="900"/>
                    </a:p>
                  </a:txBody>
                  <a:tcPr marT="63500" marB="63500" marR="63500" marL="63500"/>
                </a:tc>
                <a:tc>
                  <a:txBody>
                    <a:bodyPr/>
                    <a:lstStyle/>
                    <a:p>
                      <a:pPr indent="0" lvl="0" marL="0" rtl="0" algn="l">
                        <a:spcBef>
                          <a:spcPts val="0"/>
                        </a:spcBef>
                        <a:spcAft>
                          <a:spcPts val="0"/>
                        </a:spcAft>
                        <a:buNone/>
                      </a:pPr>
                      <a:r>
                        <a:rPr lang="en" sz="900"/>
                        <a:t>R,D,L</a:t>
                      </a:r>
                      <a:endParaRPr sz="900"/>
                    </a:p>
                  </a:txBody>
                  <a:tcPr marT="63500" marB="63500" marR="63500" marL="63500"/>
                </a:tc>
              </a:tr>
              <a:tr h="385175">
                <a:tc>
                  <a:txBody>
                    <a:bodyPr/>
                    <a:lstStyle/>
                    <a:p>
                      <a:pPr indent="0" lvl="0" marL="0" rtl="0" algn="l">
                        <a:spcBef>
                          <a:spcPts val="0"/>
                        </a:spcBef>
                        <a:spcAft>
                          <a:spcPts val="0"/>
                        </a:spcAft>
                        <a:buNone/>
                      </a:pPr>
                      <a:r>
                        <a:rPr b="1" lang="en" sz="900"/>
                        <a:t>OBI</a:t>
                      </a:r>
                      <a:endParaRPr b="1" sz="900"/>
                    </a:p>
                  </a:txBody>
                  <a:tcPr marT="63500" marB="63500" marR="63500" marL="63500"/>
                </a:tc>
                <a:tc>
                  <a:txBody>
                    <a:bodyPr/>
                    <a:lstStyle/>
                    <a:p>
                      <a:pPr indent="0" lvl="0" marL="0" rtl="0" algn="l">
                        <a:spcBef>
                          <a:spcPts val="0"/>
                        </a:spcBef>
                        <a:spcAft>
                          <a:spcPts val="0"/>
                        </a:spcAft>
                        <a:buNone/>
                      </a:pPr>
                      <a:r>
                        <a:rPr lang="en" sz="800"/>
                        <a:t>Ontology of Biomedical Investigations</a:t>
                      </a:r>
                      <a:endParaRPr sz="800"/>
                    </a:p>
                  </a:txBody>
                  <a:tcPr marT="63500" marB="63500" marR="63500" marL="63500"/>
                </a:tc>
                <a:tc>
                  <a:txBody>
                    <a:bodyPr/>
                    <a:lstStyle/>
                    <a:p>
                      <a:pPr indent="0" lvl="0" marL="0" rtl="0" algn="l">
                        <a:spcBef>
                          <a:spcPts val="0"/>
                        </a:spcBef>
                        <a:spcAft>
                          <a:spcPts val="0"/>
                        </a:spcAft>
                        <a:buNone/>
                      </a:pPr>
                      <a:r>
                        <a:rPr i="1" lang="en" sz="900"/>
                        <a:t>Experimental methods</a:t>
                      </a:r>
                      <a:endParaRPr i="1" sz="900"/>
                    </a:p>
                  </a:txBody>
                  <a:tcPr marT="63500" marB="63500" marR="63500" marL="63500"/>
                </a:tc>
                <a:tc>
                  <a:txBody>
                    <a:bodyPr/>
                    <a:lstStyle/>
                    <a:p>
                      <a:pPr indent="0" lvl="0" marL="0" rtl="0" algn="l">
                        <a:spcBef>
                          <a:spcPts val="0"/>
                        </a:spcBef>
                        <a:spcAft>
                          <a:spcPts val="0"/>
                        </a:spcAft>
                        <a:buNone/>
                      </a:pPr>
                      <a:r>
                        <a:rPr lang="en" sz="900"/>
                        <a:t>50</a:t>
                      </a:r>
                      <a:endParaRPr sz="900"/>
                    </a:p>
                  </a:txBody>
                  <a:tcPr marT="63500" marB="63500" marR="63500" marL="63500"/>
                </a:tc>
                <a:tc>
                  <a:txBody>
                    <a:bodyPr/>
                    <a:lstStyle/>
                    <a:p>
                      <a:pPr indent="0" lvl="0" marL="0" rtl="0" algn="l">
                        <a:spcBef>
                          <a:spcPts val="0"/>
                        </a:spcBef>
                        <a:spcAft>
                          <a:spcPts val="0"/>
                        </a:spcAft>
                        <a:buNone/>
                      </a:pPr>
                      <a:r>
                        <a:rPr lang="en" sz="900"/>
                        <a:t>R</a:t>
                      </a:r>
                      <a:endParaRPr sz="900"/>
                    </a:p>
                  </a:txBody>
                  <a:tcPr marT="63500" marB="63500" marR="63500" marL="63500"/>
                </a:tc>
              </a:tr>
              <a:tr h="271575">
                <a:tc>
                  <a:txBody>
                    <a:bodyPr/>
                    <a:lstStyle/>
                    <a:p>
                      <a:pPr indent="0" lvl="0" marL="0" rtl="0" algn="l">
                        <a:spcBef>
                          <a:spcPts val="0"/>
                        </a:spcBef>
                        <a:spcAft>
                          <a:spcPts val="0"/>
                        </a:spcAft>
                        <a:buNone/>
                      </a:pPr>
                      <a:r>
                        <a:rPr b="1" lang="en" sz="900"/>
                        <a:t>UBERON</a:t>
                      </a:r>
                      <a:endParaRPr b="1" sz="900"/>
                    </a:p>
                  </a:txBody>
                  <a:tcPr marT="63500" marB="63500" marR="63500" marL="63500"/>
                </a:tc>
                <a:tc>
                  <a:txBody>
                    <a:bodyPr/>
                    <a:lstStyle/>
                    <a:p>
                      <a:pPr indent="0" lvl="0" marL="0" rtl="0" algn="l">
                        <a:spcBef>
                          <a:spcPts val="0"/>
                        </a:spcBef>
                        <a:spcAft>
                          <a:spcPts val="0"/>
                        </a:spcAft>
                        <a:buNone/>
                      </a:pPr>
                      <a:r>
                        <a:rPr lang="en" sz="800"/>
                        <a:t>Anatomy Ontology</a:t>
                      </a:r>
                      <a:endParaRPr sz="800"/>
                    </a:p>
                  </a:txBody>
                  <a:tcPr marT="63500" marB="63500" marR="63500" marL="63500"/>
                </a:tc>
                <a:tc>
                  <a:txBody>
                    <a:bodyPr/>
                    <a:lstStyle/>
                    <a:p>
                      <a:pPr indent="0" lvl="0" marL="0" rtl="0" algn="l">
                        <a:spcBef>
                          <a:spcPts val="0"/>
                        </a:spcBef>
                        <a:spcAft>
                          <a:spcPts val="0"/>
                        </a:spcAft>
                        <a:buNone/>
                      </a:pPr>
                      <a:r>
                        <a:rPr i="1" lang="en" sz="900"/>
                        <a:t>Gene expression</a:t>
                      </a:r>
                      <a:endParaRPr i="1" sz="900"/>
                    </a:p>
                  </a:txBody>
                  <a:tcPr marT="63500" marB="63500" marR="63500" marL="63500"/>
                </a:tc>
                <a:tc>
                  <a:txBody>
                    <a:bodyPr/>
                    <a:lstStyle/>
                    <a:p>
                      <a:pPr indent="0" lvl="0" marL="0" rtl="0" algn="l">
                        <a:spcBef>
                          <a:spcPts val="0"/>
                        </a:spcBef>
                        <a:spcAft>
                          <a:spcPts val="0"/>
                        </a:spcAft>
                        <a:buNone/>
                      </a:pPr>
                      <a:r>
                        <a:rPr i="1" lang="en" sz="900"/>
                        <a:t>40</a:t>
                      </a:r>
                      <a:endParaRPr i="1" sz="900"/>
                    </a:p>
                  </a:txBody>
                  <a:tcPr marT="63500" marB="63500" marR="63500" marL="63500"/>
                </a:tc>
                <a:tc>
                  <a:txBody>
                    <a:bodyPr/>
                    <a:lstStyle/>
                    <a:p>
                      <a:pPr indent="0" lvl="0" marL="0" rtl="0" algn="l">
                        <a:spcBef>
                          <a:spcPts val="0"/>
                        </a:spcBef>
                        <a:spcAft>
                          <a:spcPts val="0"/>
                        </a:spcAft>
                        <a:buNone/>
                      </a:pPr>
                      <a:r>
                        <a:rPr lang="en" sz="900"/>
                        <a:t>R,D,L</a:t>
                      </a:r>
                      <a:endParaRPr sz="900"/>
                    </a:p>
                  </a:txBody>
                  <a:tcPr marT="63500" marB="63500" marR="63500" marL="63500"/>
                </a:tc>
              </a:tr>
            </a:tbl>
          </a:graphicData>
        </a:graphic>
      </p:graphicFrame>
      <p:sp>
        <p:nvSpPr>
          <p:cNvPr id="717" name="Google Shape;717;p62"/>
          <p:cNvSpPr txBox="1"/>
          <p:nvPr>
            <p:ph idx="1" type="body"/>
          </p:nvPr>
        </p:nvSpPr>
        <p:spPr>
          <a:xfrm>
            <a:off x="6279100" y="1277125"/>
            <a:ext cx="2536200" cy="234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Inclusion criteria</a:t>
            </a:r>
            <a:endParaRPr/>
          </a:p>
          <a:p>
            <a:pPr indent="-311150" lvl="0" marL="457200" rtl="0" algn="l">
              <a:spcBef>
                <a:spcPts val="1200"/>
              </a:spcBef>
              <a:spcAft>
                <a:spcPts val="0"/>
              </a:spcAft>
              <a:buSzPts val="1300"/>
              <a:buChar char="●"/>
            </a:pPr>
            <a:r>
              <a:rPr lang="en"/>
              <a:t>Pass OBO Dashboard</a:t>
            </a:r>
            <a:endParaRPr/>
          </a:p>
          <a:p>
            <a:pPr indent="-311150" lvl="0" marL="457200" rtl="0" algn="l">
              <a:spcBef>
                <a:spcPts val="0"/>
              </a:spcBef>
              <a:spcAft>
                <a:spcPts val="0"/>
              </a:spcAft>
              <a:buSzPts val="1300"/>
              <a:buChar char="●"/>
            </a:pPr>
            <a:r>
              <a:rPr lang="en"/>
              <a:t>Impactful for NIH DRKBs</a:t>
            </a:r>
            <a:endParaRPr/>
          </a:p>
          <a:p>
            <a:pPr indent="-311150" lvl="0" marL="457200" rtl="0" algn="l">
              <a:spcBef>
                <a:spcPts val="0"/>
              </a:spcBef>
              <a:spcAft>
                <a:spcPts val="0"/>
              </a:spcAft>
              <a:buSzPts val="1300"/>
              <a:buChar char="●"/>
            </a:pPr>
            <a:r>
              <a:rPr lang="en"/>
              <a:t>Actively developed</a:t>
            </a:r>
            <a:endParaRPr/>
          </a:p>
          <a:p>
            <a:pPr indent="-311150" lvl="0" marL="457200" rtl="0" algn="l">
              <a:spcBef>
                <a:spcPts val="0"/>
              </a:spcBef>
              <a:spcAft>
                <a:spcPts val="0"/>
              </a:spcAft>
              <a:buSzPts val="1300"/>
              <a:buChar char="●"/>
            </a:pPr>
            <a:r>
              <a:rPr lang="en"/>
              <a:t>Cross-section of domains</a:t>
            </a:r>
            <a:endParaRPr/>
          </a:p>
          <a:p>
            <a:pPr indent="-311150" lvl="0" marL="457200" rtl="0" algn="l">
              <a:spcBef>
                <a:spcPts val="0"/>
              </a:spcBef>
              <a:spcAft>
                <a:spcPts val="0"/>
              </a:spcAft>
              <a:buSzPts val="1300"/>
              <a:buChar char="●"/>
            </a:pPr>
            <a:r>
              <a:rPr lang="en"/>
              <a:t>Diversity of styles of ontology development</a:t>
            </a:r>
            <a:endParaRPr/>
          </a:p>
        </p:txBody>
      </p:sp>
      <p:sp>
        <p:nvSpPr>
          <p:cNvPr id="718" name="Google Shape;718;p62"/>
          <p:cNvSpPr txBox="1"/>
          <p:nvPr/>
        </p:nvSpPr>
        <p:spPr>
          <a:xfrm>
            <a:off x="6081725" y="3454200"/>
            <a:ext cx="3000000" cy="168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accent1"/>
                </a:solidFill>
                <a:latin typeface="Lato"/>
                <a:ea typeface="Lato"/>
                <a:cs typeface="Lato"/>
                <a:sym typeface="Lato"/>
              </a:rPr>
              <a:t>Tasks</a:t>
            </a:r>
            <a:endParaRPr sz="1300">
              <a:solidFill>
                <a:schemeClr val="accent1"/>
              </a:solidFill>
              <a:latin typeface="Lato"/>
              <a:ea typeface="Lato"/>
              <a:cs typeface="Lato"/>
              <a:sym typeface="Lato"/>
            </a:endParaRPr>
          </a:p>
          <a:p>
            <a:pPr indent="-311150" lvl="0" marL="457200" rtl="0" algn="l">
              <a:lnSpc>
                <a:spcPct val="115000"/>
              </a:lnSpc>
              <a:spcBef>
                <a:spcPts val="1200"/>
              </a:spcBef>
              <a:spcAft>
                <a:spcPts val="0"/>
              </a:spcAft>
              <a:buClr>
                <a:schemeClr val="accent1"/>
              </a:buClr>
              <a:buSzPts val="1300"/>
              <a:buFont typeface="Lato"/>
              <a:buChar char="●"/>
            </a:pPr>
            <a:r>
              <a:rPr lang="en" sz="1300" u="sng">
                <a:solidFill>
                  <a:schemeClr val="accent1"/>
                </a:solidFill>
                <a:highlight>
                  <a:schemeClr val="lt2"/>
                </a:highlight>
                <a:latin typeface="Lato"/>
                <a:ea typeface="Lato"/>
                <a:cs typeface="Lato"/>
                <a:sym typeface="Lato"/>
              </a:rPr>
              <a:t>R</a:t>
            </a:r>
            <a:r>
              <a:rPr lang="en" sz="1300">
                <a:solidFill>
                  <a:schemeClr val="accent1"/>
                </a:solidFill>
                <a:latin typeface="Lato"/>
                <a:ea typeface="Lato"/>
                <a:cs typeface="Lato"/>
                <a:sym typeface="Lato"/>
              </a:rPr>
              <a:t>elationships</a:t>
            </a:r>
            <a:endParaRPr sz="1300">
              <a:solidFill>
                <a:schemeClr val="accent1"/>
              </a:solidFill>
              <a:latin typeface="Lato"/>
              <a:ea typeface="Lato"/>
              <a:cs typeface="Lato"/>
              <a:sym typeface="Lato"/>
            </a:endParaRPr>
          </a:p>
          <a:p>
            <a:pPr indent="-311150" lvl="1" marL="914400" rtl="0" algn="l">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Classification</a:t>
            </a:r>
            <a:endParaRPr sz="1300">
              <a:solidFill>
                <a:schemeClr val="accent1"/>
              </a:solidFill>
              <a:latin typeface="Lato"/>
              <a:ea typeface="Lato"/>
              <a:cs typeface="Lato"/>
              <a:sym typeface="Lato"/>
            </a:endParaRPr>
          </a:p>
          <a:p>
            <a:pPr indent="-311150" lvl="1" marL="914400" rtl="0" algn="l">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All relationships</a:t>
            </a:r>
            <a:endParaRPr sz="1300">
              <a:solidFill>
                <a:schemeClr val="accent1"/>
              </a:solidFill>
              <a:latin typeface="Lato"/>
              <a:ea typeface="Lato"/>
              <a:cs typeface="Lato"/>
              <a:sym typeface="Lato"/>
            </a:endParaRPr>
          </a:p>
          <a:p>
            <a:pPr indent="-311150" lvl="0" marL="457200" rtl="0" algn="l">
              <a:lnSpc>
                <a:spcPct val="115000"/>
              </a:lnSpc>
              <a:spcBef>
                <a:spcPts val="0"/>
              </a:spcBef>
              <a:spcAft>
                <a:spcPts val="0"/>
              </a:spcAft>
              <a:buClr>
                <a:schemeClr val="accent1"/>
              </a:buClr>
              <a:buSzPts val="1300"/>
              <a:buFont typeface="Lato"/>
              <a:buChar char="●"/>
            </a:pPr>
            <a:r>
              <a:rPr lang="en" sz="1300" u="sng">
                <a:solidFill>
                  <a:schemeClr val="accent1"/>
                </a:solidFill>
                <a:highlight>
                  <a:schemeClr val="lt2"/>
                </a:highlight>
                <a:latin typeface="Lato"/>
                <a:ea typeface="Lato"/>
                <a:cs typeface="Lato"/>
                <a:sym typeface="Lato"/>
              </a:rPr>
              <a:t>D</a:t>
            </a:r>
            <a:r>
              <a:rPr lang="en" sz="1300">
                <a:solidFill>
                  <a:schemeClr val="accent1"/>
                </a:solidFill>
                <a:latin typeface="Lato"/>
                <a:ea typeface="Lato"/>
                <a:cs typeface="Lato"/>
                <a:sym typeface="Lato"/>
              </a:rPr>
              <a:t>efinitions (text)</a:t>
            </a:r>
            <a:endParaRPr sz="1300">
              <a:solidFill>
                <a:schemeClr val="accent1"/>
              </a:solidFill>
              <a:latin typeface="Lato"/>
              <a:ea typeface="Lato"/>
              <a:cs typeface="Lato"/>
              <a:sym typeface="Lato"/>
            </a:endParaRPr>
          </a:p>
          <a:p>
            <a:pPr indent="-311150" lvl="0" marL="457200" rtl="0" algn="l">
              <a:lnSpc>
                <a:spcPct val="115000"/>
              </a:lnSpc>
              <a:spcBef>
                <a:spcPts val="0"/>
              </a:spcBef>
              <a:spcAft>
                <a:spcPts val="0"/>
              </a:spcAft>
              <a:buClr>
                <a:schemeClr val="accent1"/>
              </a:buClr>
              <a:buSzPts val="1300"/>
              <a:buFont typeface="Lato"/>
              <a:buChar char="●"/>
            </a:pPr>
            <a:r>
              <a:rPr lang="en" sz="1300" u="sng">
                <a:solidFill>
                  <a:schemeClr val="accent1"/>
                </a:solidFill>
                <a:highlight>
                  <a:schemeClr val="lt2"/>
                </a:highlight>
                <a:latin typeface="Lato"/>
                <a:ea typeface="Lato"/>
                <a:cs typeface="Lato"/>
                <a:sym typeface="Lato"/>
              </a:rPr>
              <a:t>L</a:t>
            </a:r>
            <a:r>
              <a:rPr lang="en" sz="1300">
                <a:solidFill>
                  <a:schemeClr val="accent1"/>
                </a:solidFill>
                <a:latin typeface="Lato"/>
                <a:ea typeface="Lato"/>
                <a:cs typeface="Lato"/>
                <a:sym typeface="Lato"/>
              </a:rPr>
              <a:t>ogical axiomatization</a:t>
            </a:r>
            <a:endParaRPr sz="1300">
              <a:solidFill>
                <a:schemeClr val="accent1"/>
              </a:solidFill>
              <a:latin typeface="Lato"/>
              <a:ea typeface="Lato"/>
              <a:cs typeface="Lato"/>
              <a:sym typeface="La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63"/>
          <p:cNvSpPr txBox="1"/>
          <p:nvPr>
            <p:ph type="title"/>
          </p:nvPr>
        </p:nvSpPr>
        <p:spPr>
          <a:xfrm>
            <a:off x="760200" y="597925"/>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Models and configurations tested</a:t>
            </a:r>
            <a:endParaRPr/>
          </a:p>
        </p:txBody>
      </p:sp>
      <p:pic>
        <p:nvPicPr>
          <p:cNvPr id="724" name="Google Shape;724;p63"/>
          <p:cNvPicPr preferRelativeResize="0"/>
          <p:nvPr/>
        </p:nvPicPr>
        <p:blipFill>
          <a:blip r:embed="rId3">
            <a:alphaModFix/>
          </a:blip>
          <a:stretch>
            <a:fillRect/>
          </a:stretch>
        </p:blipFill>
        <p:spPr>
          <a:xfrm>
            <a:off x="562900" y="3119800"/>
            <a:ext cx="723650" cy="723650"/>
          </a:xfrm>
          <a:prstGeom prst="rect">
            <a:avLst/>
          </a:prstGeom>
          <a:noFill/>
          <a:ln>
            <a:noFill/>
          </a:ln>
        </p:spPr>
      </p:pic>
      <p:pic>
        <p:nvPicPr>
          <p:cNvPr id="725" name="Google Shape;725;p63"/>
          <p:cNvPicPr preferRelativeResize="0"/>
          <p:nvPr/>
        </p:nvPicPr>
        <p:blipFill>
          <a:blip r:embed="rId4">
            <a:alphaModFix/>
          </a:blip>
          <a:stretch>
            <a:fillRect/>
          </a:stretch>
        </p:blipFill>
        <p:spPr>
          <a:xfrm>
            <a:off x="598462" y="2408750"/>
            <a:ext cx="652524" cy="652524"/>
          </a:xfrm>
          <a:prstGeom prst="rect">
            <a:avLst/>
          </a:prstGeom>
          <a:noFill/>
          <a:ln>
            <a:noFill/>
          </a:ln>
        </p:spPr>
      </p:pic>
      <p:pic>
        <p:nvPicPr>
          <p:cNvPr id="726" name="Google Shape;726;p63"/>
          <p:cNvPicPr preferRelativeResize="0"/>
          <p:nvPr/>
        </p:nvPicPr>
        <p:blipFill>
          <a:blip r:embed="rId4">
            <a:alphaModFix/>
          </a:blip>
          <a:stretch>
            <a:fillRect/>
          </a:stretch>
        </p:blipFill>
        <p:spPr>
          <a:xfrm>
            <a:off x="634037" y="1626575"/>
            <a:ext cx="652524" cy="652524"/>
          </a:xfrm>
          <a:prstGeom prst="rect">
            <a:avLst/>
          </a:prstGeom>
          <a:noFill/>
          <a:ln>
            <a:noFill/>
          </a:ln>
        </p:spPr>
      </p:pic>
      <p:sp>
        <p:nvSpPr>
          <p:cNvPr id="727" name="Google Shape;727;p63"/>
          <p:cNvSpPr txBox="1"/>
          <p:nvPr/>
        </p:nvSpPr>
        <p:spPr>
          <a:xfrm>
            <a:off x="1339950" y="1618038"/>
            <a:ext cx="2083800" cy="669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00">
                <a:solidFill>
                  <a:schemeClr val="dk2"/>
                </a:solidFill>
                <a:latin typeface="Courier Prime"/>
                <a:ea typeface="Courier Prime"/>
                <a:cs typeface="Courier Prime"/>
                <a:sym typeface="Courier Prime"/>
              </a:rPr>
              <a:t>G</a:t>
            </a:r>
            <a:r>
              <a:rPr lang="en" sz="1000">
                <a:solidFill>
                  <a:schemeClr val="dk2"/>
                </a:solidFill>
                <a:latin typeface="Courier Prime"/>
                <a:ea typeface="Courier Prime"/>
                <a:cs typeface="Courier Prime"/>
                <a:sym typeface="Courier Prime"/>
              </a:rPr>
              <a:t>pt-3.5-turbo (OpenAI)</a:t>
            </a:r>
            <a:endParaRPr sz="1000">
              <a:solidFill>
                <a:schemeClr val="dk2"/>
              </a:solidFill>
              <a:latin typeface="Courier Prime"/>
              <a:ea typeface="Courier Prime"/>
              <a:cs typeface="Courier Prime"/>
              <a:sym typeface="Courier Prime"/>
            </a:endParaRPr>
          </a:p>
          <a:p>
            <a:pPr indent="0" lvl="0" marL="0" rtl="0" algn="l">
              <a:lnSpc>
                <a:spcPct val="115000"/>
              </a:lnSpc>
              <a:spcBef>
                <a:spcPts val="1200"/>
              </a:spcBef>
              <a:spcAft>
                <a:spcPts val="1200"/>
              </a:spcAft>
              <a:buNone/>
            </a:pPr>
            <a:r>
              <a:rPr b="1" lang="en" sz="1000">
                <a:solidFill>
                  <a:srgbClr val="A61C00"/>
                </a:solidFill>
                <a:latin typeface="Nunito"/>
                <a:ea typeface="Nunito"/>
                <a:cs typeface="Nunito"/>
                <a:sym typeface="Nunito"/>
              </a:rPr>
              <a:t>Closed</a:t>
            </a:r>
            <a:r>
              <a:rPr lang="en" sz="1000">
                <a:solidFill>
                  <a:schemeClr val="dk2"/>
                </a:solidFill>
                <a:latin typeface="Nunito"/>
                <a:ea typeface="Nunito"/>
                <a:cs typeface="Nunito"/>
                <a:sym typeface="Nunito"/>
              </a:rPr>
              <a:t>, inexpensive, API only</a:t>
            </a:r>
            <a:endParaRPr sz="1000">
              <a:solidFill>
                <a:schemeClr val="dk2"/>
              </a:solidFill>
              <a:latin typeface="Nunito"/>
              <a:ea typeface="Nunito"/>
              <a:cs typeface="Nunito"/>
              <a:sym typeface="Nunito"/>
            </a:endParaRPr>
          </a:p>
        </p:txBody>
      </p:sp>
      <p:sp>
        <p:nvSpPr>
          <p:cNvPr id="728" name="Google Shape;728;p63"/>
          <p:cNvSpPr txBox="1"/>
          <p:nvPr/>
        </p:nvSpPr>
        <p:spPr>
          <a:xfrm>
            <a:off x="1339950" y="2400200"/>
            <a:ext cx="2083800" cy="669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00">
                <a:solidFill>
                  <a:schemeClr val="dk2"/>
                </a:solidFill>
                <a:latin typeface="Courier Prime"/>
                <a:ea typeface="Courier Prime"/>
                <a:cs typeface="Courier Prime"/>
                <a:sym typeface="Courier Prime"/>
              </a:rPr>
              <a:t>G</a:t>
            </a:r>
            <a:r>
              <a:rPr lang="en" sz="1000">
                <a:solidFill>
                  <a:schemeClr val="dk2"/>
                </a:solidFill>
                <a:latin typeface="Courier Prime"/>
                <a:ea typeface="Courier Prime"/>
                <a:cs typeface="Courier Prime"/>
                <a:sym typeface="Courier Prime"/>
              </a:rPr>
              <a:t>pt-4 (OpenAI)</a:t>
            </a:r>
            <a:endParaRPr sz="1000">
              <a:solidFill>
                <a:schemeClr val="dk2"/>
              </a:solidFill>
              <a:latin typeface="Courier Prime"/>
              <a:ea typeface="Courier Prime"/>
              <a:cs typeface="Courier Prime"/>
              <a:sym typeface="Courier Prime"/>
            </a:endParaRPr>
          </a:p>
          <a:p>
            <a:pPr indent="0" lvl="0" marL="0" rtl="0" algn="l">
              <a:lnSpc>
                <a:spcPct val="115000"/>
              </a:lnSpc>
              <a:spcBef>
                <a:spcPts val="1200"/>
              </a:spcBef>
              <a:spcAft>
                <a:spcPts val="1200"/>
              </a:spcAft>
              <a:buNone/>
            </a:pPr>
            <a:r>
              <a:rPr b="1" lang="en" sz="1000">
                <a:solidFill>
                  <a:srgbClr val="A61C00"/>
                </a:solidFill>
                <a:latin typeface="Nunito"/>
                <a:ea typeface="Nunito"/>
                <a:cs typeface="Nunito"/>
                <a:sym typeface="Nunito"/>
              </a:rPr>
              <a:t>Closed</a:t>
            </a:r>
            <a:r>
              <a:rPr lang="en" sz="1000">
                <a:solidFill>
                  <a:schemeClr val="dk2"/>
                </a:solidFill>
                <a:latin typeface="Nunito"/>
                <a:ea typeface="Nunito"/>
                <a:cs typeface="Nunito"/>
                <a:sym typeface="Nunito"/>
              </a:rPr>
              <a:t>, expensive, API only</a:t>
            </a:r>
            <a:endParaRPr sz="1000">
              <a:solidFill>
                <a:schemeClr val="dk2"/>
              </a:solidFill>
              <a:latin typeface="Nunito"/>
              <a:ea typeface="Nunito"/>
              <a:cs typeface="Nunito"/>
              <a:sym typeface="Nunito"/>
            </a:endParaRPr>
          </a:p>
        </p:txBody>
      </p:sp>
      <p:sp>
        <p:nvSpPr>
          <p:cNvPr id="729" name="Google Shape;729;p63"/>
          <p:cNvSpPr txBox="1"/>
          <p:nvPr/>
        </p:nvSpPr>
        <p:spPr>
          <a:xfrm>
            <a:off x="1339950" y="3182350"/>
            <a:ext cx="2083800" cy="84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00">
                <a:solidFill>
                  <a:schemeClr val="dk2"/>
                </a:solidFill>
                <a:latin typeface="Courier Prime"/>
                <a:ea typeface="Courier Prime"/>
                <a:cs typeface="Courier Prime"/>
                <a:sym typeface="Courier Prime"/>
              </a:rPr>
              <a:t>nous-hermes-13b</a:t>
            </a:r>
            <a:endParaRPr sz="1000">
              <a:solidFill>
                <a:schemeClr val="dk2"/>
              </a:solidFill>
              <a:latin typeface="Courier Prime"/>
              <a:ea typeface="Courier Prime"/>
              <a:cs typeface="Courier Prime"/>
              <a:sym typeface="Courier Prime"/>
            </a:endParaRPr>
          </a:p>
          <a:p>
            <a:pPr indent="0" lvl="0" marL="0" rtl="0" algn="l">
              <a:lnSpc>
                <a:spcPct val="115000"/>
              </a:lnSpc>
              <a:spcBef>
                <a:spcPts val="1200"/>
              </a:spcBef>
              <a:spcAft>
                <a:spcPts val="1200"/>
              </a:spcAft>
              <a:buNone/>
            </a:pPr>
            <a:r>
              <a:rPr b="1" lang="en" sz="1000">
                <a:solidFill>
                  <a:schemeClr val="accent5"/>
                </a:solidFill>
                <a:latin typeface="Nunito"/>
                <a:ea typeface="Nunito"/>
                <a:cs typeface="Nunito"/>
                <a:sym typeface="Nunito"/>
              </a:rPr>
              <a:t>Open</a:t>
            </a:r>
            <a:r>
              <a:rPr lang="en" sz="1000">
                <a:solidFill>
                  <a:schemeClr val="dk2"/>
                </a:solidFill>
                <a:latin typeface="Nunito"/>
                <a:ea typeface="Nunito"/>
                <a:cs typeface="Nunito"/>
                <a:sym typeface="Nunito"/>
              </a:rPr>
              <a:t>, API or download and run locally (huggingface.co)</a:t>
            </a:r>
            <a:endParaRPr sz="1000">
              <a:solidFill>
                <a:schemeClr val="dk2"/>
              </a:solidFill>
              <a:latin typeface="Nunito"/>
              <a:ea typeface="Nunito"/>
              <a:cs typeface="Nunito"/>
              <a:sym typeface="Nunito"/>
            </a:endParaRPr>
          </a:p>
        </p:txBody>
      </p:sp>
      <p:sp>
        <p:nvSpPr>
          <p:cNvPr id="730" name="Google Shape;730;p63"/>
          <p:cNvSpPr txBox="1"/>
          <p:nvPr/>
        </p:nvSpPr>
        <p:spPr>
          <a:xfrm>
            <a:off x="5985425" y="3726813"/>
            <a:ext cx="2083800" cy="33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000">
                <a:solidFill>
                  <a:schemeClr val="dk2"/>
                </a:solidFill>
                <a:latin typeface="Nunito"/>
                <a:ea typeface="Nunito"/>
                <a:cs typeface="Nunito"/>
                <a:sym typeface="Nunito"/>
              </a:rPr>
              <a:t>RAG over ontology only</a:t>
            </a:r>
            <a:endParaRPr sz="1000">
              <a:solidFill>
                <a:schemeClr val="dk2"/>
              </a:solidFill>
              <a:latin typeface="Nunito"/>
              <a:ea typeface="Nunito"/>
              <a:cs typeface="Nunito"/>
              <a:sym typeface="Nunito"/>
            </a:endParaRPr>
          </a:p>
        </p:txBody>
      </p:sp>
      <p:sp>
        <p:nvSpPr>
          <p:cNvPr id="731" name="Google Shape;731;p63"/>
          <p:cNvSpPr txBox="1"/>
          <p:nvPr/>
        </p:nvSpPr>
        <p:spPr>
          <a:xfrm>
            <a:off x="6022975" y="2287650"/>
            <a:ext cx="2352900" cy="33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000">
                <a:solidFill>
                  <a:schemeClr val="dk2"/>
                </a:solidFill>
                <a:latin typeface="Nunito"/>
                <a:ea typeface="Nunito"/>
                <a:cs typeface="Nunito"/>
                <a:sym typeface="Nunito"/>
              </a:rPr>
              <a:t>RAG over ontology + GitHub issues</a:t>
            </a:r>
            <a:endParaRPr sz="1000">
              <a:solidFill>
                <a:schemeClr val="dk2"/>
              </a:solidFill>
              <a:latin typeface="Nunito"/>
              <a:ea typeface="Nunito"/>
              <a:cs typeface="Nunito"/>
              <a:sym typeface="Nunito"/>
            </a:endParaRPr>
          </a:p>
        </p:txBody>
      </p:sp>
      <p:pic>
        <p:nvPicPr>
          <p:cNvPr id="732" name="Google Shape;732;p63"/>
          <p:cNvPicPr preferRelativeResize="0"/>
          <p:nvPr/>
        </p:nvPicPr>
        <p:blipFill>
          <a:blip r:embed="rId5">
            <a:alphaModFix/>
          </a:blip>
          <a:stretch>
            <a:fillRect/>
          </a:stretch>
        </p:blipFill>
        <p:spPr>
          <a:xfrm>
            <a:off x="7219475" y="1521250"/>
            <a:ext cx="818074" cy="460175"/>
          </a:xfrm>
          <a:prstGeom prst="rect">
            <a:avLst/>
          </a:prstGeom>
          <a:noFill/>
          <a:ln>
            <a:noFill/>
          </a:ln>
        </p:spPr>
      </p:pic>
      <p:pic>
        <p:nvPicPr>
          <p:cNvPr id="733" name="Google Shape;733;p63"/>
          <p:cNvPicPr preferRelativeResize="0"/>
          <p:nvPr/>
        </p:nvPicPr>
        <p:blipFill>
          <a:blip r:embed="rId6">
            <a:alphaModFix/>
          </a:blip>
          <a:stretch>
            <a:fillRect/>
          </a:stretch>
        </p:blipFill>
        <p:spPr>
          <a:xfrm>
            <a:off x="6165500" y="1350949"/>
            <a:ext cx="825920" cy="800781"/>
          </a:xfrm>
          <a:prstGeom prst="rect">
            <a:avLst/>
          </a:prstGeom>
          <a:noFill/>
          <a:ln>
            <a:noFill/>
          </a:ln>
        </p:spPr>
      </p:pic>
      <p:pic>
        <p:nvPicPr>
          <p:cNvPr id="734" name="Google Shape;734;p63"/>
          <p:cNvPicPr preferRelativeResize="0"/>
          <p:nvPr/>
        </p:nvPicPr>
        <p:blipFill>
          <a:blip r:embed="rId6">
            <a:alphaModFix/>
          </a:blip>
          <a:stretch>
            <a:fillRect/>
          </a:stretch>
        </p:blipFill>
        <p:spPr>
          <a:xfrm>
            <a:off x="6439900" y="2852699"/>
            <a:ext cx="825920" cy="800781"/>
          </a:xfrm>
          <a:prstGeom prst="rect">
            <a:avLst/>
          </a:prstGeom>
          <a:noFill/>
          <a:ln>
            <a:noFill/>
          </a:ln>
        </p:spPr>
      </p:pic>
      <p:sp>
        <p:nvSpPr>
          <p:cNvPr id="735" name="Google Shape;735;p63"/>
          <p:cNvSpPr txBox="1"/>
          <p:nvPr/>
        </p:nvSpPr>
        <p:spPr>
          <a:xfrm>
            <a:off x="6991422" y="1565925"/>
            <a:ext cx="2379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500">
                <a:solidFill>
                  <a:schemeClr val="dk2"/>
                </a:solidFill>
                <a:latin typeface="Nunito"/>
                <a:ea typeface="Nunito"/>
                <a:cs typeface="Nunito"/>
                <a:sym typeface="Nunito"/>
              </a:rPr>
              <a:t>+</a:t>
            </a:r>
            <a:endParaRPr b="1" sz="1900"/>
          </a:p>
        </p:txBody>
      </p:sp>
      <p:sp>
        <p:nvSpPr>
          <p:cNvPr id="736" name="Google Shape;736;p63"/>
          <p:cNvSpPr txBox="1"/>
          <p:nvPr/>
        </p:nvSpPr>
        <p:spPr>
          <a:xfrm>
            <a:off x="4114100" y="2287650"/>
            <a:ext cx="538800" cy="75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3700">
                <a:solidFill>
                  <a:schemeClr val="dk2"/>
                </a:solidFill>
                <a:latin typeface="Nunito"/>
                <a:ea typeface="Nunito"/>
                <a:cs typeface="Nunito"/>
                <a:sym typeface="Nunito"/>
              </a:rPr>
              <a:t>x</a:t>
            </a:r>
            <a:endParaRPr sz="36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64"/>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Results</a:t>
            </a:r>
            <a:r>
              <a:rPr lang="en"/>
              <a:t>: Humans beat AI!</a:t>
            </a:r>
            <a:endParaRPr/>
          </a:p>
        </p:txBody>
      </p:sp>
      <p:pic>
        <p:nvPicPr>
          <p:cNvPr id="742" name="Google Shape;742;p64"/>
          <p:cNvPicPr preferRelativeResize="0"/>
          <p:nvPr/>
        </p:nvPicPr>
        <p:blipFill>
          <a:blip r:embed="rId3">
            <a:alphaModFix/>
          </a:blip>
          <a:stretch>
            <a:fillRect/>
          </a:stretch>
        </p:blipFill>
        <p:spPr>
          <a:xfrm>
            <a:off x="1055808" y="1936325"/>
            <a:ext cx="4803393" cy="2744788"/>
          </a:xfrm>
          <a:prstGeom prst="rect">
            <a:avLst/>
          </a:prstGeom>
          <a:noFill/>
          <a:ln>
            <a:noFill/>
          </a:ln>
        </p:spPr>
      </p:pic>
      <p:sp>
        <p:nvSpPr>
          <p:cNvPr id="743" name="Google Shape;743;p64"/>
          <p:cNvSpPr txBox="1"/>
          <p:nvPr/>
        </p:nvSpPr>
        <p:spPr>
          <a:xfrm>
            <a:off x="5556250" y="4754175"/>
            <a:ext cx="3000000" cy="333600"/>
          </a:xfrm>
          <a:prstGeom prst="rect">
            <a:avLst/>
          </a:prstGeom>
          <a:noFill/>
          <a:ln>
            <a:noFill/>
          </a:ln>
        </p:spPr>
        <p:txBody>
          <a:bodyPr anchorCtr="0" anchor="t" bIns="91425" lIns="91425" spcFirstLastPara="1" rIns="91425" wrap="square" tIns="91425">
            <a:spAutoFit/>
          </a:bodyPr>
          <a:lstStyle/>
          <a:p>
            <a:pPr indent="0" lvl="0" marL="0" rtl="0" algn="l">
              <a:lnSpc>
                <a:spcPct val="95000"/>
              </a:lnSpc>
              <a:spcBef>
                <a:spcPts val="0"/>
              </a:spcBef>
              <a:spcAft>
                <a:spcPts val="1200"/>
              </a:spcAft>
              <a:buNone/>
            </a:pPr>
            <a:r>
              <a:rPr lang="en" sz="1017">
                <a:solidFill>
                  <a:schemeClr val="dk2"/>
                </a:solidFill>
                <a:latin typeface="Nunito"/>
                <a:ea typeface="Nunito"/>
                <a:cs typeface="Nunito"/>
                <a:sym typeface="Nunito"/>
              </a:rPr>
              <a:t>Image credit: </a:t>
            </a:r>
            <a:r>
              <a:rPr b="1" lang="en" sz="1017">
                <a:solidFill>
                  <a:schemeClr val="dk2"/>
                </a:solidFill>
                <a:latin typeface="Nunito"/>
                <a:ea typeface="Nunito"/>
                <a:cs typeface="Nunito"/>
                <a:sym typeface="Nunito"/>
              </a:rPr>
              <a:t>ChatGPT-DALL-E3</a:t>
            </a:r>
            <a:endParaRPr b="1"/>
          </a:p>
        </p:txBody>
      </p:sp>
      <p:sp>
        <p:nvSpPr>
          <p:cNvPr id="744" name="Google Shape;744;p64"/>
          <p:cNvSpPr/>
          <p:nvPr/>
        </p:nvSpPr>
        <p:spPr>
          <a:xfrm>
            <a:off x="7099475" y="1775375"/>
            <a:ext cx="1923900" cy="1516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Nunito"/>
                <a:ea typeface="Nunito"/>
                <a:cs typeface="Nunito"/>
                <a:sym typeface="Nunito"/>
              </a:rPr>
              <a:t>Terms</a:t>
            </a:r>
            <a:r>
              <a:rPr lang="en" sz="1200">
                <a:latin typeface="Nunito"/>
                <a:ea typeface="Nunito"/>
                <a:cs typeface="Nunito"/>
                <a:sym typeface="Nunito"/>
              </a:rPr>
              <a:t> authored by humans scored </a:t>
            </a:r>
            <a:r>
              <a:rPr b="1" lang="en" sz="1200">
                <a:latin typeface="Nunito"/>
                <a:ea typeface="Nunito"/>
                <a:cs typeface="Nunito"/>
                <a:sym typeface="Nunito"/>
              </a:rPr>
              <a:t>better</a:t>
            </a:r>
            <a:r>
              <a:rPr lang="en" sz="1200">
                <a:latin typeface="Nunito"/>
                <a:ea typeface="Nunito"/>
                <a:cs typeface="Nunito"/>
                <a:sym typeface="Nunito"/>
              </a:rPr>
              <a:t> than those authored by AI</a:t>
            </a:r>
            <a:endParaRPr sz="1200">
              <a:latin typeface="Nunito"/>
              <a:ea typeface="Nunito"/>
              <a:cs typeface="Nunito"/>
              <a:sym typeface="Nunito"/>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65"/>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Relationship Prediction Task</a:t>
            </a:r>
            <a:endParaRPr/>
          </a:p>
        </p:txBody>
      </p:sp>
      <p:graphicFrame>
        <p:nvGraphicFramePr>
          <p:cNvPr id="750" name="Google Shape;750;p65"/>
          <p:cNvGraphicFramePr/>
          <p:nvPr/>
        </p:nvGraphicFramePr>
        <p:xfrm>
          <a:off x="277900" y="2571750"/>
          <a:ext cx="3000000" cy="3000000"/>
        </p:xfrm>
        <a:graphic>
          <a:graphicData uri="http://schemas.openxmlformats.org/drawingml/2006/table">
            <a:tbl>
              <a:tblPr>
                <a:noFill/>
                <a:tableStyleId>{A719CDB2-FBAC-473C-A9CF-D848FAF81F6D}</a:tableStyleId>
              </a:tblPr>
              <a:tblGrid>
                <a:gridCol w="970825"/>
                <a:gridCol w="1096925"/>
                <a:gridCol w="690475"/>
                <a:gridCol w="551975"/>
                <a:gridCol w="761550"/>
                <a:gridCol w="761550"/>
                <a:gridCol w="761550"/>
                <a:gridCol w="761550"/>
              </a:tblGrid>
              <a:tr h="100000">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gridSpan="3">
                  <a:txBody>
                    <a:bodyPr/>
                    <a:lstStyle/>
                    <a:p>
                      <a:pPr indent="0" lvl="0" marL="0" rtl="0" algn="l">
                        <a:lnSpc>
                          <a:spcPct val="115000"/>
                        </a:lnSpc>
                        <a:spcBef>
                          <a:spcPts val="0"/>
                        </a:spcBef>
                        <a:spcAft>
                          <a:spcPts val="0"/>
                        </a:spcAft>
                        <a:buNone/>
                      </a:pPr>
                      <a:r>
                        <a:rPr b="1" lang="en" sz="1000"/>
                        <a:t>SubClassOf Task</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hMerge="1"/>
                <a:tc hMerge="1"/>
                <a:tc gridSpan="3">
                  <a:txBody>
                    <a:bodyPr/>
                    <a:lstStyle/>
                    <a:p>
                      <a:pPr indent="0" lvl="0" marL="0" rtl="0" algn="l">
                        <a:lnSpc>
                          <a:spcPct val="115000"/>
                        </a:lnSpc>
                        <a:spcBef>
                          <a:spcPts val="0"/>
                        </a:spcBef>
                        <a:spcAft>
                          <a:spcPts val="0"/>
                        </a:spcAft>
                        <a:buNone/>
                      </a:pPr>
                      <a:r>
                        <a:rPr b="1" lang="en" sz="1000"/>
                        <a:t>All Relationship Types Task</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tcPr>
                </a:tc>
                <a:tc hMerge="1"/>
                <a:tc hMerge="1"/>
              </a:tr>
              <a:tr h="200025">
                <a:tc>
                  <a:txBody>
                    <a:bodyPr/>
                    <a:lstStyle/>
                    <a:p>
                      <a:pPr indent="0" lvl="0" marL="0" rtl="0" algn="r">
                        <a:lnSpc>
                          <a:spcPct val="115000"/>
                        </a:lnSpc>
                        <a:spcBef>
                          <a:spcPts val="0"/>
                        </a:spcBef>
                        <a:spcAft>
                          <a:spcPts val="0"/>
                        </a:spcAft>
                        <a:buNone/>
                      </a:pPr>
                      <a:r>
                        <a:rPr b="1" lang="en" sz="1000"/>
                        <a:t>method</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model</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precision</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recall</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f1</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precision</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recall</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f1</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r>
              <a:tr h="200025">
                <a:tc>
                  <a:txBody>
                    <a:bodyPr/>
                    <a:lstStyle/>
                    <a:p>
                      <a:pPr indent="0" lvl="0" marL="0" rtl="0" algn="r">
                        <a:lnSpc>
                          <a:spcPct val="115000"/>
                        </a:lnSpc>
                        <a:spcBef>
                          <a:spcPts val="0"/>
                        </a:spcBef>
                        <a:spcAft>
                          <a:spcPts val="0"/>
                        </a:spcAft>
                        <a:buNone/>
                      </a:pPr>
                      <a:r>
                        <a:rPr lang="en" sz="1000"/>
                        <a:t>DRAGON</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gpt-3.5-turbo</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0.831</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0.352</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0.494</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0.746</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0.392</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0.514</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r>
              <a:tr h="200025">
                <a:tc>
                  <a:txBody>
                    <a:bodyPr/>
                    <a:lstStyle/>
                    <a:p>
                      <a:pPr indent="0" lvl="0" marL="0" rtl="0" algn="r">
                        <a:lnSpc>
                          <a:spcPct val="115000"/>
                        </a:lnSpc>
                        <a:spcBef>
                          <a:spcPts val="0"/>
                        </a:spcBef>
                        <a:spcAft>
                          <a:spcPts val="0"/>
                        </a:spcAft>
                        <a:buNone/>
                      </a:pPr>
                      <a:r>
                        <a:rPr b="1" lang="en" sz="1000"/>
                        <a:t>DRAGON</a:t>
                      </a:r>
                      <a:endParaRPr b="1"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gpt-4</a:t>
                      </a:r>
                      <a:endParaRPr b="1"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0.889</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0.44</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0.588</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0.797</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0.456</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0.58</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r>
              <a:tr h="200025">
                <a:tc>
                  <a:txBody>
                    <a:bodyPr/>
                    <a:lstStyle/>
                    <a:p>
                      <a:pPr indent="0" lvl="0" marL="0" rtl="0" algn="r">
                        <a:lnSpc>
                          <a:spcPct val="115000"/>
                        </a:lnSpc>
                        <a:spcBef>
                          <a:spcPts val="0"/>
                        </a:spcBef>
                        <a:spcAft>
                          <a:spcPts val="0"/>
                        </a:spcAft>
                        <a:buNone/>
                      </a:pPr>
                      <a:r>
                        <a:rPr lang="en" sz="1000"/>
                        <a:t>DRAGON</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nous-hermes-13b</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0.68</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0.273</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0.39</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0.597</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0.292</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0.392</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r>
              <a:tr h="200025">
                <a:tc>
                  <a:txBody>
                    <a:bodyPr/>
                    <a:lstStyle/>
                    <a:p>
                      <a:pPr indent="0" lvl="0" marL="0" rtl="0" algn="r">
                        <a:lnSpc>
                          <a:spcPct val="115000"/>
                        </a:lnSpc>
                        <a:spcBef>
                          <a:spcPts val="0"/>
                        </a:spcBef>
                        <a:spcAft>
                          <a:spcPts val="0"/>
                        </a:spcAft>
                        <a:buNone/>
                      </a:pPr>
                      <a:r>
                        <a:rPr lang="en" sz="1000"/>
                        <a:t>OWL </a:t>
                      </a:r>
                      <a:r>
                        <a:rPr lang="en" sz="1000"/>
                        <a:t>Reasoner</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n/a</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i="1" lang="en" sz="1000"/>
                        <a:t>1.0*</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0.337</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0.504</a:t>
                      </a:r>
                      <a:endParaRPr sz="1000"/>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i="1" lang="en" sz="1000">
                          <a:solidFill>
                            <a:schemeClr val="accent1"/>
                          </a:solidFill>
                        </a:rPr>
                        <a:t>n/a</a:t>
                      </a:r>
                      <a:endParaRPr i="1" sz="1000">
                        <a:solidFill>
                          <a:schemeClr val="accent1"/>
                        </a:solidFill>
                      </a:endParaRPr>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i="1" lang="en" sz="1000">
                          <a:solidFill>
                            <a:schemeClr val="accent1"/>
                          </a:solidFill>
                        </a:rPr>
                        <a:t>n/a</a:t>
                      </a:r>
                      <a:endParaRPr i="1" sz="1000">
                        <a:solidFill>
                          <a:schemeClr val="accent1"/>
                        </a:solidFill>
                      </a:endParaRPr>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i="1" lang="en" sz="1000">
                          <a:solidFill>
                            <a:schemeClr val="accent1"/>
                          </a:solidFill>
                        </a:rPr>
                        <a:t>n/a</a:t>
                      </a:r>
                      <a:endParaRPr i="1" sz="1000">
                        <a:solidFill>
                          <a:schemeClr val="accent1"/>
                        </a:solidFill>
                      </a:endParaRPr>
                    </a:p>
                  </a:txBody>
                  <a:tcPr marT="25400" marB="25400" marR="25400" marL="25400" anchor="b">
                    <a:lnL cap="flat" cmpd="sng" w="5300">
                      <a:solidFill>
                        <a:srgbClr val="CCCCCC"/>
                      </a:solidFill>
                      <a:prstDash val="solid"/>
                      <a:round/>
                      <a:headEnd len="sm" w="sm" type="none"/>
                      <a:tailEnd len="sm" w="sm" type="none"/>
                    </a:lnL>
                    <a:lnR cap="flat" cmpd="sng" w="5300">
                      <a:solidFill>
                        <a:srgbClr val="CCCCCC"/>
                      </a:solidFill>
                      <a:prstDash val="solid"/>
                      <a:round/>
                      <a:headEnd len="sm" w="sm" type="none"/>
                      <a:tailEnd len="sm" w="sm" type="none"/>
                    </a:lnR>
                    <a:lnT cap="flat" cmpd="sng" w="5300">
                      <a:solidFill>
                        <a:srgbClr val="CCCCCC"/>
                      </a:solidFill>
                      <a:prstDash val="solid"/>
                      <a:round/>
                      <a:headEnd len="sm" w="sm" type="none"/>
                      <a:tailEnd len="sm" w="sm" type="none"/>
                    </a:lnT>
                    <a:lnB cap="flat" cmpd="sng" w="5300">
                      <a:solidFill>
                        <a:srgbClr val="CCCCCC"/>
                      </a:solidFill>
                      <a:prstDash val="solid"/>
                      <a:round/>
                      <a:headEnd len="sm" w="sm" type="none"/>
                      <a:tailEnd len="sm" w="sm" type="none"/>
                    </a:lnB>
                    <a:solidFill>
                      <a:srgbClr val="FFFFFF"/>
                    </a:solidFill>
                  </a:tcPr>
                </a:tc>
              </a:tr>
            </a:tbl>
          </a:graphicData>
        </a:graphic>
      </p:graphicFrame>
      <p:sp>
        <p:nvSpPr>
          <p:cNvPr id="751" name="Google Shape;751;p65"/>
          <p:cNvSpPr txBox="1"/>
          <p:nvPr>
            <p:ph idx="1" type="body"/>
          </p:nvPr>
        </p:nvSpPr>
        <p:spPr>
          <a:xfrm>
            <a:off x="6792325" y="2065338"/>
            <a:ext cx="2207100" cy="23463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Relationships were largely correct</a:t>
            </a:r>
            <a:endParaRPr/>
          </a:p>
          <a:p>
            <a:pPr indent="-311150" lvl="0" marL="457200" rtl="0" algn="l">
              <a:spcBef>
                <a:spcPts val="0"/>
              </a:spcBef>
              <a:spcAft>
                <a:spcPts val="0"/>
              </a:spcAft>
              <a:buSzPts val="1300"/>
              <a:buChar char="●"/>
            </a:pPr>
            <a:r>
              <a:rPr lang="en"/>
              <a:t>Precision scores may undercount due to missing relationships in ontology</a:t>
            </a:r>
            <a:endParaRPr/>
          </a:p>
        </p:txBody>
      </p:sp>
      <p:sp>
        <p:nvSpPr>
          <p:cNvPr id="752" name="Google Shape;752;p65"/>
          <p:cNvSpPr txBox="1"/>
          <p:nvPr/>
        </p:nvSpPr>
        <p:spPr>
          <a:xfrm>
            <a:off x="1114925" y="4241200"/>
            <a:ext cx="483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Raleway"/>
                <a:ea typeface="Raleway"/>
                <a:cs typeface="Raleway"/>
                <a:sym typeface="Raleway"/>
              </a:rPr>
              <a:t> (results aggregated across ontologies)</a:t>
            </a:r>
            <a:endParaRPr>
              <a:solidFill>
                <a:schemeClr val="dk2"/>
              </a:solidFill>
              <a:latin typeface="Raleway"/>
              <a:ea typeface="Raleway"/>
              <a:cs typeface="Raleway"/>
              <a:sym typeface="Raleway"/>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6"/>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t>Definition</a:t>
            </a:r>
            <a:r>
              <a:rPr lang="en" sz="2420"/>
              <a:t> evaluation: Human curated definitions (narrowly) beat AI generated ones</a:t>
            </a:r>
            <a:endParaRPr sz="2420"/>
          </a:p>
        </p:txBody>
      </p:sp>
      <p:sp>
        <p:nvSpPr>
          <p:cNvPr id="758" name="Google Shape;758;p66"/>
          <p:cNvSpPr txBox="1"/>
          <p:nvPr>
            <p:ph idx="1" type="body"/>
          </p:nvPr>
        </p:nvSpPr>
        <p:spPr>
          <a:xfrm>
            <a:off x="535825" y="3409700"/>
            <a:ext cx="5021100" cy="13368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
              <a:t>gpt-4 vs gpt-3.5 </a:t>
            </a:r>
            <a:r>
              <a:rPr b="1" lang="en" u="sng"/>
              <a:t>not</a:t>
            </a:r>
            <a:r>
              <a:rPr lang="en"/>
              <a:t> </a:t>
            </a:r>
            <a:r>
              <a:rPr b="1" lang="en"/>
              <a:t>statistically significant</a:t>
            </a:r>
            <a:endParaRPr b="1"/>
          </a:p>
          <a:p>
            <a:pPr indent="0" lvl="0" marL="0" rtl="0" algn="l">
              <a:spcBef>
                <a:spcPts val="1200"/>
              </a:spcBef>
              <a:spcAft>
                <a:spcPts val="0"/>
              </a:spcAft>
              <a:buNone/>
            </a:pPr>
            <a:r>
              <a:rPr lang="en"/>
              <a:t>Closed models vs open model: </a:t>
            </a:r>
            <a:r>
              <a:rPr b="1" lang="en"/>
              <a:t>statistically significant</a:t>
            </a:r>
            <a:endParaRPr b="1"/>
          </a:p>
          <a:p>
            <a:pPr indent="0" lvl="0" marL="0" rtl="0" algn="l">
              <a:spcBef>
                <a:spcPts val="1200"/>
              </a:spcBef>
              <a:spcAft>
                <a:spcPts val="0"/>
              </a:spcAft>
              <a:buNone/>
            </a:pPr>
            <a:r>
              <a:rPr lang="en"/>
              <a:t>Humans vs AI: </a:t>
            </a:r>
            <a:r>
              <a:rPr b="1" lang="en"/>
              <a:t>statistically significant</a:t>
            </a:r>
            <a:endParaRPr b="1"/>
          </a:p>
          <a:p>
            <a:pPr indent="0" lvl="0" marL="0" rtl="0" algn="l">
              <a:spcBef>
                <a:spcPts val="1200"/>
              </a:spcBef>
              <a:spcAft>
                <a:spcPts val="1200"/>
              </a:spcAft>
              <a:buNone/>
            </a:pPr>
            <a:r>
              <a:rPr lang="en"/>
              <a:t>Adding GitHub issues as a background source boosted performance by </a:t>
            </a:r>
            <a:r>
              <a:rPr b="1" lang="en"/>
              <a:t>0.2</a:t>
            </a:r>
            <a:r>
              <a:rPr lang="en"/>
              <a:t> on average (only tested on subset)</a:t>
            </a:r>
            <a:endParaRPr b="1"/>
          </a:p>
        </p:txBody>
      </p:sp>
      <p:graphicFrame>
        <p:nvGraphicFramePr>
          <p:cNvPr id="759" name="Google Shape;759;p66"/>
          <p:cNvGraphicFramePr/>
          <p:nvPr/>
        </p:nvGraphicFramePr>
        <p:xfrm>
          <a:off x="615525" y="1927725"/>
          <a:ext cx="3000000" cy="3000000"/>
        </p:xfrm>
        <a:graphic>
          <a:graphicData uri="http://schemas.openxmlformats.org/drawingml/2006/table">
            <a:tbl>
              <a:tblPr>
                <a:noFill/>
                <a:tableStyleId>{A719CDB2-FBAC-473C-A9CF-D848FAF81F6D}</a:tableStyleId>
              </a:tblPr>
              <a:tblGrid>
                <a:gridCol w="800100"/>
                <a:gridCol w="1400175"/>
                <a:gridCol w="942975"/>
                <a:gridCol w="1038225"/>
                <a:gridCol w="1247775"/>
              </a:tblGrid>
              <a:tr h="200025">
                <a:tc>
                  <a:txBody>
                    <a:bodyPr/>
                    <a:lstStyle/>
                    <a:p>
                      <a:pPr indent="0" lvl="0" marL="0" rtl="0" algn="r">
                        <a:lnSpc>
                          <a:spcPct val="115000"/>
                        </a:lnSpc>
                        <a:spcBef>
                          <a:spcPts val="0"/>
                        </a:spcBef>
                        <a:spcAft>
                          <a:spcPts val="0"/>
                        </a:spcAft>
                        <a:buNone/>
                      </a:pPr>
                      <a:r>
                        <a:rPr b="1" lang="en" sz="1000"/>
                        <a:t>method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model name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A</a:t>
                      </a:r>
                      <a:r>
                        <a:rPr b="1" lang="en" sz="1000"/>
                        <a:t>ccuracy (1-5)</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S</a:t>
                      </a:r>
                      <a:r>
                        <a:rPr b="1" lang="en" sz="1000"/>
                        <a:t>core (1-5)</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C</a:t>
                      </a:r>
                      <a:r>
                        <a:rPr b="1" lang="en" sz="1000"/>
                        <a:t>onsistency (1-5)</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025">
                <a:tc>
                  <a:txBody>
                    <a:bodyPr/>
                    <a:lstStyle/>
                    <a:p>
                      <a:pPr indent="0" lvl="0" marL="0" rtl="0" algn="r">
                        <a:lnSpc>
                          <a:spcPct val="115000"/>
                        </a:lnSpc>
                        <a:spcBef>
                          <a:spcPts val="0"/>
                        </a:spcBef>
                        <a:spcAft>
                          <a:spcPts val="0"/>
                        </a:spcAft>
                        <a:buNone/>
                      </a:pPr>
                      <a:r>
                        <a:rPr lang="en" sz="1000"/>
                        <a:t>DRAGON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gpt-3.5-turbo</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i="1" lang="en" sz="1000"/>
                        <a:t>4.018</a:t>
                      </a:r>
                      <a:endParaRPr i="1"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i="1" lang="en" sz="1000"/>
                        <a:t>3.598</a:t>
                      </a:r>
                      <a:endParaRPr i="1"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i="1" lang="en" sz="1000"/>
                        <a:t>3.7</a:t>
                      </a:r>
                      <a:endParaRPr i="1"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025">
                <a:tc>
                  <a:txBody>
                    <a:bodyPr/>
                    <a:lstStyle/>
                    <a:p>
                      <a:pPr indent="0" lvl="0" marL="0" rtl="0" algn="r">
                        <a:lnSpc>
                          <a:spcPct val="115000"/>
                        </a:lnSpc>
                        <a:spcBef>
                          <a:spcPts val="0"/>
                        </a:spcBef>
                        <a:spcAft>
                          <a:spcPts val="0"/>
                        </a:spcAft>
                        <a:buNone/>
                      </a:pPr>
                      <a:r>
                        <a:rPr lang="en" sz="1000"/>
                        <a:t>DRAGON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gpt-4</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3.945</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3.543</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3.664</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025">
                <a:tc>
                  <a:txBody>
                    <a:bodyPr/>
                    <a:lstStyle/>
                    <a:p>
                      <a:pPr indent="0" lvl="0" marL="0" rtl="0" algn="r">
                        <a:lnSpc>
                          <a:spcPct val="115000"/>
                        </a:lnSpc>
                        <a:spcBef>
                          <a:spcPts val="0"/>
                        </a:spcBef>
                        <a:spcAft>
                          <a:spcPts val="0"/>
                        </a:spcAft>
                        <a:buNone/>
                      </a:pPr>
                      <a:r>
                        <a:rPr lang="en" sz="1000"/>
                        <a:t>DRAGON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nous-hermes-13b</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3.741</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3.361</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t>3.548</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025">
                <a:tc>
                  <a:txBody>
                    <a:bodyPr/>
                    <a:lstStyle/>
                    <a:p>
                      <a:pPr indent="0" lvl="0" marL="0" rtl="0" algn="r">
                        <a:lnSpc>
                          <a:spcPct val="115000"/>
                        </a:lnSpc>
                        <a:spcBef>
                          <a:spcPts val="0"/>
                        </a:spcBef>
                        <a:spcAft>
                          <a:spcPts val="0"/>
                        </a:spcAft>
                        <a:buNone/>
                      </a:pPr>
                      <a:r>
                        <a:rPr b="1" lang="en" sz="1000"/>
                        <a:t>curator</a:t>
                      </a:r>
                      <a:endParaRPr b="1"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human</a:t>
                      </a:r>
                      <a:endParaRPr b="1"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4.332</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4.06</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 sz="1000"/>
                        <a:t>4.107</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bl>
          </a:graphicData>
        </a:graphic>
      </p:graphicFrame>
      <p:sp>
        <p:nvSpPr>
          <p:cNvPr id="760" name="Google Shape;760;p66"/>
          <p:cNvSpPr txBox="1"/>
          <p:nvPr/>
        </p:nvSpPr>
        <p:spPr>
          <a:xfrm>
            <a:off x="6105400" y="2718750"/>
            <a:ext cx="6603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2"/>
                </a:solidFill>
                <a:latin typeface="Nunito"/>
                <a:ea typeface="Nunito"/>
                <a:cs typeface="Nunito"/>
                <a:sym typeface="Nunito"/>
              </a:rPr>
              <a:t>best</a:t>
            </a:r>
            <a:endParaRPr/>
          </a:p>
        </p:txBody>
      </p:sp>
      <p:sp>
        <p:nvSpPr>
          <p:cNvPr id="761" name="Google Shape;761;p66"/>
          <p:cNvSpPr txBox="1"/>
          <p:nvPr/>
        </p:nvSpPr>
        <p:spPr>
          <a:xfrm>
            <a:off x="6324900" y="2157500"/>
            <a:ext cx="18960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300">
                <a:solidFill>
                  <a:schemeClr val="dk2"/>
                </a:solidFill>
                <a:latin typeface="Nunito"/>
                <a:ea typeface="Nunito"/>
                <a:cs typeface="Nunito"/>
                <a:sym typeface="Nunito"/>
              </a:rPr>
              <a:t>2nd best (joint) </a:t>
            </a:r>
            <a:endParaRPr/>
          </a:p>
        </p:txBody>
      </p:sp>
      <p:sp>
        <p:nvSpPr>
          <p:cNvPr id="762" name="Google Shape;762;p66"/>
          <p:cNvSpPr txBox="1"/>
          <p:nvPr/>
        </p:nvSpPr>
        <p:spPr>
          <a:xfrm>
            <a:off x="6044775" y="2034350"/>
            <a:ext cx="324300" cy="63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2900">
                <a:solidFill>
                  <a:schemeClr val="dk2"/>
                </a:solidFill>
                <a:latin typeface="Nunito"/>
                <a:ea typeface="Nunito"/>
                <a:cs typeface="Nunito"/>
                <a:sym typeface="Nunito"/>
              </a:rPr>
              <a:t>}</a:t>
            </a:r>
            <a:endParaRPr b="1" sz="3000"/>
          </a:p>
        </p:txBody>
      </p:sp>
      <p:sp>
        <p:nvSpPr>
          <p:cNvPr id="763" name="Google Shape;763;p66"/>
          <p:cNvSpPr txBox="1"/>
          <p:nvPr/>
        </p:nvSpPr>
        <p:spPr>
          <a:xfrm>
            <a:off x="4263775" y="4746500"/>
            <a:ext cx="4804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u="sng">
                <a:solidFill>
                  <a:schemeClr val="hlink"/>
                </a:solidFill>
                <a:hlinkClick r:id="rId3"/>
              </a:rPr>
              <a:t>huggingface.co/datasets/MonarchInit/dragon-ai-definition-evals</a:t>
            </a:r>
            <a:r>
              <a:rPr lang="en" sz="1200"/>
              <a:t> </a:t>
            </a:r>
            <a:endParaRPr sz="12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67"/>
          <p:cNvSpPr txBox="1"/>
          <p:nvPr>
            <p:ph type="title"/>
          </p:nvPr>
        </p:nvSpPr>
        <p:spPr>
          <a:xfrm>
            <a:off x="1303800" y="598575"/>
            <a:ext cx="7030500" cy="99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 of caution: Less-confident evaluators gave AI better scores</a:t>
            </a:r>
            <a:endParaRPr/>
          </a:p>
        </p:txBody>
      </p:sp>
      <p:sp>
        <p:nvSpPr>
          <p:cNvPr id="769" name="Google Shape;769;p67"/>
          <p:cNvSpPr/>
          <p:nvPr/>
        </p:nvSpPr>
        <p:spPr>
          <a:xfrm>
            <a:off x="6928500" y="1855325"/>
            <a:ext cx="1676100" cy="495000"/>
          </a:xfrm>
          <a:prstGeom prst="roundRect">
            <a:avLst>
              <a:gd fmla="val 16667" name="adj"/>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“Gaslight” effect</a:t>
            </a:r>
            <a:endParaRPr>
              <a:latin typeface="Nunito"/>
              <a:ea typeface="Nunito"/>
              <a:cs typeface="Nunito"/>
              <a:sym typeface="Nunito"/>
            </a:endParaRPr>
          </a:p>
        </p:txBody>
      </p:sp>
      <p:pic>
        <p:nvPicPr>
          <p:cNvPr id="770" name="Google Shape;770;p67"/>
          <p:cNvPicPr preferRelativeResize="0"/>
          <p:nvPr/>
        </p:nvPicPr>
        <p:blipFill>
          <a:blip r:embed="rId3">
            <a:alphaModFix/>
          </a:blip>
          <a:stretch>
            <a:fillRect/>
          </a:stretch>
        </p:blipFill>
        <p:spPr>
          <a:xfrm>
            <a:off x="6383074" y="2478650"/>
            <a:ext cx="2760925" cy="1577651"/>
          </a:xfrm>
          <a:prstGeom prst="rect">
            <a:avLst/>
          </a:prstGeom>
          <a:noFill/>
          <a:ln>
            <a:noFill/>
          </a:ln>
        </p:spPr>
      </p:pic>
      <p:pic>
        <p:nvPicPr>
          <p:cNvPr id="771" name="Google Shape;771;p67"/>
          <p:cNvPicPr preferRelativeResize="0"/>
          <p:nvPr/>
        </p:nvPicPr>
        <p:blipFill>
          <a:blip r:embed="rId4">
            <a:alphaModFix/>
          </a:blip>
          <a:stretch>
            <a:fillRect/>
          </a:stretch>
        </p:blipFill>
        <p:spPr>
          <a:xfrm>
            <a:off x="859200" y="1714088"/>
            <a:ext cx="5011648" cy="3106774"/>
          </a:xfrm>
          <a:prstGeom prst="rect">
            <a:avLst/>
          </a:prstGeom>
          <a:noFill/>
          <a:ln>
            <a:noFill/>
          </a:ln>
        </p:spPr>
      </p:pic>
      <p:sp>
        <p:nvSpPr>
          <p:cNvPr id="772" name="Google Shape;772;p67"/>
          <p:cNvSpPr txBox="1"/>
          <p:nvPr/>
        </p:nvSpPr>
        <p:spPr>
          <a:xfrm>
            <a:off x="4801600" y="4132650"/>
            <a:ext cx="8592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900">
                <a:solidFill>
                  <a:srgbClr val="0D0D0D"/>
                </a:solidFill>
                <a:highlight>
                  <a:srgbClr val="FFFFFF"/>
                </a:highlight>
                <a:latin typeface="Times New Roman"/>
                <a:ea typeface="Times New Roman"/>
                <a:cs typeface="Times New Roman"/>
                <a:sym typeface="Times New Roman"/>
              </a:rPr>
              <a:t>r</a:t>
            </a:r>
            <a:r>
              <a:rPr lang="en" sz="900">
                <a:solidFill>
                  <a:srgbClr val="0D0D0D"/>
                </a:solidFill>
                <a:highlight>
                  <a:srgbClr val="FFFFFF"/>
                </a:highlight>
                <a:latin typeface="Times New Roman"/>
                <a:ea typeface="Times New Roman"/>
                <a:cs typeface="Times New Roman"/>
                <a:sym typeface="Times New Roman"/>
              </a:rPr>
              <a:t>=0.97</a:t>
            </a:r>
            <a:endParaRPr sz="5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68"/>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Lessons from software engineering?</a:t>
            </a:r>
            <a:endParaRPr/>
          </a:p>
        </p:txBody>
      </p:sp>
      <p:pic>
        <p:nvPicPr>
          <p:cNvPr id="778" name="Google Shape;778;p68"/>
          <p:cNvPicPr preferRelativeResize="0"/>
          <p:nvPr/>
        </p:nvPicPr>
        <p:blipFill>
          <a:blip r:embed="rId3">
            <a:alphaModFix/>
          </a:blip>
          <a:stretch>
            <a:fillRect/>
          </a:stretch>
        </p:blipFill>
        <p:spPr>
          <a:xfrm>
            <a:off x="739275" y="2717875"/>
            <a:ext cx="2635248" cy="1505851"/>
          </a:xfrm>
          <a:prstGeom prst="rect">
            <a:avLst/>
          </a:prstGeom>
          <a:noFill/>
          <a:ln>
            <a:noFill/>
          </a:ln>
        </p:spPr>
      </p:pic>
      <p:sp>
        <p:nvSpPr>
          <p:cNvPr id="779" name="Google Shape;779;p68"/>
          <p:cNvSpPr txBox="1"/>
          <p:nvPr/>
        </p:nvSpPr>
        <p:spPr>
          <a:xfrm>
            <a:off x="273650" y="1789100"/>
            <a:ext cx="3873900" cy="70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424242"/>
                </a:solidFill>
                <a:latin typeface="Nunito"/>
                <a:ea typeface="Nunito"/>
                <a:cs typeface="Nunito"/>
                <a:sym typeface="Nunito"/>
              </a:rPr>
              <a:t>“</a:t>
            </a:r>
            <a:r>
              <a:rPr lang="en" sz="1300">
                <a:solidFill>
                  <a:srgbClr val="424242"/>
                </a:solidFill>
                <a:latin typeface="Nunito"/>
                <a:ea typeface="Nunito"/>
                <a:cs typeface="Nunito"/>
                <a:sym typeface="Nunito"/>
              </a:rPr>
              <a:t>Estimated GDP boost of </a:t>
            </a:r>
            <a:r>
              <a:rPr b="1" lang="en" sz="1300">
                <a:solidFill>
                  <a:srgbClr val="424242"/>
                </a:solidFill>
                <a:latin typeface="Nunito"/>
                <a:ea typeface="Nunito"/>
                <a:cs typeface="Nunito"/>
                <a:sym typeface="Nunito"/>
              </a:rPr>
              <a:t>$1.5trillion</a:t>
            </a:r>
            <a:r>
              <a:rPr lang="en" sz="1300">
                <a:solidFill>
                  <a:srgbClr val="424242"/>
                </a:solidFill>
                <a:latin typeface="Nunito"/>
                <a:ea typeface="Nunito"/>
                <a:cs typeface="Nunito"/>
                <a:sym typeface="Nunito"/>
              </a:rPr>
              <a:t> by 2030”</a:t>
            </a:r>
            <a:endParaRPr sz="1300">
              <a:solidFill>
                <a:srgbClr val="424242"/>
              </a:solidFill>
              <a:latin typeface="Nunito"/>
              <a:ea typeface="Nunito"/>
              <a:cs typeface="Nunito"/>
              <a:sym typeface="Nunito"/>
            </a:endParaRPr>
          </a:p>
          <a:p>
            <a:pPr indent="0" lvl="0" marL="0" rtl="0" algn="l">
              <a:lnSpc>
                <a:spcPct val="115000"/>
              </a:lnSpc>
              <a:spcBef>
                <a:spcPts val="1200"/>
              </a:spcBef>
              <a:spcAft>
                <a:spcPts val="1200"/>
              </a:spcAft>
              <a:buNone/>
            </a:pPr>
            <a:r>
              <a:t/>
            </a:r>
            <a:endParaRPr sz="900">
              <a:solidFill>
                <a:srgbClr val="27278B"/>
              </a:solidFill>
              <a:highlight>
                <a:srgbClr val="FFFFFF"/>
              </a:highlight>
            </a:endParaRPr>
          </a:p>
        </p:txBody>
      </p:sp>
      <p:sp>
        <p:nvSpPr>
          <p:cNvPr id="780" name="Google Shape;780;p68"/>
          <p:cNvSpPr txBox="1"/>
          <p:nvPr/>
        </p:nvSpPr>
        <p:spPr>
          <a:xfrm>
            <a:off x="326300" y="4348175"/>
            <a:ext cx="3768600" cy="7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000">
                <a:solidFill>
                  <a:schemeClr val="dk2"/>
                </a:solidFill>
                <a:latin typeface="Nunito"/>
                <a:ea typeface="Nunito"/>
                <a:cs typeface="Nunito"/>
                <a:sym typeface="Nunito"/>
              </a:rPr>
              <a:t>Domhke et al (2023) </a:t>
            </a:r>
            <a:r>
              <a:rPr i="1" lang="en" sz="1000">
                <a:solidFill>
                  <a:schemeClr val="dk2"/>
                </a:solidFill>
                <a:latin typeface="Nunito"/>
                <a:ea typeface="Nunito"/>
                <a:cs typeface="Nunito"/>
                <a:sym typeface="Nunito"/>
              </a:rPr>
              <a:t>Sea Change in Software Development: Economic and Productivity Analysis of the AI-Powered Developer Lifecycle </a:t>
            </a:r>
            <a:r>
              <a:rPr lang="en" sz="1100">
                <a:solidFill>
                  <a:schemeClr val="dk2"/>
                </a:solidFill>
                <a:latin typeface="Nunito"/>
                <a:ea typeface="Nunito"/>
                <a:cs typeface="Nunito"/>
                <a:sym typeface="Nunito"/>
              </a:rPr>
              <a:t> </a:t>
            </a:r>
            <a:r>
              <a:rPr lang="en" sz="900">
                <a:solidFill>
                  <a:schemeClr val="accent5"/>
                </a:solidFill>
                <a:highlight>
                  <a:schemeClr val="lt1"/>
                </a:highlight>
                <a:uFill>
                  <a:noFill/>
                </a:uFill>
                <a:hlinkClick r:id="rId4">
                  <a:extLst>
                    <a:ext uri="{A12FA001-AC4F-418D-AE19-62706E023703}">
                      <ahyp:hlinkClr val="tx"/>
                    </a:ext>
                  </a:extLst>
                </a:hlinkClick>
              </a:rPr>
              <a:t>10.48550/arXiv.2306.15033</a:t>
            </a:r>
            <a:endParaRPr sz="900">
              <a:solidFill>
                <a:schemeClr val="accent5"/>
              </a:solidFill>
              <a:highlight>
                <a:schemeClr val="lt1"/>
              </a:highlight>
            </a:endParaRPr>
          </a:p>
        </p:txBody>
      </p:sp>
      <p:sp>
        <p:nvSpPr>
          <p:cNvPr id="781" name="Google Shape;781;p68"/>
          <p:cNvSpPr/>
          <p:nvPr/>
        </p:nvSpPr>
        <p:spPr>
          <a:xfrm>
            <a:off x="1456875" y="1363625"/>
            <a:ext cx="1746600" cy="304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June 2023</a:t>
            </a:r>
            <a:endParaRPr>
              <a:latin typeface="Nunito"/>
              <a:ea typeface="Nunito"/>
              <a:cs typeface="Nunito"/>
              <a:sym typeface="Nunito"/>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69"/>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Lessons from software engineering?</a:t>
            </a:r>
            <a:endParaRPr/>
          </a:p>
        </p:txBody>
      </p:sp>
      <p:grpSp>
        <p:nvGrpSpPr>
          <p:cNvPr id="787" name="Google Shape;787;p69"/>
          <p:cNvGrpSpPr/>
          <p:nvPr/>
        </p:nvGrpSpPr>
        <p:grpSpPr>
          <a:xfrm>
            <a:off x="4572045" y="2356225"/>
            <a:ext cx="3634038" cy="2025262"/>
            <a:chOff x="1570020" y="1731677"/>
            <a:chExt cx="5671981" cy="2999500"/>
          </a:xfrm>
        </p:grpSpPr>
        <p:pic>
          <p:nvPicPr>
            <p:cNvPr id="788" name="Google Shape;788;p69"/>
            <p:cNvPicPr preferRelativeResize="0"/>
            <p:nvPr/>
          </p:nvPicPr>
          <p:blipFill>
            <a:blip r:embed="rId3">
              <a:alphaModFix/>
            </a:blip>
            <a:stretch>
              <a:fillRect/>
            </a:stretch>
          </p:blipFill>
          <p:spPr>
            <a:xfrm>
              <a:off x="1570020" y="1731677"/>
              <a:ext cx="5671981" cy="2999500"/>
            </a:xfrm>
            <a:prstGeom prst="rect">
              <a:avLst/>
            </a:prstGeom>
            <a:noFill/>
            <a:ln>
              <a:noFill/>
            </a:ln>
          </p:spPr>
        </p:pic>
        <p:sp>
          <p:nvSpPr>
            <p:cNvPr id="789" name="Google Shape;789;p69"/>
            <p:cNvSpPr txBox="1"/>
            <p:nvPr/>
          </p:nvSpPr>
          <p:spPr>
            <a:xfrm>
              <a:off x="1937900" y="2131675"/>
              <a:ext cx="3000000" cy="58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50">
                  <a:solidFill>
                    <a:srgbClr val="606060"/>
                  </a:solidFill>
                  <a:highlight>
                    <a:srgbClr val="F9FAFB"/>
                  </a:highlight>
                  <a:latin typeface="Roboto"/>
                  <a:ea typeface="Roboto"/>
                  <a:cs typeface="Roboto"/>
                  <a:sym typeface="Roboto"/>
                </a:rPr>
                <a:t>Code Churn by Year</a:t>
              </a:r>
              <a:endParaRPr/>
            </a:p>
          </p:txBody>
        </p:sp>
      </p:grpSp>
      <p:sp>
        <p:nvSpPr>
          <p:cNvPr id="790" name="Google Shape;790;p69"/>
          <p:cNvSpPr txBox="1"/>
          <p:nvPr/>
        </p:nvSpPr>
        <p:spPr>
          <a:xfrm>
            <a:off x="4979775" y="1727425"/>
            <a:ext cx="3000000" cy="49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950"/>
              <a:t>2023 Data Shows Downward Pressure on</a:t>
            </a:r>
            <a:endParaRPr i="1" sz="950"/>
          </a:p>
          <a:p>
            <a:pPr indent="0" lvl="0" marL="0" rtl="0" algn="l">
              <a:lnSpc>
                <a:spcPct val="115000"/>
              </a:lnSpc>
              <a:spcBef>
                <a:spcPts val="0"/>
              </a:spcBef>
              <a:spcAft>
                <a:spcPts val="0"/>
              </a:spcAft>
              <a:buNone/>
            </a:pPr>
            <a:r>
              <a:rPr i="1" lang="en" sz="950"/>
              <a:t>Code Quality ⇒ </a:t>
            </a:r>
            <a:r>
              <a:rPr b="1" i="1" lang="en" sz="950"/>
              <a:t>Technical Debt</a:t>
            </a:r>
            <a:endParaRPr b="1" i="1" sz="950"/>
          </a:p>
        </p:txBody>
      </p:sp>
      <p:pic>
        <p:nvPicPr>
          <p:cNvPr id="791" name="Google Shape;791;p69"/>
          <p:cNvPicPr preferRelativeResize="0"/>
          <p:nvPr/>
        </p:nvPicPr>
        <p:blipFill>
          <a:blip r:embed="rId4">
            <a:alphaModFix/>
          </a:blip>
          <a:stretch>
            <a:fillRect/>
          </a:stretch>
        </p:blipFill>
        <p:spPr>
          <a:xfrm>
            <a:off x="739275" y="2717875"/>
            <a:ext cx="2635248" cy="1505851"/>
          </a:xfrm>
          <a:prstGeom prst="rect">
            <a:avLst/>
          </a:prstGeom>
          <a:noFill/>
          <a:ln>
            <a:noFill/>
          </a:ln>
        </p:spPr>
      </p:pic>
      <p:sp>
        <p:nvSpPr>
          <p:cNvPr id="792" name="Google Shape;792;p69"/>
          <p:cNvSpPr txBox="1"/>
          <p:nvPr/>
        </p:nvSpPr>
        <p:spPr>
          <a:xfrm>
            <a:off x="273650" y="1789100"/>
            <a:ext cx="3873900" cy="70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424242"/>
                </a:solidFill>
                <a:latin typeface="Nunito"/>
                <a:ea typeface="Nunito"/>
                <a:cs typeface="Nunito"/>
                <a:sym typeface="Nunito"/>
              </a:rPr>
              <a:t>“Estimated GDP boost of </a:t>
            </a:r>
            <a:r>
              <a:rPr b="1" lang="en" sz="1300">
                <a:solidFill>
                  <a:srgbClr val="424242"/>
                </a:solidFill>
                <a:latin typeface="Nunito"/>
                <a:ea typeface="Nunito"/>
                <a:cs typeface="Nunito"/>
                <a:sym typeface="Nunito"/>
              </a:rPr>
              <a:t>$1.5trillion</a:t>
            </a:r>
            <a:r>
              <a:rPr lang="en" sz="1300">
                <a:solidFill>
                  <a:srgbClr val="424242"/>
                </a:solidFill>
                <a:latin typeface="Nunito"/>
                <a:ea typeface="Nunito"/>
                <a:cs typeface="Nunito"/>
                <a:sym typeface="Nunito"/>
              </a:rPr>
              <a:t> by 2030”</a:t>
            </a:r>
            <a:endParaRPr sz="1300">
              <a:solidFill>
                <a:srgbClr val="424242"/>
              </a:solidFill>
              <a:latin typeface="Nunito"/>
              <a:ea typeface="Nunito"/>
              <a:cs typeface="Nunito"/>
              <a:sym typeface="Nunito"/>
            </a:endParaRPr>
          </a:p>
          <a:p>
            <a:pPr indent="0" lvl="0" marL="0" rtl="0" algn="l">
              <a:lnSpc>
                <a:spcPct val="115000"/>
              </a:lnSpc>
              <a:spcBef>
                <a:spcPts val="1200"/>
              </a:spcBef>
              <a:spcAft>
                <a:spcPts val="1200"/>
              </a:spcAft>
              <a:buNone/>
            </a:pPr>
            <a:r>
              <a:t/>
            </a:r>
            <a:endParaRPr sz="900">
              <a:solidFill>
                <a:srgbClr val="27278B"/>
              </a:solidFill>
              <a:highlight>
                <a:srgbClr val="FFFFFF"/>
              </a:highlight>
            </a:endParaRPr>
          </a:p>
        </p:txBody>
      </p:sp>
      <p:sp>
        <p:nvSpPr>
          <p:cNvPr id="793" name="Google Shape;793;p69"/>
          <p:cNvSpPr txBox="1"/>
          <p:nvPr/>
        </p:nvSpPr>
        <p:spPr>
          <a:xfrm>
            <a:off x="326300" y="4348175"/>
            <a:ext cx="3768600" cy="7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000">
                <a:solidFill>
                  <a:schemeClr val="dk2"/>
                </a:solidFill>
                <a:latin typeface="Nunito"/>
                <a:ea typeface="Nunito"/>
                <a:cs typeface="Nunito"/>
                <a:sym typeface="Nunito"/>
              </a:rPr>
              <a:t>Domhke et al (2023) </a:t>
            </a:r>
            <a:r>
              <a:rPr i="1" lang="en" sz="1000">
                <a:solidFill>
                  <a:schemeClr val="dk2"/>
                </a:solidFill>
                <a:latin typeface="Nunito"/>
                <a:ea typeface="Nunito"/>
                <a:cs typeface="Nunito"/>
                <a:sym typeface="Nunito"/>
              </a:rPr>
              <a:t>Sea Change in Software Development: Economic and Productivity Analysis of the AI-Powered Developer Lifecycle </a:t>
            </a:r>
            <a:r>
              <a:rPr lang="en" sz="1100">
                <a:solidFill>
                  <a:schemeClr val="dk2"/>
                </a:solidFill>
                <a:latin typeface="Nunito"/>
                <a:ea typeface="Nunito"/>
                <a:cs typeface="Nunito"/>
                <a:sym typeface="Nunito"/>
              </a:rPr>
              <a:t> </a:t>
            </a:r>
            <a:r>
              <a:rPr lang="en" sz="900">
                <a:solidFill>
                  <a:schemeClr val="accent5"/>
                </a:solidFill>
                <a:highlight>
                  <a:schemeClr val="lt1"/>
                </a:highlight>
                <a:uFill>
                  <a:noFill/>
                </a:uFill>
                <a:hlinkClick r:id="rId5">
                  <a:extLst>
                    <a:ext uri="{A12FA001-AC4F-418D-AE19-62706E023703}">
                      <ahyp:hlinkClr val="tx"/>
                    </a:ext>
                  </a:extLst>
                </a:hlinkClick>
              </a:rPr>
              <a:t>10.48550/arXiv.2306.15033</a:t>
            </a:r>
            <a:endParaRPr sz="900">
              <a:solidFill>
                <a:schemeClr val="accent5"/>
              </a:solidFill>
              <a:highlight>
                <a:schemeClr val="lt1"/>
              </a:highlight>
            </a:endParaRPr>
          </a:p>
        </p:txBody>
      </p:sp>
      <p:sp>
        <p:nvSpPr>
          <p:cNvPr id="794" name="Google Shape;794;p69"/>
          <p:cNvSpPr txBox="1"/>
          <p:nvPr/>
        </p:nvSpPr>
        <p:spPr>
          <a:xfrm>
            <a:off x="4318500" y="4435500"/>
            <a:ext cx="4779300" cy="98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00">
                <a:solidFill>
                  <a:schemeClr val="dk2"/>
                </a:solidFill>
                <a:latin typeface="Nunito"/>
                <a:ea typeface="Nunito"/>
                <a:cs typeface="Nunito"/>
                <a:sym typeface="Nunito"/>
              </a:rPr>
              <a:t>Harding W, Kloster M (2024) Coding on Copilot (GitClear analysis of 150m lines of code) </a:t>
            </a:r>
            <a:r>
              <a:rPr lang="en" sz="800">
                <a:solidFill>
                  <a:schemeClr val="dk2"/>
                </a:solidFill>
                <a:latin typeface="Nunito"/>
                <a:ea typeface="Nunito"/>
                <a:cs typeface="Nunito"/>
                <a:sym typeface="Nunito"/>
              </a:rPr>
              <a:t>https://www.gitclear.com/coding_on_copilot_data_shows_ais_downward_pressure_on_code_quality</a:t>
            </a:r>
            <a:endParaRPr sz="800">
              <a:solidFill>
                <a:schemeClr val="dk2"/>
              </a:solidFill>
              <a:latin typeface="Nunito"/>
              <a:ea typeface="Nunito"/>
              <a:cs typeface="Nunito"/>
              <a:sym typeface="Nunito"/>
            </a:endParaRPr>
          </a:p>
          <a:p>
            <a:pPr indent="0" lvl="0" marL="0" rtl="0" algn="l">
              <a:lnSpc>
                <a:spcPct val="115000"/>
              </a:lnSpc>
              <a:spcBef>
                <a:spcPts val="1200"/>
              </a:spcBef>
              <a:spcAft>
                <a:spcPts val="1200"/>
              </a:spcAft>
              <a:buNone/>
            </a:pPr>
            <a:r>
              <a:t/>
            </a:r>
            <a:endParaRPr sz="1000">
              <a:solidFill>
                <a:schemeClr val="dk2"/>
              </a:solidFill>
              <a:latin typeface="Nunito"/>
              <a:ea typeface="Nunito"/>
              <a:cs typeface="Nunito"/>
              <a:sym typeface="Nunito"/>
            </a:endParaRPr>
          </a:p>
        </p:txBody>
      </p:sp>
      <p:sp>
        <p:nvSpPr>
          <p:cNvPr id="795" name="Google Shape;795;p69"/>
          <p:cNvSpPr/>
          <p:nvPr/>
        </p:nvSpPr>
        <p:spPr>
          <a:xfrm>
            <a:off x="1456875" y="1363625"/>
            <a:ext cx="1746600" cy="304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June 2023</a:t>
            </a:r>
            <a:endParaRPr>
              <a:latin typeface="Nunito"/>
              <a:ea typeface="Nunito"/>
              <a:cs typeface="Nunito"/>
              <a:sym typeface="Nunito"/>
            </a:endParaRPr>
          </a:p>
        </p:txBody>
      </p:sp>
      <p:sp>
        <p:nvSpPr>
          <p:cNvPr id="796" name="Google Shape;796;p69"/>
          <p:cNvSpPr/>
          <p:nvPr/>
        </p:nvSpPr>
        <p:spPr>
          <a:xfrm>
            <a:off x="5273650" y="1363625"/>
            <a:ext cx="1746600" cy="304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Jan 2024</a:t>
            </a:r>
            <a:endParaRPr>
              <a:latin typeface="Nunito"/>
              <a:ea typeface="Nunito"/>
              <a:cs typeface="Nunito"/>
              <a:sym typeface="Nunito"/>
            </a:endParaRPr>
          </a:p>
        </p:txBody>
      </p:sp>
      <p:sp>
        <p:nvSpPr>
          <p:cNvPr id="797" name="Google Shape;797;p69"/>
          <p:cNvSpPr/>
          <p:nvPr/>
        </p:nvSpPr>
        <p:spPr>
          <a:xfrm>
            <a:off x="3344825" y="1400775"/>
            <a:ext cx="631800" cy="2676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798" name="Google Shape;798;p69"/>
          <p:cNvSpPr/>
          <p:nvPr/>
        </p:nvSpPr>
        <p:spPr>
          <a:xfrm>
            <a:off x="3976625" y="1382225"/>
            <a:ext cx="631800" cy="2676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799" name="Google Shape;799;p69"/>
          <p:cNvSpPr/>
          <p:nvPr/>
        </p:nvSpPr>
        <p:spPr>
          <a:xfrm>
            <a:off x="4572000" y="1382225"/>
            <a:ext cx="631800" cy="2676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70"/>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Limitations of our study</a:t>
            </a:r>
            <a:endParaRPr/>
          </a:p>
        </p:txBody>
      </p:sp>
      <p:sp>
        <p:nvSpPr>
          <p:cNvPr id="805" name="Google Shape;805;p70"/>
          <p:cNvSpPr txBox="1"/>
          <p:nvPr>
            <p:ph idx="1" type="body"/>
          </p:nvPr>
        </p:nvSpPr>
        <p:spPr>
          <a:xfrm>
            <a:off x="432975" y="838000"/>
            <a:ext cx="8100000" cy="1407600"/>
          </a:xfrm>
          <a:prstGeom prst="rect">
            <a:avLst/>
          </a:prstGeom>
        </p:spPr>
        <p:txBody>
          <a:bodyPr anchorCtr="0" anchor="t" bIns="34275" lIns="68575" spcFirstLastPara="1" rIns="68575" wrap="square" tIns="34275">
            <a:normAutofit/>
          </a:bodyPr>
          <a:lstStyle/>
          <a:p>
            <a:pPr indent="-336550" lvl="0" marL="457200" rtl="0" algn="l">
              <a:spcBef>
                <a:spcPts val="300"/>
              </a:spcBef>
              <a:spcAft>
                <a:spcPts val="0"/>
              </a:spcAft>
              <a:buSzPts val="1700"/>
              <a:buChar char="●"/>
            </a:pPr>
            <a:r>
              <a:rPr lang="en" sz="1600"/>
              <a:t>Test set was restricted to recently added terms to mature ontologies which </a:t>
            </a:r>
            <a:r>
              <a:rPr b="1" lang="en" sz="1600"/>
              <a:t>may not be representative</a:t>
            </a:r>
            <a:endParaRPr sz="1600"/>
          </a:p>
          <a:p>
            <a:pPr indent="-330200" lvl="0" marL="457200" rtl="0" algn="l">
              <a:spcBef>
                <a:spcPts val="0"/>
              </a:spcBef>
              <a:spcAft>
                <a:spcPts val="0"/>
              </a:spcAft>
              <a:buSzPts val="1600"/>
              <a:buChar char="●"/>
            </a:pPr>
            <a:r>
              <a:rPr lang="en" sz="1600"/>
              <a:t>Most ontology work is </a:t>
            </a:r>
            <a:r>
              <a:rPr b="1" lang="en" sz="1600"/>
              <a:t>refactoring</a:t>
            </a:r>
            <a:r>
              <a:rPr lang="en" sz="1600"/>
              <a:t>, </a:t>
            </a:r>
            <a:r>
              <a:rPr i="1" lang="en" sz="1600"/>
              <a:t>not simply accumulating terms</a:t>
            </a:r>
            <a:endParaRPr i="1" sz="1600"/>
          </a:p>
        </p:txBody>
      </p:sp>
      <p:pic>
        <p:nvPicPr>
          <p:cNvPr id="806" name="Google Shape;806;p70"/>
          <p:cNvPicPr preferRelativeResize="0"/>
          <p:nvPr/>
        </p:nvPicPr>
        <p:blipFill>
          <a:blip r:embed="rId3">
            <a:alphaModFix/>
          </a:blip>
          <a:stretch>
            <a:fillRect/>
          </a:stretch>
        </p:blipFill>
        <p:spPr>
          <a:xfrm>
            <a:off x="5891225" y="2278832"/>
            <a:ext cx="2549402" cy="2656543"/>
          </a:xfrm>
          <a:prstGeom prst="rect">
            <a:avLst/>
          </a:prstGeom>
          <a:noFill/>
          <a:ln>
            <a:noFill/>
          </a:ln>
        </p:spPr>
      </p:pic>
      <p:sp>
        <p:nvSpPr>
          <p:cNvPr id="807" name="Google Shape;807;p70"/>
          <p:cNvSpPr txBox="1"/>
          <p:nvPr/>
        </p:nvSpPr>
        <p:spPr>
          <a:xfrm>
            <a:off x="5619225" y="4880075"/>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geneontology.org/stats.html</a:t>
            </a:r>
            <a:endParaRPr sz="900"/>
          </a:p>
        </p:txBody>
      </p:sp>
      <p:pic>
        <p:nvPicPr>
          <p:cNvPr id="808" name="Google Shape;808;p70"/>
          <p:cNvPicPr preferRelativeResize="0"/>
          <p:nvPr/>
        </p:nvPicPr>
        <p:blipFill>
          <a:blip r:embed="rId4">
            <a:alphaModFix/>
          </a:blip>
          <a:stretch>
            <a:fillRect/>
          </a:stretch>
        </p:blipFill>
        <p:spPr>
          <a:xfrm>
            <a:off x="873269" y="2419100"/>
            <a:ext cx="3740032" cy="2423351"/>
          </a:xfrm>
          <a:prstGeom prst="rect">
            <a:avLst/>
          </a:prstGeom>
          <a:noFill/>
          <a:ln>
            <a:noFill/>
          </a:ln>
        </p:spPr>
      </p:pic>
      <p:sp>
        <p:nvSpPr>
          <p:cNvPr id="809" name="Google Shape;809;p70"/>
          <p:cNvSpPr txBox="1"/>
          <p:nvPr/>
        </p:nvSpPr>
        <p:spPr>
          <a:xfrm>
            <a:off x="940300" y="4880075"/>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GO consortium (2019), </a:t>
            </a:r>
            <a:r>
              <a:rPr i="1" lang="en" sz="900"/>
              <a:t>Nucleic Acids Research</a:t>
            </a:r>
            <a:endParaRPr i="1" sz="900"/>
          </a:p>
        </p:txBody>
      </p:sp>
      <p:sp>
        <p:nvSpPr>
          <p:cNvPr id="810" name="Google Shape;810;p70"/>
          <p:cNvSpPr/>
          <p:nvPr/>
        </p:nvSpPr>
        <p:spPr>
          <a:xfrm>
            <a:off x="1575800" y="2000200"/>
            <a:ext cx="2549400" cy="245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Ontology Refactoring</a:t>
            </a:r>
            <a:endParaRPr>
              <a:latin typeface="Lato"/>
              <a:ea typeface="Lato"/>
              <a:cs typeface="Lato"/>
              <a:sym typeface="Lato"/>
            </a:endParaRPr>
          </a:p>
        </p:txBody>
      </p:sp>
      <p:sp>
        <p:nvSpPr>
          <p:cNvPr id="811" name="Google Shape;811;p70"/>
          <p:cNvSpPr/>
          <p:nvPr/>
        </p:nvSpPr>
        <p:spPr>
          <a:xfrm>
            <a:off x="5891225" y="1959350"/>
            <a:ext cx="2549400" cy="245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Obsoletion and merging</a:t>
            </a:r>
            <a:endParaRPr>
              <a:latin typeface="Lato"/>
              <a:ea typeface="Lato"/>
              <a:cs typeface="Lato"/>
              <a:sym typeface="Lato"/>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71"/>
          <p:cNvSpPr txBox="1"/>
          <p:nvPr>
            <p:ph type="title"/>
          </p:nvPr>
        </p:nvSpPr>
        <p:spPr>
          <a:xfrm>
            <a:off x="144476" y="113100"/>
            <a:ext cx="81033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DRAGON-AI part of Monarch suite of LLM tools</a:t>
            </a:r>
            <a:endParaRPr/>
          </a:p>
        </p:txBody>
      </p:sp>
      <p:pic>
        <p:nvPicPr>
          <p:cNvPr id="817" name="Google Shape;817;p71"/>
          <p:cNvPicPr preferRelativeResize="0"/>
          <p:nvPr/>
        </p:nvPicPr>
        <p:blipFill>
          <a:blip r:embed="rId3">
            <a:alphaModFix/>
          </a:blip>
          <a:stretch>
            <a:fillRect/>
          </a:stretch>
        </p:blipFill>
        <p:spPr>
          <a:xfrm>
            <a:off x="7299852" y="760975"/>
            <a:ext cx="1064977" cy="946655"/>
          </a:xfrm>
          <a:prstGeom prst="rect">
            <a:avLst/>
          </a:prstGeom>
          <a:noFill/>
          <a:ln>
            <a:noFill/>
          </a:ln>
        </p:spPr>
      </p:pic>
      <p:pic>
        <p:nvPicPr>
          <p:cNvPr id="818" name="Google Shape;818;p71"/>
          <p:cNvPicPr preferRelativeResize="0"/>
          <p:nvPr/>
        </p:nvPicPr>
        <p:blipFill>
          <a:blip r:embed="rId4">
            <a:alphaModFix/>
          </a:blip>
          <a:stretch>
            <a:fillRect/>
          </a:stretch>
        </p:blipFill>
        <p:spPr>
          <a:xfrm>
            <a:off x="7409569" y="3768541"/>
            <a:ext cx="904956" cy="804413"/>
          </a:xfrm>
          <a:prstGeom prst="rect">
            <a:avLst/>
          </a:prstGeom>
          <a:noFill/>
          <a:ln>
            <a:noFill/>
          </a:ln>
        </p:spPr>
      </p:pic>
      <p:sp>
        <p:nvSpPr>
          <p:cNvPr id="819" name="Google Shape;819;p71"/>
          <p:cNvSpPr/>
          <p:nvPr/>
        </p:nvSpPr>
        <p:spPr>
          <a:xfrm>
            <a:off x="4904444" y="946250"/>
            <a:ext cx="2384700" cy="732000"/>
          </a:xfrm>
          <a:prstGeom prst="roundRect">
            <a:avLst>
              <a:gd fmla="val 16667" name="adj"/>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00"/>
              <a:t>Interpret and summarize omics data and lists of entities</a:t>
            </a:r>
            <a:endParaRPr sz="1300"/>
          </a:p>
        </p:txBody>
      </p:sp>
      <p:sp>
        <p:nvSpPr>
          <p:cNvPr id="820" name="Google Shape;820;p71"/>
          <p:cNvSpPr/>
          <p:nvPr/>
        </p:nvSpPr>
        <p:spPr>
          <a:xfrm>
            <a:off x="4904444" y="3804673"/>
            <a:ext cx="2384700" cy="732000"/>
          </a:xfrm>
          <a:prstGeom prst="roundRect">
            <a:avLst>
              <a:gd fmla="val 16667" name="adj"/>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00"/>
              <a:t>Integrate different standards and vocabularies</a:t>
            </a:r>
            <a:endParaRPr sz="1300"/>
          </a:p>
        </p:txBody>
      </p:sp>
      <p:sp>
        <p:nvSpPr>
          <p:cNvPr id="821" name="Google Shape;821;p71"/>
          <p:cNvSpPr/>
          <p:nvPr/>
        </p:nvSpPr>
        <p:spPr>
          <a:xfrm>
            <a:off x="1499992" y="3756110"/>
            <a:ext cx="2186400" cy="732000"/>
          </a:xfrm>
          <a:prstGeom prst="roundRect">
            <a:avLst>
              <a:gd fmla="val 16667" name="adj"/>
            </a:avLst>
          </a:prstGeom>
          <a:solidFill>
            <a:schemeClr val="accent4"/>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t>Constructing Ontologies and KGs</a:t>
            </a:r>
            <a:endParaRPr b="1" sz="1300"/>
          </a:p>
        </p:txBody>
      </p:sp>
      <p:sp>
        <p:nvSpPr>
          <p:cNvPr id="822" name="Google Shape;822;p71"/>
          <p:cNvSpPr/>
          <p:nvPr/>
        </p:nvSpPr>
        <p:spPr>
          <a:xfrm>
            <a:off x="4873476" y="2352289"/>
            <a:ext cx="2481900" cy="732900"/>
          </a:xfrm>
          <a:prstGeom prst="roundRect">
            <a:avLst>
              <a:gd fmla="val 16667" name="adj"/>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00"/>
              <a:t>Find evidence for statements and hypotheses</a:t>
            </a:r>
            <a:endParaRPr sz="1300"/>
          </a:p>
        </p:txBody>
      </p:sp>
      <p:pic>
        <p:nvPicPr>
          <p:cNvPr id="823" name="Google Shape;823;p71"/>
          <p:cNvPicPr preferRelativeResize="0"/>
          <p:nvPr/>
        </p:nvPicPr>
        <p:blipFill>
          <a:blip r:embed="rId5">
            <a:alphaModFix/>
          </a:blip>
          <a:stretch>
            <a:fillRect/>
          </a:stretch>
        </p:blipFill>
        <p:spPr>
          <a:xfrm>
            <a:off x="7497648" y="2295408"/>
            <a:ext cx="986052" cy="876499"/>
          </a:xfrm>
          <a:prstGeom prst="rect">
            <a:avLst/>
          </a:prstGeom>
          <a:noFill/>
          <a:ln>
            <a:noFill/>
          </a:ln>
        </p:spPr>
      </p:pic>
      <p:sp>
        <p:nvSpPr>
          <p:cNvPr id="824" name="Google Shape;824;p71"/>
          <p:cNvSpPr/>
          <p:nvPr/>
        </p:nvSpPr>
        <p:spPr>
          <a:xfrm>
            <a:off x="7342384" y="880608"/>
            <a:ext cx="277500" cy="240900"/>
          </a:xfrm>
          <a:prstGeom prst="ellipse">
            <a:avLst/>
          </a:prstGeom>
          <a:solidFill>
            <a:schemeClr val="lt1"/>
          </a:solidFill>
          <a:ln cap="flat" cmpd="sng" w="28575">
            <a:solidFill>
              <a:schemeClr val="dk2"/>
            </a:solidFill>
            <a:prstDash val="solid"/>
            <a:round/>
            <a:headEnd len="sm" w="sm" type="none"/>
            <a:tailEnd len="sm" w="sm" type="none"/>
          </a:ln>
        </p:spPr>
        <p:txBody>
          <a:bodyPr anchorCtr="0" anchor="ctr" bIns="91425" lIns="45700" spcFirstLastPara="1" rIns="91425" wrap="square" tIns="91425">
            <a:noAutofit/>
          </a:bodyPr>
          <a:lstStyle/>
          <a:p>
            <a:pPr indent="0" lvl="0" marL="0" rtl="0" algn="l">
              <a:spcBef>
                <a:spcPts val="0"/>
              </a:spcBef>
              <a:spcAft>
                <a:spcPts val="0"/>
              </a:spcAft>
              <a:buNone/>
            </a:pPr>
            <a:r>
              <a:rPr b="1" lang="en"/>
              <a:t>2</a:t>
            </a:r>
            <a:endParaRPr b="1"/>
          </a:p>
        </p:txBody>
      </p:sp>
      <p:sp>
        <p:nvSpPr>
          <p:cNvPr id="825" name="Google Shape;825;p71"/>
          <p:cNvSpPr/>
          <p:nvPr/>
        </p:nvSpPr>
        <p:spPr>
          <a:xfrm>
            <a:off x="7160790" y="2245504"/>
            <a:ext cx="271200" cy="228300"/>
          </a:xfrm>
          <a:prstGeom prst="ellipse">
            <a:avLst/>
          </a:prstGeom>
          <a:solidFill>
            <a:schemeClr val="lt1"/>
          </a:solidFill>
          <a:ln cap="flat" cmpd="sng" w="28575">
            <a:solidFill>
              <a:schemeClr val="dk2"/>
            </a:solidFill>
            <a:prstDash val="solid"/>
            <a:round/>
            <a:headEnd len="sm" w="sm" type="none"/>
            <a:tailEnd len="sm" w="sm" type="none"/>
          </a:ln>
        </p:spPr>
        <p:txBody>
          <a:bodyPr anchorCtr="0" anchor="ctr" bIns="91425" lIns="45700" spcFirstLastPara="1" rIns="91425" wrap="square" tIns="91425">
            <a:noAutofit/>
          </a:bodyPr>
          <a:lstStyle/>
          <a:p>
            <a:pPr indent="0" lvl="0" marL="0" rtl="0" algn="l">
              <a:spcBef>
                <a:spcPts val="0"/>
              </a:spcBef>
              <a:spcAft>
                <a:spcPts val="0"/>
              </a:spcAft>
              <a:buNone/>
            </a:pPr>
            <a:r>
              <a:rPr b="1" lang="en"/>
              <a:t>4</a:t>
            </a:r>
            <a:endParaRPr b="1"/>
          </a:p>
        </p:txBody>
      </p:sp>
      <p:sp>
        <p:nvSpPr>
          <p:cNvPr id="826" name="Google Shape;826;p71"/>
          <p:cNvSpPr/>
          <p:nvPr/>
        </p:nvSpPr>
        <p:spPr>
          <a:xfrm>
            <a:off x="3462362" y="3625421"/>
            <a:ext cx="313800" cy="228300"/>
          </a:xfrm>
          <a:prstGeom prst="ellipse">
            <a:avLst/>
          </a:prstGeom>
          <a:solidFill>
            <a:schemeClr val="lt1"/>
          </a:solidFill>
          <a:ln cap="flat" cmpd="sng" w="28575">
            <a:solidFill>
              <a:schemeClr val="dk2"/>
            </a:solidFill>
            <a:prstDash val="solid"/>
            <a:round/>
            <a:headEnd len="sm" w="sm" type="none"/>
            <a:tailEnd len="sm" w="sm" type="none"/>
          </a:ln>
        </p:spPr>
        <p:txBody>
          <a:bodyPr anchorCtr="0" anchor="ctr" bIns="91425" lIns="45700" spcFirstLastPara="1" rIns="91425" wrap="square" tIns="91425">
            <a:noAutofit/>
          </a:bodyPr>
          <a:lstStyle/>
          <a:p>
            <a:pPr indent="0" lvl="0" marL="0" rtl="0" algn="l">
              <a:spcBef>
                <a:spcPts val="0"/>
              </a:spcBef>
              <a:spcAft>
                <a:spcPts val="0"/>
              </a:spcAft>
              <a:buNone/>
            </a:pPr>
            <a:r>
              <a:rPr b="1" lang="en"/>
              <a:t>5</a:t>
            </a:r>
            <a:endParaRPr b="1"/>
          </a:p>
        </p:txBody>
      </p:sp>
      <p:sp>
        <p:nvSpPr>
          <p:cNvPr id="827" name="Google Shape;827;p71"/>
          <p:cNvSpPr/>
          <p:nvPr/>
        </p:nvSpPr>
        <p:spPr>
          <a:xfrm>
            <a:off x="7185352" y="3719066"/>
            <a:ext cx="271200" cy="228300"/>
          </a:xfrm>
          <a:prstGeom prst="ellipse">
            <a:avLst/>
          </a:prstGeom>
          <a:solidFill>
            <a:schemeClr val="lt1"/>
          </a:solidFill>
          <a:ln cap="flat" cmpd="sng" w="28575">
            <a:solidFill>
              <a:schemeClr val="dk2"/>
            </a:solidFill>
            <a:prstDash val="solid"/>
            <a:round/>
            <a:headEnd len="sm" w="sm" type="none"/>
            <a:tailEnd len="sm" w="sm" type="none"/>
          </a:ln>
        </p:spPr>
        <p:txBody>
          <a:bodyPr anchorCtr="0" anchor="ctr" bIns="91425" lIns="45700" spcFirstLastPara="1" rIns="91425" wrap="square" tIns="91425">
            <a:noAutofit/>
          </a:bodyPr>
          <a:lstStyle/>
          <a:p>
            <a:pPr indent="0" lvl="0" marL="0" rtl="0" algn="l">
              <a:spcBef>
                <a:spcPts val="0"/>
              </a:spcBef>
              <a:spcAft>
                <a:spcPts val="0"/>
              </a:spcAft>
              <a:buNone/>
            </a:pPr>
            <a:r>
              <a:rPr b="1" lang="en"/>
              <a:t>6</a:t>
            </a:r>
            <a:endParaRPr b="1"/>
          </a:p>
        </p:txBody>
      </p:sp>
      <p:grpSp>
        <p:nvGrpSpPr>
          <p:cNvPr id="828" name="Google Shape;828;p71"/>
          <p:cNvGrpSpPr/>
          <p:nvPr/>
        </p:nvGrpSpPr>
        <p:grpSpPr>
          <a:xfrm>
            <a:off x="229785" y="2216213"/>
            <a:ext cx="3732268" cy="1005083"/>
            <a:chOff x="301560" y="881650"/>
            <a:chExt cx="3732268" cy="1005083"/>
          </a:xfrm>
        </p:grpSpPr>
        <p:pic>
          <p:nvPicPr>
            <p:cNvPr id="829" name="Google Shape;829;p71"/>
            <p:cNvPicPr preferRelativeResize="0"/>
            <p:nvPr/>
          </p:nvPicPr>
          <p:blipFill>
            <a:blip r:embed="rId6">
              <a:alphaModFix/>
            </a:blip>
            <a:stretch>
              <a:fillRect/>
            </a:stretch>
          </p:blipFill>
          <p:spPr>
            <a:xfrm>
              <a:off x="301560" y="884254"/>
              <a:ext cx="899934" cy="872542"/>
            </a:xfrm>
            <a:prstGeom prst="rect">
              <a:avLst/>
            </a:prstGeom>
            <a:noFill/>
            <a:ln>
              <a:noFill/>
            </a:ln>
          </p:spPr>
        </p:pic>
        <p:sp>
          <p:nvSpPr>
            <p:cNvPr id="830" name="Google Shape;830;p71"/>
            <p:cNvSpPr/>
            <p:nvPr/>
          </p:nvSpPr>
          <p:spPr>
            <a:xfrm>
              <a:off x="1499981" y="947259"/>
              <a:ext cx="2275800" cy="732900"/>
            </a:xfrm>
            <a:prstGeom prst="roundRect">
              <a:avLst>
                <a:gd fmla="val 16667" name="adj"/>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00"/>
                <a:t>Enhance GPT with trusted information from key knowledge providers</a:t>
              </a:r>
              <a:endParaRPr sz="1300"/>
            </a:p>
          </p:txBody>
        </p:sp>
        <p:sp>
          <p:nvSpPr>
            <p:cNvPr id="831" name="Google Shape;831;p71"/>
            <p:cNvSpPr/>
            <p:nvPr/>
          </p:nvSpPr>
          <p:spPr>
            <a:xfrm>
              <a:off x="3712828" y="881650"/>
              <a:ext cx="321000" cy="240900"/>
            </a:xfrm>
            <a:prstGeom prst="ellipse">
              <a:avLst/>
            </a:prstGeom>
            <a:solidFill>
              <a:schemeClr val="lt1"/>
            </a:solidFill>
            <a:ln cap="flat" cmpd="sng" w="28575">
              <a:solidFill>
                <a:schemeClr val="dk2"/>
              </a:solidFill>
              <a:prstDash val="solid"/>
              <a:round/>
              <a:headEnd len="sm" w="sm" type="none"/>
              <a:tailEnd len="sm" w="sm" type="none"/>
            </a:ln>
          </p:spPr>
          <p:txBody>
            <a:bodyPr anchorCtr="0" anchor="ctr" bIns="91425" lIns="45700" spcFirstLastPara="1" rIns="91425" wrap="square" tIns="91425">
              <a:noAutofit/>
            </a:bodyPr>
            <a:lstStyle/>
            <a:p>
              <a:pPr indent="0" lvl="0" marL="0" rtl="0" algn="l">
                <a:spcBef>
                  <a:spcPts val="0"/>
                </a:spcBef>
                <a:spcAft>
                  <a:spcPts val="0"/>
                </a:spcAft>
                <a:buNone/>
              </a:pPr>
              <a:r>
                <a:rPr b="1" lang="en"/>
                <a:t>3</a:t>
              </a:r>
              <a:endParaRPr b="1"/>
            </a:p>
          </p:txBody>
        </p:sp>
        <p:sp>
          <p:nvSpPr>
            <p:cNvPr id="832" name="Google Shape;832;p71"/>
            <p:cNvSpPr/>
            <p:nvPr/>
          </p:nvSpPr>
          <p:spPr>
            <a:xfrm>
              <a:off x="1922356" y="1679433"/>
              <a:ext cx="1853100" cy="2073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latin typeface="Lato"/>
                  <a:ea typeface="Lato"/>
                  <a:cs typeface="Lato"/>
                  <a:sym typeface="Lato"/>
                </a:rPr>
                <a:t>Phenomics </a:t>
              </a:r>
              <a:r>
                <a:rPr b="1" lang="en" sz="1200">
                  <a:latin typeface="Lato"/>
                  <a:ea typeface="Lato"/>
                  <a:cs typeface="Lato"/>
                  <a:sym typeface="Lato"/>
                </a:rPr>
                <a:t> Assistant</a:t>
              </a:r>
              <a:endParaRPr b="1" sz="1200">
                <a:latin typeface="Lato"/>
                <a:ea typeface="Lato"/>
                <a:cs typeface="Lato"/>
                <a:sym typeface="Lato"/>
              </a:endParaRPr>
            </a:p>
          </p:txBody>
        </p:sp>
      </p:grpSp>
      <p:sp>
        <p:nvSpPr>
          <p:cNvPr id="833" name="Google Shape;833;p71"/>
          <p:cNvSpPr/>
          <p:nvPr/>
        </p:nvSpPr>
        <p:spPr>
          <a:xfrm>
            <a:off x="5630885" y="1620272"/>
            <a:ext cx="1538100" cy="2073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latin typeface="Lato"/>
                <a:ea typeface="Lato"/>
                <a:cs typeface="Lato"/>
                <a:sym typeface="Lato"/>
              </a:rPr>
              <a:t>TALISMAN</a:t>
            </a:r>
            <a:endParaRPr b="1" sz="1200">
              <a:latin typeface="Lato"/>
              <a:ea typeface="Lato"/>
              <a:cs typeface="Lato"/>
              <a:sym typeface="Lato"/>
            </a:endParaRPr>
          </a:p>
        </p:txBody>
      </p:sp>
      <p:sp>
        <p:nvSpPr>
          <p:cNvPr id="834" name="Google Shape;834;p71"/>
          <p:cNvSpPr/>
          <p:nvPr/>
        </p:nvSpPr>
        <p:spPr>
          <a:xfrm>
            <a:off x="1447522" y="967284"/>
            <a:ext cx="2275800" cy="732900"/>
          </a:xfrm>
          <a:prstGeom prst="roundRect">
            <a:avLst>
              <a:gd fmla="val 16667" name="adj"/>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00"/>
              <a:t>Derive structured knowledge from unstructured sources</a:t>
            </a:r>
            <a:endParaRPr sz="1300"/>
          </a:p>
        </p:txBody>
      </p:sp>
      <p:sp>
        <p:nvSpPr>
          <p:cNvPr id="835" name="Google Shape;835;p71"/>
          <p:cNvSpPr/>
          <p:nvPr/>
        </p:nvSpPr>
        <p:spPr>
          <a:xfrm>
            <a:off x="3534715" y="880590"/>
            <a:ext cx="313800" cy="228300"/>
          </a:xfrm>
          <a:prstGeom prst="ellipse">
            <a:avLst/>
          </a:prstGeom>
          <a:solidFill>
            <a:schemeClr val="lt1"/>
          </a:solidFill>
          <a:ln cap="flat" cmpd="sng" w="28575">
            <a:solidFill>
              <a:schemeClr val="dk2"/>
            </a:solidFill>
            <a:prstDash val="solid"/>
            <a:round/>
            <a:headEnd len="sm" w="sm" type="none"/>
            <a:tailEnd len="sm" w="sm" type="none"/>
          </a:ln>
        </p:spPr>
        <p:txBody>
          <a:bodyPr anchorCtr="0" anchor="ctr" bIns="91425" lIns="45700" spcFirstLastPara="1" rIns="91425" wrap="square" tIns="91425">
            <a:noAutofit/>
          </a:bodyPr>
          <a:lstStyle/>
          <a:p>
            <a:pPr indent="0" lvl="0" marL="0" rtl="0" algn="l">
              <a:spcBef>
                <a:spcPts val="0"/>
              </a:spcBef>
              <a:spcAft>
                <a:spcPts val="0"/>
              </a:spcAft>
              <a:buNone/>
            </a:pPr>
            <a:r>
              <a:rPr b="1" lang="en"/>
              <a:t>1</a:t>
            </a:r>
            <a:endParaRPr b="1"/>
          </a:p>
        </p:txBody>
      </p:sp>
      <p:pic>
        <p:nvPicPr>
          <p:cNvPr id="836" name="Google Shape;836;p71"/>
          <p:cNvPicPr preferRelativeResize="0"/>
          <p:nvPr/>
        </p:nvPicPr>
        <p:blipFill rotWithShape="1">
          <a:blip r:embed="rId7">
            <a:alphaModFix/>
          </a:blip>
          <a:srcRect b="0" l="0" r="0" t="0"/>
          <a:stretch/>
        </p:blipFill>
        <p:spPr>
          <a:xfrm>
            <a:off x="343309" y="1085743"/>
            <a:ext cx="785645" cy="628434"/>
          </a:xfrm>
          <a:prstGeom prst="rect">
            <a:avLst/>
          </a:prstGeom>
          <a:noFill/>
          <a:ln>
            <a:noFill/>
          </a:ln>
        </p:spPr>
      </p:pic>
      <p:sp>
        <p:nvSpPr>
          <p:cNvPr id="837" name="Google Shape;837;p71"/>
          <p:cNvSpPr/>
          <p:nvPr/>
        </p:nvSpPr>
        <p:spPr>
          <a:xfrm>
            <a:off x="2098334" y="1636132"/>
            <a:ext cx="1624500" cy="2073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latin typeface="Lato"/>
                <a:ea typeface="Lato"/>
                <a:cs typeface="Lato"/>
                <a:sym typeface="Lato"/>
              </a:rPr>
              <a:t>SPIRES / OntoGPT</a:t>
            </a:r>
            <a:endParaRPr b="1" sz="1200">
              <a:latin typeface="Lato"/>
              <a:ea typeface="Lato"/>
              <a:cs typeface="Lato"/>
              <a:sym typeface="Lato"/>
            </a:endParaRPr>
          </a:p>
        </p:txBody>
      </p:sp>
      <p:sp>
        <p:nvSpPr>
          <p:cNvPr id="838" name="Google Shape;838;p71"/>
          <p:cNvSpPr/>
          <p:nvPr/>
        </p:nvSpPr>
        <p:spPr>
          <a:xfrm>
            <a:off x="5667643" y="2960872"/>
            <a:ext cx="1538100" cy="2073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latin typeface="Lato"/>
                <a:ea typeface="Lato"/>
                <a:cs typeface="Lato"/>
                <a:sym typeface="Lato"/>
              </a:rPr>
              <a:t>CurateGPT</a:t>
            </a:r>
            <a:endParaRPr b="1" sz="1200">
              <a:latin typeface="Lato"/>
              <a:ea typeface="Lato"/>
              <a:cs typeface="Lato"/>
              <a:sym typeface="Lato"/>
            </a:endParaRPr>
          </a:p>
        </p:txBody>
      </p:sp>
      <p:sp>
        <p:nvSpPr>
          <p:cNvPr id="839" name="Google Shape;839;p71"/>
          <p:cNvSpPr/>
          <p:nvPr/>
        </p:nvSpPr>
        <p:spPr>
          <a:xfrm>
            <a:off x="5630885" y="4489308"/>
            <a:ext cx="1538100" cy="2073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latin typeface="Lato"/>
                <a:ea typeface="Lato"/>
                <a:cs typeface="Lato"/>
                <a:sym typeface="Lato"/>
              </a:rPr>
              <a:t>MapperGPT</a:t>
            </a:r>
            <a:endParaRPr b="1" sz="1200">
              <a:latin typeface="Lato"/>
              <a:ea typeface="Lato"/>
              <a:cs typeface="Lato"/>
              <a:sym typeface="Lato"/>
            </a:endParaRPr>
          </a:p>
        </p:txBody>
      </p:sp>
      <p:pic>
        <p:nvPicPr>
          <p:cNvPr id="840" name="Google Shape;840;p71"/>
          <p:cNvPicPr preferRelativeResize="0"/>
          <p:nvPr/>
        </p:nvPicPr>
        <p:blipFill>
          <a:blip r:embed="rId4">
            <a:alphaModFix/>
          </a:blip>
          <a:stretch>
            <a:fillRect/>
          </a:stretch>
        </p:blipFill>
        <p:spPr>
          <a:xfrm>
            <a:off x="301550" y="3656824"/>
            <a:ext cx="825920" cy="800781"/>
          </a:xfrm>
          <a:prstGeom prst="rect">
            <a:avLst/>
          </a:prstGeom>
          <a:noFill/>
          <a:ln>
            <a:noFill/>
          </a:ln>
        </p:spPr>
      </p:pic>
      <p:sp>
        <p:nvSpPr>
          <p:cNvPr id="841" name="Google Shape;841;p71"/>
          <p:cNvSpPr/>
          <p:nvPr/>
        </p:nvSpPr>
        <p:spPr>
          <a:xfrm>
            <a:off x="2101583" y="4462628"/>
            <a:ext cx="1624500" cy="2073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latin typeface="Lato"/>
                <a:ea typeface="Lato"/>
                <a:cs typeface="Lato"/>
                <a:sym typeface="Lato"/>
              </a:rPr>
              <a:t>DRAGON-AI</a:t>
            </a:r>
            <a:endParaRPr b="1" sz="1200">
              <a:latin typeface="Lato"/>
              <a:ea typeface="Lato"/>
              <a:cs typeface="Lato"/>
              <a:sym typeface="Lato"/>
            </a:endParaRPr>
          </a:p>
        </p:txBody>
      </p:sp>
      <p:sp>
        <p:nvSpPr>
          <p:cNvPr id="842" name="Google Shape;842;p71"/>
          <p:cNvSpPr txBox="1"/>
          <p:nvPr/>
        </p:nvSpPr>
        <p:spPr>
          <a:xfrm>
            <a:off x="1327850" y="1827575"/>
            <a:ext cx="25992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Caufield et al (2024) </a:t>
            </a:r>
            <a:r>
              <a:rPr i="1" lang="en" sz="900"/>
              <a:t>Bioinformatics</a:t>
            </a:r>
            <a:r>
              <a:rPr lang="en" sz="900"/>
              <a:t>, btae104</a:t>
            </a:r>
            <a:endParaRPr sz="900"/>
          </a:p>
        </p:txBody>
      </p:sp>
      <p:sp>
        <p:nvSpPr>
          <p:cNvPr id="843" name="Google Shape;843;p71"/>
          <p:cNvSpPr txBox="1"/>
          <p:nvPr/>
        </p:nvSpPr>
        <p:spPr>
          <a:xfrm>
            <a:off x="1759100" y="4696600"/>
            <a:ext cx="2089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Toro</a:t>
            </a:r>
            <a:r>
              <a:rPr lang="en" sz="900"/>
              <a:t> et al (2023) </a:t>
            </a:r>
            <a:r>
              <a:rPr i="1" lang="en" sz="900"/>
              <a:t>arxiv</a:t>
            </a:r>
            <a:r>
              <a:rPr lang="en" sz="900"/>
              <a:t>, </a:t>
            </a:r>
            <a:r>
              <a:rPr lang="en" sz="900"/>
              <a:t>2312.10904</a:t>
            </a:r>
            <a:endParaRPr sz="900"/>
          </a:p>
        </p:txBody>
      </p:sp>
      <p:sp>
        <p:nvSpPr>
          <p:cNvPr id="844" name="Google Shape;844;p71"/>
          <p:cNvSpPr txBox="1"/>
          <p:nvPr/>
        </p:nvSpPr>
        <p:spPr>
          <a:xfrm>
            <a:off x="4743175" y="4696600"/>
            <a:ext cx="25992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Matentzoglu</a:t>
            </a:r>
            <a:r>
              <a:rPr lang="en" sz="900"/>
              <a:t> et al (2023) </a:t>
            </a:r>
            <a:r>
              <a:rPr i="1" lang="en" sz="900"/>
              <a:t>arxiv</a:t>
            </a:r>
            <a:r>
              <a:rPr lang="en" sz="900"/>
              <a:t>, </a:t>
            </a:r>
            <a:r>
              <a:rPr lang="en" sz="900"/>
              <a:t>2310.03666</a:t>
            </a:r>
            <a:endParaRPr sz="900"/>
          </a:p>
        </p:txBody>
      </p:sp>
      <p:sp>
        <p:nvSpPr>
          <p:cNvPr id="845" name="Google Shape;845;p71"/>
          <p:cNvSpPr txBox="1"/>
          <p:nvPr/>
        </p:nvSpPr>
        <p:spPr>
          <a:xfrm>
            <a:off x="4904450" y="1815013"/>
            <a:ext cx="25992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Joachimiak</a:t>
            </a:r>
            <a:r>
              <a:rPr lang="en" sz="900"/>
              <a:t> et al (2023) </a:t>
            </a:r>
            <a:r>
              <a:rPr i="1" lang="en" sz="900"/>
              <a:t>arxiv</a:t>
            </a:r>
            <a:r>
              <a:rPr lang="en" sz="900"/>
              <a:t>, </a:t>
            </a:r>
            <a:r>
              <a:rPr lang="en" sz="900"/>
              <a:t>2305.13338</a:t>
            </a:r>
            <a:endParaRPr sz="900"/>
          </a:p>
        </p:txBody>
      </p:sp>
      <p:sp>
        <p:nvSpPr>
          <p:cNvPr id="846" name="Google Shape;846;p71"/>
          <p:cNvSpPr txBox="1"/>
          <p:nvPr/>
        </p:nvSpPr>
        <p:spPr>
          <a:xfrm>
            <a:off x="1176950" y="3224488"/>
            <a:ext cx="25992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O’Neil</a:t>
            </a:r>
            <a:r>
              <a:rPr lang="en" sz="900"/>
              <a:t> et al (2023) </a:t>
            </a:r>
            <a:r>
              <a:rPr i="1" lang="en" sz="900"/>
              <a:t>biorxiv</a:t>
            </a:r>
            <a:r>
              <a:rPr lang="en" sz="900"/>
              <a:t>, </a:t>
            </a:r>
            <a:r>
              <a:rPr lang="en" sz="900"/>
              <a:t>2024.01.31.578275</a:t>
            </a:r>
            <a:endParaRPr sz="900"/>
          </a:p>
        </p:txBody>
      </p:sp>
      <p:sp>
        <p:nvSpPr>
          <p:cNvPr id="847" name="Google Shape;847;p71"/>
          <p:cNvSpPr txBox="1"/>
          <p:nvPr/>
        </p:nvSpPr>
        <p:spPr>
          <a:xfrm>
            <a:off x="4797200" y="3152150"/>
            <a:ext cx="25992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github.com/monarch-initiative/curate-gpt</a:t>
            </a:r>
            <a:endParaRPr sz="900"/>
          </a:p>
        </p:txBody>
      </p:sp>
      <p:pic>
        <p:nvPicPr>
          <p:cNvPr descr="Monarch_logo_Horizontal_Color.jpg" id="848" name="Google Shape;848;p71"/>
          <p:cNvPicPr preferRelativeResize="0"/>
          <p:nvPr/>
        </p:nvPicPr>
        <p:blipFill rotWithShape="1">
          <a:blip r:embed="rId8">
            <a:alphaModFix/>
          </a:blip>
          <a:srcRect b="19134" l="6002" r="5984" t="14906"/>
          <a:stretch/>
        </p:blipFill>
        <p:spPr>
          <a:xfrm>
            <a:off x="100925" y="4716475"/>
            <a:ext cx="1304309" cy="323100"/>
          </a:xfrm>
          <a:prstGeom prst="rect">
            <a:avLst/>
          </a:prstGeom>
          <a:noFill/>
          <a:ln>
            <a:noFill/>
          </a:ln>
        </p:spPr>
      </p:pic>
      <p:pic>
        <p:nvPicPr>
          <p:cNvPr id="849" name="Google Shape;849;p71"/>
          <p:cNvPicPr preferRelativeResize="0"/>
          <p:nvPr/>
        </p:nvPicPr>
        <p:blipFill rotWithShape="1">
          <a:blip r:embed="rId9">
            <a:alphaModFix/>
          </a:blip>
          <a:srcRect b="0" l="0" r="0" t="0"/>
          <a:stretch/>
        </p:blipFill>
        <p:spPr>
          <a:xfrm>
            <a:off x="4490501" y="880600"/>
            <a:ext cx="449675" cy="4496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72"/>
          <p:cNvSpPr txBox="1"/>
          <p:nvPr>
            <p:ph type="title"/>
          </p:nvPr>
        </p:nvSpPr>
        <p:spPr>
          <a:xfrm>
            <a:off x="144476" y="113100"/>
            <a:ext cx="7950000" cy="5514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Alliance of Genome Resources AI curation tools</a:t>
            </a:r>
            <a:endParaRPr/>
          </a:p>
        </p:txBody>
      </p:sp>
      <p:grpSp>
        <p:nvGrpSpPr>
          <p:cNvPr id="855" name="Google Shape;855;p72"/>
          <p:cNvGrpSpPr/>
          <p:nvPr/>
        </p:nvGrpSpPr>
        <p:grpSpPr>
          <a:xfrm>
            <a:off x="5782774" y="1289300"/>
            <a:ext cx="3260561" cy="2846761"/>
            <a:chOff x="5782774" y="1289300"/>
            <a:chExt cx="3260561" cy="2846761"/>
          </a:xfrm>
        </p:grpSpPr>
        <p:pic>
          <p:nvPicPr>
            <p:cNvPr id="856" name="Google Shape;856;p72"/>
            <p:cNvPicPr preferRelativeResize="0"/>
            <p:nvPr/>
          </p:nvPicPr>
          <p:blipFill>
            <a:blip r:embed="rId3">
              <a:alphaModFix/>
            </a:blip>
            <a:stretch>
              <a:fillRect/>
            </a:stretch>
          </p:blipFill>
          <p:spPr>
            <a:xfrm>
              <a:off x="6844472" y="2250862"/>
              <a:ext cx="1121301" cy="964531"/>
            </a:xfrm>
            <a:prstGeom prst="rect">
              <a:avLst/>
            </a:prstGeom>
            <a:noFill/>
            <a:ln>
              <a:noFill/>
            </a:ln>
          </p:spPr>
        </p:pic>
        <p:sp>
          <p:nvSpPr>
            <p:cNvPr id="857" name="Google Shape;857;p72"/>
            <p:cNvSpPr/>
            <p:nvPr/>
          </p:nvSpPr>
          <p:spPr>
            <a:xfrm>
              <a:off x="6978892" y="1289300"/>
              <a:ext cx="1032210" cy="800064"/>
            </a:xfrm>
            <a:prstGeom prst="flowChartMultidocument">
              <a:avLst/>
            </a:prstGeom>
            <a:solidFill>
              <a:schemeClr val="lt2"/>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t>Publications</a:t>
              </a:r>
              <a:endParaRPr sz="1000"/>
            </a:p>
            <a:p>
              <a:pPr indent="0" lvl="0" marL="0" rtl="0" algn="ctr">
                <a:spcBef>
                  <a:spcPts val="0"/>
                </a:spcBef>
                <a:spcAft>
                  <a:spcPts val="0"/>
                </a:spcAft>
                <a:buNone/>
              </a:pPr>
              <a:r>
                <a:rPr lang="en" sz="1000"/>
                <a:t>(PDF)</a:t>
              </a:r>
              <a:endParaRPr sz="1000"/>
            </a:p>
          </p:txBody>
        </p:sp>
        <p:sp>
          <p:nvSpPr>
            <p:cNvPr id="858" name="Google Shape;858;p72"/>
            <p:cNvSpPr/>
            <p:nvPr/>
          </p:nvSpPr>
          <p:spPr>
            <a:xfrm>
              <a:off x="5782774" y="3376870"/>
              <a:ext cx="878526" cy="759186"/>
            </a:xfrm>
            <a:prstGeom prst="flowChartMultidocument">
              <a:avLst/>
            </a:prstGeom>
            <a:solidFill>
              <a:srgbClr val="FCE5CD"/>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t>Disease Models</a:t>
              </a:r>
              <a:endParaRPr sz="1000"/>
            </a:p>
          </p:txBody>
        </p:sp>
        <p:sp>
          <p:nvSpPr>
            <p:cNvPr id="859" name="Google Shape;859;p72"/>
            <p:cNvSpPr/>
            <p:nvPr/>
          </p:nvSpPr>
          <p:spPr>
            <a:xfrm>
              <a:off x="6896950" y="3376870"/>
              <a:ext cx="878526" cy="759186"/>
            </a:xfrm>
            <a:prstGeom prst="flowChartMultidocument">
              <a:avLst/>
            </a:prstGeom>
            <a:solidFill>
              <a:srgbClr val="FCE5CD"/>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t>New Alleles</a:t>
              </a:r>
              <a:endParaRPr sz="1000"/>
            </a:p>
          </p:txBody>
        </p:sp>
        <p:sp>
          <p:nvSpPr>
            <p:cNvPr id="860" name="Google Shape;860;p72"/>
            <p:cNvSpPr/>
            <p:nvPr/>
          </p:nvSpPr>
          <p:spPr>
            <a:xfrm>
              <a:off x="8011125" y="3376875"/>
              <a:ext cx="1032210" cy="759186"/>
            </a:xfrm>
            <a:prstGeom prst="flowChartMultidocument">
              <a:avLst/>
            </a:prstGeom>
            <a:solidFill>
              <a:srgbClr val="FCE5CD"/>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t>New Transgenes</a:t>
              </a:r>
              <a:endParaRPr sz="1000"/>
            </a:p>
          </p:txBody>
        </p:sp>
        <p:sp>
          <p:nvSpPr>
            <p:cNvPr id="861" name="Google Shape;861;p72"/>
            <p:cNvSpPr/>
            <p:nvPr/>
          </p:nvSpPr>
          <p:spPr>
            <a:xfrm>
              <a:off x="7324127" y="2118610"/>
              <a:ext cx="162000" cy="206400"/>
            </a:xfrm>
            <a:prstGeom prst="downArrow">
              <a:avLst>
                <a:gd fmla="val 50000" name="adj1"/>
                <a:gd fmla="val 50000" name="adj2"/>
              </a:avLst>
            </a:prstGeom>
            <a:solidFill>
              <a:srgbClr val="EEEEEE"/>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2" name="Google Shape;862;p72"/>
            <p:cNvSpPr/>
            <p:nvPr/>
          </p:nvSpPr>
          <p:spPr>
            <a:xfrm>
              <a:off x="7324127" y="3118005"/>
              <a:ext cx="162000" cy="206400"/>
            </a:xfrm>
            <a:prstGeom prst="downArrow">
              <a:avLst>
                <a:gd fmla="val 50000" name="adj1"/>
                <a:gd fmla="val 50000" name="adj2"/>
              </a:avLst>
            </a:prstGeom>
            <a:solidFill>
              <a:srgbClr val="EEEEEE"/>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3" name="Google Shape;863;p72"/>
            <p:cNvSpPr/>
            <p:nvPr/>
          </p:nvSpPr>
          <p:spPr>
            <a:xfrm rot="2444213">
              <a:off x="6626791" y="3109409"/>
              <a:ext cx="151244" cy="223580"/>
            </a:xfrm>
            <a:prstGeom prst="downArrow">
              <a:avLst>
                <a:gd fmla="val 50000" name="adj1"/>
                <a:gd fmla="val 50000" name="adj2"/>
              </a:avLst>
            </a:prstGeom>
            <a:solidFill>
              <a:srgbClr val="EEEEEE"/>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4" name="Google Shape;864;p72"/>
            <p:cNvSpPr/>
            <p:nvPr/>
          </p:nvSpPr>
          <p:spPr>
            <a:xfrm flipH="1" rot="-2444213">
              <a:off x="8032181" y="3109409"/>
              <a:ext cx="151244" cy="223580"/>
            </a:xfrm>
            <a:prstGeom prst="downArrow">
              <a:avLst>
                <a:gd fmla="val 50000" name="adj1"/>
                <a:gd fmla="val 50000" name="adj2"/>
              </a:avLst>
            </a:prstGeom>
            <a:solidFill>
              <a:srgbClr val="EEEEEE"/>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65" name="Google Shape;865;p72"/>
          <p:cNvSpPr txBox="1"/>
          <p:nvPr/>
        </p:nvSpPr>
        <p:spPr>
          <a:xfrm>
            <a:off x="397800" y="869200"/>
            <a:ext cx="4069500" cy="2106300"/>
          </a:xfrm>
          <a:prstGeom prst="rect">
            <a:avLst/>
          </a:prstGeom>
          <a:noFill/>
          <a:ln>
            <a:noFill/>
          </a:ln>
        </p:spPr>
        <p:txBody>
          <a:bodyPr anchorCtr="0" anchor="t" bIns="91425" lIns="91425" spcFirstLastPara="1" rIns="91425" wrap="square" tIns="91425">
            <a:spAutoFit/>
          </a:bodyPr>
          <a:lstStyle/>
          <a:p>
            <a:pPr indent="-298450" lvl="0" marL="457200" rtl="0" algn="l">
              <a:lnSpc>
                <a:spcPct val="115000"/>
              </a:lnSpc>
              <a:spcBef>
                <a:spcPts val="0"/>
              </a:spcBef>
              <a:spcAft>
                <a:spcPts val="0"/>
              </a:spcAft>
              <a:buClr>
                <a:schemeClr val="accent1"/>
              </a:buClr>
              <a:buSzPts val="1100"/>
              <a:buChar char="●"/>
            </a:pPr>
            <a:r>
              <a:rPr lang="en" sz="1100">
                <a:solidFill>
                  <a:schemeClr val="accent1"/>
                </a:solidFill>
              </a:rPr>
              <a:t>Exploring models with large context windows for full papers</a:t>
            </a:r>
            <a:endParaRPr sz="1100">
              <a:solidFill>
                <a:schemeClr val="accent1"/>
              </a:solidFill>
            </a:endParaRPr>
          </a:p>
          <a:p>
            <a:pPr indent="-298450" lvl="0" marL="457200" rtl="0" algn="l">
              <a:lnSpc>
                <a:spcPct val="115000"/>
              </a:lnSpc>
              <a:spcBef>
                <a:spcPts val="0"/>
              </a:spcBef>
              <a:spcAft>
                <a:spcPts val="0"/>
              </a:spcAft>
              <a:buClr>
                <a:schemeClr val="accent1"/>
              </a:buClr>
              <a:buSzPts val="1100"/>
              <a:buChar char="●"/>
            </a:pPr>
            <a:r>
              <a:rPr lang="en" sz="1100">
                <a:solidFill>
                  <a:schemeClr val="accent1"/>
                </a:solidFill>
              </a:rPr>
              <a:t>LLM-based </a:t>
            </a:r>
            <a:r>
              <a:rPr b="1" lang="en" sz="1100">
                <a:solidFill>
                  <a:schemeClr val="accent1"/>
                </a:solidFill>
              </a:rPr>
              <a:t>virtual biocurator assistant</a:t>
            </a:r>
            <a:r>
              <a:rPr lang="en" sz="1100">
                <a:solidFill>
                  <a:schemeClr val="accent1"/>
                </a:solidFill>
              </a:rPr>
              <a:t> to help curators extract complex information from papers</a:t>
            </a:r>
            <a:endParaRPr sz="1100">
              <a:solidFill>
                <a:schemeClr val="accent1"/>
              </a:solidFill>
            </a:endParaRPr>
          </a:p>
          <a:p>
            <a:pPr indent="-298450" lvl="0" marL="457200" rtl="0" algn="l">
              <a:lnSpc>
                <a:spcPct val="115000"/>
              </a:lnSpc>
              <a:spcBef>
                <a:spcPts val="0"/>
              </a:spcBef>
              <a:spcAft>
                <a:spcPts val="0"/>
              </a:spcAft>
              <a:buClr>
                <a:schemeClr val="accent1"/>
              </a:buClr>
              <a:buSzPts val="1100"/>
              <a:buChar char="●"/>
            </a:pPr>
            <a:r>
              <a:rPr lang="en" sz="1100">
                <a:solidFill>
                  <a:schemeClr val="accent1"/>
                </a:solidFill>
              </a:rPr>
              <a:t>Automate article “</a:t>
            </a:r>
            <a:r>
              <a:rPr b="1" lang="en" sz="1100">
                <a:solidFill>
                  <a:schemeClr val="accent1"/>
                </a:solidFill>
              </a:rPr>
              <a:t>triaging</a:t>
            </a:r>
            <a:r>
              <a:rPr lang="en" sz="1100">
                <a:solidFill>
                  <a:schemeClr val="accent1"/>
                </a:solidFill>
              </a:rPr>
              <a:t>” using AI</a:t>
            </a:r>
            <a:endParaRPr sz="1100">
              <a:solidFill>
                <a:schemeClr val="accent1"/>
              </a:solidFill>
            </a:endParaRPr>
          </a:p>
          <a:p>
            <a:pPr indent="-298450" lvl="0" marL="457200" rtl="0" algn="l">
              <a:lnSpc>
                <a:spcPct val="115000"/>
              </a:lnSpc>
              <a:spcBef>
                <a:spcPts val="0"/>
              </a:spcBef>
              <a:spcAft>
                <a:spcPts val="0"/>
              </a:spcAft>
              <a:buClr>
                <a:schemeClr val="accent1"/>
              </a:buClr>
              <a:buSzPts val="1100"/>
              <a:buChar char="●"/>
            </a:pPr>
            <a:r>
              <a:rPr b="1" lang="en" sz="1100">
                <a:solidFill>
                  <a:schemeClr val="accent1"/>
                </a:solidFill>
              </a:rPr>
              <a:t>Document classification</a:t>
            </a:r>
            <a:r>
              <a:rPr lang="en" sz="1100">
                <a:solidFill>
                  <a:schemeClr val="accent1"/>
                </a:solidFill>
              </a:rPr>
              <a:t> using AI</a:t>
            </a:r>
            <a:endParaRPr sz="1100">
              <a:solidFill>
                <a:schemeClr val="accent1"/>
              </a:solidFill>
            </a:endParaRPr>
          </a:p>
          <a:p>
            <a:pPr indent="-298450" lvl="0" marL="457200" rtl="0" algn="l">
              <a:lnSpc>
                <a:spcPct val="115000"/>
              </a:lnSpc>
              <a:spcBef>
                <a:spcPts val="0"/>
              </a:spcBef>
              <a:spcAft>
                <a:spcPts val="0"/>
              </a:spcAft>
              <a:buClr>
                <a:schemeClr val="accent1"/>
              </a:buClr>
              <a:buSzPts val="1100"/>
              <a:buChar char="●"/>
            </a:pPr>
            <a:r>
              <a:rPr lang="en" sz="1100">
                <a:solidFill>
                  <a:schemeClr val="accent1"/>
                </a:solidFill>
              </a:rPr>
              <a:t>Improving </a:t>
            </a:r>
            <a:r>
              <a:rPr b="1" lang="en" sz="1100">
                <a:solidFill>
                  <a:schemeClr val="accent1"/>
                </a:solidFill>
              </a:rPr>
              <a:t>gene summaries </a:t>
            </a:r>
            <a:r>
              <a:rPr lang="en" sz="1100">
                <a:solidFill>
                  <a:schemeClr val="accent1"/>
                </a:solidFill>
              </a:rPr>
              <a:t>using AI/LLM </a:t>
            </a:r>
            <a:endParaRPr sz="1100">
              <a:solidFill>
                <a:schemeClr val="accent1"/>
              </a:solidFill>
            </a:endParaRPr>
          </a:p>
          <a:p>
            <a:pPr indent="-298450" lvl="0" marL="457200" rtl="0" algn="l">
              <a:lnSpc>
                <a:spcPct val="115000"/>
              </a:lnSpc>
              <a:spcBef>
                <a:spcPts val="0"/>
              </a:spcBef>
              <a:spcAft>
                <a:spcPts val="0"/>
              </a:spcAft>
              <a:buClr>
                <a:schemeClr val="accent1"/>
              </a:buClr>
              <a:buSzPts val="1100"/>
              <a:buChar char="●"/>
            </a:pPr>
            <a:r>
              <a:rPr lang="en" sz="1100">
                <a:solidFill>
                  <a:schemeClr val="accent1"/>
                </a:solidFill>
              </a:rPr>
              <a:t>Streamline AI/ML pipelines creation, evaluation, comparison and versioning through a </a:t>
            </a:r>
            <a:r>
              <a:rPr b="1" lang="en" sz="1100">
                <a:solidFill>
                  <a:schemeClr val="accent1"/>
                </a:solidFill>
              </a:rPr>
              <a:t>centralized management framework</a:t>
            </a:r>
            <a:endParaRPr b="1" sz="1100">
              <a:solidFill>
                <a:schemeClr val="accent1"/>
              </a:solidFill>
            </a:endParaRPr>
          </a:p>
        </p:txBody>
      </p:sp>
      <p:sp>
        <p:nvSpPr>
          <p:cNvPr id="866" name="Google Shape;866;p72"/>
          <p:cNvSpPr txBox="1"/>
          <p:nvPr/>
        </p:nvSpPr>
        <p:spPr>
          <a:xfrm>
            <a:off x="1761625" y="3011425"/>
            <a:ext cx="3342300" cy="209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95000"/>
              </a:lnSpc>
              <a:spcBef>
                <a:spcPts val="0"/>
              </a:spcBef>
              <a:spcAft>
                <a:spcPts val="0"/>
              </a:spcAft>
              <a:buNone/>
            </a:pPr>
            <a:r>
              <a:rPr lang="en" sz="825">
                <a:solidFill>
                  <a:schemeClr val="accent1"/>
                </a:solidFill>
              </a:rPr>
              <a:t>{</a:t>
            </a:r>
            <a:endParaRPr sz="825">
              <a:solidFill>
                <a:schemeClr val="accent1"/>
              </a:solidFill>
            </a:endParaRPr>
          </a:p>
          <a:p>
            <a:pPr indent="0" lvl="0" marL="0" rtl="0" algn="l">
              <a:lnSpc>
                <a:spcPct val="95000"/>
              </a:lnSpc>
              <a:spcBef>
                <a:spcPts val="1200"/>
              </a:spcBef>
              <a:spcAft>
                <a:spcPts val="0"/>
              </a:spcAft>
              <a:buNone/>
            </a:pPr>
            <a:r>
              <a:rPr b="1" lang="en" sz="825">
                <a:solidFill>
                  <a:schemeClr val="accent1"/>
                </a:solidFill>
              </a:rPr>
              <a:t> "reasoning"</a:t>
            </a:r>
            <a:r>
              <a:rPr lang="en" sz="825">
                <a:solidFill>
                  <a:schemeClr val="accent1"/>
                </a:solidFill>
              </a:rPr>
              <a:t>: "</a:t>
            </a:r>
            <a:r>
              <a:rPr i="1" lang="en" sz="825">
                <a:solidFill>
                  <a:schemeClr val="accent1"/>
                </a:solidFill>
              </a:rPr>
              <a:t>The publication describes the L138F mutation in human Orai1, which can cause severe myopathy, and its corresponding mutation L210F in dOrai of Drosophila melanogaster. Molecular dynamics simulations were performed for the WT and the L210F mutant channels to understand how the L210F mutation activates the channel. This indicates that Drosophila is used as a model to study the activation mechanism of a mutation relevant to a human disease, which fits the criteria for Drosophila models of human disease as described in the prompt.</a:t>
            </a:r>
            <a:r>
              <a:rPr lang="en" sz="825">
                <a:solidFill>
                  <a:schemeClr val="accent1"/>
                </a:solidFill>
              </a:rPr>
              <a:t>",</a:t>
            </a:r>
            <a:endParaRPr sz="825">
              <a:solidFill>
                <a:schemeClr val="accent1"/>
              </a:solidFill>
            </a:endParaRPr>
          </a:p>
          <a:p>
            <a:pPr indent="0" lvl="0" marL="0" rtl="0" algn="l">
              <a:lnSpc>
                <a:spcPct val="95000"/>
              </a:lnSpc>
              <a:spcBef>
                <a:spcPts val="1200"/>
              </a:spcBef>
              <a:spcAft>
                <a:spcPts val="0"/>
              </a:spcAft>
              <a:buNone/>
            </a:pPr>
            <a:r>
              <a:rPr b="1" lang="en" sz="825">
                <a:solidFill>
                  <a:schemeClr val="accent1"/>
                </a:solidFill>
              </a:rPr>
              <a:t> "triage_result"</a:t>
            </a:r>
            <a:r>
              <a:rPr lang="en" sz="825">
                <a:solidFill>
                  <a:schemeClr val="accent1"/>
                </a:solidFill>
              </a:rPr>
              <a:t>: true,</a:t>
            </a:r>
            <a:endParaRPr sz="825">
              <a:solidFill>
                <a:schemeClr val="accent1"/>
              </a:solidFill>
            </a:endParaRPr>
          </a:p>
          <a:p>
            <a:pPr indent="0" lvl="0" marL="0" rtl="0" algn="l">
              <a:lnSpc>
                <a:spcPct val="95000"/>
              </a:lnSpc>
              <a:spcBef>
                <a:spcPts val="1200"/>
              </a:spcBef>
              <a:spcAft>
                <a:spcPts val="1200"/>
              </a:spcAft>
              <a:buNone/>
            </a:pPr>
            <a:r>
              <a:rPr lang="en" sz="825">
                <a:solidFill>
                  <a:schemeClr val="accent1"/>
                </a:solidFill>
              </a:rPr>
              <a:t>}</a:t>
            </a:r>
            <a:endParaRPr sz="825">
              <a:solidFill>
                <a:schemeClr val="accent1"/>
              </a:solidFill>
            </a:endParaRPr>
          </a:p>
        </p:txBody>
      </p:sp>
      <p:cxnSp>
        <p:nvCxnSpPr>
          <p:cNvPr id="867" name="Google Shape;867;p72"/>
          <p:cNvCxnSpPr/>
          <p:nvPr/>
        </p:nvCxnSpPr>
        <p:spPr>
          <a:xfrm>
            <a:off x="4028625" y="1408225"/>
            <a:ext cx="2802300" cy="230400"/>
          </a:xfrm>
          <a:prstGeom prst="bentConnector3">
            <a:avLst>
              <a:gd fmla="val 50000" name="adj1"/>
            </a:avLst>
          </a:prstGeom>
          <a:noFill/>
          <a:ln cap="flat" cmpd="sng" w="28575">
            <a:solidFill>
              <a:schemeClr val="dk2"/>
            </a:solidFill>
            <a:prstDash val="solid"/>
            <a:round/>
            <a:headEnd len="med" w="med" type="none"/>
            <a:tailEnd len="med" w="med" type="stealth"/>
          </a:ln>
        </p:spPr>
      </p:cxnSp>
      <p:cxnSp>
        <p:nvCxnSpPr>
          <p:cNvPr id="868" name="Google Shape;868;p72"/>
          <p:cNvCxnSpPr/>
          <p:nvPr/>
        </p:nvCxnSpPr>
        <p:spPr>
          <a:xfrm>
            <a:off x="3370850" y="1820775"/>
            <a:ext cx="1587000" cy="1125900"/>
          </a:xfrm>
          <a:prstGeom prst="bentConnector3">
            <a:avLst>
              <a:gd fmla="val 99056" name="adj1"/>
            </a:avLst>
          </a:prstGeom>
          <a:noFill/>
          <a:ln cap="flat" cmpd="sng" w="28575">
            <a:solidFill>
              <a:schemeClr val="dk2"/>
            </a:solidFill>
            <a:prstDash val="solid"/>
            <a:round/>
            <a:headEnd len="med" w="med" type="none"/>
            <a:tailEnd len="med" w="med" type="stealth"/>
          </a:ln>
        </p:spPr>
      </p:cxnSp>
      <p:pic>
        <p:nvPicPr>
          <p:cNvPr id="869" name="Google Shape;869;p72"/>
          <p:cNvPicPr preferRelativeResize="0"/>
          <p:nvPr/>
        </p:nvPicPr>
        <p:blipFill>
          <a:blip r:embed="rId4">
            <a:alphaModFix/>
          </a:blip>
          <a:stretch>
            <a:fillRect/>
          </a:stretch>
        </p:blipFill>
        <p:spPr>
          <a:xfrm>
            <a:off x="144475" y="4313752"/>
            <a:ext cx="1021476" cy="6931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73"/>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Conclusions</a:t>
            </a:r>
            <a:endParaRPr/>
          </a:p>
        </p:txBody>
      </p:sp>
      <p:sp>
        <p:nvSpPr>
          <p:cNvPr id="875" name="Google Shape;875;p73"/>
          <p:cNvSpPr txBox="1"/>
          <p:nvPr>
            <p:ph idx="1" type="body"/>
          </p:nvPr>
        </p:nvSpPr>
        <p:spPr>
          <a:xfrm>
            <a:off x="470150" y="877775"/>
            <a:ext cx="8069700" cy="4002300"/>
          </a:xfrm>
          <a:prstGeom prst="rect">
            <a:avLst/>
          </a:prstGeom>
        </p:spPr>
        <p:txBody>
          <a:bodyPr anchorCtr="0" anchor="t" bIns="34275" lIns="68575" spcFirstLastPara="1" rIns="68575" wrap="square" tIns="34275">
            <a:normAutofit/>
          </a:bodyPr>
          <a:lstStyle/>
          <a:p>
            <a:pPr indent="-336550" lvl="0" marL="457200" rtl="0" algn="l">
              <a:spcBef>
                <a:spcPts val="300"/>
              </a:spcBef>
              <a:spcAft>
                <a:spcPts val="0"/>
              </a:spcAft>
              <a:buSzPts val="1700"/>
              <a:buChar char="●"/>
            </a:pPr>
            <a:r>
              <a:rPr lang="en" sz="1600"/>
              <a:t>High quality </a:t>
            </a:r>
            <a:r>
              <a:rPr b="1" lang="en" sz="1600"/>
              <a:t>knowledge bases and ontologies can be used to improve accuracy </a:t>
            </a:r>
            <a:r>
              <a:rPr lang="en" sz="1600"/>
              <a:t>of LLMs</a:t>
            </a:r>
            <a:r>
              <a:rPr lang="en" sz="1600"/>
              <a:t> using </a:t>
            </a:r>
            <a:r>
              <a:rPr lang="en" sz="1600" u="sng"/>
              <a:t>Retrieval Augmented Generation</a:t>
            </a:r>
            <a:r>
              <a:rPr lang="en" sz="1600"/>
              <a:t> (RAG)</a:t>
            </a:r>
            <a:endParaRPr sz="1400">
              <a:highlight>
                <a:srgbClr val="FFFF00"/>
              </a:highlight>
            </a:endParaRPr>
          </a:p>
          <a:p>
            <a:pPr indent="-336550" lvl="1" marL="914400" rtl="0" algn="l">
              <a:spcBef>
                <a:spcPts val="0"/>
              </a:spcBef>
              <a:spcAft>
                <a:spcPts val="0"/>
              </a:spcAft>
              <a:buSzPts val="1700"/>
              <a:buChar char="○"/>
            </a:pPr>
            <a:r>
              <a:rPr lang="en" sz="1600"/>
              <a:t>RAG works best with </a:t>
            </a:r>
            <a:r>
              <a:rPr i="1" lang="en" sz="1600"/>
              <a:t>existing high quality curated knowledge</a:t>
            </a:r>
            <a:endParaRPr i="1" sz="1600"/>
          </a:p>
          <a:p>
            <a:pPr indent="-336550" lvl="0" marL="457200" rtl="0" algn="l">
              <a:spcBef>
                <a:spcPts val="0"/>
              </a:spcBef>
              <a:spcAft>
                <a:spcPts val="0"/>
              </a:spcAft>
              <a:buSzPts val="1700"/>
              <a:buChar char="●"/>
            </a:pPr>
            <a:r>
              <a:rPr lang="en" sz="1600"/>
              <a:t>The combination has the potential to be useful </a:t>
            </a:r>
            <a:r>
              <a:rPr b="1" lang="en" sz="1600"/>
              <a:t>assistants</a:t>
            </a:r>
            <a:r>
              <a:rPr lang="en" sz="1600"/>
              <a:t> to ontology developers and knowledge base curators</a:t>
            </a:r>
            <a:endParaRPr sz="1600"/>
          </a:p>
          <a:p>
            <a:pPr indent="-330200" lvl="1" marL="914400" rtl="0" algn="l">
              <a:spcBef>
                <a:spcPts val="0"/>
              </a:spcBef>
              <a:spcAft>
                <a:spcPts val="0"/>
              </a:spcAft>
              <a:buSzPts val="1600"/>
              <a:buChar char="○"/>
            </a:pPr>
            <a:r>
              <a:rPr lang="en" sz="1600"/>
              <a:t>Results </a:t>
            </a:r>
            <a:r>
              <a:rPr b="1" lang="en" sz="1600"/>
              <a:t>s</a:t>
            </a:r>
            <a:r>
              <a:rPr b="1" lang="en" sz="1600"/>
              <a:t>hould be vetted by experts</a:t>
            </a:r>
            <a:endParaRPr b="1" sz="1600"/>
          </a:p>
          <a:p>
            <a:pPr indent="-336550" lvl="1" marL="914400" rtl="0" algn="l">
              <a:spcBef>
                <a:spcPts val="0"/>
              </a:spcBef>
              <a:spcAft>
                <a:spcPts val="0"/>
              </a:spcAft>
              <a:buSzPts val="1700"/>
              <a:buChar char="○"/>
            </a:pPr>
            <a:r>
              <a:rPr lang="en" sz="1600"/>
              <a:t>Care should be taken not to accumulate </a:t>
            </a:r>
            <a:r>
              <a:rPr b="1" lang="en" sz="1600"/>
              <a:t>semantic debt</a:t>
            </a:r>
            <a:endParaRPr b="1" sz="1600"/>
          </a:p>
          <a:p>
            <a:pPr indent="-336550" lvl="0" marL="457200" rtl="0" algn="l">
              <a:spcBef>
                <a:spcPts val="0"/>
              </a:spcBef>
              <a:spcAft>
                <a:spcPts val="0"/>
              </a:spcAft>
              <a:buSzPts val="1700"/>
              <a:buChar char="●"/>
            </a:pPr>
            <a:r>
              <a:rPr lang="en" sz="1600"/>
              <a:t>Integration into </a:t>
            </a:r>
            <a:r>
              <a:rPr b="1" lang="en" sz="1600"/>
              <a:t>existing workflows and tools</a:t>
            </a:r>
            <a:r>
              <a:rPr lang="en" sz="1600"/>
              <a:t> is essential</a:t>
            </a:r>
            <a:endParaRPr sz="1600"/>
          </a:p>
          <a:p>
            <a:pPr indent="-336550" lvl="1" marL="914400" rtl="0" algn="l">
              <a:spcBef>
                <a:spcPts val="0"/>
              </a:spcBef>
              <a:spcAft>
                <a:spcPts val="0"/>
              </a:spcAft>
              <a:buSzPts val="1700"/>
              <a:buChar char="○"/>
            </a:pPr>
            <a:r>
              <a:rPr lang="en" sz="1400"/>
              <a:t>Ontology Development Environments </a:t>
            </a:r>
            <a:r>
              <a:rPr lang="en" sz="1400"/>
              <a:t>(e.g. Protege)</a:t>
            </a:r>
            <a:endParaRPr sz="16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74"/>
          <p:cNvSpPr txBox="1"/>
          <p:nvPr>
            <p:ph type="title"/>
          </p:nvPr>
        </p:nvSpPr>
        <p:spPr>
          <a:xfrm>
            <a:off x="144464" y="113110"/>
            <a:ext cx="7227900" cy="5514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Acknowledgements</a:t>
            </a:r>
            <a:endParaRPr/>
          </a:p>
        </p:txBody>
      </p:sp>
      <p:sp>
        <p:nvSpPr>
          <p:cNvPr id="881" name="Google Shape;881;p74"/>
          <p:cNvSpPr txBox="1"/>
          <p:nvPr/>
        </p:nvSpPr>
        <p:spPr>
          <a:xfrm>
            <a:off x="556950" y="835375"/>
            <a:ext cx="3000000" cy="437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u="sng">
                <a:solidFill>
                  <a:schemeClr val="hlink"/>
                </a:solidFill>
                <a:highlight>
                  <a:srgbClr val="FFFFFF"/>
                </a:highlight>
                <a:hlinkClick r:id="rId3"/>
              </a:rPr>
              <a:t>Sabrina Toro</a:t>
            </a:r>
            <a:endParaRPr b="1" sz="1600"/>
          </a:p>
          <a:p>
            <a:pPr indent="0" lvl="0" marL="0" rtl="0" algn="l">
              <a:spcBef>
                <a:spcPts val="0"/>
              </a:spcBef>
              <a:spcAft>
                <a:spcPts val="0"/>
              </a:spcAft>
              <a:buNone/>
            </a:pPr>
            <a:r>
              <a:rPr lang="en" sz="1600">
                <a:solidFill>
                  <a:schemeClr val="dk2"/>
                </a:solidFill>
                <a:highlight>
                  <a:srgbClr val="FFFFFF"/>
                </a:highlight>
                <a:uFill>
                  <a:noFill/>
                </a:uFill>
                <a:hlinkClick r:id="rId4">
                  <a:extLst>
                    <a:ext uri="{A12FA001-AC4F-418D-AE19-62706E023703}">
                      <ahyp:hlinkClr val="tx"/>
                    </a:ext>
                  </a:extLst>
                </a:hlinkClick>
              </a:rPr>
              <a:t>Anna V Anagnostopoulos</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5">
                  <a:extLst>
                    <a:ext uri="{A12FA001-AC4F-418D-AE19-62706E023703}">
                      <ahyp:hlinkClr val="tx"/>
                    </a:ext>
                  </a:extLst>
                </a:hlinkClick>
              </a:rPr>
              <a:t>Sue Bello</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6">
                  <a:extLst>
                    <a:ext uri="{A12FA001-AC4F-418D-AE19-62706E023703}">
                      <ahyp:hlinkClr val="tx"/>
                    </a:ext>
                  </a:extLst>
                </a:hlinkClick>
              </a:rPr>
              <a:t>Kai Blumberg</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7">
                  <a:extLst>
                    <a:ext uri="{A12FA001-AC4F-418D-AE19-62706E023703}">
                      <ahyp:hlinkClr val="tx"/>
                    </a:ext>
                  </a:extLst>
                </a:hlinkClick>
              </a:rPr>
              <a:t>Rhiannon Cameron</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8">
                  <a:extLst>
                    <a:ext uri="{A12FA001-AC4F-418D-AE19-62706E023703}">
                      <ahyp:hlinkClr val="tx"/>
                    </a:ext>
                  </a:extLst>
                </a:hlinkClick>
              </a:rPr>
              <a:t>Leigh Carmody</a:t>
            </a:r>
            <a:endParaRPr sz="1600">
              <a:solidFill>
                <a:schemeClr val="dk2"/>
              </a:solidFill>
            </a:endParaRPr>
          </a:p>
          <a:p>
            <a:pPr indent="0" lvl="0" marL="0" rtl="0" algn="l">
              <a:spcBef>
                <a:spcPts val="0"/>
              </a:spcBef>
              <a:spcAft>
                <a:spcPts val="0"/>
              </a:spcAft>
              <a:buNone/>
            </a:pPr>
            <a:r>
              <a:rPr lang="en" sz="1600">
                <a:solidFill>
                  <a:schemeClr val="dk2"/>
                </a:solidFill>
              </a:rPr>
              <a:t>Harry Caufield</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9">
                  <a:extLst>
                    <a:ext uri="{A12FA001-AC4F-418D-AE19-62706E023703}">
                      <ahyp:hlinkClr val="tx"/>
                    </a:ext>
                  </a:extLst>
                </a:hlinkClick>
              </a:rPr>
              <a:t>Alexander D Diehl</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10">
                  <a:extLst>
                    <a:ext uri="{A12FA001-AC4F-418D-AE19-62706E023703}">
                      <ahyp:hlinkClr val="tx"/>
                    </a:ext>
                  </a:extLst>
                </a:hlinkClick>
              </a:rPr>
              <a:t>Damion Dooley</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11">
                  <a:extLst>
                    <a:ext uri="{A12FA001-AC4F-418D-AE19-62706E023703}">
                      <ahyp:hlinkClr val="tx"/>
                    </a:ext>
                  </a:extLst>
                </a:hlinkClick>
              </a:rPr>
              <a:t>William Duncan</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12">
                  <a:extLst>
                    <a:ext uri="{A12FA001-AC4F-418D-AE19-62706E023703}">
                      <ahyp:hlinkClr val="tx"/>
                    </a:ext>
                  </a:extLst>
                </a:hlinkClick>
              </a:rPr>
              <a:t>Petra Fey</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13">
                  <a:extLst>
                    <a:ext uri="{A12FA001-AC4F-418D-AE19-62706E023703}">
                      <ahyp:hlinkClr val="tx"/>
                    </a:ext>
                  </a:extLst>
                </a:hlinkClick>
              </a:rPr>
              <a:t>Pascale Gaudet</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14">
                  <a:extLst>
                    <a:ext uri="{A12FA001-AC4F-418D-AE19-62706E023703}">
                      <ahyp:hlinkClr val="tx"/>
                    </a:ext>
                  </a:extLst>
                </a:hlinkClick>
              </a:rPr>
              <a:t>Nomi L Harris</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15">
                  <a:extLst>
                    <a:ext uri="{A12FA001-AC4F-418D-AE19-62706E023703}">
                      <ahyp:hlinkClr val="tx"/>
                    </a:ext>
                  </a:extLst>
                </a:hlinkClick>
              </a:rPr>
              <a:t>Marcin Joachimiak</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16">
                  <a:extLst>
                    <a:ext uri="{A12FA001-AC4F-418D-AE19-62706E023703}">
                      <ahyp:hlinkClr val="tx"/>
                    </a:ext>
                  </a:extLst>
                </a:hlinkClick>
              </a:rPr>
              <a:t>Leila Kiani</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17">
                  <a:extLst>
                    <a:ext uri="{A12FA001-AC4F-418D-AE19-62706E023703}">
                      <ahyp:hlinkClr val="tx"/>
                    </a:ext>
                  </a:extLst>
                </a:hlinkClick>
              </a:rPr>
              <a:t>Tiago Lubiana</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18">
                  <a:extLst>
                    <a:ext uri="{A12FA001-AC4F-418D-AE19-62706E023703}">
                      <ahyp:hlinkClr val="tx"/>
                    </a:ext>
                  </a:extLst>
                </a:hlinkClick>
              </a:rPr>
              <a:t>Monica C Munoz-Torres</a:t>
            </a:r>
            <a:endParaRPr sz="1600">
              <a:solidFill>
                <a:schemeClr val="dk2"/>
              </a:solidFill>
            </a:endParaRPr>
          </a:p>
        </p:txBody>
      </p:sp>
      <p:sp>
        <p:nvSpPr>
          <p:cNvPr id="882" name="Google Shape;882;p74"/>
          <p:cNvSpPr txBox="1"/>
          <p:nvPr/>
        </p:nvSpPr>
        <p:spPr>
          <a:xfrm>
            <a:off x="3433725" y="927775"/>
            <a:ext cx="30000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p>
          <a:p>
            <a:pPr indent="0" lvl="0" marL="0" rtl="0" algn="l">
              <a:spcBef>
                <a:spcPts val="0"/>
              </a:spcBef>
              <a:spcAft>
                <a:spcPts val="0"/>
              </a:spcAft>
              <a:buNone/>
            </a:pPr>
            <a:r>
              <a:rPr lang="en" sz="1600">
                <a:solidFill>
                  <a:schemeClr val="dk2"/>
                </a:solidFill>
                <a:highlight>
                  <a:srgbClr val="FFFFFF"/>
                </a:highlight>
                <a:uFill>
                  <a:noFill/>
                </a:uFill>
                <a:hlinkClick r:id="rId19">
                  <a:extLst>
                    <a:ext uri="{A12FA001-AC4F-418D-AE19-62706E023703}">
                      <ahyp:hlinkClr val="tx"/>
                    </a:ext>
                  </a:extLst>
                </a:hlinkClick>
              </a:rPr>
              <a:t>Shawn O'Neil</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20">
                  <a:extLst>
                    <a:ext uri="{A12FA001-AC4F-418D-AE19-62706E023703}">
                      <ahyp:hlinkClr val="tx"/>
                    </a:ext>
                  </a:extLst>
                </a:hlinkClick>
              </a:rPr>
              <a:t>David Osumi-Sutherland</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21">
                  <a:extLst>
                    <a:ext uri="{A12FA001-AC4F-418D-AE19-62706E023703}">
                      <ahyp:hlinkClr val="tx"/>
                    </a:ext>
                  </a:extLst>
                </a:hlinkClick>
              </a:rPr>
              <a:t>Aleix Puig</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22">
                  <a:extLst>
                    <a:ext uri="{A12FA001-AC4F-418D-AE19-62706E023703}">
                      <ahyp:hlinkClr val="tx"/>
                    </a:ext>
                  </a:extLst>
                </a:hlinkClick>
              </a:rPr>
              <a:t>Justin P Reese</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23">
                  <a:extLst>
                    <a:ext uri="{A12FA001-AC4F-418D-AE19-62706E023703}">
                      <ahyp:hlinkClr val="tx"/>
                    </a:ext>
                  </a:extLst>
                </a:hlinkClick>
              </a:rPr>
              <a:t>Leonore Reiser</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24">
                  <a:extLst>
                    <a:ext uri="{A12FA001-AC4F-418D-AE19-62706E023703}">
                      <ahyp:hlinkClr val="tx"/>
                    </a:ext>
                  </a:extLst>
                </a:hlinkClick>
              </a:rPr>
              <a:t>Sofia Robb</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25">
                  <a:extLst>
                    <a:ext uri="{A12FA001-AC4F-418D-AE19-62706E023703}">
                      <ahyp:hlinkClr val="tx"/>
                    </a:ext>
                  </a:extLst>
                </a:hlinkClick>
              </a:rPr>
              <a:t>Troy Ruemping</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rPr>
              <a:t>J</a:t>
            </a:r>
            <a:r>
              <a:rPr lang="en" sz="1600">
                <a:solidFill>
                  <a:schemeClr val="dk2"/>
                </a:solidFill>
                <a:highlight>
                  <a:srgbClr val="FFFFFF"/>
                </a:highlight>
                <a:uFill>
                  <a:noFill/>
                </a:uFill>
                <a:hlinkClick r:id="rId26">
                  <a:extLst>
                    <a:ext uri="{A12FA001-AC4F-418D-AE19-62706E023703}">
                      <ahyp:hlinkClr val="tx"/>
                    </a:ext>
                  </a:extLst>
                </a:hlinkClick>
              </a:rPr>
              <a:t>ames Seager</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27">
                  <a:extLst>
                    <a:ext uri="{A12FA001-AC4F-418D-AE19-62706E023703}">
                      <ahyp:hlinkClr val="tx"/>
                    </a:ext>
                  </a:extLst>
                </a:hlinkClick>
              </a:rPr>
              <a:t>Eric Sid</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28">
                  <a:extLst>
                    <a:ext uri="{A12FA001-AC4F-418D-AE19-62706E023703}">
                      <ahyp:hlinkClr val="tx"/>
                    </a:ext>
                  </a:extLst>
                </a:hlinkClick>
              </a:rPr>
              <a:t>Ray Stefancsik</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29">
                  <a:extLst>
                    <a:ext uri="{A12FA001-AC4F-418D-AE19-62706E023703}">
                      <ahyp:hlinkClr val="tx"/>
                    </a:ext>
                  </a:extLst>
                </a:hlinkClick>
              </a:rPr>
              <a:t>Magalie Weber</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30">
                  <a:extLst>
                    <a:ext uri="{A12FA001-AC4F-418D-AE19-62706E023703}">
                      <ahyp:hlinkClr val="tx"/>
                    </a:ext>
                  </a:extLst>
                </a:hlinkClick>
              </a:rPr>
              <a:t>Valerie Wood</a:t>
            </a:r>
            <a:endParaRPr sz="1600">
              <a:solidFill>
                <a:schemeClr val="dk2"/>
              </a:solidFill>
            </a:endParaRPr>
          </a:p>
          <a:p>
            <a:pPr indent="0" lvl="0" marL="0" rtl="0" algn="l">
              <a:spcBef>
                <a:spcPts val="0"/>
              </a:spcBef>
              <a:spcAft>
                <a:spcPts val="0"/>
              </a:spcAft>
              <a:buNone/>
            </a:pPr>
            <a:r>
              <a:rPr lang="en" sz="1600">
                <a:solidFill>
                  <a:schemeClr val="dk2"/>
                </a:solidFill>
              </a:rPr>
              <a:t>Peter Robinson</a:t>
            </a:r>
            <a:endParaRPr sz="1600">
              <a:solidFill>
                <a:schemeClr val="dk2"/>
              </a:solidFill>
            </a:endParaRPr>
          </a:p>
          <a:p>
            <a:pPr indent="0" lvl="0" marL="0" rtl="0" algn="l">
              <a:spcBef>
                <a:spcPts val="0"/>
              </a:spcBef>
              <a:spcAft>
                <a:spcPts val="0"/>
              </a:spcAft>
              <a:buNone/>
            </a:pPr>
            <a:r>
              <a:rPr lang="en" sz="1600">
                <a:solidFill>
                  <a:schemeClr val="dk2"/>
                </a:solidFill>
                <a:highlight>
                  <a:srgbClr val="FFFFFF"/>
                </a:highlight>
                <a:uFill>
                  <a:noFill/>
                </a:uFill>
                <a:hlinkClick r:id="rId31">
                  <a:extLst>
                    <a:ext uri="{A12FA001-AC4F-418D-AE19-62706E023703}">
                      <ahyp:hlinkClr val="tx"/>
                    </a:ext>
                  </a:extLst>
                </a:hlinkClick>
              </a:rPr>
              <a:t>Melissa A Haendel</a:t>
            </a:r>
            <a:endParaRPr sz="1600">
              <a:solidFill>
                <a:schemeClr val="dk2"/>
              </a:solidFill>
            </a:endParaRPr>
          </a:p>
        </p:txBody>
      </p:sp>
      <p:sp>
        <p:nvSpPr>
          <p:cNvPr id="883" name="Google Shape;883;p74"/>
          <p:cNvSpPr txBox="1"/>
          <p:nvPr/>
        </p:nvSpPr>
        <p:spPr>
          <a:xfrm>
            <a:off x="5931400" y="3048775"/>
            <a:ext cx="3156000" cy="191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t>NHGRI </a:t>
            </a:r>
            <a:endParaRPr sz="1100"/>
          </a:p>
          <a:p>
            <a:pPr indent="0" lvl="0" marL="0" rtl="0" algn="l">
              <a:lnSpc>
                <a:spcPct val="115000"/>
              </a:lnSpc>
              <a:spcBef>
                <a:spcPts val="0"/>
              </a:spcBef>
              <a:spcAft>
                <a:spcPts val="0"/>
              </a:spcAft>
              <a:buNone/>
            </a:pPr>
            <a:r>
              <a:rPr lang="en" sz="1100"/>
              <a:t>  </a:t>
            </a:r>
            <a:r>
              <a:rPr lang="en" sz="1100"/>
              <a:t>HG010860 </a:t>
            </a:r>
            <a:r>
              <a:rPr b="1" lang="en" sz="1100"/>
              <a:t>Phenomics First</a:t>
            </a:r>
            <a:endParaRPr b="1" sz="1100"/>
          </a:p>
          <a:p>
            <a:pPr indent="0" lvl="0" marL="0" rtl="0" algn="l">
              <a:lnSpc>
                <a:spcPct val="115000"/>
              </a:lnSpc>
              <a:spcBef>
                <a:spcPts val="0"/>
              </a:spcBef>
              <a:spcAft>
                <a:spcPts val="0"/>
              </a:spcAft>
              <a:buNone/>
            </a:pPr>
            <a:r>
              <a:rPr lang="en" sz="1100"/>
              <a:t>  HG012212 </a:t>
            </a:r>
            <a:r>
              <a:rPr b="1" lang="en" sz="1100"/>
              <a:t>Gene Ontology </a:t>
            </a:r>
            <a:endParaRPr b="1" sz="1100"/>
          </a:p>
          <a:p>
            <a:pPr indent="0" lvl="0" marL="0" rtl="0" algn="l">
              <a:lnSpc>
                <a:spcPct val="115000"/>
              </a:lnSpc>
              <a:spcBef>
                <a:spcPts val="0"/>
              </a:spcBef>
              <a:spcAft>
                <a:spcPts val="0"/>
              </a:spcAft>
              <a:buNone/>
            </a:pPr>
            <a:r>
              <a:rPr lang="en" sz="1100"/>
              <a:t>  </a:t>
            </a:r>
            <a:r>
              <a:rPr lang="en" sz="1100"/>
              <a:t>U24HG010859 </a:t>
            </a:r>
            <a:r>
              <a:rPr b="1" lang="en" sz="1100"/>
              <a:t>Alliance</a:t>
            </a:r>
            <a:endParaRPr b="1" sz="1100"/>
          </a:p>
          <a:p>
            <a:pPr indent="0" lvl="0" marL="0" rtl="0" algn="l">
              <a:lnSpc>
                <a:spcPct val="115000"/>
              </a:lnSpc>
              <a:spcBef>
                <a:spcPts val="0"/>
              </a:spcBef>
              <a:spcAft>
                <a:spcPts val="0"/>
              </a:spcAft>
              <a:buNone/>
            </a:pPr>
            <a:r>
              <a:rPr lang="en" sz="1100"/>
              <a:t>NIH OD</a:t>
            </a:r>
            <a:endParaRPr sz="1100"/>
          </a:p>
          <a:p>
            <a:pPr indent="0" lvl="0" marL="0" rtl="0" algn="l">
              <a:lnSpc>
                <a:spcPct val="115000"/>
              </a:lnSpc>
              <a:spcBef>
                <a:spcPts val="0"/>
              </a:spcBef>
              <a:spcAft>
                <a:spcPts val="0"/>
              </a:spcAft>
              <a:buNone/>
            </a:pPr>
            <a:r>
              <a:rPr lang="en" sz="1100"/>
              <a:t>  R24 OD011883 </a:t>
            </a:r>
            <a:r>
              <a:rPr b="1" lang="en" sz="1100"/>
              <a:t>Monarch Initiative</a:t>
            </a:r>
            <a:endParaRPr b="1" sz="1100"/>
          </a:p>
          <a:p>
            <a:pPr indent="0" lvl="0" marL="0" rtl="0" algn="l">
              <a:lnSpc>
                <a:spcPct val="115000"/>
              </a:lnSpc>
              <a:spcBef>
                <a:spcPts val="0"/>
              </a:spcBef>
              <a:spcAft>
                <a:spcPts val="0"/>
              </a:spcAft>
              <a:buNone/>
            </a:pPr>
            <a:r>
              <a:rPr lang="en" sz="1100"/>
              <a:t>NSF [OAC-2112606 </a:t>
            </a:r>
            <a:r>
              <a:rPr b="1" lang="en" sz="1100"/>
              <a:t>ICICLE</a:t>
            </a:r>
            <a:r>
              <a:rPr lang="en" sz="1100"/>
              <a:t>]</a:t>
            </a:r>
            <a:endParaRPr sz="1100"/>
          </a:p>
          <a:p>
            <a:pPr indent="0" lvl="0" marL="0" rtl="0" algn="l">
              <a:lnSpc>
                <a:spcPct val="115000"/>
              </a:lnSpc>
              <a:spcBef>
                <a:spcPts val="0"/>
              </a:spcBef>
              <a:spcAft>
                <a:spcPts val="0"/>
              </a:spcAft>
              <a:buNone/>
            </a:pPr>
            <a:r>
              <a:rPr lang="en" sz="1100"/>
              <a:t>DOE [DE-AC0205CH11231] </a:t>
            </a:r>
            <a:endParaRPr sz="1100"/>
          </a:p>
          <a:p>
            <a:pPr indent="0" lvl="0" marL="0" rtl="0" algn="l">
              <a:lnSpc>
                <a:spcPct val="115000"/>
              </a:lnSpc>
              <a:spcBef>
                <a:spcPts val="0"/>
              </a:spcBef>
              <a:spcAft>
                <a:spcPts val="0"/>
              </a:spcAft>
              <a:buNone/>
            </a:pPr>
            <a:r>
              <a:t/>
            </a:r>
            <a:endParaRPr sz="1100"/>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