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5" r:id="rId5"/>
  </p:sldMasterIdLst>
  <p:notesMasterIdLst>
    <p:notesMasterId r:id="rId68"/>
  </p:notesMasterIdLst>
  <p:handoutMasterIdLst>
    <p:handoutMasterId r:id="rId69"/>
  </p:handoutMasterIdLst>
  <p:sldIdLst>
    <p:sldId id="256" r:id="rId6"/>
    <p:sldId id="1439" r:id="rId7"/>
    <p:sldId id="1468" r:id="rId8"/>
    <p:sldId id="1481" r:id="rId9"/>
    <p:sldId id="1444" r:id="rId10"/>
    <p:sldId id="1290" r:id="rId11"/>
    <p:sldId id="1465" r:id="rId12"/>
    <p:sldId id="1466" r:id="rId13"/>
    <p:sldId id="1467" r:id="rId14"/>
    <p:sldId id="1287" r:id="rId15"/>
    <p:sldId id="1288" r:id="rId16"/>
    <p:sldId id="1435" r:id="rId17"/>
    <p:sldId id="1483" r:id="rId18"/>
    <p:sldId id="1440" r:id="rId19"/>
    <p:sldId id="1482" r:id="rId20"/>
    <p:sldId id="1430" r:id="rId21"/>
    <p:sldId id="1431" r:id="rId22"/>
    <p:sldId id="1433" r:id="rId23"/>
    <p:sldId id="1432" r:id="rId24"/>
    <p:sldId id="1434" r:id="rId25"/>
    <p:sldId id="1429" r:id="rId26"/>
    <p:sldId id="1436" r:id="rId27"/>
    <p:sldId id="1236" r:id="rId28"/>
    <p:sldId id="1291" r:id="rId29"/>
    <p:sldId id="1260" r:id="rId30"/>
    <p:sldId id="1280" r:id="rId31"/>
    <p:sldId id="1281" r:id="rId32"/>
    <p:sldId id="1449" r:id="rId33"/>
    <p:sldId id="1484" r:id="rId34"/>
    <p:sldId id="1451" r:id="rId35"/>
    <p:sldId id="1454" r:id="rId36"/>
    <p:sldId id="1476" r:id="rId37"/>
    <p:sldId id="1460" r:id="rId38"/>
    <p:sldId id="1461" r:id="rId39"/>
    <p:sldId id="1452" r:id="rId40"/>
    <p:sldId id="1421" r:id="rId41"/>
    <p:sldId id="1422" r:id="rId42"/>
    <p:sldId id="1473" r:id="rId43"/>
    <p:sldId id="1472" r:id="rId44"/>
    <p:sldId id="1479" r:id="rId45"/>
    <p:sldId id="1474" r:id="rId46"/>
    <p:sldId id="1478" r:id="rId47"/>
    <p:sldId id="1475" r:id="rId48"/>
    <p:sldId id="1263" r:id="rId49"/>
    <p:sldId id="1265" r:id="rId50"/>
    <p:sldId id="1446" r:id="rId51"/>
    <p:sldId id="1253" r:id="rId52"/>
    <p:sldId id="1464" r:id="rId53"/>
    <p:sldId id="1453" r:id="rId54"/>
    <p:sldId id="1425" r:id="rId55"/>
    <p:sldId id="1250" r:id="rId56"/>
    <p:sldId id="1279" r:id="rId57"/>
    <p:sldId id="1480" r:id="rId58"/>
    <p:sldId id="766" r:id="rId59"/>
    <p:sldId id="1128" r:id="rId60"/>
    <p:sldId id="1470" r:id="rId61"/>
    <p:sldId id="1418" r:id="rId62"/>
    <p:sldId id="1471" r:id="rId63"/>
    <p:sldId id="1426" r:id="rId64"/>
    <p:sldId id="1311" r:id="rId65"/>
    <p:sldId id="1307" r:id="rId66"/>
    <p:sldId id="1450" r:id="rId6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0B43D2CB-6D07-4AF6-8385-F02019C31457}">
          <p14:sldIdLst>
            <p14:sldId id="256"/>
            <p14:sldId id="1439"/>
            <p14:sldId id="1468"/>
            <p14:sldId id="1481"/>
            <p14:sldId id="1444"/>
            <p14:sldId id="1290"/>
            <p14:sldId id="1465"/>
            <p14:sldId id="1466"/>
            <p14:sldId id="1467"/>
            <p14:sldId id="1287"/>
            <p14:sldId id="1288"/>
            <p14:sldId id="1435"/>
            <p14:sldId id="1483"/>
            <p14:sldId id="1440"/>
            <p14:sldId id="1482"/>
            <p14:sldId id="1430"/>
            <p14:sldId id="1431"/>
            <p14:sldId id="1433"/>
            <p14:sldId id="1432"/>
            <p14:sldId id="1434"/>
            <p14:sldId id="1429"/>
            <p14:sldId id="1436"/>
            <p14:sldId id="1236"/>
            <p14:sldId id="1291"/>
            <p14:sldId id="1260"/>
            <p14:sldId id="1280"/>
            <p14:sldId id="1281"/>
            <p14:sldId id="1449"/>
            <p14:sldId id="1484"/>
            <p14:sldId id="1451"/>
            <p14:sldId id="1454"/>
            <p14:sldId id="1476"/>
            <p14:sldId id="1460"/>
            <p14:sldId id="1461"/>
            <p14:sldId id="1452"/>
            <p14:sldId id="1421"/>
            <p14:sldId id="1422"/>
            <p14:sldId id="1473"/>
            <p14:sldId id="1472"/>
            <p14:sldId id="1479"/>
            <p14:sldId id="1474"/>
            <p14:sldId id="1478"/>
            <p14:sldId id="1475"/>
            <p14:sldId id="1263"/>
            <p14:sldId id="1265"/>
            <p14:sldId id="1446"/>
            <p14:sldId id="1253"/>
            <p14:sldId id="1464"/>
            <p14:sldId id="1453"/>
            <p14:sldId id="1425"/>
            <p14:sldId id="1250"/>
            <p14:sldId id="1279"/>
            <p14:sldId id="1480"/>
            <p14:sldId id="766"/>
            <p14:sldId id="1128"/>
            <p14:sldId id="1470"/>
            <p14:sldId id="1418"/>
            <p14:sldId id="1471"/>
            <p14:sldId id="1426"/>
            <p14:sldId id="1311"/>
            <p14:sldId id="1307"/>
            <p14:sldId id="1450"/>
          </p14:sldIdLst>
        </p14:section>
        <p14:section name="Vorlagedatei speichern" id="{AEBC5EF8-8830-4BD1-BC6A-5A08C5F265C4}">
          <p14:sldIdLst/>
        </p14:section>
        <p14:section name="Hinweise" id="{56D9347E-C790-4216-A93D-C117F720C0C3}">
          <p14:sldIdLst/>
        </p14:section>
        <p14:section name="Beispielseiten" id="{CA34319E-7765-4C8B-AD7F-242E6857A15E}">
          <p14:sldIdLst/>
        </p14:section>
        <p14:section name="More Examples" id="{60A2C5C4-FF54-4ACC-A17E-78E04B26754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öfel,Anja" initials="K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B02F"/>
    <a:srgbClr val="064569"/>
    <a:srgbClr val="009BA4"/>
    <a:srgbClr val="13A983"/>
    <a:srgbClr val="000000"/>
    <a:srgbClr val="0074AC"/>
    <a:srgbClr val="93C356"/>
    <a:srgbClr val="BCCF02"/>
    <a:srgbClr val="28618C"/>
    <a:srgbClr val="539D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7823" autoAdjust="0"/>
  </p:normalViewPr>
  <p:slideViewPr>
    <p:cSldViewPr snapToGrid="0" snapToObjects="1">
      <p:cViewPr varScale="1">
        <p:scale>
          <a:sx n="120" d="100"/>
          <a:sy n="120" d="100"/>
        </p:scale>
        <p:origin x="11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3" d="100"/>
          <a:sy n="63" d="100"/>
        </p:scale>
        <p:origin x="298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C6211-610F-44E5-BF19-D3CDF6EDD28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1AA8-FB04-42D1-9939-D1A1356F80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156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435D3-23A6-45D3-8DFA-7317DC1E7A64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9AC09-DF60-43F4-96BF-67D4D9A7409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825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TUD">
    <p:bg>
      <p:bgPr>
        <a:solidFill>
          <a:schemeClr val="bg1">
            <a:alpha val="3842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980790"/>
            <a:ext cx="12192000" cy="5877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604059490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2E874-400C-E24A-926D-CC99757E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3465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91302" y="371735"/>
            <a:ext cx="10267951" cy="81228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550036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5854071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655734" y="1484314"/>
            <a:ext cx="6009217" cy="4249737"/>
          </a:xfrm>
        </p:spPr>
        <p:txBody>
          <a:bodyPr/>
          <a:lstStyle/>
          <a:p>
            <a:pPr lvl="0"/>
            <a:r>
              <a:rPr lang="en-US" noProof="0"/>
              <a:t>Mastertextformat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527049" y="1484313"/>
            <a:ext cx="4985567" cy="1332000"/>
          </a:xfrm>
        </p:spPr>
        <p:txBody>
          <a:bodyPr/>
          <a:lstStyle/>
          <a:p>
            <a:r>
              <a:rPr lang="en-US" noProof="0" dirty="0"/>
              <a:t>Bild auf </a:t>
            </a:r>
            <a:r>
              <a:rPr lang="en-US" noProof="0" dirty="0" err="1"/>
              <a:t>Platzhalter</a:t>
            </a:r>
            <a:r>
              <a:rPr lang="en-US" noProof="0" dirty="0"/>
              <a:t> </a:t>
            </a:r>
            <a:r>
              <a:rPr lang="en-US" noProof="0" dirty="0" err="1"/>
              <a:t>ziehen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auf Symbol </a:t>
            </a:r>
            <a:r>
              <a:rPr lang="en-US" noProof="0" dirty="0" err="1"/>
              <a:t>hinzufügen</a:t>
            </a:r>
            <a:endParaRPr lang="en-US" noProof="0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 hasCustomPrompt="1"/>
          </p:nvPr>
        </p:nvSpPr>
        <p:spPr>
          <a:xfrm>
            <a:off x="534035" y="2943181"/>
            <a:ext cx="4977765" cy="1332000"/>
          </a:xfrm>
        </p:spPr>
        <p:txBody>
          <a:bodyPr/>
          <a:lstStyle/>
          <a:p>
            <a:r>
              <a:rPr lang="en-US" noProof="0" dirty="0"/>
              <a:t>Bild auf </a:t>
            </a:r>
            <a:r>
              <a:rPr lang="en-US" noProof="0" dirty="0" err="1"/>
              <a:t>Platzhalter</a:t>
            </a:r>
            <a:r>
              <a:rPr lang="en-US" noProof="0" dirty="0"/>
              <a:t> </a:t>
            </a:r>
            <a:r>
              <a:rPr lang="en-US" noProof="0" dirty="0" err="1"/>
              <a:t>ziehen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auf Symbol </a:t>
            </a:r>
            <a:r>
              <a:rPr lang="en-US" noProof="0" dirty="0" err="1"/>
              <a:t>hinzufügen</a:t>
            </a:r>
            <a:endParaRPr lang="en-US" noProof="0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 hasCustomPrompt="1"/>
          </p:nvPr>
        </p:nvSpPr>
        <p:spPr>
          <a:xfrm>
            <a:off x="534035" y="4402050"/>
            <a:ext cx="4977767" cy="1332000"/>
          </a:xfrm>
        </p:spPr>
        <p:txBody>
          <a:bodyPr/>
          <a:lstStyle/>
          <a:p>
            <a:r>
              <a:rPr lang="en-US" noProof="0"/>
              <a:t>Bild auf Platzhalter ziehen oder durch Klicken auf Symbol hinzufügen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2643310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6165852" y="1484313"/>
            <a:ext cx="5512769" cy="4249738"/>
          </a:xfrm>
          <a:ln w="6350">
            <a:solidFill>
              <a:schemeClr val="bg2"/>
            </a:solidFill>
          </a:ln>
        </p:spPr>
        <p:txBody>
          <a:bodyPr/>
          <a:lstStyle/>
          <a:p>
            <a:r>
              <a:rPr lang="en-US" noProof="0" dirty="0"/>
              <a:t>Drag image to placeholder or add by clicking icon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14352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1405770121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14351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165851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2884893349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14351" y="1484314"/>
            <a:ext cx="34544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725261" y="1484314"/>
            <a:ext cx="3450167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112684" y="1484314"/>
            <a:ext cx="34544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3741975855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6165851" y="368300"/>
            <a:ext cx="5499101" cy="82867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2"/>
                </a:solidFill>
                <a:latin typeface="Open Sans ExtraBold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de-DE" sz="2400" dirty="0"/>
              <a:t>Titelmasterformat durch Klicken bearbeiten</a:t>
            </a:r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514351" y="1484314"/>
            <a:ext cx="5511800" cy="424973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6165851" y="1484314"/>
            <a:ext cx="5511800" cy="424973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7051" y="367506"/>
            <a:ext cx="5499101" cy="82946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917631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0481721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016001"/>
            <a:ext cx="12192000" cy="5076825"/>
          </a:xfrm>
        </p:spPr>
        <p:txBody>
          <a:bodyPr/>
          <a:lstStyle/>
          <a:p>
            <a:r>
              <a:rPr lang="en-US" dirty="0"/>
              <a:t>Drag image to placeholder or add by clicking icon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329274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6092824"/>
          </a:xfrm>
        </p:spPr>
        <p:txBody>
          <a:bodyPr/>
          <a:lstStyle/>
          <a:p>
            <a:r>
              <a:rPr lang="en-US" dirty="0"/>
              <a:t>Drag image to placeholder or add by clicking icon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0629674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1D98-8263-4A8B-B23A-4648B9081DA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88E5-41F1-480D-AD24-CE7CCBC40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33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892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95350" y="358563"/>
            <a:ext cx="10267951" cy="81228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This is an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7619" y="1484313"/>
            <a:ext cx="10648949" cy="424973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4" name="Textfeld 3"/>
          <p:cNvSpPr txBox="1"/>
          <p:nvPr userDrawn="1"/>
        </p:nvSpPr>
        <p:spPr>
          <a:xfrm>
            <a:off x="1826505" y="6158242"/>
            <a:ext cx="279033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Bio-image Analysis using LLMs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Leibniz IPHT Jena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Robert Haase @haesleinhuepf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March 13</a:t>
            </a:r>
            <a:r>
              <a:rPr lang="en-US" sz="1000" baseline="30000" noProof="0" dirty="0">
                <a:solidFill>
                  <a:schemeClr val="bg2"/>
                </a:solidFill>
              </a:rPr>
              <a:t>th</a:t>
            </a:r>
            <a:r>
              <a:rPr lang="en-US" sz="1000" baseline="0" noProof="0" dirty="0">
                <a:solidFill>
                  <a:schemeClr val="bg2"/>
                </a:solidFill>
              </a:rPr>
              <a:t> 2024</a:t>
            </a: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6063479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7699688" y="6221812"/>
            <a:ext cx="82980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10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fld id="{38F97D41-8991-4148-BA02-56FEE4AAF2CC}" type="slidenum">
              <a:rPr lang="de-DE" sz="1000" baseline="0" smtClean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e-DE" sz="1000" baseline="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8309DBD-9A40-2349-A663-52842E0881D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23648">
            <a:off x="10518588" y="-1404142"/>
            <a:ext cx="4841067" cy="456011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AA7E9CC-0B56-D845-8F08-95D8DC7CD31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481" y="6077578"/>
            <a:ext cx="1816520" cy="760027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CA20171B-332B-3046-B607-37D179DE6C6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22" y="6246727"/>
            <a:ext cx="1619251" cy="47625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C41FD19D-2546-974E-8FE0-F91C1D8B0F11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85" y="6151073"/>
            <a:ext cx="1481211" cy="60314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791" y="-197974"/>
            <a:ext cx="1207113" cy="162777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324" y="-268488"/>
            <a:ext cx="2712955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10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78" r:id="rId2"/>
    <p:sldLayoutId id="2147483868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80" r:id="rId12"/>
    <p:sldLayoutId id="2147483881" r:id="rId13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anose="020B0604020202020204" pitchFamily="34" charset="0"/>
        <a:buNone/>
        <a:defRPr sz="24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1pPr>
      <a:lvl2pPr marL="396000" indent="-3240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24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2pPr>
      <a:lvl3pPr marL="285750" indent="-28575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3pPr>
      <a:lvl4pPr marL="465750" indent="-285750" algn="l" defTabSz="914400" rtl="0" eaLnBrk="1" latinLnBrk="0" hangingPunct="1">
        <a:spcBef>
          <a:spcPts val="300"/>
        </a:spcBef>
        <a:buClr>
          <a:srgbClr val="51B02F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4pPr>
      <a:lvl5pPr marL="682362" indent="-285750" algn="l" defTabSz="914400" rtl="0" eaLnBrk="1" latinLnBrk="0" hangingPunct="1">
        <a:spcBef>
          <a:spcPts val="300"/>
        </a:spcBef>
        <a:buClr>
          <a:schemeClr val="bg2"/>
        </a:buClr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5pPr>
      <a:lvl6pPr marL="358775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3200" b="1" kern="1200">
          <a:solidFill>
            <a:srgbClr val="FF0000"/>
          </a:solidFill>
          <a:latin typeface="+mn-lt"/>
          <a:ea typeface="+mn-ea"/>
          <a:cs typeface="+mn-cs"/>
        </a:defRPr>
      </a:lvl6pPr>
      <a:lvl7pPr marL="358775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3200" kern="1200">
          <a:solidFill>
            <a:srgbClr val="FF0000"/>
          </a:solidFill>
          <a:latin typeface="+mn-lt"/>
          <a:ea typeface="+mn-ea"/>
          <a:cs typeface="+mn-cs"/>
        </a:defRPr>
      </a:lvl7pPr>
      <a:lvl8pPr marL="893763" indent="-228600" algn="l" defTabSz="914400" rtl="0" eaLnBrk="1" latinLnBrk="0" hangingPunct="1">
        <a:spcBef>
          <a:spcPct val="200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1">
          <p15:clr>
            <a:srgbClr val="F26B43"/>
          </p15:clr>
        </p15:guide>
        <p15:guide id="3" pos="324">
          <p15:clr>
            <a:srgbClr val="F26B43"/>
          </p15:clr>
        </p15:guide>
        <p15:guide id="4" pos="880">
          <p15:clr>
            <a:srgbClr val="F26B43"/>
          </p15:clr>
        </p15:guide>
        <p15:guide id="5" pos="968">
          <p15:clr>
            <a:srgbClr val="F26B43"/>
          </p15:clr>
        </p15:guide>
        <p15:guide id="6" pos="1528">
          <p15:clr>
            <a:srgbClr val="F26B43"/>
          </p15:clr>
        </p15:guide>
        <p15:guide id="7" pos="1616">
          <p15:clr>
            <a:srgbClr val="F26B43"/>
          </p15:clr>
        </p15:guide>
        <p15:guide id="8" pos="2268">
          <p15:clr>
            <a:srgbClr val="F26B43"/>
          </p15:clr>
        </p15:guide>
        <p15:guide id="9" pos="2176">
          <p15:clr>
            <a:srgbClr val="F26B43"/>
          </p15:clr>
        </p15:guide>
        <p15:guide id="10" pos="2912">
          <p15:clr>
            <a:srgbClr val="F26B43"/>
          </p15:clr>
        </p15:guide>
        <p15:guide id="11" pos="2823">
          <p15:clr>
            <a:srgbClr val="F26B43"/>
          </p15:clr>
        </p15:guide>
        <p15:guide id="12" pos="3472">
          <p15:clr>
            <a:srgbClr val="F26B43"/>
          </p15:clr>
        </p15:guide>
        <p15:guide id="13" pos="3563">
          <p15:clr>
            <a:srgbClr val="F26B43"/>
          </p15:clr>
        </p15:guide>
        <p15:guide id="14" pos="4119">
          <p15:clr>
            <a:srgbClr val="F26B43"/>
          </p15:clr>
        </p15:guide>
        <p15:guide id="15" pos="4211">
          <p15:clr>
            <a:srgbClr val="F26B43"/>
          </p15:clr>
        </p15:guide>
        <p15:guide id="16" pos="4767">
          <p15:clr>
            <a:srgbClr val="F26B43"/>
          </p15:clr>
        </p15:guide>
        <p15:guide id="17" pos="4868">
          <p15:clr>
            <a:srgbClr val="F26B43"/>
          </p15:clr>
        </p15:guide>
        <p15:guide id="18" pos="5183">
          <p15:clr>
            <a:srgbClr val="F26B43"/>
          </p15:clr>
        </p15:guide>
        <p15:guide id="19" pos="5091">
          <p15:clr>
            <a:srgbClr val="F26B43"/>
          </p15:clr>
        </p15:guide>
        <p15:guide id="20" pos="5415">
          <p15:clr>
            <a:srgbClr val="F26B43"/>
          </p15:clr>
        </p15:guide>
        <p15:guide id="21" pos="5507">
          <p15:clr>
            <a:srgbClr val="F26B43"/>
          </p15:clr>
        </p15:guide>
        <p15:guide id="22" pos="6060">
          <p15:clr>
            <a:srgbClr val="F26B43"/>
          </p15:clr>
        </p15:guide>
        <p15:guide id="23" pos="6152">
          <p15:clr>
            <a:srgbClr val="F26B43"/>
          </p15:clr>
        </p15:guide>
        <p15:guide id="24" pos="6708">
          <p15:clr>
            <a:srgbClr val="F26B43"/>
          </p15:clr>
        </p15:guide>
        <p15:guide id="25" pos="6800">
          <p15:clr>
            <a:srgbClr val="F26B43"/>
          </p15:clr>
        </p15:guide>
        <p15:guide id="26" pos="7448">
          <p15:clr>
            <a:srgbClr val="F26B43"/>
          </p15:clr>
        </p15:guide>
        <p15:guide id="27" pos="7356">
          <p15:clr>
            <a:srgbClr val="F26B43"/>
          </p15:clr>
        </p15:guide>
        <p15:guide id="30" orient="horz" pos="727">
          <p15:clr>
            <a:srgbClr val="F26B43"/>
          </p15:clr>
        </p15:guide>
        <p15:guide id="31" pos="555">
          <p15:clr>
            <a:srgbClr val="F26B43"/>
          </p15:clr>
        </p15:guide>
        <p15:guide id="32" pos="644">
          <p15:clr>
            <a:srgbClr val="F26B43"/>
          </p15:clr>
        </p15:guide>
        <p15:guide id="33" pos="1204">
          <p15:clr>
            <a:srgbClr val="F26B43"/>
          </p15:clr>
        </p15:guide>
        <p15:guide id="34" pos="1300">
          <p15:clr>
            <a:srgbClr val="F26B43"/>
          </p15:clr>
        </p15:guide>
        <p15:guide id="35" pos="1852">
          <p15:clr>
            <a:srgbClr val="F26B43"/>
          </p15:clr>
        </p15:guide>
        <p15:guide id="36" pos="1943">
          <p15:clr>
            <a:srgbClr val="F26B43"/>
          </p15:clr>
        </p15:guide>
        <p15:guide id="37" pos="2500">
          <p15:clr>
            <a:srgbClr val="F26B43"/>
          </p15:clr>
        </p15:guide>
        <p15:guide id="38" pos="2588">
          <p15:clr>
            <a:srgbClr val="F26B43"/>
          </p15:clr>
        </p15:guide>
        <p15:guide id="39" pos="3144">
          <p15:clr>
            <a:srgbClr val="F26B43"/>
          </p15:clr>
        </p15:guide>
        <p15:guide id="40" pos="3239">
          <p15:clr>
            <a:srgbClr val="F26B43"/>
          </p15:clr>
        </p15:guide>
        <p15:guide id="41" pos="3796">
          <p15:clr>
            <a:srgbClr val="F26B43"/>
          </p15:clr>
        </p15:guide>
        <p15:guide id="42" pos="3884">
          <p15:clr>
            <a:srgbClr val="F26B43"/>
          </p15:clr>
        </p15:guide>
        <p15:guide id="43" pos="4440">
          <p15:clr>
            <a:srgbClr val="F26B43"/>
          </p15:clr>
        </p15:guide>
        <p15:guide id="44" pos="4536">
          <p15:clr>
            <a:srgbClr val="F26B43"/>
          </p15:clr>
        </p15:guide>
        <p15:guide id="45" pos="5736">
          <p15:clr>
            <a:srgbClr val="F26B43"/>
          </p15:clr>
        </p15:guide>
        <p15:guide id="46" pos="5831">
          <p15:clr>
            <a:srgbClr val="F26B43"/>
          </p15:clr>
        </p15:guide>
        <p15:guide id="47" pos="6411">
          <p15:clr>
            <a:srgbClr val="F26B43"/>
          </p15:clr>
        </p15:guide>
        <p15:guide id="48" pos="6479">
          <p15:clr>
            <a:srgbClr val="F26B43"/>
          </p15:clr>
        </p15:guide>
        <p15:guide id="49" pos="7032">
          <p15:clr>
            <a:srgbClr val="F26B43"/>
          </p15:clr>
        </p15:guide>
        <p15:guide id="50" pos="7127">
          <p15:clr>
            <a:srgbClr val="F26B43"/>
          </p15:clr>
        </p15:guide>
        <p15:guide id="51" orient="horz" pos="3612">
          <p15:clr>
            <a:srgbClr val="F26B43"/>
          </p15:clr>
        </p15:guide>
        <p15:guide id="52" orient="horz" pos="3838">
          <p15:clr>
            <a:srgbClr val="F26B43"/>
          </p15:clr>
        </p15:guide>
        <p15:guide id="53" orient="horz" pos="935">
          <p15:clr>
            <a:srgbClr val="F26B43"/>
          </p15:clr>
        </p15:guide>
        <p15:guide id="58" orient="horz" pos="221">
          <p15:clr>
            <a:srgbClr val="F26B43"/>
          </p15:clr>
        </p15:guide>
        <p15:guide id="59" orient="horz" pos="3962">
          <p15:clr>
            <a:srgbClr val="F26B43"/>
          </p15:clr>
        </p15:guide>
        <p15:guide id="60" orient="horz" pos="4167">
          <p15:clr>
            <a:srgbClr val="F26B43"/>
          </p15:clr>
        </p15:guide>
        <p15:guide id="61" orient="horz" pos="618">
          <p15:clr>
            <a:srgbClr val="F26B43"/>
          </p15:clr>
        </p15:guide>
        <p15:guide id="62" orient="horz" pos="490">
          <p15:clr>
            <a:srgbClr val="F26B43"/>
          </p15:clr>
        </p15:guide>
        <p15:guide id="63" orient="horz" pos="40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7" Type="http://schemas.openxmlformats.org/officeDocument/2006/relationships/hyperlink" Target="https://doi.org/10.5281/zenodo.10811747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oi.org/10.5281/zenodo.1081174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hyperlink" Target="https://creativecommons.org/licenses/by/4.0/legalcode" TargetMode="External"/><Relationship Id="rId5" Type="http://schemas.openxmlformats.org/officeDocument/2006/relationships/hyperlink" Target="https://zenodo.org/records/5898311" TargetMode="Externa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en.wikipedia.org/wiki/Generative_artificial_intelligence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01_prompts/02_use_cases.html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01_prompts/02_use_cases.html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ads.github.io/prompt-engineering-tutorial-2023/01_prompts/02_use_cases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ads.github.io/prompt-engineering-tutorial-2023/01_prompts/02_use_cases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01_prompts/03_prompt_engineering.html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01_prompts/03_prompt_engineering.html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01_prompts/03_prompt_engineering.html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01_prompts/03_prompt_engineering.html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01_prompts/03_prompt_engineering.html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kamradt/LLMTest_NeedleInAHaystack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kamradt/LLMTest_NeedleInAHaystack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haesleinhuepf.github.io/BioImageAnalysisNotebooks/07_prompt_engineering/02_generating_images.htm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aesleinhuepf.github.io/BioImageAnalysisNotebooks/07_prompt_engineering/02_generating_images.html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hyperlink" Target="https://haesleinhuepf.github.io/BioImageAnalysisNotebooks/07_prompt_engineering/04_generating_code_for_processing_images.htm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haesleinhuepf.github.io/BioImageAnalysisNotebooks/07_prompt_engineering/05_generating_advanced_image_processing_code.html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hyperlink" Target="https://haesleinhuepf.github.io/BioImageAnalysisNotebooks/07_prompt_engineering/05_generating_advanced_image_processing_code.htm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hat.openai.com/g/g-HMNcP6w7d-data-analyst" TargetMode="Externa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aesleinhuepf/status/1743741036701077849" TargetMode="External"/><Relationship Id="rId2" Type="http://schemas.openxmlformats.org/officeDocument/2006/relationships/hyperlink" Target="https://chat.openai.com/g/g-psAohb1OY-bio-image-analysis-gpt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chat.openai.com/g/g-psAohb1OY-bio-image-analysis-gpt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.openai.com/g/g-psAohb1OY-bio-image-analysis-gpt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.openai.com/g/g-psAohb1OY-bio-image-analysis-gpt" TargetMode="Externa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haesleinhuepf.github.io/BioImageAnalysisNotebooks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hat.openai.com/g/g-psAohb1OY-bio-image-analysis-gpt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esleinhuepf/bia-bob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hyperlink" Target="https://github.com/haesleinhuepf/bia-bob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haesleinhuepf/bia-bob/blob/main/demo/basic_demo.ipynb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s://github.com/haesleinhuepf/bia-bob/blob/main/demo/basic_demo.ipynb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haesleinhuepf/bia-bob/blob/main/demo/gemini.ipynb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haesleinhuepf/bia-bob/blob/main/demo/custom_endpoints.ipynb" TargetMode="External"/><Relationship Id="rId5" Type="http://schemas.openxmlformats.org/officeDocument/2006/relationships/hyperlink" Target="https://ollama.com/" TargetMode="External"/><Relationship Id="rId4" Type="http://schemas.openxmlformats.org/officeDocument/2006/relationships/hyperlink" Target="https://login.helmholtz.de/oauth2-as/oauth2-authz-web-entry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haesleinhuepf/bia-bob/blob/main/demo/vision.ipynb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haesleinhuepf/bia-bob/blob/main/demo/vision.ipynb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7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hyperlink" Target="https://llava-vl.github.io/" TargetMode="External"/><Relationship Id="rId4" Type="http://schemas.openxmlformats.org/officeDocument/2006/relationships/hyperlink" Target="https://github.com/haesleinhuepf/bia-bob/pull/115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haesleinhuepf/bia-bob/blob/main/demo/vision-microscopy.ipynb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01_prompts/07_langchain.html" TargetMode="External"/><Relationship Id="rId7" Type="http://schemas.openxmlformats.org/officeDocument/2006/relationships/image" Target="../media/image84.png"/><Relationship Id="rId2" Type="http://schemas.openxmlformats.org/officeDocument/2006/relationships/hyperlink" Target="https://github.com/langchain-ai/langchain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hyperlink" Target="https://scads.github.io/prompt-engineering-tutorial-2023/01_prompts/07_langchain.html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langchain-ai/langchain" TargetMode="Externa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hyperlink" Target="https://github.com/haesleinhuepf/blablado/blob/main/demo/microscope_stage_demo.ipynb" TargetMode="External"/><Relationship Id="rId5" Type="http://schemas.openxmlformats.org/officeDocument/2006/relationships/hyperlink" Target="https://github.com/haesleinhuepf/blablado" TargetMode="External"/><Relationship Id="rId4" Type="http://schemas.openxmlformats.org/officeDocument/2006/relationships/image" Target="../media/image8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hyperlink" Target="https://twitter.com/loicaroyer/status/1653600252807757824" TargetMode="External"/><Relationship Id="rId5" Type="http://schemas.openxmlformats.org/officeDocument/2006/relationships/hyperlink" Target="https://github.com/royerlab/napari-chatgpt" TargetMode="External"/><Relationship Id="rId4" Type="http://schemas.openxmlformats.org/officeDocument/2006/relationships/image" Target="../media/image9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scijava/script-editor/pull/67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haesleinhuepf.github.io/BioImageAnalysisNotebooks/07_prompt_engineering/60_image_variations_huggingface.html" TargetMode="Externa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esleinhuepf/darth-d/blob/main/demo/demo_replacing.ipynb" TargetMode="External"/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hyperlink" Target="https://replicate.com/stability-ai/stable-diffusion" TargetMode="External"/><Relationship Id="rId7" Type="http://schemas.openxmlformats.org/officeDocument/2006/relationships/image" Target="../media/image102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hyperlink" Target="https://chat.openai.com/" TargetMode="External"/><Relationship Id="rId9" Type="http://schemas.openxmlformats.org/officeDocument/2006/relationships/image" Target="../media/image10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6.png"/><Relationship Id="rId7" Type="http://schemas.openxmlformats.org/officeDocument/2006/relationships/hyperlink" Target="https://www.youtube.com/watch?v=JMo6Sn-L_j4" TargetMode="External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c/digitalsreeni" TargetMode="Externa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legalcode" TargetMode="External"/><Relationship Id="rId2" Type="http://schemas.openxmlformats.org/officeDocument/2006/relationships/hyperlink" Target="https://biapol.github.io/blog/mara_lampert/getting_started_with_mambaforge_and_python/readme.html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hyperlink" Target="https://scads.github.io/prompt-engineering-tutorial-2023/00_preparation/readme.html" TargetMode="Externa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i.com/blog/openai-api" TargetMode="External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hyperlink" Target="https://scads.github.io/prompt-engineering-tutorial-2023/01_prompts/04_generating_images.htm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hyperlink" Target="https://scads.github.io/prompt-engineering-tutorial-2023/01_prompts/05_videogame_sales.htm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126.png"/><Relationship Id="rId2" Type="http://schemas.openxmlformats.org/officeDocument/2006/relationships/hyperlink" Target="https://scads.github.io/prompt-engineering-tutorial-2023/01_prompts/07_langchain.html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35.png"/><Relationship Id="rId3" Type="http://schemas.openxmlformats.org/officeDocument/2006/relationships/image" Target="../media/image8.tiff"/><Relationship Id="rId7" Type="http://schemas.openxmlformats.org/officeDocument/2006/relationships/image" Target="../media/image131.png"/><Relationship Id="rId12" Type="http://schemas.openxmlformats.org/officeDocument/2006/relationships/image" Target="../media/image134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png"/><Relationship Id="rId11" Type="http://schemas.openxmlformats.org/officeDocument/2006/relationships/image" Target="../media/image133.png"/><Relationship Id="rId5" Type="http://schemas.openxmlformats.org/officeDocument/2006/relationships/image" Target="../media/image129.png"/><Relationship Id="rId15" Type="http://schemas.openxmlformats.org/officeDocument/2006/relationships/hyperlink" Target="http://haesleinhuepf.github.io/" TargetMode="External"/><Relationship Id="rId10" Type="http://schemas.openxmlformats.org/officeDocument/2006/relationships/image" Target="../media/image132.png"/><Relationship Id="rId4" Type="http://schemas.openxmlformats.org/officeDocument/2006/relationships/image" Target="../media/image128.png"/><Relationship Id="rId9" Type="http://schemas.openxmlformats.org/officeDocument/2006/relationships/image" Target="../media/image10.jpeg"/><Relationship Id="rId14" Type="http://schemas.openxmlformats.org/officeDocument/2006/relationships/hyperlink" Target="https://scads.a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BDB284B-876B-EF41-B780-30B88DFEE22A}"/>
              </a:ext>
            </a:extLst>
          </p:cNvPr>
          <p:cNvSpPr txBox="1"/>
          <p:nvPr/>
        </p:nvSpPr>
        <p:spPr>
          <a:xfrm>
            <a:off x="3453285" y="1225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71F6301-FF2F-1D49-8CFA-05396B073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4" y="844514"/>
            <a:ext cx="3009900" cy="122562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07F4BE4-CBA1-C248-B08F-4CA8E5D3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/>
          <a:stretch/>
        </p:blipFill>
        <p:spPr>
          <a:xfrm>
            <a:off x="9646920" y="3251200"/>
            <a:ext cx="2545080" cy="1309041"/>
          </a:xfrm>
          <a:prstGeom prst="rect">
            <a:avLst/>
          </a:prstGeom>
        </p:spPr>
      </p:pic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1221FD6-08D6-3F40-ACE8-C0B9BADE7F5D}"/>
              </a:ext>
            </a:extLst>
          </p:cNvPr>
          <p:cNvSpPr txBox="1">
            <a:spLocks/>
          </p:cNvSpPr>
          <p:nvPr/>
        </p:nvSpPr>
        <p:spPr>
          <a:xfrm>
            <a:off x="694374" y="2179304"/>
            <a:ext cx="8952546" cy="3020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406900" algn="l"/>
              </a:tabLs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CENTER FOR SCALABLE DATA ANALYTICS AND </a:t>
            </a:r>
            <a:b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ARTIFICIAL INTELLIGENCE</a:t>
            </a:r>
          </a:p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8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Bio-image Analysis with the Help of Large Language Models</a:t>
            </a:r>
            <a:endParaRPr lang="en-US" sz="4800" b="1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6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Robert Haase</a:t>
            </a:r>
            <a:endParaRPr lang="en-US" sz="36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6951598-1305-8841-8866-3EAAC7B214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063" y="4268141"/>
            <a:ext cx="604100" cy="9061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3C7B70E-714F-E34A-B234-65D2E4D62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163" y="4509561"/>
            <a:ext cx="1642275" cy="4233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187E3B-5C76-E856-BE2C-38A7BD406DE2}"/>
              </a:ext>
            </a:extLst>
          </p:cNvPr>
          <p:cNvSpPr txBox="1"/>
          <p:nvPr/>
        </p:nvSpPr>
        <p:spPr>
          <a:xfrm>
            <a:off x="9767063" y="2974201"/>
            <a:ext cx="1730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Funded by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6F1B55-AA80-BF3B-5AD9-6022C89A47FC}"/>
              </a:ext>
            </a:extLst>
          </p:cNvPr>
          <p:cNvSpPr txBox="1"/>
          <p:nvPr/>
        </p:nvSpPr>
        <p:spPr>
          <a:xfrm>
            <a:off x="3797449" y="6098664"/>
            <a:ext cx="4874995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These slides can be reused under the terms of the </a:t>
            </a:r>
            <a:r>
              <a:rPr lang="en-US" sz="1400" dirty="0">
                <a:hlinkClick r:id="rId6"/>
              </a:rPr>
              <a:t>CC-BY 4.0</a:t>
            </a:r>
            <a:r>
              <a:rPr lang="en-US" sz="1400" dirty="0"/>
              <a:t> license unless mentioned otherwise.</a:t>
            </a:r>
          </a:p>
          <a:p>
            <a:pPr algn="ctr"/>
            <a:r>
              <a:rPr lang="en-US" sz="1400" dirty="0">
                <a:hlinkClick r:id="rId7"/>
              </a:rPr>
              <a:t>https://doi.org/10.5281/zenodo.10811747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80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9FC1D-0F32-8A52-A507-FDCFDB42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Quick survey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AA665A5-9339-E3E4-3149-38CD4FA41A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511447"/>
              </p:ext>
            </p:extLst>
          </p:nvPr>
        </p:nvGraphicFramePr>
        <p:xfrm>
          <a:off x="419912" y="1955073"/>
          <a:ext cx="6306320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5127">
                  <a:extLst>
                    <a:ext uri="{9D8B030D-6E8A-4147-A177-3AD203B41FA5}">
                      <a16:colId xmlns:a16="http://schemas.microsoft.com/office/drawing/2014/main" val="2616753336"/>
                    </a:ext>
                  </a:extLst>
                </a:gridCol>
                <a:gridCol w="2091193">
                  <a:extLst>
                    <a:ext uri="{9D8B030D-6E8A-4147-A177-3AD203B41FA5}">
                      <a16:colId xmlns:a16="http://schemas.microsoft.com/office/drawing/2014/main" val="3645855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 of raised hands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06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Who has tried ChatGPT, Dall-E or other large language model based tools before?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54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Who is using them on a daily basis?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34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Who knows how they work under the hood (roughly)?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538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09414C2-C360-723E-EA8D-BFCF9C7FCD08}"/>
              </a:ext>
            </a:extLst>
          </p:cNvPr>
          <p:cNvSpPr txBox="1"/>
          <p:nvPr/>
        </p:nvSpPr>
        <p:spPr>
          <a:xfrm>
            <a:off x="7271468" y="5508468"/>
            <a:ext cx="4687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https://doi.org/10.5281/zenodo.10811747</a:t>
            </a:r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C5B9C-1B5D-DFD1-9A95-5BB67DD44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896" y="1026801"/>
            <a:ext cx="4447192" cy="4481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C95EE8-E4A2-FCEB-E998-EAABD4786351}"/>
              </a:ext>
            </a:extLst>
          </p:cNvPr>
          <p:cNvSpPr txBox="1"/>
          <p:nvPr/>
        </p:nvSpPr>
        <p:spPr>
          <a:xfrm>
            <a:off x="4360818" y="7685704"/>
            <a:ext cx="7831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https://zenodo.org/records/10811747</a:t>
            </a:r>
          </a:p>
        </p:txBody>
      </p:sp>
    </p:spTree>
    <p:extLst>
      <p:ext uri="{BB962C8B-B14F-4D97-AF65-F5344CB8AC3E}">
        <p14:creationId xmlns:p14="http://schemas.microsoft.com/office/powerpoint/2010/main" val="3034633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8533B-5522-02BD-87FE-062C8CA4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Artificial intelligence in daily programmer’s life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A4A2F-B641-DDC7-6304-BEDE281DB0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How it started</a:t>
            </a:r>
          </a:p>
        </p:txBody>
      </p:sp>
      <p:pic>
        <p:nvPicPr>
          <p:cNvPr id="15" name="haase-10-12-2023-10-15-18">
            <a:hlinkClick r:id="" action="ppaction://media"/>
            <a:extLst>
              <a:ext uri="{FF2B5EF4-FFF2-40B4-BE49-F238E27FC236}">
                <a16:creationId xmlns:a16="http://schemas.microsoft.com/office/drawing/2014/main" id="{BBA9B965-AC6E-6930-5782-E28DB27347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8102" y="937128"/>
            <a:ext cx="5585800" cy="27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D7B668C-9DFB-26CF-AE09-87126E36A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838" y="932675"/>
            <a:ext cx="5585800" cy="26796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78533B-5522-02BD-87FE-062C8CA4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Artificial intelligence in daily programmer’s life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A4A2F-B641-DDC7-6304-BEDE281DB0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How it started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666E34C-AC57-C9FB-62C4-996234CB7E46}"/>
              </a:ext>
            </a:extLst>
          </p:cNvPr>
          <p:cNvSpPr txBox="1">
            <a:spLocks/>
          </p:cNvSpPr>
          <p:nvPr/>
        </p:nvSpPr>
        <p:spPr>
          <a:xfrm>
            <a:off x="875566" y="3795618"/>
            <a:ext cx="5281011" cy="1510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</a:rPr>
              <a:t>How it’s going</a:t>
            </a:r>
            <a:br>
              <a:rPr lang="en-US" sz="2800" dirty="0">
                <a:solidFill>
                  <a:schemeClr val="tx2"/>
                </a:solidFill>
              </a:rPr>
            </a:br>
            <a:br>
              <a:rPr lang="en-US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US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(GitHub copilot) </a:t>
            </a:r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haase-10-12-2023-10-06-42">
            <a:hlinkClick r:id="" action="ppaction://media"/>
            <a:extLst>
              <a:ext uri="{FF2B5EF4-FFF2-40B4-BE49-F238E27FC236}">
                <a16:creationId xmlns:a16="http://schemas.microsoft.com/office/drawing/2014/main" id="{C574EC90-5808-EBAB-65E9-C4A0E25BF6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8101" y="3795618"/>
            <a:ext cx="6014371" cy="227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7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96C90-CE65-AAB1-E676-DBE2F7FA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Prompting to analyze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45E6A-6FD0-757F-B3E5-A34F5DCC14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670685"/>
          </a:xfrm>
        </p:spPr>
        <p:txBody>
          <a:bodyPr/>
          <a:lstStyle/>
          <a:p>
            <a:r>
              <a:rPr lang="en-US" sz="2400" dirty="0"/>
              <a:t>… using ChatGPT’s Data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access data via prompts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super easy to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requires uploading our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is a bit untransparent</a:t>
            </a:r>
          </a:p>
        </p:txBody>
      </p:sp>
      <p:pic>
        <p:nvPicPr>
          <p:cNvPr id="4" name="haase-10-12-2023-11-02-01">
            <a:hlinkClick r:id="" action="ppaction://media"/>
            <a:extLst>
              <a:ext uri="{FF2B5EF4-FFF2-40B4-BE49-F238E27FC236}">
                <a16:creationId xmlns:a16="http://schemas.microsoft.com/office/drawing/2014/main" id="{885C2A4A-2AD9-AB67-A406-4CAFF53CE7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67366" y="1138548"/>
            <a:ext cx="6246833" cy="47161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BA928-705D-DCE3-4131-B70BCB965FF5}"/>
              </a:ext>
            </a:extLst>
          </p:cNvPr>
          <p:cNvSpPr txBox="1"/>
          <p:nvPr/>
        </p:nvSpPr>
        <p:spPr>
          <a:xfrm>
            <a:off x="3626632" y="6150399"/>
            <a:ext cx="43108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23232"/>
                </a:solidFill>
                <a:effectLst/>
                <a:latin typeface="-apple-system"/>
              </a:rPr>
              <a:t>Data source: </a:t>
            </a:r>
            <a:r>
              <a:rPr lang="en-US" b="0" i="0" u="none" strike="noStrike" dirty="0">
                <a:effectLst/>
                <a:latin typeface="-apple-system"/>
                <a:hlinkClick r:id="rId5"/>
              </a:rPr>
              <a:t>videogame sales dataset by Gregory Smith</a:t>
            </a:r>
            <a:r>
              <a:rPr lang="en-US" u="none" strike="noStrike" dirty="0">
                <a:solidFill>
                  <a:srgbClr val="323232"/>
                </a:solidFill>
                <a:latin typeface="-apple-system"/>
              </a:rPr>
              <a:t>,</a:t>
            </a:r>
            <a:r>
              <a:rPr lang="en-US" b="0" i="0" dirty="0">
                <a:solidFill>
                  <a:srgbClr val="323232"/>
                </a:solidFill>
                <a:effectLst/>
                <a:latin typeface="-apple-system"/>
              </a:rPr>
              <a:t> licensed </a:t>
            </a:r>
            <a:r>
              <a:rPr lang="en-US" b="0" i="0" u="none" strike="noStrike" dirty="0">
                <a:effectLst/>
                <a:latin typeface="-apple-system"/>
                <a:hlinkClick r:id="rId6"/>
              </a:rPr>
              <a:t>CC-BY 4.0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00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C37-04D9-61CB-3F85-F4BEE0C5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Short detour: Generative Artificial Intelligence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C9EA0-C6A9-5FF1-255B-3E439B0ABCD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Definition: “Generative artificial intelligence […] is a type of artificial intelligence (AI) system capable of generating text, images, or other media in response to prompts.”</a:t>
            </a:r>
            <a:r>
              <a:rPr lang="en-US" baseline="30000" dirty="0"/>
              <a:t>1</a:t>
            </a:r>
          </a:p>
          <a:p>
            <a:endParaRPr lang="en-US" baseline="30000" dirty="0"/>
          </a:p>
          <a:p>
            <a:r>
              <a:rPr lang="en-US" dirty="0"/>
              <a:t>Commonly based on Neural Networks</a:t>
            </a:r>
          </a:p>
          <a:p>
            <a:r>
              <a:rPr lang="en-US" dirty="0"/>
              <a:t>Bridges fields:</a:t>
            </a:r>
          </a:p>
          <a:p>
            <a:pPr lvl="1"/>
            <a:r>
              <a:rPr lang="en-US" dirty="0"/>
              <a:t>Natural Language Processing (NLP)</a:t>
            </a:r>
          </a:p>
          <a:p>
            <a:pPr lvl="1"/>
            <a:r>
              <a:rPr lang="en-US" dirty="0"/>
              <a:t>Computer Vision (CV)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Use-cases</a:t>
            </a:r>
          </a:p>
          <a:p>
            <a:pPr lvl="1"/>
            <a:r>
              <a:rPr lang="en-US" dirty="0"/>
              <a:t>Translating text</a:t>
            </a:r>
          </a:p>
          <a:p>
            <a:pPr lvl="1"/>
            <a:r>
              <a:rPr lang="en-US" dirty="0"/>
              <a:t>Writing emails, text, grant proposals</a:t>
            </a:r>
          </a:p>
          <a:p>
            <a:pPr lvl="1"/>
            <a:r>
              <a:rPr lang="en-US" dirty="0"/>
              <a:t>Summarizing articles</a:t>
            </a:r>
          </a:p>
          <a:p>
            <a:pPr lvl="1"/>
            <a:r>
              <a:rPr lang="en-US" dirty="0"/>
              <a:t>Writing code</a:t>
            </a:r>
          </a:p>
          <a:p>
            <a:pPr lvl="1"/>
            <a:r>
              <a:rPr lang="en-US" dirty="0"/>
              <a:t>General question answering</a:t>
            </a:r>
          </a:p>
          <a:p>
            <a:pPr lvl="1"/>
            <a:r>
              <a:rPr lang="en-US" dirty="0"/>
              <a:t>Image generation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283E1F-A8D5-16FA-BE0C-79EEC3AD45F4}"/>
              </a:ext>
            </a:extLst>
          </p:cNvPr>
          <p:cNvSpPr txBox="1"/>
          <p:nvPr/>
        </p:nvSpPr>
        <p:spPr>
          <a:xfrm>
            <a:off x="2275609" y="6324646"/>
            <a:ext cx="66439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aseline="30000" dirty="0"/>
              <a:t>1</a:t>
            </a:r>
            <a:r>
              <a:rPr lang="en-US" sz="1400" dirty="0"/>
              <a:t> source: </a:t>
            </a:r>
            <a:r>
              <a:rPr lang="en-US" sz="1400" dirty="0">
                <a:hlinkClick r:id="rId2"/>
              </a:rPr>
              <a:t>https://en.wikipedia.org/wiki/Generative_artificial_intelligence</a:t>
            </a:r>
            <a:r>
              <a:rPr lang="en-US" sz="14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29A11C-2BCC-986E-E78A-5D8196342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390" y="2233799"/>
            <a:ext cx="1555040" cy="154830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A136AA2-BF6C-EEFA-518E-8BB404F8F11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8175285" y="2848617"/>
            <a:ext cx="1298080" cy="1952410"/>
            <a:chOff x="7715165" y="1693760"/>
            <a:chExt cx="2554941" cy="38428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9AE9BD-965F-5A75-F0D8-CF61599E4AE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FE5DD-18FB-30C8-6563-A8044E7AC3F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1DB52F-6328-DE0A-1897-57500170B38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996849-F683-03D8-2FE7-6E6054D83B1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594951-7AD4-87C9-8065-ED77329F7224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88BFEC-B44E-9B69-04CC-D61CFDA0215A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4B24D3-DD65-CC8F-21FE-8F0DEFEA2B9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BDD8FE-DB28-D56D-DCB7-D10B9237ED75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EBAF2C-DE4A-A421-CC5B-11D93F70CCE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818109-6A43-1C02-940B-AE287A8AC9A6}"/>
                </a:ext>
              </a:extLst>
            </p:cNvPr>
            <p:cNvCxnSpPr>
              <a:cxnSpLocks/>
              <a:stCxn id="8" idx="6"/>
              <a:endCxn id="13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50EB62-134A-6508-D580-8B688B8845D8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D149F-AF73-E668-7F00-A1A957458A2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5EDEFE-DDCC-8D19-C599-8E8B6CA1B9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903F6B-DFD3-BBCC-6CDD-9A0EAC9F4DB0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56AA5-9326-62BF-46D5-3E62707DA3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9764A-5450-7154-E6CE-441FCC10FA0E}"/>
                </a:ext>
              </a:extLst>
            </p:cNvPr>
            <p:cNvCxnSpPr>
              <a:cxnSpLocks/>
              <a:stCxn id="11" idx="6"/>
              <a:endCxn id="13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F6E940-03A6-77EB-708B-DF9B8EAD97C8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DAD1ED-D38F-523F-88A3-4709920623BE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4EFBE4-91F1-C0D6-A3E9-843323D89974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A2D77C-395A-1C76-3885-8F1084A1D3F9}"/>
                </a:ext>
              </a:extLst>
            </p:cNvPr>
            <p:cNvCxnSpPr>
              <a:cxnSpLocks/>
              <a:stCxn id="26" idx="6"/>
              <a:endCxn id="12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CEDB83-D2EF-7AF4-14CA-79E56D55E093}"/>
                </a:ext>
              </a:extLst>
            </p:cNvPr>
            <p:cNvCxnSpPr>
              <a:cxnSpLocks/>
              <a:stCxn id="26" idx="6"/>
              <a:endCxn id="13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2E557F-6EF0-9DF1-E320-4EDEC93BD3FD}"/>
                </a:ext>
              </a:extLst>
            </p:cNvPr>
            <p:cNvCxnSpPr>
              <a:cxnSpLocks/>
              <a:stCxn id="26" idx="6"/>
              <a:endCxn id="14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973EDC-43B8-B6D2-B8D1-C44AF66D1E87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AA4E62-861B-E3B1-6179-0A12E3015124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5069EA-C131-79A4-FF0D-F2ECB20C185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D8FAF0-FF7A-07CF-B4B2-0F20A0CDECED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C8C0896-4870-3521-A7B7-55A6C1515A1C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E29605-9D1F-081F-781E-C76B09F5E351}"/>
                </a:ext>
              </a:extLst>
            </p:cNvPr>
            <p:cNvCxnSpPr>
              <a:stCxn id="31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204968-B45D-4026-BFA9-2D59CFBBBA86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60CE1F-2ACB-F802-2931-50EDF815AD2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6BD19-E623-EC22-CE8F-C5D5564E3D3F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72C17B-0044-1A06-7AF1-1638E36A76D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848102-4C55-5F28-7B9A-B8460E5671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7AA2B9-9A00-A417-8EB5-25AAC2B2483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6AAAB7-9156-B198-E132-5AB72EA160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EADF2DA-4CC1-07ED-DF19-5EF8B378BD57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212C7E-00E3-6FDF-CD69-F1D0A8E3532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2291EE-0B53-F598-3478-EB2B2C61030D}"/>
                </a:ext>
              </a:extLst>
            </p:cNvPr>
            <p:cNvCxnSpPr>
              <a:cxnSpLocks/>
              <a:endCxn id="31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314ECE-7FCF-1D66-A97C-ACBBFEBE13F7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DC0F098-FE47-51B3-BA77-C304F0EE94DE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3D152CB-2F7D-78E8-D681-C96032AA392B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896D8B-2357-E287-162A-BD030E38F14F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7823F8-5AEA-BF1C-837A-1BF64FF267EC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7862B18-A3E1-1348-99BD-7681DA5F6588}"/>
              </a:ext>
            </a:extLst>
          </p:cNvPr>
          <p:cNvSpPr txBox="1">
            <a:spLocks/>
          </p:cNvSpPr>
          <p:nvPr/>
        </p:nvSpPr>
        <p:spPr>
          <a:xfrm>
            <a:off x="5606005" y="4039549"/>
            <a:ext cx="1555040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picture of a cat and a microscope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0093AFFA-5BD9-51DE-5BE9-059D0A559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7067" y="3050667"/>
            <a:ext cx="1568414" cy="1548307"/>
          </a:xfrm>
          <a:prstGeom prst="rect">
            <a:avLst/>
          </a:prstGeom>
        </p:spPr>
      </p:pic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211BB9C9-8209-5403-324B-3B0B5ED322CA}"/>
              </a:ext>
            </a:extLst>
          </p:cNvPr>
          <p:cNvCxnSpPr>
            <a:stCxn id="6" idx="3"/>
            <a:endCxn id="9" idx="2"/>
          </p:cNvCxnSpPr>
          <p:nvPr/>
        </p:nvCxnSpPr>
        <p:spPr>
          <a:xfrm>
            <a:off x="7160430" y="3007954"/>
            <a:ext cx="687690" cy="81686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CD8317D1-2B1D-E281-F0FC-5303DC823818}"/>
              </a:ext>
            </a:extLst>
          </p:cNvPr>
          <p:cNvCxnSpPr>
            <a:cxnSpLocks/>
            <a:stCxn id="53" idx="3"/>
            <a:endCxn id="9" idx="2"/>
          </p:cNvCxnSpPr>
          <p:nvPr/>
        </p:nvCxnSpPr>
        <p:spPr>
          <a:xfrm flipV="1">
            <a:off x="7161045" y="3824822"/>
            <a:ext cx="687075" cy="7225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DB28991-4630-967B-5DC9-4BF8EADFDC2C}"/>
              </a:ext>
            </a:extLst>
          </p:cNvPr>
          <p:cNvCxnSpPr>
            <a:cxnSpLocks/>
            <a:stCxn id="32" idx="2"/>
            <a:endCxn id="55" idx="1"/>
          </p:cNvCxnSpPr>
          <p:nvPr/>
        </p:nvCxnSpPr>
        <p:spPr>
          <a:xfrm flipV="1">
            <a:off x="9800530" y="3824821"/>
            <a:ext cx="4765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45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F032810-1DA7-3F3C-9297-786FDABEF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3C5F22-D202-DE54-C168-8B1C01A8E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3017" y="1683737"/>
            <a:ext cx="1371600" cy="137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0715BB-59D4-820A-F5B1-B01A36914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it work?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2F31B-C6DD-1D77-E5E0-E00401D4761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Combination of neural networks + other elements + various [multi-modal] data sources</a:t>
            </a:r>
          </a:p>
          <a:p>
            <a:r>
              <a:rPr lang="en-US" sz="1800" dirty="0"/>
              <a:t>Examples: GPT / DALL-E, </a:t>
            </a:r>
            <a:br>
              <a:rPr lang="en-US" sz="1800" dirty="0"/>
            </a:br>
            <a:r>
              <a:rPr lang="en-US" sz="1800" dirty="0"/>
              <a:t>Stable Diffusion</a:t>
            </a:r>
          </a:p>
          <a:p>
            <a:r>
              <a:rPr lang="en-US" sz="1800" dirty="0"/>
              <a:t>Use-case:</a:t>
            </a:r>
          </a:p>
          <a:p>
            <a:pPr lvl="1"/>
            <a:r>
              <a:rPr lang="en-US" sz="1800" dirty="0"/>
              <a:t>Generate image from </a:t>
            </a:r>
            <a:br>
              <a:rPr lang="en-US" sz="1800" dirty="0"/>
            </a:br>
            <a:r>
              <a:rPr lang="en-US" sz="1800" dirty="0"/>
              <a:t>noise + text</a:t>
            </a:r>
          </a:p>
          <a:p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2C4971-465B-2D3A-E45E-5CAC82916848}"/>
              </a:ext>
            </a:extLst>
          </p:cNvPr>
          <p:cNvSpPr txBox="1">
            <a:spLocks/>
          </p:cNvSpPr>
          <p:nvPr/>
        </p:nvSpPr>
        <p:spPr>
          <a:xfrm>
            <a:off x="3678762" y="1683737"/>
            <a:ext cx="2126895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7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cat’s fur is black and white.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CC92A5-6E88-BA00-DADA-7A0350983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389" y="1671862"/>
            <a:ext cx="1371600" cy="13716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25233FF-0155-8CB1-0ACB-8A9D81F4AB4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7823608" y="2913031"/>
            <a:ext cx="2133744" cy="3209311"/>
            <a:chOff x="7715165" y="1693760"/>
            <a:chExt cx="2554941" cy="384282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991F389-AA59-B7DE-4F2E-1E159E464CFD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44CCAC6-5378-90E1-3D46-A9EBF4375C02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4F97AAF-9578-6AAA-135D-870FE9AF3D79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DA19DDB-35DA-B831-3625-E8C1CE47636A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29080B9-6253-336E-A5E0-8B26DA013AC6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AA16556-9207-26DA-8B4D-D3A97B87C4C5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6D2571F-F4E8-0D81-2EFE-0577D5422258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4E55ECE-4A9C-244F-C60D-895BB33CEDC5}"/>
                </a:ext>
              </a:extLst>
            </p:cNvPr>
            <p:cNvCxnSpPr>
              <a:stCxn id="15" idx="6"/>
              <a:endCxn id="19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D595D7-7C9B-DE5B-04FA-253261634C27}"/>
                </a:ext>
              </a:extLst>
            </p:cNvPr>
            <p:cNvCxnSpPr>
              <a:cxnSpLocks/>
              <a:stCxn id="16" idx="6"/>
              <a:endCxn id="19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80D982-4B00-25B8-6195-BC8965A06F93}"/>
                </a:ext>
              </a:extLst>
            </p:cNvPr>
            <p:cNvCxnSpPr>
              <a:cxnSpLocks/>
              <a:stCxn id="15" idx="6"/>
              <a:endCxn id="20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B3198CC-7C7C-CA2D-D6B7-81472B5C4CF0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7FE18C5-F474-5571-5975-A90442146C1A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424475A-0DCC-C8F6-B8C9-0B219073D96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1968F2B-A4D4-47D1-811D-22F3C89D9DB1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8C0E6D1-E231-45F8-18D4-C08D4728F86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FE787D1-5E86-E904-8A76-E23D90188289}"/>
                </a:ext>
              </a:extLst>
            </p:cNvPr>
            <p:cNvCxnSpPr>
              <a:cxnSpLocks/>
              <a:stCxn id="18" idx="6"/>
              <a:endCxn id="20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EBFE76E-19C2-CB50-978C-D3FF8495ACE0}"/>
                </a:ext>
              </a:extLst>
            </p:cNvPr>
            <p:cNvCxnSpPr>
              <a:cxnSpLocks/>
              <a:stCxn id="18" idx="6"/>
              <a:endCxn id="19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D8332E2-4239-9D89-F47A-DDDB8AD390E3}"/>
                </a:ext>
              </a:extLst>
            </p:cNvPr>
            <p:cNvCxnSpPr>
              <a:cxnSpLocks/>
              <a:stCxn id="21" idx="2"/>
              <a:endCxn id="15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680D0DD-F83D-A0E5-3CC3-961B169FD7BF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63608B1-AB19-AC7B-38F5-DDE8BD8206B4}"/>
                </a:ext>
              </a:extLst>
            </p:cNvPr>
            <p:cNvCxnSpPr>
              <a:cxnSpLocks/>
              <a:stCxn id="33" idx="6"/>
              <a:endCxn id="19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7CE670B-3814-563E-26F7-6A7DDE10AA55}"/>
                </a:ext>
              </a:extLst>
            </p:cNvPr>
            <p:cNvCxnSpPr>
              <a:cxnSpLocks/>
              <a:stCxn id="33" idx="6"/>
              <a:endCxn id="20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B766782-86CD-64BC-9D00-88FE0B16B1F7}"/>
                </a:ext>
              </a:extLst>
            </p:cNvPr>
            <p:cNvCxnSpPr>
              <a:cxnSpLocks/>
              <a:stCxn id="33" idx="6"/>
              <a:endCxn id="21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1A5784B-04B6-0415-6B77-48DE5EC25BD0}"/>
                </a:ext>
              </a:extLst>
            </p:cNvPr>
            <p:cNvCxnSpPr>
              <a:cxnSpLocks/>
              <a:stCxn id="17" idx="6"/>
              <a:endCxn id="19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660CCDD-42FC-912D-A99D-756A8EC88356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6FAD5E7-E180-68B2-4432-F4E81DF0697F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F44B661-12D4-DDDA-D0E6-F41C93D55533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801DCA-8913-C660-6AA1-FACA4F35325B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8DECB86-518B-3CEC-F5CD-C5142F79A3D6}"/>
                </a:ext>
              </a:extLst>
            </p:cNvPr>
            <p:cNvCxnSpPr>
              <a:stCxn id="38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0771F13-FCCE-FEED-7BB5-58CA0332F359}"/>
                </a:ext>
              </a:extLst>
            </p:cNvPr>
            <p:cNvCxnSpPr>
              <a:cxnSpLocks/>
              <a:stCxn id="39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CE6156-BDF2-3FC7-0204-8FEC7554E778}"/>
                </a:ext>
              </a:extLst>
            </p:cNvPr>
            <p:cNvCxnSpPr>
              <a:cxnSpLocks/>
              <a:stCxn id="38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C154BE-6FE9-E459-E795-64FA50A5797D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EA9975C-9C7A-9364-D328-07CBE861FA6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103515A-8DFD-7D3C-0030-DA529A995D5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EEB1DAA-9069-43B0-467C-B251A0736D1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49F7D6C-4BCA-AE6D-8C11-B9373A2CBE99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42FE6C7-5F8A-D3AB-1582-25739127A5D2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5FE7192-C5BB-4BB1-4E62-E472D6D2BC9B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29DBBFA-6892-59D1-2E4D-0E87C278909A}"/>
                </a:ext>
              </a:extLst>
            </p:cNvPr>
            <p:cNvCxnSpPr>
              <a:cxnSpLocks/>
              <a:endCxn id="38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14C0305-8B01-7F96-D4C6-CDABCE2FD005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9531EC4-EAE4-BCDD-AD17-A174CFD5DC92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2DA706A-C965-A8D1-9CCA-67EAC1E7CC48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E52AB22-7457-A894-2937-542874CF5535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834D2C6-F728-3926-0869-1CE917A5B446}"/>
                </a:ext>
              </a:extLst>
            </p:cNvPr>
            <p:cNvCxnSpPr>
              <a:cxnSpLocks/>
              <a:stCxn id="40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F607A965-BA94-3B7A-AE29-B997589E626A}"/>
              </a:ext>
            </a:extLst>
          </p:cNvPr>
          <p:cNvSpPr/>
          <p:nvPr/>
        </p:nvSpPr>
        <p:spPr>
          <a:xfrm rot="16200000">
            <a:off x="10114066" y="4310204"/>
            <a:ext cx="2133739" cy="414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E237801-F403-4B15-34CE-DB071E67B66A}"/>
              </a:ext>
            </a:extLst>
          </p:cNvPr>
          <p:cNvSpPr/>
          <p:nvPr/>
        </p:nvSpPr>
        <p:spPr>
          <a:xfrm rot="16200000">
            <a:off x="5594722" y="4310205"/>
            <a:ext cx="2133742" cy="414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DB43877-8B48-A602-6EBB-7CCCFEA6254E}"/>
              </a:ext>
            </a:extLst>
          </p:cNvPr>
          <p:cNvCxnSpPr>
            <a:cxnSpLocks/>
            <a:stCxn id="58" idx="3"/>
            <a:endCxn id="7" idx="2"/>
          </p:cNvCxnSpPr>
          <p:nvPr/>
        </p:nvCxnSpPr>
        <p:spPr>
          <a:xfrm flipH="1" flipV="1">
            <a:off x="11175189" y="3043462"/>
            <a:ext cx="5747" cy="407352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Connector: Elbow 276">
            <a:extLst>
              <a:ext uri="{FF2B5EF4-FFF2-40B4-BE49-F238E27FC236}">
                <a16:creationId xmlns:a16="http://schemas.microsoft.com/office/drawing/2014/main" id="{CA087548-3C03-6BB4-6784-0E927AEED638}"/>
              </a:ext>
            </a:extLst>
          </p:cNvPr>
          <p:cNvCxnSpPr>
            <a:cxnSpLocks/>
            <a:stCxn id="5" idx="2"/>
            <a:endCxn id="59" idx="0"/>
          </p:cNvCxnSpPr>
          <p:nvPr/>
        </p:nvCxnSpPr>
        <p:spPr>
          <a:xfrm rot="16200000" flipH="1">
            <a:off x="4850602" y="2914173"/>
            <a:ext cx="1495120" cy="1711904"/>
          </a:xfrm>
          <a:prstGeom prst="bentConnector2">
            <a:avLst/>
          </a:prstGeom>
          <a:ln w="38100"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02A72256-3D7C-7271-82A8-8469DA1BFC10}"/>
              </a:ext>
            </a:extLst>
          </p:cNvPr>
          <p:cNvCxnSpPr>
            <a:cxnSpLocks/>
            <a:endCxn id="59" idx="3"/>
          </p:cNvCxnSpPr>
          <p:nvPr/>
        </p:nvCxnSpPr>
        <p:spPr>
          <a:xfrm rot="10800000" flipV="1">
            <a:off x="6661595" y="2357850"/>
            <a:ext cx="2317169" cy="1092963"/>
          </a:xfrm>
          <a:prstGeom prst="bentConnector2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157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DFF3334-80CD-7915-4AED-C6784DC1A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3886DBEC-7D3E-19B8-C7D9-9A9A79EEC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763" y="1672051"/>
            <a:ext cx="1371600" cy="137160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BE37A068-2143-2997-E2EF-1ED110F96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8137" y="1667351"/>
            <a:ext cx="1371600" cy="137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317915-EA5B-0422-4B02-51668B4C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it work?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D772E-F79D-0A6C-7149-CAE3D38B36D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Combination of neural networks + other elements + various [multi-modal] data sources</a:t>
            </a:r>
          </a:p>
          <a:p>
            <a:r>
              <a:rPr lang="en-US" sz="1800" dirty="0"/>
              <a:t>Examples: GPT / DALL-E, </a:t>
            </a:r>
            <a:br>
              <a:rPr lang="en-US" sz="1800" dirty="0"/>
            </a:br>
            <a:r>
              <a:rPr lang="en-US" sz="1800" dirty="0"/>
              <a:t>Stable Diffusion</a:t>
            </a:r>
          </a:p>
          <a:p>
            <a:r>
              <a:rPr lang="en-US" sz="1800" dirty="0"/>
              <a:t>Use-case:</a:t>
            </a:r>
          </a:p>
          <a:p>
            <a:pPr lvl="1"/>
            <a:r>
              <a:rPr lang="en-US" sz="1800" dirty="0"/>
              <a:t>Generate image from </a:t>
            </a:r>
            <a:br>
              <a:rPr lang="en-US" sz="1800" dirty="0"/>
            </a:br>
            <a:r>
              <a:rPr lang="en-US" sz="1800" dirty="0"/>
              <a:t>noise + text</a:t>
            </a:r>
          </a:p>
          <a:p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988FA9-BA2E-3131-8577-2756C3EF64A9}"/>
              </a:ext>
            </a:extLst>
          </p:cNvPr>
          <p:cNvSpPr txBox="1">
            <a:spLocks/>
          </p:cNvSpPr>
          <p:nvPr/>
        </p:nvSpPr>
        <p:spPr>
          <a:xfrm>
            <a:off x="3678762" y="1683737"/>
            <a:ext cx="2126895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7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cat’s fur is black and white.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39807A4-9745-F169-9900-CE2558FEC288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7823608" y="2913031"/>
            <a:ext cx="2133744" cy="3209311"/>
            <a:chOff x="7715165" y="1693760"/>
            <a:chExt cx="2554941" cy="384282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AB15EA8-4100-A259-6D85-D8AD41C1F4E5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4BFD735-582B-F32D-AFE0-103F36184B6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B65EE5B-D904-AB97-2327-F82185230143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B697D5D-42A8-456A-8BC8-AC0F2EDDFF2B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76D4A2-86F7-4B14-BED8-D8EF84322335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9BA6354-82DA-291F-1DC2-BBAB6791AF9E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34075D5-6D02-DCD3-D452-2C4775D6B7E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81CCBE5-2426-4964-62E9-63114EE098F0}"/>
                </a:ext>
              </a:extLst>
            </p:cNvPr>
            <p:cNvCxnSpPr>
              <a:stCxn id="15" idx="6"/>
              <a:endCxn id="19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CB1C758-3CD1-9632-496F-F1F4E7B9193B}"/>
                </a:ext>
              </a:extLst>
            </p:cNvPr>
            <p:cNvCxnSpPr>
              <a:cxnSpLocks/>
              <a:stCxn id="16" idx="6"/>
              <a:endCxn id="19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801007C-C9B4-CF73-93FB-5ABB3422DBEF}"/>
                </a:ext>
              </a:extLst>
            </p:cNvPr>
            <p:cNvCxnSpPr>
              <a:cxnSpLocks/>
              <a:stCxn id="15" idx="6"/>
              <a:endCxn id="20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35416A6-115F-087B-D728-03C8421677F3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4957DB9-2DAD-4D01-4E2E-FFEA94756707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B9E2F89-AA73-4098-FFBC-3B2A43872CF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219317-C093-5C23-4996-94A2F10B15B3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288D3A8-691C-6B20-5C79-6BA55509A19B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9F2052B-A99C-15E7-3358-CF20C5AB4255}"/>
                </a:ext>
              </a:extLst>
            </p:cNvPr>
            <p:cNvCxnSpPr>
              <a:cxnSpLocks/>
              <a:stCxn id="18" idx="6"/>
              <a:endCxn id="20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C487BB7-70F9-6EB0-DFA5-5094D86B0863}"/>
                </a:ext>
              </a:extLst>
            </p:cNvPr>
            <p:cNvCxnSpPr>
              <a:cxnSpLocks/>
              <a:stCxn id="18" idx="6"/>
              <a:endCxn id="19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FC99121-BAF0-3E41-5C91-0947D2C6A226}"/>
                </a:ext>
              </a:extLst>
            </p:cNvPr>
            <p:cNvCxnSpPr>
              <a:cxnSpLocks/>
              <a:stCxn id="21" idx="2"/>
              <a:endCxn id="15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BD95D4D-C529-11EB-FF8E-DFB9029B2BB2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F854476-A9EF-F756-EBBB-225C03888F08}"/>
                </a:ext>
              </a:extLst>
            </p:cNvPr>
            <p:cNvCxnSpPr>
              <a:cxnSpLocks/>
              <a:stCxn id="33" idx="6"/>
              <a:endCxn id="19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C6B7647-1A84-9AD9-8303-DC6CEF802266}"/>
                </a:ext>
              </a:extLst>
            </p:cNvPr>
            <p:cNvCxnSpPr>
              <a:cxnSpLocks/>
              <a:stCxn id="33" idx="6"/>
              <a:endCxn id="20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7238E14-D890-BFD4-AF4D-57B3F75EC531}"/>
                </a:ext>
              </a:extLst>
            </p:cNvPr>
            <p:cNvCxnSpPr>
              <a:cxnSpLocks/>
              <a:stCxn id="33" idx="6"/>
              <a:endCxn id="21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E5CE24B-69D5-F9FC-EEE0-160875FC37E5}"/>
                </a:ext>
              </a:extLst>
            </p:cNvPr>
            <p:cNvCxnSpPr>
              <a:cxnSpLocks/>
              <a:stCxn id="17" idx="6"/>
              <a:endCxn id="19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829912B-5EB6-B162-E518-33CD7676F7AF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E071DA4-CF96-1F51-E49D-A5DA0A8A303B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D07FF6D-CBA6-7427-931E-FEAAAF7744D2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2A782AC-5368-0529-2088-8A563BF3E673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F7D4F9-0205-A124-C9FB-1DBE50E65617}"/>
                </a:ext>
              </a:extLst>
            </p:cNvPr>
            <p:cNvCxnSpPr>
              <a:stCxn id="38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07E61BB-D348-A246-D354-BE29425A3C15}"/>
                </a:ext>
              </a:extLst>
            </p:cNvPr>
            <p:cNvCxnSpPr>
              <a:cxnSpLocks/>
              <a:stCxn id="39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969917B-DD89-56F4-031F-CDDEAA4F6F58}"/>
                </a:ext>
              </a:extLst>
            </p:cNvPr>
            <p:cNvCxnSpPr>
              <a:cxnSpLocks/>
              <a:stCxn id="38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EEBB381-59A5-E8BC-92C8-2051556BD236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5C69C0A-CF69-DCFA-8429-514DF7F84959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DC8A065-D344-C22E-57A4-FE46CDC1394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A2DD33C-6825-9CC4-D790-71856917BDA2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6EE3270-E62A-5722-ED45-25C0EAF8225B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1ECC058-F4C6-342A-505F-7248CEFA8178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EC4BB18-458C-6FC7-53A0-47AE89309D84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FF70EF6-2B22-9DCC-2F0A-382D5C63680B}"/>
                </a:ext>
              </a:extLst>
            </p:cNvPr>
            <p:cNvCxnSpPr>
              <a:cxnSpLocks/>
              <a:endCxn id="38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7B3C994-7F32-3D30-27F3-E00B7A40C888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AE357DE-08E3-E88F-5E2A-B35D19D9A4B2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77B1EB9-1DE5-0D52-48FE-457A4865F01D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946AC51-C6DE-A7FB-8B8E-4358F1927290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CC8D75E-B666-4E31-953F-BF5E3FC714E0}"/>
                </a:ext>
              </a:extLst>
            </p:cNvPr>
            <p:cNvCxnSpPr>
              <a:cxnSpLocks/>
              <a:stCxn id="40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1D101648-D622-A7FB-1F56-A11518E0C443}"/>
              </a:ext>
            </a:extLst>
          </p:cNvPr>
          <p:cNvSpPr/>
          <p:nvPr/>
        </p:nvSpPr>
        <p:spPr>
          <a:xfrm rot="16200000">
            <a:off x="10114066" y="4310204"/>
            <a:ext cx="2133739" cy="414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C8617DE-D56F-C932-C287-818F64BCBEB9}"/>
              </a:ext>
            </a:extLst>
          </p:cNvPr>
          <p:cNvSpPr/>
          <p:nvPr/>
        </p:nvSpPr>
        <p:spPr>
          <a:xfrm rot="16200000">
            <a:off x="5594722" y="4310205"/>
            <a:ext cx="2133742" cy="414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</a:t>
            </a:r>
          </a:p>
        </p:txBody>
      </p:sp>
      <p:cxnSp>
        <p:nvCxnSpPr>
          <p:cNvPr id="277" name="Connector: Elbow 276">
            <a:extLst>
              <a:ext uri="{FF2B5EF4-FFF2-40B4-BE49-F238E27FC236}">
                <a16:creationId xmlns:a16="http://schemas.microsoft.com/office/drawing/2014/main" id="{8E71B38B-0469-D2D4-3352-7EBF057A1779}"/>
              </a:ext>
            </a:extLst>
          </p:cNvPr>
          <p:cNvCxnSpPr>
            <a:cxnSpLocks/>
            <a:stCxn id="5" idx="2"/>
            <a:endCxn id="59" idx="0"/>
          </p:cNvCxnSpPr>
          <p:nvPr/>
        </p:nvCxnSpPr>
        <p:spPr>
          <a:xfrm rot="16200000" flipH="1">
            <a:off x="4850602" y="2914173"/>
            <a:ext cx="1495120" cy="1711904"/>
          </a:xfrm>
          <a:prstGeom prst="bentConnector2">
            <a:avLst/>
          </a:prstGeom>
          <a:ln w="38100"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322153CD-4428-EE40-2507-23BBE88FF05E}"/>
              </a:ext>
            </a:extLst>
          </p:cNvPr>
          <p:cNvCxnSpPr>
            <a:cxnSpLocks/>
          </p:cNvCxnSpPr>
          <p:nvPr/>
        </p:nvCxnSpPr>
        <p:spPr>
          <a:xfrm rot="10800000" flipV="1">
            <a:off x="6661599" y="2357850"/>
            <a:ext cx="808077" cy="1092959"/>
          </a:xfrm>
          <a:prstGeom prst="bentConnector2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B57EB165-480C-2CAB-B3F6-E168AFB996B1}"/>
              </a:ext>
            </a:extLst>
          </p:cNvPr>
          <p:cNvCxnSpPr>
            <a:cxnSpLocks/>
            <a:stCxn id="58" idx="3"/>
          </p:cNvCxnSpPr>
          <p:nvPr/>
        </p:nvCxnSpPr>
        <p:spPr>
          <a:xfrm rot="16200000" flipV="1">
            <a:off x="10219169" y="2489046"/>
            <a:ext cx="1092963" cy="830573"/>
          </a:xfrm>
          <a:prstGeom prst="bentConnector2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937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F98080A-64A5-D061-8801-33AB82CB3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A16242E-9701-94EC-B05E-3A7BE3F0E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137" y="1667351"/>
            <a:ext cx="1371600" cy="1371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AD24A5-938B-C1AE-994F-433FA627B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963" y="1672051"/>
            <a:ext cx="1377373" cy="13714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3BABE9-DC74-472F-CC9E-123C4FEA9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it work?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0966D-C97F-8767-2E94-ED5EC967495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Combination of neural networks + other elements + various [multi-modal] data sources</a:t>
            </a:r>
          </a:p>
          <a:p>
            <a:r>
              <a:rPr lang="en-US" sz="1800" dirty="0"/>
              <a:t>Examples: GPT / DALL-E, </a:t>
            </a:r>
            <a:br>
              <a:rPr lang="en-US" sz="1800" dirty="0"/>
            </a:br>
            <a:r>
              <a:rPr lang="en-US" sz="1800" dirty="0"/>
              <a:t>Stable Diffusion</a:t>
            </a:r>
          </a:p>
          <a:p>
            <a:r>
              <a:rPr lang="en-US" sz="1800" dirty="0"/>
              <a:t>Use-case:</a:t>
            </a:r>
          </a:p>
          <a:p>
            <a:pPr lvl="1"/>
            <a:r>
              <a:rPr lang="en-US" sz="1800" dirty="0"/>
              <a:t>Generate image from </a:t>
            </a:r>
            <a:br>
              <a:rPr lang="en-US" sz="1800" dirty="0"/>
            </a:br>
            <a:r>
              <a:rPr lang="en-US" sz="1800" dirty="0"/>
              <a:t>noise + text</a:t>
            </a:r>
          </a:p>
          <a:p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2E6BF9-4765-3A36-9C2C-02967B468235}"/>
              </a:ext>
            </a:extLst>
          </p:cNvPr>
          <p:cNvSpPr txBox="1">
            <a:spLocks/>
          </p:cNvSpPr>
          <p:nvPr/>
        </p:nvSpPr>
        <p:spPr>
          <a:xfrm>
            <a:off x="3678762" y="1683737"/>
            <a:ext cx="2126895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7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cat’s fur is black and white.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81A5E4-2BB2-3994-524C-AF557D6426A2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7823608" y="2913031"/>
            <a:ext cx="2133744" cy="3209311"/>
            <a:chOff x="7715165" y="1693760"/>
            <a:chExt cx="2554941" cy="384282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A132548-F9EE-3180-1695-B99F9A404338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7F19FB4-B503-C2BA-274C-DC7ACB675D8C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6671274-49D7-45E2-1435-7C354F4885EB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7C6C07B-8D22-B822-04C7-D0D6C790F157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5D9EB47-D3E1-AD0C-4431-CC9B2230BB1E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0601F36-AFC7-2A49-FB8D-1937746B6A8D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B1E6DC5-C60E-17FA-30C4-108E425BAAE1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93E01C5-333F-156B-CB97-72CFD0046968}"/>
                </a:ext>
              </a:extLst>
            </p:cNvPr>
            <p:cNvCxnSpPr>
              <a:stCxn id="15" idx="6"/>
              <a:endCxn id="19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91B3474-34E1-3B1D-6323-7F59F4F5256D}"/>
                </a:ext>
              </a:extLst>
            </p:cNvPr>
            <p:cNvCxnSpPr>
              <a:cxnSpLocks/>
              <a:stCxn id="16" idx="6"/>
              <a:endCxn id="19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DA1FCE4-C8E6-7987-8270-0C97EA65AF4D}"/>
                </a:ext>
              </a:extLst>
            </p:cNvPr>
            <p:cNvCxnSpPr>
              <a:cxnSpLocks/>
              <a:stCxn id="15" idx="6"/>
              <a:endCxn id="20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01F0214-2B79-C75C-F9C5-C5622A90A7F7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8BB4D9-6BF8-EF4D-207A-D76A120EC541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47A1F70-EC21-4E70-4A6F-D3C5409C750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E6DFB50-C911-5CF8-413B-ADC067A324D1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23F6325-7DD4-B6A5-9F01-19D85C00707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1B82348-610C-8B54-89C4-DA120848F3A0}"/>
                </a:ext>
              </a:extLst>
            </p:cNvPr>
            <p:cNvCxnSpPr>
              <a:cxnSpLocks/>
              <a:stCxn id="18" idx="6"/>
              <a:endCxn id="20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3F3B207-A02B-F4D5-C20F-0597FAFFAC50}"/>
                </a:ext>
              </a:extLst>
            </p:cNvPr>
            <p:cNvCxnSpPr>
              <a:cxnSpLocks/>
              <a:stCxn id="18" idx="6"/>
              <a:endCxn id="19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6B33BEE-41F6-34EE-CE45-37B529667DBC}"/>
                </a:ext>
              </a:extLst>
            </p:cNvPr>
            <p:cNvCxnSpPr>
              <a:cxnSpLocks/>
              <a:stCxn id="21" idx="2"/>
              <a:endCxn id="15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8EB39A1-9A9E-9FAA-A835-7A7F357BB8DA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3916E-AB61-3530-569A-D4442561F198}"/>
                </a:ext>
              </a:extLst>
            </p:cNvPr>
            <p:cNvCxnSpPr>
              <a:cxnSpLocks/>
              <a:stCxn id="33" idx="6"/>
              <a:endCxn id="19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5B5959-599B-D61C-8927-16ED7491A62C}"/>
                </a:ext>
              </a:extLst>
            </p:cNvPr>
            <p:cNvCxnSpPr>
              <a:cxnSpLocks/>
              <a:stCxn id="33" idx="6"/>
              <a:endCxn id="20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312CF96-506F-D1F1-46A8-E8A070A1CE9B}"/>
                </a:ext>
              </a:extLst>
            </p:cNvPr>
            <p:cNvCxnSpPr>
              <a:cxnSpLocks/>
              <a:stCxn id="33" idx="6"/>
              <a:endCxn id="21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68C2F31-A971-CABB-10AD-348E8FDC576F}"/>
                </a:ext>
              </a:extLst>
            </p:cNvPr>
            <p:cNvCxnSpPr>
              <a:cxnSpLocks/>
              <a:stCxn id="17" idx="6"/>
              <a:endCxn id="19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061E7B7-E2EF-3804-C61B-9CC87E70533A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A7409B6-26E1-2287-E703-E443C76D3BC2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F2F19AF-22EE-4796-B38E-09747BB9E2EF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D12AF96-D630-92C1-9608-6CC3ABE620D8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9F8C2F2-0336-477A-56D1-322AA121F553}"/>
                </a:ext>
              </a:extLst>
            </p:cNvPr>
            <p:cNvCxnSpPr>
              <a:stCxn id="38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FA78342-B742-7625-B3C8-9C7D47B8682A}"/>
                </a:ext>
              </a:extLst>
            </p:cNvPr>
            <p:cNvCxnSpPr>
              <a:cxnSpLocks/>
              <a:stCxn id="39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29C88DF-E2F9-29CF-074B-A1876C3E7676}"/>
                </a:ext>
              </a:extLst>
            </p:cNvPr>
            <p:cNvCxnSpPr>
              <a:cxnSpLocks/>
              <a:stCxn id="38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8DB6C98-A334-601C-9A5C-5D6530662122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B016F15-FA29-5890-220A-05811FB9380A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3BC01E5-004C-BB36-B2A7-EEEF03E17BE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39F32EC-F4BE-E23A-CA48-1F6F2C08C2B6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79857A7-8E03-E7BD-5E8F-46DD2FA80F2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457E718-F328-4717-1516-63590664DE8F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152353A-9749-89FD-A045-BAC114CE5844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AFD05D7-1746-39E2-4377-BD4FC45E7546}"/>
                </a:ext>
              </a:extLst>
            </p:cNvPr>
            <p:cNvCxnSpPr>
              <a:cxnSpLocks/>
              <a:endCxn id="38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080F54B-F7CA-76CE-F8F0-077ED90AAD42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7B8B8C3-2FBE-45CE-3E9A-8521F0ABAEE6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08A80AF-6B92-4B5D-71D9-FB0A49C69818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8F43788-1EAA-5303-3F8F-DBF60981DE7A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875682E-6110-4727-62D8-8F32222198D4}"/>
                </a:ext>
              </a:extLst>
            </p:cNvPr>
            <p:cNvCxnSpPr>
              <a:cxnSpLocks/>
              <a:stCxn id="40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D9C978B8-C5CC-718A-5C75-0E7E4817C83B}"/>
              </a:ext>
            </a:extLst>
          </p:cNvPr>
          <p:cNvSpPr/>
          <p:nvPr/>
        </p:nvSpPr>
        <p:spPr>
          <a:xfrm rot="16200000">
            <a:off x="10114066" y="4310204"/>
            <a:ext cx="2133739" cy="414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27E63A6-4347-70D9-8900-15A651F82785}"/>
              </a:ext>
            </a:extLst>
          </p:cNvPr>
          <p:cNvSpPr/>
          <p:nvPr/>
        </p:nvSpPr>
        <p:spPr>
          <a:xfrm rot="16200000">
            <a:off x="5594722" y="4310205"/>
            <a:ext cx="2133742" cy="414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F4226F6-F6AE-3613-812D-3FD2CCDCDA43}"/>
              </a:ext>
            </a:extLst>
          </p:cNvPr>
          <p:cNvCxnSpPr>
            <a:cxnSpLocks/>
            <a:endCxn id="59" idx="3"/>
          </p:cNvCxnSpPr>
          <p:nvPr/>
        </p:nvCxnSpPr>
        <p:spPr>
          <a:xfrm flipH="1">
            <a:off x="6661594" y="3043651"/>
            <a:ext cx="4753" cy="407163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Connector: Elbow 276">
            <a:extLst>
              <a:ext uri="{FF2B5EF4-FFF2-40B4-BE49-F238E27FC236}">
                <a16:creationId xmlns:a16="http://schemas.microsoft.com/office/drawing/2014/main" id="{F7ACAFDD-6A16-7DE5-66A5-F06D897939C9}"/>
              </a:ext>
            </a:extLst>
          </p:cNvPr>
          <p:cNvCxnSpPr>
            <a:cxnSpLocks/>
            <a:stCxn id="5" idx="2"/>
            <a:endCxn id="59" idx="0"/>
          </p:cNvCxnSpPr>
          <p:nvPr/>
        </p:nvCxnSpPr>
        <p:spPr>
          <a:xfrm rot="16200000" flipH="1">
            <a:off x="4850602" y="2914173"/>
            <a:ext cx="1495120" cy="1711904"/>
          </a:xfrm>
          <a:prstGeom prst="bentConnector2">
            <a:avLst/>
          </a:prstGeom>
          <a:ln w="38100"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405A940E-B843-AD2B-1717-1FBD40DF0F14}"/>
              </a:ext>
            </a:extLst>
          </p:cNvPr>
          <p:cNvCxnSpPr>
            <a:cxnSpLocks/>
            <a:stCxn id="58" idx="3"/>
          </p:cNvCxnSpPr>
          <p:nvPr/>
        </p:nvCxnSpPr>
        <p:spPr>
          <a:xfrm rot="16200000" flipV="1">
            <a:off x="9464625" y="1734502"/>
            <a:ext cx="1092963" cy="2339661"/>
          </a:xfrm>
          <a:prstGeom prst="bentConnector2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988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2162D4F-0EBA-873A-92C6-E29053A3B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763" y="1672051"/>
            <a:ext cx="1371600" cy="137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38C82F-2B8E-786D-0131-77ABB48DA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it work?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9181E-8B03-4F75-FE0B-9113BBC5C62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Combination of neural networks + other elements + various [multi-modal] data sources</a:t>
            </a:r>
          </a:p>
          <a:p>
            <a:r>
              <a:rPr lang="en-US" sz="1800" dirty="0"/>
              <a:t>Examples: GPT / DALL-E, </a:t>
            </a:r>
            <a:br>
              <a:rPr lang="en-US" sz="1800" dirty="0"/>
            </a:br>
            <a:r>
              <a:rPr lang="en-US" sz="1800" dirty="0"/>
              <a:t>Stable Diffusion</a:t>
            </a:r>
          </a:p>
          <a:p>
            <a:r>
              <a:rPr lang="en-US" sz="1800" dirty="0"/>
              <a:t>Use-case:</a:t>
            </a:r>
          </a:p>
          <a:p>
            <a:pPr lvl="1"/>
            <a:r>
              <a:rPr lang="en-US" sz="1800" dirty="0"/>
              <a:t>Generate image from </a:t>
            </a:r>
            <a:br>
              <a:rPr lang="en-US" sz="1800" dirty="0"/>
            </a:br>
            <a:r>
              <a:rPr lang="en-US" sz="1800" dirty="0"/>
              <a:t>noise + text</a:t>
            </a:r>
          </a:p>
          <a:p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4B8764-9075-50DF-E1DE-A9951DF25CBE}"/>
              </a:ext>
            </a:extLst>
          </p:cNvPr>
          <p:cNvSpPr txBox="1">
            <a:spLocks/>
          </p:cNvSpPr>
          <p:nvPr/>
        </p:nvSpPr>
        <p:spPr>
          <a:xfrm>
            <a:off x="3678762" y="1683737"/>
            <a:ext cx="2126895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7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cat’s fur is black and white.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39E865-706C-819F-B66F-1BD6E43D9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389" y="1671862"/>
            <a:ext cx="1371600" cy="13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4B4A1E-644C-F0DC-5994-01E8F3205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8137" y="1667351"/>
            <a:ext cx="1371600" cy="13716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EE3440A-A09B-4638-1FCB-242B8399C364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7823608" y="2913031"/>
            <a:ext cx="2133744" cy="3209311"/>
            <a:chOff x="7715165" y="1693760"/>
            <a:chExt cx="2554941" cy="384282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91E0C04-561D-3E57-256A-721A5DD2DF15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3CE77A2-3A94-4C2F-314A-437793DFC24F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FECBDFF-4B75-CB0A-543F-A7CBE25A746F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2153557-4F80-59B4-F805-127952AC3A3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2A35827-747C-9F2D-161D-E018062914E0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1929326-A1E6-C5E4-2ED9-EB5A762C919F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7429EB9-4F51-BFE8-5680-37A3CD8ED430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6F22FD8-4BFA-2FFB-F14B-332189D557E2}"/>
                </a:ext>
              </a:extLst>
            </p:cNvPr>
            <p:cNvCxnSpPr>
              <a:stCxn id="15" idx="6"/>
              <a:endCxn id="19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60B025A-9051-4780-DA3D-BAC97040D4BD}"/>
                </a:ext>
              </a:extLst>
            </p:cNvPr>
            <p:cNvCxnSpPr>
              <a:cxnSpLocks/>
              <a:stCxn id="16" idx="6"/>
              <a:endCxn id="19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567C64-5D0F-0563-FD88-83CFA8882C87}"/>
                </a:ext>
              </a:extLst>
            </p:cNvPr>
            <p:cNvCxnSpPr>
              <a:cxnSpLocks/>
              <a:stCxn id="15" idx="6"/>
              <a:endCxn id="20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EB6B762-785F-3277-8BCE-A002A365E7BF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89F5DCA-6B9F-4C74-1164-B0CF51F8CFA2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2760102-14D6-DEB4-71E0-AB5919FBFE3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B4771DD-E199-6B7E-AA2D-82AA960ED6D6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76797BA-7619-46F3-6C83-2E1823D244CE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9F8C9AA-0808-D83B-692C-E6AC0D7E5385}"/>
                </a:ext>
              </a:extLst>
            </p:cNvPr>
            <p:cNvCxnSpPr>
              <a:cxnSpLocks/>
              <a:stCxn id="18" idx="6"/>
              <a:endCxn id="20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C907C69-BABD-29BD-F427-AD0509BEE1C4}"/>
                </a:ext>
              </a:extLst>
            </p:cNvPr>
            <p:cNvCxnSpPr>
              <a:cxnSpLocks/>
              <a:stCxn id="18" idx="6"/>
              <a:endCxn id="19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76BA8CB-ADED-1D41-8432-810D71973218}"/>
                </a:ext>
              </a:extLst>
            </p:cNvPr>
            <p:cNvCxnSpPr>
              <a:cxnSpLocks/>
              <a:stCxn id="21" idx="2"/>
              <a:endCxn id="15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0D8CDA0-A1FE-F287-E5CF-30D74B4EF117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B06FB35-51D7-2110-7E1A-3C3B955F526E}"/>
                </a:ext>
              </a:extLst>
            </p:cNvPr>
            <p:cNvCxnSpPr>
              <a:cxnSpLocks/>
              <a:stCxn id="33" idx="6"/>
              <a:endCxn id="19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E5978B0-1091-5BDF-56F7-FE336EDB0785}"/>
                </a:ext>
              </a:extLst>
            </p:cNvPr>
            <p:cNvCxnSpPr>
              <a:cxnSpLocks/>
              <a:stCxn id="33" idx="6"/>
              <a:endCxn id="20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484AD7F-EEC2-EC25-CC9D-2826329C4C02}"/>
                </a:ext>
              </a:extLst>
            </p:cNvPr>
            <p:cNvCxnSpPr>
              <a:cxnSpLocks/>
              <a:stCxn id="33" idx="6"/>
              <a:endCxn id="21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4D8DDB1-8113-C20C-822E-1D68147B78F0}"/>
                </a:ext>
              </a:extLst>
            </p:cNvPr>
            <p:cNvCxnSpPr>
              <a:cxnSpLocks/>
              <a:stCxn id="17" idx="6"/>
              <a:endCxn id="19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337BBD0-AEBF-5FE7-877B-83176F2E95B6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6552C2D-400E-ED5F-B5AF-09DBA6FB547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30A84DA-B80D-6794-4835-B90DB362B790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F334601-C2F6-C9F8-C789-85195A08881F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9818A51-C7BE-4989-C227-55E3AC963A07}"/>
                </a:ext>
              </a:extLst>
            </p:cNvPr>
            <p:cNvCxnSpPr>
              <a:stCxn id="38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65ED4D2-20BC-D075-A10A-F473FD7E7DA2}"/>
                </a:ext>
              </a:extLst>
            </p:cNvPr>
            <p:cNvCxnSpPr>
              <a:cxnSpLocks/>
              <a:stCxn id="39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A0CA917-0EDC-21C5-FCB6-A93208D3845F}"/>
                </a:ext>
              </a:extLst>
            </p:cNvPr>
            <p:cNvCxnSpPr>
              <a:cxnSpLocks/>
              <a:stCxn id="38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4EFA11A-73C7-F598-60C8-6A579B76A690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BD683B3-8BC1-D84B-352D-FC46CB7C21F3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6BA34A4-124F-1F68-A364-B8205BCED72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9C3F154-8A8A-226F-A5BA-CE9046E354C9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031448-4FD6-59B6-EF94-03FEE8529751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3ECFED4-09DA-55E7-AFF4-D94C3C4024B5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D882F13-610D-9E66-4E86-143F7ED50746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A64144A-AE62-7C46-5739-FB48276FFEE3}"/>
                </a:ext>
              </a:extLst>
            </p:cNvPr>
            <p:cNvCxnSpPr>
              <a:cxnSpLocks/>
              <a:endCxn id="38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0AF16DA-3448-5696-74B6-D71E37C3C4B2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8237CEA-E397-A5A5-FD57-5E45330029B9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CC996F3-E6E6-E240-5838-8FFB4F8BD72D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81892BF-1762-7418-DCC8-638B3F894E01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A51BA3A-0045-7390-64E9-6D107825517E}"/>
                </a:ext>
              </a:extLst>
            </p:cNvPr>
            <p:cNvCxnSpPr>
              <a:cxnSpLocks/>
              <a:stCxn id="40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BEA59450-1346-87DE-AE08-45E8D022FC50}"/>
              </a:ext>
            </a:extLst>
          </p:cNvPr>
          <p:cNvSpPr/>
          <p:nvPr/>
        </p:nvSpPr>
        <p:spPr>
          <a:xfrm rot="16200000">
            <a:off x="10114066" y="4310204"/>
            <a:ext cx="2133739" cy="414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55BDD9A-93E8-BF3A-A5F8-2EBBE458D073}"/>
              </a:ext>
            </a:extLst>
          </p:cNvPr>
          <p:cNvSpPr/>
          <p:nvPr/>
        </p:nvSpPr>
        <p:spPr>
          <a:xfrm rot="16200000">
            <a:off x="5594722" y="4310205"/>
            <a:ext cx="2133742" cy="414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66B968B7-D19E-393D-11FC-18E85F64899D}"/>
              </a:ext>
            </a:extLst>
          </p:cNvPr>
          <p:cNvCxnSpPr>
            <a:cxnSpLocks/>
            <a:stCxn id="10" idx="2"/>
            <a:endCxn id="59" idx="3"/>
          </p:cNvCxnSpPr>
          <p:nvPr/>
        </p:nvCxnSpPr>
        <p:spPr>
          <a:xfrm flipH="1">
            <a:off x="6661594" y="3043462"/>
            <a:ext cx="4056" cy="407352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5A1AEE40-133A-59CD-ABFD-25BA0C1F2C5E}"/>
              </a:ext>
            </a:extLst>
          </p:cNvPr>
          <p:cNvCxnSpPr>
            <a:cxnSpLocks/>
            <a:stCxn id="58" idx="3"/>
            <a:endCxn id="7" idx="2"/>
          </p:cNvCxnSpPr>
          <p:nvPr/>
        </p:nvCxnSpPr>
        <p:spPr>
          <a:xfrm flipH="1" flipV="1">
            <a:off x="11175189" y="3043462"/>
            <a:ext cx="5747" cy="407352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Connector: Elbow 276">
            <a:extLst>
              <a:ext uri="{FF2B5EF4-FFF2-40B4-BE49-F238E27FC236}">
                <a16:creationId xmlns:a16="http://schemas.microsoft.com/office/drawing/2014/main" id="{74964F6B-5F93-2510-94B7-2131EE8D0365}"/>
              </a:ext>
            </a:extLst>
          </p:cNvPr>
          <p:cNvCxnSpPr>
            <a:cxnSpLocks/>
            <a:stCxn id="5" idx="2"/>
            <a:endCxn id="59" idx="0"/>
          </p:cNvCxnSpPr>
          <p:nvPr/>
        </p:nvCxnSpPr>
        <p:spPr>
          <a:xfrm rot="16200000" flipH="1">
            <a:off x="4850602" y="2914173"/>
            <a:ext cx="1495120" cy="1711904"/>
          </a:xfrm>
          <a:prstGeom prst="bentConnector2">
            <a:avLst/>
          </a:prstGeom>
          <a:ln w="38100"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0E0D7F8-52B2-CF9D-1175-AA2113EEEC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963" y="1672051"/>
            <a:ext cx="1377373" cy="137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0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8F0129E-2DD9-9166-E654-DD8E91155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763" y="1672051"/>
            <a:ext cx="1371600" cy="1371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E428E6-D85E-5034-E507-754AB188C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389" y="1671862"/>
            <a:ext cx="1371600" cy="13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2A31D4-4DD7-0ADA-124F-3ECC1EC0B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8137" y="1667351"/>
            <a:ext cx="1371600" cy="137160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A492016-7D9E-8107-E645-C29949B546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963" y="1672051"/>
            <a:ext cx="1377373" cy="13714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38C82F-2B8E-786D-0131-77ABB48DA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it work?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9181E-8B03-4F75-FE0B-9113BBC5C62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Combination of neural networks + other elements + various [multi-modal] data sources</a:t>
            </a:r>
          </a:p>
          <a:p>
            <a:r>
              <a:rPr lang="en-US" sz="1800" dirty="0"/>
              <a:t>Examples: GPT / DALL-E, </a:t>
            </a:r>
            <a:br>
              <a:rPr lang="en-US" sz="1800" dirty="0"/>
            </a:br>
            <a:r>
              <a:rPr lang="en-US" sz="1800" dirty="0"/>
              <a:t>Stable Diffusion</a:t>
            </a:r>
          </a:p>
          <a:p>
            <a:r>
              <a:rPr lang="en-US" sz="1800" dirty="0"/>
              <a:t>Use-case:</a:t>
            </a:r>
          </a:p>
          <a:p>
            <a:pPr lvl="1"/>
            <a:r>
              <a:rPr lang="en-US" sz="1800" dirty="0"/>
              <a:t>Generate image from </a:t>
            </a:r>
            <a:br>
              <a:rPr lang="en-US" sz="1800" dirty="0"/>
            </a:br>
            <a:r>
              <a:rPr lang="en-US" sz="1800" dirty="0"/>
              <a:t>noise + text</a:t>
            </a:r>
          </a:p>
          <a:p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4B8764-9075-50DF-E1DE-A9951DF25CBE}"/>
              </a:ext>
            </a:extLst>
          </p:cNvPr>
          <p:cNvSpPr txBox="1">
            <a:spLocks/>
          </p:cNvSpPr>
          <p:nvPr/>
        </p:nvSpPr>
        <p:spPr>
          <a:xfrm>
            <a:off x="3678762" y="1683737"/>
            <a:ext cx="2126895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7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cat’s fur is black and white.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E3440A-A09B-4638-1FCB-242B8399C364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7823608" y="2913031"/>
            <a:ext cx="2133744" cy="3209311"/>
            <a:chOff x="7715165" y="1693760"/>
            <a:chExt cx="2554941" cy="384282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91E0C04-561D-3E57-256A-721A5DD2DF15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3CE77A2-3A94-4C2F-314A-437793DFC24F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FECBDFF-4B75-CB0A-543F-A7CBE25A746F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2153557-4F80-59B4-F805-127952AC3A3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2A35827-747C-9F2D-161D-E018062914E0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1929326-A1E6-C5E4-2ED9-EB5A762C919F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7429EB9-4F51-BFE8-5680-37A3CD8ED430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6F22FD8-4BFA-2FFB-F14B-332189D557E2}"/>
                </a:ext>
              </a:extLst>
            </p:cNvPr>
            <p:cNvCxnSpPr>
              <a:stCxn id="15" idx="6"/>
              <a:endCxn id="19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60B025A-9051-4780-DA3D-BAC97040D4BD}"/>
                </a:ext>
              </a:extLst>
            </p:cNvPr>
            <p:cNvCxnSpPr>
              <a:cxnSpLocks/>
              <a:stCxn id="16" idx="6"/>
              <a:endCxn id="19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567C64-5D0F-0563-FD88-83CFA8882C87}"/>
                </a:ext>
              </a:extLst>
            </p:cNvPr>
            <p:cNvCxnSpPr>
              <a:cxnSpLocks/>
              <a:stCxn id="15" idx="6"/>
              <a:endCxn id="20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EB6B762-785F-3277-8BCE-A002A365E7BF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89F5DCA-6B9F-4C74-1164-B0CF51F8CFA2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2760102-14D6-DEB4-71E0-AB5919FBFE3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B4771DD-E199-6B7E-AA2D-82AA960ED6D6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76797BA-7619-46F3-6C83-2E1823D244CE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9F8C9AA-0808-D83B-692C-E6AC0D7E5385}"/>
                </a:ext>
              </a:extLst>
            </p:cNvPr>
            <p:cNvCxnSpPr>
              <a:cxnSpLocks/>
              <a:stCxn id="18" idx="6"/>
              <a:endCxn id="20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C907C69-BABD-29BD-F427-AD0509BEE1C4}"/>
                </a:ext>
              </a:extLst>
            </p:cNvPr>
            <p:cNvCxnSpPr>
              <a:cxnSpLocks/>
              <a:stCxn id="18" idx="6"/>
              <a:endCxn id="19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76BA8CB-ADED-1D41-8432-810D71973218}"/>
                </a:ext>
              </a:extLst>
            </p:cNvPr>
            <p:cNvCxnSpPr>
              <a:cxnSpLocks/>
              <a:stCxn id="21" idx="2"/>
              <a:endCxn id="15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0D8CDA0-A1FE-F287-E5CF-30D74B4EF117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B06FB35-51D7-2110-7E1A-3C3B955F526E}"/>
                </a:ext>
              </a:extLst>
            </p:cNvPr>
            <p:cNvCxnSpPr>
              <a:cxnSpLocks/>
              <a:stCxn id="33" idx="6"/>
              <a:endCxn id="19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E5978B0-1091-5BDF-56F7-FE336EDB0785}"/>
                </a:ext>
              </a:extLst>
            </p:cNvPr>
            <p:cNvCxnSpPr>
              <a:cxnSpLocks/>
              <a:stCxn id="33" idx="6"/>
              <a:endCxn id="20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484AD7F-EEC2-EC25-CC9D-2826329C4C02}"/>
                </a:ext>
              </a:extLst>
            </p:cNvPr>
            <p:cNvCxnSpPr>
              <a:cxnSpLocks/>
              <a:stCxn id="33" idx="6"/>
              <a:endCxn id="21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4D8DDB1-8113-C20C-822E-1D68147B78F0}"/>
                </a:ext>
              </a:extLst>
            </p:cNvPr>
            <p:cNvCxnSpPr>
              <a:cxnSpLocks/>
              <a:stCxn id="17" idx="6"/>
              <a:endCxn id="19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337BBD0-AEBF-5FE7-877B-83176F2E95B6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6552C2D-400E-ED5F-B5AF-09DBA6FB547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30A84DA-B80D-6794-4835-B90DB362B790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F334601-C2F6-C9F8-C789-85195A08881F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9818A51-C7BE-4989-C227-55E3AC963A07}"/>
                </a:ext>
              </a:extLst>
            </p:cNvPr>
            <p:cNvCxnSpPr>
              <a:stCxn id="38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65ED4D2-20BC-D075-A10A-F473FD7E7DA2}"/>
                </a:ext>
              </a:extLst>
            </p:cNvPr>
            <p:cNvCxnSpPr>
              <a:cxnSpLocks/>
              <a:stCxn id="39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A0CA917-0EDC-21C5-FCB6-A93208D3845F}"/>
                </a:ext>
              </a:extLst>
            </p:cNvPr>
            <p:cNvCxnSpPr>
              <a:cxnSpLocks/>
              <a:stCxn id="38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4EFA11A-73C7-F598-60C8-6A579B76A690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BD683B3-8BC1-D84B-352D-FC46CB7C21F3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6BA34A4-124F-1F68-A364-B8205BCED72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9C3F154-8A8A-226F-A5BA-CE9046E354C9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031448-4FD6-59B6-EF94-03FEE8529751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3ECFED4-09DA-55E7-AFF4-D94C3C4024B5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D882F13-610D-9E66-4E86-143F7ED50746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A64144A-AE62-7C46-5739-FB48276FFEE3}"/>
                </a:ext>
              </a:extLst>
            </p:cNvPr>
            <p:cNvCxnSpPr>
              <a:cxnSpLocks/>
              <a:endCxn id="38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0AF16DA-3448-5696-74B6-D71E37C3C4B2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8237CEA-E397-A5A5-FD57-5E45330029B9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CC996F3-E6E6-E240-5838-8FFB4F8BD72D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81892BF-1762-7418-DCC8-638B3F894E01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A51BA3A-0045-7390-64E9-6D107825517E}"/>
                </a:ext>
              </a:extLst>
            </p:cNvPr>
            <p:cNvCxnSpPr>
              <a:cxnSpLocks/>
              <a:stCxn id="40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BEA59450-1346-87DE-AE08-45E8D022FC50}"/>
              </a:ext>
            </a:extLst>
          </p:cNvPr>
          <p:cNvSpPr/>
          <p:nvPr/>
        </p:nvSpPr>
        <p:spPr>
          <a:xfrm rot="16200000">
            <a:off x="10114066" y="4310204"/>
            <a:ext cx="2133739" cy="414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55BDD9A-93E8-BF3A-A5F8-2EBBE458D073}"/>
              </a:ext>
            </a:extLst>
          </p:cNvPr>
          <p:cNvSpPr/>
          <p:nvPr/>
        </p:nvSpPr>
        <p:spPr>
          <a:xfrm rot="16200000">
            <a:off x="5594722" y="4310205"/>
            <a:ext cx="2133742" cy="414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66B968B7-D19E-393D-11FC-18E85F64899D}"/>
              </a:ext>
            </a:extLst>
          </p:cNvPr>
          <p:cNvCxnSpPr>
            <a:cxnSpLocks/>
            <a:endCxn id="59" idx="3"/>
          </p:cNvCxnSpPr>
          <p:nvPr/>
        </p:nvCxnSpPr>
        <p:spPr>
          <a:xfrm>
            <a:off x="6661591" y="3055337"/>
            <a:ext cx="3" cy="395477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5A1AEE40-133A-59CD-ABFD-25BA0C1F2C5E}"/>
              </a:ext>
            </a:extLst>
          </p:cNvPr>
          <p:cNvCxnSpPr>
            <a:cxnSpLocks/>
            <a:stCxn id="58" idx="3"/>
          </p:cNvCxnSpPr>
          <p:nvPr/>
        </p:nvCxnSpPr>
        <p:spPr>
          <a:xfrm flipH="1" flipV="1">
            <a:off x="11175189" y="3043462"/>
            <a:ext cx="5747" cy="407352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99CB7336-AD6F-0AD7-C1F9-0526DCE96725}"/>
              </a:ext>
            </a:extLst>
          </p:cNvPr>
          <p:cNvSpPr txBox="1"/>
          <p:nvPr/>
        </p:nvSpPr>
        <p:spPr>
          <a:xfrm>
            <a:off x="3489442" y="3786534"/>
            <a:ext cx="2533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Word Embedding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77CEE4E-E48C-7D04-90A9-FE94B7931181}"/>
              </a:ext>
            </a:extLst>
          </p:cNvPr>
          <p:cNvSpPr txBox="1"/>
          <p:nvPr/>
        </p:nvSpPr>
        <p:spPr>
          <a:xfrm>
            <a:off x="164534" y="3921483"/>
            <a:ext cx="2792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Self-attention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4330DDB-49B1-14FC-5C0F-AF7AEE1A9196}"/>
              </a:ext>
            </a:extLst>
          </p:cNvPr>
          <p:cNvGrpSpPr/>
          <p:nvPr/>
        </p:nvGrpSpPr>
        <p:grpSpPr>
          <a:xfrm>
            <a:off x="3637418" y="4144794"/>
            <a:ext cx="2300737" cy="1780222"/>
            <a:chOff x="2963411" y="3847438"/>
            <a:chExt cx="2726770" cy="21220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A7B5031-A681-B13E-6367-5241D9FA4E34}"/>
                </a:ext>
              </a:extLst>
            </p:cNvPr>
            <p:cNvGrpSpPr/>
            <p:nvPr/>
          </p:nvGrpSpPr>
          <p:grpSpPr>
            <a:xfrm>
              <a:off x="3118001" y="3933679"/>
              <a:ext cx="2572180" cy="1631731"/>
              <a:chOff x="3924305" y="4070589"/>
              <a:chExt cx="2572180" cy="1631731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86C15CFE-9E21-D03C-EFD7-CAC33DE143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20206" y="5702320"/>
                <a:ext cx="2220431" cy="0"/>
              </a:xfrm>
              <a:prstGeom prst="straightConnector1">
                <a:avLst/>
              </a:prstGeom>
              <a:ln>
                <a:solidFill>
                  <a:schemeClr val="bg2">
                    <a:lumMod val="25000"/>
                  </a:schemeClr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83910AE6-8258-1335-D7B2-3E329BED4D39}"/>
                  </a:ext>
                </a:extLst>
              </p:cNvPr>
              <p:cNvCxnSpPr/>
              <p:nvPr/>
            </p:nvCxnSpPr>
            <p:spPr>
              <a:xfrm flipV="1">
                <a:off x="4020206" y="4070589"/>
                <a:ext cx="0" cy="1631731"/>
              </a:xfrm>
              <a:prstGeom prst="straightConnector1">
                <a:avLst/>
              </a:prstGeom>
              <a:ln>
                <a:solidFill>
                  <a:schemeClr val="bg2">
                    <a:lumMod val="25000"/>
                  </a:schemeClr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E6FC7E-4064-DD1B-A4EB-79EF67800CA8}"/>
                  </a:ext>
                </a:extLst>
              </p:cNvPr>
              <p:cNvSpPr txBox="1"/>
              <p:nvPr/>
            </p:nvSpPr>
            <p:spPr>
              <a:xfrm>
                <a:off x="5479609" y="5294698"/>
                <a:ext cx="1016876" cy="366870"/>
              </a:xfrm>
              <a:prstGeom prst="rect">
                <a:avLst/>
              </a:prstGeom>
              <a:noFill/>
              <a:ln>
                <a:noFill/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“fur”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464D0FC-4066-4B7D-D205-CBBEB9793BE4}"/>
                  </a:ext>
                </a:extLst>
              </p:cNvPr>
              <p:cNvSpPr txBox="1"/>
              <p:nvPr/>
            </p:nvSpPr>
            <p:spPr>
              <a:xfrm>
                <a:off x="4143419" y="5294698"/>
                <a:ext cx="1016876" cy="366870"/>
              </a:xfrm>
              <a:prstGeom prst="rect">
                <a:avLst/>
              </a:prstGeom>
              <a:noFill/>
              <a:ln>
                <a:noFill/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“white”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C6B254E-A364-5990-1B76-9179CFF8DEEB}"/>
                  </a:ext>
                </a:extLst>
              </p:cNvPr>
              <p:cNvSpPr txBox="1"/>
              <p:nvPr/>
            </p:nvSpPr>
            <p:spPr>
              <a:xfrm>
                <a:off x="5382380" y="4819873"/>
                <a:ext cx="1016876" cy="366870"/>
              </a:xfrm>
              <a:prstGeom prst="rect">
                <a:avLst/>
              </a:prstGeom>
              <a:noFill/>
              <a:ln>
                <a:noFill/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“cat”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4E86814-388B-B3F0-DC08-AE577A16FB6E}"/>
                  </a:ext>
                </a:extLst>
              </p:cNvPr>
              <p:cNvSpPr txBox="1"/>
              <p:nvPr/>
            </p:nvSpPr>
            <p:spPr>
              <a:xfrm>
                <a:off x="3924305" y="5042124"/>
                <a:ext cx="1016876" cy="366870"/>
              </a:xfrm>
              <a:prstGeom prst="rect">
                <a:avLst/>
              </a:prstGeom>
              <a:noFill/>
              <a:ln>
                <a:noFill/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“black”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B3D50CD-6E3A-44B7-CCF1-CB0726B648C9}"/>
                  </a:ext>
                </a:extLst>
              </p:cNvPr>
              <p:cNvSpPr txBox="1"/>
              <p:nvPr/>
            </p:nvSpPr>
            <p:spPr>
              <a:xfrm>
                <a:off x="3982640" y="4119515"/>
                <a:ext cx="1419324" cy="366870"/>
              </a:xfrm>
              <a:prstGeom prst="rect">
                <a:avLst/>
              </a:prstGeom>
              <a:noFill/>
              <a:ln>
                <a:noFill/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“microscope”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C266472-8B87-5D9C-32C9-DAF799D4F9A0}"/>
                </a:ext>
              </a:extLst>
            </p:cNvPr>
            <p:cNvSpPr txBox="1"/>
            <p:nvPr/>
          </p:nvSpPr>
          <p:spPr>
            <a:xfrm>
              <a:off x="3012411" y="5595150"/>
              <a:ext cx="452288" cy="36687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F6306CB-4C0D-2D28-2E5C-453C83E96C58}"/>
                </a:ext>
              </a:extLst>
            </p:cNvPr>
            <p:cNvSpPr txBox="1"/>
            <p:nvPr/>
          </p:nvSpPr>
          <p:spPr>
            <a:xfrm>
              <a:off x="2963411" y="5331807"/>
              <a:ext cx="229570" cy="36687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D3F1A14-D806-44B3-EADE-0EE79AF02373}"/>
                </a:ext>
              </a:extLst>
            </p:cNvPr>
            <p:cNvSpPr txBox="1"/>
            <p:nvPr/>
          </p:nvSpPr>
          <p:spPr>
            <a:xfrm>
              <a:off x="5293714" y="5602593"/>
              <a:ext cx="177234" cy="36687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40144A5-8EB9-25E1-F0CC-EEE22AA82AA4}"/>
                </a:ext>
              </a:extLst>
            </p:cNvPr>
            <p:cNvSpPr txBox="1"/>
            <p:nvPr/>
          </p:nvSpPr>
          <p:spPr>
            <a:xfrm>
              <a:off x="2969710" y="3847438"/>
              <a:ext cx="210965" cy="36687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0600494C-29E9-E48E-C536-4D413FD6E590}"/>
              </a:ext>
            </a:extLst>
          </p:cNvPr>
          <p:cNvGrpSpPr/>
          <p:nvPr/>
        </p:nvGrpSpPr>
        <p:grpSpPr>
          <a:xfrm>
            <a:off x="67072" y="4418577"/>
            <a:ext cx="3283334" cy="534597"/>
            <a:chOff x="-48094" y="4473012"/>
            <a:chExt cx="3283334" cy="53459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0796142-0E42-B799-8370-EECD125192E2}"/>
                </a:ext>
              </a:extLst>
            </p:cNvPr>
            <p:cNvSpPr txBox="1"/>
            <p:nvPr/>
          </p:nvSpPr>
          <p:spPr>
            <a:xfrm>
              <a:off x="-48094" y="4669055"/>
              <a:ext cx="5962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The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F5989B3-1487-6819-D8E1-89060F2A0CE7}"/>
                </a:ext>
              </a:extLst>
            </p:cNvPr>
            <p:cNvSpPr txBox="1"/>
            <p:nvPr/>
          </p:nvSpPr>
          <p:spPr>
            <a:xfrm>
              <a:off x="840113" y="4669055"/>
              <a:ext cx="5028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fur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A58F0F1-9C20-E0D1-4505-AA977B140221}"/>
                </a:ext>
              </a:extLst>
            </p:cNvPr>
            <p:cNvSpPr txBox="1"/>
            <p:nvPr/>
          </p:nvSpPr>
          <p:spPr>
            <a:xfrm>
              <a:off x="1397868" y="4669055"/>
              <a:ext cx="9202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black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19E1E68-14C5-6F08-6B15-8E171D797601}"/>
                </a:ext>
              </a:extLst>
            </p:cNvPr>
            <p:cNvSpPr txBox="1"/>
            <p:nvPr/>
          </p:nvSpPr>
          <p:spPr>
            <a:xfrm>
              <a:off x="1943725" y="4669055"/>
              <a:ext cx="579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and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A0D377D-958D-76A7-1946-81995D441880}"/>
                </a:ext>
              </a:extLst>
            </p:cNvPr>
            <p:cNvSpPr txBox="1"/>
            <p:nvPr/>
          </p:nvSpPr>
          <p:spPr>
            <a:xfrm>
              <a:off x="2368623" y="4669055"/>
              <a:ext cx="866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white.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9ADD0DB-F319-A46B-59B6-1AB11D388B38}"/>
                </a:ext>
              </a:extLst>
            </p:cNvPr>
            <p:cNvSpPr txBox="1"/>
            <p:nvPr/>
          </p:nvSpPr>
          <p:spPr>
            <a:xfrm>
              <a:off x="358291" y="4669055"/>
              <a:ext cx="6208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cat’s</a:t>
              </a:r>
            </a:p>
          </p:txBody>
        </p:sp>
        <p:cxnSp>
          <p:nvCxnSpPr>
            <p:cNvPr id="72" name="Connector: Elbow 71">
              <a:extLst>
                <a:ext uri="{FF2B5EF4-FFF2-40B4-BE49-F238E27FC236}">
                  <a16:creationId xmlns:a16="http://schemas.microsoft.com/office/drawing/2014/main" id="{EF9BE19A-A027-EF32-4210-C9AB773AA7AA}"/>
                </a:ext>
              </a:extLst>
            </p:cNvPr>
            <p:cNvCxnSpPr>
              <a:cxnSpLocks/>
              <a:stCxn id="70" idx="0"/>
              <a:endCxn id="69" idx="0"/>
            </p:cNvCxnSpPr>
            <p:nvPr/>
          </p:nvCxnSpPr>
          <p:spPr>
            <a:xfrm rot="16200000" flipV="1">
              <a:off x="2517747" y="4384870"/>
              <a:ext cx="12700" cy="568370"/>
            </a:xfrm>
            <a:prstGeom prst="bentConnector3">
              <a:avLst>
                <a:gd name="adj1" fmla="val 180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or: Elbow 72">
              <a:extLst>
                <a:ext uri="{FF2B5EF4-FFF2-40B4-BE49-F238E27FC236}">
                  <a16:creationId xmlns:a16="http://schemas.microsoft.com/office/drawing/2014/main" id="{42296A12-4F78-BED3-479B-139519726CB0}"/>
                </a:ext>
              </a:extLst>
            </p:cNvPr>
            <p:cNvCxnSpPr>
              <a:cxnSpLocks/>
              <a:stCxn id="70" idx="0"/>
              <a:endCxn id="68" idx="0"/>
            </p:cNvCxnSpPr>
            <p:nvPr/>
          </p:nvCxnSpPr>
          <p:spPr>
            <a:xfrm rot="16200000" flipV="1">
              <a:off x="2329968" y="4197091"/>
              <a:ext cx="12700" cy="943928"/>
            </a:xfrm>
            <a:prstGeom prst="bentConnector3">
              <a:avLst>
                <a:gd name="adj1" fmla="val 180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or: Elbow 74">
              <a:extLst>
                <a:ext uri="{FF2B5EF4-FFF2-40B4-BE49-F238E27FC236}">
                  <a16:creationId xmlns:a16="http://schemas.microsoft.com/office/drawing/2014/main" id="{0672C4A5-A2D8-C9BA-6380-29E3B95BFEDD}"/>
                </a:ext>
              </a:extLst>
            </p:cNvPr>
            <p:cNvCxnSpPr>
              <a:cxnSpLocks/>
              <a:stCxn id="70" idx="0"/>
              <a:endCxn id="67" idx="0"/>
            </p:cNvCxnSpPr>
            <p:nvPr/>
          </p:nvCxnSpPr>
          <p:spPr>
            <a:xfrm rot="16200000" flipV="1">
              <a:off x="1946738" y="3813860"/>
              <a:ext cx="12700" cy="1710389"/>
            </a:xfrm>
            <a:prstGeom prst="bentConnector3">
              <a:avLst>
                <a:gd name="adj1" fmla="val 180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or: Elbow 76">
              <a:extLst>
                <a:ext uri="{FF2B5EF4-FFF2-40B4-BE49-F238E27FC236}">
                  <a16:creationId xmlns:a16="http://schemas.microsoft.com/office/drawing/2014/main" id="{DAFE830F-6412-63EA-4B4C-77DF0FFD795C}"/>
                </a:ext>
              </a:extLst>
            </p:cNvPr>
            <p:cNvCxnSpPr>
              <a:cxnSpLocks/>
              <a:stCxn id="70" idx="0"/>
              <a:endCxn id="71" idx="0"/>
            </p:cNvCxnSpPr>
            <p:nvPr/>
          </p:nvCxnSpPr>
          <p:spPr>
            <a:xfrm rot="16200000" flipV="1">
              <a:off x="1735328" y="3602451"/>
              <a:ext cx="12700" cy="2133208"/>
            </a:xfrm>
            <a:prstGeom prst="bentConnector3">
              <a:avLst>
                <a:gd name="adj1" fmla="val 180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or: Elbow 77">
              <a:extLst>
                <a:ext uri="{FF2B5EF4-FFF2-40B4-BE49-F238E27FC236}">
                  <a16:creationId xmlns:a16="http://schemas.microsoft.com/office/drawing/2014/main" id="{13C7E363-B721-7EEA-3927-F6F1D2A9C50B}"/>
                </a:ext>
              </a:extLst>
            </p:cNvPr>
            <p:cNvCxnSpPr>
              <a:cxnSpLocks/>
              <a:stCxn id="70" idx="0"/>
              <a:endCxn id="66" idx="0"/>
            </p:cNvCxnSpPr>
            <p:nvPr/>
          </p:nvCxnSpPr>
          <p:spPr>
            <a:xfrm rot="16200000" flipV="1">
              <a:off x="1525993" y="3393116"/>
              <a:ext cx="12700" cy="2551878"/>
            </a:xfrm>
            <a:prstGeom prst="bentConnector3">
              <a:avLst>
                <a:gd name="adj1" fmla="val 180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5962FBE-9067-FB8D-12ED-2D4E3BBC2EC3}"/>
                </a:ext>
              </a:extLst>
            </p:cNvPr>
            <p:cNvSpPr txBox="1"/>
            <p:nvPr/>
          </p:nvSpPr>
          <p:spPr>
            <a:xfrm>
              <a:off x="2219532" y="4474616"/>
              <a:ext cx="2648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93AB5A3-82E9-2B06-E52D-FF4A59ACD4F5}"/>
                </a:ext>
              </a:extLst>
            </p:cNvPr>
            <p:cNvSpPr txBox="1"/>
            <p:nvPr/>
          </p:nvSpPr>
          <p:spPr>
            <a:xfrm>
              <a:off x="1324472" y="4473012"/>
              <a:ext cx="2648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54B91FE-4BCE-936F-B7F0-F92DA4665674}"/>
                </a:ext>
              </a:extLst>
            </p:cNvPr>
            <p:cNvSpPr txBox="1"/>
            <p:nvPr/>
          </p:nvSpPr>
          <p:spPr>
            <a:xfrm>
              <a:off x="1046588" y="4478779"/>
              <a:ext cx="2648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62EE1AD-6EEF-B273-4ABF-18D0F4E856E3}"/>
                </a:ext>
              </a:extLst>
            </p:cNvPr>
            <p:cNvSpPr txBox="1"/>
            <p:nvPr/>
          </p:nvSpPr>
          <p:spPr>
            <a:xfrm>
              <a:off x="650508" y="4480383"/>
              <a:ext cx="2648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0FD6140-2476-1513-9BA1-6B72AE402AF1}"/>
                </a:ext>
              </a:extLst>
            </p:cNvPr>
            <p:cNvSpPr txBox="1"/>
            <p:nvPr/>
          </p:nvSpPr>
          <p:spPr>
            <a:xfrm>
              <a:off x="245254" y="4480383"/>
              <a:ext cx="2648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0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B4813B8-C34F-3E68-6D72-E49E8DFBADBC}"/>
                </a:ext>
              </a:extLst>
            </p:cNvPr>
            <p:cNvSpPr txBox="1"/>
            <p:nvPr/>
          </p:nvSpPr>
          <p:spPr>
            <a:xfrm>
              <a:off x="1133762" y="4663746"/>
              <a:ext cx="4170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is</a:t>
              </a:r>
            </a:p>
          </p:txBody>
        </p:sp>
        <p:cxnSp>
          <p:nvCxnSpPr>
            <p:cNvPr id="160" name="Connector: Elbow 159">
              <a:extLst>
                <a:ext uri="{FF2B5EF4-FFF2-40B4-BE49-F238E27FC236}">
                  <a16:creationId xmlns:a16="http://schemas.microsoft.com/office/drawing/2014/main" id="{075A8947-48F5-CAEF-EA34-4F8B271A3FE8}"/>
                </a:ext>
              </a:extLst>
            </p:cNvPr>
            <p:cNvCxnSpPr>
              <a:cxnSpLocks/>
              <a:stCxn id="70" idx="0"/>
              <a:endCxn id="112" idx="0"/>
            </p:cNvCxnSpPr>
            <p:nvPr/>
          </p:nvCxnSpPr>
          <p:spPr>
            <a:xfrm rot="16200000" flipV="1">
              <a:off x="2069449" y="3936572"/>
              <a:ext cx="5309" cy="1459658"/>
            </a:xfrm>
            <a:prstGeom prst="bentConnector3">
              <a:avLst>
                <a:gd name="adj1" fmla="val 440589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4C3598C4-32F0-4DE7-67B8-4561C42EAA2A}"/>
                </a:ext>
              </a:extLst>
            </p:cNvPr>
            <p:cNvSpPr txBox="1"/>
            <p:nvPr/>
          </p:nvSpPr>
          <p:spPr>
            <a:xfrm>
              <a:off x="1829772" y="4473012"/>
              <a:ext cx="2648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9AD0437C-A91E-AAB1-C8C6-C5737F393942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3906599" y="3030914"/>
            <a:ext cx="550490" cy="827978"/>
            <a:chOff x="7715165" y="1693760"/>
            <a:chExt cx="2554941" cy="3842824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558B19D8-7521-B408-75CA-200F69E9FF58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1BF8EA4-543B-9C4D-B874-633DB2BEC061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BA0DB53E-B69B-2E10-F01D-4E296E73470D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B431DE53-7AA8-F11E-E2F2-59453E025374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08030EB2-5C7F-F290-BBFF-9B25EA6985A7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335FBD9-6868-7C52-102F-5C9CBB56F5B9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E073D606-0DEB-D3C7-2C8C-83F03E7F2A93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BE89726B-75F9-E137-B8CA-9333BCB37393}"/>
                </a:ext>
              </a:extLst>
            </p:cNvPr>
            <p:cNvCxnSpPr>
              <a:stCxn id="171" idx="6"/>
              <a:endCxn id="175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05ED5432-9E9B-D885-C087-2437A5767EC8}"/>
                </a:ext>
              </a:extLst>
            </p:cNvPr>
            <p:cNvCxnSpPr>
              <a:cxnSpLocks/>
              <a:stCxn id="172" idx="6"/>
              <a:endCxn id="175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90C6D02-5656-1AAA-3608-53A554FF6158}"/>
                </a:ext>
              </a:extLst>
            </p:cNvPr>
            <p:cNvCxnSpPr>
              <a:cxnSpLocks/>
              <a:stCxn id="171" idx="6"/>
              <a:endCxn id="176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2D31B885-CDFB-3DD8-A429-DD0FA6810C94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D2CC4821-F788-F0B8-A5F6-A8AD2B64578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202B9405-B1A2-E36F-D01C-F3F8207D25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09B2A13-D9B6-4742-FBF6-ACA9B7FC22E8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A33397D7-9E48-B37D-1577-079B6B9C184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0D207E3-57F7-AD15-EC41-03CAEA2FB7E2}"/>
                </a:ext>
              </a:extLst>
            </p:cNvPr>
            <p:cNvCxnSpPr>
              <a:cxnSpLocks/>
              <a:stCxn id="174" idx="6"/>
              <a:endCxn id="176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8059BB6D-323C-5F66-1418-26D75200EE73}"/>
                </a:ext>
              </a:extLst>
            </p:cNvPr>
            <p:cNvCxnSpPr>
              <a:cxnSpLocks/>
              <a:stCxn id="174" idx="6"/>
              <a:endCxn id="175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4F627A9B-434F-F2DC-3669-3290451CCCB9}"/>
                </a:ext>
              </a:extLst>
            </p:cNvPr>
            <p:cNvCxnSpPr>
              <a:cxnSpLocks/>
              <a:stCxn id="177" idx="2"/>
              <a:endCxn id="171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0B5F2E81-0BB6-3FC7-C825-C41B7501870F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F5967A88-A2D8-4B3D-F985-0096CDB14270}"/>
                </a:ext>
              </a:extLst>
            </p:cNvPr>
            <p:cNvCxnSpPr>
              <a:cxnSpLocks/>
              <a:stCxn id="189" idx="6"/>
              <a:endCxn id="175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AA3311C-6320-D1CD-8386-60B9F0227699}"/>
                </a:ext>
              </a:extLst>
            </p:cNvPr>
            <p:cNvCxnSpPr>
              <a:cxnSpLocks/>
              <a:stCxn id="189" idx="6"/>
              <a:endCxn id="176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2E418C27-6205-0A91-3D63-E699900E1C1D}"/>
                </a:ext>
              </a:extLst>
            </p:cNvPr>
            <p:cNvCxnSpPr>
              <a:cxnSpLocks/>
              <a:stCxn id="189" idx="6"/>
              <a:endCxn id="177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0746C052-FDF2-7126-3946-6109374D9B42}"/>
                </a:ext>
              </a:extLst>
            </p:cNvPr>
            <p:cNvCxnSpPr>
              <a:cxnSpLocks/>
              <a:stCxn id="173" idx="6"/>
              <a:endCxn id="175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2D446542-99B8-6C12-C66B-4AA3603F8CCC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7467B770-DFA4-0DC6-8FF8-FED57B5A5BC9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7ECF3CFD-279F-39FD-29C5-B8F6648A3921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4C526D8A-B57E-8172-8DD7-F4C1118FCBE3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6444BBCC-BC5E-2249-DB8B-C65B7CC6E535}"/>
                </a:ext>
              </a:extLst>
            </p:cNvPr>
            <p:cNvCxnSpPr>
              <a:stCxn id="194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6B1C809-5656-74C0-BF39-83344723864C}"/>
                </a:ext>
              </a:extLst>
            </p:cNvPr>
            <p:cNvCxnSpPr>
              <a:cxnSpLocks/>
              <a:stCxn id="195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5C76F3BA-685C-B743-8952-F36CEDEC4D53}"/>
                </a:ext>
              </a:extLst>
            </p:cNvPr>
            <p:cNvCxnSpPr>
              <a:cxnSpLocks/>
              <a:stCxn id="194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5782362D-BCB9-2ECA-486A-6711172347D9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9D49E6E-9630-6CBB-2359-B624728E05EB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96F8DB82-8B09-2BBC-DADD-E811CA8CA39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359764C-7A2A-B784-372B-704F1535B4D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886975E2-93E9-7F44-3DBB-6EA508D9114E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3ED5ABE7-5BCF-0265-9148-F5A076F56DFB}"/>
                </a:ext>
              </a:extLst>
            </p:cNvPr>
            <p:cNvCxnSpPr>
              <a:cxnSpLocks/>
              <a:stCxn id="197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1F60D5B-F196-B2A2-35F0-85AD206766AE}"/>
                </a:ext>
              </a:extLst>
            </p:cNvPr>
            <p:cNvCxnSpPr>
              <a:cxnSpLocks/>
              <a:stCxn id="197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4C0BBEEF-BAAB-A369-3445-1AFAEC6DD89D}"/>
                </a:ext>
              </a:extLst>
            </p:cNvPr>
            <p:cNvCxnSpPr>
              <a:cxnSpLocks/>
              <a:endCxn id="194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C4B8B293-85C3-F804-14FF-A7820E0C2388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77980080-61FF-EFA2-9DE9-793752228D8C}"/>
                </a:ext>
              </a:extLst>
            </p:cNvPr>
            <p:cNvCxnSpPr>
              <a:cxnSpLocks/>
              <a:stCxn id="209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1611405-B249-72DC-68D7-71C63E271255}"/>
                </a:ext>
              </a:extLst>
            </p:cNvPr>
            <p:cNvCxnSpPr>
              <a:cxnSpLocks/>
              <a:stCxn id="209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079C365-5944-EB8D-C691-DEAF5C7CF21F}"/>
                </a:ext>
              </a:extLst>
            </p:cNvPr>
            <p:cNvCxnSpPr>
              <a:cxnSpLocks/>
              <a:stCxn id="209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FB7A56C0-C070-E3FE-FC12-F2453EE279AE}"/>
                </a:ext>
              </a:extLst>
            </p:cNvPr>
            <p:cNvCxnSpPr>
              <a:cxnSpLocks/>
              <a:stCxn id="196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CD9C420E-A31E-C6C5-F2D2-029E94C1000E}"/>
              </a:ext>
            </a:extLst>
          </p:cNvPr>
          <p:cNvCxnSpPr>
            <a:cxnSpLocks/>
            <a:stCxn id="5" idx="2"/>
            <a:endCxn id="85" idx="0"/>
          </p:cNvCxnSpPr>
          <p:nvPr/>
        </p:nvCxnSpPr>
        <p:spPr>
          <a:xfrm>
            <a:off x="4742210" y="3022565"/>
            <a:ext cx="13956" cy="763969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1427BB67-98B9-967C-6DF6-4DDAAA3315D0}"/>
              </a:ext>
            </a:extLst>
          </p:cNvPr>
          <p:cNvCxnSpPr>
            <a:cxnSpLocks/>
          </p:cNvCxnSpPr>
          <p:nvPr/>
        </p:nvCxnSpPr>
        <p:spPr>
          <a:xfrm flipV="1">
            <a:off x="5627746" y="4845737"/>
            <a:ext cx="744329" cy="1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5984AF0-4C05-68F7-5CC0-3C31027B9793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415551" y="3197892"/>
            <a:ext cx="550490" cy="827978"/>
            <a:chOff x="7715165" y="1693760"/>
            <a:chExt cx="2554941" cy="3842824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50758ABA-2AF2-B5F8-4A9E-6B925C7BC4B9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4736DDB6-DF97-52C1-6449-770DB46C3112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87B1F2AE-C82A-0458-3FEE-2CF96BA5997B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7FF18CB3-E3C9-E032-C05D-903B229EA640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7ACACC84-649D-11DF-4258-751BD83A74D9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0EF83FCA-0E1B-C900-047A-15414DDE52C8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E9716A4B-E1E1-7231-4D53-C1BB5011C8F4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0139C9B9-CC42-3803-CEC6-B209DDA1C9E3}"/>
                </a:ext>
              </a:extLst>
            </p:cNvPr>
            <p:cNvCxnSpPr>
              <a:stCxn id="222" idx="6"/>
              <a:endCxn id="226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3EDB98D2-D55F-B557-D755-85B13159B3DA}"/>
                </a:ext>
              </a:extLst>
            </p:cNvPr>
            <p:cNvCxnSpPr>
              <a:cxnSpLocks/>
              <a:stCxn id="223" idx="6"/>
              <a:endCxn id="226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D9C448C7-38F7-375C-DFE3-055852F3BB96}"/>
                </a:ext>
              </a:extLst>
            </p:cNvPr>
            <p:cNvCxnSpPr>
              <a:cxnSpLocks/>
              <a:stCxn id="222" idx="6"/>
              <a:endCxn id="227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5E4C6C0A-B9C4-9FDA-3508-B67A21C5599A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9C29977F-D630-478D-691F-0A460B6647CB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423BBE5E-AE84-8129-8159-58A7DD3373B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B4846160-447B-2D6F-50A2-071719FA4512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E0048714-89D0-2B52-1881-CD1C74D9D207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A28CA565-3F97-C2E1-7B4C-DEE28FFB5842}"/>
                </a:ext>
              </a:extLst>
            </p:cNvPr>
            <p:cNvCxnSpPr>
              <a:cxnSpLocks/>
              <a:stCxn id="225" idx="6"/>
              <a:endCxn id="227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5D2D1D81-B695-47F4-1D57-A6F60DAC7FE4}"/>
                </a:ext>
              </a:extLst>
            </p:cNvPr>
            <p:cNvCxnSpPr>
              <a:cxnSpLocks/>
              <a:stCxn id="225" idx="6"/>
              <a:endCxn id="226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518365FC-E68E-4656-A8D6-A2CA926E1AFE}"/>
                </a:ext>
              </a:extLst>
            </p:cNvPr>
            <p:cNvCxnSpPr>
              <a:cxnSpLocks/>
              <a:stCxn id="228" idx="2"/>
              <a:endCxn id="222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155AEB77-F78B-FD0A-4B0F-64696AC15A29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A4CA8943-C042-0F43-E25F-349D5EC51E86}"/>
                </a:ext>
              </a:extLst>
            </p:cNvPr>
            <p:cNvCxnSpPr>
              <a:cxnSpLocks/>
              <a:stCxn id="240" idx="6"/>
              <a:endCxn id="226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C9FDAA7C-0B32-49EE-503B-3B71E1B9BAC0}"/>
                </a:ext>
              </a:extLst>
            </p:cNvPr>
            <p:cNvCxnSpPr>
              <a:cxnSpLocks/>
              <a:stCxn id="240" idx="6"/>
              <a:endCxn id="227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B5458AE4-E757-95CF-62A7-049B29726D96}"/>
                </a:ext>
              </a:extLst>
            </p:cNvPr>
            <p:cNvCxnSpPr>
              <a:cxnSpLocks/>
              <a:stCxn id="240" idx="6"/>
              <a:endCxn id="228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C2808941-1918-1F31-A197-54A328BE77A4}"/>
                </a:ext>
              </a:extLst>
            </p:cNvPr>
            <p:cNvCxnSpPr>
              <a:cxnSpLocks/>
              <a:stCxn id="224" idx="6"/>
              <a:endCxn id="226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9FB916A8-19DD-F284-76B6-5E83BD7814E0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D38EEF3F-C726-C911-9A3C-C90DA551CFB0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CB39CD0D-9F55-0548-E684-5CD18BB60CAA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B43D510B-ACC0-569A-D026-8D7C9C2D5CF3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B27B6884-D7AE-2B33-66A1-FEEF7E91BEA9}"/>
                </a:ext>
              </a:extLst>
            </p:cNvPr>
            <p:cNvCxnSpPr>
              <a:stCxn id="245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CF8F09E8-7A81-54D9-7C4B-F383F238CECD}"/>
                </a:ext>
              </a:extLst>
            </p:cNvPr>
            <p:cNvCxnSpPr>
              <a:cxnSpLocks/>
              <a:stCxn id="246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53703396-10D6-34E9-9C79-FF1C3B855ABF}"/>
                </a:ext>
              </a:extLst>
            </p:cNvPr>
            <p:cNvCxnSpPr>
              <a:cxnSpLocks/>
              <a:stCxn id="245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0259293A-83C7-554A-6A74-27F5B3D928AA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FB1AA6E-B724-BBA3-8AD2-C2F385B4A8C3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3928B350-E03C-05BF-1E6B-569D90AA3C1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EFF0B8D1-0015-9E5C-FBEA-80B41295973A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971D2E28-634C-744D-3CB7-37851F1D187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3BF817B3-5F72-79CC-1BC1-2CDF4B4A08C3}"/>
                </a:ext>
              </a:extLst>
            </p:cNvPr>
            <p:cNvCxnSpPr>
              <a:cxnSpLocks/>
              <a:stCxn id="248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DDE47D5B-E7A9-39A2-27B2-C9B75FB69216}"/>
                </a:ext>
              </a:extLst>
            </p:cNvPr>
            <p:cNvCxnSpPr>
              <a:cxnSpLocks/>
              <a:stCxn id="248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00801CB9-E973-5528-17C4-DC301FEE3AAB}"/>
                </a:ext>
              </a:extLst>
            </p:cNvPr>
            <p:cNvCxnSpPr>
              <a:cxnSpLocks/>
              <a:endCxn id="245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7214EEA2-C5EA-2EA9-0516-C14459A3F349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F7C4A3E8-1690-0E10-D32E-A4FBE84B0F75}"/>
                </a:ext>
              </a:extLst>
            </p:cNvPr>
            <p:cNvCxnSpPr>
              <a:cxnSpLocks/>
              <a:stCxn id="260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34148DA9-2C52-8A1E-5FDE-32B38570D9FD}"/>
                </a:ext>
              </a:extLst>
            </p:cNvPr>
            <p:cNvCxnSpPr>
              <a:cxnSpLocks/>
              <a:stCxn id="260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3D1AC6F0-2E2B-72A3-2A0F-109C4E85B82F}"/>
                </a:ext>
              </a:extLst>
            </p:cNvPr>
            <p:cNvCxnSpPr>
              <a:cxnSpLocks/>
              <a:stCxn id="260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D7A5D7CF-7E72-52EE-3724-B4DC08804A12}"/>
                </a:ext>
              </a:extLst>
            </p:cNvPr>
            <p:cNvCxnSpPr>
              <a:cxnSpLocks/>
              <a:stCxn id="247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95F729C3-5EE6-9A26-DFEB-A4E6EB019171}"/>
              </a:ext>
            </a:extLst>
          </p:cNvPr>
          <p:cNvCxnSpPr>
            <a:cxnSpLocks/>
          </p:cNvCxnSpPr>
          <p:nvPr/>
        </p:nvCxnSpPr>
        <p:spPr>
          <a:xfrm flipV="1">
            <a:off x="2334698" y="3429000"/>
            <a:ext cx="1254723" cy="572787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018BDD20-5C70-4E90-A3FD-4E038E21AA05}"/>
              </a:ext>
            </a:extLst>
          </p:cNvPr>
          <p:cNvCxnSpPr>
            <a:cxnSpLocks/>
          </p:cNvCxnSpPr>
          <p:nvPr/>
        </p:nvCxnSpPr>
        <p:spPr>
          <a:xfrm flipH="1">
            <a:off x="2208152" y="2731759"/>
            <a:ext cx="1442175" cy="1157034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E0A260B-0222-5EB2-13F2-289D182CB7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7653" y="-1496106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5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6540-AFBF-3DEE-C523-6636A334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large language models good 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BDAA5-1EBE-D486-768F-096457CF49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483069"/>
            <a:ext cx="10644901" cy="390498"/>
          </a:xfrm>
        </p:spPr>
        <p:txBody>
          <a:bodyPr/>
          <a:lstStyle/>
          <a:p>
            <a:r>
              <a:rPr lang="en-US" dirty="0"/>
              <a:t>Translation tasks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B1F208-505B-4194-8521-D58F8D8BD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587" y="1483069"/>
            <a:ext cx="6103053" cy="14829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F54A77-FF96-D9D2-388A-3F5F19C487DC}"/>
              </a:ext>
            </a:extLst>
          </p:cNvPr>
          <p:cNvSpPr txBox="1"/>
          <p:nvPr/>
        </p:nvSpPr>
        <p:spPr>
          <a:xfrm>
            <a:off x="3960061" y="6230768"/>
            <a:ext cx="4271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https://scads.github.io/prompt-engineering-tutorial-2023/01_prompts/02_use_cases.html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0441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6540-AFBF-3DEE-C523-6636A334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large language models good in?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E2DAC3-472D-A7A6-34EF-2C70933B67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49"/>
          <a:stretch/>
        </p:blipFill>
        <p:spPr>
          <a:xfrm>
            <a:off x="4633587" y="1389654"/>
            <a:ext cx="7278033" cy="322591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784C2E-C5C5-BD13-CEDC-0E0E7EE84C98}"/>
              </a:ext>
            </a:extLst>
          </p:cNvPr>
          <p:cNvSpPr txBox="1">
            <a:spLocks/>
          </p:cNvSpPr>
          <p:nvPr/>
        </p:nvSpPr>
        <p:spPr>
          <a:xfrm>
            <a:off x="875565" y="1436745"/>
            <a:ext cx="10644901" cy="39049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Restructuring data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54A77-FF96-D9D2-388A-3F5F19C487DC}"/>
              </a:ext>
            </a:extLst>
          </p:cNvPr>
          <p:cNvSpPr txBox="1"/>
          <p:nvPr/>
        </p:nvSpPr>
        <p:spPr>
          <a:xfrm>
            <a:off x="3960061" y="6230768"/>
            <a:ext cx="4271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https://scads.github.io/prompt-engineering-tutorial-2023/01_prompts/02_use_cases.html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653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6540-AFBF-3DEE-C523-6636A334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are large language models </a:t>
            </a:r>
            <a:r>
              <a:rPr lang="en-US" sz="3600" dirty="0">
                <a:solidFill>
                  <a:srgbClr val="51B02F"/>
                </a:solidFill>
              </a:rPr>
              <a:t>not so good </a:t>
            </a:r>
            <a:r>
              <a:rPr lang="en-US" sz="3600" dirty="0"/>
              <a:t>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BDAA5-1EBE-D486-768F-096457CF49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510018"/>
            <a:ext cx="3084495" cy="1105859"/>
          </a:xfrm>
        </p:spPr>
        <p:txBody>
          <a:bodyPr/>
          <a:lstStyle/>
          <a:p>
            <a:r>
              <a:rPr lang="en-US" dirty="0"/>
              <a:t>Querying knowledge</a:t>
            </a:r>
          </a:p>
          <a:p>
            <a:r>
              <a:rPr lang="en-US" dirty="0"/>
              <a:t>(e.g. for recent information)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940958-8715-6C9C-C465-37690BE8B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804" y="1501297"/>
            <a:ext cx="8034015" cy="11058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7E84BE-F9EB-6CAA-1B5F-76D040EF5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804" y="2615877"/>
            <a:ext cx="7497221" cy="8668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2CF314-5E35-2BE2-1210-FF6E692B32A1}"/>
              </a:ext>
            </a:extLst>
          </p:cNvPr>
          <p:cNvSpPr txBox="1"/>
          <p:nvPr/>
        </p:nvSpPr>
        <p:spPr>
          <a:xfrm>
            <a:off x="3960061" y="6230768"/>
            <a:ext cx="4271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https://scads.github.io/prompt-engineering-tutorial-2023/01_prompts/02_use_cases.html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655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6540-AFBF-3DEE-C523-6636A334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are large language models </a:t>
            </a:r>
            <a:r>
              <a:rPr lang="en-US" sz="3600" dirty="0">
                <a:solidFill>
                  <a:srgbClr val="51B02F"/>
                </a:solidFill>
              </a:rPr>
              <a:t>not so good </a:t>
            </a:r>
            <a:r>
              <a:rPr lang="en-US" sz="3600" dirty="0"/>
              <a:t>in?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784C2E-C5C5-BD13-CEDC-0E0E7EE84C98}"/>
              </a:ext>
            </a:extLst>
          </p:cNvPr>
          <p:cNvSpPr txBox="1">
            <a:spLocks/>
          </p:cNvSpPr>
          <p:nvPr/>
        </p:nvSpPr>
        <p:spPr>
          <a:xfrm>
            <a:off x="702826" y="1185232"/>
            <a:ext cx="10644901" cy="60884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Math (e.g. counting)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E869D79-28B9-C3EE-CB15-EFBC080A7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61" y="1241547"/>
            <a:ext cx="3305636" cy="8573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3A05B3D-DB95-FD57-7562-C29CE36E4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807" y="1282149"/>
            <a:ext cx="3669920" cy="24245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2CF314-5E35-2BE2-1210-FF6E692B32A1}"/>
              </a:ext>
            </a:extLst>
          </p:cNvPr>
          <p:cNvSpPr txBox="1"/>
          <p:nvPr/>
        </p:nvSpPr>
        <p:spPr>
          <a:xfrm>
            <a:off x="3960061" y="6230768"/>
            <a:ext cx="4271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https://scads.github.io/prompt-engineering-tutorial-2023/01_prompts/02_use_cases.html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986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CE4238-6AC2-36BA-966F-781830E1D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617" y="908041"/>
            <a:ext cx="7287152" cy="18080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51F2CE-858C-239C-6504-B573CE0DE9C7}"/>
              </a:ext>
            </a:extLst>
          </p:cNvPr>
          <p:cNvSpPr txBox="1"/>
          <p:nvPr/>
        </p:nvSpPr>
        <p:spPr>
          <a:xfrm>
            <a:off x="3684693" y="6237326"/>
            <a:ext cx="4155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https://scads.github.io/prompt-engineering-tutorial-2023/01_prompts/03_prompt_engineering.html</a:t>
            </a:r>
            <a:r>
              <a:rPr lang="en-US" sz="1200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8B31E5-E515-B253-10C1-0E911019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5D087-ADF3-FCB6-70CB-3C194412C43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Set context / assign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Define output 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Give hints /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List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Provide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0494D3-2252-D972-A8B2-720EA9EDB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617" y="2880632"/>
            <a:ext cx="7287152" cy="86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4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0.00221 -0.8277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4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64FBF2-B9A2-96B7-BD9E-8F14C6F751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160"/>
          <a:stretch/>
        </p:blipFill>
        <p:spPr>
          <a:xfrm>
            <a:off x="4787617" y="908042"/>
            <a:ext cx="7287152" cy="18224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8B31E5-E515-B253-10C1-0E911019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5D087-ADF3-FCB6-70CB-3C194412C43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Set context / assign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Define output 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Give hints /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List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Provide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DFF3E4-034F-B5ED-D218-EF3CA80D0833}"/>
              </a:ext>
            </a:extLst>
          </p:cNvPr>
          <p:cNvCxnSpPr>
            <a:cxnSpLocks/>
          </p:cNvCxnSpPr>
          <p:nvPr/>
        </p:nvCxnSpPr>
        <p:spPr>
          <a:xfrm>
            <a:off x="4887343" y="1553533"/>
            <a:ext cx="102047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C5FF185-3A64-F7C4-0AAB-83B61695C22E}"/>
              </a:ext>
            </a:extLst>
          </p:cNvPr>
          <p:cNvSpPr txBox="1"/>
          <p:nvPr/>
        </p:nvSpPr>
        <p:spPr>
          <a:xfrm>
            <a:off x="3684693" y="6237326"/>
            <a:ext cx="4155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https://scads.github.io/prompt-engineering-tutorial-2023/01_prompts/03_prompt_engineering.html</a:t>
            </a:r>
            <a:r>
              <a:rPr lang="en-US" sz="12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7E1935-1DD1-B620-67B2-1E9313D036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840"/>
          <a:stretch/>
        </p:blipFill>
        <p:spPr>
          <a:xfrm>
            <a:off x="4787617" y="2730501"/>
            <a:ext cx="7287152" cy="264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D71125-56D6-5593-7C60-C712EAF9E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617" y="908041"/>
            <a:ext cx="7287152" cy="32856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8B31E5-E515-B253-10C1-0E911019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5D087-ADF3-FCB6-70CB-3C194412C43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Set context / assign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Define output 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Give hints /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List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Provide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5AE728-1E4C-DF1E-BA58-6F99713B524D}"/>
              </a:ext>
            </a:extLst>
          </p:cNvPr>
          <p:cNvCxnSpPr>
            <a:cxnSpLocks/>
          </p:cNvCxnSpPr>
          <p:nvPr/>
        </p:nvCxnSpPr>
        <p:spPr>
          <a:xfrm>
            <a:off x="4887343" y="1744364"/>
            <a:ext cx="158501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FE34D6-37E1-470C-BC1C-3073A2A02248}"/>
              </a:ext>
            </a:extLst>
          </p:cNvPr>
          <p:cNvCxnSpPr>
            <a:cxnSpLocks/>
          </p:cNvCxnSpPr>
          <p:nvPr/>
        </p:nvCxnSpPr>
        <p:spPr>
          <a:xfrm>
            <a:off x="5095402" y="3566538"/>
            <a:ext cx="310239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9931BBC-D41F-D7CB-5133-C500AA1018E3}"/>
              </a:ext>
            </a:extLst>
          </p:cNvPr>
          <p:cNvSpPr txBox="1"/>
          <p:nvPr/>
        </p:nvSpPr>
        <p:spPr>
          <a:xfrm>
            <a:off x="3684693" y="6237326"/>
            <a:ext cx="4155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https://scads.github.io/prompt-engineering-tutorial-2023/01_prompts/03_prompt_engineering.html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360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D12326-12DB-1037-2FF1-4D801DF85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617" y="908041"/>
            <a:ext cx="7287152" cy="3616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8B31E5-E515-B253-10C1-0E911019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5D087-ADF3-FCB6-70CB-3C194412C43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Set context / assign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Define output 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Give hints /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List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Provide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1196AA5-B725-8610-2F97-BE22F227F73F}"/>
              </a:ext>
            </a:extLst>
          </p:cNvPr>
          <p:cNvCxnSpPr>
            <a:cxnSpLocks/>
          </p:cNvCxnSpPr>
          <p:nvPr/>
        </p:nvCxnSpPr>
        <p:spPr>
          <a:xfrm>
            <a:off x="4887343" y="1744364"/>
            <a:ext cx="172814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A038C35-28AE-20BB-2CE8-CD4B7A483954}"/>
              </a:ext>
            </a:extLst>
          </p:cNvPr>
          <p:cNvSpPr txBox="1"/>
          <p:nvPr/>
        </p:nvSpPr>
        <p:spPr>
          <a:xfrm>
            <a:off x="3684693" y="6237326"/>
            <a:ext cx="4155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https://scads.github.io/prompt-engineering-tutorial-2023/01_prompts/03_prompt_engineering.html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094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5ADDB3A-F417-232B-9971-3A05EA975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917" y="908041"/>
            <a:ext cx="7287152" cy="4693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8B31E5-E515-B253-10C1-0E911019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5D087-ADF3-FCB6-70CB-3C194412C43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Set context / assign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Define output 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Give hints /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List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Provide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B3E57C-CEB6-6827-2BA1-A613B54E833B}"/>
              </a:ext>
            </a:extLst>
          </p:cNvPr>
          <p:cNvCxnSpPr>
            <a:cxnSpLocks/>
          </p:cNvCxnSpPr>
          <p:nvPr/>
        </p:nvCxnSpPr>
        <p:spPr>
          <a:xfrm>
            <a:off x="5095402" y="4170837"/>
            <a:ext cx="3499958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B6EF4C-81C8-66C6-5F06-7C5771AD2189}"/>
              </a:ext>
            </a:extLst>
          </p:cNvPr>
          <p:cNvCxnSpPr>
            <a:cxnSpLocks/>
          </p:cNvCxnSpPr>
          <p:nvPr/>
        </p:nvCxnSpPr>
        <p:spPr>
          <a:xfrm>
            <a:off x="7863840" y="4410702"/>
            <a:ext cx="280018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09FA0A1-DAB0-D21A-39BB-E32EF8001394}"/>
              </a:ext>
            </a:extLst>
          </p:cNvPr>
          <p:cNvSpPr txBox="1"/>
          <p:nvPr/>
        </p:nvSpPr>
        <p:spPr>
          <a:xfrm>
            <a:off x="3684693" y="6237326"/>
            <a:ext cx="4155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https://scads.github.io/prompt-engineering-tutorial-2023/01_prompts/03_prompt_engineering.html</a:t>
            </a:r>
            <a:r>
              <a:rPr lang="en-US" sz="1200" dirty="0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D025C8-7D48-29CE-37B1-377EB1E2D799}"/>
              </a:ext>
            </a:extLst>
          </p:cNvPr>
          <p:cNvCxnSpPr>
            <a:cxnSpLocks/>
          </p:cNvCxnSpPr>
          <p:nvPr/>
        </p:nvCxnSpPr>
        <p:spPr>
          <a:xfrm>
            <a:off x="4896603" y="1922937"/>
            <a:ext cx="2164597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12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PT-4-128 Context Testing">
            <a:extLst>
              <a:ext uri="{FF2B5EF4-FFF2-40B4-BE49-F238E27FC236}">
                <a16:creationId xmlns:a16="http://schemas.microsoft.com/office/drawing/2014/main" id="{02723D24-89E2-CD29-7E48-9A3BB24E7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784" y="777874"/>
            <a:ext cx="9308431" cy="520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36DF8-E073-4014-6A9C-D20C09669C9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EDD76A-85E4-ECCB-0A61-E0EDB763927F}"/>
              </a:ext>
            </a:extLst>
          </p:cNvPr>
          <p:cNvSpPr txBox="1"/>
          <p:nvPr/>
        </p:nvSpPr>
        <p:spPr>
          <a:xfrm>
            <a:off x="3664875" y="6255432"/>
            <a:ext cx="493843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Visualization by Greg </a:t>
            </a:r>
            <a:r>
              <a:rPr lang="en-US" sz="1200" dirty="0" err="1"/>
              <a:t>Kamradt</a:t>
            </a:r>
            <a:r>
              <a:rPr lang="en-US" sz="1200" dirty="0"/>
              <a:t>, Licensed MIT (modified), Source: </a:t>
            </a:r>
            <a:r>
              <a:rPr lang="en-US" sz="1200" dirty="0">
                <a:hlinkClick r:id="rId3"/>
              </a:rPr>
              <a:t>https://github.com/gkamradt/LLMTest_NeedleInAHaystack</a:t>
            </a:r>
            <a:r>
              <a:rPr lang="en-US" sz="1200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BDFDAC-647B-4C3C-F82D-324722B4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length</a:t>
            </a:r>
          </a:p>
        </p:txBody>
      </p:sp>
    </p:spTree>
    <p:extLst>
      <p:ext uri="{BB962C8B-B14F-4D97-AF65-F5344CB8AC3E}">
        <p14:creationId xmlns:p14="http://schemas.microsoft.com/office/powerpoint/2010/main" val="106787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38C30BC8-B16E-87C3-DB56-73374C1EB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784" y="777874"/>
            <a:ext cx="9423642" cy="523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BDFDAC-647B-4C3C-F82D-324722B4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36DF8-E073-4014-6A9C-D20C09669C9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EDD76A-85E4-ECCB-0A61-E0EDB763927F}"/>
              </a:ext>
            </a:extLst>
          </p:cNvPr>
          <p:cNvSpPr txBox="1"/>
          <p:nvPr/>
        </p:nvSpPr>
        <p:spPr>
          <a:xfrm>
            <a:off x="3664875" y="6255432"/>
            <a:ext cx="493843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Visualization by Greg </a:t>
            </a:r>
            <a:r>
              <a:rPr lang="en-US" sz="1200" dirty="0" err="1"/>
              <a:t>Kamradt</a:t>
            </a:r>
            <a:r>
              <a:rPr lang="en-US" sz="1200" dirty="0"/>
              <a:t>, Licensed MIT (modified), Source: </a:t>
            </a:r>
            <a:r>
              <a:rPr lang="en-US" sz="1200" dirty="0">
                <a:hlinkClick r:id="rId3"/>
              </a:rPr>
              <a:t>https://github.com/gkamradt/LLMTest_NeedleInAHaystack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734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7B8AA-3F04-7593-509E-FA4377D4C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63FC8-9E75-F166-923B-2A4C9AB11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C0044-6D08-EC5F-8882-11F6CD8C1E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1115001" cy="896851"/>
          </a:xfrm>
        </p:spPr>
        <p:txBody>
          <a:bodyPr/>
          <a:lstStyle/>
          <a:p>
            <a:r>
              <a:rPr lang="en-US" sz="2200" dirty="0"/>
              <a:t>Prompts can also be used to generate images, e.g. with DALL-E.</a:t>
            </a:r>
            <a:br>
              <a:rPr lang="en-US" sz="2200" dirty="0"/>
            </a:br>
            <a:r>
              <a:rPr lang="en-US" sz="2200" dirty="0"/>
              <a:t>One can generate quite realistic images given a detailed prompt.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2ABA26-0B7C-A523-11BB-7EFF362C54AF}"/>
              </a:ext>
            </a:extLst>
          </p:cNvPr>
          <p:cNvSpPr txBox="1"/>
          <p:nvPr/>
        </p:nvSpPr>
        <p:spPr>
          <a:xfrm>
            <a:off x="4094922" y="6124006"/>
            <a:ext cx="3371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2"/>
              </a:rPr>
              <a:t>https://haesleinhuepf.github.io/BioImageAnalysisNotebooks/07_prompt_engineering/02_generating_images.html</a:t>
            </a:r>
            <a:r>
              <a:rPr lang="en-US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58344-BE38-C210-674C-DB2B7B001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6" y="3312478"/>
            <a:ext cx="10906125" cy="26384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5289E6-77DF-2B7F-840D-078353F2F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83" y="2019503"/>
            <a:ext cx="5362575" cy="1181100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19B76C13-5D18-B79A-2F66-9013FFB0FEFA}"/>
              </a:ext>
            </a:extLst>
          </p:cNvPr>
          <p:cNvSpPr/>
          <p:nvPr/>
        </p:nvSpPr>
        <p:spPr>
          <a:xfrm>
            <a:off x="6935189" y="2303752"/>
            <a:ext cx="1436915" cy="896851"/>
          </a:xfrm>
          <a:prstGeom prst="wedgeRectCallout">
            <a:avLst>
              <a:gd name="adj1" fmla="val 31923"/>
              <a:gd name="adj2" fmla="val 6943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One cat </a:t>
            </a:r>
            <a:br>
              <a:rPr lang="en-US" sz="2400" dirty="0"/>
            </a:br>
            <a:r>
              <a:rPr lang="en-US" sz="2400" dirty="0"/>
              <a:t>is real.</a:t>
            </a:r>
          </a:p>
        </p:txBody>
      </p:sp>
    </p:spTree>
    <p:extLst>
      <p:ext uri="{BB962C8B-B14F-4D97-AF65-F5344CB8AC3E}">
        <p14:creationId xmlns:p14="http://schemas.microsoft.com/office/powerpoint/2010/main" val="166565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54084-A696-23C5-83EA-BB18FE873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E50CB-6489-FC02-99AE-1E2C0761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29215-857D-7D6C-FDDF-99743E42004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400" dirty="0"/>
              <a:t>Prompts can also be used to generate images, e.g. with DALL-E.</a:t>
            </a:r>
            <a:br>
              <a:rPr lang="en-US" sz="2400" dirty="0"/>
            </a:br>
            <a:r>
              <a:rPr lang="en-US" sz="2400" dirty="0"/>
              <a:t>One can generate quite realistic images given a detailed prompt.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CF03D5-6717-6357-6F90-ABC6B5C7CD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26" b="61684"/>
          <a:stretch/>
        </p:blipFill>
        <p:spPr>
          <a:xfrm>
            <a:off x="213973" y="1907628"/>
            <a:ext cx="11961573" cy="12595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3F1D1C-E0B2-F172-8A92-05A8D1A206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558" b="-1618"/>
          <a:stretch/>
        </p:blipFill>
        <p:spPr>
          <a:xfrm>
            <a:off x="213975" y="3240681"/>
            <a:ext cx="11961571" cy="2752311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DA0E3F90-A87F-813B-6177-72DB430914A5}"/>
              </a:ext>
            </a:extLst>
          </p:cNvPr>
          <p:cNvSpPr/>
          <p:nvPr/>
        </p:nvSpPr>
        <p:spPr>
          <a:xfrm>
            <a:off x="6935189" y="2303752"/>
            <a:ext cx="1436915" cy="896851"/>
          </a:xfrm>
          <a:prstGeom prst="wedgeRectCallout">
            <a:avLst>
              <a:gd name="adj1" fmla="val 31923"/>
              <a:gd name="adj2" fmla="val 6943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One cat </a:t>
            </a:r>
            <a:br>
              <a:rPr lang="en-US" sz="2400" dirty="0"/>
            </a:br>
            <a:r>
              <a:rPr lang="en-US" sz="2400" dirty="0"/>
              <a:t>is real.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8A5104-DC1F-3B2E-D311-62A36BEDC569}"/>
              </a:ext>
            </a:extLst>
          </p:cNvPr>
          <p:cNvSpPr txBox="1"/>
          <p:nvPr/>
        </p:nvSpPr>
        <p:spPr>
          <a:xfrm>
            <a:off x="4094922" y="6124006"/>
            <a:ext cx="3371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3"/>
              </a:rPr>
              <a:t>https://haesleinhuepf.github.io/BioImageAnalysisNotebooks/07_prompt_engineering/02_generating_images.html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566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EBF56-01DC-B8A8-ED95-3D61C4FBF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29E9A-93E4-F484-8E18-59D5C575A09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chatGPT</a:t>
            </a:r>
            <a:r>
              <a:rPr lang="en-US" dirty="0"/>
              <a:t> can solve simple image analysis tasks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B7311D-789E-D7BF-C74A-A3A48C251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3" y="2122964"/>
            <a:ext cx="5348762" cy="21734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F307FF-AAB8-AB3B-F453-2FECE6387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549" y="2122964"/>
            <a:ext cx="4100717" cy="38375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CEF01A-A9C7-6BF8-2397-4803A90F9CB3}"/>
              </a:ext>
            </a:extLst>
          </p:cNvPr>
          <p:cNvSpPr txBox="1"/>
          <p:nvPr/>
        </p:nvSpPr>
        <p:spPr>
          <a:xfrm>
            <a:off x="92483" y="1682044"/>
            <a:ext cx="5348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Prompt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341040-6273-1583-21EE-6BA9B990A467}"/>
              </a:ext>
            </a:extLst>
          </p:cNvPr>
          <p:cNvSpPr txBox="1"/>
          <p:nvPr/>
        </p:nvSpPr>
        <p:spPr>
          <a:xfrm>
            <a:off x="5483549" y="1673417"/>
            <a:ext cx="3942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Response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E8CD20-E0B2-A0FD-849D-9867A5A66323}"/>
              </a:ext>
            </a:extLst>
          </p:cNvPr>
          <p:cNvSpPr txBox="1"/>
          <p:nvPr/>
        </p:nvSpPr>
        <p:spPr>
          <a:xfrm>
            <a:off x="3746499" y="6091503"/>
            <a:ext cx="4356101" cy="733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4"/>
              </a:rPr>
              <a:t>https://haesleinhuepf.github.io/BioImageAnalysisNotebooks/07_prompt_engineering/04_generating_code_for_processing_images.html</a:t>
            </a:r>
            <a:r>
              <a:rPr lang="en-US" sz="1400" dirty="0"/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9F3F0E7-64C8-87EC-6585-B64BC08C1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8705" y="2122964"/>
            <a:ext cx="2673295" cy="25741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B23E22C-E015-BA75-A207-F50944BC6961}"/>
              </a:ext>
            </a:extLst>
          </p:cNvPr>
          <p:cNvSpPr txBox="1"/>
          <p:nvPr/>
        </p:nvSpPr>
        <p:spPr>
          <a:xfrm>
            <a:off x="9561009" y="1673417"/>
            <a:ext cx="263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424857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hought Bubble: Cloud 18">
            <a:extLst>
              <a:ext uri="{FF2B5EF4-FFF2-40B4-BE49-F238E27FC236}">
                <a16:creationId xmlns:a16="http://schemas.microsoft.com/office/drawing/2014/main" id="{D5FC72BC-A474-80FF-CD49-2102EC6FBE6A}"/>
              </a:ext>
            </a:extLst>
          </p:cNvPr>
          <p:cNvSpPr/>
          <p:nvPr/>
        </p:nvSpPr>
        <p:spPr>
          <a:xfrm>
            <a:off x="5707687" y="2924070"/>
            <a:ext cx="1175434" cy="836945"/>
          </a:xfrm>
          <a:prstGeom prst="cloudCallout">
            <a:avLst>
              <a:gd name="adj1" fmla="val -12559"/>
              <a:gd name="adj2" fmla="val 13320"/>
            </a:avLst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20" name="Lightning Bolt 19">
            <a:extLst>
              <a:ext uri="{FF2B5EF4-FFF2-40B4-BE49-F238E27FC236}">
                <a16:creationId xmlns:a16="http://schemas.microsoft.com/office/drawing/2014/main" id="{7E2FE1B9-FF13-0D17-31DD-824E613BB3F9}"/>
              </a:ext>
            </a:extLst>
          </p:cNvPr>
          <p:cNvSpPr/>
          <p:nvPr/>
        </p:nvSpPr>
        <p:spPr>
          <a:xfrm rot="2394694">
            <a:off x="5903253" y="3344369"/>
            <a:ext cx="626077" cy="836945"/>
          </a:xfrm>
          <a:prstGeom prst="lightningBolt">
            <a:avLst/>
          </a:prstGeom>
          <a:solidFill>
            <a:srgbClr val="FF99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F1284C-1930-4F11-A6ED-14B13A6E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78B49-D19E-EAB2-2590-BA9F5F90C1A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With more advanced tasks, it requires hints</a:t>
            </a: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55D08442-F3A4-897A-34BE-3B33A8188AA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3363" y="6262688"/>
            <a:ext cx="528637" cy="48418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26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E95D83-A5EF-9E6E-FA8C-00D073991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2" y="1930038"/>
            <a:ext cx="5405207" cy="21290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8035ED-BF68-2928-AB11-01852487F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520" y="1939766"/>
            <a:ext cx="6189168" cy="35237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DB6D34-5FE8-FEEB-6EE7-DECEC36C5118}"/>
              </a:ext>
            </a:extLst>
          </p:cNvPr>
          <p:cNvCxnSpPr/>
          <p:nvPr/>
        </p:nvCxnSpPr>
        <p:spPr>
          <a:xfrm>
            <a:off x="556953" y="3265784"/>
            <a:ext cx="482857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136AF57-10D2-7670-FBC4-036D29ADA016}"/>
              </a:ext>
            </a:extLst>
          </p:cNvPr>
          <p:cNvSpPr txBox="1"/>
          <p:nvPr/>
        </p:nvSpPr>
        <p:spPr>
          <a:xfrm>
            <a:off x="3771899" y="6101792"/>
            <a:ext cx="4394201" cy="74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4"/>
              </a:rPr>
              <a:t>https://haesleinhuepf.github.io/BioImageAnalysisNotebooks/07_prompt_engineering/05_generating_advanced_image_processing_code.html</a:t>
            </a:r>
            <a:r>
              <a:rPr lang="en-US" sz="1400" dirty="0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A43404-219F-7223-5711-1F0A2CB497CA}"/>
              </a:ext>
            </a:extLst>
          </p:cNvPr>
          <p:cNvCxnSpPr>
            <a:cxnSpLocks/>
          </p:cNvCxnSpPr>
          <p:nvPr/>
        </p:nvCxnSpPr>
        <p:spPr>
          <a:xfrm>
            <a:off x="7216761" y="2391638"/>
            <a:ext cx="2238738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F1C71AB-F2A2-510E-4487-8DC291410EF5}"/>
              </a:ext>
            </a:extLst>
          </p:cNvPr>
          <p:cNvCxnSpPr>
            <a:cxnSpLocks/>
          </p:cNvCxnSpPr>
          <p:nvPr/>
        </p:nvCxnSpPr>
        <p:spPr>
          <a:xfrm>
            <a:off x="6883121" y="4503467"/>
            <a:ext cx="4722725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27907D8E-7F57-9CD1-8F77-D744D8DA3A1F}"/>
              </a:ext>
            </a:extLst>
          </p:cNvPr>
          <p:cNvSpPr/>
          <p:nvPr/>
        </p:nvSpPr>
        <p:spPr>
          <a:xfrm>
            <a:off x="516359" y="4281995"/>
            <a:ext cx="2519464" cy="1178794"/>
          </a:xfrm>
          <a:prstGeom prst="wedgeRectCallout">
            <a:avLst>
              <a:gd name="adj1" fmla="val -21219"/>
              <a:gd name="adj2" fmla="val -64773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ChatGPT does not know how to do this and hallucinates code that does not work</a:t>
            </a:r>
          </a:p>
        </p:txBody>
      </p:sp>
    </p:spTree>
    <p:extLst>
      <p:ext uri="{BB962C8B-B14F-4D97-AF65-F5344CB8AC3E}">
        <p14:creationId xmlns:p14="http://schemas.microsoft.com/office/powerpoint/2010/main" val="289383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1284C-1930-4F11-A6ED-14B13A6E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78B49-D19E-EAB2-2590-BA9F5F90C1A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With more advanced tasks, it requires hints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2FDD7D9-DBD2-165F-A629-83BB950CE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74" y="1937725"/>
            <a:ext cx="2975845" cy="163671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FD2EB8E-4248-5647-B556-4C2F5B76E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074" y="1538945"/>
            <a:ext cx="2946087" cy="164266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E33BB53-2325-097B-985F-CA7A6F66A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750" y="1538945"/>
            <a:ext cx="2059285" cy="413047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BE7B148-1247-BBAA-AD0F-5201421C5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0267" y="3201685"/>
            <a:ext cx="2993699" cy="113082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B6D9A57-59EC-51FB-B12F-DA2767D8E5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963" y="4397690"/>
            <a:ext cx="2999652" cy="159505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97E1E74-BDF5-70D0-CD6A-20C082311B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974" y="1538945"/>
            <a:ext cx="2975845" cy="39828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2591777-67C4-2E71-3085-11BF3F4BA6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607" y="3557478"/>
            <a:ext cx="2846768" cy="2428484"/>
          </a:xfrm>
          <a:prstGeom prst="rect">
            <a:avLst/>
          </a:prstGeom>
        </p:spPr>
      </p:pic>
      <p:sp>
        <p:nvSpPr>
          <p:cNvPr id="37" name="Speech Bubble: Rectangle 36">
            <a:extLst>
              <a:ext uri="{FF2B5EF4-FFF2-40B4-BE49-F238E27FC236}">
                <a16:creationId xmlns:a16="http://schemas.microsoft.com/office/drawing/2014/main" id="{391AAA48-420A-184C-B618-0EFC7C81ED68}"/>
              </a:ext>
            </a:extLst>
          </p:cNvPr>
          <p:cNvSpPr/>
          <p:nvPr/>
        </p:nvSpPr>
        <p:spPr>
          <a:xfrm>
            <a:off x="9319174" y="1729820"/>
            <a:ext cx="2344189" cy="1188074"/>
          </a:xfrm>
          <a:prstGeom prst="wedgeRectCallout">
            <a:avLst>
              <a:gd name="adj1" fmla="val -54460"/>
              <a:gd name="adj2" fmla="val -22427"/>
            </a:avLst>
          </a:prstGeom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The </a:t>
            </a:r>
            <a:r>
              <a:rPr lang="en-US" i="1" dirty="0">
                <a:solidFill>
                  <a:srgbClr val="C00000"/>
                </a:solidFill>
              </a:rPr>
              <a:t>more sophisticated </a:t>
            </a:r>
            <a:r>
              <a:rPr lang="en-US" dirty="0">
                <a:solidFill>
                  <a:srgbClr val="C00000"/>
                </a:solidFill>
              </a:rPr>
              <a:t>prompt had errors in 4 out of 10 runs.</a:t>
            </a:r>
          </a:p>
        </p:txBody>
      </p:sp>
      <p:sp>
        <p:nvSpPr>
          <p:cNvPr id="38" name="Speech Bubble: Rectangle 37">
            <a:extLst>
              <a:ext uri="{FF2B5EF4-FFF2-40B4-BE49-F238E27FC236}">
                <a16:creationId xmlns:a16="http://schemas.microsoft.com/office/drawing/2014/main" id="{C5A53081-A8CE-CFF5-DE13-F187D7AE49FE}"/>
              </a:ext>
            </a:extLst>
          </p:cNvPr>
          <p:cNvSpPr/>
          <p:nvPr/>
        </p:nvSpPr>
        <p:spPr>
          <a:xfrm>
            <a:off x="9319173" y="3075263"/>
            <a:ext cx="2344189" cy="1515027"/>
          </a:xfrm>
          <a:prstGeom prst="wedgeRectCallout">
            <a:avLst>
              <a:gd name="adj1" fmla="val -56253"/>
              <a:gd name="adj2" fmla="val -23524"/>
            </a:avLst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The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more sophisticated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prompt produced useful results in 5 out of 10 runs.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2B8483A-5E17-9D34-EC05-C7D1FED0F40C}"/>
              </a:ext>
            </a:extLst>
          </p:cNvPr>
          <p:cNvSpPr txBox="1"/>
          <p:nvPr/>
        </p:nvSpPr>
        <p:spPr>
          <a:xfrm>
            <a:off x="3733963" y="6088981"/>
            <a:ext cx="434323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9"/>
              </a:rPr>
              <a:t>https://haesleinhuepf.github.io/BioImageAnalysisNotebooks/07_prompt_engineering/05_generating_advanced_image_processing_code.html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69122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E9D1C-0169-4863-446C-6D5CCC75A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93CD7-6EE4-3C44-B63E-BB69F9060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ChatGPT for analyzing scientific image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ED804-6E2A-775D-32D9-4DC731278E6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5960663" cy="455003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ChatGPT can perform [yet simple] analysis tasks,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and tell you what it did.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6EAC26-D336-52CA-095F-684F37CE8A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" t="12671" r="54410" b="46649"/>
          <a:stretch/>
        </p:blipFill>
        <p:spPr>
          <a:xfrm>
            <a:off x="1048898" y="1996295"/>
            <a:ext cx="4992806" cy="39670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D2E50C-4B8F-6E02-B9BC-8F6C93B93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313" y="1123949"/>
            <a:ext cx="4074490" cy="4839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6A68CE-32F5-6DEC-0972-446E07ED1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313" y="1123949"/>
            <a:ext cx="4074490" cy="48394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164FAF-47B8-BB47-C2FB-19546E96E093}"/>
              </a:ext>
            </a:extLst>
          </p:cNvPr>
          <p:cNvSpPr txBox="1"/>
          <p:nvPr/>
        </p:nvSpPr>
        <p:spPr>
          <a:xfrm>
            <a:off x="4057650" y="6301599"/>
            <a:ext cx="7835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5"/>
              </a:rPr>
              <a:t>https://chat.openai.com/g/g-HMNcP6w7d-data-analyst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081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A97D1-7237-A878-8FDE-4678C2781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a </a:t>
            </a:r>
            <a:r>
              <a:rPr lang="en-US" dirty="0">
                <a:solidFill>
                  <a:srgbClr val="51B02F"/>
                </a:solidFill>
              </a:rPr>
              <a:t>Bio-image Analysis GPT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B095-E879-3CC2-C9D7-1ECBDFE5DF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28882"/>
          </a:xfrm>
        </p:spPr>
        <p:txBody>
          <a:bodyPr/>
          <a:lstStyle/>
          <a:p>
            <a:r>
              <a:rPr lang="en-US" dirty="0"/>
              <a:t>OpenAI allows customization of ChatGPT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55F7B-2396-9AD3-A1B4-EAF5AA6F1A66}"/>
              </a:ext>
            </a:extLst>
          </p:cNvPr>
          <p:cNvSpPr txBox="1"/>
          <p:nvPr/>
        </p:nvSpPr>
        <p:spPr>
          <a:xfrm>
            <a:off x="3773466" y="6130996"/>
            <a:ext cx="465933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hlinkClick r:id="rId2"/>
              </a:rPr>
              <a:t>https://chat.openai.com/g/g-psAohb1OY- bio-image-analysis-</a:t>
            </a:r>
            <a:r>
              <a:rPr lang="en-US" sz="1100" dirty="0" err="1">
                <a:hlinkClick r:id="rId2"/>
              </a:rPr>
              <a:t>gpt</a:t>
            </a:r>
            <a:r>
              <a:rPr lang="en-US" sz="1100" dirty="0"/>
              <a:t> </a:t>
            </a:r>
          </a:p>
          <a:p>
            <a:pPr algn="ctr"/>
            <a:endParaRPr lang="en-US" sz="1100" dirty="0">
              <a:hlinkClick r:id="rId3"/>
            </a:endParaRPr>
          </a:p>
          <a:p>
            <a:pPr algn="ctr"/>
            <a:r>
              <a:rPr lang="en-US" sz="1100" dirty="0">
                <a:hlinkClick r:id="rId3"/>
              </a:rPr>
              <a:t>https://twitter.com/haesleinhuepf/status/1743741036701077849</a:t>
            </a:r>
            <a:r>
              <a:rPr lang="en-US" sz="11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C29009-D6E9-3B32-E5EA-5ABC86D44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25" y="1801608"/>
            <a:ext cx="3634827" cy="38944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417A70-1F1F-01F9-E0B1-7BB083284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8" y="1779527"/>
            <a:ext cx="4438341" cy="34321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20293B-4545-B89C-5808-CC308AFDB8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0025" y="3211500"/>
            <a:ext cx="4286667" cy="27576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E6F576E-9E6B-400A-C0BA-83F21D4D5D3F}"/>
              </a:ext>
            </a:extLst>
          </p:cNvPr>
          <p:cNvSpPr/>
          <p:nvPr/>
        </p:nvSpPr>
        <p:spPr>
          <a:xfrm>
            <a:off x="10220325" y="5211679"/>
            <a:ext cx="685800" cy="360446"/>
          </a:xfrm>
          <a:prstGeom prst="rect">
            <a:avLst/>
          </a:prstGeom>
          <a:noFill/>
          <a:ln w="28575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2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F2218-48C1-8673-6604-D31042DFC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BA2CD87-D891-751A-5C7E-8B658691F862}"/>
              </a:ext>
            </a:extLst>
          </p:cNvPr>
          <p:cNvSpPr txBox="1"/>
          <p:nvPr/>
        </p:nvSpPr>
        <p:spPr>
          <a:xfrm>
            <a:off x="3773466" y="6130996"/>
            <a:ext cx="46593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https://chat.openai.com/g/g-psAohb1OY- bio-image-analysis-</a:t>
            </a:r>
            <a:r>
              <a:rPr lang="en-US" dirty="0" err="1">
                <a:hlinkClick r:id="rId2"/>
              </a:rPr>
              <a:t>gpt</a:t>
            </a:r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C94EE5-BE0A-340D-6DBB-2E144AA51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ChatGPT for analyzing scientific image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418D9-8056-A48C-6B5B-483CB6A9D0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65676"/>
          </a:xfrm>
        </p:spPr>
        <p:txBody>
          <a:bodyPr/>
          <a:lstStyle/>
          <a:p>
            <a:r>
              <a:rPr lang="en-US" dirty="0"/>
              <a:t>ChatGPT in comparison with the </a:t>
            </a:r>
            <a:r>
              <a:rPr lang="en-US" dirty="0">
                <a:solidFill>
                  <a:srgbClr val="51B02F"/>
                </a:solidFill>
              </a:rPr>
              <a:t>Bio-image Analysis GPT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DB997-D7B4-2671-A996-3EE66BA04636}"/>
              </a:ext>
            </a:extLst>
          </p:cNvPr>
          <p:cNvGrpSpPr>
            <a:grpSpLocks noChangeAspect="1"/>
          </p:cNvGrpSpPr>
          <p:nvPr/>
        </p:nvGrpSpPr>
        <p:grpSpPr>
          <a:xfrm>
            <a:off x="875566" y="1996295"/>
            <a:ext cx="6702507" cy="22106708"/>
            <a:chOff x="875566" y="1781992"/>
            <a:chExt cx="8032764" cy="2649425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79B003B-710D-DF2B-68ED-EAD97A51B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5566" y="1781992"/>
              <a:ext cx="8032764" cy="21000095"/>
            </a:xfrm>
            <a:prstGeom prst="rect">
              <a:avLst/>
            </a:prstGeom>
          </p:spPr>
        </p:pic>
        <p:pic>
          <p:nvPicPr>
            <p:cNvPr id="9" name="Picture 4" descr="Image">
              <a:extLst>
                <a:ext uri="{FF2B5EF4-FFF2-40B4-BE49-F238E27FC236}">
                  <a16:creationId xmlns:a16="http://schemas.microsoft.com/office/drawing/2014/main" id="{BB5CA3A6-5CED-950E-0B68-F742B1CA4D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094"/>
            <a:stretch/>
          </p:blipFill>
          <p:spPr bwMode="auto">
            <a:xfrm>
              <a:off x="891302" y="20454940"/>
              <a:ext cx="8017028" cy="7821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9749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-0.00611 -2.36042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11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325D1-4961-5B38-1781-C658FA7FC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53EAB5-103E-1D44-EBC5-772FF4819E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126"/>
          <a:stretch/>
        </p:blipFill>
        <p:spPr>
          <a:xfrm>
            <a:off x="0" y="1883836"/>
            <a:ext cx="7483366" cy="41720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8188FC-F779-FA56-8CE8-66215B43D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ChatGPT for analyzing scientific image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9763F-5254-E7BD-4775-8D30D994EF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65676"/>
          </a:xfrm>
        </p:spPr>
        <p:txBody>
          <a:bodyPr/>
          <a:lstStyle/>
          <a:p>
            <a:r>
              <a:rPr lang="en-US" dirty="0"/>
              <a:t>ChatGPT in comparison with the </a:t>
            </a:r>
            <a:r>
              <a:rPr lang="en-US" dirty="0">
                <a:solidFill>
                  <a:srgbClr val="51B02F"/>
                </a:solidFill>
              </a:rPr>
              <a:t>Bio-image Analysis GPT 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03B30FAF-B648-6297-4092-F4F98886944C}"/>
              </a:ext>
            </a:extLst>
          </p:cNvPr>
          <p:cNvSpPr/>
          <p:nvPr/>
        </p:nvSpPr>
        <p:spPr>
          <a:xfrm>
            <a:off x="7630394" y="4452731"/>
            <a:ext cx="1970806" cy="1349437"/>
          </a:xfrm>
          <a:prstGeom prst="wedgeRectCallout">
            <a:avLst>
              <a:gd name="adj1" fmla="val -53806"/>
              <a:gd name="adj2" fmla="val -24322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Limited Bio-image Analysis domain-specific knowledge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2C60D-EEBF-AEB9-5CF2-0BB966EEC7EA}"/>
              </a:ext>
            </a:extLst>
          </p:cNvPr>
          <p:cNvSpPr txBox="1"/>
          <p:nvPr/>
        </p:nvSpPr>
        <p:spPr>
          <a:xfrm>
            <a:off x="3773466" y="6130996"/>
            <a:ext cx="46593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https://chat.openai.com/g/g-psAohb1OY- bio-image-analysis-</a:t>
            </a:r>
            <a:r>
              <a:rPr lang="en-US" dirty="0" err="1">
                <a:hlinkClick r:id="rId3"/>
              </a:rPr>
              <a:t>gpt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53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325D1-4961-5B38-1781-C658FA7FC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188FC-F779-FA56-8CE8-66215B43D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ChatGPT for analyzing scientific image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9763F-5254-E7BD-4775-8D30D994EF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65676"/>
          </a:xfrm>
        </p:spPr>
        <p:txBody>
          <a:bodyPr/>
          <a:lstStyle/>
          <a:p>
            <a:r>
              <a:rPr lang="en-US" dirty="0"/>
              <a:t>ChatGPT in comparison with the </a:t>
            </a:r>
            <a:r>
              <a:rPr lang="en-US" dirty="0">
                <a:solidFill>
                  <a:srgbClr val="51B02F"/>
                </a:solidFill>
              </a:rPr>
              <a:t>Bio-image Analysis GPT </a:t>
            </a:r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C76F6F50-2930-EF74-EC6C-11A462BEE5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97"/>
          <a:stretch/>
        </p:blipFill>
        <p:spPr bwMode="auto">
          <a:xfrm>
            <a:off x="266998" y="1527478"/>
            <a:ext cx="5129950" cy="45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22C60D-EEBF-AEB9-5CF2-0BB966EEC7EA}"/>
              </a:ext>
            </a:extLst>
          </p:cNvPr>
          <p:cNvSpPr txBox="1"/>
          <p:nvPr/>
        </p:nvSpPr>
        <p:spPr>
          <a:xfrm>
            <a:off x="3773466" y="6130996"/>
            <a:ext cx="46593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https://chat.openai.com/g/g-psAohb1OY- bio-image-analysis-</a:t>
            </a:r>
            <a:r>
              <a:rPr lang="en-US" dirty="0" err="1">
                <a:hlinkClick r:id="rId3"/>
              </a:rPr>
              <a:t>gpt</a:t>
            </a:r>
            <a:r>
              <a:rPr lang="en-US" dirty="0"/>
              <a:t> </a:t>
            </a:r>
          </a:p>
        </p:txBody>
      </p:sp>
      <p:pic>
        <p:nvPicPr>
          <p:cNvPr id="10" name="Picture 2" descr="Image">
            <a:extLst>
              <a:ext uri="{FF2B5EF4-FFF2-40B4-BE49-F238E27FC236}">
                <a16:creationId xmlns:a16="http://schemas.microsoft.com/office/drawing/2014/main" id="{296F262F-56AA-5388-6CEB-F592BA5701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3" b="11542"/>
          <a:stretch/>
        </p:blipFill>
        <p:spPr bwMode="auto">
          <a:xfrm>
            <a:off x="6795054" y="2612902"/>
            <a:ext cx="5129950" cy="337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1C8B1645-62B8-C41D-7405-ECC55A4C51ED}"/>
              </a:ext>
            </a:extLst>
          </p:cNvPr>
          <p:cNvSpPr/>
          <p:nvPr/>
        </p:nvSpPr>
        <p:spPr>
          <a:xfrm>
            <a:off x="5153298" y="1899352"/>
            <a:ext cx="1743958" cy="784213"/>
          </a:xfrm>
          <a:prstGeom prst="wedgeRectCallout">
            <a:avLst>
              <a:gd name="adj1" fmla="val -45915"/>
              <a:gd name="adj2" fmla="val 67990"/>
            </a:avLst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More concise responses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CB3B0F4D-D0DB-91C7-C80A-E109AE44D9F5}"/>
              </a:ext>
            </a:extLst>
          </p:cNvPr>
          <p:cNvSpPr/>
          <p:nvPr/>
        </p:nvSpPr>
        <p:spPr>
          <a:xfrm>
            <a:off x="9099984" y="1725156"/>
            <a:ext cx="2366528" cy="812280"/>
          </a:xfrm>
          <a:prstGeom prst="wedgeRectCallout">
            <a:avLst>
              <a:gd name="adj1" fmla="val -34256"/>
              <a:gd name="adj2" fmla="val 66104"/>
            </a:avLst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Containing some Bio-image Analysis  knowledge </a:t>
            </a:r>
          </a:p>
        </p:txBody>
      </p:sp>
    </p:spTree>
    <p:extLst>
      <p:ext uri="{BB962C8B-B14F-4D97-AF65-F5344CB8AC3E}">
        <p14:creationId xmlns:p14="http://schemas.microsoft.com/office/powerpoint/2010/main" val="24749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CCB4E-CE56-DE87-1D32-2FD1B1649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97832-61B2-5215-180D-B49B3DBEC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ChatGPT for analyzing scientific image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A53C4-7411-1D13-EB31-7622F2A5BD7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Bio-image Analysis GPT is extensible, it’s knowledge base is made from: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EBB42D-C7EA-1F93-F75E-1D22E4125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301" y="1735430"/>
            <a:ext cx="7798221" cy="4182770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E19EA1C-44E9-31E4-DAF3-04943BB328B9}"/>
              </a:ext>
            </a:extLst>
          </p:cNvPr>
          <p:cNvSpPr/>
          <p:nvPr/>
        </p:nvSpPr>
        <p:spPr>
          <a:xfrm>
            <a:off x="9067800" y="1996295"/>
            <a:ext cx="2997200" cy="2258205"/>
          </a:xfrm>
          <a:prstGeom prst="wedgeRectCallout">
            <a:avLst>
              <a:gd name="adj1" fmla="val -55579"/>
              <a:gd name="adj2" fmla="val 26507"/>
            </a:avLst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Just submit a pull-request to the Bio-image Analysis Notebooks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21E42D-1389-1E31-D303-F99865D7B581}"/>
              </a:ext>
            </a:extLst>
          </p:cNvPr>
          <p:cNvSpPr txBox="1"/>
          <p:nvPr/>
        </p:nvSpPr>
        <p:spPr>
          <a:xfrm>
            <a:off x="3619410" y="6238782"/>
            <a:ext cx="48117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3"/>
              </a:rPr>
              <a:t>https://haesleinhuepf.github.io/BioImageAnalysisNotebooks</a:t>
            </a:r>
            <a:r>
              <a:rPr lang="en-US" sz="1200" dirty="0"/>
              <a:t>  </a:t>
            </a:r>
            <a:r>
              <a:rPr lang="en-US" sz="1200" dirty="0">
                <a:hlinkClick r:id="rId4"/>
              </a:rPr>
              <a:t>https://chat.openai.com/g/g-psAohb1OY-bio-image-analysis-gpt</a:t>
            </a:r>
            <a:r>
              <a:rPr lang="en-US" sz="12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058517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88CB9-1037-46B5-523D-069A009A5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B58DE6-87E2-BB3D-F6DF-4887680D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doing this locally? </a:t>
            </a:r>
            <a:r>
              <a:rPr lang="en-US" dirty="0" err="1">
                <a:solidFill>
                  <a:srgbClr val="51B02F"/>
                </a:solidFill>
              </a:rPr>
              <a:t>BiA</a:t>
            </a:r>
            <a:r>
              <a:rPr lang="en-US" dirty="0">
                <a:solidFill>
                  <a:srgbClr val="51B02F"/>
                </a:solidFill>
              </a:rPr>
              <a:t>-Bob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684AA5-8CA8-466C-3EB7-A6374146ACC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4"/>
            <a:ext cx="3067784" cy="477880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Open-source alternative to OpenAI’s Data Analyst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need to upload your [image]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Extensible through plugins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C936004-E868-EB4C-4E57-56B367ED1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37" y="1225419"/>
            <a:ext cx="7004750" cy="469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296EAB-8DEB-142B-D926-6F8DCF4569F5}"/>
              </a:ext>
            </a:extLst>
          </p:cNvPr>
          <p:cNvSpPr txBox="1"/>
          <p:nvPr/>
        </p:nvSpPr>
        <p:spPr>
          <a:xfrm>
            <a:off x="3698652" y="6266157"/>
            <a:ext cx="7834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https://github.com/haesleinhuepf/bia-bob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45D858-08DB-F1E2-8E6F-002059F1B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8" y="4879111"/>
            <a:ext cx="1008422" cy="11100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ADBDC3-F87C-D8DC-B9AB-BA9C90847E42}"/>
              </a:ext>
            </a:extLst>
          </p:cNvPr>
          <p:cNvSpPr txBox="1"/>
          <p:nvPr/>
        </p:nvSpPr>
        <p:spPr>
          <a:xfrm>
            <a:off x="817479" y="5244963"/>
            <a:ext cx="1700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With Christian Tischer (EMBL Heidelberg)</a:t>
            </a:r>
          </a:p>
          <a:p>
            <a:pPr algn="ctr"/>
            <a:r>
              <a:rPr lang="en-US" sz="1200" dirty="0"/>
              <a:t>@</a:t>
            </a:r>
            <a:r>
              <a:rPr lang="en-US" sz="1200" b="0" i="0" dirty="0">
                <a:solidFill>
                  <a:srgbClr val="536471"/>
                </a:solidFill>
                <a:effectLst/>
              </a:rPr>
              <a:t>tischitischer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699076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9986D-6228-6B58-F661-D0A68BFED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6EC44A-C75B-7568-6DD0-D49CA7E78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doing this locally? </a:t>
            </a:r>
            <a:r>
              <a:rPr lang="en-US" dirty="0" err="1">
                <a:solidFill>
                  <a:srgbClr val="51B02F"/>
                </a:solidFill>
              </a:rPr>
              <a:t>BiA</a:t>
            </a:r>
            <a:r>
              <a:rPr lang="en-US" dirty="0">
                <a:solidFill>
                  <a:srgbClr val="51B02F"/>
                </a:solidFill>
              </a:rPr>
              <a:t>-Bob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9B7676-EBE5-80D4-8A51-ED398BE5EFC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4"/>
            <a:ext cx="3067784" cy="477880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Open-source alternative to OpenAI’s Data Analyst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need to upload your [image]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Extensible through plugins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FA57B7-CF43-6B96-18C6-26DB7C8BCA1F}"/>
              </a:ext>
            </a:extLst>
          </p:cNvPr>
          <p:cNvSpPr txBox="1"/>
          <p:nvPr/>
        </p:nvSpPr>
        <p:spPr>
          <a:xfrm>
            <a:off x="3698652" y="6266157"/>
            <a:ext cx="7834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https://github.com/haesleinhuepf/bia-bob</a:t>
            </a:r>
            <a:r>
              <a:rPr lang="en-US" dirty="0"/>
              <a:t> </a:t>
            </a:r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C06D4E67-5724-DD2A-211A-16660054F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085" y="1528236"/>
            <a:ext cx="8055115" cy="4393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2F5355-D2D1-A2B0-2BC6-757F23612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8" y="4879111"/>
            <a:ext cx="1008422" cy="11100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05943F-E97C-98A8-DE1A-ED7B7AC546AD}"/>
              </a:ext>
            </a:extLst>
          </p:cNvPr>
          <p:cNvSpPr txBox="1"/>
          <p:nvPr/>
        </p:nvSpPr>
        <p:spPr>
          <a:xfrm>
            <a:off x="817479" y="5244963"/>
            <a:ext cx="1700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With Christian Tischer (EMBL Heidelberg)</a:t>
            </a:r>
          </a:p>
          <a:p>
            <a:pPr algn="ctr"/>
            <a:r>
              <a:rPr lang="en-US" sz="1200" dirty="0"/>
              <a:t>@</a:t>
            </a:r>
            <a:r>
              <a:rPr lang="en-US" sz="1200" b="0" i="0" dirty="0">
                <a:solidFill>
                  <a:srgbClr val="536471"/>
                </a:solidFill>
                <a:effectLst/>
              </a:rPr>
              <a:t>tischitischer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094952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76E59-007F-8352-6FB7-C4CA6BF61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BEBDE-FFE3-EB2B-709A-8B087F1C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Analyzing images using LLMs / </a:t>
            </a:r>
            <a:r>
              <a:rPr lang="en-US" dirty="0" err="1"/>
              <a:t>BiA</a:t>
            </a:r>
            <a:r>
              <a:rPr lang="en-US" dirty="0"/>
              <a:t>-Bob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A221E-F5E0-F34A-6276-FFE05C2FA1B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the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%bob … </a:t>
            </a:r>
            <a:r>
              <a:rPr lang="en-US" dirty="0"/>
              <a:t>syntax to ask for small things.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15239-2F32-DD82-5385-EFA11C5912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406" b="88962"/>
          <a:stretch/>
        </p:blipFill>
        <p:spPr>
          <a:xfrm>
            <a:off x="1820962" y="1663447"/>
            <a:ext cx="8043768" cy="8753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FA622B-F746-E48E-0B05-58C9DF359E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57"/>
          <a:stretch/>
        </p:blipFill>
        <p:spPr>
          <a:xfrm>
            <a:off x="2327270" y="2538765"/>
            <a:ext cx="7614492" cy="32744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2EBA0D-A9FE-3F8F-0E0D-B4C191C84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8" y="4879111"/>
            <a:ext cx="1008422" cy="11100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FEEF6B-449D-5543-6A51-26C2822025E1}"/>
              </a:ext>
            </a:extLst>
          </p:cNvPr>
          <p:cNvSpPr txBox="1"/>
          <p:nvPr/>
        </p:nvSpPr>
        <p:spPr>
          <a:xfrm>
            <a:off x="817479" y="5244963"/>
            <a:ext cx="1700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With Christian Tischer (EMBL Heidelberg)</a:t>
            </a:r>
          </a:p>
          <a:p>
            <a:pPr algn="ctr"/>
            <a:r>
              <a:rPr lang="en-US" sz="1200" dirty="0"/>
              <a:t>@</a:t>
            </a:r>
            <a:r>
              <a:rPr lang="en-US" sz="1200" b="0" i="0" dirty="0">
                <a:solidFill>
                  <a:srgbClr val="536471"/>
                </a:solidFill>
                <a:effectLst/>
              </a:rPr>
              <a:t>tischitischer</a:t>
            </a:r>
            <a:endParaRPr lang="en-US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A74D1B-8E5B-C26C-A40F-C5591F1EE091}"/>
              </a:ext>
            </a:extLst>
          </p:cNvPr>
          <p:cNvSpPr txBox="1"/>
          <p:nvPr/>
        </p:nvSpPr>
        <p:spPr>
          <a:xfrm>
            <a:off x="3988133" y="6155721"/>
            <a:ext cx="68215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4"/>
              </a:rPr>
              <a:t>https://github.com/haesleinhuepf/bia-bob/blob/main/demo/basic_demo.ipynb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585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4BABE-80DC-B31A-EDE6-3AF4BC177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1F524-2DD0-34D3-CF3E-8B19FB4D3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Analyzing images using LLMs / </a:t>
            </a:r>
            <a:r>
              <a:rPr lang="en-US" dirty="0" err="1"/>
              <a:t>BiA</a:t>
            </a:r>
            <a:r>
              <a:rPr lang="en-US" dirty="0"/>
              <a:t>-Bob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61D90-671B-9C65-58DB-4B1A6194691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the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%%bob … </a:t>
            </a:r>
            <a:r>
              <a:rPr lang="en-US" dirty="0"/>
              <a:t>syntax to ask for complex analysis tasks.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0ECACF-CFE4-9B66-AA03-F50532E8272C}"/>
              </a:ext>
            </a:extLst>
          </p:cNvPr>
          <p:cNvSpPr txBox="1"/>
          <p:nvPr/>
        </p:nvSpPr>
        <p:spPr>
          <a:xfrm>
            <a:off x="3988133" y="6155721"/>
            <a:ext cx="68215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https://github.com/haesleinhuepf/bia-bob/blob/main/demo/basic_demo.ipynb</a:t>
            </a:r>
            <a:r>
              <a:rPr lang="en-US" sz="16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E081B8-6874-2B83-9E54-71A0DBA56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58" y="1644957"/>
            <a:ext cx="5792868" cy="18853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36A9E0-E2C7-5EEC-BDBF-D366017CB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988" y="2448898"/>
            <a:ext cx="2808752" cy="30218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C30D52-4264-72B5-2309-E56D82A34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6864" y="2448897"/>
            <a:ext cx="3191358" cy="31069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F8C7C7-01AD-FF99-F5A4-64008F6853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78" y="4879111"/>
            <a:ext cx="1008422" cy="11100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2F4FB1-61DA-A9A6-57C4-3F5B28235686}"/>
              </a:ext>
            </a:extLst>
          </p:cNvPr>
          <p:cNvSpPr txBox="1"/>
          <p:nvPr/>
        </p:nvSpPr>
        <p:spPr>
          <a:xfrm>
            <a:off x="817479" y="5244963"/>
            <a:ext cx="1700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With Christian Tischer (EMBL Heidelberg)</a:t>
            </a:r>
          </a:p>
          <a:p>
            <a:pPr algn="ctr"/>
            <a:r>
              <a:rPr lang="en-US" sz="1200" dirty="0"/>
              <a:t>@</a:t>
            </a:r>
            <a:r>
              <a:rPr lang="en-US" sz="1200" b="0" i="0" dirty="0">
                <a:solidFill>
                  <a:srgbClr val="536471"/>
                </a:solidFill>
                <a:effectLst/>
              </a:rPr>
              <a:t>tischitischer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6136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EFAA4-94FF-1488-CA5D-4C2FF3AA7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302" y="371735"/>
            <a:ext cx="11300698" cy="812280"/>
          </a:xfrm>
        </p:spPr>
        <p:txBody>
          <a:bodyPr/>
          <a:lstStyle/>
          <a:p>
            <a:r>
              <a:rPr lang="en-US" dirty="0" err="1"/>
              <a:t>BiA</a:t>
            </a:r>
            <a:r>
              <a:rPr lang="en-US" dirty="0"/>
              <a:t>-Bob: Available language models / backends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B7E4E-5D0A-CA79-DA62-92A7BCE26A4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4262490" cy="60502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ChatGPT by OpenAI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B4DC40-8208-75A0-9B88-F2F0C8212C38}"/>
              </a:ext>
            </a:extLst>
          </p:cNvPr>
          <p:cNvSpPr txBox="1">
            <a:spLocks/>
          </p:cNvSpPr>
          <p:nvPr/>
        </p:nvSpPr>
        <p:spPr>
          <a:xfrm>
            <a:off x="6458138" y="1184015"/>
            <a:ext cx="3397062" cy="60502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Gemini by Google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A0FA95-36D4-61DC-7099-0830A9D550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27551"/>
          <a:stretch/>
        </p:blipFill>
        <p:spPr>
          <a:xfrm>
            <a:off x="6016042" y="1687882"/>
            <a:ext cx="6030815" cy="37229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9B21C7-29A5-AB53-BAC2-070DEF265B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719" t="-2199" r="3719" b="45079"/>
          <a:stretch/>
        </p:blipFill>
        <p:spPr>
          <a:xfrm>
            <a:off x="-232228" y="1566787"/>
            <a:ext cx="6096828" cy="38417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2A27AD-CCC9-D9E1-F760-A00B5BA1A626}"/>
              </a:ext>
            </a:extLst>
          </p:cNvPr>
          <p:cNvSpPr txBox="1"/>
          <p:nvPr/>
        </p:nvSpPr>
        <p:spPr>
          <a:xfrm>
            <a:off x="3931152" y="6136810"/>
            <a:ext cx="4795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https://github.com/haesleinhuepf/bia-bob/blob/main/demo/gemini.ipynb</a:t>
            </a:r>
            <a:r>
              <a:rPr lang="en-US" dirty="0"/>
              <a:t>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EB2249C-4C14-0CEA-E55D-A52F93994625}"/>
              </a:ext>
            </a:extLst>
          </p:cNvPr>
          <p:cNvSpPr/>
          <p:nvPr/>
        </p:nvSpPr>
        <p:spPr>
          <a:xfrm>
            <a:off x="6358671" y="4512365"/>
            <a:ext cx="340303" cy="30811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2842C29-4045-E0A3-41C9-ED6608CD9CF4}"/>
              </a:ext>
            </a:extLst>
          </p:cNvPr>
          <p:cNvSpPr/>
          <p:nvPr/>
        </p:nvSpPr>
        <p:spPr>
          <a:xfrm>
            <a:off x="6388487" y="5001366"/>
            <a:ext cx="340303" cy="30811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D3E4450A-1305-8C27-7668-112DC644EA6B}"/>
              </a:ext>
            </a:extLst>
          </p:cNvPr>
          <p:cNvSpPr/>
          <p:nvPr/>
        </p:nvSpPr>
        <p:spPr>
          <a:xfrm>
            <a:off x="6025277" y="5486400"/>
            <a:ext cx="3347323" cy="428323"/>
          </a:xfrm>
          <a:prstGeom prst="wedgeRectCallout">
            <a:avLst>
              <a:gd name="adj1" fmla="val -29741"/>
              <a:gd name="adj2" fmla="val -790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Interesting variable names</a:t>
            </a:r>
          </a:p>
        </p:txBody>
      </p:sp>
    </p:spTree>
    <p:extLst>
      <p:ext uri="{BB962C8B-B14F-4D97-AF65-F5344CB8AC3E}">
        <p14:creationId xmlns:p14="http://schemas.microsoft.com/office/powerpoint/2010/main" val="139297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EFAA4-94FF-1488-CA5D-4C2FF3AA7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302" y="371735"/>
            <a:ext cx="11376898" cy="812280"/>
          </a:xfrm>
        </p:spPr>
        <p:txBody>
          <a:bodyPr/>
          <a:lstStyle/>
          <a:p>
            <a:r>
              <a:rPr lang="en-US" dirty="0" err="1"/>
              <a:t>BiA</a:t>
            </a:r>
            <a:r>
              <a:rPr lang="en-US" dirty="0"/>
              <a:t>-Bob: Available language models / backends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B7E4E-5D0A-CA79-DA62-92A7BCE26A4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4763364" cy="60502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Mistral through </a:t>
            </a:r>
            <a:r>
              <a:rPr lang="en-US" dirty="0" err="1"/>
              <a:t>Blablador</a:t>
            </a:r>
            <a:r>
              <a:rPr lang="en-US" dirty="0"/>
              <a:t>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B4DC40-8208-75A0-9B88-F2F0C8212C38}"/>
              </a:ext>
            </a:extLst>
          </p:cNvPr>
          <p:cNvSpPr txBox="1">
            <a:spLocks/>
          </p:cNvSpPr>
          <p:nvPr/>
        </p:nvSpPr>
        <p:spPr>
          <a:xfrm>
            <a:off x="6553070" y="1160362"/>
            <a:ext cx="5009232" cy="60502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CodeLLama</a:t>
            </a:r>
            <a:r>
              <a:rPr lang="en-US" dirty="0"/>
              <a:t> via </a:t>
            </a:r>
            <a:r>
              <a:rPr lang="en-US" dirty="0" err="1"/>
              <a:t>ollama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7D5C57-6DCB-E420-DD13-DF50BAB53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98" y="1765391"/>
            <a:ext cx="4895493" cy="31743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1F9F20-17E7-B844-1B34-CB08FB228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217" y="1789043"/>
            <a:ext cx="4516888" cy="352905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9117A94-D911-DBA5-C297-AF97F880C185}"/>
              </a:ext>
            </a:extLst>
          </p:cNvPr>
          <p:cNvSpPr txBox="1"/>
          <p:nvPr/>
        </p:nvSpPr>
        <p:spPr>
          <a:xfrm>
            <a:off x="3809999" y="6082623"/>
            <a:ext cx="44394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4"/>
              </a:rPr>
              <a:t>https://login.helmholtz.de/oauth2-as/oauth2-authz-web-entry</a:t>
            </a:r>
            <a:r>
              <a:rPr lang="en-US" sz="1100" dirty="0"/>
              <a:t> </a:t>
            </a:r>
          </a:p>
          <a:p>
            <a:r>
              <a:rPr lang="en-US" sz="1100" dirty="0">
                <a:hlinkClick r:id="rId5"/>
              </a:rPr>
              <a:t>https://ollama.com</a:t>
            </a:r>
            <a:r>
              <a:rPr lang="en-US" sz="1100" dirty="0"/>
              <a:t> </a:t>
            </a:r>
          </a:p>
          <a:p>
            <a:r>
              <a:rPr lang="en-US" sz="1100" dirty="0">
                <a:hlinkClick r:id="rId6"/>
              </a:rPr>
              <a:t>https://github.com/haesleinhuepf/bia-bob/blob/main/demo/custom_endpoints.ipynb</a:t>
            </a:r>
            <a:r>
              <a:rPr lang="en-US" sz="1100" dirty="0"/>
              <a:t> </a:t>
            </a:r>
          </a:p>
        </p:txBody>
      </p:sp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E3FCA643-2F4C-7126-D425-6071F7F698E0}"/>
              </a:ext>
            </a:extLst>
          </p:cNvPr>
          <p:cNvSpPr/>
          <p:nvPr/>
        </p:nvSpPr>
        <p:spPr>
          <a:xfrm>
            <a:off x="4166660" y="1698505"/>
            <a:ext cx="1858617" cy="1926933"/>
          </a:xfrm>
          <a:prstGeom prst="wedgeRectCallout">
            <a:avLst>
              <a:gd name="adj1" fmla="val -23507"/>
              <a:gd name="adj2" fmla="val -56134"/>
            </a:avLst>
          </a:prstGeom>
          <a:solidFill>
            <a:schemeClr val="bg1"/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Free online service for German academics, offered by </a:t>
            </a:r>
            <a:r>
              <a:rPr lang="en-US" sz="2000" dirty="0" err="1">
                <a:solidFill>
                  <a:schemeClr val="accent3">
                    <a:lumMod val="50000"/>
                  </a:schemeClr>
                </a:solidFill>
              </a:rPr>
              <a:t>HelmholtzAI</a:t>
            </a:r>
            <a:endParaRPr lang="en-US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E0512680-43B3-69DD-57E5-083E003A1D49}"/>
              </a:ext>
            </a:extLst>
          </p:cNvPr>
          <p:cNvSpPr/>
          <p:nvPr/>
        </p:nvSpPr>
        <p:spPr>
          <a:xfrm>
            <a:off x="10503622" y="990742"/>
            <a:ext cx="1536657" cy="1415526"/>
          </a:xfrm>
          <a:prstGeom prst="wedgeRectCallout">
            <a:avLst>
              <a:gd name="adj1" fmla="val -56774"/>
              <a:gd name="adj2" fmla="val -21931"/>
            </a:avLst>
          </a:prstGeom>
          <a:solidFill>
            <a:schemeClr val="bg1"/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Runs on your local computer (offline)</a:t>
            </a:r>
          </a:p>
        </p:txBody>
      </p:sp>
      <p:sp>
        <p:nvSpPr>
          <p:cNvPr id="23" name="Speech Bubble: Rectangle 22">
            <a:extLst>
              <a:ext uri="{FF2B5EF4-FFF2-40B4-BE49-F238E27FC236}">
                <a16:creationId xmlns:a16="http://schemas.microsoft.com/office/drawing/2014/main" id="{6FCB95E6-50F4-8646-8866-696D1FF9D9BB}"/>
              </a:ext>
            </a:extLst>
          </p:cNvPr>
          <p:cNvSpPr/>
          <p:nvPr/>
        </p:nvSpPr>
        <p:spPr>
          <a:xfrm>
            <a:off x="184893" y="5102338"/>
            <a:ext cx="4516888" cy="837574"/>
          </a:xfrm>
          <a:prstGeom prst="wedgeRectCallout">
            <a:avLst>
              <a:gd name="adj1" fmla="val -52959"/>
              <a:gd name="adj2" fmla="val -25313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Many </a:t>
            </a:r>
            <a:r>
              <a:rPr lang="en-US" dirty="0" err="1">
                <a:solidFill>
                  <a:srgbClr val="C00000"/>
                </a:solidFill>
              </a:rPr>
              <a:t>OpenSource</a:t>
            </a:r>
            <a:r>
              <a:rPr lang="en-US" dirty="0">
                <a:solidFill>
                  <a:srgbClr val="C00000"/>
                </a:solidFill>
              </a:rPr>
              <a:t> models </a:t>
            </a:r>
            <a:r>
              <a:rPr lang="en-US" i="1" dirty="0">
                <a:solidFill>
                  <a:srgbClr val="C00000"/>
                </a:solidFill>
              </a:rPr>
              <a:t>seem</a:t>
            </a:r>
            <a:r>
              <a:rPr lang="en-US" dirty="0">
                <a:solidFill>
                  <a:srgbClr val="C00000"/>
                </a:solidFill>
              </a:rPr>
              <a:t> less capable than the commercial models, when it comes to complex code</a:t>
            </a:r>
          </a:p>
        </p:txBody>
      </p:sp>
    </p:spTree>
    <p:extLst>
      <p:ext uri="{BB962C8B-B14F-4D97-AF65-F5344CB8AC3E}">
        <p14:creationId xmlns:p14="http://schemas.microsoft.com/office/powerpoint/2010/main" val="69340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311E-52D9-8189-010C-F5D41B85B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BiA</a:t>
            </a:r>
            <a:r>
              <a:rPr lang="en-US" dirty="0"/>
              <a:t>-Bob: Vision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48B64-0503-A011-8693-378ED1B064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396307"/>
          </a:xfrm>
        </p:spPr>
        <p:txBody>
          <a:bodyPr/>
          <a:lstStyle/>
          <a:p>
            <a:r>
              <a:rPr lang="en-US" dirty="0"/>
              <a:t>Image-input, for interpreting natural images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5D6027D-03EE-6A80-27D7-D40C79005369}"/>
              </a:ext>
            </a:extLst>
          </p:cNvPr>
          <p:cNvSpPr txBox="1">
            <a:spLocks/>
          </p:cNvSpPr>
          <p:nvPr/>
        </p:nvSpPr>
        <p:spPr>
          <a:xfrm>
            <a:off x="3006812" y="1761114"/>
            <a:ext cx="4262490" cy="60502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ChatGPT by OpenAI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EFE3BA-2C5F-55CE-340F-E288E7067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09" y="2225220"/>
            <a:ext cx="2735471" cy="26847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679CAF-30B7-5B8D-8A5F-08F3E3558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353"/>
          <a:stretch/>
        </p:blipFill>
        <p:spPr>
          <a:xfrm>
            <a:off x="2823980" y="2175525"/>
            <a:ext cx="5710420" cy="229919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D1CCA86-473F-981E-D51B-C5EB704883DA}"/>
              </a:ext>
            </a:extLst>
          </p:cNvPr>
          <p:cNvSpPr txBox="1"/>
          <p:nvPr/>
        </p:nvSpPr>
        <p:spPr>
          <a:xfrm>
            <a:off x="3872108" y="6163098"/>
            <a:ext cx="4662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https://github.com/haesleinhuepf/bia-bob/blob/main/demo/vision.ipynb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32905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311E-52D9-8189-010C-F5D41B85B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BiA</a:t>
            </a:r>
            <a:r>
              <a:rPr lang="en-US" dirty="0"/>
              <a:t>-Bob: Vision models 🤓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48B64-0503-A011-8693-378ED1B064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396307"/>
          </a:xfrm>
        </p:spPr>
        <p:txBody>
          <a:bodyPr/>
          <a:lstStyle/>
          <a:p>
            <a:r>
              <a:rPr lang="en-US" dirty="0"/>
              <a:t>Image-input, for interpreting natural images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2B994D-B491-88CE-01B3-A7A657ECD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210" y="2088313"/>
            <a:ext cx="5714990" cy="16063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EFE3BA-2C5F-55CE-340F-E288E7067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9" y="2225220"/>
            <a:ext cx="2735471" cy="268471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506B1C-B098-3E0C-54F6-C2919847B246}"/>
              </a:ext>
            </a:extLst>
          </p:cNvPr>
          <p:cNvSpPr txBox="1">
            <a:spLocks/>
          </p:cNvSpPr>
          <p:nvPr/>
        </p:nvSpPr>
        <p:spPr>
          <a:xfrm>
            <a:off x="2645326" y="1693781"/>
            <a:ext cx="3397062" cy="60502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8900" lvl="1" indent="-342900"/>
            <a:r>
              <a:rPr lang="en-US" dirty="0"/>
              <a:t>Gemini by Google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1CCA86-473F-981E-D51B-C5EB704883DA}"/>
              </a:ext>
            </a:extLst>
          </p:cNvPr>
          <p:cNvSpPr txBox="1"/>
          <p:nvPr/>
        </p:nvSpPr>
        <p:spPr>
          <a:xfrm>
            <a:off x="3872108" y="6163099"/>
            <a:ext cx="7830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https://github.com/haesleinhuepf/bia-bob/blob/main/demo/vision.ipynb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46774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311E-52D9-8189-010C-F5D41B85B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BiA</a:t>
            </a:r>
            <a:r>
              <a:rPr lang="en-US" dirty="0"/>
              <a:t>-Bob: Vision models 🤓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48B64-0503-A011-8693-378ED1B064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396307"/>
          </a:xfrm>
        </p:spPr>
        <p:txBody>
          <a:bodyPr/>
          <a:lstStyle/>
          <a:p>
            <a:r>
              <a:rPr lang="en-US" dirty="0"/>
              <a:t>Image-input, for interpreting natural images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5D6027D-03EE-6A80-27D7-D40C79005369}"/>
              </a:ext>
            </a:extLst>
          </p:cNvPr>
          <p:cNvSpPr txBox="1">
            <a:spLocks/>
          </p:cNvSpPr>
          <p:nvPr/>
        </p:nvSpPr>
        <p:spPr>
          <a:xfrm>
            <a:off x="3006812" y="1771053"/>
            <a:ext cx="4262490" cy="60502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Llava</a:t>
            </a:r>
            <a:r>
              <a:rPr lang="en-US" dirty="0"/>
              <a:t> via </a:t>
            </a:r>
            <a:r>
              <a:rPr lang="en-US" dirty="0" err="1"/>
              <a:t>ollama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301AD0C-ECA1-898C-A39A-6B4B9AAC5F06}"/>
              </a:ext>
            </a:extLst>
          </p:cNvPr>
          <p:cNvGrpSpPr>
            <a:grpSpLocks noChangeAspect="1"/>
          </p:cNvGrpSpPr>
          <p:nvPr/>
        </p:nvGrpSpPr>
        <p:grpSpPr>
          <a:xfrm>
            <a:off x="2960913" y="2201586"/>
            <a:ext cx="7224487" cy="2334402"/>
            <a:chOff x="3006812" y="2234191"/>
            <a:chExt cx="4876800" cy="157580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59F14E5-00E9-0804-B44A-814420A3AC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043" b="86819"/>
            <a:stretch/>
          </p:blipFill>
          <p:spPr>
            <a:xfrm>
              <a:off x="3006812" y="2234191"/>
              <a:ext cx="4876800" cy="36865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28BFABD-7DC2-0BB9-A5E8-ACAC39177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06812" y="2590800"/>
              <a:ext cx="4876800" cy="12192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3112C3B-B696-AC64-19D4-C584B521771B}"/>
              </a:ext>
            </a:extLst>
          </p:cNvPr>
          <p:cNvSpPr txBox="1"/>
          <p:nvPr/>
        </p:nvSpPr>
        <p:spPr>
          <a:xfrm>
            <a:off x="3809276" y="6224655"/>
            <a:ext cx="4573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https://github.com/haesleinhuepf/bia-bob/pull/115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400" dirty="0">
                <a:hlinkClick r:id="rId5"/>
              </a:rPr>
              <a:t>https://llava-vl.github.io/</a:t>
            </a:r>
            <a:r>
              <a:rPr lang="en-US" sz="1400" dirty="0"/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2663932-1B3C-210C-38B4-AA78C26C94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09" y="2225220"/>
            <a:ext cx="2735471" cy="2684710"/>
          </a:xfrm>
          <a:prstGeom prst="rect">
            <a:avLst/>
          </a:prstGeom>
        </p:spPr>
      </p:pic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DD73E20C-158B-A53E-3B9B-DF764650255F}"/>
              </a:ext>
            </a:extLst>
          </p:cNvPr>
          <p:cNvSpPr/>
          <p:nvPr/>
        </p:nvSpPr>
        <p:spPr>
          <a:xfrm>
            <a:off x="6241018" y="4650807"/>
            <a:ext cx="3639582" cy="1346200"/>
          </a:xfrm>
          <a:prstGeom prst="wedgeRectCallou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Work in progress, join efforts if you’re interested!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8220CD-D8CE-C394-7D71-AB2BD3C3A6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50997" y="1491158"/>
            <a:ext cx="2652493" cy="251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3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311E-52D9-8189-010C-F5D41B85B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BiA</a:t>
            </a:r>
            <a:r>
              <a:rPr lang="en-US" dirty="0"/>
              <a:t>-Bob: Vision models 🤓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48B64-0503-A011-8693-378ED1B064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396307"/>
          </a:xfrm>
        </p:spPr>
        <p:txBody>
          <a:bodyPr/>
          <a:lstStyle/>
          <a:p>
            <a:r>
              <a:rPr lang="en-US" dirty="0"/>
              <a:t>Image-input, to guide analysis / code generation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5D6027D-03EE-6A80-27D7-D40C79005369}"/>
              </a:ext>
            </a:extLst>
          </p:cNvPr>
          <p:cNvSpPr txBox="1">
            <a:spLocks/>
          </p:cNvSpPr>
          <p:nvPr/>
        </p:nvSpPr>
        <p:spPr>
          <a:xfrm>
            <a:off x="3006812" y="1771053"/>
            <a:ext cx="4262490" cy="60502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ChatGPT by OpenAI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9CCE48-533C-BF9A-969B-2A59BA064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4" y="2656829"/>
            <a:ext cx="2710570" cy="20653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71D418-3426-2FA4-5A18-8D7963C4A8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70"/>
          <a:stretch/>
        </p:blipFill>
        <p:spPr>
          <a:xfrm>
            <a:off x="2839777" y="2164540"/>
            <a:ext cx="8182058" cy="24179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C8AC3A-F3F4-E824-AC16-8ED6A644B432}"/>
              </a:ext>
            </a:extLst>
          </p:cNvPr>
          <p:cNvSpPr txBox="1"/>
          <p:nvPr/>
        </p:nvSpPr>
        <p:spPr>
          <a:xfrm>
            <a:off x="3626069" y="6203067"/>
            <a:ext cx="46665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4"/>
              </a:rPr>
              <a:t>https://github.com/haesleinhuepf/bia-bob/blob/main/demo/vision-microscopy.ipynb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54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70E21-EA0F-0939-8A49-996C820BD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Function Calling using </a:t>
            </a:r>
            <a:r>
              <a:rPr lang="en-US" sz="4000" dirty="0" err="1"/>
              <a:t>LangChain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0D783-CE41-D8E3-DB8E-3C7727DF2B3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5982488" cy="951922"/>
          </a:xfrm>
        </p:spPr>
        <p:txBody>
          <a:bodyPr>
            <a:normAutofit/>
          </a:bodyPr>
          <a:lstStyle/>
          <a:p>
            <a:r>
              <a:rPr lang="en-US" sz="2400" dirty="0" err="1"/>
              <a:t>LangChain</a:t>
            </a:r>
            <a:r>
              <a:rPr lang="en-US" sz="2400" dirty="0"/>
              <a:t> is used to combine tools. </a:t>
            </a:r>
          </a:p>
          <a:p>
            <a:r>
              <a:rPr lang="en-US" sz="2400" dirty="0"/>
              <a:t>It uses </a:t>
            </a:r>
            <a:r>
              <a:rPr lang="en-US" sz="2400" dirty="0" err="1"/>
              <a:t>chatGPT</a:t>
            </a:r>
            <a:r>
              <a:rPr lang="en-US" sz="2400" dirty="0"/>
              <a:t> under the hood.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18B8AB-A87F-3509-B1F2-5F880A8FFDF0}"/>
              </a:ext>
            </a:extLst>
          </p:cNvPr>
          <p:cNvSpPr txBox="1"/>
          <p:nvPr/>
        </p:nvSpPr>
        <p:spPr>
          <a:xfrm>
            <a:off x="3836201" y="6090086"/>
            <a:ext cx="614362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https://github.com/langchain-ai/langchain</a:t>
            </a:r>
            <a:r>
              <a:rPr lang="en-US" sz="1400" dirty="0"/>
              <a:t>  </a:t>
            </a:r>
          </a:p>
          <a:p>
            <a:r>
              <a:rPr lang="en-US" sz="1400" dirty="0">
                <a:hlinkClick r:id="rId3"/>
              </a:rPr>
              <a:t>https://scads.github.io/prompt-engineering-tutorial-2023/01_prompts/07_langchain.html</a:t>
            </a:r>
            <a:r>
              <a:rPr lang="en-US" sz="1400" dirty="0"/>
              <a:t>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58C94B8-1082-902D-8613-4A87168012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0302" b="24999"/>
          <a:stretch/>
        </p:blipFill>
        <p:spPr>
          <a:xfrm>
            <a:off x="7172971" y="1130860"/>
            <a:ext cx="4962070" cy="11800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7B28CD-BF8C-2960-7A72-D0BA5824B7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7340" y="3928139"/>
            <a:ext cx="5988254" cy="15825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E32AFC-EE82-0E5B-EF59-7EFBC693A6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54" y="3109622"/>
            <a:ext cx="8968092" cy="75741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E6E3586-9F15-8F3C-BA48-4B7569C96DF3}"/>
              </a:ext>
            </a:extLst>
          </p:cNvPr>
          <p:cNvGrpSpPr>
            <a:grpSpLocks noChangeAspect="1"/>
          </p:cNvGrpSpPr>
          <p:nvPr/>
        </p:nvGrpSpPr>
        <p:grpSpPr>
          <a:xfrm>
            <a:off x="138896" y="2135937"/>
            <a:ext cx="6510559" cy="3374706"/>
            <a:chOff x="789888" y="1879549"/>
            <a:chExt cx="4544059" cy="235538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1A3486-3512-FBA6-4EE5-812D7764CA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61125"/>
            <a:stretch/>
          </p:blipFill>
          <p:spPr>
            <a:xfrm>
              <a:off x="789888" y="1879549"/>
              <a:ext cx="4544059" cy="128507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02105A1-4C30-D7FE-6753-479D22869B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67404"/>
            <a:stretch/>
          </p:blipFill>
          <p:spPr>
            <a:xfrm>
              <a:off x="789888" y="3157428"/>
              <a:ext cx="4544059" cy="10775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116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C4E8A-6A4D-060A-B7B1-1A24A52F2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Function Calling using </a:t>
            </a:r>
            <a:r>
              <a:rPr lang="en-US" sz="4000" dirty="0" err="1"/>
              <a:t>LangChain</a:t>
            </a:r>
            <a:endParaRPr lang="en-US" sz="37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573965-A7DB-36E6-7D1C-C3A1D8CC45E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800" dirty="0"/>
              <a:t>After combining tools, large langue model and memory in an </a:t>
            </a:r>
            <a:r>
              <a:rPr lang="en-US" sz="1800" i="1" dirty="0"/>
              <a:t>agent</a:t>
            </a:r>
            <a:r>
              <a:rPr lang="en-US" sz="1800" dirty="0"/>
              <a:t>, you can interact with it.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5F825F-17D6-70A6-959B-F8188C234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92" y="1599980"/>
            <a:ext cx="6315034" cy="983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748997-CA82-9988-92A3-FF2FF1A2D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91" y="2690920"/>
            <a:ext cx="3472501" cy="10601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920F79-E8A3-4311-0C20-264C291F0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792" y="3829492"/>
            <a:ext cx="4271486" cy="10140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4EF186-2FAB-5E92-C94F-F5CDA248D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792" y="4939485"/>
            <a:ext cx="6499416" cy="10909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49535E-8494-0EDB-E954-9C992B617D2A}"/>
              </a:ext>
            </a:extLst>
          </p:cNvPr>
          <p:cNvSpPr txBox="1"/>
          <p:nvPr/>
        </p:nvSpPr>
        <p:spPr>
          <a:xfrm>
            <a:off x="3836201" y="6090086"/>
            <a:ext cx="614362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6"/>
              </a:rPr>
              <a:t>https://github.com/langchain-ai/langchain</a:t>
            </a:r>
            <a:r>
              <a:rPr lang="en-US" sz="1400" dirty="0"/>
              <a:t>  </a:t>
            </a:r>
          </a:p>
          <a:p>
            <a:r>
              <a:rPr lang="en-US" sz="1400" dirty="0">
                <a:hlinkClick r:id="rId7"/>
              </a:rPr>
              <a:t>https://scads.github.io/prompt-engineering-tutorial-2023/01_prompts/07_langchain.html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805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B2E77-F430-9A78-EC45-44CDEBE28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Voice Assistance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42056-CB64-3627-294A-EE75389D0E3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81175"/>
          </a:xfrm>
        </p:spPr>
        <p:txBody>
          <a:bodyPr/>
          <a:lstStyle/>
          <a:p>
            <a:r>
              <a:rPr lang="en-US" dirty="0"/>
              <a:t>Combining voice recognition with large language models</a:t>
            </a:r>
          </a:p>
        </p:txBody>
      </p:sp>
      <p:pic>
        <p:nvPicPr>
          <p:cNvPr id="4" name="blablado">
            <a:hlinkClick r:id="" action="ppaction://media"/>
            <a:extLst>
              <a:ext uri="{FF2B5EF4-FFF2-40B4-BE49-F238E27FC236}">
                <a16:creationId xmlns:a16="http://schemas.microsoft.com/office/drawing/2014/main" id="{86F567FB-DA78-0E26-418C-52FDE6EA2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1302" y="1673484"/>
            <a:ext cx="7395166" cy="43138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F1DE6-2727-11CF-F486-3E25F9116854}"/>
              </a:ext>
            </a:extLst>
          </p:cNvPr>
          <p:cNvSpPr txBox="1"/>
          <p:nvPr/>
        </p:nvSpPr>
        <p:spPr>
          <a:xfrm>
            <a:off x="3786043" y="6091593"/>
            <a:ext cx="436998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5"/>
              </a:rPr>
              <a:t>https://github.com/haesleinhuepf/blablado</a:t>
            </a:r>
            <a:endParaRPr lang="en-US" sz="1400" dirty="0"/>
          </a:p>
          <a:p>
            <a:r>
              <a:rPr lang="en-US" sz="1400" dirty="0">
                <a:hlinkClick r:id="rId6"/>
              </a:rPr>
              <a:t>https://github.com/haesleinhuepf/blablado/blob/main/demo/microscope_stage_demo.ipynb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79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9CA44-07E7-3CCC-909D-0697B7660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9BEC9-18CC-FE96-9558-501FD79F1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napari-chatGPT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623CD-0CFD-A498-D715-984862FD1C1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Napari-chatGPT</a:t>
            </a:r>
            <a:r>
              <a:rPr lang="en-US" dirty="0"/>
              <a:t> can automate programming plugins / “widgets”.</a:t>
            </a:r>
          </a:p>
        </p:txBody>
      </p:sp>
      <p:pic>
        <p:nvPicPr>
          <p:cNvPr id="4" name="napari_chatGPT_segment_human_mitosis">
            <a:hlinkClick r:id="" action="ppaction://media"/>
            <a:extLst>
              <a:ext uri="{FF2B5EF4-FFF2-40B4-BE49-F238E27FC236}">
                <a16:creationId xmlns:a16="http://schemas.microsoft.com/office/drawing/2014/main" id="{399A6CE9-13B7-F4CE-8B06-91EE44CA1F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5566" y="1641948"/>
            <a:ext cx="6789166" cy="43709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31A1A1-3078-7FA2-8A14-9ACF4E9607DB}"/>
              </a:ext>
            </a:extLst>
          </p:cNvPr>
          <p:cNvSpPr txBox="1"/>
          <p:nvPr/>
        </p:nvSpPr>
        <p:spPr>
          <a:xfrm>
            <a:off x="3710150" y="6144640"/>
            <a:ext cx="4963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5"/>
              </a:rPr>
              <a:t>https://github.com/royerlab/napari-chatgpt</a:t>
            </a:r>
            <a:r>
              <a:rPr lang="en-US" sz="1200" dirty="0"/>
              <a:t> (BSD3 license)</a:t>
            </a:r>
          </a:p>
          <a:p>
            <a:r>
              <a:rPr lang="en-US" sz="1200" dirty="0">
                <a:hlinkClick r:id="rId6"/>
              </a:rPr>
              <a:t>https://twitter.com/loicaroyer/status/1653600252807757824</a:t>
            </a:r>
            <a:r>
              <a:rPr lang="en-US" sz="1200" dirty="0"/>
              <a:t>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19CE5B-7E07-5A79-6977-0B79B7F15B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3240" y="1686908"/>
            <a:ext cx="3842255" cy="422516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E71343-CC94-5141-D0FE-6594613A2F69}"/>
              </a:ext>
            </a:extLst>
          </p:cNvPr>
          <p:cNvCxnSpPr/>
          <p:nvPr/>
        </p:nvCxnSpPr>
        <p:spPr>
          <a:xfrm>
            <a:off x="9388366" y="2420007"/>
            <a:ext cx="93804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87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EF08A-3337-C1BA-AEBA-410793365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ChatGPT @Fiji’s Script-Editor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B7194-5FCB-4432-52DC-C2E7DBE847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4931557" cy="457200"/>
          </a:xfrm>
        </p:spPr>
        <p:txBody>
          <a:bodyPr/>
          <a:lstStyle/>
          <a:p>
            <a:r>
              <a:rPr lang="en-US" dirty="0"/>
              <a:t>… will also come at some point</a:t>
            </a:r>
          </a:p>
        </p:txBody>
      </p:sp>
      <p:pic>
        <p:nvPicPr>
          <p:cNvPr id="7170" name="Picture 2" descr="Image">
            <a:extLst>
              <a:ext uri="{FF2B5EF4-FFF2-40B4-BE49-F238E27FC236}">
                <a16:creationId xmlns:a16="http://schemas.microsoft.com/office/drawing/2014/main" id="{4E8EB0F5-33B6-6C37-A1B6-7C9AB9D720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0"/>
          <a:stretch/>
        </p:blipFill>
        <p:spPr bwMode="auto">
          <a:xfrm>
            <a:off x="875566" y="1641215"/>
            <a:ext cx="4931557" cy="432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">
            <a:extLst>
              <a:ext uri="{FF2B5EF4-FFF2-40B4-BE49-F238E27FC236}">
                <a16:creationId xmlns:a16="http://schemas.microsoft.com/office/drawing/2014/main" id="{6B4B7F7A-34D1-15B8-9591-F6999A7694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0"/>
          <a:stretch/>
        </p:blipFill>
        <p:spPr bwMode="auto">
          <a:xfrm>
            <a:off x="7121525" y="1641215"/>
            <a:ext cx="4931557" cy="432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C012E5-34C4-2447-F876-27A1139A281C}"/>
              </a:ext>
            </a:extLst>
          </p:cNvPr>
          <p:cNvSpPr txBox="1"/>
          <p:nvPr/>
        </p:nvSpPr>
        <p:spPr>
          <a:xfrm>
            <a:off x="3752850" y="6301599"/>
            <a:ext cx="78359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4"/>
              </a:rPr>
              <a:t>https://github.com/scijava/script-editor/pull/67</a:t>
            </a:r>
            <a:r>
              <a:rPr lang="en-US" sz="1600" dirty="0"/>
              <a:t> 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DF673A00-10ED-FD61-5244-FEC5552060E8}"/>
              </a:ext>
            </a:extLst>
          </p:cNvPr>
          <p:cNvSpPr/>
          <p:nvPr/>
        </p:nvSpPr>
        <p:spPr>
          <a:xfrm>
            <a:off x="7670800" y="382693"/>
            <a:ext cx="4343307" cy="1099256"/>
          </a:xfrm>
          <a:prstGeom prst="wedgeRectCallou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ChatGPT’s knowledge about ImageJ and Macro is limited</a:t>
            </a:r>
          </a:p>
        </p:txBody>
      </p:sp>
    </p:spTree>
    <p:extLst>
      <p:ext uri="{BB962C8B-B14F-4D97-AF65-F5344CB8AC3E}">
        <p14:creationId xmlns:p14="http://schemas.microsoft.com/office/powerpoint/2010/main" val="49000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D853-EA08-9EB4-BBF6-6F2A0E640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else can [multi-modal] LLMs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5B57E-BAC3-6A2F-37F0-9A47A825570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09613"/>
          </a:xfrm>
        </p:spPr>
        <p:txBody>
          <a:bodyPr/>
          <a:lstStyle/>
          <a:p>
            <a:r>
              <a:rPr lang="en-US" dirty="0"/>
              <a:t>Generate images, e.g. for augmenting data</a:t>
            </a:r>
          </a:p>
        </p:txBody>
      </p:sp>
      <p:pic>
        <p:nvPicPr>
          <p:cNvPr id="5" name="Picture 4" descr="A close-up of a black and white speckled surface&#10;&#10;Description automatically generated">
            <a:extLst>
              <a:ext uri="{FF2B5EF4-FFF2-40B4-BE49-F238E27FC236}">
                <a16:creationId xmlns:a16="http://schemas.microsoft.com/office/drawing/2014/main" id="{BA545534-41C5-8B13-95E1-A91BFE613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43" y="2442183"/>
            <a:ext cx="2304000" cy="228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AD61F8E-2D74-912A-149F-45CA0FAEA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250" y="1693628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E820156-DB47-9BE1-3660-3BFAB261A55B}"/>
              </a:ext>
            </a:extLst>
          </p:cNvPr>
          <p:cNvSpPr/>
          <p:nvPr/>
        </p:nvSpPr>
        <p:spPr>
          <a:xfrm>
            <a:off x="2829590" y="2956419"/>
            <a:ext cx="1947910" cy="177694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/>
              <a:t>Image Variation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22D8AC-5CA1-2B43-F63B-E2778136F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8252" y="3585183"/>
            <a:ext cx="2290346" cy="2286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285093-354B-1AF6-469A-B4EDA5DCBF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6751" y="2639406"/>
            <a:ext cx="2286000" cy="2286000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C0F64AE4-31B9-BF7C-5007-0EC6E2F3B473}"/>
              </a:ext>
            </a:extLst>
          </p:cNvPr>
          <p:cNvSpPr/>
          <p:nvPr/>
        </p:nvSpPr>
        <p:spPr>
          <a:xfrm>
            <a:off x="7576286" y="1075087"/>
            <a:ext cx="3142514" cy="1237083"/>
          </a:xfrm>
          <a:prstGeom prst="wedgeRectCallout">
            <a:avLst>
              <a:gd name="adj1" fmla="val -55477"/>
              <a:gd name="adj2" fmla="val 22462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Potentially useful to make algorithms more robust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2024A3-1691-3BC0-2C4E-82370F218413}"/>
              </a:ext>
            </a:extLst>
          </p:cNvPr>
          <p:cNvSpPr txBox="1"/>
          <p:nvPr/>
        </p:nvSpPr>
        <p:spPr>
          <a:xfrm>
            <a:off x="3658047" y="6255432"/>
            <a:ext cx="4811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https://haesleinhuepf.github.io/BioImageAnalysisNotebooks/07_prompt_engineering/60_image_variations_huggingface.html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382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3BF6F-786E-2BE8-6AF4-7D5D65240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New technologies bring new risks…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9128F-F3DD-0CB0-E622-F6376DE5EEB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If you can generate images, </a:t>
            </a:r>
            <a:br>
              <a:rPr lang="en-US" dirty="0"/>
            </a:br>
            <a:r>
              <a:rPr lang="en-US" dirty="0"/>
              <a:t>you can also generate parts of images…. </a:t>
            </a:r>
          </a:p>
        </p:txBody>
      </p:sp>
      <p:pic>
        <p:nvPicPr>
          <p:cNvPr id="8" name="Picture 7" descr="A screenshot of a cell&#10;&#10;Description automatically generated">
            <a:extLst>
              <a:ext uri="{FF2B5EF4-FFF2-40B4-BE49-F238E27FC236}">
                <a16:creationId xmlns:a16="http://schemas.microsoft.com/office/drawing/2014/main" id="{0A7DEEDD-EDAB-7225-8012-E141AF1DE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230" y="1995523"/>
            <a:ext cx="5044947" cy="38905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0FA868-4772-F69C-6588-311238A31537}"/>
              </a:ext>
            </a:extLst>
          </p:cNvPr>
          <p:cNvSpPr txBox="1"/>
          <p:nvPr/>
        </p:nvSpPr>
        <p:spPr>
          <a:xfrm>
            <a:off x="4102873" y="6216704"/>
            <a:ext cx="3840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https://github.com/haesleinhuepf/darth-d/blob/main/demo/demo_replacing.ipynb</a:t>
            </a:r>
            <a:r>
              <a:rPr lang="en-US" sz="1400" dirty="0"/>
              <a:t> 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F2C8FC88-72F3-84B2-328F-5B87590461CF}"/>
              </a:ext>
            </a:extLst>
          </p:cNvPr>
          <p:cNvSpPr/>
          <p:nvPr/>
        </p:nvSpPr>
        <p:spPr>
          <a:xfrm>
            <a:off x="8375622" y="2019376"/>
            <a:ext cx="3651278" cy="1320724"/>
          </a:xfrm>
          <a:prstGeom prst="wedgeRectCallout">
            <a:avLst>
              <a:gd name="adj1" fmla="val -56039"/>
              <a:gd name="adj2" fmla="val 21196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Interesting challenges for our community ahead</a:t>
            </a:r>
          </a:p>
        </p:txBody>
      </p:sp>
    </p:spTree>
    <p:extLst>
      <p:ext uri="{BB962C8B-B14F-4D97-AF65-F5344CB8AC3E}">
        <p14:creationId xmlns:p14="http://schemas.microsoft.com/office/powerpoint/2010/main" val="14445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7DD2D9A-5DEB-4F8D-D491-41BFE19D5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096" y="3260400"/>
            <a:ext cx="5041157" cy="21993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3EC12D-B93A-1AD3-0FCF-36AFAFCBA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Generative Artificial Intelligence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2755CB-E053-335E-9D37-0938337F96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4889437" cy="45500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Challenges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Data safety / security / integrity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Computational cost of training of neural networks</a:t>
            </a:r>
          </a:p>
          <a:p>
            <a:pPr lvl="4"/>
            <a:r>
              <a:rPr lang="en-US" dirty="0">
                <a:solidFill>
                  <a:schemeClr val="tx1"/>
                </a:solidFill>
              </a:rPr>
              <a:t>CO2-footprint/climate change</a:t>
            </a:r>
          </a:p>
          <a:p>
            <a:pPr lvl="4"/>
            <a:r>
              <a:rPr lang="en-US" dirty="0">
                <a:solidFill>
                  <a:schemeClr val="tx1"/>
                </a:solidFill>
              </a:rPr>
              <a:t>Accessibility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Bias: “a nice photo of a human”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Hallucinations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False information / fake news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Glitch tokens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Debugging is hard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1EFD62-2D33-1675-B4C4-4D8AA15687E0}"/>
              </a:ext>
            </a:extLst>
          </p:cNvPr>
          <p:cNvSpPr txBox="1"/>
          <p:nvPr/>
        </p:nvSpPr>
        <p:spPr>
          <a:xfrm>
            <a:off x="3724302" y="6175050"/>
            <a:ext cx="46128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Sources: </a:t>
            </a:r>
            <a:r>
              <a:rPr lang="en-US" sz="1600" dirty="0">
                <a:hlinkClick r:id="rId3"/>
              </a:rPr>
              <a:t>https://replicate.com/stability-ai/stable-diffusion</a:t>
            </a:r>
            <a:r>
              <a:rPr lang="en-US" sz="1600" dirty="0"/>
              <a:t> </a:t>
            </a:r>
            <a:r>
              <a:rPr lang="en-US" sz="1600" dirty="0">
                <a:hlinkClick r:id="rId4"/>
              </a:rPr>
              <a:t>https://chat.openai.com/</a:t>
            </a:r>
            <a:r>
              <a:rPr lang="en-US" sz="1600" dirty="0"/>
              <a:t>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56E854-8255-6032-187B-B5252EA25F53}"/>
              </a:ext>
            </a:extLst>
          </p:cNvPr>
          <p:cNvGrpSpPr>
            <a:grpSpLocks noChangeAspect="1"/>
          </p:cNvGrpSpPr>
          <p:nvPr/>
        </p:nvGrpSpPr>
        <p:grpSpPr>
          <a:xfrm>
            <a:off x="5822720" y="1348246"/>
            <a:ext cx="6192932" cy="1548233"/>
            <a:chOff x="4849034" y="1288873"/>
            <a:chExt cx="7250484" cy="1812621"/>
          </a:xfrm>
        </p:grpSpPr>
        <p:pic>
          <p:nvPicPr>
            <p:cNvPr id="1026" name="Picture 2" descr="output">
              <a:extLst>
                <a:ext uri="{FF2B5EF4-FFF2-40B4-BE49-F238E27FC236}">
                  <a16:creationId xmlns:a16="http://schemas.microsoft.com/office/drawing/2014/main" id="{8B07A0C9-70DA-3FCD-EB26-5A358FB18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9034" y="1288873"/>
              <a:ext cx="1812621" cy="1812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output">
              <a:extLst>
                <a:ext uri="{FF2B5EF4-FFF2-40B4-BE49-F238E27FC236}">
                  <a16:creationId xmlns:a16="http://schemas.microsoft.com/office/drawing/2014/main" id="{014CD1F7-9D62-8DBB-D269-32A9E0AC3F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1655" y="1288873"/>
              <a:ext cx="1812621" cy="1812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output">
              <a:extLst>
                <a:ext uri="{FF2B5EF4-FFF2-40B4-BE49-F238E27FC236}">
                  <a16:creationId xmlns:a16="http://schemas.microsoft.com/office/drawing/2014/main" id="{99CFDAE8-F14C-B3F9-F079-E9BEA92829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4276" y="1288873"/>
              <a:ext cx="1812621" cy="1812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output">
              <a:extLst>
                <a:ext uri="{FF2B5EF4-FFF2-40B4-BE49-F238E27FC236}">
                  <a16:creationId xmlns:a16="http://schemas.microsoft.com/office/drawing/2014/main" id="{8C2E3E8F-62D8-19D5-ECE0-FA228A9ACF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6897" y="1288873"/>
              <a:ext cx="1812621" cy="1812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Arrow: Right 5">
            <a:extLst>
              <a:ext uri="{FF2B5EF4-FFF2-40B4-BE49-F238E27FC236}">
                <a16:creationId xmlns:a16="http://schemas.microsoft.com/office/drawing/2014/main" id="{5F5870C1-5C3F-F9A1-C98E-4E856EBFAD15}"/>
              </a:ext>
            </a:extLst>
          </p:cNvPr>
          <p:cNvSpPr/>
          <p:nvPr/>
        </p:nvSpPr>
        <p:spPr>
          <a:xfrm rot="18195752">
            <a:off x="5505601" y="2894506"/>
            <a:ext cx="444855" cy="535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4E5EC7F-1BF1-C987-CE30-6896463CF776}"/>
              </a:ext>
            </a:extLst>
          </p:cNvPr>
          <p:cNvSpPr/>
          <p:nvPr/>
        </p:nvSpPr>
        <p:spPr>
          <a:xfrm>
            <a:off x="5517797" y="3824607"/>
            <a:ext cx="494412" cy="535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977E0E-5646-EC93-3578-103A0D569C1E}"/>
              </a:ext>
            </a:extLst>
          </p:cNvPr>
          <p:cNvCxnSpPr/>
          <p:nvPr/>
        </p:nvCxnSpPr>
        <p:spPr>
          <a:xfrm>
            <a:off x="6548287" y="4660388"/>
            <a:ext cx="2514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BD8D4527-6E39-734E-6DE9-7CDB996B31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7108" y="3611732"/>
            <a:ext cx="4130451" cy="242921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E75977-4234-A01A-FBEC-D5DC2A4B06C6}"/>
              </a:ext>
            </a:extLst>
          </p:cNvPr>
          <p:cNvCxnSpPr>
            <a:cxnSpLocks/>
          </p:cNvCxnSpPr>
          <p:nvPr/>
        </p:nvCxnSpPr>
        <p:spPr>
          <a:xfrm>
            <a:off x="8163088" y="5016173"/>
            <a:ext cx="1992131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7005353-EBF0-198A-A875-F7B8506D91BF}"/>
              </a:ext>
            </a:extLst>
          </p:cNvPr>
          <p:cNvSpPr txBox="1"/>
          <p:nvPr/>
        </p:nvSpPr>
        <p:spPr>
          <a:xfrm>
            <a:off x="6010519" y="5427523"/>
            <a:ext cx="1445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 2023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1C8BCE-B912-9272-0DEF-2D0DCA2DA584}"/>
              </a:ext>
            </a:extLst>
          </p:cNvPr>
          <p:cNvSpPr txBox="1"/>
          <p:nvPr/>
        </p:nvSpPr>
        <p:spPr>
          <a:xfrm>
            <a:off x="10769561" y="5730755"/>
            <a:ext cx="1445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March 2024</a:t>
            </a:r>
          </a:p>
        </p:txBody>
      </p:sp>
    </p:spTree>
    <p:extLst>
      <p:ext uri="{BB962C8B-B14F-4D97-AF65-F5344CB8AC3E}">
        <p14:creationId xmlns:p14="http://schemas.microsoft.com/office/powerpoint/2010/main" val="148766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5" grpId="0"/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7AFA64-8708-B31A-F45E-3638122C7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1" y="1151883"/>
            <a:ext cx="4676849" cy="10127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0B02FF-D5F1-BD7C-62D9-7E462DCD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Further reading / watching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6AB0A-10FF-C7B5-22A8-282CE3639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561" y="4034743"/>
            <a:ext cx="2019582" cy="16004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0BCF30-A2C3-3C92-A59E-03E9B6AD2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3550" y="2262633"/>
            <a:ext cx="2057687" cy="16290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7C9652-D464-BFD2-CEE4-DD078E1D0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7561" y="2257649"/>
            <a:ext cx="2029108" cy="16290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FE850D-AE4D-EC66-3B4B-612A8E0F05C1}"/>
              </a:ext>
            </a:extLst>
          </p:cNvPr>
          <p:cNvSpPr txBox="1"/>
          <p:nvPr/>
        </p:nvSpPr>
        <p:spPr>
          <a:xfrm>
            <a:off x="6879625" y="5635166"/>
            <a:ext cx="6143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https://www.youtube.com/c/digitalsreeni</a:t>
            </a:r>
            <a:r>
              <a:rPr lang="en-US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446C11-CBA4-5E0C-C3C2-E00FA9DA693D}"/>
              </a:ext>
            </a:extLst>
          </p:cNvPr>
          <p:cNvSpPr txBox="1"/>
          <p:nvPr/>
        </p:nvSpPr>
        <p:spPr>
          <a:xfrm>
            <a:off x="813450" y="5632459"/>
            <a:ext cx="6141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https://www.youtube.com/watch?v=JMo6Sn-L_j4</a:t>
            </a:r>
            <a:r>
              <a:rPr lang="en-US" dirty="0"/>
              <a:t>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F63FBC7-45F5-BFBE-2B3D-E4A973C0504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982"/>
          <a:stretch/>
        </p:blipFill>
        <p:spPr>
          <a:xfrm>
            <a:off x="838715" y="1586629"/>
            <a:ext cx="5795483" cy="404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0710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BDB284B-876B-EF41-B780-30B88DFEE22A}"/>
              </a:ext>
            </a:extLst>
          </p:cNvPr>
          <p:cNvSpPr txBox="1"/>
          <p:nvPr/>
        </p:nvSpPr>
        <p:spPr>
          <a:xfrm>
            <a:off x="3453285" y="1225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71F6301-FF2F-1D49-8CFA-05396B073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4" y="844514"/>
            <a:ext cx="3009900" cy="122562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07F4BE4-CBA1-C248-B08F-4CA8E5D3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/>
          <a:stretch/>
        </p:blipFill>
        <p:spPr>
          <a:xfrm>
            <a:off x="9646920" y="3251200"/>
            <a:ext cx="2545080" cy="1309041"/>
          </a:xfrm>
          <a:prstGeom prst="rect">
            <a:avLst/>
          </a:prstGeom>
        </p:spPr>
      </p:pic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1221FD6-08D6-3F40-ACE8-C0B9BADE7F5D}"/>
              </a:ext>
            </a:extLst>
          </p:cNvPr>
          <p:cNvSpPr txBox="1">
            <a:spLocks/>
          </p:cNvSpPr>
          <p:nvPr/>
        </p:nvSpPr>
        <p:spPr>
          <a:xfrm>
            <a:off x="694374" y="2179304"/>
            <a:ext cx="8952546" cy="3020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406900" algn="l"/>
              </a:tabLs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CENTER FOR SCALABLE DATA ANALYTICS AND </a:t>
            </a:r>
            <a:b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ARTIFICIAL INTELLIGENCE</a:t>
            </a:r>
          </a:p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US" sz="54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</a:br>
            <a:r>
              <a:rPr lang="en-US" sz="54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Exercises</a:t>
            </a:r>
            <a:endParaRPr lang="en-US" sz="5400" b="1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6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Robert Haase</a:t>
            </a:r>
            <a:endParaRPr lang="en-US" sz="36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6951598-1305-8841-8866-3EAAC7B214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063" y="4268141"/>
            <a:ext cx="604100" cy="9061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3C7B70E-714F-E34A-B234-65D2E4D62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163" y="4509561"/>
            <a:ext cx="1642275" cy="4233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187E3B-5C76-E856-BE2C-38A7BD406DE2}"/>
              </a:ext>
            </a:extLst>
          </p:cNvPr>
          <p:cNvSpPr txBox="1"/>
          <p:nvPr/>
        </p:nvSpPr>
        <p:spPr>
          <a:xfrm>
            <a:off x="9767063" y="2974201"/>
            <a:ext cx="1730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Funded by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6F1B55-AA80-BF3B-5AD9-6022C89A47FC}"/>
              </a:ext>
            </a:extLst>
          </p:cNvPr>
          <p:cNvSpPr txBox="1"/>
          <p:nvPr/>
        </p:nvSpPr>
        <p:spPr>
          <a:xfrm>
            <a:off x="3797449" y="6098664"/>
            <a:ext cx="487499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These slides can be reused under the terms of the </a:t>
            </a:r>
            <a:r>
              <a:rPr lang="en-US" sz="1400" dirty="0">
                <a:hlinkClick r:id="rId6"/>
              </a:rPr>
              <a:t>CC-BY 4.0</a:t>
            </a:r>
            <a:r>
              <a:rPr lang="en-US" sz="1400" dirty="0"/>
              <a:t> license unless mentioned otherwise.</a:t>
            </a:r>
          </a:p>
        </p:txBody>
      </p:sp>
    </p:spTree>
    <p:extLst>
      <p:ext uri="{BB962C8B-B14F-4D97-AF65-F5344CB8AC3E}">
        <p14:creationId xmlns:p14="http://schemas.microsoft.com/office/powerpoint/2010/main" val="34441456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C9B41-1946-49C7-ADE4-DC173D5F0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Optional exercise: Install </a:t>
            </a:r>
            <a:r>
              <a:rPr lang="en-US" sz="3200" dirty="0" err="1"/>
              <a:t>mambaforge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1107F-77D6-486C-83D0-8DF6F55E159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Detailed instructions:</a:t>
            </a:r>
          </a:p>
          <a:p>
            <a:r>
              <a:rPr lang="en-US" sz="1800" dirty="0">
                <a:hlinkClick r:id="rId2"/>
              </a:rPr>
              <a:t>https://biapol.github.io/blog/mara_lampert/getting_started_with_mambaforge_and_python/readme.html</a:t>
            </a:r>
            <a:r>
              <a:rPr lang="en-US" sz="1800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B700E2-8CAA-4FB5-AA40-9A57DFAD139E}"/>
              </a:ext>
            </a:extLst>
          </p:cNvPr>
          <p:cNvSpPr txBox="1"/>
          <p:nvPr/>
        </p:nvSpPr>
        <p:spPr>
          <a:xfrm>
            <a:off x="3404407" y="6322842"/>
            <a:ext cx="47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Blog post by Mara Lampert licensed </a:t>
            </a:r>
            <a:r>
              <a:rPr lang="en-US" dirty="0">
                <a:hlinkClick r:id="rId3"/>
              </a:rPr>
              <a:t>CC-BY 4.0</a:t>
            </a:r>
            <a:r>
              <a:rPr lang="en-US" dirty="0"/>
              <a:t> 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FDEF7D-771C-60A5-E89E-586C2EC6A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14" y="1968515"/>
            <a:ext cx="6043165" cy="29481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B161EE-879F-AEFD-E538-93FC519BB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6108" y="2678501"/>
            <a:ext cx="6043164" cy="29481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14B7E2-8E48-F06A-E646-3F87B42DC6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922967"/>
            <a:ext cx="6043164" cy="294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3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FF37A8-1CE0-4D64-AA79-6E4E77F7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Optional exercise: Installation</a:t>
            </a:r>
            <a:endParaRPr lang="LID4096" sz="3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786AB-2E53-415A-85B1-E283CBC12A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5220434" cy="45500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Install a collection of Python packages in a new </a:t>
            </a:r>
            <a:r>
              <a:rPr lang="en-US" dirty="0" err="1"/>
              <a:t>conda</a:t>
            </a:r>
            <a:r>
              <a:rPr lang="en-US" dirty="0"/>
              <a:t>-environment like this: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mamba create --name prompt-env python=3.9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jupyterlab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openai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scikit-image pandas matplotlib -c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conda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-forge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Then activate the environment and start </a:t>
            </a:r>
            <a:r>
              <a:rPr lang="en-US" dirty="0" err="1"/>
              <a:t>JupyterLab</a:t>
            </a:r>
            <a:endParaRPr lang="en-US" dirty="0"/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mamba activate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prompt-env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jupyter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lab</a:t>
            </a:r>
            <a:endParaRPr lang="LID4096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6A4C5-4AF6-A99F-F0E6-B4863DA22963}"/>
              </a:ext>
            </a:extLst>
          </p:cNvPr>
          <p:cNvSpPr txBox="1"/>
          <p:nvPr/>
        </p:nvSpPr>
        <p:spPr>
          <a:xfrm>
            <a:off x="3930560" y="6194374"/>
            <a:ext cx="4189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https://scads.github.io/prompt-engineering-tutorial-2023/00_preparation/readme.html</a:t>
            </a:r>
            <a:r>
              <a:rPr lang="en-US" sz="1400" dirty="0"/>
              <a:t> 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6D1FB2F0-BB1A-3E39-9FA8-CD8082D23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647" y="1644337"/>
            <a:ext cx="5889540" cy="425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7887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C1347-E28B-54FD-D90F-82F0E42F0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Get an OpenAI API key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5BAF0-8212-05ED-05CE-ED2C457E8EF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Yes, this costs money.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BE573A-20C5-BAE7-5949-B2828D57E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75" y="1745092"/>
            <a:ext cx="4637426" cy="29765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56DB76-6C2B-A3AE-AD7A-1A817E12836A}"/>
              </a:ext>
            </a:extLst>
          </p:cNvPr>
          <p:cNvSpPr txBox="1"/>
          <p:nvPr/>
        </p:nvSpPr>
        <p:spPr>
          <a:xfrm>
            <a:off x="3890660" y="6316904"/>
            <a:ext cx="6145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https://openai.com/blog/openai-api</a:t>
            </a:r>
            <a:r>
              <a:rPr lang="en-US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4CD6C7-7571-D9BA-CA34-D83D2BE2A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89" y="2235543"/>
            <a:ext cx="4637426" cy="29765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D950B6-7377-130B-821F-528CCB63FB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2092" y="2935113"/>
            <a:ext cx="4637426" cy="2976537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517C3DDA-C9AA-16BD-DAC6-B860102367C0}"/>
              </a:ext>
            </a:extLst>
          </p:cNvPr>
          <p:cNvSpPr/>
          <p:nvPr/>
        </p:nvSpPr>
        <p:spPr>
          <a:xfrm rot="16200000">
            <a:off x="153338" y="4376651"/>
            <a:ext cx="798022" cy="51538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0BCB180-0DA8-4838-28E2-6C50CA69FBFC}"/>
              </a:ext>
            </a:extLst>
          </p:cNvPr>
          <p:cNvSpPr/>
          <p:nvPr/>
        </p:nvSpPr>
        <p:spPr>
          <a:xfrm>
            <a:off x="6018137" y="3291551"/>
            <a:ext cx="798022" cy="515389"/>
          </a:xfrm>
          <a:prstGeom prst="rightArrow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C86C66B2-FA52-7323-8930-00A32CAFDBDC}"/>
              </a:ext>
            </a:extLst>
          </p:cNvPr>
          <p:cNvSpPr/>
          <p:nvPr/>
        </p:nvSpPr>
        <p:spPr>
          <a:xfrm>
            <a:off x="7949461" y="4735645"/>
            <a:ext cx="798022" cy="515389"/>
          </a:xfrm>
          <a:prstGeom prst="rightArrow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893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F240F-E586-89D4-956C-B724E3DA7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Optional: Store the API key in your environment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AACBB-6DAC-3E2A-2B31-0B5F337F895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Add the OPEN AI API Key to your environment variables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BAABFC-42E7-53A7-4EC2-84D6ECA60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3" y="1772562"/>
            <a:ext cx="6557700" cy="4209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038A6B-7ED0-A0FF-E18B-1BAF71218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070" y="1644347"/>
            <a:ext cx="3248125" cy="36896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0A0FFA-C904-E154-93C7-F43F87385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702" y="1071211"/>
            <a:ext cx="4717815" cy="446589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FFC7071-4C3B-2892-D945-1C0FBB54D1D9}"/>
              </a:ext>
            </a:extLst>
          </p:cNvPr>
          <p:cNvSpPr/>
          <p:nvPr/>
        </p:nvSpPr>
        <p:spPr>
          <a:xfrm>
            <a:off x="1064029" y="5320145"/>
            <a:ext cx="390698" cy="366410"/>
          </a:xfrm>
          <a:prstGeom prst="ellipse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5612415-1D4E-7DBA-6098-8A99A4076242}"/>
              </a:ext>
            </a:extLst>
          </p:cNvPr>
          <p:cNvSpPr/>
          <p:nvPr/>
        </p:nvSpPr>
        <p:spPr>
          <a:xfrm>
            <a:off x="2413462" y="2654530"/>
            <a:ext cx="390698" cy="366410"/>
          </a:xfrm>
          <a:prstGeom prst="ellipse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0038227-88A4-B6DE-B22D-5C9B3267F8AA}"/>
              </a:ext>
            </a:extLst>
          </p:cNvPr>
          <p:cNvSpPr/>
          <p:nvPr/>
        </p:nvSpPr>
        <p:spPr>
          <a:xfrm>
            <a:off x="5533194" y="4549832"/>
            <a:ext cx="390698" cy="366410"/>
          </a:xfrm>
          <a:prstGeom prst="ellipse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CBA75FD-AA3D-FF3D-A738-5938EF53B2C8}"/>
              </a:ext>
            </a:extLst>
          </p:cNvPr>
          <p:cNvSpPr/>
          <p:nvPr/>
        </p:nvSpPr>
        <p:spPr>
          <a:xfrm>
            <a:off x="9349911" y="2197330"/>
            <a:ext cx="390698" cy="366410"/>
          </a:xfrm>
          <a:prstGeom prst="ellipse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5773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CFF1E-0094-61B1-4C14-9F7FEEA9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Exercise: Text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5550B-E3B7-6411-8A80-1316AD2AA31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400" dirty="0"/>
              <a:t>Reproduce the prompts stored in the </a:t>
            </a:r>
            <a:r>
              <a:rPr lang="en-US" sz="2400" dirty="0" err="1"/>
              <a:t>Jupyter</a:t>
            </a:r>
            <a:r>
              <a:rPr lang="en-US" sz="2400" dirty="0"/>
              <a:t> Notebooks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C2A1EE-6B38-8CD1-21B0-78713D1BC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08" y="2188935"/>
            <a:ext cx="5936865" cy="37682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DA2833-EE84-FA07-AA5C-DE6E39BCE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329" y="2188935"/>
            <a:ext cx="5936864" cy="376824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16F58-BCC4-78DA-496F-FEEB57237ACA}"/>
              </a:ext>
            </a:extLst>
          </p:cNvPr>
          <p:cNvSpPr/>
          <p:nvPr/>
        </p:nvSpPr>
        <p:spPr>
          <a:xfrm>
            <a:off x="11194542" y="2924274"/>
            <a:ext cx="651849" cy="226336"/>
          </a:xfrm>
          <a:prstGeom prst="rect">
            <a:avLst/>
          </a:prstGeom>
          <a:noFill/>
          <a:ln w="57150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7C4B73-F183-5229-5DCB-7454880DC5BE}"/>
              </a:ext>
            </a:extLst>
          </p:cNvPr>
          <p:cNvSpPr/>
          <p:nvPr/>
        </p:nvSpPr>
        <p:spPr>
          <a:xfrm>
            <a:off x="5173270" y="2924274"/>
            <a:ext cx="651849" cy="226336"/>
          </a:xfrm>
          <a:prstGeom prst="rect">
            <a:avLst/>
          </a:prstGeom>
          <a:noFill/>
          <a:ln w="57150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72E791-E0E1-A6C5-B5EE-5F0C2FC8F765}"/>
              </a:ext>
            </a:extLst>
          </p:cNvPr>
          <p:cNvSpPr/>
          <p:nvPr/>
        </p:nvSpPr>
        <p:spPr>
          <a:xfrm>
            <a:off x="256642" y="3613550"/>
            <a:ext cx="1970510" cy="478615"/>
          </a:xfrm>
          <a:prstGeom prst="rect">
            <a:avLst/>
          </a:prstGeom>
          <a:noFill/>
          <a:ln w="57150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860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731FD-260D-0D21-BBD8-805FDD249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Exercise: Generating images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BE4654-82BC-29D4-B535-1D2381FD3CE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000" dirty="0"/>
              <a:t>Use DALL-E’s API to generate an image of students in the living lab</a:t>
            </a:r>
          </a:p>
          <a:p>
            <a:r>
              <a:rPr lang="en-US" sz="2000" dirty="0"/>
              <a:t>To make it look realistic, you may have to describe the scene in very detail.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A8EC07-D749-E3F4-C64D-5C0C98B3E20F}"/>
              </a:ext>
            </a:extLst>
          </p:cNvPr>
          <p:cNvSpPr txBox="1"/>
          <p:nvPr/>
        </p:nvSpPr>
        <p:spPr>
          <a:xfrm>
            <a:off x="3587750" y="6255432"/>
            <a:ext cx="43116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https://scads.github.io/prompt-engineering-tutorial-2023/01_prompts/04_generating_images.html</a:t>
            </a:r>
            <a:r>
              <a:rPr lang="en-US" sz="1200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5DBC39-08CE-4B1E-ADBE-FBA4A7974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95" y="2186416"/>
            <a:ext cx="5923264" cy="37596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EE987C-8612-73BB-0B11-CDBB890F3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1043" y="2186416"/>
            <a:ext cx="5923264" cy="37596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CFF4EF1-8C81-49F3-67E8-DE088C0ED7FD}"/>
              </a:ext>
            </a:extLst>
          </p:cNvPr>
          <p:cNvSpPr/>
          <p:nvPr/>
        </p:nvSpPr>
        <p:spPr>
          <a:xfrm>
            <a:off x="11194542" y="2924274"/>
            <a:ext cx="651849" cy="226336"/>
          </a:xfrm>
          <a:prstGeom prst="rect">
            <a:avLst/>
          </a:prstGeom>
          <a:noFill/>
          <a:ln w="57150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FF7819-577D-B7FC-D1A2-6A8B71BE6DD0}"/>
              </a:ext>
            </a:extLst>
          </p:cNvPr>
          <p:cNvSpPr/>
          <p:nvPr/>
        </p:nvSpPr>
        <p:spPr>
          <a:xfrm>
            <a:off x="5173270" y="2924274"/>
            <a:ext cx="651849" cy="226336"/>
          </a:xfrm>
          <a:prstGeom prst="rect">
            <a:avLst/>
          </a:prstGeom>
          <a:noFill/>
          <a:ln w="57150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D27128-9196-FD79-9362-39F2B806246B}"/>
              </a:ext>
            </a:extLst>
          </p:cNvPr>
          <p:cNvSpPr/>
          <p:nvPr/>
        </p:nvSpPr>
        <p:spPr>
          <a:xfrm>
            <a:off x="256642" y="4011903"/>
            <a:ext cx="1970510" cy="226336"/>
          </a:xfrm>
          <a:prstGeom prst="rect">
            <a:avLst/>
          </a:prstGeom>
          <a:noFill/>
          <a:ln w="57150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743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25717-8F4B-CE05-83F1-C291B5732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Exercise: Generating code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902A3-9B6B-5DBE-D578-2DCB5BCF355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000" dirty="0"/>
              <a:t>Ask ChatGPT to generate code to determine the most sold computer game in a CSV file.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482C25-2275-8FA4-CE89-E95F1F2DC190}"/>
              </a:ext>
            </a:extLst>
          </p:cNvPr>
          <p:cNvSpPr txBox="1"/>
          <p:nvPr/>
        </p:nvSpPr>
        <p:spPr>
          <a:xfrm>
            <a:off x="3587750" y="6224655"/>
            <a:ext cx="45910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https://scads.github.io/prompt-engineering-tutorial-2023/01_prompts/05_videogame_sales.html</a:t>
            </a:r>
            <a:r>
              <a:rPr lang="en-US" sz="1400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BFE2D-4B75-160D-1E43-C2E3CE67C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23" y="2193203"/>
            <a:ext cx="5893759" cy="37408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503323-B84F-44DE-4099-E2B636919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389" y="2193203"/>
            <a:ext cx="5893759" cy="374088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FC33C30-A7BB-96B6-8B42-968A53E26D7A}"/>
              </a:ext>
            </a:extLst>
          </p:cNvPr>
          <p:cNvSpPr/>
          <p:nvPr/>
        </p:nvSpPr>
        <p:spPr>
          <a:xfrm>
            <a:off x="11194542" y="2924274"/>
            <a:ext cx="651849" cy="226336"/>
          </a:xfrm>
          <a:prstGeom prst="rect">
            <a:avLst/>
          </a:prstGeom>
          <a:noFill/>
          <a:ln w="57150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471C5C-E29F-B9C8-4BAA-3BC9FCA19ABC}"/>
              </a:ext>
            </a:extLst>
          </p:cNvPr>
          <p:cNvSpPr/>
          <p:nvPr/>
        </p:nvSpPr>
        <p:spPr>
          <a:xfrm>
            <a:off x="5173270" y="2924274"/>
            <a:ext cx="651849" cy="226336"/>
          </a:xfrm>
          <a:prstGeom prst="rect">
            <a:avLst/>
          </a:prstGeom>
          <a:noFill/>
          <a:ln w="57150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AE415A-4D44-CB11-B269-F2AA8FA6D391}"/>
              </a:ext>
            </a:extLst>
          </p:cNvPr>
          <p:cNvSpPr/>
          <p:nvPr/>
        </p:nvSpPr>
        <p:spPr>
          <a:xfrm>
            <a:off x="256642" y="4129596"/>
            <a:ext cx="1970510" cy="226336"/>
          </a:xfrm>
          <a:prstGeom prst="rect">
            <a:avLst/>
          </a:prstGeom>
          <a:noFill/>
          <a:ln w="57150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17266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C4E8A-6A4D-060A-B7B1-1A24A52F2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Exercises: Executing code using </a:t>
            </a:r>
            <a:r>
              <a:rPr lang="en-US" sz="3200" dirty="0" err="1"/>
              <a:t>LangChain</a:t>
            </a: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573965-A7DB-36E6-7D1C-C3A1D8CC45E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Figure out when code is actually executed.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322A4B-1D65-F6BE-C17A-DF685E1487A1}"/>
              </a:ext>
            </a:extLst>
          </p:cNvPr>
          <p:cNvSpPr txBox="1"/>
          <p:nvPr/>
        </p:nvSpPr>
        <p:spPr>
          <a:xfrm>
            <a:off x="3575050" y="6243171"/>
            <a:ext cx="45910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https://scads.github.io/prompt-engineering-tutorial-2023/01_prompts/07_langchain.html</a:t>
            </a:r>
            <a:r>
              <a:rPr lang="en-US" sz="14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B46001-835D-7675-3223-EB737E5C8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92" y="1599980"/>
            <a:ext cx="6315034" cy="983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CF6BF6-FFF4-4458-63A4-CAB480CED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791" y="2690920"/>
            <a:ext cx="3472501" cy="10601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553DC4-E976-E026-01F2-6E7B61558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792" y="3829492"/>
            <a:ext cx="4271486" cy="10140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676319-DE3C-DFBE-FE72-33668CBAE3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792" y="4939485"/>
            <a:ext cx="6499416" cy="10909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206EAA3-0BE1-D598-444C-55CAF62EA1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8208" y="2274025"/>
            <a:ext cx="4841309" cy="365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189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EUBIAS: Network of BioImage Analysts Logo">
            <a:extLst>
              <a:ext uri="{FF2B5EF4-FFF2-40B4-BE49-F238E27FC236}">
                <a16:creationId xmlns:a16="http://schemas.microsoft.com/office/drawing/2014/main" id="{73B86B23-CBD3-6A8A-21E4-CE9E24EFEB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" r="54926"/>
          <a:stretch/>
        </p:blipFill>
        <p:spPr bwMode="auto">
          <a:xfrm>
            <a:off x="4383061" y="2430833"/>
            <a:ext cx="1555299" cy="76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7">
            <a:extLst>
              <a:ext uri="{FF2B5EF4-FFF2-40B4-BE49-F238E27FC236}">
                <a16:creationId xmlns:a16="http://schemas.microsoft.com/office/drawing/2014/main" id="{DB298A1D-A20F-86E9-2A43-06159BD5EC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/>
          <a:stretch/>
        </p:blipFill>
        <p:spPr>
          <a:xfrm>
            <a:off x="2310148" y="4507815"/>
            <a:ext cx="1992545" cy="1024849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143E9FD8-3FA2-0DD3-016D-FB38B803A87E}"/>
              </a:ext>
            </a:extLst>
          </p:cNvPr>
          <p:cNvSpPr txBox="1">
            <a:spLocks/>
          </p:cNvSpPr>
          <p:nvPr/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Acknowledgements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446382-BDF6-5384-CD3B-3086F8199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33" y="2039639"/>
            <a:ext cx="2684029" cy="9016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65B879-612E-E127-C991-85D3C08880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48" y="1119377"/>
            <a:ext cx="2779812" cy="902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F58F16-913D-321D-8CFE-9E28B96AD9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974" y="3337968"/>
            <a:ext cx="2247775" cy="68100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1382A78-3163-6E76-4371-76731CF05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54" y="1908868"/>
            <a:ext cx="1393671" cy="7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5">
            <a:extLst>
              <a:ext uri="{FF2B5EF4-FFF2-40B4-BE49-F238E27FC236}">
                <a16:creationId xmlns:a16="http://schemas.microsoft.com/office/drawing/2014/main" id="{82C2727B-3548-F35A-6B76-908C5D66E6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418" y="4507815"/>
            <a:ext cx="604100" cy="906150"/>
          </a:xfrm>
          <a:prstGeom prst="rect">
            <a:avLst/>
          </a:prstGeom>
        </p:spPr>
      </p:pic>
      <p:pic>
        <p:nvPicPr>
          <p:cNvPr id="14" name="Grafik 10">
            <a:extLst>
              <a:ext uri="{FF2B5EF4-FFF2-40B4-BE49-F238E27FC236}">
                <a16:creationId xmlns:a16="http://schemas.microsoft.com/office/drawing/2014/main" id="{C7B3CA53-76A0-C1BE-3C33-BB7FC5A799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518" y="4749235"/>
            <a:ext cx="1642275" cy="4233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86C4EBD-7BE3-1E7D-90A9-A90790F3648B}"/>
              </a:ext>
            </a:extLst>
          </p:cNvPr>
          <p:cNvSpPr txBox="1"/>
          <p:nvPr/>
        </p:nvSpPr>
        <p:spPr>
          <a:xfrm>
            <a:off x="595993" y="4608251"/>
            <a:ext cx="1730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Funding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DDF5437-63BA-9E28-59A8-4AF647F162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7384" y="4517770"/>
            <a:ext cx="1438001" cy="8189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73EBBC-1248-E275-D6E5-A571F42961B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7976" y="4729676"/>
            <a:ext cx="3247698" cy="4428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D8DDDB1-36A5-42BB-172B-844A7214F31B}"/>
              </a:ext>
            </a:extLst>
          </p:cNvPr>
          <p:cNvSpPr txBox="1"/>
          <p:nvPr/>
        </p:nvSpPr>
        <p:spPr>
          <a:xfrm>
            <a:off x="579585" y="1142444"/>
            <a:ext cx="1730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Communities &amp; platforms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CD6B482-9F3F-F041-DECF-3E60C0776465}"/>
              </a:ext>
            </a:extLst>
          </p:cNvPr>
          <p:cNvSpPr txBox="1">
            <a:spLocks/>
          </p:cNvSpPr>
          <p:nvPr/>
        </p:nvSpPr>
        <p:spPr>
          <a:xfrm>
            <a:off x="6331311" y="1188445"/>
            <a:ext cx="2908047" cy="268865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 err="1"/>
              <a:t>BiAPoL</a:t>
            </a:r>
            <a:r>
              <a:rPr lang="en-US" sz="2000" dirty="0"/>
              <a:t> team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Marcelo Zoccoler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Johannes Soltwedel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Maleeha Hassan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Stefan Hahmann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/>
              <a:t>Somashekhar Kulkarni</a:t>
            </a:r>
          </a:p>
          <a:p>
            <a:pPr marL="276225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Former lab members: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Ryan George Savill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Laura Zigutyte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Mara Lampert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Allyson Ryan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Conni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Wetzker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Till Korten</a:t>
            </a: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  <a:p>
            <a:pPr marL="393700" indent="-117475">
              <a:lnSpc>
                <a:spcPct val="110000"/>
              </a:lnSpc>
              <a:spcBef>
                <a:spcPts val="0"/>
              </a:spcBef>
            </a:pP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 descr="A person jumping in the air with a skateboard&#10;&#10;Description automatically generated with medium confidence">
            <a:extLst>
              <a:ext uri="{FF2B5EF4-FFF2-40B4-BE49-F238E27FC236}">
                <a16:creationId xmlns:a16="http://schemas.microsoft.com/office/drawing/2014/main" id="{6F750CF5-B36F-CE7B-667F-7EBACBB11B9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086" y="1230596"/>
            <a:ext cx="3641949" cy="2593349"/>
          </a:xfrm>
          <a:prstGeom prst="rect">
            <a:avLst/>
          </a:prstGeom>
        </p:spPr>
      </p:pic>
      <p:pic>
        <p:nvPicPr>
          <p:cNvPr id="18" name="Picture 2" descr="@BiAPoL">
            <a:extLst>
              <a:ext uri="{FF2B5EF4-FFF2-40B4-BE49-F238E27FC236}">
                <a16:creationId xmlns:a16="http://schemas.microsoft.com/office/drawing/2014/main" id="{D34BDD4D-9154-108F-A316-E5B0D71E4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34" y="1175061"/>
            <a:ext cx="902845" cy="90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FE4B08-A116-6B05-3408-5F82475A2003}"/>
              </a:ext>
            </a:extLst>
          </p:cNvPr>
          <p:cNvSpPr txBox="1"/>
          <p:nvPr/>
        </p:nvSpPr>
        <p:spPr>
          <a:xfrm>
            <a:off x="3988749" y="6151088"/>
            <a:ext cx="4062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14"/>
              </a:rPr>
              <a:t>https://scads.ai</a:t>
            </a:r>
            <a:r>
              <a:rPr lang="en-US" dirty="0"/>
              <a:t> </a:t>
            </a:r>
          </a:p>
          <a:p>
            <a:pPr algn="ctr"/>
            <a:r>
              <a:rPr lang="en-US" dirty="0">
                <a:hlinkClick r:id="rId15"/>
              </a:rPr>
              <a:t>http://haesleinhuepf.github.io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3965594"/>
      </p:ext>
    </p:extLst>
  </p:cSld>
  <p:clrMapOvr>
    <a:masterClrMapping/>
  </p:clrMapOvr>
</p:sld>
</file>

<file path=ppt/theme/theme1.xml><?xml version="1.0" encoding="utf-8"?>
<a:theme xmlns:a="http://schemas.openxmlformats.org/drawingml/2006/main" name="TUD_2018">
  <a:themeElements>
    <a:clrScheme name="TUD_Farben">
      <a:dk1>
        <a:srgbClr val="00305E"/>
      </a:dk1>
      <a:lt1>
        <a:srgbClr val="FFFFFF"/>
      </a:lt1>
      <a:dk2>
        <a:srgbClr val="00305E"/>
      </a:dk2>
      <a:lt2>
        <a:srgbClr val="727879"/>
      </a:lt2>
      <a:accent1>
        <a:srgbClr val="009EE0"/>
      </a:accent1>
      <a:accent2>
        <a:srgbClr val="006AB3"/>
      </a:accent2>
      <a:accent3>
        <a:srgbClr val="6AB023"/>
      </a:accent3>
      <a:accent4>
        <a:srgbClr val="007D40"/>
      </a:accent4>
      <a:accent5>
        <a:srgbClr val="93107E"/>
      </a:accent5>
      <a:accent6>
        <a:srgbClr val="54378A"/>
      </a:accent6>
      <a:hlink>
        <a:srgbClr val="009EE0"/>
      </a:hlink>
      <a:folHlink>
        <a:srgbClr val="006AB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5" id="{F5DABC0C-316B-434E-B9F8-D3370FD95A3E}" vid="{19CB8540-6DD6-924D-B8D0-2D0F9399859F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086261e-0429-4196-aa9d-895edc846c16">ZIHTEAMSITE-196109956-1493</_dlc_DocId>
    <_dlc_DocIdUrl xmlns="a086261e-0429-4196-aa9d-895edc846c16">
      <Url>https://sharepoint.tu-dresden.de/sites/zih/projekte/scads/_layouts/15/DocIdRedir.aspx?ID=ZIHTEAMSITE-196109956-1493</Url>
      <Description>ZIHTEAMSITE-196109956-1493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BEE476C9DF2F248B265B4A3C7AC3448" ma:contentTypeVersion="11" ma:contentTypeDescription="Ein neues Dokument erstellen." ma:contentTypeScope="" ma:versionID="0793756170811d0eb752a3111ee68051">
  <xsd:schema xmlns:xsd="http://www.w3.org/2001/XMLSchema" xmlns:xs="http://www.w3.org/2001/XMLSchema" xmlns:p="http://schemas.microsoft.com/office/2006/metadata/properties" xmlns:ns2="a086261e-0429-4196-aa9d-895edc846c16" targetNamespace="http://schemas.microsoft.com/office/2006/metadata/properties" ma:root="true" ma:fieldsID="dda6790b4f1926a9a2f1b57ce85fcf7a" ns2:_="">
    <xsd:import namespace="a086261e-0429-4196-aa9d-895edc846c1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86261e-0429-4196-aa9d-895edc846c1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518F8D1C-8693-43B4-9141-AEF95057B684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a086261e-0429-4196-aa9d-895edc846c16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F7354A6-EABF-4029-B3F4-181CA108D2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86261e-0429-4196-aa9d-895edc846c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1C5575-D805-4D41-AA18-4E77B970908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6DC3C5C-13A8-4AE9-9F1D-E2AC52CBD04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1361</TotalTime>
  <Words>2621</Words>
  <Application>Microsoft Office PowerPoint</Application>
  <PresentationFormat>Widescreen</PresentationFormat>
  <Paragraphs>377</Paragraphs>
  <Slides>62</Slides>
  <Notes>0</Notes>
  <HiddenSlides>13</HiddenSlides>
  <MMClips>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2" baseType="lpstr">
      <vt:lpstr>-apple-system</vt:lpstr>
      <vt:lpstr>Arial</vt:lpstr>
      <vt:lpstr>Calibri</vt:lpstr>
      <vt:lpstr>Courier New</vt:lpstr>
      <vt:lpstr>Helvetica Neue Medium</vt:lpstr>
      <vt:lpstr>Open Sans</vt:lpstr>
      <vt:lpstr>Open Sans ExtraBold</vt:lpstr>
      <vt:lpstr>Times New Roman</vt:lpstr>
      <vt:lpstr>Wingdings</vt:lpstr>
      <vt:lpstr>TUD_2018</vt:lpstr>
      <vt:lpstr>PowerPoint Presentation</vt:lpstr>
      <vt:lpstr>Quick survey</vt:lpstr>
      <vt:lpstr>Artificial intelligence in daily programmer’s life</vt:lpstr>
      <vt:lpstr>Artificial intelligence in daily programmer’s life</vt:lpstr>
      <vt:lpstr>Prompting to analyze data</vt:lpstr>
      <vt:lpstr>Short detour: Generative Artificial Intelligence</vt:lpstr>
      <vt:lpstr>How does it work?</vt:lpstr>
      <vt:lpstr>How does it work?</vt:lpstr>
      <vt:lpstr>How does it work?</vt:lpstr>
      <vt:lpstr>How does it work?</vt:lpstr>
      <vt:lpstr>How does it work?</vt:lpstr>
      <vt:lpstr>What are large language models good in?</vt:lpstr>
      <vt:lpstr>What are large language models good in?</vt:lpstr>
      <vt:lpstr>What are large language models not so good in?</vt:lpstr>
      <vt:lpstr>What are large language models not so good in?</vt:lpstr>
      <vt:lpstr>Prompt Engineering</vt:lpstr>
      <vt:lpstr>Prompt Engineering</vt:lpstr>
      <vt:lpstr>Prompt Engineering</vt:lpstr>
      <vt:lpstr>Prompt Engineering</vt:lpstr>
      <vt:lpstr>Prompt Engineering</vt:lpstr>
      <vt:lpstr>Context length</vt:lpstr>
      <vt:lpstr>Context length</vt:lpstr>
      <vt:lpstr>Prompt engineering</vt:lpstr>
      <vt:lpstr>Prompt engineering</vt:lpstr>
      <vt:lpstr>Prompt engineering</vt:lpstr>
      <vt:lpstr>Prompt engineering</vt:lpstr>
      <vt:lpstr>Prompt engineering</vt:lpstr>
      <vt:lpstr>ChatGPT for analyzing scientific image data</vt:lpstr>
      <vt:lpstr>How about a Bio-image Analysis GPT</vt:lpstr>
      <vt:lpstr>ChatGPT for analyzing scientific image data</vt:lpstr>
      <vt:lpstr>ChatGPT for analyzing scientific image data</vt:lpstr>
      <vt:lpstr>ChatGPT for analyzing scientific image data</vt:lpstr>
      <vt:lpstr>ChatGPT for analyzing scientific image data</vt:lpstr>
      <vt:lpstr>How about doing this locally? BiA-Bob</vt:lpstr>
      <vt:lpstr>How about doing this locally? BiA-Bob</vt:lpstr>
      <vt:lpstr>Analyzing images using LLMs / BiA-Bob</vt:lpstr>
      <vt:lpstr>Analyzing images using LLMs / BiA-Bob</vt:lpstr>
      <vt:lpstr>BiA-Bob: Available language models / backends</vt:lpstr>
      <vt:lpstr>BiA-Bob: Available language models / backends</vt:lpstr>
      <vt:lpstr>BiA-Bob: Vision models</vt:lpstr>
      <vt:lpstr>BiA-Bob: Vision models 🤓</vt:lpstr>
      <vt:lpstr>BiA-Bob: Vision models 🤓</vt:lpstr>
      <vt:lpstr>BiA-Bob: Vision models 🤓</vt:lpstr>
      <vt:lpstr>Function Calling using LangChain</vt:lpstr>
      <vt:lpstr>Function Calling using LangChain</vt:lpstr>
      <vt:lpstr>Voice Assistance</vt:lpstr>
      <vt:lpstr>napari-chatGPT</vt:lpstr>
      <vt:lpstr>ChatGPT @Fiji’s Script-Editor</vt:lpstr>
      <vt:lpstr>What else can [multi-modal] LLMs do?</vt:lpstr>
      <vt:lpstr>New technologies bring new risks…</vt:lpstr>
      <vt:lpstr>Generative Artificial Intelligence</vt:lpstr>
      <vt:lpstr>Further reading / watching</vt:lpstr>
      <vt:lpstr>PowerPoint Presentation</vt:lpstr>
      <vt:lpstr>Optional exercise: Install mambaforge</vt:lpstr>
      <vt:lpstr>Optional exercise: Installation</vt:lpstr>
      <vt:lpstr>Get an OpenAI API key</vt:lpstr>
      <vt:lpstr>Optional: Store the API key in your environment</vt:lpstr>
      <vt:lpstr>Exercise: Text generation</vt:lpstr>
      <vt:lpstr>Exercise: Generating images</vt:lpstr>
      <vt:lpstr>Exercise: Generating code</vt:lpstr>
      <vt:lpstr>Exercises: Executing code using LangChain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Burghardt</dc:creator>
  <cp:lastModifiedBy>Robert Haase</cp:lastModifiedBy>
  <cp:revision>104</cp:revision>
  <dcterms:modified xsi:type="dcterms:W3CDTF">2024-03-13T11:00:20Z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0x0101003BEE476C9DF2F248B265B4A3C7AC3448</vt:lpwstr>
  </property>
  <property fmtid="{D5CDD505-2E9C-101B-9397-08002B2CF9AE}" pid="3" name="_dlc_DocIdItemGuid">
    <vt:lpwstr>72f4eced-47dd-49c0-bdfa-f3d2425fc663</vt:lpwstr>
  </property>
</Properties>
</file>