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 id="2147483648" r:id="rId5"/>
    <p:sldMasterId id="2147483685" r:id="rId6"/>
  </p:sldMasterIdLst>
  <p:notesMasterIdLst>
    <p:notesMasterId r:id="rId20"/>
  </p:notesMasterIdLst>
  <p:sldIdLst>
    <p:sldId id="443" r:id="rId7"/>
    <p:sldId id="412" r:id="rId8"/>
    <p:sldId id="444" r:id="rId9"/>
    <p:sldId id="447" r:id="rId10"/>
    <p:sldId id="448" r:id="rId11"/>
    <p:sldId id="456" r:id="rId12"/>
    <p:sldId id="457" r:id="rId13"/>
    <p:sldId id="451" r:id="rId14"/>
    <p:sldId id="450" r:id="rId15"/>
    <p:sldId id="449" r:id="rId16"/>
    <p:sldId id="452" r:id="rId17"/>
    <p:sldId id="453" r:id="rId18"/>
    <p:sldId id="45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719510-BC74-BFB1-88CA-833E8EC9AD2F}" name="Toma Susi" initials="TS" userId="Toma Susi" providerId="None"/>
  <p188:author id="{D87CAF55-94F3-8B8E-27E0-B4C284587147}" name="FAURE Jean-Emmanuel (RTD)" initials="F(" userId="S::jean-emmanuel.faure@ec.europa.eu::b3469024-22b4-446e-a2aa-04af9df03171" providerId="AD"/>
  <p188:author id="{62B0F872-F968-8C78-6934-4EC8CA15B45F}" name="Nicolas WALTER" initials="NW" userId="S::nwalter@esf.org::a98dbdaf-5f4c-460b-9027-39a3e965e0d3" providerId="AD"/>
  <p188:author id="{27CD217A-9BFC-839A-A08B-CE9918F6063A}" name="Toma Susi" initials="TS" userId="S::toma.susi_univie.ac.at#ext#@europeansf.onmicrosoft.com::209b4786-4c0c-4e0c-a567-64a69400dc1f" providerId="AD"/>
  <p188:author id="{9F5DF88B-711E-2408-D6F8-5306E135DEF7}" name="Colette SCHRODI" initials="CS" userId="S::cschrodi@esf.org::5a68a768-91db-48d5-bd20-089a2b6a7fa1" providerId="AD"/>
  <p188:author id="{59B57090-69AE-4A8F-6D88-2665A6D23900}" name="James Peter Morris" initials="JPM" userId="James Peter Morris" providerId="None"/>
  <p188:author id="{9CBFA5F4-6F88-4DDD-05C5-FB3FEB82BE70}" name="Ines AZAIEZ (Consultant)" initials="I(" userId="S::iazaiez_consultant@esf.org::34e62c10-07b7-4dd4-820a-b4488140aa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BC"/>
    <a:srgbClr val="0F0F55"/>
    <a:srgbClr val="66FFFF"/>
    <a:srgbClr val="CCECFF"/>
    <a:srgbClr val="61C6FF"/>
    <a:srgbClr val="CCFFFF"/>
    <a:srgbClr val="41E8FF"/>
    <a:srgbClr val="00B7F1"/>
    <a:srgbClr val="0D29F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AF0D3B-DB65-40E2-BC73-09882A3311FF}" v="242" dt="2024-02-19T09:46:19.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6037" autoAdjust="0"/>
  </p:normalViewPr>
  <p:slideViewPr>
    <p:cSldViewPr snapToGrid="0">
      <p:cViewPr varScale="1">
        <p:scale>
          <a:sx n="21" d="100"/>
          <a:sy n="21" d="100"/>
        </p:scale>
        <p:origin x="2308"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Open Sans" panose="020B0606030504020204" pitchFamily="34"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Open Sans" panose="020B0606030504020204" pitchFamily="34" charset="0"/>
              </a:defRPr>
            </a:lvl1pPr>
          </a:lstStyle>
          <a:p>
            <a:fld id="{20AEDC1F-510B-D84E-928A-FFB45F201CDA}" type="datetimeFigureOut">
              <a:rPr lang="fr-FR" smtClean="0"/>
              <a:pPr/>
              <a:t>10/03/2024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Open Sans" panose="020B0606030504020204"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Open Sans" panose="020B0606030504020204" pitchFamily="34" charset="0"/>
              </a:defRPr>
            </a:lvl1pPr>
          </a:lstStyle>
          <a:p>
            <a:fld id="{C28B282D-6A28-7543-8E51-44397E7AE0C6}" type="slidenum">
              <a:rPr lang="fr-FR" smtClean="0"/>
              <a:pPr/>
              <a:t>‹#›</a:t>
            </a:fld>
            <a:endParaRPr lang="fr-FR"/>
          </a:p>
        </p:txBody>
      </p:sp>
    </p:spTree>
    <p:extLst>
      <p:ext uri="{BB962C8B-B14F-4D97-AF65-F5344CB8AC3E}">
        <p14:creationId xmlns:p14="http://schemas.microsoft.com/office/powerpoint/2010/main" val="1786185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Open Sans" panose="020B0606030504020204" pitchFamily="34" charset="0"/>
        <a:ea typeface="+mn-ea"/>
        <a:cs typeface="+mn-cs"/>
      </a:defRPr>
    </a:lvl1pPr>
    <a:lvl2pPr marL="457200" algn="l" defTabSz="914400" rtl="0" eaLnBrk="1" latinLnBrk="0" hangingPunct="1">
      <a:defRPr sz="1200" b="0" i="0" kern="1200">
        <a:solidFill>
          <a:schemeClr val="tx1"/>
        </a:solidFill>
        <a:latin typeface="Open Sans" panose="020B0606030504020204" pitchFamily="34" charset="0"/>
        <a:ea typeface="+mn-ea"/>
        <a:cs typeface="+mn-cs"/>
      </a:defRPr>
    </a:lvl2pPr>
    <a:lvl3pPr marL="914400" algn="l" defTabSz="914400" rtl="0" eaLnBrk="1" latinLnBrk="0" hangingPunct="1">
      <a:defRPr sz="1200" b="0" i="0" kern="1200">
        <a:solidFill>
          <a:schemeClr val="tx1"/>
        </a:solidFill>
        <a:latin typeface="Open Sans" panose="020B0606030504020204" pitchFamily="34" charset="0"/>
        <a:ea typeface="+mn-ea"/>
        <a:cs typeface="+mn-cs"/>
      </a:defRPr>
    </a:lvl3pPr>
    <a:lvl4pPr marL="1371600" algn="l" defTabSz="914400" rtl="0" eaLnBrk="1" latinLnBrk="0" hangingPunct="1">
      <a:defRPr sz="1200" b="0" i="0" kern="1200">
        <a:solidFill>
          <a:schemeClr val="tx1"/>
        </a:solidFill>
        <a:latin typeface="Open Sans" panose="020B0606030504020204" pitchFamily="34" charset="0"/>
        <a:ea typeface="+mn-ea"/>
        <a:cs typeface="+mn-cs"/>
      </a:defRPr>
    </a:lvl4pPr>
    <a:lvl5pPr marL="1828800" algn="l" defTabSz="914400" rtl="0" eaLnBrk="1" latinLnBrk="0" hangingPunct="1">
      <a:defRPr sz="1200" b="0" i="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C28B282D-6A28-7543-8E51-44397E7AE0C6}" type="slidenum">
              <a:rPr lang="fr-FR" smtClean="0"/>
              <a:pPr/>
              <a:t>2</a:t>
            </a:fld>
            <a:endParaRPr lang="fr-FR"/>
          </a:p>
        </p:txBody>
      </p:sp>
    </p:spTree>
    <p:extLst>
      <p:ext uri="{BB962C8B-B14F-4D97-AF65-F5344CB8AC3E}">
        <p14:creationId xmlns:p14="http://schemas.microsoft.com/office/powerpoint/2010/main" val="767179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800" dirty="0">
                <a:effectLst/>
                <a:latin typeface="Open Sans" panose="020B0606030504020204" pitchFamily="34" charset="0"/>
                <a:ea typeface="Open Sans" panose="020B0606030504020204" pitchFamily="34" charset="0"/>
                <a:cs typeface="Times New Roman" panose="02020603050405020304" pitchFamily="18" charset="0"/>
              </a:rPr>
              <a:t>The most important added value is the opportunity to </a:t>
            </a:r>
            <a:r>
              <a:rPr lang="en-GB" sz="1800" b="1" dirty="0">
                <a:effectLst/>
                <a:latin typeface="Open Sans" panose="020B0606030504020204" pitchFamily="34" charset="0"/>
                <a:ea typeface="Open Sans" panose="020B0606030504020204" pitchFamily="34" charset="0"/>
                <a:cs typeface="Times New Roman" panose="02020603050405020304" pitchFamily="18" charset="0"/>
              </a:rPr>
              <a:t>optimise the capacities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of the Hungarian CoARA members participating in CoARA Working Groups. </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r>
              <a:rPr lang="en-GB" sz="1800" dirty="0">
                <a:effectLst/>
                <a:latin typeface="Open Sans" panose="020B0606030504020204" pitchFamily="34" charset="0"/>
                <a:ea typeface="Open Sans" panose="020B0606030504020204" pitchFamily="34" charset="0"/>
                <a:cs typeface="Times New Roman" panose="02020603050405020304" pitchFamily="18" charset="0"/>
              </a:rPr>
              <a:t>The Hungarian National Chapter would provide a </a:t>
            </a:r>
            <a:r>
              <a:rPr lang="en-GB" sz="1800" b="1" dirty="0">
                <a:effectLst/>
                <a:latin typeface="Open Sans" panose="020B0606030504020204" pitchFamily="34" charset="0"/>
                <a:ea typeface="Open Sans" panose="020B0606030504020204" pitchFamily="34" charset="0"/>
                <a:cs typeface="Times New Roman" panose="02020603050405020304" pitchFamily="18" charset="0"/>
              </a:rPr>
              <a:t>platform for sharing knowledge, experience, and good practices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of the implementation of CoARA commitments. </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r>
              <a:rPr lang="en-GB" sz="1800" dirty="0">
                <a:effectLst/>
                <a:latin typeface="Open Sans" panose="020B0606030504020204" pitchFamily="34" charset="0"/>
                <a:ea typeface="Open Sans" panose="020B0606030504020204" pitchFamily="34" charset="0"/>
                <a:cs typeface="Times New Roman" panose="02020603050405020304" pitchFamily="18" charset="0"/>
              </a:rPr>
              <a:t>The Hungarian National Chapter would </a:t>
            </a:r>
            <a:r>
              <a:rPr lang="en-GB" sz="1800" b="1" dirty="0">
                <a:effectLst/>
                <a:latin typeface="Open Sans" panose="020B0606030504020204" pitchFamily="34" charset="0"/>
                <a:ea typeface="Open Sans" panose="020B0606030504020204" pitchFamily="34" charset="0"/>
                <a:cs typeface="Times New Roman" panose="02020603050405020304" pitchFamily="18" charset="0"/>
              </a:rPr>
              <a:t>facilitate the identification of national specificities and characteristics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of the implementation process. </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r>
              <a:rPr lang="en-GB" sz="1800" dirty="0">
                <a:effectLst/>
                <a:latin typeface="Open Sans" panose="020B0606030504020204" pitchFamily="34" charset="0"/>
                <a:ea typeface="Open Sans" panose="020B0606030504020204" pitchFamily="34" charset="0"/>
                <a:cs typeface="Times New Roman" panose="02020603050405020304" pitchFamily="18" charset="0"/>
              </a:rPr>
              <a:t>It would also contribute to </a:t>
            </a:r>
            <a:r>
              <a:rPr lang="en-GB" sz="1800" b="1" dirty="0">
                <a:effectLst/>
                <a:latin typeface="Open Sans" panose="020B0606030504020204" pitchFamily="34" charset="0"/>
                <a:ea typeface="Open Sans" panose="020B0606030504020204" pitchFamily="34" charset="0"/>
                <a:cs typeface="Times New Roman" panose="02020603050405020304" pitchFamily="18" charset="0"/>
              </a:rPr>
              <a:t>elaborate national points of view to be advocated and represented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by members of the National Chapter in different working groups.</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3</a:t>
            </a:fld>
            <a:endParaRPr lang="fr-FR"/>
          </a:p>
        </p:txBody>
      </p:sp>
    </p:spTree>
    <p:extLst>
      <p:ext uri="{BB962C8B-B14F-4D97-AF65-F5344CB8AC3E}">
        <p14:creationId xmlns:p14="http://schemas.microsoft.com/office/powerpoint/2010/main" val="1801301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F98E6-9543-65BC-48F2-5EDE12589D2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12AE67-5F2A-70A2-3195-B7318467CAF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55B538-8818-3045-ACA2-EE51BB150CEE}"/>
              </a:ext>
            </a:extLst>
          </p:cNvPr>
          <p:cNvSpPr>
            <a:spLocks noGrp="1"/>
          </p:cNvSpPr>
          <p:nvPr>
            <p:ph type="body" idx="1"/>
          </p:nvPr>
        </p:nvSpPr>
        <p:spPr/>
        <p:txBody>
          <a:bodyPr/>
          <a:lstStyle/>
          <a:p>
            <a:pPr marL="0" marR="0" lvl="0" indent="0" algn="just" defTabSz="914400" rtl="0" eaLnBrk="1" fontAlgn="auto" latinLnBrk="0" hangingPunct="1">
              <a:lnSpc>
                <a:spcPct val="110000"/>
              </a:lnSpc>
              <a:spcBef>
                <a:spcPts val="0"/>
              </a:spcBef>
              <a:spcAft>
                <a:spcPts val="600"/>
              </a:spcAft>
              <a:buClrTx/>
              <a:buSzTx/>
              <a:buFont typeface="+mj-lt"/>
              <a:buNone/>
              <a:tabLst/>
              <a:defRPr/>
            </a:pPr>
            <a:r>
              <a:rPr lang="en-GB" sz="1800" b="1" dirty="0">
                <a:effectLst/>
                <a:latin typeface="Open Sans" panose="020B0606030504020204" pitchFamily="34" charset="0"/>
                <a:ea typeface="Open Sans" panose="020B0606030504020204" pitchFamily="34" charset="0"/>
                <a:cs typeface="Times New Roman" panose="02020603050405020304" pitchFamily="18" charset="0"/>
              </a:rPr>
              <a:t>The mission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of the Hungarian National Chapter is to </a:t>
            </a:r>
            <a:r>
              <a:rPr lang="en-GB" sz="1800" b="1" dirty="0">
                <a:effectLst/>
                <a:latin typeface="Open Sans" panose="020B0606030504020204" pitchFamily="34" charset="0"/>
                <a:ea typeface="Open Sans" panose="020B0606030504020204" pitchFamily="34" charset="0"/>
                <a:cs typeface="Times New Roman" panose="02020603050405020304" pitchFamily="18" charset="0"/>
              </a:rPr>
              <a:t>harmonise and align </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the development and update of assessment systems of the participant Hungarian entities on national level along the CoARA commitments in order to create a framework for the interoperability of assessment. </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pPr marL="0" marR="0" lvl="0" indent="0" algn="just" defTabSz="914400" rtl="0" eaLnBrk="1" fontAlgn="auto" latinLnBrk="0" hangingPunct="1">
              <a:lnSpc>
                <a:spcPct val="110000"/>
              </a:lnSpc>
              <a:spcBef>
                <a:spcPts val="0"/>
              </a:spcBef>
              <a:spcAft>
                <a:spcPts val="600"/>
              </a:spcAft>
              <a:buClrTx/>
              <a:buSzTx/>
              <a:buFont typeface="+mj-lt"/>
              <a:buNone/>
              <a:tabLst/>
              <a:defRPr/>
            </a:pP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pPr marL="0" marR="0" lvl="0" indent="0" algn="just" defTabSz="914400" rtl="0" eaLnBrk="1" fontAlgn="auto" latinLnBrk="0" hangingPunct="1">
              <a:lnSpc>
                <a:spcPct val="110000"/>
              </a:lnSpc>
              <a:spcBef>
                <a:spcPts val="0"/>
              </a:spcBef>
              <a:spcAft>
                <a:spcPts val="600"/>
              </a:spcAft>
              <a:buClrTx/>
              <a:buSzTx/>
              <a:buFont typeface="+mj-lt"/>
              <a:buNone/>
              <a:tabLst/>
              <a:defRPr/>
            </a:pPr>
            <a:r>
              <a:rPr lang="en-GB" sz="1800" b="1" dirty="0">
                <a:effectLst/>
                <a:latin typeface="Open Sans" panose="020B0606030504020204" pitchFamily="34" charset="0"/>
                <a:ea typeface="Open Sans" panose="020B0606030504020204" pitchFamily="34" charset="0"/>
                <a:cs typeface="Times New Roman" panose="02020603050405020304" pitchFamily="18" charset="0"/>
              </a:rPr>
              <a:t>Targeted objectives are</a:t>
            </a:r>
            <a:r>
              <a:rPr lang="en-GB" sz="1800" dirty="0">
                <a:effectLst/>
                <a:latin typeface="Open Sans" panose="020B0606030504020204" pitchFamily="34" charset="0"/>
                <a:ea typeface="Open Sans" panose="020B0606030504020204" pitchFamily="34" charset="0"/>
                <a:cs typeface="Times New Roman" panose="02020603050405020304" pitchFamily="18" charset="0"/>
              </a:rPr>
              <a:t>:</a:t>
            </a: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pPr marL="0" marR="0" lvl="0" indent="0" algn="just" defTabSz="914400" rtl="0" eaLnBrk="1" fontAlgn="auto" latinLnBrk="0" hangingPunct="1">
              <a:lnSpc>
                <a:spcPct val="110000"/>
              </a:lnSpc>
              <a:spcBef>
                <a:spcPts val="0"/>
              </a:spcBef>
              <a:spcAft>
                <a:spcPts val="600"/>
              </a:spcAft>
              <a:buClrTx/>
              <a:buSzTx/>
              <a:buFont typeface="+mj-lt"/>
              <a:buNone/>
              <a:tabLst/>
              <a:defRPr/>
            </a:pPr>
            <a:endParaRPr lang="hu-HU" sz="18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gn="just">
              <a:lnSpc>
                <a:spcPct val="110000"/>
              </a:lnSpc>
              <a:spcAft>
                <a:spcPts val="600"/>
              </a:spcAft>
              <a:buFont typeface="+mj-lt"/>
              <a:buAutoNum type="arabicPeriod"/>
            </a:pPr>
            <a:r>
              <a:rPr lang="en-GB" sz="1200" dirty="0">
                <a:effectLst/>
                <a:latin typeface="Open Sans" panose="020B0606030504020204" pitchFamily="34" charset="0"/>
                <a:ea typeface="Open Sans" panose="020B0606030504020204" pitchFamily="34" charset="0"/>
                <a:cs typeface="Times New Roman" panose="02020603050405020304" pitchFamily="18" charset="0"/>
              </a:rPr>
              <a:t>initiate a discussion and exchange forum for establishment of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the state of the art </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of research assessment in the participating institutions,</a:t>
            </a:r>
            <a:endParaRPr lang="hu-HU" sz="12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gn="just">
              <a:lnSpc>
                <a:spcPct val="110000"/>
              </a:lnSpc>
              <a:spcAft>
                <a:spcPts val="600"/>
              </a:spcAft>
              <a:buFont typeface="+mj-lt"/>
              <a:buAutoNum type="arabicPeriod"/>
            </a:pPr>
            <a:r>
              <a:rPr lang="en-GB" sz="1200" dirty="0">
                <a:effectLst/>
                <a:latin typeface="Open Sans" panose="020B0606030504020204" pitchFamily="34" charset="0"/>
                <a:ea typeface="Open Sans" panose="020B0606030504020204" pitchFamily="34" charset="0"/>
                <a:cs typeface="Times New Roman" panose="02020603050405020304" pitchFamily="18" charset="0"/>
              </a:rPr>
              <a:t>evaluation to what extent these are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compliant </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or not with CoARA commitments,</a:t>
            </a:r>
            <a:endParaRPr lang="hu-HU" sz="12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gn="just">
              <a:lnSpc>
                <a:spcPct val="110000"/>
              </a:lnSpc>
              <a:spcAft>
                <a:spcPts val="600"/>
              </a:spcAft>
              <a:buFont typeface="+mj-lt"/>
              <a:buAutoNum type="arabicPeriod"/>
            </a:pPr>
            <a:r>
              <a:rPr lang="en-GB" sz="1200" dirty="0">
                <a:effectLst/>
                <a:latin typeface="Open Sans" panose="020B0606030504020204" pitchFamily="34" charset="0"/>
                <a:ea typeface="Open Sans" panose="020B0606030504020204" pitchFamily="34" charset="0"/>
                <a:cs typeface="Times New Roman" panose="02020603050405020304" pitchFamily="18" charset="0"/>
              </a:rPr>
              <a:t>assess the possible and feasible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changes</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 as well as the</a:t>
            </a:r>
            <a:r>
              <a:rPr lang="hu-HU" sz="1200" dirty="0">
                <a:effectLst/>
                <a:latin typeface="Open Sans" panose="020B0606030504020204" pitchFamily="34" charset="0"/>
                <a:ea typeface="Open Sans" panose="020B0606030504020204" pitchFamily="34" charset="0"/>
                <a:cs typeface="Times New Roman" panose="02020603050405020304" pitchFamily="18" charset="0"/>
              </a:rPr>
              <a:t>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hurdles</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 and bottlenecks in their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institutional implementation</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a:t>
            </a:r>
            <a:endParaRPr lang="hu-HU" sz="12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gn="just">
              <a:lnSpc>
                <a:spcPct val="110000"/>
              </a:lnSpc>
              <a:spcAft>
                <a:spcPts val="600"/>
              </a:spcAft>
              <a:buFont typeface="+mj-lt"/>
              <a:buAutoNum type="arabicPeriod"/>
            </a:pPr>
            <a:r>
              <a:rPr lang="en-GB" sz="1200" dirty="0">
                <a:effectLst/>
                <a:latin typeface="Open Sans" panose="020B0606030504020204" pitchFamily="34" charset="0"/>
                <a:ea typeface="Open Sans" panose="020B0606030504020204" pitchFamily="34" charset="0"/>
                <a:cs typeface="Times New Roman" panose="02020603050405020304" pitchFamily="18" charset="0"/>
              </a:rPr>
              <a:t>identify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external factors </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with influence on the change process,</a:t>
            </a:r>
            <a:endParaRPr lang="hu-HU" sz="12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gn="just">
              <a:lnSpc>
                <a:spcPct val="110000"/>
              </a:lnSpc>
              <a:spcAft>
                <a:spcPts val="600"/>
              </a:spcAft>
              <a:buFont typeface="+mj-lt"/>
              <a:buAutoNum type="arabicPeriod"/>
            </a:pPr>
            <a:r>
              <a:rPr lang="en-GB" sz="1200" dirty="0">
                <a:effectLst/>
                <a:latin typeface="Open Sans" panose="020B0606030504020204" pitchFamily="34" charset="0"/>
                <a:ea typeface="Open Sans" panose="020B0606030504020204" pitchFamily="34" charset="0"/>
                <a:cs typeface="Times New Roman" panose="02020603050405020304" pitchFamily="18" charset="0"/>
              </a:rPr>
              <a:t>development of a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database of tools</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 and evaluation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mechanisms</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 aimed primarily to fill in institutional gaps, </a:t>
            </a:r>
            <a:r>
              <a:rPr lang="hu-HU" sz="1200" dirty="0">
                <a:effectLst/>
                <a:latin typeface="Open Sans" panose="020B0606030504020204" pitchFamily="34" charset="0"/>
                <a:ea typeface="Open Sans" panose="020B0606030504020204" pitchFamily="34" charset="0"/>
                <a:cs typeface="Times New Roman" panose="02020603050405020304" pitchFamily="18" charset="0"/>
              </a:rPr>
              <a:t> </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update of the existing </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national</a:t>
            </a:r>
            <a:r>
              <a:rPr lang="hu-HU" sz="1200" b="1" dirty="0">
                <a:effectLst/>
                <a:latin typeface="Open Sans" panose="020B0606030504020204" pitchFamily="34" charset="0"/>
                <a:ea typeface="Open Sans" panose="020B0606030504020204" pitchFamily="34" charset="0"/>
                <a:cs typeface="Times New Roman" panose="02020603050405020304" pitchFamily="18" charset="0"/>
              </a:rPr>
              <a:t> bibliometric</a:t>
            </a:r>
            <a:r>
              <a:rPr lang="en-GB" sz="1200" b="1" dirty="0">
                <a:effectLst/>
                <a:latin typeface="Open Sans" panose="020B0606030504020204" pitchFamily="34" charset="0"/>
                <a:ea typeface="Open Sans" panose="020B0606030504020204" pitchFamily="34" charset="0"/>
                <a:cs typeface="Times New Roman" panose="02020603050405020304" pitchFamily="18" charset="0"/>
              </a:rPr>
              <a:t> database </a:t>
            </a:r>
            <a:r>
              <a:rPr lang="en-GB" sz="1200" dirty="0">
                <a:effectLst/>
                <a:latin typeface="Open Sans" panose="020B0606030504020204" pitchFamily="34" charset="0"/>
                <a:ea typeface="Open Sans" panose="020B0606030504020204" pitchFamily="34" charset="0"/>
                <a:cs typeface="Times New Roman" panose="02020603050405020304" pitchFamily="18" charset="0"/>
              </a:rPr>
              <a:t>of research assessment data,</a:t>
            </a:r>
            <a:endParaRPr lang="hu-HU" sz="1200" dirty="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15000"/>
              </a:lnSpc>
              <a:spcBef>
                <a:spcPts val="500"/>
              </a:spcBef>
              <a:spcAft>
                <a:spcPts val="800"/>
              </a:spcAft>
              <a:buFont typeface="+mj-lt"/>
              <a:buAutoNum type="arabicPeriod"/>
            </a:pPr>
            <a:r>
              <a:rPr lang="en-GB" sz="1200" dirty="0">
                <a:effectLst/>
                <a:latin typeface="Open Sans" panose="020B0606030504020204" pitchFamily="34" charset="0"/>
                <a:ea typeface="Times New Roman" panose="02020603050405020304" pitchFamily="18" charset="0"/>
                <a:cs typeface="Segoe UI" panose="020B0502040204020203" pitchFamily="34" charset="0"/>
              </a:rPr>
              <a:t>share of </a:t>
            </a:r>
            <a:r>
              <a:rPr lang="en-GB" sz="1200" b="1" dirty="0">
                <a:effectLst/>
                <a:latin typeface="Open Sans" panose="020B0606030504020204" pitchFamily="34" charset="0"/>
                <a:ea typeface="Times New Roman" panose="02020603050405020304" pitchFamily="18" charset="0"/>
                <a:cs typeface="Segoe UI" panose="020B0502040204020203" pitchFamily="34" charset="0"/>
              </a:rPr>
              <a:t>good practices</a:t>
            </a:r>
            <a:r>
              <a:rPr lang="en-GB" sz="1200" dirty="0">
                <a:effectLst/>
                <a:latin typeface="Open Sans" panose="020B0606030504020204" pitchFamily="34" charset="0"/>
                <a:ea typeface="Times New Roman" panose="02020603050405020304" pitchFamily="18" charset="0"/>
                <a:cs typeface="Segoe UI" panose="020B0502040204020203" pitchFamily="34" charset="0"/>
              </a:rPr>
              <a:t>,</a:t>
            </a:r>
            <a:endParaRPr lang="hu-HU"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500"/>
              </a:spcBef>
              <a:spcAft>
                <a:spcPts val="800"/>
              </a:spcAft>
              <a:buFont typeface="+mj-lt"/>
              <a:buAutoNum type="arabicPeriod"/>
            </a:pPr>
            <a:r>
              <a:rPr lang="en-GB" sz="1200" dirty="0">
                <a:effectLst/>
                <a:latin typeface="Open Sans" panose="020B0606030504020204" pitchFamily="34" charset="0"/>
                <a:ea typeface="Times New Roman" panose="02020603050405020304" pitchFamily="18" charset="0"/>
                <a:cs typeface="Segoe UI" panose="020B0502040204020203" pitchFamily="34" charset="0"/>
              </a:rPr>
              <a:t>evaluation of the </a:t>
            </a:r>
            <a:r>
              <a:rPr lang="en-GB" sz="1200" b="1" dirty="0">
                <a:effectLst/>
                <a:latin typeface="Open Sans" panose="020B0606030504020204" pitchFamily="34" charset="0"/>
                <a:ea typeface="Times New Roman" panose="02020603050405020304" pitchFamily="18" charset="0"/>
                <a:cs typeface="Segoe UI" panose="020B0502040204020203" pitchFamily="34" charset="0"/>
              </a:rPr>
              <a:t>new practices </a:t>
            </a:r>
            <a:r>
              <a:rPr lang="en-GB" sz="1200" dirty="0">
                <a:effectLst/>
                <a:latin typeface="Open Sans" panose="020B0606030504020204" pitchFamily="34" charset="0"/>
                <a:ea typeface="Times New Roman" panose="02020603050405020304" pitchFamily="18" charset="0"/>
                <a:cs typeface="Segoe UI" panose="020B0502040204020203" pitchFamily="34" charset="0"/>
              </a:rPr>
              <a:t>from year to year; start </a:t>
            </a:r>
            <a:r>
              <a:rPr lang="en-GB" sz="1200" b="1" dirty="0">
                <a:effectLst/>
                <a:latin typeface="Open Sans" panose="020B0606030504020204" pitchFamily="34" charset="0"/>
                <a:ea typeface="Times New Roman" panose="02020603050405020304" pitchFamily="18" charset="0"/>
                <a:cs typeface="Segoe UI" panose="020B0502040204020203" pitchFamily="34" charset="0"/>
              </a:rPr>
              <a:t>building a database </a:t>
            </a:r>
            <a:r>
              <a:rPr lang="en-GB" sz="1200" dirty="0">
                <a:effectLst/>
                <a:latin typeface="Open Sans" panose="020B0606030504020204" pitchFamily="34" charset="0"/>
                <a:ea typeface="Times New Roman" panose="02020603050405020304" pitchFamily="18" charset="0"/>
                <a:cs typeface="Segoe UI" panose="020B0502040204020203" pitchFamily="34" charset="0"/>
              </a:rPr>
              <a:t>of the feedback from all stakeholders and compare to </a:t>
            </a:r>
            <a:r>
              <a:rPr lang="en-GB" sz="1200" b="1" dirty="0">
                <a:effectLst/>
                <a:latin typeface="Open Sans" panose="020B0606030504020204" pitchFamily="34" charset="0"/>
                <a:ea typeface="Times New Roman" panose="02020603050405020304" pitchFamily="18" charset="0"/>
                <a:cs typeface="Segoe UI" panose="020B0502040204020203" pitchFamily="34" charset="0"/>
              </a:rPr>
              <a:t>international best practices</a:t>
            </a:r>
            <a:r>
              <a:rPr lang="en-GB" sz="1200" dirty="0">
                <a:effectLst/>
                <a:latin typeface="Open Sans" panose="020B0606030504020204" pitchFamily="34" charset="0"/>
                <a:ea typeface="Times New Roman" panose="02020603050405020304" pitchFamily="18" charset="0"/>
                <a:cs typeface="Segoe UI" panose="020B0502040204020203" pitchFamily="34" charset="0"/>
              </a:rPr>
              <a:t>,</a:t>
            </a:r>
            <a:endParaRPr lang="hu-HU" sz="1200" dirty="0">
              <a:effectLst/>
              <a:latin typeface="Times New Roman" panose="02020603050405020304" pitchFamily="18" charset="0"/>
              <a:ea typeface="Times New Roman" panose="02020603050405020304" pitchFamily="18" charset="0"/>
              <a:cs typeface="+mn-cs"/>
            </a:endParaRPr>
          </a:p>
          <a:p>
            <a:pPr marL="342900" lvl="0" indent="-342900">
              <a:lnSpc>
                <a:spcPct val="115000"/>
              </a:lnSpc>
              <a:spcBef>
                <a:spcPts val="500"/>
              </a:spcBef>
              <a:spcAft>
                <a:spcPts val="800"/>
              </a:spcAft>
              <a:buFont typeface="+mj-lt"/>
              <a:buAutoNum type="arabicPeriod"/>
            </a:pPr>
            <a:r>
              <a:rPr lang="en-GB" sz="1200" b="1" dirty="0">
                <a:effectLst/>
                <a:latin typeface="Open Sans" panose="020B0606030504020204" pitchFamily="34" charset="0"/>
                <a:ea typeface="Open Sans" panose="020B0606030504020204" pitchFamily="34" charset="0"/>
                <a:cs typeface="Segoe UI" panose="020B0502040204020203" pitchFamily="34" charset="0"/>
              </a:rPr>
              <a:t>optimize resources</a:t>
            </a:r>
            <a:r>
              <a:rPr lang="en-GB" sz="1200" dirty="0">
                <a:effectLst/>
                <a:latin typeface="Open Sans" panose="020B0606030504020204" pitchFamily="34" charset="0"/>
                <a:ea typeface="Open Sans" panose="020B0606030504020204" pitchFamily="34" charset="0"/>
                <a:cs typeface="Segoe UI" panose="020B0502040204020203" pitchFamily="34" charset="0"/>
              </a:rPr>
              <a:t>.</a:t>
            </a:r>
            <a:endParaRPr lang="hu-HU" dirty="0">
              <a:latin typeface="Poppins"/>
              <a:cs typeface="Poppins"/>
            </a:endParaRPr>
          </a:p>
        </p:txBody>
      </p:sp>
      <p:sp>
        <p:nvSpPr>
          <p:cNvPr id="4" name="Espace réservé du numéro de diapositive 3">
            <a:extLst>
              <a:ext uri="{FF2B5EF4-FFF2-40B4-BE49-F238E27FC236}">
                <a16:creationId xmlns:a16="http://schemas.microsoft.com/office/drawing/2014/main" id="{6483FE77-0E33-6404-0F23-41C367091468}"/>
              </a:ext>
            </a:extLst>
          </p:cNvPr>
          <p:cNvSpPr>
            <a:spLocks noGrp="1"/>
          </p:cNvSpPr>
          <p:nvPr>
            <p:ph type="sldNum" sz="quarter" idx="5"/>
          </p:nvPr>
        </p:nvSpPr>
        <p:spPr/>
        <p:txBody>
          <a:bodyPr/>
          <a:lstStyle/>
          <a:p>
            <a:fld id="{C28B282D-6A28-7543-8E51-44397E7AE0C6}" type="slidenum">
              <a:rPr lang="fr-FR" smtClean="0"/>
              <a:pPr/>
              <a:t>4</a:t>
            </a:fld>
            <a:endParaRPr lang="fr-FR"/>
          </a:p>
        </p:txBody>
      </p:sp>
    </p:spTree>
    <p:extLst>
      <p:ext uri="{BB962C8B-B14F-4D97-AF65-F5344CB8AC3E}">
        <p14:creationId xmlns:p14="http://schemas.microsoft.com/office/powerpoint/2010/main" val="120390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hu-HU" sz="1200" b="1" i="0" kern="1200" dirty="0">
                <a:solidFill>
                  <a:schemeClr val="tx1"/>
                </a:solidFill>
                <a:effectLst/>
                <a:latin typeface="Open Sans" panose="020B0606030504020204" pitchFamily="34" charset="0"/>
                <a:ea typeface="+mn-ea"/>
                <a:cs typeface="+mn-cs"/>
              </a:rPr>
              <a:t>HUN-REN </a:t>
            </a:r>
            <a:r>
              <a:rPr lang="en-US" sz="1200" b="0" i="0" kern="1200" dirty="0">
                <a:solidFill>
                  <a:schemeClr val="tx1"/>
                </a:solidFill>
                <a:effectLst/>
                <a:latin typeface="Open Sans" panose="020B0606030504020204" pitchFamily="34" charset="0"/>
                <a:ea typeface="+mn-ea"/>
                <a:cs typeface="+mn-cs"/>
              </a:rPr>
              <a:t>comprises 11 research centres, 7 research institutes and 116 additional supported research groups operating at universities and other public institutions, conducting research in the most varied disciplines of mathematics and natural sciences, life sciences, social sciences and the humanities</a:t>
            </a:r>
            <a:r>
              <a:rPr lang="hu-HU" sz="1200" b="0" i="0" kern="1200" dirty="0">
                <a:solidFill>
                  <a:schemeClr val="tx1"/>
                </a:solidFill>
                <a:effectLst/>
                <a:latin typeface="Open Sans" panose="020B0606030504020204" pitchFamily="34" charset="0"/>
                <a:ea typeface="+mn-ea"/>
                <a:cs typeface="+mn-cs"/>
              </a:rPr>
              <a:t>. </a:t>
            </a:r>
          </a:p>
          <a:p>
            <a:r>
              <a:rPr lang="en-US" sz="1200" b="0" i="0" kern="1200" dirty="0">
                <a:solidFill>
                  <a:schemeClr val="tx1"/>
                </a:solidFill>
                <a:effectLst/>
                <a:latin typeface="Open Sans" panose="020B0606030504020204" pitchFamily="34" charset="0"/>
                <a:ea typeface="+mn-ea"/>
                <a:cs typeface="+mn-cs"/>
              </a:rPr>
              <a:t>HUN-REN builds on the rich legacy of the collective wealth of knowledge accumulated in the research network over more than a century.</a:t>
            </a:r>
            <a:endParaRPr lang="hu-HU" sz="1200" b="0" i="0" kern="1200" dirty="0">
              <a:solidFill>
                <a:schemeClr val="tx1"/>
              </a:solidFill>
              <a:effectLst/>
              <a:latin typeface="Open Sans" panose="020B0606030504020204" pitchFamily="34" charset="0"/>
              <a:ea typeface="+mn-ea"/>
              <a:cs typeface="+mn-cs"/>
            </a:endParaRPr>
          </a:p>
          <a:p>
            <a:r>
              <a:rPr lang="hu-HU" sz="1200" b="1" i="0" kern="1200" dirty="0">
                <a:solidFill>
                  <a:schemeClr val="tx1"/>
                </a:solidFill>
                <a:effectLst/>
                <a:latin typeface="Open Sans" panose="020B0606030504020204" pitchFamily="34" charset="0"/>
                <a:ea typeface="+mn-ea"/>
                <a:cs typeface="+mn-cs"/>
              </a:rPr>
              <a:t>Hungarian Universities</a:t>
            </a:r>
            <a:r>
              <a:rPr lang="hu-HU" sz="1200" b="0" i="0" kern="1200" dirty="0">
                <a:solidFill>
                  <a:schemeClr val="tx1"/>
                </a:solidFill>
                <a:effectLst/>
                <a:latin typeface="Open Sans" panose="020B0606030504020204" pitchFamily="34" charset="0"/>
                <a:ea typeface="+mn-ea"/>
                <a:cs typeface="+mn-cs"/>
              </a:rPr>
              <a:t>: most popular and renowend, prestigeous institutions from the country</a:t>
            </a: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b="1" dirty="0"/>
              <a:t>Hungarian Rectors' Conference</a:t>
            </a:r>
            <a:r>
              <a:rPr lang="hu-HU" sz="1200" b="0" i="0" kern="1200" dirty="0">
                <a:solidFill>
                  <a:schemeClr val="tx1"/>
                </a:solidFill>
                <a:effectLst/>
                <a:ea typeface="+mn-ea"/>
                <a:cs typeface="+mn-cs"/>
              </a:rPr>
              <a:t>: representing t</a:t>
            </a:r>
            <a:r>
              <a:rPr lang="en-US" sz="1200" b="0" i="0" kern="1200" dirty="0">
                <a:solidFill>
                  <a:schemeClr val="tx1"/>
                </a:solidFill>
                <a:effectLst/>
                <a:latin typeface="Open Sans" panose="020B0606030504020204" pitchFamily="34" charset="0"/>
                <a:ea typeface="+mn-ea"/>
                <a:cs typeface="+mn-cs"/>
              </a:rPr>
              <a:t>he whole higher education institution, a body comprising the heads of higher education institutions</a:t>
            </a:r>
            <a:r>
              <a:rPr lang="hu-HU" sz="1200" b="0" i="0" kern="1200" dirty="0">
                <a:solidFill>
                  <a:schemeClr val="tx1"/>
                </a:solidFill>
                <a:effectLst/>
                <a:latin typeface="Open Sans" panose="020B0606030504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Open Sans" panose="020B0606030504020204" pitchFamily="34" charset="0"/>
                <a:ea typeface="+mn-ea"/>
                <a:cs typeface="+mn-cs"/>
              </a:rPr>
              <a:t>Hungarian Accreditation Committee</a:t>
            </a:r>
            <a:r>
              <a:rPr lang="hu-HU" sz="1200" b="0" i="0" kern="1200" dirty="0">
                <a:solidFill>
                  <a:schemeClr val="tx1"/>
                </a:solidFill>
                <a:effectLst/>
                <a:latin typeface="Open Sans" panose="020B0606030504020204" pitchFamily="34" charset="0"/>
                <a:ea typeface="+mn-ea"/>
                <a:cs typeface="+mn-cs"/>
              </a:rPr>
              <a:t>: </a:t>
            </a:r>
            <a:r>
              <a:rPr lang="en-US" sz="1200" b="0" i="0" kern="1200" dirty="0">
                <a:solidFill>
                  <a:schemeClr val="tx1"/>
                </a:solidFill>
                <a:effectLst/>
                <a:latin typeface="Open Sans" panose="020B0606030504020204" pitchFamily="34" charset="0"/>
                <a:ea typeface="+mn-ea"/>
                <a:cs typeface="+mn-cs"/>
              </a:rPr>
              <a:t>a national-level, independent body of experts tasked with the external evaluation of the quality of educational and related research activities and the internal quality assurance (QA) systems of higher education institutions in Hungary. </a:t>
            </a:r>
            <a:endParaRPr lang="hu-HU" sz="1200" b="0" i="0" kern="1200" dirty="0">
              <a:solidFill>
                <a:schemeClr val="tx1"/>
              </a:solidFill>
              <a:effectLst/>
              <a:latin typeface="Open Sans" panose="020B0606030504020204" pitchFamily="34" charset="0"/>
              <a:ea typeface="+mn-ea"/>
              <a:cs typeface="+mn-cs"/>
            </a:endParaRPr>
          </a:p>
          <a:p>
            <a:r>
              <a:rPr lang="hu-HU" sz="1200" b="1" i="0" kern="1200" dirty="0">
                <a:solidFill>
                  <a:schemeClr val="tx1"/>
                </a:solidFill>
                <a:effectLst/>
                <a:latin typeface="Open Sans" panose="020B0606030504020204" pitchFamily="34" charset="0"/>
                <a:ea typeface="+mn-ea"/>
                <a:cs typeface="+mn-cs"/>
              </a:rPr>
              <a:t>Hungarian Acacemy of Sciences</a:t>
            </a:r>
            <a:r>
              <a:rPr lang="hu-HU" sz="1200" b="0" i="0" kern="1200" dirty="0">
                <a:solidFill>
                  <a:schemeClr val="tx1"/>
                </a:solidFill>
                <a:effectLst/>
                <a:latin typeface="Open Sans" panose="020B0606030504020204" pitchFamily="34" charset="0"/>
                <a:ea typeface="+mn-ea"/>
                <a:cs typeface="+mn-cs"/>
              </a:rPr>
              <a:t>: </a:t>
            </a:r>
            <a:r>
              <a:rPr lang="en-US" sz="1200" b="0" i="0" u="none" strike="noStrike" kern="1200" baseline="0" dirty="0">
                <a:solidFill>
                  <a:schemeClr val="tx1"/>
                </a:solidFill>
                <a:latin typeface="Open Sans" panose="020B0606030504020204" pitchFamily="34" charset="0"/>
                <a:ea typeface="+mn-ea"/>
                <a:cs typeface="+mn-cs"/>
              </a:rPr>
              <a:t>the oldest science-funding organization in the country</a:t>
            </a:r>
            <a:r>
              <a:rPr lang="hu-HU" sz="1200" b="0" i="0" u="none" strike="noStrike" kern="1200" baseline="0" dirty="0">
                <a:solidFill>
                  <a:schemeClr val="tx1"/>
                </a:solidFill>
                <a:latin typeface="Open Sans" panose="020B0606030504020204" pitchFamily="34" charset="0"/>
                <a:ea typeface="+mn-ea"/>
                <a:cs typeface="+mn-cs"/>
              </a:rPr>
              <a:t>, </a:t>
            </a:r>
            <a:r>
              <a:rPr lang="en-US" sz="1200" b="0" i="0" u="none" strike="noStrike" kern="1200" baseline="0" dirty="0">
                <a:solidFill>
                  <a:schemeClr val="tx1"/>
                </a:solidFill>
                <a:latin typeface="Open Sans" panose="020B0606030504020204" pitchFamily="34" charset="0"/>
                <a:ea typeface="+mn-ea"/>
                <a:cs typeface="+mn-cs"/>
              </a:rPr>
              <a:t>based on a nearly 200-year-long experience, acts as prominent member of</a:t>
            </a:r>
            <a:r>
              <a:rPr lang="hu-HU" sz="1200" b="0" i="0" u="none" strike="noStrike" kern="1200" baseline="0" dirty="0">
                <a:solidFill>
                  <a:schemeClr val="tx1"/>
                </a:solidFill>
                <a:latin typeface="Open Sans" panose="020B0606030504020204" pitchFamily="34" charset="0"/>
                <a:ea typeface="+mn-ea"/>
                <a:cs typeface="+mn-cs"/>
              </a:rPr>
              <a:t> the Hungarian scientific ecosystem. </a:t>
            </a:r>
            <a:r>
              <a:rPr lang="en-US" sz="1200" b="0" i="0" u="none" strike="noStrike" kern="1200" baseline="0" dirty="0">
                <a:solidFill>
                  <a:schemeClr val="tx1"/>
                </a:solidFill>
                <a:latin typeface="Open Sans" panose="020B0606030504020204" pitchFamily="34" charset="0"/>
                <a:ea typeface="+mn-ea"/>
                <a:cs typeface="+mn-cs"/>
              </a:rPr>
              <a:t>As a significant science-funding organization in Hungary the MTA advocates</a:t>
            </a:r>
            <a:r>
              <a:rPr lang="hu-HU" sz="1200" b="0" i="0" u="none" strike="noStrike" kern="1200" baseline="0" dirty="0">
                <a:solidFill>
                  <a:schemeClr val="tx1"/>
                </a:solidFill>
                <a:latin typeface="Open Sans" panose="020B0606030504020204" pitchFamily="34" charset="0"/>
                <a:ea typeface="+mn-ea"/>
                <a:cs typeface="+mn-cs"/>
              </a:rPr>
              <a:t> </a:t>
            </a:r>
            <a:r>
              <a:rPr lang="en-US" sz="1200" b="0" i="0" u="none" strike="noStrike" kern="1200" baseline="0" dirty="0">
                <a:solidFill>
                  <a:schemeClr val="tx1"/>
                </a:solidFill>
                <a:latin typeface="Open Sans" panose="020B0606030504020204" pitchFamily="34" charset="0"/>
                <a:ea typeface="+mn-ea"/>
                <a:cs typeface="+mn-cs"/>
              </a:rPr>
              <a:t>scientific views and is a major representative of the interests of the research community in Hungary</a:t>
            </a:r>
            <a:r>
              <a:rPr lang="hu-HU" sz="1200" b="0" i="0" u="none" strike="noStrike" kern="1200" baseline="0" dirty="0">
                <a:solidFill>
                  <a:schemeClr val="tx1"/>
                </a:solidFill>
                <a:latin typeface="Open Sans" panose="020B0606030504020204" pitchFamily="34" charset="0"/>
                <a:ea typeface="+mn-ea"/>
                <a:cs typeface="+mn-cs"/>
              </a:rPr>
              <a:t>. </a:t>
            </a:r>
          </a:p>
          <a:p>
            <a:endParaRPr lang="hu-HU" sz="1200" b="0" i="0" u="none" strike="noStrike" kern="1200" baseline="0" dirty="0">
              <a:solidFill>
                <a:schemeClr val="tx1"/>
              </a:solidFill>
              <a:effectLst/>
              <a:latin typeface="Open Sans" panose="020B0606030504020204" pitchFamily="34" charset="0"/>
              <a:ea typeface="+mn-ea"/>
              <a:cs typeface="+mn-cs"/>
            </a:endParaRPr>
          </a:p>
          <a:p>
            <a:endParaRPr lang="hu-HU" sz="1200" b="0" i="0" kern="1200" dirty="0">
              <a:solidFill>
                <a:schemeClr val="tx1"/>
              </a:solidFill>
              <a:effectLst/>
              <a:latin typeface="Open Sans" panose="020B0606030504020204" pitchFamily="34" charset="0"/>
              <a:ea typeface="+mn-ea"/>
              <a:cs typeface="+mn-c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5</a:t>
            </a:fld>
            <a:endParaRPr lang="fr-FR"/>
          </a:p>
        </p:txBody>
      </p:sp>
    </p:spTree>
    <p:extLst>
      <p:ext uri="{BB962C8B-B14F-4D97-AF65-F5344CB8AC3E}">
        <p14:creationId xmlns:p14="http://schemas.microsoft.com/office/powerpoint/2010/main" val="200047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b="0" i="0" kern="1200" dirty="0">
                <a:solidFill>
                  <a:schemeClr val="tx1"/>
                </a:solidFill>
                <a:effectLst/>
                <a:latin typeface="Open Sans" panose="020B0606030504020204" pitchFamily="34" charset="0"/>
                <a:ea typeface="+mn-ea"/>
                <a:cs typeface="+mn-cs"/>
              </a:rPr>
              <a:t>It is a need to </a:t>
            </a:r>
            <a:r>
              <a:rPr lang="hu-HU" sz="1200" b="1" i="0" kern="1200" dirty="0">
                <a:solidFill>
                  <a:schemeClr val="tx1"/>
                </a:solidFill>
                <a:effectLst/>
                <a:latin typeface="Open Sans" panose="020B0606030504020204" pitchFamily="34" charset="0"/>
                <a:ea typeface="+mn-ea"/>
                <a:cs typeface="+mn-cs"/>
              </a:rPr>
              <a:t>establish</a:t>
            </a:r>
            <a:r>
              <a:rPr lang="hu-HU" sz="1200" b="0" i="0" kern="1200" dirty="0">
                <a:solidFill>
                  <a:schemeClr val="tx1"/>
                </a:solidFill>
                <a:effectLst/>
                <a:latin typeface="Open Sans" panose="020B0606030504020204" pitchFamily="34" charset="0"/>
                <a:ea typeface="+mn-ea"/>
                <a:cs typeface="+mn-cs"/>
              </a:rPr>
              <a:t> a </a:t>
            </a:r>
            <a:r>
              <a:rPr lang="hu-HU" sz="1200" b="1" i="0" kern="1200" dirty="0">
                <a:solidFill>
                  <a:schemeClr val="tx1"/>
                </a:solidFill>
                <a:effectLst/>
                <a:latin typeface="Open Sans" panose="020B0606030504020204" pitchFamily="34" charset="0"/>
                <a:ea typeface="+mn-ea"/>
                <a:cs typeface="+mn-cs"/>
              </a:rPr>
              <a:t>framework that supports researchers in both institutional and academic career paths, ideally with minimal discrepancy between the two.</a:t>
            </a:r>
            <a:r>
              <a:rPr lang="hu-HU" sz="1200" b="0" i="0" kern="1200" dirty="0">
                <a:solidFill>
                  <a:schemeClr val="tx1"/>
                </a:solidFill>
                <a:effectLst/>
                <a:latin typeface="Open Sans" panose="020B0606030504020204" pitchFamily="34" charset="0"/>
                <a:ea typeface="+mn-ea"/>
                <a:cs typeface="+mn-cs"/>
              </a:rPr>
              <a:t> The working group includes national stakeholders who are capable of identifing such a framework, provided they are open to the needs of the participants and can effectively communicate their findings to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hu-HU" sz="1200" b="0" i="0" kern="1200" dirty="0">
              <a:solidFill>
                <a:schemeClr val="tx1"/>
              </a:solidFill>
              <a:effectLst/>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b="0" i="0" kern="1200" dirty="0">
                <a:solidFill>
                  <a:schemeClr val="tx1"/>
                </a:solidFill>
                <a:effectLst/>
                <a:latin typeface="Open Sans" panose="020B0606030504020204" pitchFamily="34" charset="0"/>
                <a:ea typeface="+mn-ea"/>
                <a:cs typeface="+mn-cs"/>
              </a:rPr>
              <a:t>Member institutions have a </a:t>
            </a:r>
            <a:r>
              <a:rPr lang="en-US" sz="1200" b="1" i="0" kern="1200" dirty="0">
                <a:solidFill>
                  <a:schemeClr val="tx1"/>
                </a:solidFill>
                <a:effectLst/>
                <a:latin typeface="Open Sans" panose="020B0606030504020204" pitchFamily="34" charset="0"/>
                <a:ea typeface="+mn-ea"/>
                <a:cs typeface="+mn-cs"/>
              </a:rPr>
              <a:t>diverse and multidisciplinary research community</a:t>
            </a:r>
            <a:r>
              <a:rPr lang="hu-HU" sz="1200" b="1" i="0" kern="1200" dirty="0">
                <a:solidFill>
                  <a:schemeClr val="tx1"/>
                </a:solidFill>
                <a:effectLst/>
                <a:latin typeface="Open Sans" panose="020B0606030504020204" pitchFamily="34" charset="0"/>
                <a:ea typeface="+mn-ea"/>
                <a:cs typeface="+mn-cs"/>
              </a:rPr>
              <a:t> </a:t>
            </a:r>
            <a:r>
              <a:rPr lang="hu-HU" sz="1200" b="0" i="0" kern="1200" dirty="0">
                <a:solidFill>
                  <a:schemeClr val="tx1"/>
                </a:solidFill>
                <a:effectLst/>
                <a:latin typeface="Open Sans" panose="020B0606030504020204" pitchFamily="34" charset="0"/>
                <a:ea typeface="+mn-ea"/>
                <a:cs typeface="+mn-cs"/>
              </a:rPr>
              <a:t>dealing with the reform of research and researcher assessment, carieer stages and paths, evaluating institutions….</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a:t>
            </a:r>
            <a:r>
              <a:rPr lang="hu-HU" sz="1200" dirty="0">
                <a:effectLst/>
                <a:latin typeface="Calibri" panose="020F0502020204030204" pitchFamily="34" charset="0"/>
                <a:ea typeface="Calibri" panose="020F0502020204030204" pitchFamily="34" charset="0"/>
                <a:cs typeface="Times New Roman" panose="02020603050405020304" pitchFamily="18" charset="0"/>
              </a:rPr>
              <a:t>members</a:t>
            </a:r>
            <a:r>
              <a:rPr lang="en-US" sz="1200" dirty="0">
                <a:effectLst/>
                <a:latin typeface="Calibri" panose="020F0502020204030204" pitchFamily="34" charset="0"/>
                <a:ea typeface="Calibri" panose="020F0502020204030204" pitchFamily="34" charset="0"/>
                <a:cs typeface="Times New Roman" panose="02020603050405020304" pitchFamily="18" charset="0"/>
              </a:rPr>
              <a:t> ha</a:t>
            </a:r>
            <a:r>
              <a:rPr lang="hu-HU" sz="1200" dirty="0">
                <a:effectLst/>
                <a:latin typeface="Calibri" panose="020F0502020204030204" pitchFamily="34" charset="0"/>
                <a:ea typeface="Calibri" panose="020F0502020204030204" pitchFamily="34" charset="0"/>
                <a:cs typeface="Times New Roman" panose="02020603050405020304" pitchFamily="18" charset="0"/>
              </a:rPr>
              <a:t>ve</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opportunity to represent and promote the needs of its researchers in the reform of research assessment. It's crucial to take into account the advancements in new technologies during this process, as they can significantly impact the evaluation of research outcomes and the measurement of scientific performance. </a:t>
            </a:r>
            <a:endParaRPr lang="hu-H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hu-HU" sz="1200" b="0" i="0" kern="1200" dirty="0">
              <a:solidFill>
                <a:schemeClr val="tx1"/>
              </a:solidFill>
              <a:effectLst/>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Open Sans" panose="020B0606030504020204" pitchFamily="34" charset="0"/>
                <a:ea typeface="+mn-ea"/>
                <a:cs typeface="+mn-cs"/>
              </a:rPr>
              <a:t>During the establishment of a national-level research assessment reform, the </a:t>
            </a:r>
            <a:r>
              <a:rPr lang="hu-HU" sz="1200" b="0" i="0" kern="1200" dirty="0">
                <a:solidFill>
                  <a:schemeClr val="tx1"/>
                </a:solidFill>
                <a:effectLst/>
                <a:latin typeface="Open Sans" panose="020B0606030504020204" pitchFamily="34" charset="0"/>
                <a:ea typeface="+mn-ea"/>
                <a:cs typeface="+mn-cs"/>
              </a:rPr>
              <a:t>NCh initiates</a:t>
            </a:r>
            <a:r>
              <a:rPr lang="en-US" sz="1200" b="1" i="0" kern="1200" dirty="0">
                <a:solidFill>
                  <a:schemeClr val="tx1"/>
                </a:solidFill>
                <a:effectLst/>
                <a:latin typeface="Open Sans" panose="020B0606030504020204" pitchFamily="34" charset="0"/>
                <a:ea typeface="+mn-ea"/>
                <a:cs typeface="+mn-cs"/>
              </a:rPr>
              <a:t> dialogue and collaboration with relevant stakeholders.</a:t>
            </a:r>
            <a:r>
              <a:rPr lang="en-US" sz="1200" b="0" i="0" kern="1200" dirty="0">
                <a:solidFill>
                  <a:schemeClr val="tx1"/>
                </a:solidFill>
                <a:effectLst/>
                <a:latin typeface="Open Sans" panose="020B0606030504020204" pitchFamily="34" charset="0"/>
                <a:ea typeface="+mn-ea"/>
                <a:cs typeface="+mn-cs"/>
              </a:rPr>
              <a:t> This enables them to effectively advocate for the interests and needs of their own research community. Additionally, it's </a:t>
            </a:r>
            <a:r>
              <a:rPr lang="en-US" sz="1200" b="1" i="0" kern="1200" dirty="0">
                <a:solidFill>
                  <a:schemeClr val="tx1"/>
                </a:solidFill>
                <a:effectLst/>
                <a:latin typeface="Open Sans" panose="020B0606030504020204" pitchFamily="34" charset="0"/>
                <a:ea typeface="+mn-ea"/>
                <a:cs typeface="+mn-cs"/>
              </a:rPr>
              <a:t>important </a:t>
            </a:r>
            <a:r>
              <a:rPr lang="en-US" sz="1200" b="0" i="0" kern="1200" dirty="0">
                <a:solidFill>
                  <a:schemeClr val="tx1"/>
                </a:solidFill>
                <a:effectLst/>
                <a:latin typeface="Open Sans" panose="020B0606030504020204" pitchFamily="34" charset="0"/>
                <a:ea typeface="+mn-ea"/>
                <a:cs typeface="+mn-cs"/>
              </a:rPr>
              <a:t>for the </a:t>
            </a:r>
            <a:r>
              <a:rPr lang="en-US" sz="1200" b="1" i="0" kern="1200" dirty="0">
                <a:solidFill>
                  <a:schemeClr val="tx1"/>
                </a:solidFill>
                <a:effectLst/>
                <a:latin typeface="Open Sans" panose="020B0606030504020204" pitchFamily="34" charset="0"/>
                <a:ea typeface="+mn-ea"/>
                <a:cs typeface="+mn-cs"/>
              </a:rPr>
              <a:t>new system to be flexible and adaptable </a:t>
            </a:r>
            <a:r>
              <a:rPr lang="en-US" sz="1200" b="0" i="0" kern="1200" dirty="0">
                <a:solidFill>
                  <a:schemeClr val="tx1"/>
                </a:solidFill>
                <a:effectLst/>
                <a:latin typeface="Open Sans" panose="020B0606030504020204" pitchFamily="34" charset="0"/>
                <a:ea typeface="+mn-ea"/>
                <a:cs typeface="+mn-cs"/>
              </a:rPr>
              <a:t>to the </a:t>
            </a:r>
            <a:r>
              <a:rPr lang="en-US" sz="1200" b="1" i="0" kern="1200" dirty="0">
                <a:solidFill>
                  <a:schemeClr val="tx1"/>
                </a:solidFill>
                <a:effectLst/>
                <a:latin typeface="Open Sans" panose="020B0606030504020204" pitchFamily="34" charset="0"/>
                <a:ea typeface="+mn-ea"/>
                <a:cs typeface="+mn-cs"/>
              </a:rPr>
              <a:t>changing scientific environment and technological developments.</a:t>
            </a:r>
            <a:r>
              <a:rPr lang="hu-HU" sz="1200" b="1" i="0" kern="1200" dirty="0">
                <a:solidFill>
                  <a:schemeClr val="tx1"/>
                </a:solidFill>
                <a:effectLst/>
                <a:latin typeface="Open Sans" panose="020B0606030504020204" pitchFamily="34" charset="0"/>
                <a:ea typeface="+mn-ea"/>
                <a:cs typeface="+mn-cs"/>
              </a:rPr>
              <a:t> </a:t>
            </a:r>
            <a:r>
              <a:rPr lang="hu-HU" sz="1200" b="0" i="0" kern="1200" dirty="0">
                <a:solidFill>
                  <a:schemeClr val="tx1"/>
                </a:solidFill>
                <a:effectLst/>
                <a:latin typeface="Open Sans" panose="020B0606030504020204" pitchFamily="34" charset="0"/>
                <a:ea typeface="+mn-ea"/>
                <a:cs typeface="+mn-cs"/>
              </a:rPr>
              <a:t>Thus good practices and suggestions are wellcomed. </a:t>
            </a:r>
            <a:r>
              <a:rPr lang="en-GB" sz="1200" b="0" i="0" kern="1200" dirty="0">
                <a:solidFill>
                  <a:schemeClr val="tx1"/>
                </a:solidFill>
                <a:effectLst/>
                <a:latin typeface="Open Sans" panose="020B0606030504020204" pitchFamily="34" charset="0"/>
                <a:ea typeface="+mn-ea"/>
                <a:cs typeface="+mn-cs"/>
              </a:rPr>
              <a:t>This way other members or organisations from outside CoARA could avoid beginner’s mistakes, and set their goals according to lessons learned.</a:t>
            </a:r>
            <a:endParaRPr lang="hu-HU" sz="1200" b="0" i="0" kern="1200" dirty="0">
              <a:solidFill>
                <a:schemeClr val="tx1"/>
              </a:solidFill>
              <a:effectLst/>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hu-HU" sz="1200" b="0" i="0" kern="1200" dirty="0">
              <a:solidFill>
                <a:schemeClr val="tx1"/>
              </a:solidFill>
              <a:effectLst/>
              <a:latin typeface="Open Sans" panose="020B0606030504020204" pitchFamily="34" charset="0"/>
              <a:ea typeface="+mn-ea"/>
              <a:cs typeface="+mn-cs"/>
            </a:endParaRPr>
          </a:p>
          <a:p>
            <a:r>
              <a:rPr lang="en-US" sz="1200" b="0" i="0" kern="1200" dirty="0">
                <a:solidFill>
                  <a:schemeClr val="tx1"/>
                </a:solidFill>
                <a:effectLst/>
                <a:latin typeface="Open Sans" panose="020B0606030504020204" pitchFamily="34" charset="0"/>
                <a:ea typeface="+mn-ea"/>
                <a:cs typeface="+mn-cs"/>
              </a:rPr>
              <a:t>Hungarian</a:t>
            </a:r>
            <a:r>
              <a:rPr lang="hu-HU" sz="1200" b="0" i="0" kern="1200" dirty="0">
                <a:solidFill>
                  <a:schemeClr val="tx1"/>
                </a:solidFill>
                <a:effectLst/>
                <a:latin typeface="Open Sans" panose="020B0606030504020204" pitchFamily="34" charset="0"/>
                <a:ea typeface="+mn-ea"/>
                <a:cs typeface="+mn-cs"/>
              </a:rPr>
              <a:t> NCh</a:t>
            </a:r>
            <a:r>
              <a:rPr lang="en-US" sz="1200" b="0" i="0" kern="1200" dirty="0">
                <a:solidFill>
                  <a:schemeClr val="tx1"/>
                </a:solidFill>
                <a:effectLst/>
                <a:latin typeface="Open Sans" panose="020B0606030504020204" pitchFamily="34" charset="0"/>
                <a:ea typeface="+mn-ea"/>
                <a:cs typeface="+mn-cs"/>
              </a:rPr>
              <a:t> working group meetings </a:t>
            </a:r>
            <a:r>
              <a:rPr lang="hu-HU" sz="1200" b="0" i="0" kern="1200" dirty="0">
                <a:solidFill>
                  <a:schemeClr val="tx1"/>
                </a:solidFill>
                <a:effectLst/>
                <a:latin typeface="Open Sans" panose="020B0606030504020204" pitchFamily="34" charset="0"/>
                <a:ea typeface="+mn-ea"/>
                <a:cs typeface="+mn-cs"/>
              </a:rPr>
              <a:t>(in person and remote) </a:t>
            </a:r>
            <a:r>
              <a:rPr lang="en-US" sz="1200" b="0" i="0" kern="1200" dirty="0">
                <a:solidFill>
                  <a:schemeClr val="tx1"/>
                </a:solidFill>
                <a:effectLst/>
                <a:latin typeface="Open Sans" panose="020B0606030504020204" pitchFamily="34" charset="0"/>
                <a:ea typeface="+mn-ea"/>
                <a:cs typeface="+mn-cs"/>
              </a:rPr>
              <a:t>to discuss </a:t>
            </a:r>
            <a:r>
              <a:rPr lang="hu-HU" sz="1200" b="0" i="0" kern="1200" dirty="0">
                <a:solidFill>
                  <a:schemeClr val="tx1"/>
                </a:solidFill>
                <a:effectLst/>
                <a:latin typeface="Open Sans" panose="020B0606030504020204" pitchFamily="34" charset="0"/>
                <a:ea typeface="+mn-ea"/>
                <a:cs typeface="+mn-cs"/>
              </a:rPr>
              <a:t>joint </a:t>
            </a:r>
            <a:r>
              <a:rPr lang="en-US" sz="1200" b="0" i="0" kern="1200" dirty="0">
                <a:solidFill>
                  <a:schemeClr val="tx1"/>
                </a:solidFill>
                <a:effectLst/>
                <a:latin typeface="Open Sans" panose="020B0606030504020204" pitchFamily="34" charset="0"/>
                <a:ea typeface="+mn-ea"/>
                <a:cs typeface="+mn-cs"/>
              </a:rPr>
              <a:t>proposals</a:t>
            </a:r>
            <a:r>
              <a:rPr lang="hu-HU" sz="1200" b="0" i="0" kern="1200" dirty="0">
                <a:solidFill>
                  <a:schemeClr val="tx1"/>
                </a:solidFill>
                <a:effectLst/>
                <a:latin typeface="Open Sans" panose="020B0606030504020204" pitchFamily="34" charset="0"/>
                <a:ea typeface="+mn-ea"/>
                <a:cs typeface="+mn-cs"/>
              </a:rPr>
              <a:t> and develop a common</a:t>
            </a:r>
            <a:r>
              <a:rPr lang="en-US" sz="1200" b="0" i="0" kern="1200" dirty="0">
                <a:solidFill>
                  <a:schemeClr val="tx1"/>
                </a:solidFill>
                <a:effectLst/>
                <a:latin typeface="Open Sans" panose="020B0606030504020204" pitchFamily="34" charset="0"/>
                <a:ea typeface="+mn-ea"/>
                <a:cs typeface="+mn-cs"/>
              </a:rPr>
              <a:t> action plan </a:t>
            </a:r>
            <a:r>
              <a:rPr lang="hu-HU" sz="1200" b="0" i="0" kern="1200" dirty="0">
                <a:solidFill>
                  <a:schemeClr val="tx1"/>
                </a:solidFill>
                <a:effectLst/>
                <a:latin typeface="Open Sans" panose="020B0606030504020204" pitchFamily="34" charset="0"/>
                <a:ea typeface="+mn-ea"/>
                <a:cs typeface="+mn-cs"/>
              </a:rPr>
              <a:t>on national level. </a:t>
            </a:r>
          </a:p>
          <a:p>
            <a:r>
              <a:rPr lang="hu-HU" sz="1200" b="0" i="0" kern="1200" dirty="0">
                <a:solidFill>
                  <a:schemeClr val="tx1"/>
                </a:solidFill>
                <a:effectLst/>
                <a:latin typeface="Open Sans" panose="020B0606030504020204" pitchFamily="34" charset="0"/>
                <a:ea typeface="+mn-ea"/>
                <a:cs typeface="+mn-cs"/>
              </a:rPr>
              <a:t>Invitation of other members (non CoARA members) of the Hungarian scientific ecosystem is a practice. </a:t>
            </a:r>
          </a:p>
          <a:p>
            <a:endParaRPr lang="hu-HU" sz="1200" b="1" i="0" kern="1200" dirty="0">
              <a:solidFill>
                <a:schemeClr val="tx1"/>
              </a:solidFill>
              <a:effectLst/>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Open Sans" panose="020B0606030504020204" pitchFamily="34" charset="0"/>
                <a:ea typeface="+mn-ea"/>
                <a:cs typeface="+mn-cs"/>
              </a:rPr>
              <a:t>Any implemented CoARA assessment methodology will have an impact also on non-CoARA institutions</a:t>
            </a:r>
            <a:r>
              <a:rPr lang="hu-HU" sz="1200" b="0" i="0" kern="1200" dirty="0">
                <a:solidFill>
                  <a:schemeClr val="tx1"/>
                </a:solidFill>
                <a:effectLst/>
                <a:latin typeface="Open Sans" panose="020B0606030504020204" pitchFamily="34" charset="0"/>
                <a:ea typeface="+mn-ea"/>
                <a:cs typeface="+mn-cs"/>
              </a:rPr>
              <a:t> a</a:t>
            </a:r>
            <a:r>
              <a:rPr lang="en-US" sz="1200" b="0" i="0" kern="1200" dirty="0">
                <a:solidFill>
                  <a:schemeClr val="tx1"/>
                </a:solidFill>
                <a:effectLst/>
                <a:latin typeface="Open Sans" panose="020B0606030504020204" pitchFamily="34" charset="0"/>
                <a:ea typeface="+mn-ea"/>
                <a:cs typeface="+mn-cs"/>
              </a:rPr>
              <a:t>s evaluation of research performance is based partly on national</a:t>
            </a:r>
            <a:r>
              <a:rPr lang="hu-HU" sz="1200" b="0" i="0" kern="1200" dirty="0">
                <a:solidFill>
                  <a:schemeClr val="tx1"/>
                </a:solidFill>
                <a:effectLst/>
                <a:latin typeface="Open Sans" panose="020B0606030504020204" pitchFamily="34" charset="0"/>
                <a:ea typeface="+mn-ea"/>
                <a:cs typeface="+mn-cs"/>
              </a:rPr>
              <a:t> </a:t>
            </a:r>
            <a:r>
              <a:rPr lang="en-US" sz="1200" b="0" i="0" kern="1200" dirty="0">
                <a:solidFill>
                  <a:schemeClr val="tx1"/>
                </a:solidFill>
                <a:effectLst/>
                <a:latin typeface="Open Sans" panose="020B0606030504020204" pitchFamily="34" charset="0"/>
                <a:ea typeface="+mn-ea"/>
                <a:cs typeface="+mn-cs"/>
              </a:rPr>
              <a:t>services (MTMT - the national CRIS system), and heavily influenced</a:t>
            </a:r>
            <a:r>
              <a:rPr lang="hu-HU" sz="1200" b="0" i="0" kern="1200" dirty="0">
                <a:solidFill>
                  <a:schemeClr val="tx1"/>
                </a:solidFill>
                <a:effectLst/>
                <a:latin typeface="Open Sans" panose="020B0606030504020204" pitchFamily="34" charset="0"/>
                <a:ea typeface="+mn-ea"/>
                <a:cs typeface="+mn-cs"/>
              </a:rPr>
              <a:t> </a:t>
            </a:r>
            <a:r>
              <a:rPr lang="en-US" sz="1200" b="0" i="0" kern="1200" dirty="0">
                <a:solidFill>
                  <a:schemeClr val="tx1"/>
                </a:solidFill>
                <a:effectLst/>
                <a:latin typeface="Open Sans" panose="020B0606030504020204" pitchFamily="34" charset="0"/>
                <a:ea typeface="+mn-ea"/>
                <a:cs typeface="+mn-cs"/>
              </a:rPr>
              <a:t>by national organisations (MAB, ODT) and govenment offices (NKFIH),</a:t>
            </a:r>
            <a:r>
              <a:rPr lang="hu-HU" sz="1200" b="0" i="0" kern="1200" dirty="0">
                <a:solidFill>
                  <a:schemeClr val="tx1"/>
                </a:solidFill>
                <a:effectLst/>
                <a:latin typeface="Open Sans" panose="020B0606030504020204" pitchFamily="34" charset="0"/>
                <a:ea typeface="+mn-ea"/>
                <a:cs typeface="+mn-cs"/>
              </a:rPr>
              <a:t> </a:t>
            </a:r>
            <a:r>
              <a:rPr lang="en-US" sz="1200" b="0" i="0" kern="1200" dirty="0">
                <a:solidFill>
                  <a:schemeClr val="tx1"/>
                </a:solidFill>
                <a:effectLst/>
                <a:latin typeface="Open Sans" panose="020B0606030504020204" pitchFamily="34" charset="0"/>
                <a:ea typeface="+mn-ea"/>
                <a:cs typeface="+mn-cs"/>
              </a:rPr>
              <a:t>the need of national coordination of Hungarian CoARA members is</a:t>
            </a:r>
            <a:r>
              <a:rPr lang="hu-HU" sz="1200" b="0" i="0" kern="1200" dirty="0">
                <a:solidFill>
                  <a:schemeClr val="tx1"/>
                </a:solidFill>
                <a:effectLst/>
                <a:latin typeface="Open Sans" panose="020B0606030504020204" pitchFamily="34" charset="0"/>
                <a:ea typeface="+mn-ea"/>
                <a:cs typeface="+mn-cs"/>
              </a:rPr>
              <a:t> </a:t>
            </a:r>
            <a:r>
              <a:rPr lang="en-US" sz="1200" b="0" i="0" kern="1200" dirty="0">
                <a:solidFill>
                  <a:schemeClr val="tx1"/>
                </a:solidFill>
                <a:effectLst/>
                <a:latin typeface="Open Sans" panose="020B0606030504020204" pitchFamily="34" charset="0"/>
                <a:ea typeface="+mn-ea"/>
                <a:cs typeface="+mn-cs"/>
              </a:rPr>
              <a:t>a necessity.</a:t>
            </a:r>
            <a:endParaRPr lang="hu-H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hu-HU" sz="1200" b="0" i="0" kern="1200" dirty="0">
              <a:solidFill>
                <a:schemeClr val="tx1"/>
              </a:solidFill>
              <a:effectLst/>
              <a:latin typeface="Open Sans" panose="020B0606030504020204" pitchFamily="34" charset="0"/>
              <a:ea typeface="+mn-ea"/>
              <a:cs typeface="+mn-cs"/>
            </a:endParaRPr>
          </a:p>
          <a:p>
            <a:endParaRPr lang="hu-HU" sz="1200" b="0" i="0" kern="1200" dirty="0">
              <a:solidFill>
                <a:schemeClr val="tx1"/>
              </a:solidFill>
              <a:effectLst/>
              <a:latin typeface="Open Sans" panose="020B0606030504020204" pitchFamily="34" charset="0"/>
              <a:ea typeface="+mn-ea"/>
              <a:cs typeface="+mn-cs"/>
            </a:endParaRPr>
          </a:p>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6</a:t>
            </a:fld>
            <a:endParaRPr lang="fr-FR"/>
          </a:p>
        </p:txBody>
      </p:sp>
    </p:spTree>
    <p:extLst>
      <p:ext uri="{BB962C8B-B14F-4D97-AF65-F5344CB8AC3E}">
        <p14:creationId xmlns:p14="http://schemas.microsoft.com/office/powerpoint/2010/main" val="178339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kern="1200" dirty="0">
                <a:solidFill>
                  <a:schemeClr val="tx1"/>
                </a:solidFill>
                <a:effectLst/>
                <a:latin typeface="Open Sans" panose="020B0606030504020204" pitchFamily="34" charset="0"/>
                <a:ea typeface="+mn-ea"/>
                <a:cs typeface="+mn-cs"/>
              </a:rPr>
              <a:t>Challenges:</a:t>
            </a:r>
            <a:endParaRPr lang="hu-HU" sz="1200" b="0" i="0" kern="1200" dirty="0">
              <a:solidFill>
                <a:schemeClr val="tx1"/>
              </a:solidFill>
              <a:effectLst/>
              <a:latin typeface="Open Sans" panose="020B0606030504020204" pitchFamily="34" charset="0"/>
              <a:ea typeface="+mn-ea"/>
              <a:cs typeface="+mn-cs"/>
            </a:endParaRPr>
          </a:p>
          <a:p>
            <a:pPr lvl="0"/>
            <a:r>
              <a:rPr lang="en-US" sz="1200" b="1" i="0" kern="1200" dirty="0">
                <a:solidFill>
                  <a:schemeClr val="tx1"/>
                </a:solidFill>
                <a:effectLst/>
                <a:latin typeface="Open Sans" panose="020B0606030504020204" pitchFamily="34" charset="0"/>
                <a:ea typeface="+mn-ea"/>
                <a:cs typeface="+mn-cs"/>
              </a:rPr>
              <a:t>Harmonizing the fragmented ecosystem.</a:t>
            </a:r>
            <a:endParaRPr lang="hu-HU" sz="1200" b="0" i="0" kern="1200" dirty="0">
              <a:solidFill>
                <a:schemeClr val="tx1"/>
              </a:solidFill>
              <a:effectLst/>
              <a:latin typeface="Open Sans" panose="020B0606030504020204" pitchFamily="34" charset="0"/>
              <a:ea typeface="+mn-ea"/>
              <a:cs typeface="+mn-cs"/>
            </a:endParaRPr>
          </a:p>
          <a:p>
            <a:pPr lvl="0"/>
            <a:r>
              <a:rPr lang="en-US" sz="1200" b="1" i="0" kern="1200" dirty="0">
                <a:solidFill>
                  <a:schemeClr val="tx1"/>
                </a:solidFill>
                <a:effectLst/>
                <a:latin typeface="Open Sans" panose="020B0606030504020204" pitchFamily="34" charset="0"/>
                <a:ea typeface="+mn-ea"/>
                <a:cs typeface="+mn-cs"/>
              </a:rPr>
              <a:t>Bridging the perspectives of various stakeholders.</a:t>
            </a:r>
            <a:endParaRPr lang="hu-HU" sz="1200" b="0" i="0" kern="1200" dirty="0">
              <a:solidFill>
                <a:schemeClr val="tx1"/>
              </a:solidFill>
              <a:effectLst/>
              <a:latin typeface="Open Sans" panose="020B0606030504020204" pitchFamily="34" charset="0"/>
              <a:ea typeface="+mn-ea"/>
              <a:cs typeface="+mn-cs"/>
            </a:endParaRPr>
          </a:p>
          <a:p>
            <a:r>
              <a:rPr lang="en-US" sz="1200" b="0" i="0" kern="1200" dirty="0">
                <a:solidFill>
                  <a:schemeClr val="tx1"/>
                </a:solidFill>
                <a:effectLst/>
                <a:latin typeface="Open Sans" panose="020B0606030504020204" pitchFamily="34" charset="0"/>
                <a:ea typeface="+mn-ea"/>
                <a:cs typeface="+mn-cs"/>
              </a:rPr>
              <a:t>Opportunities:</a:t>
            </a:r>
            <a:endParaRPr lang="hu-HU" sz="1200" b="0" i="0" kern="1200" dirty="0">
              <a:solidFill>
                <a:schemeClr val="tx1"/>
              </a:solidFill>
              <a:effectLst/>
              <a:latin typeface="Open Sans" panose="020B0606030504020204" pitchFamily="34" charset="0"/>
              <a:ea typeface="+mn-ea"/>
              <a:cs typeface="+mn-cs"/>
            </a:endParaRPr>
          </a:p>
          <a:p>
            <a:pPr lvl="0"/>
            <a:r>
              <a:rPr lang="en-US" sz="1200" b="1" i="0" kern="1200" dirty="0">
                <a:solidFill>
                  <a:schemeClr val="tx1"/>
                </a:solidFill>
                <a:effectLst/>
                <a:latin typeface="Open Sans" panose="020B0606030504020204" pitchFamily="34" charset="0"/>
                <a:ea typeface="+mn-ea"/>
                <a:cs typeface="+mn-cs"/>
              </a:rPr>
              <a:t>Understanding the different point of views </a:t>
            </a:r>
            <a:endParaRPr lang="hu-HU" sz="1200" b="0" i="0" kern="1200" dirty="0">
              <a:solidFill>
                <a:schemeClr val="tx1"/>
              </a:solidFill>
              <a:effectLst/>
              <a:latin typeface="Open Sans" panose="020B0606030504020204" pitchFamily="34" charset="0"/>
              <a:ea typeface="+mn-ea"/>
              <a:cs typeface="+mn-cs"/>
            </a:endParaRPr>
          </a:p>
          <a:p>
            <a:pPr lvl="0"/>
            <a:r>
              <a:rPr lang="en-US" sz="1200" b="1" i="0" kern="1200" dirty="0">
                <a:solidFill>
                  <a:schemeClr val="tx1"/>
                </a:solidFill>
                <a:effectLst/>
                <a:latin typeface="Open Sans" panose="020B0606030504020204" pitchFamily="34" charset="0"/>
                <a:ea typeface="+mn-ea"/>
                <a:cs typeface="+mn-cs"/>
              </a:rPr>
              <a:t>Observing current activities from various perspectives at different stakeholder levels</a:t>
            </a:r>
            <a:endParaRPr lang="hu-HU" sz="1200" b="0" i="0" kern="1200" dirty="0">
              <a:solidFill>
                <a:schemeClr val="tx1"/>
              </a:solidFill>
              <a:effectLst/>
              <a:latin typeface="Open Sans" panose="020B0606030504020204" pitchFamily="34" charset="0"/>
              <a:ea typeface="+mn-ea"/>
              <a:cs typeface="+mn-cs"/>
            </a:endParaRPr>
          </a:p>
          <a:p>
            <a:pPr lvl="0"/>
            <a:r>
              <a:rPr lang="en-US" sz="1200" b="1" i="0" kern="1200" dirty="0">
                <a:solidFill>
                  <a:schemeClr val="tx1"/>
                </a:solidFill>
                <a:effectLst/>
                <a:latin typeface="Open Sans" panose="020B0606030504020204" pitchFamily="34" charset="0"/>
                <a:ea typeface="+mn-ea"/>
                <a:cs typeface="+mn-cs"/>
              </a:rPr>
              <a:t>Harmonizing the fragmented ecosystem.</a:t>
            </a:r>
            <a:endParaRPr lang="hu-HU" sz="1200" b="0" i="0" kern="1200" dirty="0">
              <a:solidFill>
                <a:schemeClr val="tx1"/>
              </a:solidFill>
              <a:effectLst/>
              <a:latin typeface="Open Sans" panose="020B0606030504020204" pitchFamily="34" charset="0"/>
              <a:ea typeface="+mn-ea"/>
              <a:cs typeface="+mn-cs"/>
            </a:endParaRPr>
          </a:p>
          <a:p>
            <a:r>
              <a:rPr lang="hu-HU" sz="1200" b="0" i="0" kern="1200" dirty="0">
                <a:solidFill>
                  <a:schemeClr val="tx1"/>
                </a:solidFill>
                <a:effectLst/>
                <a:latin typeface="Open Sans" panose="020B0606030504020204" pitchFamily="34" charset="0"/>
                <a:ea typeface="+mn-ea"/>
                <a:cs typeface="+mn-cs"/>
              </a:rPr>
              <a:t> </a:t>
            </a:r>
          </a:p>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7</a:t>
            </a:fld>
            <a:endParaRPr lang="fr-FR"/>
          </a:p>
        </p:txBody>
      </p:sp>
    </p:spTree>
    <p:extLst>
      <p:ext uri="{BB962C8B-B14F-4D97-AF65-F5344CB8AC3E}">
        <p14:creationId xmlns:p14="http://schemas.microsoft.com/office/powerpoint/2010/main" val="3325220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8</a:t>
            </a:fld>
            <a:endParaRPr lang="fr-FR"/>
          </a:p>
        </p:txBody>
      </p:sp>
    </p:spTree>
    <p:extLst>
      <p:ext uri="{BB962C8B-B14F-4D97-AF65-F5344CB8AC3E}">
        <p14:creationId xmlns:p14="http://schemas.microsoft.com/office/powerpoint/2010/main" val="3150166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dirty="0">
                <a:ea typeface="Open Sans"/>
                <a:cs typeface="Open Sans"/>
              </a:rPr>
              <a:t>Remélhetőleg hamarosan felveszik az MTA KIK-et a „</a:t>
            </a:r>
            <a:r>
              <a:rPr lang="en-US" dirty="0">
                <a:latin typeface="Times New Roman" panose="02020603050405020304" pitchFamily="18" charset="0"/>
                <a:cs typeface="Times New Roman" panose="02020603050405020304" pitchFamily="18" charset="0"/>
              </a:rPr>
              <a:t>Responsible metrics and indicators</a:t>
            </a:r>
            <a:r>
              <a:rPr lang="hu-HU" dirty="0">
                <a:latin typeface="Times New Roman" panose="02020603050405020304" pitchFamily="18" charset="0"/>
                <a:cs typeface="Times New Roman" panose="02020603050405020304" pitchFamily="18" charset="0"/>
              </a:rPr>
              <a:t>” munkacsoportba, a </a:t>
            </a:r>
            <a:r>
              <a:rPr lang="hu-HU" dirty="0" err="1">
                <a:latin typeface="Times New Roman" panose="02020603050405020304" pitchFamily="18" charset="0"/>
                <a:cs typeface="Times New Roman" panose="02020603050405020304" pitchFamily="18" charset="0"/>
              </a:rPr>
              <a:t>CoARA</a:t>
            </a:r>
            <a:r>
              <a:rPr lang="hu-HU" dirty="0">
                <a:latin typeface="Times New Roman" panose="02020603050405020304" pitchFamily="18" charset="0"/>
                <a:cs typeface="Times New Roman" panose="02020603050405020304" pitchFamily="18" charset="0"/>
              </a:rPr>
              <a:t> visszajelzését várjuk.</a:t>
            </a:r>
          </a:p>
          <a:p>
            <a:pPr marL="0" marR="0" lvl="0" indent="0" algn="l" defTabSz="914400" rtl="0" eaLnBrk="1" fontAlgn="auto" latinLnBrk="0" hangingPunct="1">
              <a:lnSpc>
                <a:spcPct val="100000"/>
              </a:lnSpc>
              <a:spcBef>
                <a:spcPts val="0"/>
              </a:spcBef>
              <a:spcAft>
                <a:spcPts val="0"/>
              </a:spcAft>
              <a:buClrTx/>
              <a:buSzTx/>
              <a:buFontTx/>
              <a:buNone/>
              <a:tabLst/>
              <a:defRPr/>
            </a:pPr>
            <a:r>
              <a:rPr lang="hu-HU" dirty="0">
                <a:latin typeface="Times New Roman" panose="02020603050405020304" pitchFamily="18" charset="0"/>
                <a:cs typeface="Times New Roman" panose="02020603050405020304" pitchFamily="18" charset="0"/>
              </a:rPr>
              <a:t>Az FKA tagok révén (indirekt módon) benne vagyunk az „</a:t>
            </a:r>
            <a:r>
              <a:rPr lang="en-US" dirty="0">
                <a:latin typeface="Times New Roman" panose="02020603050405020304" pitchFamily="18" charset="0"/>
                <a:cs typeface="Times New Roman" panose="02020603050405020304" pitchFamily="18" charset="0"/>
              </a:rPr>
              <a:t>Early-and-mid-Career Researchers (EMCRs) – Assessment and research culture</a:t>
            </a:r>
            <a:r>
              <a:rPr lang="hu-HU" dirty="0">
                <a:latin typeface="Times New Roman" panose="02020603050405020304" pitchFamily="18" charset="0"/>
                <a:cs typeface="Times New Roman" panose="02020603050405020304" pitchFamily="18" charset="0"/>
              </a:rPr>
              <a:t>” mcs-ban is. </a:t>
            </a: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9</a:t>
            </a:fld>
            <a:endParaRPr lang="fr-FR"/>
          </a:p>
        </p:txBody>
      </p:sp>
    </p:spTree>
    <p:extLst>
      <p:ext uri="{BB962C8B-B14F-4D97-AF65-F5344CB8AC3E}">
        <p14:creationId xmlns:p14="http://schemas.microsoft.com/office/powerpoint/2010/main" val="1480696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10</a:t>
            </a:fld>
            <a:endParaRPr lang="fr-FR"/>
          </a:p>
        </p:txBody>
      </p:sp>
    </p:spTree>
    <p:extLst>
      <p:ext uri="{BB962C8B-B14F-4D97-AF65-F5344CB8AC3E}">
        <p14:creationId xmlns:p14="http://schemas.microsoft.com/office/powerpoint/2010/main" val="940803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hu-HU" sz="1200" b="0" i="0" kern="1200" dirty="0">
                <a:solidFill>
                  <a:schemeClr val="tx1"/>
                </a:solidFill>
                <a:effectLst/>
                <a:latin typeface="Open Sans" panose="020B0606030504020204" pitchFamily="34" charset="0"/>
                <a:ea typeface="+mn-ea"/>
                <a:cs typeface="+mn-cs"/>
              </a:rPr>
              <a:t>Part of action plan (HU): I</a:t>
            </a:r>
            <a:r>
              <a:rPr lang="en-US" sz="1200" b="0" i="0" kern="1200" dirty="0">
                <a:solidFill>
                  <a:schemeClr val="tx1"/>
                </a:solidFill>
                <a:effectLst/>
                <a:latin typeface="Open Sans" panose="020B0606030504020204" pitchFamily="34" charset="0"/>
                <a:ea typeface="+mn-ea"/>
                <a:cs typeface="+mn-cs"/>
              </a:rPr>
              <a:t>n the training of researchers different publication practices and publishing customs should be explained, and the practice of publishing in journals with questionable publication practices should be clearly condemned.</a:t>
            </a:r>
            <a:endParaRPr lang="hu-HU" sz="1200" b="0" i="0" kern="1200" dirty="0">
              <a:solidFill>
                <a:schemeClr val="tx1"/>
              </a:solidFill>
              <a:effectLst/>
              <a:latin typeface="Open Sans" panose="020B0606030504020204" pitchFamily="34" charset="0"/>
              <a:ea typeface="+mn-ea"/>
              <a:cs typeface="+mn-cs"/>
            </a:endParaRPr>
          </a:p>
          <a:p>
            <a:r>
              <a:rPr lang="hu-HU" sz="1200" b="0" i="0" kern="1200" dirty="0">
                <a:solidFill>
                  <a:schemeClr val="tx1"/>
                </a:solidFill>
                <a:effectLst/>
                <a:latin typeface="Open Sans" panose="020B0606030504020204" pitchFamily="34" charset="0"/>
                <a:ea typeface="+mn-ea"/>
                <a:cs typeface="+mn-cs"/>
              </a:rPr>
              <a:t>R</a:t>
            </a:r>
            <a:r>
              <a:rPr lang="en-US" sz="1200" b="0" i="0" kern="1200" dirty="0">
                <a:solidFill>
                  <a:schemeClr val="tx1"/>
                </a:solidFill>
                <a:effectLst/>
                <a:latin typeface="Open Sans" panose="020B0606030504020204" pitchFamily="34" charset="0"/>
                <a:ea typeface="+mn-ea"/>
                <a:cs typeface="+mn-cs"/>
              </a:rPr>
              <a:t>ecommendations aimed at curbing the predator phenomenon. There are basically three equally important ways to tackle this phenomenon:</a:t>
            </a:r>
          </a:p>
          <a:p>
            <a:r>
              <a:rPr lang="en-US" sz="1200" b="0" i="0" kern="1200" dirty="0">
                <a:solidFill>
                  <a:schemeClr val="tx1"/>
                </a:solidFill>
                <a:effectLst/>
                <a:latin typeface="Open Sans" panose="020B0606030504020204" pitchFamily="34" charset="0"/>
                <a:ea typeface="+mn-ea"/>
                <a:cs typeface="+mn-cs"/>
              </a:rPr>
              <a:t>- monitoring, controlling and sanctioning;</a:t>
            </a:r>
          </a:p>
          <a:p>
            <a:r>
              <a:rPr lang="en-US" sz="1200" b="0" i="0" kern="1200" dirty="0">
                <a:solidFill>
                  <a:schemeClr val="tx1"/>
                </a:solidFill>
                <a:effectLst/>
                <a:latin typeface="Open Sans" panose="020B0606030504020204" pitchFamily="34" charset="0"/>
                <a:ea typeface="+mn-ea"/>
                <a:cs typeface="+mn-cs"/>
              </a:rPr>
              <a:t>- reviewing and refining our scientometric measurements;</a:t>
            </a:r>
          </a:p>
          <a:p>
            <a:r>
              <a:rPr lang="en-US" sz="1200" b="0" i="0" kern="1200" dirty="0">
                <a:solidFill>
                  <a:schemeClr val="tx1"/>
                </a:solidFill>
                <a:effectLst/>
                <a:latin typeface="Open Sans" panose="020B0606030504020204" pitchFamily="34" charset="0"/>
                <a:ea typeface="+mn-ea"/>
                <a:cs typeface="+mn-cs"/>
              </a:rPr>
              <a:t>- eliminating the systemic causes.</a:t>
            </a:r>
          </a:p>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11</a:t>
            </a:fld>
            <a:endParaRPr lang="fr-FR"/>
          </a:p>
        </p:txBody>
      </p:sp>
    </p:spTree>
    <p:extLst>
      <p:ext uri="{BB962C8B-B14F-4D97-AF65-F5344CB8AC3E}">
        <p14:creationId xmlns:p14="http://schemas.microsoft.com/office/powerpoint/2010/main" val="147800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Existing communication channels – </a:t>
            </a:r>
            <a:r>
              <a:rPr lang="hu-HU" sz="1200" dirty="0">
                <a:latin typeface="Times New Roman" panose="02020603050405020304" pitchFamily="18" charset="0"/>
                <a:cs typeface="Times New Roman" panose="02020603050405020304" pitchFamily="18" charset="0"/>
              </a:rPr>
              <a:t>e.g. </a:t>
            </a:r>
            <a:r>
              <a:rPr lang="en-US" sz="1200" dirty="0">
                <a:latin typeface="Times New Roman" panose="02020603050405020304" pitchFamily="18" charset="0"/>
                <a:cs typeface="Times New Roman" panose="02020603050405020304" pitchFamily="18" charset="0"/>
              </a:rPr>
              <a:t>journal Mag</a:t>
            </a:r>
            <a:r>
              <a:rPr lang="hu-HU" sz="1200" dirty="0">
                <a:latin typeface="Times New Roman" panose="02020603050405020304" pitchFamily="18" charset="0"/>
                <a:cs typeface="Times New Roman" panose="02020603050405020304" pitchFamily="18" charset="0"/>
              </a:rPr>
              <a:t>y</a:t>
            </a:r>
            <a:r>
              <a:rPr lang="en-US" sz="1200" dirty="0">
                <a:latin typeface="Times New Roman" panose="02020603050405020304" pitchFamily="18" charset="0"/>
                <a:cs typeface="Times New Roman" panose="02020603050405020304" pitchFamily="18" charset="0"/>
              </a:rPr>
              <a:t>ar Tudomán</a:t>
            </a:r>
            <a:r>
              <a:rPr lang="hu-HU" sz="1200" dirty="0">
                <a:latin typeface="Times New Roman" panose="02020603050405020304" pitchFamily="18" charset="0"/>
                <a:cs typeface="Times New Roman" panose="02020603050405020304" pitchFamily="18" charset="0"/>
              </a:rPr>
              <a:t>y</a:t>
            </a:r>
            <a:r>
              <a:rPr lang="en-US" sz="1200" dirty="0">
                <a:latin typeface="Times New Roman" panose="02020603050405020304" pitchFamily="18" charset="0"/>
                <a:cs typeface="Times New Roman" panose="02020603050405020304" pitchFamily="18" charset="0"/>
              </a:rPr>
              <a:t> </a:t>
            </a:r>
            <a:r>
              <a:rPr lang="hu-HU"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Hungarian Science</a:t>
            </a:r>
            <a:r>
              <a:rPr lang="hu-HU" sz="1200" dirty="0">
                <a:latin typeface="Times New Roman" panose="02020603050405020304" pitchFamily="18" charset="0"/>
                <a:cs typeface="Times New Roman" panose="02020603050405020304" pitchFamily="18" charset="0"/>
              </a:rPr>
              <a:t>), + javaslat kiegészítésre: </a:t>
            </a:r>
            <a:r>
              <a:rPr lang="hu-HU" sz="1200" dirty="0">
                <a:solidFill>
                  <a:srgbClr val="FF0000"/>
                </a:solidFill>
                <a:latin typeface="Times New Roman" panose="02020603050405020304" pitchFamily="18" charset="0"/>
                <a:cs typeface="Times New Roman" panose="02020603050405020304" pitchFamily="18" charset="0"/>
              </a:rPr>
              <a:t>institutional websites and conferences on science policy, </a:t>
            </a:r>
            <a:r>
              <a:rPr lang="hu-HU" sz="1200" dirty="0">
                <a:latin typeface="Times New Roman" panose="02020603050405020304" pitchFamily="18" charset="0"/>
                <a:cs typeface="Times New Roman" panose="02020603050405020304" pitchFamily="18" charset="0"/>
              </a:rPr>
              <a:t>Hungarian Science Festival</a:t>
            </a:r>
            <a:endParaRPr lang="en-US" sz="1200" dirty="0">
              <a:latin typeface="Times New Roman" panose="02020603050405020304" pitchFamily="18" charset="0"/>
              <a:cs typeface="Times New Roman" panose="02020603050405020304" pitchFamily="18" charset="0"/>
            </a:endParaRPr>
          </a:p>
          <a:p>
            <a:endParaRPr lang="fr-FR" dirty="0">
              <a:ea typeface="Open Sans"/>
              <a:cs typeface="Open Sans"/>
            </a:endParaRPr>
          </a:p>
        </p:txBody>
      </p:sp>
      <p:sp>
        <p:nvSpPr>
          <p:cNvPr id="4" name="Espace réservé du numéro de diapositive 3"/>
          <p:cNvSpPr>
            <a:spLocks noGrp="1"/>
          </p:cNvSpPr>
          <p:nvPr>
            <p:ph type="sldNum" sz="quarter" idx="5"/>
          </p:nvPr>
        </p:nvSpPr>
        <p:spPr/>
        <p:txBody>
          <a:bodyPr/>
          <a:lstStyle/>
          <a:p>
            <a:fld id="{C28B282D-6A28-7543-8E51-44397E7AE0C6}" type="slidenum">
              <a:rPr lang="fr-FR" smtClean="0"/>
              <a:pPr/>
              <a:t>12</a:t>
            </a:fld>
            <a:endParaRPr lang="fr-FR"/>
          </a:p>
        </p:txBody>
      </p:sp>
    </p:spTree>
    <p:extLst>
      <p:ext uri="{BB962C8B-B14F-4D97-AF65-F5344CB8AC3E}">
        <p14:creationId xmlns:p14="http://schemas.microsoft.com/office/powerpoint/2010/main" val="2514119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A5579-2C83-E96F-9A54-5847FBE9FC63}"/>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B327679E-EC77-AE48-CF32-178751478322}"/>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53B3222-130F-4877-AFFB-86ED33C8D201}"/>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D7DB377F-86BE-74A2-FA4D-26133E1F3B1F}"/>
              </a:ext>
            </a:extLst>
          </p:cNvPr>
          <p:cNvSpPr>
            <a:spLocks noGrp="1"/>
          </p:cNvSpPr>
          <p:nvPr>
            <p:ph type="sldNum" sz="quarter" idx="5"/>
          </p:nvPr>
        </p:nvSpPr>
        <p:spPr/>
        <p:txBody>
          <a:bodyPr/>
          <a:lstStyle/>
          <a:p>
            <a:fld id="{C28B282D-6A28-7543-8E51-44397E7AE0C6}" type="slidenum">
              <a:rPr lang="fr-FR" smtClean="0"/>
              <a:pPr/>
              <a:t>13</a:t>
            </a:fld>
            <a:endParaRPr lang="fr-FR"/>
          </a:p>
        </p:txBody>
      </p:sp>
    </p:spTree>
    <p:extLst>
      <p:ext uri="{BB962C8B-B14F-4D97-AF65-F5344CB8AC3E}">
        <p14:creationId xmlns:p14="http://schemas.microsoft.com/office/powerpoint/2010/main" val="3841689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3" name="Rectangle 22"/>
          <p:cNvSpPr/>
          <p:nvPr userDrawn="1"/>
        </p:nvSpPr>
        <p:spPr>
          <a:xfrm>
            <a:off x="0" y="0"/>
            <a:ext cx="12192000" cy="2579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0" i="0">
                <a:latin typeface="Open Sans" panose="020B0606030504020204" pitchFamily="34" charset="0"/>
              </a:rPr>
              <a:t> </a:t>
            </a:r>
          </a:p>
        </p:txBody>
      </p:sp>
      <p:sp>
        <p:nvSpPr>
          <p:cNvPr id="18" name="Titre 17"/>
          <p:cNvSpPr>
            <a:spLocks noGrp="1"/>
          </p:cNvSpPr>
          <p:nvPr>
            <p:ph type="title"/>
          </p:nvPr>
        </p:nvSpPr>
        <p:spPr>
          <a:xfrm>
            <a:off x="4050618" y="-233983"/>
            <a:ext cx="7881244" cy="2842635"/>
          </a:xfrm>
          <a:prstGeom prst="rect">
            <a:avLst/>
          </a:prstGeom>
        </p:spPr>
        <p:txBody>
          <a:bodyPr lIns="0" anchor="ctr" anchorCtr="0"/>
          <a:lstStyle>
            <a:lvl1pPr>
              <a:defRPr sz="3600" baseline="0">
                <a:latin typeface="Poppins SemiBold" panose="00000700000000000000" pitchFamily="2" charset="0"/>
                <a:ea typeface="Open Sans" charset="0"/>
                <a:cs typeface="Poppins SemiBold" panose="00000700000000000000" pitchFamily="2" charset="0"/>
              </a:defRPr>
            </a:lvl1pPr>
          </a:lstStyle>
          <a:p>
            <a:r>
              <a:rPr lang="en-US"/>
              <a:t>Click to edit Master title style</a:t>
            </a:r>
            <a:endParaRPr lang="fr-FR"/>
          </a:p>
        </p:txBody>
      </p:sp>
      <p:sp>
        <p:nvSpPr>
          <p:cNvPr id="35" name="Espace réservé du texte 17"/>
          <p:cNvSpPr>
            <a:spLocks noGrp="1"/>
          </p:cNvSpPr>
          <p:nvPr>
            <p:ph type="body" sz="quarter" idx="13"/>
          </p:nvPr>
        </p:nvSpPr>
        <p:spPr>
          <a:xfrm>
            <a:off x="1431677" y="2792437"/>
            <a:ext cx="8492456" cy="1028754"/>
          </a:xfrm>
          <a:prstGeom prst="rect">
            <a:avLst/>
          </a:prstGeom>
        </p:spPr>
        <p:txBody>
          <a:bodyPr lIns="0" anchor="b" anchorCtr="0"/>
          <a:lstStyle>
            <a:lvl1pPr marL="0" indent="0">
              <a:buFontTx/>
              <a:buNone/>
              <a:defRPr b="1" i="0" cap="all" baseline="0">
                <a:solidFill>
                  <a:srgbClr val="0F0F55"/>
                </a:solidFill>
                <a:latin typeface="Poppins SemiBold" panose="00000700000000000000" pitchFamily="2" charset="0"/>
                <a:ea typeface="Open Sans" charset="0"/>
                <a:cs typeface="Poppins SemiBold" panose="00000700000000000000" pitchFamily="2" charset="0"/>
              </a:defRPr>
            </a:lvl1pPr>
          </a:lstStyle>
          <a:p>
            <a:pPr lvl="0"/>
            <a:r>
              <a:rPr lang="en-US"/>
              <a:t>Click to edit Master text styles</a:t>
            </a:r>
          </a:p>
        </p:txBody>
      </p:sp>
      <p:sp>
        <p:nvSpPr>
          <p:cNvPr id="37" name="Espace réservé du texte 36"/>
          <p:cNvSpPr>
            <a:spLocks noGrp="1"/>
          </p:cNvSpPr>
          <p:nvPr>
            <p:ph type="body" sz="quarter" idx="14"/>
          </p:nvPr>
        </p:nvSpPr>
        <p:spPr>
          <a:xfrm>
            <a:off x="1431385" y="3975099"/>
            <a:ext cx="8493125" cy="2756291"/>
          </a:xfrm>
          <a:prstGeom prst="rect">
            <a:avLst/>
          </a:prstGeom>
        </p:spPr>
        <p:txBody>
          <a:bodyPr lIns="0"/>
          <a:lstStyle>
            <a:lvl1pPr marL="0" indent="0">
              <a:buFontTx/>
              <a:buNone/>
              <a:defRPr sz="4800" b="1" i="0" cap="all" baseline="0">
                <a:ln w="19050">
                  <a:solidFill>
                    <a:schemeClr val="bg1"/>
                  </a:solidFill>
                </a:ln>
                <a:solidFill>
                  <a:srgbClr val="0F0F55"/>
                </a:solidFill>
                <a:latin typeface="Poppins SemiBold" panose="00000700000000000000" pitchFamily="2" charset="0"/>
                <a:ea typeface="Open Sans" charset="0"/>
                <a:cs typeface="Poppins SemiBold" panose="00000700000000000000" pitchFamily="2" charset="0"/>
              </a:defRPr>
            </a:lvl1pPr>
          </a:lstStyle>
          <a:p>
            <a:pPr lvl="0"/>
            <a:r>
              <a:rPr lang="en-US"/>
              <a:t>Click to edit Master text styles</a:t>
            </a:r>
          </a:p>
        </p:txBody>
      </p:sp>
      <p:pic>
        <p:nvPicPr>
          <p:cNvPr id="3" name="Picture 2" descr="Icon&#10;&#10;Description automatically generated">
            <a:extLst>
              <a:ext uri="{FF2B5EF4-FFF2-40B4-BE49-F238E27FC236}">
                <a16:creationId xmlns:a16="http://schemas.microsoft.com/office/drawing/2014/main" id="{56338306-A89E-3236-4C3C-D2358C9369E7}"/>
              </a:ext>
            </a:extLst>
          </p:cNvPr>
          <p:cNvPicPr>
            <a:picLocks noChangeAspect="1"/>
          </p:cNvPicPr>
          <p:nvPr userDrawn="1"/>
        </p:nvPicPr>
        <p:blipFill>
          <a:blip r:embed="rId2"/>
          <a:stretch>
            <a:fillRect/>
          </a:stretch>
        </p:blipFill>
        <p:spPr>
          <a:xfrm>
            <a:off x="349136" y="705943"/>
            <a:ext cx="3441344" cy="962781"/>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8B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a:latin typeface="Open Sans" panose="020B0606030504020204" pitchFamily="34" charset="0"/>
            </a:endParaRPr>
          </a:p>
        </p:txBody>
      </p:sp>
      <p:sp>
        <p:nvSpPr>
          <p:cNvPr id="2" name="Title 1"/>
          <p:cNvSpPr>
            <a:spLocks noGrp="1"/>
          </p:cNvSpPr>
          <p:nvPr>
            <p:ph type="title"/>
          </p:nvPr>
        </p:nvSpPr>
        <p:spPr>
          <a:xfrm>
            <a:off x="1046204" y="2935014"/>
            <a:ext cx="10335794" cy="2888152"/>
          </a:xfrm>
          <a:prstGeom prst="rect">
            <a:avLst/>
          </a:prstGeom>
        </p:spPr>
        <p:txBody>
          <a:bodyPr lIns="0" anchor="t" anchorCtr="0"/>
          <a:lstStyle>
            <a:lvl1pPr>
              <a:defRPr sz="4000" b="1" i="0" cap="all" baseline="0">
                <a:ln w="19050">
                  <a:solidFill>
                    <a:schemeClr val="bg1"/>
                  </a:solidFill>
                </a:ln>
                <a:noFill/>
                <a:latin typeface="Poppins SemiBold" panose="00000700000000000000" pitchFamily="2" charset="0"/>
                <a:ea typeface="Open Sans" charset="0"/>
                <a:cs typeface="Poppins SemiBold" panose="00000700000000000000" pitchFamily="2" charset="0"/>
              </a:defRPr>
            </a:lvl1pPr>
          </a:lstStyle>
          <a:p>
            <a:r>
              <a:rPr lang="en-US"/>
              <a:t>Click to edit Master title style</a:t>
            </a:r>
          </a:p>
        </p:txBody>
      </p:sp>
      <p:sp>
        <p:nvSpPr>
          <p:cNvPr id="18" name="Espace réservé du texte 17"/>
          <p:cNvSpPr>
            <a:spLocks noGrp="1"/>
          </p:cNvSpPr>
          <p:nvPr>
            <p:ph type="body" sz="quarter" idx="13"/>
          </p:nvPr>
        </p:nvSpPr>
        <p:spPr>
          <a:xfrm>
            <a:off x="1046204" y="949930"/>
            <a:ext cx="10335794" cy="1766888"/>
          </a:xfrm>
          <a:prstGeom prst="rect">
            <a:avLst/>
          </a:prstGeom>
        </p:spPr>
        <p:txBody>
          <a:bodyPr lIns="0" anchor="b" anchorCtr="0"/>
          <a:lstStyle>
            <a:lvl1pPr marL="0" indent="0">
              <a:buFontTx/>
              <a:buNone/>
              <a:defRPr b="1" i="0" cap="all" baseline="0">
                <a:latin typeface="Poppins SemiBold" panose="00000700000000000000" pitchFamily="2" charset="0"/>
                <a:ea typeface="Open Sans" charset="0"/>
                <a:cs typeface="Poppins SemiBold" panose="00000700000000000000" pitchFamily="2" charset="0"/>
              </a:defRPr>
            </a:lvl1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ext Placeholder 3"/>
          <p:cNvSpPr>
            <a:spLocks noGrp="1"/>
          </p:cNvSpPr>
          <p:nvPr>
            <p:ph type="body" sz="half" idx="2"/>
          </p:nvPr>
        </p:nvSpPr>
        <p:spPr>
          <a:xfrm>
            <a:off x="2594919" y="1321624"/>
            <a:ext cx="7002162" cy="4291776"/>
          </a:xfrm>
          <a:prstGeom prst="rect">
            <a:avLst/>
          </a:prstGeom>
          <a:solidFill>
            <a:srgbClr val="00B8F2">
              <a:alpha val="20000"/>
            </a:srgbClr>
          </a:solidFill>
          <a:ln>
            <a:noFill/>
          </a:ln>
        </p:spPr>
        <p:txBody>
          <a:bodyPr anchor="ctr" anchorCtr="0"/>
          <a:lstStyle>
            <a:lvl1pPr marL="0" indent="0" algn="ctr">
              <a:buNone/>
              <a:defRPr sz="3200" i="0" baseline="0">
                <a:solidFill>
                  <a:srgbClr val="004494"/>
                </a:solidFill>
                <a:latin typeface="Poppins" panose="00000500000000000000" pitchFamily="2" charset="0"/>
                <a:ea typeface="Open Sans" panose="020B0606030504020204" pitchFamily="34" charset="0"/>
                <a:cs typeface="Poppins" panose="00000500000000000000"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Image 6"/>
          <p:cNvPicPr/>
          <p:nvPr userDrawn="1"/>
        </p:nvPicPr>
        <p:blipFill>
          <a:blip r:embed="rId2"/>
          <a:stretch>
            <a:fillRect/>
          </a:stretch>
        </p:blipFill>
        <p:spPr>
          <a:xfrm>
            <a:off x="1680874" y="570883"/>
            <a:ext cx="1219200" cy="10414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2" name="Title 1"/>
          <p:cNvSpPr>
            <a:spLocks noGrp="1"/>
          </p:cNvSpPr>
          <p:nvPr>
            <p:ph type="title"/>
          </p:nvPr>
        </p:nvSpPr>
        <p:spPr>
          <a:xfrm>
            <a:off x="1046204" y="2935014"/>
            <a:ext cx="10335794" cy="2888152"/>
          </a:xfrm>
          <a:prstGeom prst="rect">
            <a:avLst/>
          </a:prstGeom>
        </p:spPr>
        <p:txBody>
          <a:bodyPr lIns="0" anchor="t" anchorCtr="0"/>
          <a:lstStyle>
            <a:lvl1pPr>
              <a:defRPr sz="4400" b="1" i="0" cap="all" baseline="0">
                <a:ln w="25400">
                  <a:solidFill>
                    <a:srgbClr val="004494"/>
                  </a:solidFill>
                </a:ln>
                <a:noFill/>
                <a:latin typeface="Poppins SemiBold" panose="00000700000000000000" pitchFamily="2" charset="0"/>
                <a:cs typeface="Poppins SemiBold" panose="00000700000000000000" pitchFamily="2" charset="0"/>
              </a:defRPr>
            </a:lvl1pPr>
          </a:lstStyle>
          <a:p>
            <a:r>
              <a:rPr lang="en-US"/>
              <a:t>Click to edit Master title style</a:t>
            </a:r>
          </a:p>
        </p:txBody>
      </p:sp>
      <p:sp>
        <p:nvSpPr>
          <p:cNvPr id="18" name="Espace réservé du texte 17"/>
          <p:cNvSpPr>
            <a:spLocks noGrp="1"/>
          </p:cNvSpPr>
          <p:nvPr>
            <p:ph type="body" sz="quarter" idx="13"/>
          </p:nvPr>
        </p:nvSpPr>
        <p:spPr>
          <a:xfrm>
            <a:off x="1046204" y="949930"/>
            <a:ext cx="10335794" cy="1766888"/>
          </a:xfrm>
          <a:prstGeom prst="rect">
            <a:avLst/>
          </a:prstGeom>
        </p:spPr>
        <p:txBody>
          <a:bodyPr lIns="0" anchor="b" anchorCtr="0"/>
          <a:lstStyle>
            <a:lvl1pPr marL="0" indent="0">
              <a:buFontTx/>
              <a:buNone/>
              <a:defRPr b="1" i="0" cap="all" baseline="0">
                <a:latin typeface="Poppins SemiBold" panose="00000700000000000000" pitchFamily="2" charset="0"/>
                <a:cs typeface="Poppins SemiBold" panose="00000700000000000000" pitchFamily="2" charset="0"/>
              </a:defRPr>
            </a:lvl1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810000" y="720000"/>
            <a:ext cx="10571998" cy="1172299"/>
          </a:xfrm>
        </p:spPr>
        <p:txBody>
          <a:bodyPr anchor="t" anchorCtr="0"/>
          <a:lstStyle>
            <a:lvl1pPr>
              <a:defRPr>
                <a:latin typeface="Poppins SemiBold" panose="00000700000000000000" pitchFamily="2" charset="0"/>
                <a:cs typeface="Poppins SemiBold" panose="00000700000000000000" pitchFamily="2" charset="0"/>
              </a:defRPr>
            </a:lvl1pPr>
          </a:lstStyle>
          <a:p>
            <a:endParaRPr lang="en-US"/>
          </a:p>
        </p:txBody>
      </p:sp>
      <p:sp>
        <p:nvSpPr>
          <p:cNvPr id="3" name="Content Placeholder 2"/>
          <p:cNvSpPr>
            <a:spLocks noGrp="1"/>
          </p:cNvSpPr>
          <p:nvPr>
            <p:ph sz="half" idx="1"/>
          </p:nvPr>
        </p:nvSpPr>
        <p:spPr>
          <a:xfrm>
            <a:off x="818712" y="1892299"/>
            <a:ext cx="5185873" cy="3968751"/>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4" name="Content Placeholder 3"/>
          <p:cNvSpPr>
            <a:spLocks noGrp="1"/>
          </p:cNvSpPr>
          <p:nvPr>
            <p:ph sz="half" idx="2"/>
          </p:nvPr>
        </p:nvSpPr>
        <p:spPr>
          <a:xfrm>
            <a:off x="6187415" y="1892299"/>
            <a:ext cx="5194583" cy="3968752"/>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6" name="Footer Placeholder 5"/>
          <p:cNvSpPr>
            <a:spLocks noGrp="1"/>
          </p:cNvSpPr>
          <p:nvPr>
            <p:ph type="ftr" sz="quarter" idx="11"/>
          </p:nvPr>
        </p:nvSpPr>
        <p:spPr/>
        <p:txBody>
          <a:bodyPr/>
          <a:lstStyle>
            <a:lvl1pPr>
              <a:defRPr>
                <a:latin typeface="Poppins" panose="00000500000000000000" pitchFamily="2" charset="0"/>
                <a:cs typeface="Poppins" panose="00000500000000000000" pitchFamily="2" charset="0"/>
              </a:defRPr>
            </a:lvl1pPr>
          </a:lstStyle>
          <a:p>
            <a:endParaRPr lang="en-US" dirty="0"/>
          </a:p>
        </p:txBody>
      </p:sp>
      <p:sp>
        <p:nvSpPr>
          <p:cNvPr id="9" name="Slide Number Placeholder 5"/>
          <p:cNvSpPr>
            <a:spLocks noGrp="1"/>
          </p:cNvSpPr>
          <p:nvPr>
            <p:ph type="sldNum" sz="quarter" idx="12"/>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spTree>
    <p:extLst>
      <p:ext uri="{BB962C8B-B14F-4D97-AF65-F5344CB8AC3E}">
        <p14:creationId xmlns:p14="http://schemas.microsoft.com/office/powerpoint/2010/main" val="2083981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810000" y="720000"/>
            <a:ext cx="10571998" cy="1172299"/>
          </a:xfrm>
        </p:spPr>
        <p:txBody>
          <a:bodyPr lIns="90000" anchor="t" anchorCtr="0"/>
          <a:lstStyle/>
          <a:p>
            <a:endParaRPr lang="en-US"/>
          </a:p>
        </p:txBody>
      </p:sp>
      <p:sp>
        <p:nvSpPr>
          <p:cNvPr id="3" name="Content Placeholder 2"/>
          <p:cNvSpPr>
            <a:spLocks noGrp="1"/>
          </p:cNvSpPr>
          <p:nvPr>
            <p:ph idx="1"/>
          </p:nvPr>
        </p:nvSpPr>
        <p:spPr>
          <a:xfrm>
            <a:off x="818712" y="1892299"/>
            <a:ext cx="10554574" cy="3966499"/>
          </a:xfrm>
          <a:prstGeom prst="rect">
            <a:avLst/>
          </a:prstGeom>
        </p:spPr>
        <p:txBody>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5" name="Footer Placeholder 4"/>
          <p:cNvSpPr>
            <a:spLocks noGrp="1"/>
          </p:cNvSpPr>
          <p:nvPr>
            <p:ph type="ftr" sz="quarter" idx="11"/>
          </p:nvPr>
        </p:nvSpPr>
        <p:spPr/>
        <p:txBody>
          <a:bodyPr/>
          <a:lstStyle>
            <a:lvl1pPr>
              <a:defRPr>
                <a:latin typeface="Poppins" panose="00000500000000000000" pitchFamily="2" charset="0"/>
                <a:cs typeface="Poppins" panose="00000500000000000000" pitchFamily="2" charset="0"/>
              </a:defRPr>
            </a:lvl1pPr>
          </a:lstStyle>
          <a:p>
            <a:endParaRPr lang="en-US" dirty="0"/>
          </a:p>
        </p:txBody>
      </p:sp>
      <p:sp>
        <p:nvSpPr>
          <p:cNvPr id="7" name="Slide Number Placeholder 5">
            <a:extLst>
              <a:ext uri="{FF2B5EF4-FFF2-40B4-BE49-F238E27FC236}">
                <a16:creationId xmlns:a16="http://schemas.microsoft.com/office/drawing/2014/main" id="{0C3EA1D6-2DF7-C647-9915-9698C6C0D9C8}"/>
              </a:ext>
            </a:extLst>
          </p:cNvPr>
          <p:cNvSpPr>
            <a:spLocks noGrp="1"/>
          </p:cNvSpPr>
          <p:nvPr>
            <p:ph type="sldNum" sz="quarter" idx="12"/>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810000" y="720000"/>
            <a:ext cx="10571998" cy="1172299"/>
          </a:xfrm>
        </p:spPr>
        <p:txBody>
          <a:bodyPr anchor="t" anchorCtr="0"/>
          <a:lstStyle>
            <a:lvl1pPr>
              <a:defRPr>
                <a:latin typeface="Poppins SemiBold" panose="00000700000000000000" pitchFamily="2" charset="0"/>
                <a:cs typeface="Poppins SemiBold" panose="00000700000000000000" pitchFamily="2" charset="0"/>
              </a:defRPr>
            </a:lvl1pPr>
          </a:lstStyle>
          <a:p>
            <a:endParaRPr lang="en-US"/>
          </a:p>
        </p:txBody>
      </p:sp>
      <p:sp>
        <p:nvSpPr>
          <p:cNvPr id="3" name="Content Placeholder 2"/>
          <p:cNvSpPr>
            <a:spLocks noGrp="1"/>
          </p:cNvSpPr>
          <p:nvPr>
            <p:ph sz="half" idx="1"/>
          </p:nvPr>
        </p:nvSpPr>
        <p:spPr>
          <a:xfrm>
            <a:off x="818712" y="1892299"/>
            <a:ext cx="5185873" cy="3968751"/>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4" name="Content Placeholder 3"/>
          <p:cNvSpPr>
            <a:spLocks noGrp="1"/>
          </p:cNvSpPr>
          <p:nvPr>
            <p:ph sz="half" idx="2"/>
          </p:nvPr>
        </p:nvSpPr>
        <p:spPr>
          <a:xfrm>
            <a:off x="6187415" y="1892299"/>
            <a:ext cx="5194583" cy="3968752"/>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6" name="Footer Placeholder 5"/>
          <p:cNvSpPr>
            <a:spLocks noGrp="1"/>
          </p:cNvSpPr>
          <p:nvPr>
            <p:ph type="ftr" sz="quarter" idx="11"/>
          </p:nvPr>
        </p:nvSpPr>
        <p:spPr/>
        <p:txBody>
          <a:bodyPr/>
          <a:lstStyle>
            <a:lvl1pPr>
              <a:defRPr>
                <a:latin typeface="Poppins" panose="00000500000000000000" pitchFamily="2" charset="0"/>
                <a:cs typeface="Poppins" panose="00000500000000000000" pitchFamily="2" charset="0"/>
              </a:defRPr>
            </a:lvl1pPr>
          </a:lstStyle>
          <a:p>
            <a:endParaRPr lang="en-US" dirty="0"/>
          </a:p>
        </p:txBody>
      </p:sp>
      <p:sp>
        <p:nvSpPr>
          <p:cNvPr id="9" name="Slide Number Placeholder 5"/>
          <p:cNvSpPr>
            <a:spLocks noGrp="1"/>
          </p:cNvSpPr>
          <p:nvPr>
            <p:ph type="sldNum" sz="quarter" idx="12"/>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10000" y="720000"/>
            <a:ext cx="10571998" cy="1159599"/>
          </a:xfrm>
        </p:spPr>
        <p:txBody>
          <a:bodyPr anchor="t" anchorCtr="0"/>
          <a:lstStyle>
            <a:lvl1pPr>
              <a:defRPr>
                <a:latin typeface="Poppins SemiBold" panose="00000700000000000000" pitchFamily="2" charset="0"/>
                <a:cs typeface="Poppins SemiBold" panose="00000700000000000000" pitchFamily="2" charset="0"/>
              </a:defRPr>
            </a:lvl1pPr>
          </a:lstStyle>
          <a:p>
            <a:endParaRPr lang="en-US"/>
          </a:p>
        </p:txBody>
      </p:sp>
      <p:sp>
        <p:nvSpPr>
          <p:cNvPr id="3" name="Text Placeholder 2"/>
          <p:cNvSpPr>
            <a:spLocks noGrp="1"/>
          </p:cNvSpPr>
          <p:nvPr>
            <p:ph type="body" idx="1"/>
          </p:nvPr>
        </p:nvSpPr>
        <p:spPr>
          <a:xfrm>
            <a:off x="814728" y="1879600"/>
            <a:ext cx="5189857" cy="871537"/>
          </a:xfrm>
          <a:prstGeom prst="rect">
            <a:avLst/>
          </a:prstGeom>
        </p:spPr>
        <p:txBody>
          <a:bodyPr anchor="b" anchorCtr="0">
            <a:noAutofit/>
          </a:bodyPr>
          <a:lstStyle>
            <a:lvl1pPr marL="0" indent="0" algn="l">
              <a:buNone/>
              <a:defRPr sz="2000" b="1">
                <a:solidFill>
                  <a:srgbClr val="0D29F9"/>
                </a:solidFill>
                <a:latin typeface="Poppins SemiBold" panose="00000700000000000000" pitchFamily="2" charset="0"/>
                <a:cs typeface="Poppi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r-FR"/>
          </a:p>
        </p:txBody>
      </p:sp>
      <p:sp>
        <p:nvSpPr>
          <p:cNvPr id="4" name="Content Placeholder 3"/>
          <p:cNvSpPr>
            <a:spLocks noGrp="1"/>
          </p:cNvSpPr>
          <p:nvPr>
            <p:ph sz="half" idx="2" hasCustomPrompt="1"/>
          </p:nvPr>
        </p:nvSpPr>
        <p:spPr>
          <a:xfrm>
            <a:off x="814729" y="2751138"/>
            <a:ext cx="5189856" cy="3109913"/>
          </a:xfrm>
          <a:prstGeom prst="rect">
            <a:avLst/>
          </a:prstGeom>
        </p:spPr>
        <p:txBody>
          <a:bodyPr anchor="t">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5" name="Text Placeholder 4"/>
          <p:cNvSpPr>
            <a:spLocks noGrp="1"/>
          </p:cNvSpPr>
          <p:nvPr>
            <p:ph type="body" sz="quarter" idx="3"/>
          </p:nvPr>
        </p:nvSpPr>
        <p:spPr>
          <a:xfrm>
            <a:off x="6187415" y="1879600"/>
            <a:ext cx="5194583" cy="871537"/>
          </a:xfrm>
          <a:prstGeom prst="rect">
            <a:avLst/>
          </a:prstGeom>
        </p:spPr>
        <p:txBody>
          <a:bodyPr anchor="b">
            <a:noAutofit/>
          </a:bodyPr>
          <a:lstStyle>
            <a:lvl1pPr marL="0" indent="0" algn="l">
              <a:buNone/>
              <a:defRPr sz="2000" b="1">
                <a:solidFill>
                  <a:srgbClr val="0D29F9"/>
                </a:solidFill>
                <a:latin typeface="Poppins SemiBold" panose="00000700000000000000" pitchFamily="2" charset="0"/>
                <a:cs typeface="Poppi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r-FR"/>
          </a:p>
        </p:txBody>
      </p:sp>
      <p:sp>
        <p:nvSpPr>
          <p:cNvPr id="6" name="Content Placeholder 5"/>
          <p:cNvSpPr>
            <a:spLocks noGrp="1"/>
          </p:cNvSpPr>
          <p:nvPr>
            <p:ph sz="quarter" idx="4"/>
          </p:nvPr>
        </p:nvSpPr>
        <p:spPr>
          <a:xfrm>
            <a:off x="6187415" y="2751138"/>
            <a:ext cx="5194583" cy="3109913"/>
          </a:xfrm>
          <a:prstGeom prst="rect">
            <a:avLst/>
          </a:prstGeom>
        </p:spPr>
        <p:txBody>
          <a:bodyPr anchor="t">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8" name="Footer Placeholder 7"/>
          <p:cNvSpPr>
            <a:spLocks noGrp="1"/>
          </p:cNvSpPr>
          <p:nvPr>
            <p:ph type="ftr" sz="quarter" idx="11"/>
          </p:nvPr>
        </p:nvSpPr>
        <p:spPr/>
        <p:txBody>
          <a:bodyPr/>
          <a:lstStyle>
            <a:lvl1pPr>
              <a:defRPr>
                <a:latin typeface="Poppins" panose="00000500000000000000" pitchFamily="2" charset="0"/>
                <a:cs typeface="Poppins" panose="00000500000000000000" pitchFamily="2" charset="0"/>
              </a:defRPr>
            </a:lvl1pPr>
          </a:lstStyle>
          <a:p>
            <a:endParaRPr lang="en-US" dirty="0"/>
          </a:p>
        </p:txBody>
      </p:sp>
      <p:sp>
        <p:nvSpPr>
          <p:cNvPr id="12" name="Slide Number Placeholder 5"/>
          <p:cNvSpPr>
            <a:spLocks noGrp="1"/>
          </p:cNvSpPr>
          <p:nvPr>
            <p:ph type="sldNum" sz="quarter" idx="12"/>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hapt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8B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a:latin typeface="Open Sans" panose="020B0606030504020204" pitchFamily="34" charset="0"/>
            </a:endParaRPr>
          </a:p>
        </p:txBody>
      </p:sp>
      <p:sp>
        <p:nvSpPr>
          <p:cNvPr id="2" name="Title 1"/>
          <p:cNvSpPr>
            <a:spLocks noGrp="1"/>
          </p:cNvSpPr>
          <p:nvPr>
            <p:ph type="title"/>
          </p:nvPr>
        </p:nvSpPr>
        <p:spPr>
          <a:xfrm>
            <a:off x="1046204" y="2935014"/>
            <a:ext cx="10335794" cy="2888152"/>
          </a:xfrm>
          <a:prstGeom prst="rect">
            <a:avLst/>
          </a:prstGeom>
        </p:spPr>
        <p:txBody>
          <a:bodyPr lIns="0" anchor="t" anchorCtr="0"/>
          <a:lstStyle>
            <a:lvl1pPr>
              <a:defRPr sz="4000" b="1" i="0" cap="all" baseline="0">
                <a:ln w="19050">
                  <a:solidFill>
                    <a:schemeClr val="bg1"/>
                  </a:solidFill>
                </a:ln>
                <a:noFill/>
                <a:latin typeface="Poppins SemiBold" panose="00000700000000000000" pitchFamily="2" charset="0"/>
                <a:ea typeface="Open Sans" charset="0"/>
                <a:cs typeface="Poppins SemiBold" panose="00000700000000000000" pitchFamily="2" charset="0"/>
              </a:defRPr>
            </a:lvl1pPr>
          </a:lstStyle>
          <a:p>
            <a:r>
              <a:rPr lang="en-US"/>
              <a:t>Click to edit Master title style</a:t>
            </a:r>
          </a:p>
        </p:txBody>
      </p:sp>
      <p:sp>
        <p:nvSpPr>
          <p:cNvPr id="18" name="Espace réservé du texte 17"/>
          <p:cNvSpPr>
            <a:spLocks noGrp="1"/>
          </p:cNvSpPr>
          <p:nvPr>
            <p:ph type="body" sz="quarter" idx="13"/>
          </p:nvPr>
        </p:nvSpPr>
        <p:spPr>
          <a:xfrm>
            <a:off x="1046204" y="949930"/>
            <a:ext cx="10335794" cy="1766888"/>
          </a:xfrm>
          <a:prstGeom prst="rect">
            <a:avLst/>
          </a:prstGeom>
        </p:spPr>
        <p:txBody>
          <a:bodyPr lIns="0" anchor="b" anchorCtr="0"/>
          <a:lstStyle>
            <a:lvl1pPr marL="0" indent="0">
              <a:buFontTx/>
              <a:buNone/>
              <a:defRPr b="1" i="0" cap="all" baseline="0">
                <a:latin typeface="Poppins SemiBold" panose="00000700000000000000" pitchFamily="2" charset="0"/>
                <a:ea typeface="Open Sans" charset="0"/>
                <a:cs typeface="Poppins SemiBold" panose="00000700000000000000" pitchFamily="2" charset="0"/>
              </a:defRPr>
            </a:lvl1pPr>
          </a:lstStyle>
          <a:p>
            <a:pPr lvl="0"/>
            <a:r>
              <a:rPr lang="en-US"/>
              <a:t>Click to edit Master text styles</a:t>
            </a:r>
          </a:p>
        </p:txBody>
      </p:sp>
    </p:spTree>
    <p:extLst>
      <p:ext uri="{BB962C8B-B14F-4D97-AF65-F5344CB8AC3E}">
        <p14:creationId xmlns:p14="http://schemas.microsoft.com/office/powerpoint/2010/main" val="776948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Graph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2495550" y="2420887"/>
            <a:ext cx="8713788" cy="3240137"/>
          </a:xfrm>
          <a:prstGeom prst="rect">
            <a:avLst/>
          </a:prstGeom>
        </p:spPr>
        <p:txBody>
          <a:bodyPr/>
          <a:lstStyle>
            <a:lvl1pPr marL="0" indent="0">
              <a:buNone/>
              <a:defRPr>
                <a:solidFill>
                  <a:schemeClr val="tx1"/>
                </a:solidFill>
              </a:defRPr>
            </a:lvl1pPr>
          </a:lstStyle>
          <a:p>
            <a:endParaRPr lang="en-GB" dirty="0"/>
          </a:p>
        </p:txBody>
      </p:sp>
      <p:sp>
        <p:nvSpPr>
          <p:cNvPr id="10" name="Title 9"/>
          <p:cNvSpPr>
            <a:spLocks noGrp="1"/>
          </p:cNvSpPr>
          <p:nvPr>
            <p:ph type="title"/>
          </p:nvPr>
        </p:nvSpPr>
        <p:spPr>
          <a:xfrm>
            <a:off x="432000" y="1484784"/>
            <a:ext cx="11165217" cy="576263"/>
          </a:xfrm>
        </p:spPr>
        <p:txBody>
          <a:bodyPr/>
          <a:lstStyle>
            <a:lvl1pPr>
              <a:defRPr lang="en-GB" sz="2400" b="1" i="0" kern="1200" dirty="0">
                <a:solidFill>
                  <a:srgbClr val="612492"/>
                </a:solidFill>
                <a:latin typeface="Verdana" pitchFamily="34" charset="0"/>
                <a:ea typeface="+mn-ea"/>
                <a:cs typeface="+mn-cs"/>
              </a:defRPr>
            </a:lvl1pPr>
          </a:lstStyle>
          <a:p>
            <a:r>
              <a:rPr lang="en-US"/>
              <a:t>Click to edit Master title style</a:t>
            </a:r>
            <a:endParaRPr lang="en-GB"/>
          </a:p>
        </p:txBody>
      </p:sp>
    </p:spTree>
    <p:extLst>
      <p:ext uri="{BB962C8B-B14F-4D97-AF65-F5344CB8AC3E}">
        <p14:creationId xmlns:p14="http://schemas.microsoft.com/office/powerpoint/2010/main" val="312588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hapt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8B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a:latin typeface="Open Sans" panose="020B0606030504020204" pitchFamily="34" charset="0"/>
            </a:endParaRPr>
          </a:p>
        </p:txBody>
      </p:sp>
      <p:sp>
        <p:nvSpPr>
          <p:cNvPr id="2" name="Title 1"/>
          <p:cNvSpPr>
            <a:spLocks noGrp="1"/>
          </p:cNvSpPr>
          <p:nvPr>
            <p:ph type="title"/>
          </p:nvPr>
        </p:nvSpPr>
        <p:spPr>
          <a:xfrm>
            <a:off x="1046204" y="2935014"/>
            <a:ext cx="10335794" cy="2888152"/>
          </a:xfrm>
          <a:prstGeom prst="rect">
            <a:avLst/>
          </a:prstGeom>
        </p:spPr>
        <p:txBody>
          <a:bodyPr lIns="0" anchor="t" anchorCtr="0"/>
          <a:lstStyle>
            <a:lvl1pPr>
              <a:defRPr sz="4000" b="1" i="0" cap="all" baseline="0">
                <a:ln w="19050">
                  <a:solidFill>
                    <a:schemeClr val="bg1"/>
                  </a:solidFill>
                </a:ln>
                <a:noFill/>
                <a:latin typeface="Poppins SemiBold" panose="00000700000000000000" pitchFamily="2" charset="0"/>
                <a:ea typeface="Open Sans" charset="0"/>
                <a:cs typeface="Poppins SemiBold" panose="00000700000000000000" pitchFamily="2" charset="0"/>
              </a:defRPr>
            </a:lvl1pPr>
          </a:lstStyle>
          <a:p>
            <a:r>
              <a:rPr lang="en-US"/>
              <a:t>Click to edit Master title style</a:t>
            </a:r>
          </a:p>
        </p:txBody>
      </p:sp>
      <p:sp>
        <p:nvSpPr>
          <p:cNvPr id="18" name="Espace réservé du texte 17"/>
          <p:cNvSpPr>
            <a:spLocks noGrp="1"/>
          </p:cNvSpPr>
          <p:nvPr>
            <p:ph type="body" sz="quarter" idx="13"/>
          </p:nvPr>
        </p:nvSpPr>
        <p:spPr>
          <a:xfrm>
            <a:off x="1046204" y="949930"/>
            <a:ext cx="10335794" cy="1766888"/>
          </a:xfrm>
          <a:prstGeom prst="rect">
            <a:avLst/>
          </a:prstGeom>
        </p:spPr>
        <p:txBody>
          <a:bodyPr lIns="0" anchor="b" anchorCtr="0"/>
          <a:lstStyle>
            <a:lvl1pPr marL="0" indent="0">
              <a:buFontTx/>
              <a:buNone/>
              <a:defRPr b="1" i="0" cap="all" baseline="0">
                <a:latin typeface="Poppins SemiBold" panose="00000700000000000000" pitchFamily="2" charset="0"/>
                <a:ea typeface="Open Sans" charset="0"/>
                <a:cs typeface="Poppins SemiBold" panose="00000700000000000000" pitchFamily="2" charset="0"/>
              </a:defRPr>
            </a:lvl1pPr>
          </a:lstStyle>
          <a:p>
            <a:pPr lvl="0"/>
            <a:r>
              <a:rPr lang="en-US"/>
              <a:t>Click to edit Master text styles</a:t>
            </a:r>
          </a:p>
        </p:txBody>
      </p:sp>
    </p:spTree>
    <p:extLst>
      <p:ext uri="{BB962C8B-B14F-4D97-AF65-F5344CB8AC3E}">
        <p14:creationId xmlns:p14="http://schemas.microsoft.com/office/powerpoint/2010/main" val="731208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810000" y="720000"/>
            <a:ext cx="10571998" cy="1172299"/>
          </a:xfrm>
        </p:spPr>
        <p:txBody>
          <a:bodyPr anchor="t" anchorCtr="0"/>
          <a:lstStyle>
            <a:lvl1pPr>
              <a:defRPr>
                <a:latin typeface="Poppins SemiBold" panose="00000700000000000000" pitchFamily="2" charset="0"/>
                <a:cs typeface="Poppins SemiBold" panose="00000700000000000000" pitchFamily="2" charset="0"/>
              </a:defRPr>
            </a:lvl1pPr>
          </a:lstStyle>
          <a:p>
            <a:endParaRPr lang="en-US"/>
          </a:p>
        </p:txBody>
      </p:sp>
      <p:sp>
        <p:nvSpPr>
          <p:cNvPr id="3" name="Content Placeholder 2"/>
          <p:cNvSpPr>
            <a:spLocks noGrp="1"/>
          </p:cNvSpPr>
          <p:nvPr>
            <p:ph sz="half" idx="1"/>
          </p:nvPr>
        </p:nvSpPr>
        <p:spPr>
          <a:xfrm>
            <a:off x="818712" y="1892299"/>
            <a:ext cx="5185873" cy="3968751"/>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4" name="Content Placeholder 3"/>
          <p:cNvSpPr>
            <a:spLocks noGrp="1"/>
          </p:cNvSpPr>
          <p:nvPr>
            <p:ph sz="half" idx="2"/>
          </p:nvPr>
        </p:nvSpPr>
        <p:spPr>
          <a:xfrm>
            <a:off x="6187415" y="1892299"/>
            <a:ext cx="5194583" cy="3968752"/>
          </a:xfrm>
          <a:prstGeom prst="rect">
            <a:avLst/>
          </a:prstGeom>
        </p:spPr>
        <p:txBody>
          <a:bodyPr>
            <a:normAutofit/>
          </a:bodyPr>
          <a:lstStyle>
            <a:lvl1pPr marL="342900" indent="-342900">
              <a:buClr>
                <a:srgbClr val="48B9FF"/>
              </a:buClr>
              <a:buFont typeface="Arial" charset="0"/>
              <a:buChar char="•"/>
              <a:defRPr>
                <a:latin typeface="Poppins" panose="00000500000000000000" pitchFamily="2" charset="0"/>
                <a:cs typeface="Poppins" panose="00000500000000000000" pitchFamily="2" charset="0"/>
              </a:defRPr>
            </a:lvl1pPr>
            <a:lvl2pPr marL="742950" indent="-285750">
              <a:buClr>
                <a:srgbClr val="0D29F9"/>
              </a:buClr>
              <a:buFont typeface="Courier New" charset="0"/>
              <a:buChar char="o"/>
              <a:defRPr>
                <a:latin typeface="Poppins" panose="00000500000000000000" pitchFamily="2" charset="0"/>
                <a:cs typeface="Poppins" panose="00000500000000000000" pitchFamily="2" charset="0"/>
              </a:defRPr>
            </a:lvl2pPr>
            <a:lvl3pPr marL="1143000" indent="-228600">
              <a:buClr>
                <a:srgbClr val="48B9FF"/>
              </a:buClr>
              <a:buFont typeface="Wingdings" charset="2"/>
              <a:buChar char="§"/>
              <a:defRPr>
                <a:latin typeface="Poppins" panose="00000500000000000000" pitchFamily="2" charset="0"/>
                <a:cs typeface="Poppins" panose="00000500000000000000" pitchFamily="2" charset="0"/>
              </a:defRPr>
            </a:lvl3pPr>
            <a:lvl4pPr marL="1600200" indent="-228600">
              <a:buClr>
                <a:srgbClr val="0D29F9"/>
              </a:buClr>
              <a:buFont typeface="Wingdings" charset="2"/>
              <a:buChar char="q"/>
              <a:defRPr>
                <a:latin typeface="Poppins" panose="00000500000000000000" pitchFamily="2" charset="0"/>
                <a:cs typeface="Poppins" panose="00000500000000000000" pitchFamily="2" charset="0"/>
              </a:defRPr>
            </a:lvl4pPr>
            <a:lvl5pPr marL="2057400" indent="-228600">
              <a:buClr>
                <a:srgbClr val="48B9FF"/>
              </a:buClr>
              <a:buFont typeface="Arial" charset="0"/>
              <a:buChar char="•"/>
              <a:defRPr>
                <a:latin typeface="Poppins" panose="00000500000000000000" pitchFamily="2" charset="0"/>
                <a:cs typeface="Poppins" panose="00000500000000000000" pitchFamily="2" charset="0"/>
              </a:defRPr>
            </a:lvl5pPr>
          </a:lstStyle>
          <a:p>
            <a:r>
              <a:rPr lang="fr-FR"/>
              <a:t>Cliquez pour modifier les styles du texte du masque</a:t>
            </a:r>
          </a:p>
          <a:p>
            <a:pPr marL="742950" lvl="1" indent="-285750">
              <a:buClr>
                <a:srgbClr val="0D29F9"/>
              </a:buClr>
              <a:buFont typeface="Courier New" charset="0"/>
              <a:buChar char="o"/>
            </a:pPr>
            <a:r>
              <a:rPr lang="fr-FR"/>
              <a:t>Deuxième niveau</a:t>
            </a:r>
          </a:p>
          <a:p>
            <a:pPr marL="1143000" lvl="2" indent="-228600">
              <a:buClr>
                <a:srgbClr val="48B9FF"/>
              </a:buClr>
              <a:buFont typeface="Wingdings" charset="2"/>
              <a:buChar char="§"/>
            </a:pPr>
            <a:r>
              <a:rPr lang="fr-FR"/>
              <a:t>Troisième niveau</a:t>
            </a:r>
          </a:p>
          <a:p>
            <a:pPr marL="1600200" lvl="3" indent="-228600">
              <a:buClr>
                <a:srgbClr val="0D29F9"/>
              </a:buClr>
              <a:buFont typeface="Wingdings" charset="2"/>
              <a:buChar char="q"/>
            </a:pPr>
            <a:r>
              <a:rPr lang="fr-FR"/>
              <a:t>Quatrième niveau</a:t>
            </a:r>
          </a:p>
          <a:p>
            <a:pPr marL="2057400" lvl="4" indent="-228600">
              <a:buClr>
                <a:srgbClr val="48B9FF"/>
              </a:buClr>
              <a:buFont typeface="Arial" charset="0"/>
              <a:buChar char="•"/>
            </a:pPr>
            <a:r>
              <a:rPr lang="fr-FR"/>
              <a:t>Cinquième niveau</a:t>
            </a:r>
            <a:endParaRPr lang="en-US"/>
          </a:p>
        </p:txBody>
      </p:sp>
      <p:sp>
        <p:nvSpPr>
          <p:cNvPr id="6" name="Footer Placeholder 5"/>
          <p:cNvSpPr>
            <a:spLocks noGrp="1"/>
          </p:cNvSpPr>
          <p:nvPr>
            <p:ph type="ftr" sz="quarter" idx="11"/>
          </p:nvPr>
        </p:nvSpPr>
        <p:spPr/>
        <p:txBody>
          <a:bodyPr/>
          <a:lstStyle>
            <a:lvl1pPr>
              <a:defRPr>
                <a:latin typeface="Poppins" panose="00000500000000000000" pitchFamily="2" charset="0"/>
                <a:cs typeface="Poppins" panose="00000500000000000000" pitchFamily="2" charset="0"/>
              </a:defRPr>
            </a:lvl1pPr>
          </a:lstStyle>
          <a:p>
            <a:endParaRPr lang="en-US" dirty="0"/>
          </a:p>
        </p:txBody>
      </p:sp>
      <p:sp>
        <p:nvSpPr>
          <p:cNvPr id="9" name="Slide Number Placeholder 5"/>
          <p:cNvSpPr>
            <a:spLocks noGrp="1"/>
          </p:cNvSpPr>
          <p:nvPr>
            <p:ph type="sldNum" sz="quarter" idx="12"/>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sv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3.xml"/><Relationship Id="rId1" Type="http://schemas.openxmlformats.org/officeDocument/2006/relationships/slideLayout" Target="../slideLayouts/slideLayout12.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65AF5E85-9184-7E4A-B179-B5D44678AD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7" name="Rectangle 6">
            <a:extLst>
              <a:ext uri="{FF2B5EF4-FFF2-40B4-BE49-F238E27FC236}">
                <a16:creationId xmlns:a16="http://schemas.microsoft.com/office/drawing/2014/main" id="{844AF7C2-1B92-6FA7-6D94-89C229408555}"/>
              </a:ext>
            </a:extLst>
          </p:cNvPr>
          <p:cNvSpPr/>
          <p:nvPr userDrawn="1"/>
        </p:nvSpPr>
        <p:spPr>
          <a:xfrm>
            <a:off x="0" y="5715000"/>
            <a:ext cx="12192000" cy="1143000"/>
          </a:xfrm>
          <a:prstGeom prst="rect">
            <a:avLst/>
          </a:prstGeom>
          <a:solidFill>
            <a:srgbClr val="0092BC"/>
          </a:solidFill>
          <a:ln>
            <a:solidFill>
              <a:srgbClr val="0F0F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6">
            <a:extLst>
              <a:ext uri="{FF2B5EF4-FFF2-40B4-BE49-F238E27FC236}">
                <a16:creationId xmlns:a16="http://schemas.microsoft.com/office/drawing/2014/main" id="{C7FC7D08-6DC0-23C6-25D2-41E6D365DA10}"/>
              </a:ext>
            </a:extLst>
          </p:cNvPr>
          <p:cNvSpPr>
            <a:spLocks noChangeAspect="1"/>
          </p:cNvSpPr>
          <p:nvPr userDrawn="1"/>
        </p:nvSpPr>
        <p:spPr>
          <a:xfrm>
            <a:off x="6178530" y="5864735"/>
            <a:ext cx="2781959" cy="814882"/>
          </a:xfrm>
          <a:custGeom>
            <a:avLst/>
            <a:gdLst/>
            <a:ahLst/>
            <a:cxnLst/>
            <a:rect l="l" t="t" r="r" b="b"/>
            <a:pathLst>
              <a:path w="3866350" h="1132518">
                <a:moveTo>
                  <a:pt x="0" y="0"/>
                </a:moveTo>
                <a:lnTo>
                  <a:pt x="3866350" y="0"/>
                </a:lnTo>
                <a:lnTo>
                  <a:pt x="3866350" y="1132518"/>
                </a:lnTo>
                <a:lnTo>
                  <a:pt x="0" y="1132518"/>
                </a:lnTo>
                <a:lnTo>
                  <a:pt x="0" y="0"/>
                </a:lnTo>
                <a:close/>
              </a:path>
            </a:pathLst>
          </a:custGeom>
          <a:blipFill>
            <a:blip r:embed="rId7"/>
            <a:stretch>
              <a:fillRect/>
            </a:stretch>
          </a:blipFill>
        </p:spPr>
        <p:txBody>
          <a:bodyPr/>
          <a:lstStyle/>
          <a:p>
            <a:endParaRPr lang="pt-PT" sz="1200" dirty="0"/>
          </a:p>
        </p:txBody>
      </p:sp>
      <p:pic>
        <p:nvPicPr>
          <p:cNvPr id="9" name="Picture 8" descr="A black background with white text&#10;&#10;Description automatically generated">
            <a:extLst>
              <a:ext uri="{FF2B5EF4-FFF2-40B4-BE49-F238E27FC236}">
                <a16:creationId xmlns:a16="http://schemas.microsoft.com/office/drawing/2014/main" id="{24796F6F-84CA-48E1-23C4-0598C889F668}"/>
              </a:ext>
            </a:extLst>
          </p:cNvPr>
          <p:cNvPicPr>
            <a:picLocks noChangeAspect="1"/>
          </p:cNvPicPr>
          <p:nvPr userDrawn="1"/>
        </p:nvPicPr>
        <p:blipFill>
          <a:blip r:embed="rId8"/>
          <a:stretch>
            <a:fillRect/>
          </a:stretch>
        </p:blipFill>
        <p:spPr>
          <a:xfrm>
            <a:off x="3530992" y="5509377"/>
            <a:ext cx="2767184" cy="1556541"/>
          </a:xfrm>
          <a:prstGeom prst="rect">
            <a:avLst/>
          </a:prstGeom>
        </p:spPr>
      </p:pic>
      <p:pic>
        <p:nvPicPr>
          <p:cNvPr id="10" name="Graphic 9">
            <a:extLst>
              <a:ext uri="{FF2B5EF4-FFF2-40B4-BE49-F238E27FC236}">
                <a16:creationId xmlns:a16="http://schemas.microsoft.com/office/drawing/2014/main" id="{4DF15470-EA8F-1D05-6EC5-8A7C56B6596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868679" y="5900287"/>
            <a:ext cx="2781959" cy="774723"/>
          </a:xfrm>
          <a:prstGeom prst="rect">
            <a:avLst/>
          </a:prstGeom>
        </p:spPr>
      </p:pic>
      <p:pic>
        <p:nvPicPr>
          <p:cNvPr id="11" name="Graphic 10">
            <a:extLst>
              <a:ext uri="{FF2B5EF4-FFF2-40B4-BE49-F238E27FC236}">
                <a16:creationId xmlns:a16="http://schemas.microsoft.com/office/drawing/2014/main" id="{1D4B0598-A494-D576-505F-13D95DCDA7FD}"/>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840844" y="5821566"/>
            <a:ext cx="2316221" cy="946963"/>
          </a:xfrm>
          <a:prstGeom prst="rect">
            <a:avLst/>
          </a:prstGeom>
        </p:spPr>
      </p:pic>
    </p:spTree>
    <p:extLst>
      <p:ext uri="{BB962C8B-B14F-4D97-AF65-F5344CB8AC3E}">
        <p14:creationId xmlns:p14="http://schemas.microsoft.com/office/powerpoint/2010/main" val="1073080459"/>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68" r:id="rId4"/>
    <p:sldLayoutId id="2147483687" r:id="rId5"/>
  </p:sldLayoutIdLst>
  <p:hf hdr="0" dt="0"/>
  <p:txStyles>
    <p:titleStyle>
      <a:lvl1pPr algn="l" defTabSz="914400" rtl="0" eaLnBrk="1" latinLnBrk="0" hangingPunct="1">
        <a:lnSpc>
          <a:spcPct val="90000"/>
        </a:lnSpc>
        <a:spcBef>
          <a:spcPct val="0"/>
        </a:spcBef>
        <a:buNone/>
        <a:defRPr sz="4400" b="1" i="0" kern="1200" cap="all" baseline="0">
          <a:solidFill>
            <a:schemeClr val="tx1"/>
          </a:solidFill>
          <a:latin typeface="Poppins SemiBold" panose="00000700000000000000" pitchFamily="2" charset="0"/>
          <a:ea typeface="+mj-ea"/>
          <a:cs typeface="Poppins SemiBold" panose="00000700000000000000" pitchFamily="2"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BC20A-21FE-1C95-E4E5-EE3ED43541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rot="10800000">
            <a:off x="10178472" y="5643488"/>
            <a:ext cx="2013527" cy="12145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810000" y="719999"/>
            <a:ext cx="10571998" cy="1473011"/>
          </a:xfrm>
          <a:prstGeom prst="rect">
            <a:avLst/>
          </a:prstGeom>
          <a:effectLst/>
        </p:spPr>
        <p:txBody>
          <a:bodyPr vert="horz" lIns="91440" tIns="45720" rIns="91440" bIns="45720" rtlCol="0" anchor="t" anchorCtr="0">
            <a:noAutofit/>
          </a:bodyPr>
          <a:lstStyle/>
          <a:p>
            <a:endParaRPr lang="en-US"/>
          </a:p>
        </p:txBody>
      </p:sp>
      <p:sp>
        <p:nvSpPr>
          <p:cNvPr id="5" name="Footer Placeholder 4"/>
          <p:cNvSpPr>
            <a:spLocks noGrp="1"/>
          </p:cNvSpPr>
          <p:nvPr>
            <p:ph type="ftr" sz="quarter" idx="3"/>
          </p:nvPr>
        </p:nvSpPr>
        <p:spPr>
          <a:xfrm>
            <a:off x="2581834" y="6041362"/>
            <a:ext cx="8454465" cy="490599"/>
          </a:xfrm>
          <a:prstGeom prst="rect">
            <a:avLst/>
          </a:prstGeom>
        </p:spPr>
        <p:txBody>
          <a:bodyPr vert="horz" lIns="91440" tIns="45720" rIns="91440" bIns="45720" rtlCol="0" anchor="b"/>
          <a:lstStyle>
            <a:lvl1pPr algn="l">
              <a:defRPr sz="900" baseline="0">
                <a:solidFill>
                  <a:schemeClr val="tx1"/>
                </a:solidFill>
                <a:latin typeface="Open Sans" charset="0"/>
              </a:defRPr>
            </a:lvl1pPr>
          </a:lstStyle>
          <a:p>
            <a:endParaRPr lang="en-US" dirty="0"/>
          </a:p>
        </p:txBody>
      </p:sp>
      <p:sp>
        <p:nvSpPr>
          <p:cNvPr id="14" name="Rectangle 13"/>
          <p:cNvSpPr/>
          <p:nvPr userDrawn="1"/>
        </p:nvSpPr>
        <p:spPr>
          <a:xfrm>
            <a:off x="11382000" y="6726194"/>
            <a:ext cx="810000" cy="131806"/>
          </a:xfrm>
          <a:prstGeom prst="rect">
            <a:avLst/>
          </a:prstGeom>
          <a:solidFill>
            <a:srgbClr val="0F0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0" i="0">
                <a:latin typeface="Open Sans" panose="020B0606030504020204" pitchFamily="34" charset="0"/>
              </a:rPr>
              <a:t> </a:t>
            </a:r>
          </a:p>
        </p:txBody>
      </p:sp>
      <p:sp>
        <p:nvSpPr>
          <p:cNvPr id="20" name="Rectangle 19"/>
          <p:cNvSpPr/>
          <p:nvPr userDrawn="1"/>
        </p:nvSpPr>
        <p:spPr>
          <a:xfrm>
            <a:off x="-2589" y="1200150"/>
            <a:ext cx="609455" cy="48174"/>
          </a:xfrm>
          <a:prstGeom prst="rect">
            <a:avLst/>
          </a:prstGeom>
          <a:solidFill>
            <a:srgbClr val="0F0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0" i="0">
                <a:latin typeface="Open Sans" panose="020B0606030504020204" pitchFamily="34" charset="0"/>
              </a:rPr>
              <a:t> </a:t>
            </a:r>
          </a:p>
        </p:txBody>
      </p:sp>
      <p:sp>
        <p:nvSpPr>
          <p:cNvPr id="10" name="Slide Number Placeholder 5">
            <a:extLst>
              <a:ext uri="{FF2B5EF4-FFF2-40B4-BE49-F238E27FC236}">
                <a16:creationId xmlns:a16="http://schemas.microsoft.com/office/drawing/2014/main" id="{7AFB2AB3-142C-6E47-AAB6-ED694BA82257}"/>
              </a:ext>
            </a:extLst>
          </p:cNvPr>
          <p:cNvSpPr>
            <a:spLocks noGrp="1"/>
          </p:cNvSpPr>
          <p:nvPr>
            <p:ph type="sldNum" sz="quarter" idx="4"/>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pic>
        <p:nvPicPr>
          <p:cNvPr id="4" name="Picture 3" descr="Icon&#10;&#10;Description automatically generated">
            <a:extLst>
              <a:ext uri="{FF2B5EF4-FFF2-40B4-BE49-F238E27FC236}">
                <a16:creationId xmlns:a16="http://schemas.microsoft.com/office/drawing/2014/main" id="{6F08CA4B-1EEA-084D-E6BC-8A4F5CE12813}"/>
              </a:ext>
            </a:extLst>
          </p:cNvPr>
          <p:cNvPicPr>
            <a:picLocks noChangeAspect="1"/>
          </p:cNvPicPr>
          <p:nvPr userDrawn="1"/>
        </p:nvPicPr>
        <p:blipFill>
          <a:blip r:embed="rId9"/>
          <a:stretch>
            <a:fillRect/>
          </a:stretch>
        </p:blipFill>
        <p:spPr>
          <a:xfrm>
            <a:off x="302138" y="6066405"/>
            <a:ext cx="1893699" cy="529798"/>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69" r:id="rId4"/>
    <p:sldLayoutId id="2147483683" r:id="rId5"/>
    <p:sldLayoutId id="2147483684" r:id="rId6"/>
  </p:sldLayoutIdLst>
  <p:hf hdr="0" dt="0"/>
  <p:txStyles>
    <p:titleStyle>
      <a:lvl1pPr algn="l" defTabSz="457200" rtl="0" eaLnBrk="1" latinLnBrk="0" hangingPunct="1">
        <a:spcBef>
          <a:spcPct val="0"/>
        </a:spcBef>
        <a:buNone/>
        <a:defRPr sz="4000" b="1" kern="1200" cap="all" baseline="0">
          <a:solidFill>
            <a:schemeClr val="bg2">
              <a:lumMod val="50000"/>
            </a:schemeClr>
          </a:solidFill>
          <a:latin typeface="Poppins SemiBold" panose="00000700000000000000" pitchFamily="2" charset="0"/>
          <a:ea typeface="+mj-ea"/>
          <a:cs typeface="Poppins SemiBold" panose="000007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baseline="0">
          <a:solidFill>
            <a:schemeClr val="tx1"/>
          </a:solidFill>
          <a:effectLst/>
          <a:latin typeface="Open Sans" charset="0"/>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baseline="0">
          <a:solidFill>
            <a:schemeClr val="tx1"/>
          </a:solidFill>
          <a:effectLst/>
          <a:latin typeface="Open Sans" charset="0"/>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baseline="0">
          <a:solidFill>
            <a:schemeClr val="tx1"/>
          </a:solidFill>
          <a:effectLst/>
          <a:latin typeface="Open Sans" charset="0"/>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baseline="0">
          <a:solidFill>
            <a:schemeClr val="tx1"/>
          </a:solidFill>
          <a:effectLst/>
          <a:latin typeface="Open Sans" charset="0"/>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baseline="0">
          <a:solidFill>
            <a:schemeClr val="tx1"/>
          </a:solidFill>
          <a:effectLst/>
          <a:latin typeface="Open Sans" charset="0"/>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BC20A-21FE-1C95-E4E5-EE3ED43541E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a:off x="8556222" y="4664990"/>
            <a:ext cx="3635778" cy="21930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810000" y="719999"/>
            <a:ext cx="10571998" cy="1473011"/>
          </a:xfrm>
          <a:prstGeom prst="rect">
            <a:avLst/>
          </a:prstGeom>
          <a:effectLst/>
        </p:spPr>
        <p:txBody>
          <a:bodyPr vert="horz" lIns="91440" tIns="45720" rIns="91440" bIns="45720" rtlCol="0" anchor="t" anchorCtr="0">
            <a:noAutofit/>
          </a:bodyPr>
          <a:lstStyle/>
          <a:p>
            <a:endParaRPr lang="en-US"/>
          </a:p>
        </p:txBody>
      </p:sp>
      <p:sp>
        <p:nvSpPr>
          <p:cNvPr id="5" name="Footer Placeholder 4"/>
          <p:cNvSpPr>
            <a:spLocks noGrp="1"/>
          </p:cNvSpPr>
          <p:nvPr>
            <p:ph type="ftr" sz="quarter" idx="3"/>
          </p:nvPr>
        </p:nvSpPr>
        <p:spPr>
          <a:xfrm>
            <a:off x="2581834" y="6041362"/>
            <a:ext cx="8454465" cy="490599"/>
          </a:xfrm>
          <a:prstGeom prst="rect">
            <a:avLst/>
          </a:prstGeom>
        </p:spPr>
        <p:txBody>
          <a:bodyPr vert="horz" lIns="91440" tIns="45720" rIns="91440" bIns="45720" rtlCol="0" anchor="b"/>
          <a:lstStyle>
            <a:lvl1pPr algn="l">
              <a:defRPr sz="900" baseline="0">
                <a:solidFill>
                  <a:schemeClr val="tx1"/>
                </a:solidFill>
                <a:latin typeface="Open Sans" charset="0"/>
              </a:defRPr>
            </a:lvl1pPr>
          </a:lstStyle>
          <a:p>
            <a:endParaRPr lang="en-US" dirty="0"/>
          </a:p>
        </p:txBody>
      </p:sp>
      <p:sp>
        <p:nvSpPr>
          <p:cNvPr id="14" name="Rectangle 13"/>
          <p:cNvSpPr/>
          <p:nvPr userDrawn="1"/>
        </p:nvSpPr>
        <p:spPr>
          <a:xfrm>
            <a:off x="11382000" y="6726194"/>
            <a:ext cx="810000" cy="131806"/>
          </a:xfrm>
          <a:prstGeom prst="rect">
            <a:avLst/>
          </a:prstGeom>
          <a:solidFill>
            <a:srgbClr val="0F0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0" name="Rectangle 19"/>
          <p:cNvSpPr/>
          <p:nvPr userDrawn="1"/>
        </p:nvSpPr>
        <p:spPr>
          <a:xfrm>
            <a:off x="-2589" y="1200150"/>
            <a:ext cx="609455" cy="48174"/>
          </a:xfrm>
          <a:prstGeom prst="rect">
            <a:avLst/>
          </a:prstGeom>
          <a:solidFill>
            <a:srgbClr val="0F0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Slide Number Placeholder 5">
            <a:extLst>
              <a:ext uri="{FF2B5EF4-FFF2-40B4-BE49-F238E27FC236}">
                <a16:creationId xmlns:a16="http://schemas.microsoft.com/office/drawing/2014/main" id="{7AFB2AB3-142C-6E47-AAB6-ED694BA82257}"/>
              </a:ext>
            </a:extLst>
          </p:cNvPr>
          <p:cNvSpPr>
            <a:spLocks noGrp="1"/>
          </p:cNvSpPr>
          <p:nvPr>
            <p:ph type="sldNum" sz="quarter" idx="4"/>
          </p:nvPr>
        </p:nvSpPr>
        <p:spPr>
          <a:xfrm>
            <a:off x="10917124" y="6161187"/>
            <a:ext cx="1062155" cy="490599"/>
          </a:xfrm>
          <a:prstGeom prst="rect">
            <a:avLst/>
          </a:prstGeom>
        </p:spPr>
        <p:txBody>
          <a:bodyPr/>
          <a:lstStyle>
            <a:lvl1pPr algn="r">
              <a:defRPr sz="2800" b="1" i="0" baseline="0">
                <a:latin typeface="Poppins SemiBold" panose="00000700000000000000" pitchFamily="2" charset="0"/>
                <a:cs typeface="Poppins SemiBold" panose="00000700000000000000" pitchFamily="2" charset="0"/>
              </a:defRPr>
            </a:lvl1pPr>
          </a:lstStyle>
          <a:p>
            <a:fld id="{EE564337-EC0D-514C-8926-9471E1A66B46}" type="slidenum">
              <a:rPr lang="en-US" smtClean="0"/>
              <a:pPr/>
              <a:t>‹#›</a:t>
            </a:fld>
            <a:endParaRPr lang="en-US" dirty="0"/>
          </a:p>
        </p:txBody>
      </p:sp>
      <p:pic>
        <p:nvPicPr>
          <p:cNvPr id="4" name="Picture 3" descr="Icon&#10;&#10;Description automatically generated">
            <a:extLst>
              <a:ext uri="{FF2B5EF4-FFF2-40B4-BE49-F238E27FC236}">
                <a16:creationId xmlns:a16="http://schemas.microsoft.com/office/drawing/2014/main" id="{6F08CA4B-1EEA-084D-E6BC-8A4F5CE12813}"/>
              </a:ext>
            </a:extLst>
          </p:cNvPr>
          <p:cNvPicPr>
            <a:picLocks noChangeAspect="1"/>
          </p:cNvPicPr>
          <p:nvPr userDrawn="1"/>
        </p:nvPicPr>
        <p:blipFill>
          <a:blip r:embed="rId4"/>
          <a:stretch>
            <a:fillRect/>
          </a:stretch>
        </p:blipFill>
        <p:spPr>
          <a:xfrm>
            <a:off x="302138" y="6066405"/>
            <a:ext cx="1893699" cy="529798"/>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Lst>
  <p:hf hdr="0" dt="0"/>
  <p:txStyles>
    <p:titleStyle>
      <a:lvl1pPr algn="l" defTabSz="457200" rtl="0" eaLnBrk="1" latinLnBrk="0" hangingPunct="1">
        <a:spcBef>
          <a:spcPct val="0"/>
        </a:spcBef>
        <a:buNone/>
        <a:defRPr sz="4000" b="1" kern="1200" cap="all" baseline="0">
          <a:solidFill>
            <a:schemeClr val="bg2">
              <a:lumMod val="50000"/>
            </a:schemeClr>
          </a:solidFill>
          <a:latin typeface="Poppins SemiBold" panose="00000700000000000000" pitchFamily="2" charset="0"/>
          <a:ea typeface="+mj-ea"/>
          <a:cs typeface="Poppins SemiBold" panose="000007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baseline="0">
          <a:solidFill>
            <a:schemeClr val="tx1"/>
          </a:solidFill>
          <a:effectLst/>
          <a:latin typeface="Open Sans" charset="0"/>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baseline="0">
          <a:solidFill>
            <a:schemeClr val="tx1"/>
          </a:solidFill>
          <a:effectLst/>
          <a:latin typeface="Open Sans" charset="0"/>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baseline="0">
          <a:solidFill>
            <a:schemeClr val="tx1"/>
          </a:solidFill>
          <a:effectLst/>
          <a:latin typeface="Open Sans" charset="0"/>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baseline="0">
          <a:solidFill>
            <a:schemeClr val="tx1"/>
          </a:solidFill>
          <a:effectLst/>
          <a:latin typeface="Open Sans" charset="0"/>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baseline="0">
          <a:solidFill>
            <a:schemeClr val="tx1"/>
          </a:solidFill>
          <a:effectLst/>
          <a:latin typeface="Open Sans" charset="0"/>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image" Target="../media/image14.sv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mailto:szepesv&#225;ri.krisztina@hun-ren.hu" TargetMode="External"/><Relationship Id="rId7" Type="http://schemas.openxmlformats.org/officeDocument/2006/relationships/image" Target="cid:F321E27D-78E6-4458-9D49-0E67D736BB62-L0-001"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hyperlink" Target="mailto:gyorffi.miklos@hun-ren.hu" TargetMode="External"/><Relationship Id="rId4" Type="http://schemas.openxmlformats.org/officeDocument/2006/relationships/hyperlink" Target="mailto:balla.andrea@titkarsag.mta.h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678E48A-B0C0-733A-1134-183D1FDC3AE7}"/>
              </a:ext>
            </a:extLst>
          </p:cNvPr>
          <p:cNvSpPr>
            <a:spLocks noGrp="1"/>
          </p:cNvSpPr>
          <p:nvPr>
            <p:ph type="body" sz="quarter" idx="14"/>
          </p:nvPr>
        </p:nvSpPr>
        <p:spPr>
          <a:xfrm>
            <a:off x="1431677" y="2547341"/>
            <a:ext cx="7195087" cy="2043514"/>
          </a:xfrm>
        </p:spPr>
        <p:txBody>
          <a:bodyPr/>
          <a:lstStyle/>
          <a:p>
            <a:r>
              <a:rPr lang="en-GB" sz="3200" dirty="0">
                <a:ln w="19050">
                  <a:noFill/>
                </a:ln>
              </a:rPr>
              <a:t>National Chapters</a:t>
            </a:r>
          </a:p>
          <a:p>
            <a:r>
              <a:rPr lang="en-GB" sz="3200" dirty="0">
                <a:ln w="19050">
                  <a:noFill/>
                </a:ln>
              </a:rPr>
              <a:t>Exchange Forum</a:t>
            </a:r>
          </a:p>
        </p:txBody>
      </p:sp>
      <p:sp>
        <p:nvSpPr>
          <p:cNvPr id="6" name="TextBox 5">
            <a:extLst>
              <a:ext uri="{FF2B5EF4-FFF2-40B4-BE49-F238E27FC236}">
                <a16:creationId xmlns:a16="http://schemas.microsoft.com/office/drawing/2014/main" id="{BD418CA6-B68B-E5B5-804E-64383F8E8812}"/>
              </a:ext>
            </a:extLst>
          </p:cNvPr>
          <p:cNvSpPr txBox="1"/>
          <p:nvPr/>
        </p:nvSpPr>
        <p:spPr>
          <a:xfrm>
            <a:off x="1364300" y="4929921"/>
            <a:ext cx="6451414" cy="338554"/>
          </a:xfrm>
          <a:prstGeom prst="rect">
            <a:avLst/>
          </a:prstGeom>
          <a:noFill/>
        </p:spPr>
        <p:txBody>
          <a:bodyPr wrap="square" rtlCol="0">
            <a:spAutoFit/>
          </a:bodyPr>
          <a:lstStyle/>
          <a:p>
            <a:r>
              <a:rPr lang="en-GB" sz="1600" dirty="0">
                <a:solidFill>
                  <a:srgbClr val="61C6FF"/>
                </a:solidFill>
                <a:latin typeface="Poppins SemiBold" panose="00000700000000000000" pitchFamily="2" charset="0"/>
                <a:cs typeface="Poppins SemiBold" panose="00000700000000000000" pitchFamily="2" charset="0"/>
              </a:rPr>
              <a:t>Porto, Portugal - Alfândega Congress Centre </a:t>
            </a:r>
          </a:p>
        </p:txBody>
      </p:sp>
      <p:sp>
        <p:nvSpPr>
          <p:cNvPr id="7" name="TextBox 7">
            <a:extLst>
              <a:ext uri="{FF2B5EF4-FFF2-40B4-BE49-F238E27FC236}">
                <a16:creationId xmlns:a16="http://schemas.microsoft.com/office/drawing/2014/main" id="{F6930725-0704-932A-3558-3E882B542518}"/>
              </a:ext>
            </a:extLst>
          </p:cNvPr>
          <p:cNvSpPr txBox="1"/>
          <p:nvPr/>
        </p:nvSpPr>
        <p:spPr>
          <a:xfrm>
            <a:off x="1453193" y="4593268"/>
            <a:ext cx="7306448" cy="307777"/>
          </a:xfrm>
          <a:prstGeom prst="rect">
            <a:avLst/>
          </a:prstGeom>
          <a:noFill/>
        </p:spPr>
        <p:txBody>
          <a:bodyPr wrap="square" lIns="0" tIns="45720" rIns="0" bIns="45720" rtlCol="0" anchor="t">
            <a:spAutoFit/>
          </a:bodyPr>
          <a:lstStyle/>
          <a:p>
            <a:r>
              <a:rPr lang="en-US" sz="1400" b="1" spc="300" dirty="0">
                <a:solidFill>
                  <a:srgbClr val="41E8FF"/>
                </a:solidFill>
                <a:latin typeface="Poppins"/>
                <a:ea typeface="Lato"/>
                <a:cs typeface="Poppins"/>
              </a:rPr>
              <a:t>22-23 February 2024</a:t>
            </a:r>
            <a:endParaRPr lang="en-US" sz="1400" b="1" spc="300" dirty="0">
              <a:solidFill>
                <a:srgbClr val="41E8FF"/>
              </a:solidFill>
              <a:latin typeface="Poppins" panose="00000500000000000000" pitchFamily="2" charset="0"/>
              <a:ea typeface="Lato" panose="020F0502020204030203" pitchFamily="34" charset="0"/>
              <a:cs typeface="Poppins" panose="00000500000000000000" pitchFamily="2" charset="0"/>
            </a:endParaRPr>
          </a:p>
        </p:txBody>
      </p:sp>
      <p:sp>
        <p:nvSpPr>
          <p:cNvPr id="2" name="Rectangle 1">
            <a:extLst>
              <a:ext uri="{FF2B5EF4-FFF2-40B4-BE49-F238E27FC236}">
                <a16:creationId xmlns:a16="http://schemas.microsoft.com/office/drawing/2014/main" id="{8DD7E5BC-F22E-418C-2A3D-A217B0FF6592}"/>
              </a:ext>
            </a:extLst>
          </p:cNvPr>
          <p:cNvSpPr/>
          <p:nvPr/>
        </p:nvSpPr>
        <p:spPr>
          <a:xfrm>
            <a:off x="6096000" y="0"/>
            <a:ext cx="6096000" cy="835742"/>
          </a:xfrm>
          <a:prstGeom prst="rect">
            <a:avLst/>
          </a:prstGeom>
          <a:solidFill>
            <a:srgbClr val="0F0F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Freeform 2">
            <a:extLst>
              <a:ext uri="{FF2B5EF4-FFF2-40B4-BE49-F238E27FC236}">
                <a16:creationId xmlns:a16="http://schemas.microsoft.com/office/drawing/2014/main" id="{7765201D-439C-13B0-CAEF-3B9CE1E70924}"/>
              </a:ext>
            </a:extLst>
          </p:cNvPr>
          <p:cNvSpPr/>
          <p:nvPr/>
        </p:nvSpPr>
        <p:spPr>
          <a:xfrm>
            <a:off x="0" y="0"/>
            <a:ext cx="12192000" cy="706752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0326" t="-103634" r="-27575" b="-147096"/>
            </a:stretch>
          </a:blipFill>
        </p:spPr>
        <p:txBody>
          <a:bodyPr/>
          <a:lstStyle/>
          <a:p>
            <a:endParaRPr lang="pt-PT" sz="1200"/>
          </a:p>
        </p:txBody>
      </p:sp>
      <p:sp>
        <p:nvSpPr>
          <p:cNvPr id="5" name="AutoShape 3">
            <a:extLst>
              <a:ext uri="{FF2B5EF4-FFF2-40B4-BE49-F238E27FC236}">
                <a16:creationId xmlns:a16="http://schemas.microsoft.com/office/drawing/2014/main" id="{435B07AD-8352-0C86-4BA3-7CFC07F718F0}"/>
              </a:ext>
            </a:extLst>
          </p:cNvPr>
          <p:cNvSpPr/>
          <p:nvPr/>
        </p:nvSpPr>
        <p:spPr>
          <a:xfrm>
            <a:off x="5413399" y="4010795"/>
            <a:ext cx="5264126" cy="0"/>
          </a:xfrm>
          <a:prstGeom prst="line">
            <a:avLst/>
          </a:prstGeom>
          <a:ln w="180975" cap="flat">
            <a:solidFill>
              <a:srgbClr val="59CBE8"/>
            </a:solidFill>
            <a:prstDash val="solid"/>
            <a:headEnd type="none" w="sm" len="sm"/>
            <a:tailEnd type="none" w="sm" len="sm"/>
          </a:ln>
        </p:spPr>
        <p:txBody>
          <a:bodyPr/>
          <a:lstStyle/>
          <a:p>
            <a:endParaRPr lang="pt-PT" sz="1200"/>
          </a:p>
        </p:txBody>
      </p:sp>
      <p:sp>
        <p:nvSpPr>
          <p:cNvPr id="8" name="TextBox 4">
            <a:extLst>
              <a:ext uri="{FF2B5EF4-FFF2-40B4-BE49-F238E27FC236}">
                <a16:creationId xmlns:a16="http://schemas.microsoft.com/office/drawing/2014/main" id="{28611E4B-2BB2-92D7-B723-9F1873705946}"/>
              </a:ext>
            </a:extLst>
          </p:cNvPr>
          <p:cNvSpPr txBox="1"/>
          <p:nvPr/>
        </p:nvSpPr>
        <p:spPr>
          <a:xfrm>
            <a:off x="5413399" y="2105596"/>
            <a:ext cx="5397475" cy="2416687"/>
          </a:xfrm>
          <a:prstGeom prst="rect">
            <a:avLst/>
          </a:prstGeom>
        </p:spPr>
        <p:txBody>
          <a:bodyPr wrap="square" lIns="0" tIns="0" rIns="0" bIns="0" rtlCol="0" anchor="t">
            <a:spAutoFit/>
          </a:bodyPr>
          <a:lstStyle/>
          <a:p>
            <a:pPr>
              <a:lnSpc>
                <a:spcPts val="4839"/>
              </a:lnSpc>
            </a:pPr>
            <a:r>
              <a:rPr lang="en-US" sz="5000" b="1" dirty="0">
                <a:solidFill>
                  <a:srgbClr val="FFFFFF"/>
                </a:solidFill>
                <a:latin typeface="Effra Trial XBold"/>
                <a:cs typeface="Effra Trial XBold" panose="020B0903020203020204" pitchFamily="34" charset="0"/>
              </a:rPr>
              <a:t>CoARA</a:t>
            </a:r>
          </a:p>
          <a:p>
            <a:pPr>
              <a:lnSpc>
                <a:spcPts val="4839"/>
              </a:lnSpc>
            </a:pPr>
            <a:r>
              <a:rPr lang="en-US" sz="5000" b="1" dirty="0">
                <a:solidFill>
                  <a:srgbClr val="FFFFFF"/>
                </a:solidFill>
                <a:latin typeface="Effra Trial XBold"/>
                <a:cs typeface="Effra Trial XBold" panose="020B0903020203020204" pitchFamily="34" charset="0"/>
              </a:rPr>
              <a:t>National Chapters Exchange Forum</a:t>
            </a:r>
          </a:p>
          <a:p>
            <a:pPr>
              <a:lnSpc>
                <a:spcPts val="4839"/>
              </a:lnSpc>
            </a:pPr>
            <a:r>
              <a:rPr lang="en-US" sz="3200" b="1" dirty="0">
                <a:solidFill>
                  <a:srgbClr val="FFFFFF"/>
                </a:solidFill>
                <a:latin typeface="Effra Trial XBold"/>
                <a:cs typeface="Effra Trial XBold" panose="020B0903020203020204" pitchFamily="34" charset="0"/>
              </a:rPr>
              <a:t>Porto, February 22-23</a:t>
            </a:r>
          </a:p>
        </p:txBody>
      </p:sp>
      <p:sp>
        <p:nvSpPr>
          <p:cNvPr id="9" name="Freeform 7">
            <a:extLst>
              <a:ext uri="{FF2B5EF4-FFF2-40B4-BE49-F238E27FC236}">
                <a16:creationId xmlns:a16="http://schemas.microsoft.com/office/drawing/2014/main" id="{295A9BEE-4A11-95BD-9FE8-B6B7318FE18E}"/>
              </a:ext>
            </a:extLst>
          </p:cNvPr>
          <p:cNvSpPr/>
          <p:nvPr/>
        </p:nvSpPr>
        <p:spPr>
          <a:xfrm>
            <a:off x="2077932" y="2053758"/>
            <a:ext cx="2885541" cy="2838651"/>
          </a:xfrm>
          <a:custGeom>
            <a:avLst/>
            <a:gdLst/>
            <a:ahLst/>
            <a:cxnLst/>
            <a:rect l="l" t="t" r="r" b="b"/>
            <a:pathLst>
              <a:path w="4328312" h="4257977">
                <a:moveTo>
                  <a:pt x="0" y="0"/>
                </a:moveTo>
                <a:lnTo>
                  <a:pt x="4328312" y="0"/>
                </a:lnTo>
                <a:lnTo>
                  <a:pt x="4328312" y="4257976"/>
                </a:lnTo>
                <a:lnTo>
                  <a:pt x="0" y="42579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sz="1200"/>
          </a:p>
        </p:txBody>
      </p:sp>
      <p:sp>
        <p:nvSpPr>
          <p:cNvPr id="10" name="Freeform 6">
            <a:extLst>
              <a:ext uri="{FF2B5EF4-FFF2-40B4-BE49-F238E27FC236}">
                <a16:creationId xmlns:a16="http://schemas.microsoft.com/office/drawing/2014/main" id="{892F74A8-89A6-CB83-D882-55491C59199A}"/>
              </a:ext>
            </a:extLst>
          </p:cNvPr>
          <p:cNvSpPr>
            <a:spLocks noChangeAspect="1"/>
          </p:cNvSpPr>
          <p:nvPr/>
        </p:nvSpPr>
        <p:spPr>
          <a:xfrm>
            <a:off x="5923998" y="5557055"/>
            <a:ext cx="2781959" cy="814882"/>
          </a:xfrm>
          <a:custGeom>
            <a:avLst/>
            <a:gdLst/>
            <a:ahLst/>
            <a:cxnLst/>
            <a:rect l="l" t="t" r="r" b="b"/>
            <a:pathLst>
              <a:path w="3866350" h="1132518">
                <a:moveTo>
                  <a:pt x="0" y="0"/>
                </a:moveTo>
                <a:lnTo>
                  <a:pt x="3866350" y="0"/>
                </a:lnTo>
                <a:lnTo>
                  <a:pt x="3866350" y="1132518"/>
                </a:lnTo>
                <a:lnTo>
                  <a:pt x="0" y="1132518"/>
                </a:lnTo>
                <a:lnTo>
                  <a:pt x="0" y="0"/>
                </a:lnTo>
                <a:close/>
              </a:path>
            </a:pathLst>
          </a:custGeom>
          <a:blipFill>
            <a:blip r:embed="rId5"/>
            <a:stretch>
              <a:fillRect/>
            </a:stretch>
          </a:blipFill>
        </p:spPr>
        <p:txBody>
          <a:bodyPr/>
          <a:lstStyle/>
          <a:p>
            <a:endParaRPr lang="pt-PT" sz="1200" dirty="0"/>
          </a:p>
        </p:txBody>
      </p:sp>
      <p:pic>
        <p:nvPicPr>
          <p:cNvPr id="11" name="Picture 10" descr="A black background with white text&#10;&#10;Description automatically generated">
            <a:extLst>
              <a:ext uri="{FF2B5EF4-FFF2-40B4-BE49-F238E27FC236}">
                <a16:creationId xmlns:a16="http://schemas.microsoft.com/office/drawing/2014/main" id="{DC3F1110-210E-808D-0AD5-DE04B3F62046}"/>
              </a:ext>
            </a:extLst>
          </p:cNvPr>
          <p:cNvPicPr>
            <a:picLocks noChangeAspect="1"/>
          </p:cNvPicPr>
          <p:nvPr/>
        </p:nvPicPr>
        <p:blipFill>
          <a:blip r:embed="rId6"/>
          <a:stretch>
            <a:fillRect/>
          </a:stretch>
        </p:blipFill>
        <p:spPr>
          <a:xfrm>
            <a:off x="3514355" y="5201697"/>
            <a:ext cx="2767184" cy="1556541"/>
          </a:xfrm>
          <a:prstGeom prst="rect">
            <a:avLst/>
          </a:prstGeom>
        </p:spPr>
      </p:pic>
      <p:pic>
        <p:nvPicPr>
          <p:cNvPr id="12" name="Graphic 11">
            <a:extLst>
              <a:ext uri="{FF2B5EF4-FFF2-40B4-BE49-F238E27FC236}">
                <a16:creationId xmlns:a16="http://schemas.microsoft.com/office/drawing/2014/main" id="{D0AF0180-FD2B-0CE6-9C8C-2DB4727C06E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1807" y="5592607"/>
            <a:ext cx="2781959" cy="774723"/>
          </a:xfrm>
          <a:prstGeom prst="rect">
            <a:avLst/>
          </a:prstGeom>
        </p:spPr>
      </p:pic>
      <p:pic>
        <p:nvPicPr>
          <p:cNvPr id="13" name="Graphic 12">
            <a:extLst>
              <a:ext uri="{FF2B5EF4-FFF2-40B4-BE49-F238E27FC236}">
                <a16:creationId xmlns:a16="http://schemas.microsoft.com/office/drawing/2014/main" id="{E28030E9-4BDE-1A8A-4B61-D3CEA0FD466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23972" y="5420367"/>
            <a:ext cx="2316221" cy="946963"/>
          </a:xfrm>
          <a:prstGeom prst="rect">
            <a:avLst/>
          </a:prstGeom>
        </p:spPr>
      </p:pic>
    </p:spTree>
    <p:extLst>
      <p:ext uri="{BB962C8B-B14F-4D97-AF65-F5344CB8AC3E}">
        <p14:creationId xmlns:p14="http://schemas.microsoft.com/office/powerpoint/2010/main" val="1981012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678E48A-B0C0-733A-1134-183D1FDC3AE7}"/>
              </a:ext>
            </a:extLst>
          </p:cNvPr>
          <p:cNvSpPr>
            <a:spLocks noGrp="1"/>
          </p:cNvSpPr>
          <p:nvPr>
            <p:ph type="body" sz="quarter" idx="14"/>
          </p:nvPr>
        </p:nvSpPr>
        <p:spPr>
          <a:xfrm>
            <a:off x="1431677" y="2547341"/>
            <a:ext cx="7195087" cy="2043514"/>
          </a:xfrm>
        </p:spPr>
        <p:txBody>
          <a:bodyPr/>
          <a:lstStyle/>
          <a:p>
            <a:r>
              <a:rPr lang="en-GB" sz="4000" dirty="0">
                <a:ln w="19050">
                  <a:noFill/>
                </a:ln>
              </a:rPr>
              <a:t>National Chapter</a:t>
            </a:r>
          </a:p>
          <a:p>
            <a:r>
              <a:rPr lang="en-GB" sz="4000" dirty="0">
                <a:ln w="19050">
                  <a:noFill/>
                </a:ln>
              </a:rPr>
              <a:t>HUNgary</a:t>
            </a:r>
          </a:p>
        </p:txBody>
      </p:sp>
      <p:sp>
        <p:nvSpPr>
          <p:cNvPr id="6" name="TextBox 5">
            <a:extLst>
              <a:ext uri="{FF2B5EF4-FFF2-40B4-BE49-F238E27FC236}">
                <a16:creationId xmlns:a16="http://schemas.microsoft.com/office/drawing/2014/main" id="{BD418CA6-B68B-E5B5-804E-64383F8E8812}"/>
              </a:ext>
            </a:extLst>
          </p:cNvPr>
          <p:cNvSpPr txBox="1"/>
          <p:nvPr/>
        </p:nvSpPr>
        <p:spPr>
          <a:xfrm>
            <a:off x="1364300" y="4929921"/>
            <a:ext cx="6451414" cy="338554"/>
          </a:xfrm>
          <a:prstGeom prst="rect">
            <a:avLst/>
          </a:prstGeom>
          <a:noFill/>
        </p:spPr>
        <p:txBody>
          <a:bodyPr wrap="square" rtlCol="0">
            <a:spAutoFit/>
          </a:bodyPr>
          <a:lstStyle/>
          <a:p>
            <a:r>
              <a:rPr lang="en-GB" sz="1600" dirty="0">
                <a:solidFill>
                  <a:srgbClr val="61C6FF"/>
                </a:solidFill>
                <a:latin typeface="Poppins SemiBold" panose="00000700000000000000" pitchFamily="2" charset="0"/>
                <a:cs typeface="Poppins SemiBold" panose="00000700000000000000" pitchFamily="2" charset="0"/>
              </a:rPr>
              <a:t>Alfândega Congress Centre Porto, Portugal </a:t>
            </a:r>
          </a:p>
        </p:txBody>
      </p:sp>
      <p:sp>
        <p:nvSpPr>
          <p:cNvPr id="7" name="TextBox 7">
            <a:extLst>
              <a:ext uri="{FF2B5EF4-FFF2-40B4-BE49-F238E27FC236}">
                <a16:creationId xmlns:a16="http://schemas.microsoft.com/office/drawing/2014/main" id="{F6930725-0704-932A-3558-3E882B542518}"/>
              </a:ext>
            </a:extLst>
          </p:cNvPr>
          <p:cNvSpPr txBox="1"/>
          <p:nvPr/>
        </p:nvSpPr>
        <p:spPr>
          <a:xfrm>
            <a:off x="1453193" y="4593268"/>
            <a:ext cx="7306448" cy="307777"/>
          </a:xfrm>
          <a:prstGeom prst="rect">
            <a:avLst/>
          </a:prstGeom>
          <a:noFill/>
        </p:spPr>
        <p:txBody>
          <a:bodyPr wrap="square" lIns="0" tIns="45720" rIns="0" bIns="45720" rtlCol="0" anchor="t">
            <a:spAutoFit/>
          </a:bodyPr>
          <a:lstStyle/>
          <a:p>
            <a:r>
              <a:rPr lang="en-US" sz="1400" b="1" spc="300" dirty="0">
                <a:solidFill>
                  <a:srgbClr val="41E8FF"/>
                </a:solidFill>
                <a:latin typeface="Poppins"/>
                <a:ea typeface="Lato"/>
                <a:cs typeface="Poppins"/>
              </a:rPr>
              <a:t>22-23 February 2024</a:t>
            </a:r>
            <a:endParaRPr lang="en-US" sz="1400" b="1" spc="300" dirty="0">
              <a:solidFill>
                <a:srgbClr val="41E8FF"/>
              </a:solidFill>
              <a:latin typeface="Poppins" panose="00000500000000000000" pitchFamily="2" charset="0"/>
              <a:ea typeface="Lato" panose="020F0502020204030203" pitchFamily="34" charset="0"/>
              <a:cs typeface="Poppins" panose="00000500000000000000" pitchFamily="2" charset="0"/>
            </a:endParaRPr>
          </a:p>
        </p:txBody>
      </p:sp>
      <p:sp>
        <p:nvSpPr>
          <p:cNvPr id="8" name="TextBox 7">
            <a:extLst>
              <a:ext uri="{FF2B5EF4-FFF2-40B4-BE49-F238E27FC236}">
                <a16:creationId xmlns:a16="http://schemas.microsoft.com/office/drawing/2014/main" id="{1E5E1467-6D71-5536-1FCF-50C8C6C6C77E}"/>
              </a:ext>
            </a:extLst>
          </p:cNvPr>
          <p:cNvSpPr txBox="1"/>
          <p:nvPr/>
        </p:nvSpPr>
        <p:spPr>
          <a:xfrm>
            <a:off x="1364300" y="5275266"/>
            <a:ext cx="6451414" cy="369332"/>
          </a:xfrm>
          <a:prstGeom prst="rect">
            <a:avLst/>
          </a:prstGeom>
          <a:noFill/>
        </p:spPr>
        <p:txBody>
          <a:bodyPr wrap="square" rtlCol="0">
            <a:spAutoFit/>
          </a:bodyPr>
          <a:lstStyle/>
          <a:p>
            <a:r>
              <a:rPr lang="hu-HU" dirty="0">
                <a:solidFill>
                  <a:srgbClr val="00B7F1"/>
                </a:solidFill>
                <a:latin typeface="Poppins SemiBold" panose="00000700000000000000" pitchFamily="2" charset="0"/>
                <a:cs typeface="Poppins SemiBold" panose="00000700000000000000" pitchFamily="2" charset="0"/>
              </a:rPr>
              <a:t>Krisztina SZEPESVÁRI – Andrea BALLA – Miklós GYÖRFFI</a:t>
            </a:r>
            <a:endParaRPr lang="en-GB" dirty="0">
              <a:solidFill>
                <a:srgbClr val="00B7F1"/>
              </a:solidFill>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3780280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p:txBody>
          <a:bodyPr>
            <a:noAutofit/>
          </a:bodyPr>
          <a:lstStyle/>
          <a:p>
            <a:r>
              <a:rPr lang="en-US" sz="3200" cap="none" dirty="0">
                <a:solidFill>
                  <a:srgbClr val="0F0F55"/>
                </a:solidFill>
                <a:latin typeface="Poppins SemiBold"/>
                <a:cs typeface="Poppins SemiBold"/>
              </a:rPr>
              <a:t>Local context and motivation for setting up the CoARA </a:t>
            </a:r>
            <a:r>
              <a:rPr lang="hu-HU" sz="3200" cap="none" dirty="0">
                <a:solidFill>
                  <a:srgbClr val="0F0F55"/>
                </a:solidFill>
                <a:latin typeface="Poppins SemiBold"/>
                <a:cs typeface="Poppins SemiBold"/>
              </a:rPr>
              <a:t>Hungarian </a:t>
            </a:r>
            <a:r>
              <a:rPr lang="en-US" sz="3200" cap="none" dirty="0">
                <a:solidFill>
                  <a:srgbClr val="0F0F55"/>
                </a:solidFill>
                <a:latin typeface="Poppins SemiBold"/>
                <a:cs typeface="Poppins SemiBold"/>
              </a:rPr>
              <a:t>National Chapter</a:t>
            </a:r>
            <a:endParaRPr lang="fr-FR" sz="3200" cap="none" dirty="0">
              <a:solidFill>
                <a:srgbClr val="0F0F55"/>
              </a:solidFill>
              <a:latin typeface="Poppins SemiBold"/>
              <a:cs typeface="Poppins SemiBold"/>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3</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67795" y="1892299"/>
            <a:ext cx="9390063" cy="3609599"/>
          </a:xfrm>
          <a:prstGeom prst="rect">
            <a:avLst/>
          </a:prstGeom>
          <a:ln>
            <a:solidFill>
              <a:srgbClr val="0F0F55"/>
            </a:solidFill>
          </a:ln>
        </p:spPr>
        <p:txBody>
          <a:bodyPr lIns="91440" tIns="45720" rIns="91440" bIns="45720" anchor="t">
            <a:norm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nSpc>
                <a:spcPct val="113999"/>
              </a:lnSpc>
              <a:spcAft>
                <a:spcPts val="800"/>
              </a:spcAft>
            </a:pPr>
            <a:r>
              <a:rPr lang="en-GB" b="1" dirty="0">
                <a:solidFill>
                  <a:srgbClr val="0070C0"/>
                </a:solidFill>
                <a:latin typeface="Poppins"/>
                <a:cs typeface="Poppins"/>
              </a:rPr>
              <a:t>Established</a:t>
            </a:r>
            <a:r>
              <a:rPr lang="hu-HU" b="1" dirty="0">
                <a:solidFill>
                  <a:srgbClr val="0070C0"/>
                </a:solidFill>
                <a:latin typeface="Poppins"/>
                <a:cs typeface="Poppins"/>
              </a:rPr>
              <a:t> on 8 November 2023 with 7 members</a:t>
            </a:r>
            <a:endParaRPr lang="en-GB" dirty="0">
              <a:latin typeface="Poppins"/>
              <a:cs typeface="Poppins"/>
            </a:endParaRPr>
          </a:p>
          <a:p>
            <a:pPr>
              <a:lnSpc>
                <a:spcPct val="113999"/>
              </a:lnSpc>
              <a:spcAft>
                <a:spcPts val="800"/>
              </a:spcAft>
            </a:pPr>
            <a:r>
              <a:rPr lang="hu-HU" dirty="0">
                <a:latin typeface="Poppins"/>
                <a:cs typeface="Poppins"/>
              </a:rPr>
              <a:t>Main reasons to join:</a:t>
            </a:r>
          </a:p>
          <a:p>
            <a:pPr lvl="1">
              <a:lnSpc>
                <a:spcPct val="113999"/>
              </a:lnSpc>
              <a:spcAft>
                <a:spcPts val="800"/>
              </a:spcAft>
              <a:buClr>
                <a:srgbClr val="0092BC"/>
              </a:buClr>
            </a:pPr>
            <a:r>
              <a:rPr lang="hu-HU" sz="1800" dirty="0">
                <a:latin typeface="Poppins"/>
                <a:cs typeface="Poppins"/>
              </a:rPr>
              <a:t>s</a:t>
            </a:r>
            <a:r>
              <a:rPr lang="en-GB" sz="1800" dirty="0">
                <a:latin typeface="Poppins"/>
                <a:cs typeface="Poppins"/>
              </a:rPr>
              <a:t>haring the workload of the participation in CoARA WGs – sharing information</a:t>
            </a:r>
            <a:r>
              <a:rPr lang="hu-HU" sz="1800" dirty="0">
                <a:latin typeface="Poppins"/>
                <a:cs typeface="Poppins"/>
              </a:rPr>
              <a:t>,</a:t>
            </a:r>
            <a:endParaRPr lang="en-GB" sz="1800" dirty="0">
              <a:latin typeface="Poppins"/>
              <a:cs typeface="Poppins"/>
            </a:endParaRPr>
          </a:p>
          <a:p>
            <a:pPr lvl="1">
              <a:lnSpc>
                <a:spcPct val="113999"/>
              </a:lnSpc>
              <a:spcAft>
                <a:spcPts val="800"/>
              </a:spcAft>
              <a:buClr>
                <a:srgbClr val="0092BC"/>
              </a:buClr>
            </a:pPr>
            <a:r>
              <a:rPr lang="hu-HU" sz="1800" dirty="0">
                <a:latin typeface="Poppins"/>
                <a:cs typeface="Poppins"/>
              </a:rPr>
              <a:t>i</a:t>
            </a:r>
            <a:r>
              <a:rPr lang="en-GB" sz="1800" dirty="0">
                <a:latin typeface="Poppins"/>
                <a:cs typeface="Poppins"/>
              </a:rPr>
              <a:t>dentify the matching points of interests in research assessment among the Hungarian organisations – best practices and mutual learning</a:t>
            </a:r>
            <a:r>
              <a:rPr lang="hu-HU" sz="1800" dirty="0">
                <a:latin typeface="Poppins"/>
                <a:cs typeface="Poppins"/>
              </a:rPr>
              <a:t>,</a:t>
            </a:r>
            <a:endParaRPr lang="en-GB" sz="1800" dirty="0">
              <a:latin typeface="Poppins"/>
              <a:cs typeface="Poppins"/>
            </a:endParaRPr>
          </a:p>
          <a:p>
            <a:pPr lvl="1">
              <a:lnSpc>
                <a:spcPct val="113999"/>
              </a:lnSpc>
              <a:spcAft>
                <a:spcPts val="800"/>
              </a:spcAft>
              <a:buClr>
                <a:srgbClr val="0092BC"/>
              </a:buClr>
            </a:pPr>
            <a:r>
              <a:rPr lang="hu-HU" sz="1800" dirty="0">
                <a:latin typeface="Poppins"/>
                <a:cs typeface="Poppins"/>
              </a:rPr>
              <a:t>r</a:t>
            </a:r>
            <a:r>
              <a:rPr lang="en-GB" sz="1800" dirty="0">
                <a:latin typeface="Poppins"/>
                <a:cs typeface="Poppins"/>
              </a:rPr>
              <a:t>ecognize and acknowledge the Hungarian specificities</a:t>
            </a:r>
            <a:r>
              <a:rPr lang="hu-HU" sz="1800" dirty="0">
                <a:latin typeface="Poppins"/>
                <a:cs typeface="Poppins"/>
              </a:rPr>
              <a:t>, and</a:t>
            </a:r>
            <a:endParaRPr lang="en-GB" sz="1800" dirty="0">
              <a:latin typeface="Poppins"/>
              <a:cs typeface="Poppins"/>
            </a:endParaRPr>
          </a:p>
          <a:p>
            <a:pPr lvl="1">
              <a:lnSpc>
                <a:spcPct val="113999"/>
              </a:lnSpc>
              <a:spcAft>
                <a:spcPts val="800"/>
              </a:spcAft>
              <a:buClr>
                <a:srgbClr val="0092BC"/>
              </a:buClr>
            </a:pPr>
            <a:r>
              <a:rPr lang="hu-HU" sz="1800" dirty="0">
                <a:latin typeface="Poppins"/>
                <a:cs typeface="Poppins"/>
              </a:rPr>
              <a:t>d</a:t>
            </a:r>
            <a:r>
              <a:rPr lang="en-GB" sz="1800" dirty="0">
                <a:latin typeface="Poppins"/>
                <a:cs typeface="Poppins"/>
              </a:rPr>
              <a:t>evelopment and representation of a national standpoint</a:t>
            </a:r>
            <a:r>
              <a:rPr lang="hu-HU" sz="1800" dirty="0">
                <a:latin typeface="Poppins"/>
                <a:cs typeface="Poppins"/>
              </a:rPr>
              <a:t>.</a:t>
            </a:r>
            <a:endParaRPr lang="en-GB" sz="1800" dirty="0">
              <a:latin typeface="Poppins"/>
              <a:cs typeface="Poppins"/>
            </a:endParaRPr>
          </a:p>
          <a:p>
            <a:pPr>
              <a:lnSpc>
                <a:spcPct val="113999"/>
              </a:lnSpc>
              <a:spcAft>
                <a:spcPts val="800"/>
              </a:spcAft>
            </a:pPr>
            <a:endParaRPr lang="hu-HU" dirty="0">
              <a:latin typeface="Poppins"/>
              <a:cs typeface="Poppins"/>
            </a:endParaRPr>
          </a:p>
          <a:p>
            <a:pPr>
              <a:lnSpc>
                <a:spcPct val="113999"/>
              </a:lnSpc>
              <a:spcAft>
                <a:spcPts val="800"/>
              </a:spcAft>
            </a:pPr>
            <a:endParaRPr lang="en-GB" dirty="0">
              <a:latin typeface="Poppins"/>
              <a:cs typeface="Poppins"/>
            </a:endParaRPr>
          </a:p>
          <a:p>
            <a:pPr marL="0" indent="0">
              <a:lnSpc>
                <a:spcPct val="113999"/>
              </a:lnSpc>
              <a:spcAft>
                <a:spcPts val="800"/>
              </a:spcAft>
              <a:buNone/>
            </a:pPr>
            <a:endParaRPr lang="en-US"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3997340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78730-9744-8525-49C2-E5748E52F1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7D1A78-589A-6DB1-02D0-7A342BB521F4}"/>
              </a:ext>
            </a:extLst>
          </p:cNvPr>
          <p:cNvSpPr>
            <a:spLocks noGrp="1"/>
          </p:cNvSpPr>
          <p:nvPr>
            <p:ph type="title"/>
          </p:nvPr>
        </p:nvSpPr>
        <p:spPr/>
        <p:txBody>
          <a:bodyPr>
            <a:noAutofit/>
          </a:bodyPr>
          <a:lstStyle/>
          <a:p>
            <a:r>
              <a:rPr lang="en-US" sz="3200" cap="none" dirty="0">
                <a:solidFill>
                  <a:srgbClr val="0F0F55"/>
                </a:solidFill>
                <a:latin typeface="Poppins SemiBold"/>
                <a:cs typeface="Poppins SemiBold"/>
              </a:rPr>
              <a:t>Local context and motivation for setting up the CoARA </a:t>
            </a:r>
            <a:r>
              <a:rPr lang="hu-HU" sz="3200" cap="none" dirty="0">
                <a:solidFill>
                  <a:srgbClr val="0F0F55"/>
                </a:solidFill>
                <a:latin typeface="Poppins SemiBold"/>
                <a:cs typeface="Poppins SemiBold"/>
              </a:rPr>
              <a:t>Hungarian </a:t>
            </a:r>
            <a:r>
              <a:rPr lang="en-US" sz="3200" cap="none" dirty="0">
                <a:solidFill>
                  <a:srgbClr val="0F0F55"/>
                </a:solidFill>
                <a:latin typeface="Poppins SemiBold"/>
                <a:cs typeface="Poppins SemiBold"/>
              </a:rPr>
              <a:t>National Chapter</a:t>
            </a:r>
            <a:endParaRPr lang="fr-FR" sz="3200" cap="none" dirty="0">
              <a:solidFill>
                <a:srgbClr val="0F0F55"/>
              </a:solidFill>
              <a:latin typeface="Poppins SemiBold"/>
              <a:cs typeface="Poppins SemiBold"/>
            </a:endParaRPr>
          </a:p>
        </p:txBody>
      </p:sp>
      <p:sp>
        <p:nvSpPr>
          <p:cNvPr id="6" name="Espace réservé du numéro de diapositive 5">
            <a:extLst>
              <a:ext uri="{FF2B5EF4-FFF2-40B4-BE49-F238E27FC236}">
                <a16:creationId xmlns:a16="http://schemas.microsoft.com/office/drawing/2014/main" id="{908BFB1B-E94B-8941-222B-1533EF32F6BD}"/>
              </a:ext>
            </a:extLst>
          </p:cNvPr>
          <p:cNvSpPr>
            <a:spLocks noGrp="1"/>
          </p:cNvSpPr>
          <p:nvPr>
            <p:ph type="sldNum" sz="quarter" idx="12"/>
          </p:nvPr>
        </p:nvSpPr>
        <p:spPr/>
        <p:txBody>
          <a:bodyPr/>
          <a:lstStyle/>
          <a:p>
            <a:fld id="{EE564337-EC0D-514C-8926-9471E1A66B46}" type="slidenum">
              <a:rPr lang="en-US" dirty="0" smtClean="0"/>
              <a:pPr/>
              <a:t>4</a:t>
            </a:fld>
            <a:endParaRPr lang="en-US" dirty="0"/>
          </a:p>
        </p:txBody>
      </p:sp>
      <p:sp>
        <p:nvSpPr>
          <p:cNvPr id="9" name="Espace réservé du contenu 2">
            <a:extLst>
              <a:ext uri="{FF2B5EF4-FFF2-40B4-BE49-F238E27FC236}">
                <a16:creationId xmlns:a16="http://schemas.microsoft.com/office/drawing/2014/main" id="{A37436B6-D5F5-1F78-AB45-A8342D04BE2C}"/>
              </a:ext>
            </a:extLst>
          </p:cNvPr>
          <p:cNvSpPr>
            <a:spLocks noGrp="1"/>
          </p:cNvSpPr>
          <p:nvPr/>
        </p:nvSpPr>
        <p:spPr>
          <a:xfrm>
            <a:off x="867795" y="1892300"/>
            <a:ext cx="9390063" cy="3640596"/>
          </a:xfrm>
          <a:prstGeom prst="rect">
            <a:avLst/>
          </a:prstGeom>
          <a:ln>
            <a:solidFill>
              <a:srgbClr val="0F0F55"/>
            </a:solidFill>
          </a:ln>
        </p:spPr>
        <p:txBody>
          <a:bodyPr lIns="91440" tIns="45720" rIns="91440" bIns="45720" anchor="t">
            <a:normAutofit fontScale="77500" lnSpcReduction="20000"/>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nSpc>
                <a:spcPct val="113999"/>
              </a:lnSpc>
              <a:spcAft>
                <a:spcPts val="800"/>
              </a:spcAft>
              <a:buNone/>
            </a:pPr>
            <a:r>
              <a:rPr lang="en-GB" sz="2300" b="1" dirty="0">
                <a:solidFill>
                  <a:srgbClr val="0070C0"/>
                </a:solidFill>
                <a:latin typeface="Poppins" panose="00000500000000000000" pitchFamily="2" charset="-18"/>
                <a:cs typeface="Poppins" panose="00000500000000000000" pitchFamily="2" charset="-18"/>
              </a:rPr>
              <a:t>Objectives</a:t>
            </a:r>
            <a:r>
              <a:rPr lang="hu-HU" sz="2300" b="1" dirty="0">
                <a:solidFill>
                  <a:srgbClr val="0070C0"/>
                </a:solidFill>
                <a:latin typeface="Poppins" panose="00000500000000000000" pitchFamily="2" charset="-18"/>
                <a:cs typeface="Poppins" panose="00000500000000000000" pitchFamily="2" charset="-18"/>
              </a:rPr>
              <a:t> of the </a:t>
            </a:r>
            <a:r>
              <a:rPr lang="en-GB" sz="2300" b="1" dirty="0">
                <a:solidFill>
                  <a:srgbClr val="0070C0"/>
                </a:solidFill>
                <a:latin typeface="Poppins" panose="00000500000000000000" pitchFamily="2" charset="-18"/>
                <a:cs typeface="Poppins" panose="00000500000000000000" pitchFamily="2" charset="-18"/>
              </a:rPr>
              <a:t>Hungarian</a:t>
            </a:r>
            <a:r>
              <a:rPr lang="hu-HU" sz="2300" b="1" dirty="0">
                <a:solidFill>
                  <a:srgbClr val="0070C0"/>
                </a:solidFill>
                <a:latin typeface="Poppins" panose="00000500000000000000" pitchFamily="2" charset="-18"/>
                <a:cs typeface="Poppins" panose="00000500000000000000" pitchFamily="2" charset="-18"/>
              </a:rPr>
              <a:t> National </a:t>
            </a:r>
            <a:r>
              <a:rPr lang="en-GB" sz="2300" b="1" dirty="0">
                <a:solidFill>
                  <a:srgbClr val="0070C0"/>
                </a:solidFill>
                <a:latin typeface="Poppins" panose="00000500000000000000" pitchFamily="2" charset="-18"/>
                <a:cs typeface="Poppins" panose="00000500000000000000" pitchFamily="2" charset="-18"/>
              </a:rPr>
              <a:t>Chapter</a:t>
            </a:r>
            <a:endParaRPr lang="en-GB" sz="2300" dirty="0">
              <a:latin typeface="Poppins" panose="00000500000000000000" pitchFamily="2" charset="-18"/>
              <a:cs typeface="Poppins" panose="00000500000000000000" pitchFamily="2" charset="-18"/>
            </a:endParaRPr>
          </a:p>
          <a:p>
            <a:pPr marL="342900" lvl="0" indent="-342900" algn="just">
              <a:lnSpc>
                <a:spcPct val="110000"/>
              </a:lnSpc>
              <a:spcAft>
                <a:spcPts val="600"/>
              </a:spcAft>
              <a:buClr>
                <a:srgbClr val="0092BC"/>
              </a:buClr>
              <a:buFont typeface="+mj-lt"/>
              <a:buAutoNum type="arabicPeriod"/>
            </a:pPr>
            <a:r>
              <a:rPr lang="en-GB" sz="1900" dirty="0">
                <a:effectLst/>
                <a:latin typeface="Poppins" panose="00000500000000000000" pitchFamily="2" charset="-18"/>
                <a:ea typeface="Open Sans" panose="020B0606030504020204" pitchFamily="34" charset="0"/>
                <a:cs typeface="Poppins" panose="00000500000000000000" pitchFamily="2" charset="-18"/>
              </a:rPr>
              <a:t>establishment of the state of the art of research assessment,</a:t>
            </a:r>
            <a:endParaRPr lang="hu-HU" sz="1900" dirty="0">
              <a:effectLst/>
              <a:latin typeface="Poppins" panose="00000500000000000000" pitchFamily="2" charset="-18"/>
              <a:ea typeface="Open Sans" panose="020B0606030504020204" pitchFamily="34" charset="0"/>
              <a:cs typeface="Poppins" panose="00000500000000000000" pitchFamily="2" charset="-18"/>
            </a:endParaRPr>
          </a:p>
          <a:p>
            <a:pPr marL="342900" lvl="0" indent="-342900" algn="just">
              <a:lnSpc>
                <a:spcPct val="110000"/>
              </a:lnSpc>
              <a:spcAft>
                <a:spcPts val="600"/>
              </a:spcAft>
              <a:buClr>
                <a:srgbClr val="0092BC"/>
              </a:buClr>
              <a:buFont typeface="+mj-lt"/>
              <a:buAutoNum type="arabicPeriod"/>
            </a:pPr>
            <a:r>
              <a:rPr lang="en-GB" sz="1900" dirty="0">
                <a:effectLst/>
                <a:latin typeface="Poppins" panose="00000500000000000000" pitchFamily="2" charset="-18"/>
                <a:ea typeface="Open Sans" panose="020B0606030504020204" pitchFamily="34" charset="0"/>
                <a:cs typeface="Poppins" panose="00000500000000000000" pitchFamily="2" charset="-18"/>
              </a:rPr>
              <a:t>complian</a:t>
            </a:r>
            <a:r>
              <a:rPr lang="hu-HU" sz="1900" dirty="0">
                <a:effectLst/>
                <a:latin typeface="Poppins" panose="00000500000000000000" pitchFamily="2" charset="-18"/>
                <a:ea typeface="Open Sans" panose="020B0606030504020204" pitchFamily="34" charset="0"/>
                <a:cs typeface="Poppins" panose="00000500000000000000" pitchFamily="2" charset="-18"/>
              </a:rPr>
              <a:t>ce</a:t>
            </a:r>
            <a:r>
              <a:rPr lang="en-GB" sz="1900" dirty="0">
                <a:effectLst/>
                <a:latin typeface="Poppins" panose="00000500000000000000" pitchFamily="2" charset="-18"/>
                <a:ea typeface="Open Sans" panose="020B0606030504020204" pitchFamily="34" charset="0"/>
                <a:cs typeface="Poppins" panose="00000500000000000000" pitchFamily="2" charset="-18"/>
              </a:rPr>
              <a:t> with CoARA commitments,</a:t>
            </a:r>
            <a:endParaRPr lang="hu-HU" sz="1900" dirty="0">
              <a:effectLst/>
              <a:latin typeface="Poppins" panose="00000500000000000000" pitchFamily="2" charset="-18"/>
              <a:ea typeface="Open Sans" panose="020B0606030504020204" pitchFamily="34" charset="0"/>
              <a:cs typeface="Poppins" panose="00000500000000000000" pitchFamily="2" charset="-18"/>
            </a:endParaRPr>
          </a:p>
          <a:p>
            <a:pPr marL="342900" lvl="0" indent="-342900" algn="just">
              <a:lnSpc>
                <a:spcPct val="110000"/>
              </a:lnSpc>
              <a:spcAft>
                <a:spcPts val="600"/>
              </a:spcAft>
              <a:buClr>
                <a:srgbClr val="0092BC"/>
              </a:buClr>
              <a:buFont typeface="+mj-lt"/>
              <a:buAutoNum type="arabicPeriod"/>
            </a:pPr>
            <a:r>
              <a:rPr lang="hu-HU" sz="1900" dirty="0">
                <a:latin typeface="Poppins" panose="00000500000000000000" pitchFamily="2" charset="-18"/>
                <a:ea typeface="Open Sans" panose="020B0606030504020204" pitchFamily="34" charset="0"/>
                <a:cs typeface="Poppins" panose="00000500000000000000" pitchFamily="2" charset="-18"/>
              </a:rPr>
              <a:t>a</a:t>
            </a:r>
            <a:r>
              <a:rPr lang="hu-HU" sz="1900" dirty="0">
                <a:effectLst/>
                <a:latin typeface="Poppins" panose="00000500000000000000" pitchFamily="2" charset="-18"/>
                <a:ea typeface="Open Sans" panose="020B0606030504020204" pitchFamily="34" charset="0"/>
                <a:cs typeface="Poppins" panose="00000500000000000000" pitchFamily="2" charset="-18"/>
              </a:rPr>
              <a:t>ssessment of needs and obstacles of the</a:t>
            </a:r>
            <a:r>
              <a:rPr lang="en-GB" sz="1900" dirty="0">
                <a:effectLst/>
                <a:latin typeface="Poppins" panose="00000500000000000000" pitchFamily="2" charset="-18"/>
                <a:ea typeface="Open Sans" panose="020B0606030504020204" pitchFamily="34" charset="0"/>
                <a:cs typeface="Poppins" panose="00000500000000000000" pitchFamily="2" charset="-18"/>
              </a:rPr>
              <a:t> institutional implementation,</a:t>
            </a:r>
            <a:endParaRPr lang="hu-HU" sz="1900" dirty="0">
              <a:effectLst/>
              <a:latin typeface="Poppins" panose="00000500000000000000" pitchFamily="2" charset="-18"/>
              <a:ea typeface="Open Sans" panose="020B0606030504020204" pitchFamily="34" charset="0"/>
              <a:cs typeface="Poppins" panose="00000500000000000000" pitchFamily="2" charset="-18"/>
            </a:endParaRPr>
          </a:p>
          <a:p>
            <a:pPr marL="342900" lvl="0" indent="-342900" algn="just">
              <a:lnSpc>
                <a:spcPct val="110000"/>
              </a:lnSpc>
              <a:spcAft>
                <a:spcPts val="600"/>
              </a:spcAft>
              <a:buClr>
                <a:srgbClr val="0092BC"/>
              </a:buClr>
              <a:buFont typeface="+mj-lt"/>
              <a:buAutoNum type="arabicPeriod"/>
            </a:pPr>
            <a:r>
              <a:rPr lang="en-GB" sz="1900" dirty="0">
                <a:effectLst/>
                <a:latin typeface="Poppins" panose="00000500000000000000" pitchFamily="2" charset="-18"/>
                <a:ea typeface="Open Sans" panose="020B0606030504020204" pitchFamily="34" charset="0"/>
                <a:cs typeface="Poppins" panose="00000500000000000000" pitchFamily="2" charset="-18"/>
              </a:rPr>
              <a:t>identify external factors with influence on the change process,</a:t>
            </a:r>
            <a:endParaRPr lang="hu-HU" sz="1900" dirty="0">
              <a:effectLst/>
              <a:latin typeface="Poppins" panose="00000500000000000000" pitchFamily="2" charset="-18"/>
              <a:ea typeface="Open Sans" panose="020B0606030504020204" pitchFamily="34" charset="0"/>
              <a:cs typeface="Poppins" panose="00000500000000000000" pitchFamily="2" charset="-18"/>
            </a:endParaRPr>
          </a:p>
          <a:p>
            <a:pPr marL="342900" lvl="0" indent="-342900" algn="just">
              <a:lnSpc>
                <a:spcPct val="110000"/>
              </a:lnSpc>
              <a:spcAft>
                <a:spcPts val="600"/>
              </a:spcAft>
              <a:buClr>
                <a:srgbClr val="0092BC"/>
              </a:buClr>
              <a:buFont typeface="+mj-lt"/>
              <a:buAutoNum type="arabicPeriod"/>
            </a:pPr>
            <a:r>
              <a:rPr lang="en-GB" sz="1900" dirty="0">
                <a:effectLst/>
                <a:latin typeface="Poppins" panose="00000500000000000000" pitchFamily="2" charset="-18"/>
                <a:ea typeface="Open Sans" panose="020B0606030504020204" pitchFamily="34" charset="0"/>
                <a:cs typeface="Poppins" panose="00000500000000000000" pitchFamily="2" charset="-18"/>
              </a:rPr>
              <a:t>development of a database of tools, mechanisms, </a:t>
            </a:r>
            <a:r>
              <a:rPr lang="hu-HU" sz="1900" dirty="0">
                <a:effectLst/>
                <a:latin typeface="Poppins" panose="00000500000000000000" pitchFamily="2" charset="-18"/>
                <a:ea typeface="Open Sans" panose="020B0606030504020204" pitchFamily="34" charset="0"/>
                <a:cs typeface="Poppins" panose="00000500000000000000" pitchFamily="2" charset="-18"/>
              </a:rPr>
              <a:t> </a:t>
            </a:r>
          </a:p>
          <a:p>
            <a:pPr marL="0" lvl="0" indent="0" algn="just">
              <a:lnSpc>
                <a:spcPct val="110000"/>
              </a:lnSpc>
              <a:spcAft>
                <a:spcPts val="600"/>
              </a:spcAft>
              <a:buNone/>
            </a:pPr>
            <a:r>
              <a:rPr lang="hu-HU" sz="1900" dirty="0">
                <a:effectLst/>
                <a:latin typeface="Poppins" panose="00000500000000000000" pitchFamily="2" charset="-18"/>
                <a:ea typeface="Open Sans" panose="020B0606030504020204" pitchFamily="34" charset="0"/>
                <a:cs typeface="Poppins" panose="00000500000000000000" pitchFamily="2" charset="-18"/>
              </a:rPr>
              <a:t>	</a:t>
            </a:r>
            <a:r>
              <a:rPr lang="en-GB" sz="1900" dirty="0">
                <a:effectLst/>
                <a:latin typeface="Poppins" panose="00000500000000000000" pitchFamily="2" charset="-18"/>
                <a:ea typeface="Open Sans" panose="020B0606030504020204" pitchFamily="34" charset="0"/>
                <a:cs typeface="Poppins" panose="00000500000000000000" pitchFamily="2" charset="-18"/>
              </a:rPr>
              <a:t>update of the existing national </a:t>
            </a:r>
            <a:r>
              <a:rPr lang="hu-HU" sz="1900" dirty="0">
                <a:effectLst/>
                <a:latin typeface="Poppins" panose="00000500000000000000" pitchFamily="2" charset="-18"/>
                <a:ea typeface="Open Sans" panose="020B0606030504020204" pitchFamily="34" charset="0"/>
                <a:cs typeface="Poppins" panose="00000500000000000000" pitchFamily="2" charset="-18"/>
              </a:rPr>
              <a:t>bibliometric </a:t>
            </a:r>
            <a:r>
              <a:rPr lang="en-GB" sz="1900" dirty="0">
                <a:effectLst/>
                <a:latin typeface="Poppins" panose="00000500000000000000" pitchFamily="2" charset="-18"/>
                <a:ea typeface="Open Sans" panose="020B0606030504020204" pitchFamily="34" charset="0"/>
                <a:cs typeface="Poppins" panose="00000500000000000000" pitchFamily="2" charset="-18"/>
              </a:rPr>
              <a:t>database,</a:t>
            </a:r>
            <a:endParaRPr lang="hu-HU" sz="1900" dirty="0">
              <a:effectLst/>
              <a:latin typeface="Poppins" panose="00000500000000000000" pitchFamily="2" charset="-18"/>
              <a:ea typeface="Open Sans" panose="020B0606030504020204" pitchFamily="34" charset="0"/>
              <a:cs typeface="Poppins" panose="00000500000000000000" pitchFamily="2" charset="-18"/>
            </a:endParaRPr>
          </a:p>
          <a:p>
            <a:pPr marL="457200" lvl="0" indent="-457200">
              <a:lnSpc>
                <a:spcPct val="115000"/>
              </a:lnSpc>
              <a:spcBef>
                <a:spcPts val="500"/>
              </a:spcBef>
              <a:spcAft>
                <a:spcPts val="800"/>
              </a:spcAft>
              <a:buClr>
                <a:srgbClr val="0092BC"/>
              </a:buClr>
              <a:buFont typeface="+mj-lt"/>
              <a:buAutoNum type="arabicPeriod" startAt="6"/>
            </a:pPr>
            <a:r>
              <a:rPr lang="en-GB" sz="1900" dirty="0">
                <a:effectLst/>
                <a:latin typeface="Poppins" panose="00000500000000000000" pitchFamily="2" charset="-18"/>
                <a:ea typeface="Times New Roman" panose="02020603050405020304" pitchFamily="18" charset="0"/>
                <a:cs typeface="Poppins" panose="00000500000000000000" pitchFamily="2" charset="-18"/>
              </a:rPr>
              <a:t>share of good practices,</a:t>
            </a:r>
            <a:endParaRPr lang="hu-HU" sz="1900" dirty="0">
              <a:effectLst/>
              <a:latin typeface="Poppins" panose="00000500000000000000" pitchFamily="2" charset="-18"/>
              <a:ea typeface="Times New Roman" panose="02020603050405020304" pitchFamily="18" charset="0"/>
              <a:cs typeface="Poppins" panose="00000500000000000000" pitchFamily="2" charset="-18"/>
            </a:endParaRPr>
          </a:p>
          <a:p>
            <a:pPr marL="457200" lvl="0" indent="-457200">
              <a:lnSpc>
                <a:spcPct val="115000"/>
              </a:lnSpc>
              <a:spcBef>
                <a:spcPts val="500"/>
              </a:spcBef>
              <a:spcAft>
                <a:spcPts val="800"/>
              </a:spcAft>
              <a:buClr>
                <a:srgbClr val="0092BC"/>
              </a:buClr>
              <a:buFont typeface="+mj-lt"/>
              <a:buAutoNum type="arabicPeriod" startAt="6"/>
            </a:pPr>
            <a:r>
              <a:rPr lang="hu-HU" sz="1900" dirty="0">
                <a:latin typeface="Poppins" panose="00000500000000000000" pitchFamily="2" charset="-18"/>
                <a:ea typeface="Times New Roman" panose="02020603050405020304" pitchFamily="18" charset="0"/>
                <a:cs typeface="Poppins" panose="00000500000000000000" pitchFamily="2" charset="-18"/>
              </a:rPr>
              <a:t>y</a:t>
            </a:r>
            <a:r>
              <a:rPr lang="hu-HU" sz="1900" dirty="0">
                <a:effectLst/>
                <a:latin typeface="Poppins" panose="00000500000000000000" pitchFamily="2" charset="-18"/>
                <a:ea typeface="Times New Roman" panose="02020603050405020304" pitchFamily="18" charset="0"/>
                <a:cs typeface="Poppins" panose="00000500000000000000" pitchFamily="2" charset="-18"/>
              </a:rPr>
              <a:t>early </a:t>
            </a:r>
            <a:r>
              <a:rPr lang="en-GB" sz="1900" dirty="0">
                <a:effectLst/>
                <a:latin typeface="Poppins" panose="00000500000000000000" pitchFamily="2" charset="-18"/>
                <a:ea typeface="Times New Roman" panose="02020603050405020304" pitchFamily="18" charset="0"/>
                <a:cs typeface="Poppins" panose="00000500000000000000" pitchFamily="2" charset="-18"/>
              </a:rPr>
              <a:t>evaluation of new practices</a:t>
            </a:r>
            <a:r>
              <a:rPr lang="hu-HU" sz="1900" dirty="0">
                <a:effectLst/>
                <a:latin typeface="Poppins" panose="00000500000000000000" pitchFamily="2" charset="-18"/>
                <a:ea typeface="Times New Roman" panose="02020603050405020304" pitchFamily="18" charset="0"/>
                <a:cs typeface="Poppins" panose="00000500000000000000" pitchFamily="2" charset="-18"/>
              </a:rPr>
              <a:t>,</a:t>
            </a:r>
            <a:r>
              <a:rPr lang="en-GB" sz="1900" dirty="0">
                <a:effectLst/>
                <a:latin typeface="Poppins" panose="00000500000000000000" pitchFamily="2" charset="-18"/>
                <a:ea typeface="Times New Roman" panose="02020603050405020304" pitchFamily="18" charset="0"/>
                <a:cs typeface="Poppins" panose="00000500000000000000" pitchFamily="2" charset="-18"/>
              </a:rPr>
              <a:t> </a:t>
            </a:r>
            <a:r>
              <a:rPr lang="hu-HU" sz="1900" dirty="0">
                <a:effectLst/>
                <a:latin typeface="Poppins" panose="00000500000000000000" pitchFamily="2" charset="-18"/>
                <a:ea typeface="Times New Roman" panose="02020603050405020304" pitchFamily="18" charset="0"/>
                <a:cs typeface="Poppins" panose="00000500000000000000" pitchFamily="2" charset="-18"/>
              </a:rPr>
              <a:t>collection of feedback from stakeholders and </a:t>
            </a:r>
            <a:r>
              <a:rPr lang="en-GB" sz="1900" dirty="0">
                <a:effectLst/>
                <a:latin typeface="Poppins" panose="00000500000000000000" pitchFamily="2" charset="-18"/>
                <a:ea typeface="Times New Roman" panose="02020603050405020304" pitchFamily="18" charset="0"/>
                <a:cs typeface="Poppins" panose="00000500000000000000" pitchFamily="2" charset="-18"/>
              </a:rPr>
              <a:t>compar</a:t>
            </a:r>
            <a:r>
              <a:rPr lang="hu-HU" sz="1900" dirty="0">
                <a:effectLst/>
                <a:latin typeface="Poppins" panose="00000500000000000000" pitchFamily="2" charset="-18"/>
                <a:ea typeface="Times New Roman" panose="02020603050405020304" pitchFamily="18" charset="0"/>
                <a:cs typeface="Poppins" panose="00000500000000000000" pitchFamily="2" charset="-18"/>
              </a:rPr>
              <a:t>ison</a:t>
            </a:r>
            <a:r>
              <a:rPr lang="en-GB" sz="1900" dirty="0">
                <a:effectLst/>
                <a:latin typeface="Poppins" panose="00000500000000000000" pitchFamily="2" charset="-18"/>
                <a:ea typeface="Times New Roman" panose="02020603050405020304" pitchFamily="18" charset="0"/>
                <a:cs typeface="Poppins" panose="00000500000000000000" pitchFamily="2" charset="-18"/>
              </a:rPr>
              <a:t> to international best practices,</a:t>
            </a:r>
            <a:endParaRPr lang="hu-HU" sz="1900" dirty="0">
              <a:effectLst/>
              <a:latin typeface="Poppins" panose="00000500000000000000" pitchFamily="2" charset="-18"/>
              <a:ea typeface="Times New Roman" panose="02020603050405020304" pitchFamily="18" charset="0"/>
              <a:cs typeface="Poppins" panose="00000500000000000000" pitchFamily="2" charset="-18"/>
            </a:endParaRPr>
          </a:p>
          <a:p>
            <a:pPr marL="457200" indent="-457200">
              <a:spcAft>
                <a:spcPts val="0"/>
              </a:spcAft>
              <a:buClr>
                <a:srgbClr val="0092BC"/>
              </a:buClr>
              <a:buFont typeface="+mj-lt"/>
              <a:buAutoNum type="arabicPeriod" startAt="6"/>
            </a:pPr>
            <a:r>
              <a:rPr lang="en-GB" sz="1900" dirty="0">
                <a:effectLst/>
                <a:latin typeface="Poppins" panose="00000500000000000000" pitchFamily="2" charset="-18"/>
                <a:ea typeface="Open Sans" panose="020B0606030504020204" pitchFamily="34" charset="0"/>
                <a:cs typeface="Poppins" panose="00000500000000000000" pitchFamily="2" charset="-18"/>
              </a:rPr>
              <a:t>optimize resources.</a:t>
            </a:r>
            <a:endParaRPr lang="hu-HU" sz="1900" dirty="0">
              <a:latin typeface="Poppins" panose="00000500000000000000" pitchFamily="2" charset="-18"/>
              <a:cs typeface="Poppins" panose="00000500000000000000" pitchFamily="2" charset="-18"/>
            </a:endParaRPr>
          </a:p>
          <a:p>
            <a:pPr>
              <a:lnSpc>
                <a:spcPct val="113999"/>
              </a:lnSpc>
              <a:spcAft>
                <a:spcPts val="800"/>
              </a:spcAft>
            </a:pPr>
            <a:endParaRPr lang="en-GB" dirty="0">
              <a:latin typeface="Poppins"/>
              <a:cs typeface="Poppins"/>
            </a:endParaRPr>
          </a:p>
          <a:p>
            <a:pPr marL="0" indent="0">
              <a:lnSpc>
                <a:spcPct val="113999"/>
              </a:lnSpc>
              <a:spcAft>
                <a:spcPts val="800"/>
              </a:spcAft>
              <a:buNone/>
            </a:pPr>
            <a:endParaRPr lang="en-US"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2194061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p:txBody>
          <a:bodyPr>
            <a:noAutofit/>
          </a:bodyPr>
          <a:lstStyle/>
          <a:p>
            <a:r>
              <a:rPr lang="en-US" sz="3200" cap="none" dirty="0">
                <a:solidFill>
                  <a:srgbClr val="0F0F55"/>
                </a:solidFill>
                <a:latin typeface="Poppins SemiBold"/>
                <a:cs typeface="Poppins SemiBold"/>
              </a:rPr>
              <a:t>Special characteristics of the </a:t>
            </a:r>
            <a:br>
              <a:rPr lang="hu-HU" sz="3200" cap="none" dirty="0">
                <a:solidFill>
                  <a:srgbClr val="0F0F55"/>
                </a:solidFill>
                <a:latin typeface="Poppins SemiBold"/>
                <a:cs typeface="Poppins SemiBold"/>
              </a:rPr>
            </a:br>
            <a:r>
              <a:rPr lang="hu-HU" sz="3200" cap="none" dirty="0">
                <a:solidFill>
                  <a:srgbClr val="0F0F55"/>
                </a:solidFill>
                <a:latin typeface="Poppins SemiBold"/>
                <a:cs typeface="Poppins SemiBold"/>
              </a:rPr>
              <a:t>CoARA Hungarian </a:t>
            </a:r>
            <a:r>
              <a:rPr lang="en-US" sz="3200" cap="none" dirty="0">
                <a:solidFill>
                  <a:srgbClr val="0F0F55"/>
                </a:solidFill>
                <a:latin typeface="Poppins SemiBold"/>
                <a:cs typeface="Poppins SemiBold"/>
              </a:rPr>
              <a:t>National Chapter </a:t>
            </a:r>
            <a:endParaRPr lang="fr-FR" sz="3200" cap="none" dirty="0">
              <a:solidFill>
                <a:srgbClr val="0F0F55"/>
              </a:solidFill>
              <a:latin typeface="Poppins SemiBold"/>
              <a:cs typeface="Poppins SemiBold"/>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5</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10000" y="1689315"/>
            <a:ext cx="9635858" cy="3762167"/>
          </a:xfrm>
          <a:prstGeom prst="rect">
            <a:avLst/>
          </a:prstGeom>
          <a:ln>
            <a:solidFill>
              <a:srgbClr val="0F0F55"/>
            </a:solidFill>
          </a:ln>
        </p:spPr>
        <p:txBody>
          <a:bodyPr lIns="91440" tIns="45720" rIns="91440" bIns="45720" anchor="t">
            <a:normAutofit fontScale="25000" lnSpcReduction="20000"/>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nSpc>
                <a:spcPct val="113999"/>
              </a:lnSpc>
              <a:spcAft>
                <a:spcPts val="800"/>
              </a:spcAft>
              <a:buClr>
                <a:srgbClr val="0092BC"/>
              </a:buClr>
            </a:pPr>
            <a:endParaRPr lang="en-GB" dirty="0">
              <a:latin typeface="Poppins"/>
              <a:cs typeface="Poppins"/>
            </a:endParaRPr>
          </a:p>
          <a:p>
            <a:pPr>
              <a:lnSpc>
                <a:spcPct val="113999"/>
              </a:lnSpc>
              <a:spcAft>
                <a:spcPts val="800"/>
              </a:spcAft>
              <a:buClr>
                <a:srgbClr val="0092BC"/>
              </a:buClr>
            </a:pPr>
            <a:r>
              <a:rPr lang="hu-HU" sz="6400" dirty="0">
                <a:latin typeface="Poppins"/>
                <a:cs typeface="Poppins"/>
              </a:rPr>
              <a:t>All the current Hungarian CoARA members - direct and active involvement in the National Chapter meetings</a:t>
            </a:r>
          </a:p>
          <a:p>
            <a:pPr lvl="1">
              <a:lnSpc>
                <a:spcPct val="113999"/>
              </a:lnSpc>
              <a:spcAft>
                <a:spcPts val="800"/>
              </a:spcAft>
              <a:buClr>
                <a:srgbClr val="0092BC"/>
              </a:buClr>
            </a:pPr>
            <a:r>
              <a:rPr lang="hu-HU" sz="6400" dirty="0">
                <a:latin typeface="Poppins"/>
                <a:cs typeface="Poppins"/>
              </a:rPr>
              <a:t>Hungarian Research Network</a:t>
            </a:r>
          </a:p>
          <a:p>
            <a:pPr lvl="1">
              <a:lnSpc>
                <a:spcPct val="113999"/>
              </a:lnSpc>
              <a:spcAft>
                <a:spcPts val="800"/>
              </a:spcAft>
              <a:buClr>
                <a:srgbClr val="0092BC"/>
              </a:buClr>
            </a:pPr>
            <a:r>
              <a:rPr lang="hu-HU" sz="6400" dirty="0">
                <a:latin typeface="Poppins"/>
                <a:cs typeface="Poppins"/>
              </a:rPr>
              <a:t>Hungarian Universities – </a:t>
            </a:r>
            <a:r>
              <a:rPr lang="en-US" sz="6400" dirty="0"/>
              <a:t>Budapest University of Technology and Economics</a:t>
            </a:r>
            <a:r>
              <a:rPr lang="hu-HU" sz="6400" dirty="0"/>
              <a:t>, Eötvös Loránd University, Corvinus University of Budapest, University of Debrecen, </a:t>
            </a:r>
            <a:r>
              <a:rPr lang="en-US" sz="6400" dirty="0"/>
              <a:t>Jewish Theological Seminary – University of Jewish Studies</a:t>
            </a:r>
            <a:r>
              <a:rPr lang="hu-HU" sz="6400" dirty="0"/>
              <a:t>, </a:t>
            </a:r>
            <a:r>
              <a:rPr lang="hu-HU" sz="6400" i="1" dirty="0"/>
              <a:t>Andrássy University Budapest</a:t>
            </a:r>
          </a:p>
          <a:p>
            <a:pPr lvl="3">
              <a:lnSpc>
                <a:spcPct val="113999"/>
              </a:lnSpc>
              <a:spcAft>
                <a:spcPts val="800"/>
              </a:spcAft>
              <a:buClr>
                <a:srgbClr val="0092BC"/>
              </a:buClr>
              <a:buFont typeface="Wingdings" panose="05000000000000000000" pitchFamily="2" charset="2"/>
              <a:buChar char="Ø"/>
            </a:pPr>
            <a:r>
              <a:rPr lang="hu-HU" sz="6400" dirty="0"/>
              <a:t>+ Library and Information Centers: HAS and University of Debrecen</a:t>
            </a:r>
          </a:p>
          <a:p>
            <a:pPr lvl="1">
              <a:lnSpc>
                <a:spcPct val="113999"/>
              </a:lnSpc>
              <a:spcAft>
                <a:spcPts val="800"/>
              </a:spcAft>
              <a:buClr>
                <a:srgbClr val="0092BC"/>
              </a:buClr>
            </a:pPr>
            <a:r>
              <a:rPr lang="hu-HU" sz="6400" dirty="0"/>
              <a:t>Hungarian Rectors' Conference</a:t>
            </a:r>
          </a:p>
          <a:p>
            <a:pPr lvl="1">
              <a:lnSpc>
                <a:spcPct val="113999"/>
              </a:lnSpc>
              <a:spcAft>
                <a:spcPts val="800"/>
              </a:spcAft>
              <a:buClr>
                <a:srgbClr val="0092BC"/>
              </a:buClr>
            </a:pPr>
            <a:r>
              <a:rPr lang="hu-HU" sz="6400" dirty="0"/>
              <a:t>Hungarian Accreditation Committee</a:t>
            </a:r>
          </a:p>
          <a:p>
            <a:pPr lvl="1">
              <a:lnSpc>
                <a:spcPct val="113999"/>
              </a:lnSpc>
              <a:spcAft>
                <a:spcPts val="0"/>
              </a:spcAft>
              <a:buClr>
                <a:srgbClr val="0092BC"/>
              </a:buClr>
            </a:pPr>
            <a:r>
              <a:rPr lang="hu-HU" sz="6400" dirty="0">
                <a:latin typeface="Poppins"/>
                <a:cs typeface="Poppins"/>
              </a:rPr>
              <a:t>Hungarian Academy of Sciences  </a:t>
            </a:r>
            <a:endParaRPr lang="en-US" sz="6400"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2042796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0"/>
            <a:ext cx="10571998" cy="922533"/>
          </a:xfrm>
        </p:spPr>
        <p:txBody>
          <a:bodyPr>
            <a:noAutofit/>
          </a:bodyPr>
          <a:lstStyle/>
          <a:p>
            <a:r>
              <a:rPr lang="en-US" sz="3200" cap="none" dirty="0">
                <a:solidFill>
                  <a:srgbClr val="0F0F55"/>
                </a:solidFill>
                <a:latin typeface="Poppins SemiBold"/>
                <a:cs typeface="Poppins SemiBold"/>
              </a:rPr>
              <a:t>Special characteristics of the </a:t>
            </a:r>
            <a:br>
              <a:rPr lang="hu-HU" sz="3200" cap="none" dirty="0">
                <a:solidFill>
                  <a:srgbClr val="0F0F55"/>
                </a:solidFill>
                <a:latin typeface="Poppins SemiBold"/>
                <a:cs typeface="Poppins SemiBold"/>
              </a:rPr>
            </a:br>
            <a:r>
              <a:rPr lang="hu-HU" sz="3200" cap="none" dirty="0">
                <a:solidFill>
                  <a:srgbClr val="0F0F55"/>
                </a:solidFill>
                <a:latin typeface="Poppins SemiBold"/>
                <a:cs typeface="Poppins SemiBold"/>
              </a:rPr>
              <a:t>CoARA Hungarian </a:t>
            </a:r>
            <a:r>
              <a:rPr lang="en-US" sz="3200" cap="none" dirty="0">
                <a:solidFill>
                  <a:srgbClr val="0F0F55"/>
                </a:solidFill>
                <a:latin typeface="Poppins SemiBold"/>
                <a:cs typeface="Poppins SemiBold"/>
              </a:rPr>
              <a:t>National Chapter </a:t>
            </a:r>
            <a:endParaRPr lang="fr-FR" sz="3200" cap="none" dirty="0">
              <a:solidFill>
                <a:srgbClr val="0F0F55"/>
              </a:solidFill>
              <a:latin typeface="Poppins SemiBold"/>
              <a:cs typeface="Poppins SemiBold"/>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6</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10000" y="1642533"/>
            <a:ext cx="9390063" cy="3972114"/>
          </a:xfrm>
          <a:prstGeom prst="rect">
            <a:avLst/>
          </a:prstGeom>
          <a:ln>
            <a:solidFill>
              <a:srgbClr val="0F0F55"/>
            </a:solidFill>
          </a:ln>
        </p:spPr>
        <p:txBody>
          <a:bodyPr lIns="91440" tIns="45720" rIns="91440" bIns="45720" anchor="t">
            <a:normAutofit fontScale="92500" lnSpcReduction="10000"/>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nSpc>
                <a:spcPct val="113999"/>
              </a:lnSpc>
              <a:spcAft>
                <a:spcPts val="800"/>
              </a:spcAft>
              <a:buClr>
                <a:srgbClr val="0092BC"/>
              </a:buClr>
            </a:pPr>
            <a:r>
              <a:rPr lang="en-GB" dirty="0">
                <a:latin typeface="Poppins"/>
                <a:cs typeface="Poppins"/>
              </a:rPr>
              <a:t>brings together the representatives of the main science policy stakeholders, </a:t>
            </a:r>
            <a:r>
              <a:rPr lang="en-GB" dirty="0"/>
              <a:t>that support researchers in both institutional and academic career paths,</a:t>
            </a:r>
          </a:p>
          <a:p>
            <a:pPr>
              <a:lnSpc>
                <a:spcPct val="113999"/>
              </a:lnSpc>
              <a:spcAft>
                <a:spcPts val="800"/>
              </a:spcAft>
              <a:buClr>
                <a:srgbClr val="0092BC"/>
              </a:buClr>
            </a:pPr>
            <a:r>
              <a:rPr lang="en-GB" dirty="0"/>
              <a:t>provides a platform to listen the special needs of the members regarding the implementation of </a:t>
            </a:r>
            <a:r>
              <a:rPr lang="en-GB" dirty="0" err="1"/>
              <a:t>CoARA</a:t>
            </a:r>
            <a:r>
              <a:rPr lang="en-GB" dirty="0"/>
              <a:t> principles and initiates dialogue and collaboration between stakeholders, to share knowledge, experiences and learn from each other,</a:t>
            </a:r>
          </a:p>
          <a:p>
            <a:pPr>
              <a:lnSpc>
                <a:spcPct val="113999"/>
              </a:lnSpc>
              <a:spcAft>
                <a:spcPts val="800"/>
              </a:spcAft>
              <a:buClr>
                <a:srgbClr val="0092BC"/>
              </a:buClr>
            </a:pPr>
            <a:r>
              <a:rPr lang="en-GB" dirty="0"/>
              <a:t>facilitates the identification of national specificities/context and characteristics of the implementation process,</a:t>
            </a:r>
          </a:p>
          <a:p>
            <a:pPr>
              <a:lnSpc>
                <a:spcPct val="113999"/>
              </a:lnSpc>
              <a:spcAft>
                <a:spcPts val="800"/>
              </a:spcAft>
              <a:buClr>
                <a:srgbClr val="0092BC"/>
              </a:buClr>
            </a:pPr>
            <a:r>
              <a:rPr lang="en-GB" dirty="0"/>
              <a:t>as a forum is able to provide feedback on its suggestions to the science community and scientific ecosystem,</a:t>
            </a:r>
          </a:p>
          <a:p>
            <a:pPr>
              <a:lnSpc>
                <a:spcPct val="113999"/>
              </a:lnSpc>
              <a:spcAft>
                <a:spcPts val="0"/>
              </a:spcAft>
              <a:buClr>
                <a:srgbClr val="0092BC"/>
              </a:buClr>
            </a:pPr>
            <a:r>
              <a:rPr lang="en-GB" dirty="0"/>
              <a:t>helps to elaborate national contribution to be conveyed by members of the National Chapter in different </a:t>
            </a:r>
            <a:r>
              <a:rPr lang="en-GB" dirty="0" err="1"/>
              <a:t>CoARA</a:t>
            </a:r>
            <a:r>
              <a:rPr lang="en-GB" dirty="0"/>
              <a:t> working groups.</a:t>
            </a:r>
          </a:p>
          <a:p>
            <a:pPr>
              <a:lnSpc>
                <a:spcPct val="113999"/>
              </a:lnSpc>
              <a:spcAft>
                <a:spcPts val="800"/>
              </a:spcAft>
            </a:pPr>
            <a:endParaRPr lang="en-GB" dirty="0">
              <a:latin typeface="Poppins"/>
              <a:cs typeface="Poppins"/>
            </a:endParaRPr>
          </a:p>
          <a:p>
            <a:pPr>
              <a:lnSpc>
                <a:spcPct val="113999"/>
              </a:lnSpc>
              <a:spcAft>
                <a:spcPts val="800"/>
              </a:spcAft>
            </a:pPr>
            <a:endParaRPr lang="en-GB" dirty="0">
              <a:latin typeface="Poppins"/>
              <a:cs typeface="Poppins"/>
            </a:endParaRPr>
          </a:p>
          <a:p>
            <a:pPr marL="0" indent="0">
              <a:lnSpc>
                <a:spcPct val="113999"/>
              </a:lnSpc>
              <a:spcAft>
                <a:spcPts val="800"/>
              </a:spcAft>
              <a:buNone/>
            </a:pPr>
            <a:endParaRPr lang="en-US"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3050102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1"/>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a:t>
            </a:r>
            <a:endParaRPr lang="en-US" sz="2400" cap="none" dirty="0">
              <a:solidFill>
                <a:srgbClr val="0F0F55"/>
              </a:solidFill>
              <a:latin typeface="Times New Roman" panose="02020603050405020304" pitchFamily="18" charset="0"/>
              <a:cs typeface="Times New Roman" panose="02020603050405020304" pitchFamily="18" charset="0"/>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7</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67795" y="1497105"/>
            <a:ext cx="7565005" cy="2700000"/>
          </a:xfrm>
          <a:prstGeom prst="rect">
            <a:avLst/>
          </a:prstGeom>
          <a:ln>
            <a:solidFill>
              <a:schemeClr val="bg1"/>
            </a:solidFill>
          </a:ln>
        </p:spPr>
        <p:txBody>
          <a:bodyPr lIns="91440" tIns="45720" rIns="91440" bIns="45720" anchor="t">
            <a:no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nSpc>
                <a:spcPts val="2610"/>
              </a:lnSpc>
              <a:buNone/>
            </a:pPr>
            <a:r>
              <a:rPr lang="en-US" b="1" i="1" dirty="0">
                <a:solidFill>
                  <a:srgbClr val="0070C0"/>
                </a:solidFill>
                <a:latin typeface="Poppins" panose="00000500000000000000" pitchFamily="2" charset="-18"/>
                <a:cs typeface="Poppins" panose="00000500000000000000" pitchFamily="2" charset="-18"/>
              </a:rPr>
              <a:t>Challenges:</a:t>
            </a:r>
          </a:p>
          <a:p>
            <a:pPr>
              <a:lnSpc>
                <a:spcPct val="200000"/>
              </a:lnSpc>
              <a:buClr>
                <a:srgbClr val="0092BC"/>
              </a:buClr>
            </a:pPr>
            <a:r>
              <a:rPr lang="en-US" sz="1600" dirty="0">
                <a:latin typeface="Poppins" panose="00000500000000000000" pitchFamily="2" charset="-18"/>
                <a:cs typeface="Poppins" panose="00000500000000000000" pitchFamily="2" charset="-18"/>
              </a:rPr>
              <a:t>What might be the added value of a National Chapter?</a:t>
            </a:r>
          </a:p>
          <a:p>
            <a:pPr>
              <a:lnSpc>
                <a:spcPct val="200000"/>
              </a:lnSpc>
              <a:buClr>
                <a:srgbClr val="0092BC"/>
              </a:buClr>
            </a:pPr>
            <a:r>
              <a:rPr lang="en-US" sz="1600" dirty="0">
                <a:latin typeface="Poppins" panose="00000500000000000000" pitchFamily="2" charset="-18"/>
                <a:cs typeface="Poppins" panose="00000500000000000000" pitchFamily="2" charset="-18"/>
              </a:rPr>
              <a:t>How to integrate a National Chapter in the overall activity of CoARA?</a:t>
            </a:r>
          </a:p>
          <a:p>
            <a:pPr>
              <a:lnSpc>
                <a:spcPct val="200000"/>
              </a:lnSpc>
              <a:buClr>
                <a:srgbClr val="0092BC"/>
              </a:buClr>
            </a:pPr>
            <a:r>
              <a:rPr lang="en-US" sz="1600" dirty="0">
                <a:latin typeface="Poppins" panose="00000500000000000000" pitchFamily="2" charset="-18"/>
                <a:cs typeface="Poppins" panose="00000500000000000000" pitchFamily="2" charset="-18"/>
              </a:rPr>
              <a:t>How to make benefit of other supporting developments</a:t>
            </a:r>
            <a:r>
              <a:rPr lang="hu-HU" sz="1600" dirty="0">
                <a:latin typeface="Poppins" panose="00000500000000000000" pitchFamily="2" charset="-18"/>
                <a:cs typeface="Poppins" panose="00000500000000000000" pitchFamily="2" charset="-18"/>
              </a:rPr>
              <a:t>?</a:t>
            </a:r>
          </a:p>
          <a:p>
            <a:pPr>
              <a:lnSpc>
                <a:spcPct val="200000"/>
              </a:lnSpc>
              <a:spcAft>
                <a:spcPts val="0"/>
              </a:spcAft>
              <a:buClr>
                <a:srgbClr val="0092BC"/>
              </a:buClr>
            </a:pPr>
            <a:r>
              <a:rPr lang="en-US" sz="1600" dirty="0">
                <a:solidFill>
                  <a:srgbClr val="000000"/>
                </a:solidFill>
                <a:latin typeface="Poppins" panose="00000500000000000000" pitchFamily="2" charset="-18"/>
                <a:cs typeface="Poppins" panose="00000500000000000000" pitchFamily="2" charset="-18"/>
              </a:rPr>
              <a:t>What is the role of communication?</a:t>
            </a:r>
            <a:endParaRPr lang="hu-HU" sz="1600" dirty="0">
              <a:solidFill>
                <a:srgbClr val="000000"/>
              </a:solidFill>
              <a:latin typeface="Poppins" panose="00000500000000000000" pitchFamily="2" charset="-18"/>
              <a:cs typeface="Poppins" panose="00000500000000000000" pitchFamily="2" charset="-18"/>
            </a:endParaRPr>
          </a:p>
        </p:txBody>
      </p:sp>
      <p:sp>
        <p:nvSpPr>
          <p:cNvPr id="5" name="Szövegdoboz 4">
            <a:extLst>
              <a:ext uri="{FF2B5EF4-FFF2-40B4-BE49-F238E27FC236}">
                <a16:creationId xmlns:a16="http://schemas.microsoft.com/office/drawing/2014/main" id="{D383001D-3D76-E7FC-B69C-12542EEB3185}"/>
              </a:ext>
            </a:extLst>
          </p:cNvPr>
          <p:cNvSpPr txBox="1"/>
          <p:nvPr/>
        </p:nvSpPr>
        <p:spPr>
          <a:xfrm>
            <a:off x="867795" y="4533323"/>
            <a:ext cx="2510405" cy="426784"/>
          </a:xfrm>
          <a:prstGeom prst="rect">
            <a:avLst/>
          </a:prstGeom>
          <a:noFill/>
        </p:spPr>
        <p:txBody>
          <a:bodyPr wrap="square" rtlCol="0">
            <a:spAutoFit/>
          </a:bodyPr>
          <a:lstStyle/>
          <a:p>
            <a:pPr marL="285750" indent="-285750">
              <a:lnSpc>
                <a:spcPct val="150000"/>
              </a:lnSpc>
              <a:buClr>
                <a:srgbClr val="0092BC"/>
              </a:buClr>
              <a:buFont typeface="Arial" panose="020B0604020202020204" pitchFamily="34" charset="0"/>
              <a:buChar char="•"/>
            </a:pPr>
            <a:r>
              <a:rPr lang="en-US" sz="1600" dirty="0">
                <a:latin typeface="Poppins" panose="00000500000000000000" pitchFamily="2" charset="-18"/>
                <a:cs typeface="Poppins" panose="00000500000000000000" pitchFamily="2" charset="-18"/>
              </a:rPr>
              <a:t>Diversity of actors?</a:t>
            </a:r>
            <a:r>
              <a:rPr lang="hu-HU" sz="1600" dirty="0">
                <a:solidFill>
                  <a:schemeClr val="accent5"/>
                </a:solidFill>
                <a:latin typeface="Poppins" panose="00000500000000000000" pitchFamily="2" charset="-18"/>
                <a:cs typeface="Poppins" panose="00000500000000000000" pitchFamily="2" charset="-18"/>
              </a:rPr>
              <a:t>	</a:t>
            </a:r>
          </a:p>
        </p:txBody>
      </p:sp>
      <p:sp>
        <p:nvSpPr>
          <p:cNvPr id="13" name="Szövegdoboz 12">
            <a:extLst>
              <a:ext uri="{FF2B5EF4-FFF2-40B4-BE49-F238E27FC236}">
                <a16:creationId xmlns:a16="http://schemas.microsoft.com/office/drawing/2014/main" id="{AA7937C1-8886-5959-131A-ED536EF844B6}"/>
              </a:ext>
            </a:extLst>
          </p:cNvPr>
          <p:cNvSpPr txBox="1"/>
          <p:nvPr/>
        </p:nvSpPr>
        <p:spPr>
          <a:xfrm>
            <a:off x="3378200" y="4416021"/>
            <a:ext cx="6807200" cy="944874"/>
          </a:xfrm>
          <a:prstGeom prst="rect">
            <a:avLst/>
          </a:prstGeom>
          <a:noFill/>
        </p:spPr>
        <p:txBody>
          <a:bodyPr wrap="square" rtlCol="0">
            <a:spAutoFit/>
          </a:bodyPr>
          <a:lstStyle/>
          <a:p>
            <a:pPr>
              <a:lnSpc>
                <a:spcPts val="3200"/>
              </a:lnSpc>
              <a:spcAft>
                <a:spcPts val="600"/>
              </a:spcAft>
            </a:pPr>
            <a:r>
              <a:rPr lang="hu-HU" sz="1600" dirty="0">
                <a:latin typeface="Poppins" panose="00000500000000000000" pitchFamily="2" charset="-18"/>
                <a:cs typeface="Poppins" panose="00000500000000000000" pitchFamily="2" charset="-18"/>
              </a:rPr>
              <a:t>                   </a:t>
            </a:r>
            <a:r>
              <a:rPr lang="en-GB" sz="1600" dirty="0">
                <a:latin typeface="Poppins" panose="00000500000000000000" pitchFamily="2" charset="-18"/>
                <a:cs typeface="Poppins" panose="00000500000000000000" pitchFamily="2" charset="-18"/>
              </a:rPr>
              <a:t>harmonizing the fragmented ecosystem</a:t>
            </a:r>
          </a:p>
          <a:p>
            <a:pPr>
              <a:lnSpc>
                <a:spcPts val="3200"/>
              </a:lnSpc>
            </a:pPr>
            <a:r>
              <a:rPr lang="en-GB" sz="1600" dirty="0">
                <a:latin typeface="Poppins" panose="00000500000000000000" pitchFamily="2" charset="-18"/>
                <a:cs typeface="Poppins" panose="00000500000000000000" pitchFamily="2" charset="-18"/>
              </a:rPr>
              <a:t>                   bridging the perspectives of various stakeholders </a:t>
            </a:r>
          </a:p>
        </p:txBody>
      </p:sp>
      <p:sp>
        <p:nvSpPr>
          <p:cNvPr id="16" name="Nyíl: jobbra mutató 15">
            <a:extLst>
              <a:ext uri="{FF2B5EF4-FFF2-40B4-BE49-F238E27FC236}">
                <a16:creationId xmlns:a16="http://schemas.microsoft.com/office/drawing/2014/main" id="{4314C405-669A-83F8-EB2B-84C7516A9595}"/>
              </a:ext>
            </a:extLst>
          </p:cNvPr>
          <p:cNvSpPr/>
          <p:nvPr/>
        </p:nvSpPr>
        <p:spPr>
          <a:xfrm>
            <a:off x="3581400" y="4661958"/>
            <a:ext cx="711200" cy="140830"/>
          </a:xfrm>
          <a:prstGeom prst="rightArrow">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17" name="Nyíl: jobbra mutató 16">
            <a:extLst>
              <a:ext uri="{FF2B5EF4-FFF2-40B4-BE49-F238E27FC236}">
                <a16:creationId xmlns:a16="http://schemas.microsoft.com/office/drawing/2014/main" id="{D3EC6415-E728-1C03-6020-DF96979A8843}"/>
              </a:ext>
            </a:extLst>
          </p:cNvPr>
          <p:cNvSpPr/>
          <p:nvPr/>
        </p:nvSpPr>
        <p:spPr>
          <a:xfrm>
            <a:off x="3581400" y="5048725"/>
            <a:ext cx="711200" cy="140830"/>
          </a:xfrm>
          <a:prstGeom prst="rightArrow">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dirty="0"/>
          </a:p>
        </p:txBody>
      </p:sp>
    </p:spTree>
    <p:extLst>
      <p:ext uri="{BB962C8B-B14F-4D97-AF65-F5344CB8AC3E}">
        <p14:creationId xmlns:p14="http://schemas.microsoft.com/office/powerpoint/2010/main" val="282414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1"/>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 </a:t>
            </a:r>
            <a:r>
              <a:rPr lang="hu-HU" sz="2400" dirty="0">
                <a:solidFill>
                  <a:srgbClr val="0070C0"/>
                </a:solidFill>
                <a:latin typeface="Poppins SemiBold"/>
                <a:cs typeface="Poppins SemiBold"/>
              </a:rPr>
              <a:t>HU: </a:t>
            </a:r>
            <a:r>
              <a:rPr lang="en-US" sz="2400" dirty="0">
                <a:solidFill>
                  <a:srgbClr val="0070C0"/>
                </a:solidFill>
                <a:latin typeface="Poppins SemiBold"/>
                <a:cs typeface="Poppins SemiBold"/>
              </a:rPr>
              <a:t>how to proceed? </a:t>
            </a:r>
            <a:br>
              <a:rPr lang="hu-HU" sz="2400" dirty="0">
                <a:solidFill>
                  <a:srgbClr val="0070C0"/>
                </a:solidFill>
                <a:latin typeface="Poppins SemiBold"/>
                <a:cs typeface="Poppins SemiBold"/>
              </a:rPr>
            </a:br>
            <a:endParaRPr lang="en-US" sz="2400" cap="none" dirty="0">
              <a:solidFill>
                <a:srgbClr val="0092BC"/>
              </a:solidFill>
              <a:latin typeface="Poppins SemiBold"/>
              <a:cs typeface="Poppins SemiBold"/>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8</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09999" y="1577789"/>
            <a:ext cx="9914827" cy="3877614"/>
          </a:xfrm>
          <a:prstGeom prst="rect">
            <a:avLst/>
          </a:prstGeom>
          <a:ln>
            <a:solidFill>
              <a:srgbClr val="0F0F55"/>
            </a:solidFill>
          </a:ln>
        </p:spPr>
        <p:txBody>
          <a:bodyPr lIns="91440" tIns="45720" rIns="91440" bIns="45720" anchor="t">
            <a:norm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US" sz="2400" b="1" i="1" dirty="0">
                <a:latin typeface="Poppins" panose="00000500000000000000" pitchFamily="2" charset="-18"/>
                <a:cs typeface="Poppins" panose="00000500000000000000" pitchFamily="2" charset="-18"/>
              </a:rPr>
              <a:t>Regular meetings</a:t>
            </a:r>
          </a:p>
          <a:p>
            <a:pPr>
              <a:lnSpc>
                <a:spcPct val="200000"/>
              </a:lnSpc>
              <a:buClr>
                <a:srgbClr val="0092BC"/>
              </a:buClr>
            </a:pPr>
            <a:r>
              <a:rPr lang="en-US" sz="2200" dirty="0">
                <a:latin typeface="Poppins" panose="00000500000000000000" pitchFamily="2" charset="-18"/>
                <a:cs typeface="Poppins" panose="00000500000000000000" pitchFamily="2" charset="-18"/>
              </a:rPr>
              <a:t>Dissemination </a:t>
            </a:r>
            <a:r>
              <a:rPr lang="hu-HU" sz="2200" dirty="0">
                <a:latin typeface="Poppins" panose="00000500000000000000" pitchFamily="2" charset="-18"/>
                <a:cs typeface="Poppins" panose="00000500000000000000" pitchFamily="2" charset="-18"/>
              </a:rPr>
              <a:t>of </a:t>
            </a:r>
            <a:r>
              <a:rPr lang="en-US" sz="2200" dirty="0">
                <a:latin typeface="Poppins" panose="00000500000000000000" pitchFamily="2" charset="-18"/>
                <a:cs typeface="Poppins" panose="00000500000000000000" pitchFamily="2" charset="-18"/>
              </a:rPr>
              <a:t>information on running CoARA </a:t>
            </a:r>
          </a:p>
          <a:p>
            <a:pPr>
              <a:lnSpc>
                <a:spcPct val="200000"/>
              </a:lnSpc>
              <a:buClr>
                <a:srgbClr val="0092BC"/>
              </a:buClr>
            </a:pPr>
            <a:r>
              <a:rPr lang="en-US" sz="2200" dirty="0">
                <a:latin typeface="Poppins" panose="00000500000000000000" pitchFamily="2" charset="-18"/>
                <a:cs typeface="Poppins" panose="00000500000000000000" pitchFamily="2" charset="-18"/>
              </a:rPr>
              <a:t>Share experience of CoARA WGs with HU participation</a:t>
            </a:r>
          </a:p>
          <a:p>
            <a:pPr>
              <a:lnSpc>
                <a:spcPct val="200000"/>
              </a:lnSpc>
              <a:buClr>
                <a:srgbClr val="0092BC"/>
              </a:buClr>
            </a:pPr>
            <a:r>
              <a:rPr lang="en-US" sz="2200" dirty="0">
                <a:latin typeface="Poppins" panose="00000500000000000000" pitchFamily="2" charset="-18"/>
                <a:cs typeface="Poppins" panose="00000500000000000000" pitchFamily="2" charset="-18"/>
              </a:rPr>
              <a:t>Discuss genuine action areas</a:t>
            </a:r>
          </a:p>
          <a:p>
            <a:pPr>
              <a:lnSpc>
                <a:spcPct val="200000"/>
              </a:lnSpc>
              <a:buClr>
                <a:srgbClr val="0092BC"/>
              </a:buClr>
            </a:pPr>
            <a:r>
              <a:rPr lang="en-US" sz="2200" dirty="0">
                <a:latin typeface="Poppins" panose="00000500000000000000" pitchFamily="2" charset="-18"/>
                <a:cs typeface="Poppins" panose="00000500000000000000" pitchFamily="2" charset="-18"/>
              </a:rPr>
              <a:t>Identify possible resources</a:t>
            </a:r>
          </a:p>
          <a:p>
            <a:endParaRPr lang="en-US" sz="5500" dirty="0">
              <a:latin typeface="Times New Roman" panose="02020603050405020304" pitchFamily="18" charset="0"/>
              <a:cs typeface="Times New Roman" panose="02020603050405020304" pitchFamily="18" charset="0"/>
            </a:endParaRPr>
          </a:p>
          <a:p>
            <a:pPr marL="0" indent="0">
              <a:lnSpc>
                <a:spcPct val="113999"/>
              </a:lnSpc>
              <a:spcAft>
                <a:spcPts val="800"/>
              </a:spcAft>
              <a:buNone/>
            </a:pPr>
            <a:endParaRPr lang="en-US"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194257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1"/>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 </a:t>
            </a:r>
            <a:r>
              <a:rPr lang="hu-HU" sz="2400" b="1" dirty="0">
                <a:solidFill>
                  <a:srgbClr val="0070C0"/>
                </a:solidFill>
                <a:latin typeface="Poppins"/>
                <a:cs typeface="Poppins"/>
              </a:rPr>
              <a:t>W</a:t>
            </a:r>
            <a:r>
              <a:rPr lang="en-US" sz="2400" b="1" dirty="0">
                <a:solidFill>
                  <a:srgbClr val="0070C0"/>
                </a:solidFill>
                <a:latin typeface="Poppins"/>
                <a:cs typeface="Poppins"/>
              </a:rPr>
              <a:t>hat they should not treat ? </a:t>
            </a:r>
            <a:r>
              <a:rPr lang="hu-HU" sz="2400" b="1" dirty="0">
                <a:solidFill>
                  <a:srgbClr val="0070C0"/>
                </a:solidFill>
                <a:latin typeface="Poppins"/>
                <a:cs typeface="Poppins"/>
              </a:rPr>
              <a:t>HU </a:t>
            </a:r>
            <a:r>
              <a:rPr lang="en-US" sz="2400" b="1" dirty="0">
                <a:solidFill>
                  <a:srgbClr val="0070C0"/>
                </a:solidFill>
                <a:latin typeface="Poppins"/>
                <a:cs typeface="Poppins"/>
              </a:rPr>
              <a:t>in existing WGs</a:t>
            </a:r>
            <a:br>
              <a:rPr lang="hu-HU" sz="2400" b="1" dirty="0">
                <a:solidFill>
                  <a:srgbClr val="0070C0"/>
                </a:solidFill>
                <a:latin typeface="Poppins"/>
                <a:cs typeface="Poppins"/>
              </a:rPr>
            </a:br>
            <a:endParaRPr lang="en-US" sz="2400" cap="none" dirty="0">
              <a:solidFill>
                <a:srgbClr val="0092BC"/>
              </a:solidFill>
              <a:latin typeface="Poppins" panose="00000500000000000000" pitchFamily="2" charset="-18"/>
              <a:cs typeface="Poppins" panose="00000500000000000000" pitchFamily="2" charset="-18"/>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9</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67795" y="1859797"/>
            <a:ext cx="9390063" cy="3761686"/>
          </a:xfrm>
          <a:prstGeom prst="rect">
            <a:avLst/>
          </a:prstGeom>
          <a:ln>
            <a:solidFill>
              <a:srgbClr val="0F0F55"/>
            </a:solidFill>
          </a:ln>
        </p:spPr>
        <p:txBody>
          <a:bodyPr lIns="91440" tIns="45720" rIns="91440" bIns="45720" anchor="t">
            <a:normAutofit fontScale="92500" lnSpcReduction="20000"/>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buClr>
                <a:srgbClr val="0092BC"/>
              </a:buClr>
            </a:pPr>
            <a:r>
              <a:rPr lang="en-US" dirty="0">
                <a:latin typeface="Poppins" panose="00000500000000000000" pitchFamily="2" charset="-18"/>
                <a:cs typeface="Poppins" panose="00000500000000000000" pitchFamily="2" charset="-18"/>
              </a:rPr>
              <a:t>Towards Open Infrastructures for Responsible Research Assessment</a:t>
            </a:r>
            <a:endParaRPr lang="hu-HU" dirty="0">
              <a:latin typeface="Poppins" panose="00000500000000000000" pitchFamily="2" charset="-18"/>
              <a:cs typeface="Poppins" panose="00000500000000000000" pitchFamily="2" charset="-18"/>
            </a:endParaRPr>
          </a:p>
          <a:p>
            <a:pPr>
              <a:buClr>
                <a:srgbClr val="0092BC"/>
              </a:buClr>
            </a:pPr>
            <a:r>
              <a:rPr lang="en-US" dirty="0">
                <a:latin typeface="Poppins" panose="00000500000000000000" pitchFamily="2" charset="-18"/>
                <a:cs typeface="Poppins" panose="00000500000000000000" pitchFamily="2" charset="-18"/>
              </a:rPr>
              <a:t>Multilingualism and language biases in research assessment</a:t>
            </a:r>
          </a:p>
          <a:p>
            <a:pPr>
              <a:buClr>
                <a:srgbClr val="0092BC"/>
              </a:buClr>
            </a:pPr>
            <a:r>
              <a:rPr lang="en-US" dirty="0">
                <a:latin typeface="Poppins" panose="00000500000000000000" pitchFamily="2" charset="-18"/>
                <a:cs typeface="Poppins" panose="00000500000000000000" pitchFamily="2" charset="-18"/>
              </a:rPr>
              <a:t>Experiments in Assessment – Idea generation, co-creation, and piloting</a:t>
            </a:r>
          </a:p>
          <a:p>
            <a:pPr>
              <a:buClr>
                <a:srgbClr val="0092BC"/>
              </a:buClr>
            </a:pPr>
            <a:r>
              <a:rPr lang="en-US" dirty="0">
                <a:latin typeface="Poppins" panose="00000500000000000000" pitchFamily="2" charset="-18"/>
                <a:cs typeface="Poppins" panose="00000500000000000000" pitchFamily="2" charset="-18"/>
              </a:rPr>
              <a:t>Reforming Academic Career Assessment</a:t>
            </a:r>
          </a:p>
          <a:p>
            <a:pPr>
              <a:buClr>
                <a:srgbClr val="0092BC"/>
              </a:buClr>
            </a:pPr>
            <a:r>
              <a:rPr lang="en-US" dirty="0">
                <a:latin typeface="Poppins" panose="00000500000000000000" pitchFamily="2" charset="-18"/>
                <a:cs typeface="Poppins" panose="00000500000000000000" pitchFamily="2" charset="-18"/>
              </a:rPr>
              <a:t>Responsible metrics and indicators</a:t>
            </a:r>
          </a:p>
          <a:p>
            <a:pPr>
              <a:buClr>
                <a:srgbClr val="0092BC"/>
              </a:buClr>
            </a:pPr>
            <a:r>
              <a:rPr lang="en-US" dirty="0">
                <a:latin typeface="Poppins" panose="00000500000000000000" pitchFamily="2" charset="-18"/>
                <a:cs typeface="Poppins" panose="00000500000000000000" pitchFamily="2" charset="-18"/>
              </a:rPr>
              <a:t>Improving practices in the assessment of research proposals</a:t>
            </a:r>
          </a:p>
          <a:p>
            <a:pPr>
              <a:buClr>
                <a:srgbClr val="0092BC"/>
              </a:buClr>
            </a:pPr>
            <a:r>
              <a:rPr lang="en-US" dirty="0">
                <a:latin typeface="Poppins" panose="00000500000000000000" pitchFamily="2" charset="-18"/>
                <a:cs typeface="Poppins" panose="00000500000000000000" pitchFamily="2" charset="-18"/>
              </a:rPr>
              <a:t>Supporting the alignment of research assessment systems with CoARA in biomedical disciplines through administrative reforms and governance</a:t>
            </a:r>
          </a:p>
          <a:p>
            <a:pPr>
              <a:buClr>
                <a:srgbClr val="0092BC"/>
              </a:buClr>
            </a:pPr>
            <a:r>
              <a:rPr lang="en-US" dirty="0">
                <a:latin typeface="Poppins" panose="00000500000000000000" pitchFamily="2" charset="-18"/>
                <a:cs typeface="Poppins" panose="00000500000000000000" pitchFamily="2" charset="-18"/>
              </a:rPr>
              <a:t>Towards Transformations: Transdisciplinarity, Applied/Practice-Based Research, and Impacts</a:t>
            </a:r>
          </a:p>
          <a:p>
            <a:pPr>
              <a:buClr>
                <a:srgbClr val="0092BC"/>
              </a:buClr>
            </a:pPr>
            <a:r>
              <a:rPr lang="en-US" dirty="0">
                <a:latin typeface="Poppins" panose="00000500000000000000" pitchFamily="2" charset="-18"/>
                <a:cs typeface="Poppins" panose="00000500000000000000" pitchFamily="2" charset="-18"/>
              </a:rPr>
              <a:t>Recognizing and Rewarding Peer Review</a:t>
            </a:r>
          </a:p>
          <a:p>
            <a:pPr>
              <a:spcAft>
                <a:spcPts val="0"/>
              </a:spcAft>
              <a:buClr>
                <a:srgbClr val="0092BC"/>
              </a:buClr>
            </a:pPr>
            <a:r>
              <a:rPr lang="en-US" dirty="0">
                <a:latin typeface="Poppins" panose="00000500000000000000" pitchFamily="2" charset="-18"/>
                <a:cs typeface="Poppins" panose="00000500000000000000" pitchFamily="2" charset="-18"/>
              </a:rPr>
              <a:t>Early-and-mid-Career Researchers (EMCRs) – Assessment and research culture</a:t>
            </a:r>
          </a:p>
          <a:p>
            <a:pPr marL="0" indent="0">
              <a:lnSpc>
                <a:spcPct val="113999"/>
              </a:lnSpc>
              <a:spcAft>
                <a:spcPts val="800"/>
              </a:spcAft>
              <a:buNone/>
            </a:pPr>
            <a:endParaRPr lang="en-US" dirty="0"/>
          </a:p>
          <a:p>
            <a:pPr>
              <a:lnSpc>
                <a:spcPct val="113999"/>
              </a:lnSpc>
              <a:spcAft>
                <a:spcPts val="800"/>
              </a:spcAft>
            </a:pPr>
            <a:endParaRPr lang="en-GB" dirty="0">
              <a:solidFill>
                <a:srgbClr val="000000"/>
              </a:solidFill>
              <a:latin typeface="Poppins"/>
              <a:cs typeface="Poppins"/>
            </a:endParaRPr>
          </a:p>
        </p:txBody>
      </p:sp>
    </p:spTree>
    <p:extLst>
      <p:ext uri="{BB962C8B-B14F-4D97-AF65-F5344CB8AC3E}">
        <p14:creationId xmlns:p14="http://schemas.microsoft.com/office/powerpoint/2010/main" val="358488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set>
                                      <p:cBhvr>
                                        <p:cTn id="9" dur="500" fill="hold"/>
                                        <p:tgtEl>
                                          <p:spTgt spid="9">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9">
                                            <p:txEl>
                                              <p:pRg st="2" end="2"/>
                                            </p:txEl>
                                          </p:spTgt>
                                        </p:tgtEl>
                                        <p:attrNameLst>
                                          <p:attrName>style.color</p:attrName>
                                        </p:attrNameLst>
                                      </p:cBhvr>
                                      <p:to>
                                        <a:schemeClr val="accent2"/>
                                      </p:to>
                                    </p:animClr>
                                    <p:animClr clrSpc="rgb" dir="cw">
                                      <p:cBhvr>
                                        <p:cTn id="14" dur="500" fill="hold"/>
                                        <p:tgtEl>
                                          <p:spTgt spid="9">
                                            <p:txEl>
                                              <p:pRg st="2" end="2"/>
                                            </p:txEl>
                                          </p:spTgt>
                                        </p:tgtEl>
                                        <p:attrNameLst>
                                          <p:attrName>fillcolor</p:attrName>
                                        </p:attrNameLst>
                                      </p:cBhvr>
                                      <p:to>
                                        <a:schemeClr val="accent2"/>
                                      </p:to>
                                    </p:animClr>
                                    <p:set>
                                      <p:cBhvr>
                                        <p:cTn id="15" dur="500" fill="hold"/>
                                        <p:tgtEl>
                                          <p:spTgt spid="9">
                                            <p:txEl>
                                              <p:pRg st="2" end="2"/>
                                            </p:txEl>
                                          </p:spTgt>
                                        </p:tgtEl>
                                        <p:attrNameLst>
                                          <p:attrName>fill.type</p:attrName>
                                        </p:attrNameLst>
                                      </p:cBhvr>
                                      <p:to>
                                        <p:strVal val="solid"/>
                                      </p:to>
                                    </p:set>
                                    <p:set>
                                      <p:cBhvr>
                                        <p:cTn id="16" dur="500" fill="hold"/>
                                        <p:tgtEl>
                                          <p:spTgt spid="9">
                                            <p:txEl>
                                              <p:pRg st="2" end="2"/>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nodeType="clickEffect">
                                  <p:stCondLst>
                                    <p:cond delay="0"/>
                                  </p:stCondLst>
                                  <p:childTnLst>
                                    <p:animClr clrSpc="rgb" dir="cw">
                                      <p:cBhvr override="childStyle">
                                        <p:cTn id="20" dur="500" fill="hold"/>
                                        <p:tgtEl>
                                          <p:spTgt spid="9">
                                            <p:txEl>
                                              <p:pRg st="5" end="5"/>
                                            </p:txEl>
                                          </p:spTgt>
                                        </p:tgtEl>
                                        <p:attrNameLst>
                                          <p:attrName>style.color</p:attrName>
                                        </p:attrNameLst>
                                      </p:cBhvr>
                                      <p:to>
                                        <a:schemeClr val="accent2"/>
                                      </p:to>
                                    </p:animClr>
                                    <p:animClr clrSpc="rgb" dir="cw">
                                      <p:cBhvr>
                                        <p:cTn id="21" dur="500" fill="hold"/>
                                        <p:tgtEl>
                                          <p:spTgt spid="9">
                                            <p:txEl>
                                              <p:pRg st="5" end="5"/>
                                            </p:txEl>
                                          </p:spTgt>
                                        </p:tgtEl>
                                        <p:attrNameLst>
                                          <p:attrName>fillcolor</p:attrName>
                                        </p:attrNameLst>
                                      </p:cBhvr>
                                      <p:to>
                                        <a:schemeClr val="accent2"/>
                                      </p:to>
                                    </p:animClr>
                                    <p:set>
                                      <p:cBhvr>
                                        <p:cTn id="22" dur="500" fill="hold"/>
                                        <p:tgtEl>
                                          <p:spTgt spid="9">
                                            <p:txEl>
                                              <p:pRg st="5" end="5"/>
                                            </p:txEl>
                                          </p:spTgt>
                                        </p:tgtEl>
                                        <p:attrNameLst>
                                          <p:attrName>fill.type</p:attrName>
                                        </p:attrNameLst>
                                      </p:cBhvr>
                                      <p:to>
                                        <p:strVal val="solid"/>
                                      </p:to>
                                    </p:set>
                                    <p:set>
                                      <p:cBhvr>
                                        <p:cTn id="23" dur="500" fill="hold"/>
                                        <p:tgtEl>
                                          <p:spTgt spid="9">
                                            <p:txEl>
                                              <p:pRg st="5" end="5"/>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nodeType="clickEffect">
                                  <p:stCondLst>
                                    <p:cond delay="0"/>
                                  </p:stCondLst>
                                  <p:childTnLst>
                                    <p:animClr clrSpc="rgb" dir="cw">
                                      <p:cBhvr override="childStyle">
                                        <p:cTn id="27" dur="500" fill="hold"/>
                                        <p:tgtEl>
                                          <p:spTgt spid="9">
                                            <p:txEl>
                                              <p:pRg st="7" end="7"/>
                                            </p:txEl>
                                          </p:spTgt>
                                        </p:tgtEl>
                                        <p:attrNameLst>
                                          <p:attrName>style.color</p:attrName>
                                        </p:attrNameLst>
                                      </p:cBhvr>
                                      <p:to>
                                        <a:schemeClr val="accent2"/>
                                      </p:to>
                                    </p:animClr>
                                    <p:animClr clrSpc="rgb" dir="cw">
                                      <p:cBhvr>
                                        <p:cTn id="28" dur="500" fill="hold"/>
                                        <p:tgtEl>
                                          <p:spTgt spid="9">
                                            <p:txEl>
                                              <p:pRg st="7" end="7"/>
                                            </p:txEl>
                                          </p:spTgt>
                                        </p:tgtEl>
                                        <p:attrNameLst>
                                          <p:attrName>fillcolor</p:attrName>
                                        </p:attrNameLst>
                                      </p:cBhvr>
                                      <p:to>
                                        <a:schemeClr val="accent2"/>
                                      </p:to>
                                    </p:animClr>
                                    <p:set>
                                      <p:cBhvr>
                                        <p:cTn id="29" dur="500" fill="hold"/>
                                        <p:tgtEl>
                                          <p:spTgt spid="9">
                                            <p:txEl>
                                              <p:pRg st="7" end="7"/>
                                            </p:txEl>
                                          </p:spTgt>
                                        </p:tgtEl>
                                        <p:attrNameLst>
                                          <p:attrName>fill.type</p:attrName>
                                        </p:attrNameLst>
                                      </p:cBhvr>
                                      <p:to>
                                        <p:strVal val="solid"/>
                                      </p:to>
                                    </p:set>
                                    <p:set>
                                      <p:cBhvr>
                                        <p:cTn id="30" dur="500" fill="hold"/>
                                        <p:tgtEl>
                                          <p:spTgt spid="9">
                                            <p:txEl>
                                              <p:pRg st="7" end="7"/>
                                            </p:tx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nodeType="clickEffect">
                                  <p:stCondLst>
                                    <p:cond delay="0"/>
                                  </p:stCondLst>
                                  <p:childTnLst>
                                    <p:animClr clrSpc="rgb" dir="cw">
                                      <p:cBhvr override="childStyle">
                                        <p:cTn id="34" dur="500" fill="hold"/>
                                        <p:tgtEl>
                                          <p:spTgt spid="9">
                                            <p:txEl>
                                              <p:pRg st="8" end="8"/>
                                            </p:txEl>
                                          </p:spTgt>
                                        </p:tgtEl>
                                        <p:attrNameLst>
                                          <p:attrName>style.color</p:attrName>
                                        </p:attrNameLst>
                                      </p:cBhvr>
                                      <p:to>
                                        <a:schemeClr val="accent2"/>
                                      </p:to>
                                    </p:animClr>
                                    <p:animClr clrSpc="rgb" dir="cw">
                                      <p:cBhvr>
                                        <p:cTn id="35" dur="500" fill="hold"/>
                                        <p:tgtEl>
                                          <p:spTgt spid="9">
                                            <p:txEl>
                                              <p:pRg st="8" end="8"/>
                                            </p:txEl>
                                          </p:spTgt>
                                        </p:tgtEl>
                                        <p:attrNameLst>
                                          <p:attrName>fillcolor</p:attrName>
                                        </p:attrNameLst>
                                      </p:cBhvr>
                                      <p:to>
                                        <a:schemeClr val="accent2"/>
                                      </p:to>
                                    </p:animClr>
                                    <p:set>
                                      <p:cBhvr>
                                        <p:cTn id="36" dur="500" fill="hold"/>
                                        <p:tgtEl>
                                          <p:spTgt spid="9">
                                            <p:txEl>
                                              <p:pRg st="8" end="8"/>
                                            </p:txEl>
                                          </p:spTgt>
                                        </p:tgtEl>
                                        <p:attrNameLst>
                                          <p:attrName>fill.type</p:attrName>
                                        </p:attrNameLst>
                                      </p:cBhvr>
                                      <p:to>
                                        <p:strVal val="solid"/>
                                      </p:to>
                                    </p:set>
                                    <p:set>
                                      <p:cBhvr>
                                        <p:cTn id="37" dur="500" fill="hold"/>
                                        <p:tgtEl>
                                          <p:spTgt spid="9">
                                            <p:txEl>
                                              <p:pRg st="8" end="8"/>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1"/>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 </a:t>
            </a:r>
            <a:r>
              <a:rPr lang="hu-HU" sz="2400" cap="none" dirty="0">
                <a:solidFill>
                  <a:srgbClr val="0070C0"/>
                </a:solidFill>
                <a:latin typeface="Poppins SemiBold"/>
                <a:cs typeface="Poppins SemiBold"/>
              </a:rPr>
              <a:t>HU: </a:t>
            </a:r>
            <a:r>
              <a:rPr lang="en-US" sz="2400" cap="none" dirty="0">
                <a:solidFill>
                  <a:srgbClr val="0070C0"/>
                </a:solidFill>
                <a:latin typeface="Poppins SemiBold"/>
                <a:cs typeface="Poppins SemiBold"/>
              </a:rPr>
              <a:t>which commitments to tackle first?</a:t>
            </a: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10</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10000" y="1439668"/>
            <a:ext cx="10984210" cy="4170718"/>
          </a:xfrm>
          <a:prstGeom prst="rect">
            <a:avLst/>
          </a:prstGeom>
          <a:ln>
            <a:solidFill>
              <a:srgbClr val="0F0F55"/>
            </a:solidFill>
          </a:ln>
        </p:spPr>
        <p:txBody>
          <a:bodyPr lIns="91440" tIns="45720" rIns="91440" bIns="45720" anchor="t">
            <a:no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lnSpc>
                <a:spcPct val="120000"/>
              </a:lnSpc>
              <a:buClr>
                <a:srgbClr val="0092BC"/>
              </a:buClr>
            </a:pPr>
            <a:r>
              <a:rPr lang="hu-HU" sz="1200" dirty="0">
                <a:latin typeface="Poppins" panose="00000500000000000000" pitchFamily="2" charset="-18"/>
                <a:cs typeface="Poppins" panose="00000500000000000000" pitchFamily="2" charset="-18"/>
              </a:rPr>
              <a:t>1</a:t>
            </a:r>
            <a:r>
              <a:rPr lang="en-US" sz="1200" dirty="0">
                <a:latin typeface="Poppins" panose="00000500000000000000" pitchFamily="2" charset="-18"/>
                <a:cs typeface="Poppins" panose="00000500000000000000" pitchFamily="2" charset="-18"/>
              </a:rPr>
              <a:t>. Recognize the </a:t>
            </a:r>
            <a:r>
              <a:rPr lang="en-US" sz="1200" i="1" u="sng" dirty="0">
                <a:latin typeface="Poppins" panose="00000500000000000000" pitchFamily="2" charset="-18"/>
                <a:cs typeface="Poppins" panose="00000500000000000000" pitchFamily="2" charset="-18"/>
              </a:rPr>
              <a:t>diversity of contributions </a:t>
            </a:r>
            <a:r>
              <a:rPr lang="en-US" sz="1200" dirty="0">
                <a:latin typeface="Poppins" panose="00000500000000000000" pitchFamily="2" charset="-18"/>
                <a:cs typeface="Poppins" panose="00000500000000000000" pitchFamily="2" charset="-18"/>
              </a:rPr>
              <a:t>to, and careers in, research in accordance with the needs and nature of the research</a:t>
            </a:r>
          </a:p>
          <a:p>
            <a:pPr>
              <a:lnSpc>
                <a:spcPct val="120000"/>
              </a:lnSpc>
              <a:buClr>
                <a:srgbClr val="0092BC"/>
              </a:buClr>
            </a:pPr>
            <a:r>
              <a:rPr lang="en-US" sz="1200" dirty="0">
                <a:latin typeface="Poppins" panose="00000500000000000000" pitchFamily="2" charset="-18"/>
                <a:cs typeface="Poppins" panose="00000500000000000000" pitchFamily="2" charset="-18"/>
              </a:rPr>
              <a:t>2. Base research assessment primarily on qualitative evaluation for which </a:t>
            </a:r>
            <a:r>
              <a:rPr lang="en-US" sz="1200" i="1" u="sng" dirty="0">
                <a:latin typeface="Poppins" panose="00000500000000000000" pitchFamily="2" charset="-18"/>
                <a:cs typeface="Poppins" panose="00000500000000000000" pitchFamily="2" charset="-18"/>
              </a:rPr>
              <a:t>peer review </a:t>
            </a:r>
            <a:r>
              <a:rPr lang="en-US" sz="1200" dirty="0">
                <a:latin typeface="Poppins" panose="00000500000000000000" pitchFamily="2" charset="-18"/>
                <a:cs typeface="Poppins" panose="00000500000000000000" pitchFamily="2" charset="-18"/>
              </a:rPr>
              <a:t>is central, supported by responsible use of quantitative indicators</a:t>
            </a:r>
          </a:p>
          <a:p>
            <a:pPr>
              <a:lnSpc>
                <a:spcPct val="120000"/>
              </a:lnSpc>
              <a:buClr>
                <a:srgbClr val="0092BC"/>
              </a:buClr>
            </a:pPr>
            <a:r>
              <a:rPr lang="en-US" sz="1200" dirty="0">
                <a:latin typeface="Poppins" panose="00000500000000000000" pitchFamily="2" charset="-18"/>
                <a:cs typeface="Poppins" panose="00000500000000000000" pitchFamily="2" charset="-18"/>
              </a:rPr>
              <a:t>3. Abandon inappropriate uses in research assessment of journal- and publication-based metrics, in particular inappropriate uses of Journal Impact Factor (JIF) and h-index</a:t>
            </a:r>
          </a:p>
          <a:p>
            <a:pPr>
              <a:lnSpc>
                <a:spcPct val="120000"/>
              </a:lnSpc>
              <a:buClr>
                <a:srgbClr val="0092BC"/>
              </a:buClr>
            </a:pPr>
            <a:r>
              <a:rPr lang="en-US" sz="1200" dirty="0">
                <a:latin typeface="Poppins" panose="00000500000000000000" pitchFamily="2" charset="-18"/>
                <a:cs typeface="Poppins" panose="00000500000000000000" pitchFamily="2" charset="-18"/>
              </a:rPr>
              <a:t>4. Avoid the use of rankings of research organizations in research assessment</a:t>
            </a:r>
          </a:p>
          <a:p>
            <a:pPr>
              <a:lnSpc>
                <a:spcPct val="120000"/>
              </a:lnSpc>
              <a:buClr>
                <a:srgbClr val="0092BC"/>
              </a:buClr>
            </a:pPr>
            <a:r>
              <a:rPr lang="en-US" sz="1200" dirty="0">
                <a:latin typeface="Poppins" panose="00000500000000000000" pitchFamily="2" charset="-18"/>
                <a:cs typeface="Poppins" panose="00000500000000000000" pitchFamily="2" charset="-18"/>
              </a:rPr>
              <a:t>5. Commit resources to reforming research assessment as is needed to achieve the organizational changes committed to</a:t>
            </a:r>
          </a:p>
          <a:p>
            <a:pPr>
              <a:lnSpc>
                <a:spcPct val="120000"/>
              </a:lnSpc>
              <a:buClr>
                <a:srgbClr val="0092BC"/>
              </a:buClr>
            </a:pPr>
            <a:r>
              <a:rPr lang="en-US" sz="1200" dirty="0">
                <a:latin typeface="Poppins" panose="00000500000000000000" pitchFamily="2" charset="-18"/>
                <a:cs typeface="Poppins" panose="00000500000000000000" pitchFamily="2" charset="-18"/>
              </a:rPr>
              <a:t>6. Review and </a:t>
            </a:r>
            <a:r>
              <a:rPr lang="en-US" sz="1200" i="1" u="sng" dirty="0">
                <a:latin typeface="Poppins" panose="00000500000000000000" pitchFamily="2" charset="-18"/>
                <a:cs typeface="Poppins" panose="00000500000000000000" pitchFamily="2" charset="-18"/>
              </a:rPr>
              <a:t>develop</a:t>
            </a:r>
            <a:r>
              <a:rPr lang="en-US" sz="1200" dirty="0">
                <a:latin typeface="Poppins" panose="00000500000000000000" pitchFamily="2" charset="-18"/>
                <a:cs typeface="Poppins" panose="00000500000000000000" pitchFamily="2" charset="-18"/>
              </a:rPr>
              <a:t> research assessment criteria, tools and processes</a:t>
            </a:r>
          </a:p>
          <a:p>
            <a:pPr>
              <a:lnSpc>
                <a:spcPct val="120000"/>
              </a:lnSpc>
              <a:buClr>
                <a:srgbClr val="0092BC"/>
              </a:buClr>
            </a:pPr>
            <a:r>
              <a:rPr lang="en-US" sz="1200" dirty="0">
                <a:latin typeface="Poppins" panose="00000500000000000000" pitchFamily="2" charset="-18"/>
                <a:cs typeface="Poppins" panose="00000500000000000000" pitchFamily="2" charset="-18"/>
              </a:rPr>
              <a:t>7. </a:t>
            </a:r>
            <a:r>
              <a:rPr lang="en-US" sz="1200" i="1" u="sng" dirty="0">
                <a:latin typeface="Poppins" panose="00000500000000000000" pitchFamily="2" charset="-18"/>
                <a:cs typeface="Poppins" panose="00000500000000000000" pitchFamily="2" charset="-18"/>
              </a:rPr>
              <a:t>Raise awareness </a:t>
            </a:r>
            <a:r>
              <a:rPr lang="en-US" sz="1200" dirty="0">
                <a:latin typeface="Poppins" panose="00000500000000000000" pitchFamily="2" charset="-18"/>
                <a:cs typeface="Poppins" panose="00000500000000000000" pitchFamily="2" charset="-18"/>
              </a:rPr>
              <a:t>of research assessment reform and provide transparent communication, guidance, and training on assessment criteria and processes as well as their use</a:t>
            </a:r>
          </a:p>
          <a:p>
            <a:pPr>
              <a:lnSpc>
                <a:spcPct val="120000"/>
              </a:lnSpc>
              <a:buClr>
                <a:srgbClr val="0092BC"/>
              </a:buClr>
            </a:pPr>
            <a:r>
              <a:rPr lang="en-US" sz="1200" dirty="0">
                <a:latin typeface="Poppins" panose="00000500000000000000" pitchFamily="2" charset="-18"/>
                <a:cs typeface="Poppins" panose="00000500000000000000" pitchFamily="2" charset="-18"/>
              </a:rPr>
              <a:t>8. </a:t>
            </a:r>
            <a:r>
              <a:rPr lang="en-US" sz="1200" i="1" u="sng" dirty="0">
                <a:latin typeface="Poppins" panose="00000500000000000000" pitchFamily="2" charset="-18"/>
                <a:cs typeface="Poppins" panose="00000500000000000000" pitchFamily="2" charset="-18"/>
              </a:rPr>
              <a:t>Exchange </a:t>
            </a:r>
            <a:r>
              <a:rPr lang="en-US" sz="1200" dirty="0">
                <a:latin typeface="Poppins" panose="00000500000000000000" pitchFamily="2" charset="-18"/>
                <a:cs typeface="Poppins" panose="00000500000000000000" pitchFamily="2" charset="-18"/>
              </a:rPr>
              <a:t>practices and experiences to enable mutual learning within and beyond the Coalition</a:t>
            </a:r>
          </a:p>
          <a:p>
            <a:pPr>
              <a:lnSpc>
                <a:spcPct val="120000"/>
              </a:lnSpc>
              <a:buClr>
                <a:srgbClr val="0092BC"/>
              </a:buClr>
            </a:pPr>
            <a:r>
              <a:rPr lang="en-US" sz="1200" dirty="0">
                <a:latin typeface="Poppins" panose="00000500000000000000" pitchFamily="2" charset="-18"/>
                <a:cs typeface="Poppins" panose="00000500000000000000" pitchFamily="2" charset="-18"/>
              </a:rPr>
              <a:t>9. </a:t>
            </a:r>
            <a:r>
              <a:rPr lang="en-US" sz="1200" i="1" u="sng" dirty="0">
                <a:latin typeface="Poppins" panose="00000500000000000000" pitchFamily="2" charset="-18"/>
                <a:cs typeface="Poppins" panose="00000500000000000000" pitchFamily="2" charset="-18"/>
              </a:rPr>
              <a:t>Communicate</a:t>
            </a:r>
            <a:r>
              <a:rPr lang="en-US" sz="1200" dirty="0">
                <a:latin typeface="Poppins" panose="00000500000000000000" pitchFamily="2" charset="-18"/>
                <a:cs typeface="Poppins" panose="00000500000000000000" pitchFamily="2" charset="-18"/>
              </a:rPr>
              <a:t> progress made on adherence to the Principles and implementation of the Commitments</a:t>
            </a:r>
          </a:p>
          <a:p>
            <a:pPr>
              <a:lnSpc>
                <a:spcPct val="120000"/>
              </a:lnSpc>
              <a:buClr>
                <a:srgbClr val="0092BC"/>
              </a:buClr>
            </a:pPr>
            <a:r>
              <a:rPr lang="en-US" sz="1200" dirty="0">
                <a:latin typeface="Poppins" panose="00000500000000000000" pitchFamily="2" charset="-18"/>
                <a:cs typeface="Poppins" panose="00000500000000000000" pitchFamily="2" charset="-18"/>
              </a:rPr>
              <a:t>10. Evaluate practices, criteria and tools based on solid evidence and the state-of-the-art in research on research, and make data openly available for evidence gathering and research</a:t>
            </a:r>
          </a:p>
          <a:p>
            <a:pPr marL="0" indent="0">
              <a:lnSpc>
                <a:spcPct val="113999"/>
              </a:lnSpc>
              <a:spcAft>
                <a:spcPts val="800"/>
              </a:spcAft>
              <a:buNone/>
            </a:pPr>
            <a:endParaRPr lang="en-US" sz="1200" dirty="0"/>
          </a:p>
          <a:p>
            <a:pPr>
              <a:lnSpc>
                <a:spcPct val="113999"/>
              </a:lnSpc>
              <a:spcAft>
                <a:spcPts val="800"/>
              </a:spcAft>
            </a:pPr>
            <a:endParaRPr lang="en-GB" sz="1200" dirty="0">
              <a:solidFill>
                <a:srgbClr val="000000"/>
              </a:solidFill>
              <a:latin typeface="Poppins"/>
              <a:cs typeface="Poppins"/>
            </a:endParaRPr>
          </a:p>
        </p:txBody>
      </p:sp>
    </p:spTree>
    <p:extLst>
      <p:ext uri="{BB962C8B-B14F-4D97-AF65-F5344CB8AC3E}">
        <p14:creationId xmlns:p14="http://schemas.microsoft.com/office/powerpoint/2010/main" val="31894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
                                            <p:txEl>
                                              <p:pRg st="0" end="0"/>
                                            </p:txEl>
                                          </p:spTgt>
                                        </p:tgtEl>
                                        <p:attrNameLst>
                                          <p:attrName>style.color</p:attrName>
                                        </p:attrNameLst>
                                      </p:cBhvr>
                                      <p:to>
                                        <a:schemeClr val="accent2"/>
                                      </p:to>
                                    </p:animClr>
                                    <p:animClr clrSpc="rgb" dir="cw">
                                      <p:cBhvr>
                                        <p:cTn id="7" dur="500" fill="hold"/>
                                        <p:tgtEl>
                                          <p:spTgt spid="9">
                                            <p:txEl>
                                              <p:pRg st="0" end="0"/>
                                            </p:txEl>
                                          </p:spTgt>
                                        </p:tgtEl>
                                        <p:attrNameLst>
                                          <p:attrName>fillcolor</p:attrName>
                                        </p:attrNameLst>
                                      </p:cBhvr>
                                      <p:to>
                                        <a:schemeClr val="accent2"/>
                                      </p:to>
                                    </p:animClr>
                                    <p:set>
                                      <p:cBhvr>
                                        <p:cTn id="8" dur="500" fill="hold"/>
                                        <p:tgtEl>
                                          <p:spTgt spid="9">
                                            <p:txEl>
                                              <p:pRg st="0" end="0"/>
                                            </p:txEl>
                                          </p:spTgt>
                                        </p:tgtEl>
                                        <p:attrNameLst>
                                          <p:attrName>fill.type</p:attrName>
                                        </p:attrNameLst>
                                      </p:cBhvr>
                                      <p:to>
                                        <p:strVal val="solid"/>
                                      </p:to>
                                    </p:set>
                                    <p:set>
                                      <p:cBhvr>
                                        <p:cTn id="9" dur="500" fill="hold"/>
                                        <p:tgtEl>
                                          <p:spTgt spid="9">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9">
                                            <p:txEl>
                                              <p:pRg st="1" end="1"/>
                                            </p:txEl>
                                          </p:spTgt>
                                        </p:tgtEl>
                                        <p:attrNameLst>
                                          <p:attrName>style.color</p:attrName>
                                        </p:attrNameLst>
                                      </p:cBhvr>
                                      <p:to>
                                        <a:schemeClr val="accent2"/>
                                      </p:to>
                                    </p:animClr>
                                    <p:animClr clrSpc="rgb" dir="cw">
                                      <p:cBhvr>
                                        <p:cTn id="14" dur="500" fill="hold"/>
                                        <p:tgtEl>
                                          <p:spTgt spid="9">
                                            <p:txEl>
                                              <p:pRg st="1" end="1"/>
                                            </p:txEl>
                                          </p:spTgt>
                                        </p:tgtEl>
                                        <p:attrNameLst>
                                          <p:attrName>fillcolor</p:attrName>
                                        </p:attrNameLst>
                                      </p:cBhvr>
                                      <p:to>
                                        <a:schemeClr val="accent2"/>
                                      </p:to>
                                    </p:animClr>
                                    <p:set>
                                      <p:cBhvr>
                                        <p:cTn id="15" dur="500" fill="hold"/>
                                        <p:tgtEl>
                                          <p:spTgt spid="9">
                                            <p:txEl>
                                              <p:pRg st="1" end="1"/>
                                            </p:txEl>
                                          </p:spTgt>
                                        </p:tgtEl>
                                        <p:attrNameLst>
                                          <p:attrName>fill.type</p:attrName>
                                        </p:attrNameLst>
                                      </p:cBhvr>
                                      <p:to>
                                        <p:strVal val="solid"/>
                                      </p:to>
                                    </p:set>
                                    <p:set>
                                      <p:cBhvr>
                                        <p:cTn id="16" dur="500" fill="hold"/>
                                        <p:tgtEl>
                                          <p:spTgt spid="9">
                                            <p:txEl>
                                              <p:pRg st="1" end="1"/>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nodeType="clickEffect">
                                  <p:stCondLst>
                                    <p:cond delay="0"/>
                                  </p:stCondLst>
                                  <p:childTnLst>
                                    <p:animClr clrSpc="rgb" dir="cw">
                                      <p:cBhvr override="childStyle">
                                        <p:cTn id="20" dur="500" fill="hold"/>
                                        <p:tgtEl>
                                          <p:spTgt spid="9">
                                            <p:txEl>
                                              <p:pRg st="5" end="5"/>
                                            </p:txEl>
                                          </p:spTgt>
                                        </p:tgtEl>
                                        <p:attrNameLst>
                                          <p:attrName>style.color</p:attrName>
                                        </p:attrNameLst>
                                      </p:cBhvr>
                                      <p:to>
                                        <a:schemeClr val="accent2"/>
                                      </p:to>
                                    </p:animClr>
                                    <p:animClr clrSpc="rgb" dir="cw">
                                      <p:cBhvr>
                                        <p:cTn id="21" dur="500" fill="hold"/>
                                        <p:tgtEl>
                                          <p:spTgt spid="9">
                                            <p:txEl>
                                              <p:pRg st="5" end="5"/>
                                            </p:txEl>
                                          </p:spTgt>
                                        </p:tgtEl>
                                        <p:attrNameLst>
                                          <p:attrName>fillcolor</p:attrName>
                                        </p:attrNameLst>
                                      </p:cBhvr>
                                      <p:to>
                                        <a:schemeClr val="accent2"/>
                                      </p:to>
                                    </p:animClr>
                                    <p:set>
                                      <p:cBhvr>
                                        <p:cTn id="22" dur="500" fill="hold"/>
                                        <p:tgtEl>
                                          <p:spTgt spid="9">
                                            <p:txEl>
                                              <p:pRg st="5" end="5"/>
                                            </p:txEl>
                                          </p:spTgt>
                                        </p:tgtEl>
                                        <p:attrNameLst>
                                          <p:attrName>fill.type</p:attrName>
                                        </p:attrNameLst>
                                      </p:cBhvr>
                                      <p:to>
                                        <p:strVal val="solid"/>
                                      </p:to>
                                    </p:set>
                                    <p:set>
                                      <p:cBhvr>
                                        <p:cTn id="23" dur="500" fill="hold"/>
                                        <p:tgtEl>
                                          <p:spTgt spid="9">
                                            <p:txEl>
                                              <p:pRg st="5" end="5"/>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nodeType="clickEffect">
                                  <p:stCondLst>
                                    <p:cond delay="0"/>
                                  </p:stCondLst>
                                  <p:childTnLst>
                                    <p:animClr clrSpc="rgb" dir="cw">
                                      <p:cBhvr override="childStyle">
                                        <p:cTn id="27" dur="500" fill="hold"/>
                                        <p:tgtEl>
                                          <p:spTgt spid="9">
                                            <p:txEl>
                                              <p:pRg st="6" end="6"/>
                                            </p:txEl>
                                          </p:spTgt>
                                        </p:tgtEl>
                                        <p:attrNameLst>
                                          <p:attrName>style.color</p:attrName>
                                        </p:attrNameLst>
                                      </p:cBhvr>
                                      <p:to>
                                        <a:schemeClr val="accent2"/>
                                      </p:to>
                                    </p:animClr>
                                    <p:animClr clrSpc="rgb" dir="cw">
                                      <p:cBhvr>
                                        <p:cTn id="28" dur="500" fill="hold"/>
                                        <p:tgtEl>
                                          <p:spTgt spid="9">
                                            <p:txEl>
                                              <p:pRg st="6" end="6"/>
                                            </p:txEl>
                                          </p:spTgt>
                                        </p:tgtEl>
                                        <p:attrNameLst>
                                          <p:attrName>fillcolor</p:attrName>
                                        </p:attrNameLst>
                                      </p:cBhvr>
                                      <p:to>
                                        <a:schemeClr val="accent2"/>
                                      </p:to>
                                    </p:animClr>
                                    <p:set>
                                      <p:cBhvr>
                                        <p:cTn id="29" dur="500" fill="hold"/>
                                        <p:tgtEl>
                                          <p:spTgt spid="9">
                                            <p:txEl>
                                              <p:pRg st="6" end="6"/>
                                            </p:txEl>
                                          </p:spTgt>
                                        </p:tgtEl>
                                        <p:attrNameLst>
                                          <p:attrName>fill.type</p:attrName>
                                        </p:attrNameLst>
                                      </p:cBhvr>
                                      <p:to>
                                        <p:strVal val="solid"/>
                                      </p:to>
                                    </p:set>
                                    <p:set>
                                      <p:cBhvr>
                                        <p:cTn id="30" dur="500" fill="hold"/>
                                        <p:tgtEl>
                                          <p:spTgt spid="9">
                                            <p:txEl>
                                              <p:pRg st="6" end="6"/>
                                            </p:tx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nodeType="clickEffect">
                                  <p:stCondLst>
                                    <p:cond delay="0"/>
                                  </p:stCondLst>
                                  <p:childTnLst>
                                    <p:animClr clrSpc="rgb" dir="cw">
                                      <p:cBhvr override="childStyle">
                                        <p:cTn id="34" dur="500" fill="hold"/>
                                        <p:tgtEl>
                                          <p:spTgt spid="9">
                                            <p:txEl>
                                              <p:pRg st="7" end="7"/>
                                            </p:txEl>
                                          </p:spTgt>
                                        </p:tgtEl>
                                        <p:attrNameLst>
                                          <p:attrName>style.color</p:attrName>
                                        </p:attrNameLst>
                                      </p:cBhvr>
                                      <p:to>
                                        <a:schemeClr val="accent2"/>
                                      </p:to>
                                    </p:animClr>
                                    <p:animClr clrSpc="rgb" dir="cw">
                                      <p:cBhvr>
                                        <p:cTn id="35" dur="500" fill="hold"/>
                                        <p:tgtEl>
                                          <p:spTgt spid="9">
                                            <p:txEl>
                                              <p:pRg st="7" end="7"/>
                                            </p:txEl>
                                          </p:spTgt>
                                        </p:tgtEl>
                                        <p:attrNameLst>
                                          <p:attrName>fillcolor</p:attrName>
                                        </p:attrNameLst>
                                      </p:cBhvr>
                                      <p:to>
                                        <a:schemeClr val="accent2"/>
                                      </p:to>
                                    </p:animClr>
                                    <p:set>
                                      <p:cBhvr>
                                        <p:cTn id="36" dur="500" fill="hold"/>
                                        <p:tgtEl>
                                          <p:spTgt spid="9">
                                            <p:txEl>
                                              <p:pRg st="7" end="7"/>
                                            </p:txEl>
                                          </p:spTgt>
                                        </p:tgtEl>
                                        <p:attrNameLst>
                                          <p:attrName>fill.type</p:attrName>
                                        </p:attrNameLst>
                                      </p:cBhvr>
                                      <p:to>
                                        <p:strVal val="solid"/>
                                      </p:to>
                                    </p:set>
                                    <p:set>
                                      <p:cBhvr>
                                        <p:cTn id="37" dur="500" fill="hold"/>
                                        <p:tgtEl>
                                          <p:spTgt spid="9">
                                            <p:txEl>
                                              <p:pRg st="7" end="7"/>
                                            </p:txEl>
                                          </p:spTgt>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nodeType="clickEffect">
                                  <p:stCondLst>
                                    <p:cond delay="0"/>
                                  </p:stCondLst>
                                  <p:childTnLst>
                                    <p:animClr clrSpc="rgb" dir="cw">
                                      <p:cBhvr override="childStyle">
                                        <p:cTn id="41" dur="500" fill="hold"/>
                                        <p:tgtEl>
                                          <p:spTgt spid="9">
                                            <p:txEl>
                                              <p:pRg st="8" end="8"/>
                                            </p:txEl>
                                          </p:spTgt>
                                        </p:tgtEl>
                                        <p:attrNameLst>
                                          <p:attrName>style.color</p:attrName>
                                        </p:attrNameLst>
                                      </p:cBhvr>
                                      <p:to>
                                        <a:schemeClr val="accent2"/>
                                      </p:to>
                                    </p:animClr>
                                    <p:animClr clrSpc="rgb" dir="cw">
                                      <p:cBhvr>
                                        <p:cTn id="42" dur="500" fill="hold"/>
                                        <p:tgtEl>
                                          <p:spTgt spid="9">
                                            <p:txEl>
                                              <p:pRg st="8" end="8"/>
                                            </p:txEl>
                                          </p:spTgt>
                                        </p:tgtEl>
                                        <p:attrNameLst>
                                          <p:attrName>fillcolor</p:attrName>
                                        </p:attrNameLst>
                                      </p:cBhvr>
                                      <p:to>
                                        <a:schemeClr val="accent2"/>
                                      </p:to>
                                    </p:animClr>
                                    <p:set>
                                      <p:cBhvr>
                                        <p:cTn id="43" dur="500" fill="hold"/>
                                        <p:tgtEl>
                                          <p:spTgt spid="9">
                                            <p:txEl>
                                              <p:pRg st="8" end="8"/>
                                            </p:txEl>
                                          </p:spTgt>
                                        </p:tgtEl>
                                        <p:attrNameLst>
                                          <p:attrName>fill.type</p:attrName>
                                        </p:attrNameLst>
                                      </p:cBhvr>
                                      <p:to>
                                        <p:strVal val="solid"/>
                                      </p:to>
                                    </p:set>
                                    <p:set>
                                      <p:cBhvr>
                                        <p:cTn id="44" dur="500" fill="hold"/>
                                        <p:tgtEl>
                                          <p:spTgt spid="9">
                                            <p:txEl>
                                              <p:pRg st="8" end="8"/>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76203" y="534329"/>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 </a:t>
            </a:r>
            <a:r>
              <a:rPr lang="hu-HU" sz="2400" cap="none" dirty="0">
                <a:solidFill>
                  <a:srgbClr val="0070C0"/>
                </a:solidFill>
                <a:latin typeface="Poppins SemiBold"/>
                <a:cs typeface="Poppins SemiBold"/>
              </a:rPr>
              <a:t>HU: </a:t>
            </a:r>
            <a:r>
              <a:rPr lang="en-US" sz="2400" cap="none" dirty="0">
                <a:solidFill>
                  <a:srgbClr val="0070C0"/>
                </a:solidFill>
                <a:latin typeface="Poppins SemiBold"/>
                <a:cs typeface="Poppins SemiBold"/>
              </a:rPr>
              <a:t>how to proceed?</a:t>
            </a: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11</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448235" y="1497107"/>
            <a:ext cx="4805083" cy="797858"/>
          </a:xfrm>
          <a:prstGeom prst="rect">
            <a:avLst/>
          </a:prstGeom>
          <a:ln>
            <a:solidFill>
              <a:schemeClr val="bg1"/>
            </a:solidFill>
          </a:ln>
        </p:spPr>
        <p:txBody>
          <a:bodyPr lIns="91440" tIns="45720" rIns="91440" bIns="45720" numCol="1" anchor="t">
            <a:no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gn="ctr">
              <a:buNone/>
            </a:pPr>
            <a:r>
              <a:rPr lang="en-US" b="1" i="1" dirty="0">
                <a:latin typeface="Poppins" panose="00000500000000000000" pitchFamily="2" charset="-18"/>
                <a:cs typeface="Poppins" panose="00000500000000000000" pitchFamily="2" charset="-18"/>
              </a:rPr>
              <a:t>E.g. consider the diversity of research outputs</a:t>
            </a:r>
            <a:r>
              <a:rPr lang="hu-HU" b="1" i="1" dirty="0">
                <a:latin typeface="Poppins" panose="00000500000000000000" pitchFamily="2" charset="-18"/>
                <a:cs typeface="Poppins" panose="00000500000000000000" pitchFamily="2" charset="-18"/>
              </a:rPr>
              <a:t> – </a:t>
            </a:r>
            <a:r>
              <a:rPr lang="en-US" b="1" i="1" dirty="0">
                <a:latin typeface="Poppins" panose="00000500000000000000" pitchFamily="2" charset="-18"/>
                <a:cs typeface="Poppins" panose="00000500000000000000" pitchFamily="2" charset="-18"/>
              </a:rPr>
              <a:t>source: </a:t>
            </a:r>
            <a:r>
              <a:rPr lang="hu-HU" b="1" i="1" dirty="0">
                <a:latin typeface="Poppins" panose="00000500000000000000" pitchFamily="2" charset="-18"/>
                <a:cs typeface="Poppins" panose="00000500000000000000" pitchFamily="2" charset="-18"/>
              </a:rPr>
              <a:t>CoARA </a:t>
            </a:r>
            <a:r>
              <a:rPr lang="en-US" b="1" i="1" dirty="0">
                <a:latin typeface="Poppins" panose="00000500000000000000" pitchFamily="2" charset="-18"/>
                <a:cs typeface="Poppins" panose="00000500000000000000" pitchFamily="2" charset="-18"/>
              </a:rPr>
              <a:t>principles</a:t>
            </a:r>
            <a:r>
              <a:rPr lang="hu-HU" b="1" i="1" dirty="0">
                <a:latin typeface="Poppins" panose="00000500000000000000" pitchFamily="2" charset="-18"/>
                <a:cs typeface="Poppins" panose="00000500000000000000" pitchFamily="2" charset="-18"/>
              </a:rPr>
              <a:t>                                                                                                                                                                      </a:t>
            </a:r>
            <a:endParaRPr lang="en-US" dirty="0">
              <a:latin typeface="Poppins" panose="00000500000000000000" pitchFamily="2" charset="-18"/>
              <a:cs typeface="Poppins" panose="00000500000000000000" pitchFamily="2" charset="-18"/>
            </a:endParaRPr>
          </a:p>
        </p:txBody>
      </p:sp>
      <p:sp>
        <p:nvSpPr>
          <p:cNvPr id="10" name="TextBox 9"/>
          <p:cNvSpPr txBox="1"/>
          <p:nvPr/>
        </p:nvSpPr>
        <p:spPr>
          <a:xfrm>
            <a:off x="579120" y="2294965"/>
            <a:ext cx="4674198" cy="3493264"/>
          </a:xfrm>
          <a:prstGeom prst="rect">
            <a:avLst/>
          </a:prstGeom>
          <a:noFill/>
        </p:spPr>
        <p:txBody>
          <a:bodyPr wrap="square" numCol="2" rtlCol="0">
            <a:spAutoFit/>
          </a:bodyPr>
          <a:lstStyle/>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scientific  publications</a:t>
            </a:r>
          </a:p>
          <a:p>
            <a:pPr lvl="1">
              <a:spcBef>
                <a:spcPts val="600"/>
              </a:spcBef>
            </a:pPr>
            <a:r>
              <a:rPr lang="en-US" sz="1600" dirty="0">
                <a:latin typeface="Poppins" panose="00000500000000000000" pitchFamily="2" charset="-18"/>
                <a:cs typeface="Poppins" panose="00000500000000000000" pitchFamily="2" charset="-18"/>
              </a:rPr>
              <a:t>(conferences)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data</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software</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models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methods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theories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algorithms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Protocols</a:t>
            </a:r>
            <a:endParaRPr lang="hu-HU" sz="1600" dirty="0">
              <a:latin typeface="Poppins" panose="00000500000000000000" pitchFamily="2" charset="-18"/>
              <a:cs typeface="Poppins" panose="00000500000000000000" pitchFamily="2" charset="-18"/>
            </a:endParaRPr>
          </a:p>
          <a:p>
            <a:pPr marL="114300" lvl="1">
              <a:spcBef>
                <a:spcPts val="600"/>
              </a:spcBef>
            </a:pP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workflows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exhibitions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strategies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policy contributions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patents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standards</a:t>
            </a:r>
            <a:endParaRPr lang="en-GB" sz="1600" dirty="0">
              <a:latin typeface="Poppins" panose="00000500000000000000" pitchFamily="2" charset="-18"/>
              <a:cs typeface="Poppins" panose="00000500000000000000" pitchFamily="2" charset="-18"/>
            </a:endParaRPr>
          </a:p>
          <a:p>
            <a:pPr lvl="1" indent="-342900">
              <a:spcBef>
                <a:spcPts val="600"/>
              </a:spcBef>
              <a:buFont typeface="Arial" pitchFamily="34" charset="0"/>
              <a:buChar char="•"/>
            </a:pPr>
            <a:r>
              <a:rPr lang="en-US" sz="1600" dirty="0">
                <a:latin typeface="Poppins" panose="00000500000000000000" pitchFamily="2" charset="-18"/>
                <a:cs typeface="Poppins" panose="00000500000000000000" pitchFamily="2" charset="-18"/>
              </a:rPr>
              <a:t>etc., </a:t>
            </a:r>
            <a:endParaRPr lang="en-GB" sz="1600" dirty="0">
              <a:latin typeface="Poppins" panose="00000500000000000000" pitchFamily="2" charset="-18"/>
              <a:cs typeface="Poppins" panose="00000500000000000000" pitchFamily="2" charset="-18"/>
            </a:endParaRPr>
          </a:p>
          <a:p>
            <a:endParaRPr lang="en-GB" dirty="0"/>
          </a:p>
        </p:txBody>
      </p:sp>
      <p:sp>
        <p:nvSpPr>
          <p:cNvPr id="11" name="Szövegdoboz 4"/>
          <p:cNvSpPr txBox="1"/>
          <p:nvPr/>
        </p:nvSpPr>
        <p:spPr>
          <a:xfrm>
            <a:off x="5728448" y="1544063"/>
            <a:ext cx="4769224" cy="646331"/>
          </a:xfrm>
          <a:prstGeom prst="rect">
            <a:avLst/>
          </a:prstGeom>
          <a:noFill/>
        </p:spPr>
        <p:txBody>
          <a:bodyPr wrap="square" rtlCol="0">
            <a:spAutoFit/>
          </a:bodyPr>
          <a:lstStyle/>
          <a:p>
            <a:pPr algn="ctr"/>
            <a:r>
              <a:rPr lang="en-US" b="1" i="1" dirty="0">
                <a:latin typeface="Poppins" panose="00000500000000000000" pitchFamily="2" charset="-18"/>
                <a:cs typeface="Poppins" panose="00000500000000000000" pitchFamily="2" charset="-18"/>
              </a:rPr>
              <a:t>E.g. consider evaluation procedures</a:t>
            </a:r>
            <a:r>
              <a:rPr lang="hu-HU" b="1" i="1" dirty="0">
                <a:latin typeface="Poppins" panose="00000500000000000000" pitchFamily="2" charset="-18"/>
                <a:cs typeface="Poppins" panose="00000500000000000000" pitchFamily="2" charset="-18"/>
              </a:rPr>
              <a:t> and </a:t>
            </a:r>
            <a:r>
              <a:rPr lang="en-US" b="1" i="1" dirty="0">
                <a:latin typeface="Poppins" panose="00000500000000000000" pitchFamily="2" charset="-18"/>
                <a:cs typeface="Poppins" panose="00000500000000000000" pitchFamily="2" charset="-18"/>
              </a:rPr>
              <a:t>resources</a:t>
            </a:r>
            <a:r>
              <a:rPr lang="hu-HU" b="1" i="1" dirty="0">
                <a:latin typeface="Poppins" panose="00000500000000000000" pitchFamily="2" charset="-18"/>
                <a:cs typeface="Poppins" panose="00000500000000000000" pitchFamily="2" charset="-18"/>
              </a:rPr>
              <a:t> (agreement toolbox)</a:t>
            </a:r>
            <a:endParaRPr lang="en-US" b="1" i="1" dirty="0">
              <a:latin typeface="Poppins" panose="00000500000000000000" pitchFamily="2" charset="-18"/>
              <a:cs typeface="Poppins" panose="00000500000000000000" pitchFamily="2" charset="-18"/>
            </a:endParaRPr>
          </a:p>
        </p:txBody>
      </p:sp>
      <p:sp>
        <p:nvSpPr>
          <p:cNvPr id="12" name="Szövegdoboz 6"/>
          <p:cNvSpPr txBox="1"/>
          <p:nvPr/>
        </p:nvSpPr>
        <p:spPr>
          <a:xfrm>
            <a:off x="6078072" y="2634524"/>
            <a:ext cx="4419600" cy="2273443"/>
          </a:xfrm>
          <a:prstGeom prst="rect">
            <a:avLst/>
          </a:prstGeom>
          <a:noFill/>
        </p:spPr>
        <p:txBody>
          <a:bodyPr wrap="square" rtlCol="0">
            <a:spAutoFit/>
          </a:bodyPr>
          <a:lstStyle/>
          <a:p>
            <a:pPr marL="342900" indent="-342900">
              <a:lnSpc>
                <a:spcPct val="150000"/>
              </a:lnSpc>
              <a:buFontTx/>
              <a:buChar char="-"/>
            </a:pPr>
            <a:r>
              <a:rPr lang="en-US" sz="1600" b="1" dirty="0">
                <a:latin typeface="Poppins" panose="00000500000000000000" pitchFamily="2" charset="-18"/>
                <a:cs typeface="Poppins" panose="00000500000000000000" pitchFamily="2" charset="-18"/>
              </a:rPr>
              <a:t>Peer review </a:t>
            </a:r>
            <a:r>
              <a:rPr lang="en-US" sz="1600" dirty="0">
                <a:latin typeface="Poppins" panose="00000500000000000000" pitchFamily="2" charset="-18"/>
                <a:cs typeface="Poppins" panose="00000500000000000000" pitchFamily="2" charset="-18"/>
              </a:rPr>
              <a:t>– the WG currently deals only with proposal/application and publication peer review</a:t>
            </a:r>
            <a:r>
              <a:rPr lang="hu-HU" sz="1600" dirty="0">
                <a:latin typeface="Poppins" panose="00000500000000000000" pitchFamily="2" charset="-18"/>
                <a:cs typeface="Poppins" panose="00000500000000000000" pitchFamily="2" charset="-18"/>
              </a:rPr>
              <a:t> - </a:t>
            </a:r>
            <a:r>
              <a:rPr lang="en-US" sz="1600" i="1" dirty="0">
                <a:latin typeface="Poppins" panose="00000500000000000000" pitchFamily="2" charset="-18"/>
                <a:cs typeface="Poppins" panose="00000500000000000000" pitchFamily="2" charset="-18"/>
              </a:rPr>
              <a:t>to be extended to conference peer review ?</a:t>
            </a:r>
          </a:p>
          <a:p>
            <a:pPr marL="342900" indent="-342900">
              <a:lnSpc>
                <a:spcPct val="150000"/>
              </a:lnSpc>
              <a:buFontTx/>
              <a:buChar char="-"/>
            </a:pPr>
            <a:r>
              <a:rPr lang="en-US" sz="1600" b="1" dirty="0">
                <a:latin typeface="Poppins" panose="00000500000000000000" pitchFamily="2" charset="-18"/>
                <a:cs typeface="Poppins" panose="00000500000000000000" pitchFamily="2" charset="-18"/>
              </a:rPr>
              <a:t>Data repositories </a:t>
            </a:r>
            <a:r>
              <a:rPr lang="en-US" sz="1600" dirty="0">
                <a:latin typeface="Poppins" panose="00000500000000000000" pitchFamily="2" charset="-18"/>
                <a:cs typeface="Poppins" panose="00000500000000000000" pitchFamily="2" charset="-18"/>
              </a:rPr>
              <a:t>– </a:t>
            </a:r>
            <a:r>
              <a:rPr lang="en-US" sz="1600" i="1" dirty="0">
                <a:latin typeface="Poppins" panose="00000500000000000000" pitchFamily="2" charset="-18"/>
                <a:cs typeface="Poppins" panose="00000500000000000000" pitchFamily="2" charset="-18"/>
              </a:rPr>
              <a:t>how these could be used to support assessment ?</a:t>
            </a:r>
          </a:p>
        </p:txBody>
      </p:sp>
    </p:spTree>
    <p:extLst>
      <p:ext uri="{BB962C8B-B14F-4D97-AF65-F5344CB8AC3E}">
        <p14:creationId xmlns:p14="http://schemas.microsoft.com/office/powerpoint/2010/main" val="162125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4" end="1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2000" fill="hold"/>
                                        <p:tgtEl>
                                          <p:spTgt spid="10">
                                            <p:txEl>
                                              <p:pRg st="14" end="14"/>
                                            </p:txEl>
                                          </p:spTgt>
                                        </p:tgtEl>
                                        <p:attrNameLst>
                                          <p:attrName>style.color</p:attrName>
                                        </p:attrNameLst>
                                      </p:cBhvr>
                                      <p:to>
                                        <a:schemeClr val="folHlink"/>
                                      </p:to>
                                    </p:animClr>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5" end="1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mph" presetSubtype="2" fill="hold" nodeType="clickEffect">
                                  <p:stCondLst>
                                    <p:cond delay="0"/>
                                  </p:stCondLst>
                                  <p:childTnLst>
                                    <p:animClr clrSpc="rgb" dir="cw">
                                      <p:cBhvr override="childStyle">
                                        <p:cTn id="26" dur="2000" fill="hold"/>
                                        <p:tgtEl>
                                          <p:spTgt spid="10">
                                            <p:txEl>
                                              <p:pRg st="15" end="15"/>
                                            </p:txEl>
                                          </p:spTgt>
                                        </p:tgtEl>
                                        <p:attrNameLst>
                                          <p:attrName>style.color</p:attrName>
                                        </p:attrNameLst>
                                      </p:cBhvr>
                                      <p:to>
                                        <a:schemeClr val="folHlink"/>
                                      </p:to>
                                    </p:animClr>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86337-553D-E46D-1F1D-C43F090D14E1}"/>
              </a:ext>
            </a:extLst>
          </p:cNvPr>
          <p:cNvSpPr>
            <a:spLocks noGrp="1"/>
          </p:cNvSpPr>
          <p:nvPr>
            <p:ph type="title"/>
          </p:nvPr>
        </p:nvSpPr>
        <p:spPr>
          <a:xfrm>
            <a:off x="810000" y="720001"/>
            <a:ext cx="10571998" cy="777106"/>
          </a:xfrm>
        </p:spPr>
        <p:txBody>
          <a:bodyPr>
            <a:noAutofit/>
          </a:bodyPr>
          <a:lstStyle/>
          <a:p>
            <a:r>
              <a:rPr lang="en-US" sz="2400" cap="none" dirty="0">
                <a:solidFill>
                  <a:srgbClr val="0F0F55"/>
                </a:solidFill>
                <a:latin typeface="Poppins SemiBold"/>
                <a:cs typeface="Poppins SemiBold"/>
              </a:rPr>
              <a:t>Challenges and opportunities that could be shared across National Chapters</a:t>
            </a:r>
            <a:r>
              <a:rPr lang="hu-HU" sz="2400" cap="none" dirty="0">
                <a:solidFill>
                  <a:srgbClr val="0F0F55"/>
                </a:solidFill>
                <a:latin typeface="Poppins SemiBold"/>
                <a:cs typeface="Poppins SemiBold"/>
              </a:rPr>
              <a:t> </a:t>
            </a:r>
            <a:endParaRPr lang="en-US" sz="2400" cap="none" dirty="0">
              <a:solidFill>
                <a:srgbClr val="0F0F55"/>
              </a:solidFill>
              <a:latin typeface="Times New Roman" panose="02020603050405020304" pitchFamily="18" charset="0"/>
              <a:cs typeface="Times New Roman" panose="02020603050405020304" pitchFamily="18" charset="0"/>
            </a:endParaRPr>
          </a:p>
        </p:txBody>
      </p:sp>
      <p:sp>
        <p:nvSpPr>
          <p:cNvPr id="6" name="Espace réservé du numéro de diapositive 5">
            <a:extLst>
              <a:ext uri="{FF2B5EF4-FFF2-40B4-BE49-F238E27FC236}">
                <a16:creationId xmlns:a16="http://schemas.microsoft.com/office/drawing/2014/main" id="{97965500-8358-EE87-CBE6-B400E91D33B7}"/>
              </a:ext>
            </a:extLst>
          </p:cNvPr>
          <p:cNvSpPr>
            <a:spLocks noGrp="1"/>
          </p:cNvSpPr>
          <p:nvPr>
            <p:ph type="sldNum" sz="quarter" idx="12"/>
          </p:nvPr>
        </p:nvSpPr>
        <p:spPr/>
        <p:txBody>
          <a:bodyPr/>
          <a:lstStyle/>
          <a:p>
            <a:fld id="{EE564337-EC0D-514C-8926-9471E1A66B46}" type="slidenum">
              <a:rPr lang="en-US" dirty="0" smtClean="0"/>
              <a:pPr/>
              <a:t>12</a:t>
            </a:fld>
            <a:endParaRPr lang="en-US" dirty="0"/>
          </a:p>
        </p:txBody>
      </p:sp>
      <p:sp>
        <p:nvSpPr>
          <p:cNvPr id="9" name="Espace réservé du contenu 2">
            <a:extLst>
              <a:ext uri="{FF2B5EF4-FFF2-40B4-BE49-F238E27FC236}">
                <a16:creationId xmlns:a16="http://schemas.microsoft.com/office/drawing/2014/main" id="{11BF63B8-4F89-2334-C162-7467D1924BA6}"/>
              </a:ext>
            </a:extLst>
          </p:cNvPr>
          <p:cNvSpPr>
            <a:spLocks noGrp="1"/>
          </p:cNvSpPr>
          <p:nvPr/>
        </p:nvSpPr>
        <p:spPr>
          <a:xfrm>
            <a:off x="867795" y="1577789"/>
            <a:ext cx="10727575" cy="2549711"/>
          </a:xfrm>
          <a:prstGeom prst="rect">
            <a:avLst/>
          </a:prstGeom>
          <a:ln>
            <a:solidFill>
              <a:schemeClr val="bg1"/>
            </a:solidFill>
          </a:ln>
        </p:spPr>
        <p:txBody>
          <a:bodyPr lIns="91440" tIns="45720" rIns="91440" bIns="45720" anchor="t">
            <a:normAutofit fontScale="92500" lnSpcReduction="10000"/>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nSpc>
                <a:spcPct val="150000"/>
              </a:lnSpc>
              <a:buNone/>
            </a:pPr>
            <a:r>
              <a:rPr lang="en-US" sz="2200" b="1" i="1" dirty="0">
                <a:latin typeface="Poppins" panose="00000500000000000000" pitchFamily="2" charset="-18"/>
                <a:cs typeface="Poppins" panose="00000500000000000000" pitchFamily="2" charset="-18"/>
              </a:rPr>
              <a:t>Opportunities:</a:t>
            </a:r>
          </a:p>
          <a:p>
            <a:pPr>
              <a:buClr>
                <a:srgbClr val="0092BC"/>
              </a:buClr>
            </a:pPr>
            <a:r>
              <a:rPr lang="en-US" sz="1900" dirty="0">
                <a:latin typeface="Poppins" panose="00000500000000000000" pitchFamily="2" charset="-18"/>
                <a:cs typeface="Poppins" panose="00000500000000000000" pitchFamily="2" charset="-18"/>
              </a:rPr>
              <a:t>Existing communication channels – </a:t>
            </a:r>
            <a:r>
              <a:rPr lang="hu-HU" sz="1900" dirty="0">
                <a:latin typeface="Poppins" panose="00000500000000000000" pitchFamily="2" charset="-18"/>
                <a:cs typeface="Poppins" panose="00000500000000000000" pitchFamily="2" charset="-18"/>
              </a:rPr>
              <a:t>e.g. institutional websites, </a:t>
            </a:r>
            <a:r>
              <a:rPr lang="en-US" sz="1900" dirty="0">
                <a:latin typeface="Poppins" panose="00000500000000000000" pitchFamily="2" charset="-18"/>
                <a:cs typeface="Poppins" panose="00000500000000000000" pitchFamily="2" charset="-18"/>
              </a:rPr>
              <a:t>journal Mag</a:t>
            </a:r>
            <a:r>
              <a:rPr lang="hu-HU" sz="1900" dirty="0">
                <a:latin typeface="Poppins" panose="00000500000000000000" pitchFamily="2" charset="-18"/>
                <a:cs typeface="Poppins" panose="00000500000000000000" pitchFamily="2" charset="-18"/>
              </a:rPr>
              <a:t>y</a:t>
            </a:r>
            <a:r>
              <a:rPr lang="en-US" sz="1900" dirty="0">
                <a:latin typeface="Poppins" panose="00000500000000000000" pitchFamily="2" charset="-18"/>
                <a:cs typeface="Poppins" panose="00000500000000000000" pitchFamily="2" charset="-18"/>
              </a:rPr>
              <a:t>ar Tudomán</a:t>
            </a:r>
            <a:r>
              <a:rPr lang="hu-HU" sz="1900" dirty="0">
                <a:latin typeface="Poppins" panose="00000500000000000000" pitchFamily="2" charset="-18"/>
                <a:cs typeface="Poppins" panose="00000500000000000000" pitchFamily="2" charset="-18"/>
              </a:rPr>
              <a:t>y</a:t>
            </a:r>
            <a:r>
              <a:rPr lang="en-US" sz="1900" dirty="0">
                <a:latin typeface="Poppins" panose="00000500000000000000" pitchFamily="2" charset="-18"/>
                <a:cs typeface="Poppins" panose="00000500000000000000" pitchFamily="2" charset="-18"/>
              </a:rPr>
              <a:t> </a:t>
            </a:r>
            <a:r>
              <a:rPr lang="hu-HU" sz="1900" dirty="0">
                <a:latin typeface="Poppins" panose="00000500000000000000" pitchFamily="2" charset="-18"/>
                <a:cs typeface="Poppins" panose="00000500000000000000" pitchFamily="2" charset="-18"/>
              </a:rPr>
              <a:t>(</a:t>
            </a:r>
            <a:r>
              <a:rPr lang="en-US" sz="1900" dirty="0">
                <a:latin typeface="Poppins" panose="00000500000000000000" pitchFamily="2" charset="-18"/>
                <a:cs typeface="Poppins" panose="00000500000000000000" pitchFamily="2" charset="-18"/>
              </a:rPr>
              <a:t>Hungarian Science</a:t>
            </a:r>
            <a:r>
              <a:rPr lang="hu-HU" sz="1900" dirty="0">
                <a:latin typeface="Poppins" panose="00000500000000000000" pitchFamily="2" charset="-18"/>
                <a:cs typeface="Poppins" panose="00000500000000000000" pitchFamily="2" charset="-18"/>
              </a:rPr>
              <a:t>)</a:t>
            </a:r>
            <a:endParaRPr lang="en-US" sz="1900" dirty="0">
              <a:latin typeface="Poppins" panose="00000500000000000000" pitchFamily="2" charset="-18"/>
              <a:cs typeface="Poppins" panose="00000500000000000000" pitchFamily="2" charset="-18"/>
            </a:endParaRPr>
          </a:p>
          <a:p>
            <a:pPr>
              <a:buClr>
                <a:srgbClr val="0092BC"/>
              </a:buClr>
            </a:pPr>
            <a:r>
              <a:rPr lang="en-US" sz="1900" dirty="0">
                <a:latin typeface="Poppins" panose="00000500000000000000" pitchFamily="2" charset="-18"/>
                <a:cs typeface="Poppins" panose="00000500000000000000" pitchFamily="2" charset="-18"/>
              </a:rPr>
              <a:t>Dissemination of international results/trends at national scale</a:t>
            </a:r>
          </a:p>
          <a:p>
            <a:pPr>
              <a:buClr>
                <a:srgbClr val="0092BC"/>
              </a:buClr>
            </a:pPr>
            <a:r>
              <a:rPr lang="en-US" sz="1900" dirty="0">
                <a:latin typeface="Poppins" panose="00000500000000000000" pitchFamily="2" charset="-18"/>
                <a:cs typeface="Poppins" panose="00000500000000000000" pitchFamily="2" charset="-18"/>
              </a:rPr>
              <a:t>International fora (World Science Forum, European Science Open Forum, etc.)</a:t>
            </a:r>
          </a:p>
          <a:p>
            <a:pPr>
              <a:buClr>
                <a:srgbClr val="0092BC"/>
              </a:buClr>
            </a:pPr>
            <a:r>
              <a:rPr lang="en-US" sz="1900" dirty="0">
                <a:solidFill>
                  <a:srgbClr val="000000"/>
                </a:solidFill>
                <a:latin typeface="Poppins" panose="00000500000000000000" pitchFamily="2" charset="-18"/>
                <a:cs typeface="Poppins" panose="00000500000000000000" pitchFamily="2" charset="-18"/>
              </a:rPr>
              <a:t>Possibly </a:t>
            </a:r>
            <a:r>
              <a:rPr lang="hu-HU" sz="1900" dirty="0">
                <a:solidFill>
                  <a:srgbClr val="000000"/>
                </a:solidFill>
                <a:latin typeface="Poppins" panose="00000500000000000000" pitchFamily="2" charset="-18"/>
                <a:cs typeface="Poppins" panose="00000500000000000000" pitchFamily="2" charset="-18"/>
              </a:rPr>
              <a:t>other </a:t>
            </a:r>
            <a:r>
              <a:rPr lang="en-US" sz="1900" dirty="0">
                <a:solidFill>
                  <a:srgbClr val="000000"/>
                </a:solidFill>
                <a:latin typeface="Poppins" panose="00000500000000000000" pitchFamily="2" charset="-18"/>
                <a:cs typeface="Poppins" panose="00000500000000000000" pitchFamily="2" charset="-18"/>
              </a:rPr>
              <a:t>national and regional fora</a:t>
            </a:r>
            <a:r>
              <a:rPr lang="hu-HU" sz="1900" dirty="0">
                <a:solidFill>
                  <a:srgbClr val="000000"/>
                </a:solidFill>
                <a:latin typeface="Poppins" panose="00000500000000000000" pitchFamily="2" charset="-18"/>
                <a:cs typeface="Poppins" panose="00000500000000000000" pitchFamily="2" charset="-18"/>
              </a:rPr>
              <a:t> (e.g. regional exchange scheme on </a:t>
            </a:r>
            <a:r>
              <a:rPr lang="en-GB" sz="1900" dirty="0">
                <a:solidFill>
                  <a:srgbClr val="000000"/>
                </a:solidFill>
                <a:latin typeface="Poppins" panose="00000500000000000000" pitchFamily="2" charset="-18"/>
                <a:cs typeface="Poppins" panose="00000500000000000000" pitchFamily="2" charset="-18"/>
              </a:rPr>
              <a:t>assessment</a:t>
            </a:r>
            <a:r>
              <a:rPr lang="hu-HU" sz="1900" dirty="0">
                <a:solidFill>
                  <a:srgbClr val="000000"/>
                </a:solidFill>
                <a:latin typeface="Poppins" panose="00000500000000000000" pitchFamily="2" charset="-18"/>
                <a:cs typeface="Poppins" panose="00000500000000000000" pitchFamily="2" charset="-18"/>
              </a:rPr>
              <a:t>, </a:t>
            </a:r>
            <a:r>
              <a:rPr lang="hu-HU" sz="1900" dirty="0">
                <a:latin typeface="Poppins" panose="00000500000000000000" pitchFamily="2" charset="-18"/>
                <a:cs typeface="Poppins" panose="00000500000000000000" pitchFamily="2" charset="-18"/>
              </a:rPr>
              <a:t>Hungarian Science Festival</a:t>
            </a:r>
            <a:r>
              <a:rPr lang="hu-HU" sz="1900" dirty="0">
                <a:solidFill>
                  <a:srgbClr val="000000"/>
                </a:solidFill>
                <a:latin typeface="Poppins" panose="00000500000000000000" pitchFamily="2" charset="-18"/>
                <a:cs typeface="Poppins" panose="00000500000000000000" pitchFamily="2" charset="-18"/>
              </a:rPr>
              <a:t>)</a:t>
            </a:r>
          </a:p>
        </p:txBody>
      </p:sp>
      <p:sp>
        <p:nvSpPr>
          <p:cNvPr id="3" name="Espace réservé du contenu 2">
            <a:extLst>
              <a:ext uri="{FF2B5EF4-FFF2-40B4-BE49-F238E27FC236}">
                <a16:creationId xmlns:a16="http://schemas.microsoft.com/office/drawing/2014/main" id="{5ECEE509-4A02-50B4-8573-024ABE5DBF0A}"/>
              </a:ext>
            </a:extLst>
          </p:cNvPr>
          <p:cNvSpPr>
            <a:spLocks noGrp="1"/>
          </p:cNvSpPr>
          <p:nvPr/>
        </p:nvSpPr>
        <p:spPr>
          <a:xfrm>
            <a:off x="867795" y="4127500"/>
            <a:ext cx="2942205" cy="490599"/>
          </a:xfrm>
          <a:prstGeom prst="rect">
            <a:avLst/>
          </a:prstGeom>
          <a:ln>
            <a:solidFill>
              <a:schemeClr val="bg1"/>
            </a:solidFill>
          </a:ln>
        </p:spPr>
        <p:txBody>
          <a:bodyPr lIns="91440" tIns="45720" rIns="91440" bIns="45720" anchor="t">
            <a:normAutofit/>
          </a:bodyPr>
          <a:lstStyle>
            <a:lvl1pPr marL="342900" indent="-342900" algn="l" defTabSz="457200" rtl="0" eaLnBrk="1" latinLnBrk="0" hangingPunct="1">
              <a:spcBef>
                <a:spcPct val="20000"/>
              </a:spcBef>
              <a:spcAft>
                <a:spcPts val="600"/>
              </a:spcAft>
              <a:buClr>
                <a:srgbClr val="48B9FF"/>
              </a:buClr>
              <a:buFont typeface="Arial" charset="0"/>
              <a:buChar char="•"/>
              <a:defRPr sz="1800" kern="1200" baseline="0">
                <a:solidFill>
                  <a:schemeClr val="tx1"/>
                </a:solidFill>
                <a:effectLst/>
                <a:latin typeface="Poppins" panose="00000500000000000000" pitchFamily="2" charset="0"/>
                <a:ea typeface="+mn-ea"/>
                <a:cs typeface="Poppins" panose="00000500000000000000" pitchFamily="2" charset="0"/>
              </a:defRPr>
            </a:lvl1pPr>
            <a:lvl2pPr marL="742950" indent="-285750" algn="l" defTabSz="457200" rtl="0" eaLnBrk="1" latinLnBrk="0" hangingPunct="1">
              <a:spcBef>
                <a:spcPct val="20000"/>
              </a:spcBef>
              <a:spcAft>
                <a:spcPts val="600"/>
              </a:spcAft>
              <a:buClr>
                <a:srgbClr val="0D29F9"/>
              </a:buClr>
              <a:buFont typeface="Courier New" charset="0"/>
              <a:buChar char="o"/>
              <a:defRPr sz="1600" kern="1200" baseline="0">
                <a:solidFill>
                  <a:schemeClr val="tx1"/>
                </a:solidFill>
                <a:effectLst/>
                <a:latin typeface="Poppins" panose="00000500000000000000" pitchFamily="2" charset="0"/>
                <a:ea typeface="+mn-ea"/>
                <a:cs typeface="Poppins" panose="00000500000000000000" pitchFamily="2" charset="0"/>
              </a:defRPr>
            </a:lvl2pPr>
            <a:lvl3pPr marL="1143000" indent="-228600" algn="l" defTabSz="457200" rtl="0" eaLnBrk="1" latinLnBrk="0" hangingPunct="1">
              <a:spcBef>
                <a:spcPct val="20000"/>
              </a:spcBef>
              <a:spcAft>
                <a:spcPts val="600"/>
              </a:spcAft>
              <a:buClr>
                <a:srgbClr val="48B9FF"/>
              </a:buClr>
              <a:buFont typeface="Wingdings" charset="2"/>
              <a:buChar char="§"/>
              <a:defRPr sz="1400" kern="1200" baseline="0">
                <a:solidFill>
                  <a:schemeClr val="tx1"/>
                </a:solidFill>
                <a:effectLst/>
                <a:latin typeface="Poppins" panose="00000500000000000000" pitchFamily="2" charset="0"/>
                <a:ea typeface="+mn-ea"/>
                <a:cs typeface="Poppins" panose="00000500000000000000" pitchFamily="2" charset="0"/>
              </a:defRPr>
            </a:lvl3pPr>
            <a:lvl4pPr marL="1600200" indent="-228600" algn="l" defTabSz="457200" rtl="0" eaLnBrk="1" latinLnBrk="0" hangingPunct="1">
              <a:spcBef>
                <a:spcPct val="20000"/>
              </a:spcBef>
              <a:spcAft>
                <a:spcPts val="600"/>
              </a:spcAft>
              <a:buClr>
                <a:srgbClr val="0D29F9"/>
              </a:buClr>
              <a:buFont typeface="Wingdings" charset="2"/>
              <a:buChar char="q"/>
              <a:defRPr sz="1200" kern="1200" baseline="0">
                <a:solidFill>
                  <a:schemeClr val="tx1"/>
                </a:solidFill>
                <a:effectLst/>
                <a:latin typeface="Poppins" panose="00000500000000000000" pitchFamily="2" charset="0"/>
                <a:ea typeface="+mn-ea"/>
                <a:cs typeface="Poppins" panose="00000500000000000000" pitchFamily="2" charset="0"/>
              </a:defRPr>
            </a:lvl4pPr>
            <a:lvl5pPr marL="2057400" indent="-228600" algn="l" defTabSz="457200" rtl="0" eaLnBrk="1" latinLnBrk="0" hangingPunct="1">
              <a:spcBef>
                <a:spcPct val="20000"/>
              </a:spcBef>
              <a:spcAft>
                <a:spcPts val="600"/>
              </a:spcAft>
              <a:buClr>
                <a:srgbClr val="48B9FF"/>
              </a:buClr>
              <a:buFont typeface="Arial" charset="0"/>
              <a:buChar char="•"/>
              <a:defRPr sz="1200" kern="1200" baseline="0">
                <a:solidFill>
                  <a:schemeClr val="tx1"/>
                </a:solidFill>
                <a:effectLst/>
                <a:latin typeface="Poppins" panose="00000500000000000000" pitchFamily="2" charset="0"/>
                <a:ea typeface="+mn-ea"/>
                <a:cs typeface="Poppins" panose="00000500000000000000" pitchFamily="2"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a:buClr>
                <a:srgbClr val="0092BC"/>
              </a:buClr>
            </a:pPr>
            <a:r>
              <a:rPr lang="en-US" dirty="0">
                <a:latin typeface="Poppins" panose="00000500000000000000" pitchFamily="2" charset="-18"/>
                <a:cs typeface="Poppins" panose="00000500000000000000" pitchFamily="2" charset="-18"/>
              </a:rPr>
              <a:t>Diversity of actors</a:t>
            </a:r>
          </a:p>
          <a:p>
            <a:pPr>
              <a:lnSpc>
                <a:spcPct val="150000"/>
              </a:lnSpc>
            </a:pPr>
            <a:endParaRPr lang="en-US" dirty="0">
              <a:solidFill>
                <a:srgbClr val="000000"/>
              </a:solidFill>
              <a:latin typeface="Poppins"/>
              <a:cs typeface="Poppins"/>
            </a:endParaRPr>
          </a:p>
        </p:txBody>
      </p:sp>
      <p:sp>
        <p:nvSpPr>
          <p:cNvPr id="4" name="Szövegdoboz 3">
            <a:extLst>
              <a:ext uri="{FF2B5EF4-FFF2-40B4-BE49-F238E27FC236}">
                <a16:creationId xmlns:a16="http://schemas.microsoft.com/office/drawing/2014/main" id="{56877322-9886-24CC-C9CD-6A24030C17A5}"/>
              </a:ext>
            </a:extLst>
          </p:cNvPr>
          <p:cNvSpPr txBox="1"/>
          <p:nvPr/>
        </p:nvSpPr>
        <p:spPr>
          <a:xfrm>
            <a:off x="3810000" y="4127500"/>
            <a:ext cx="7785370" cy="1482457"/>
          </a:xfrm>
          <a:prstGeom prst="rect">
            <a:avLst/>
          </a:prstGeom>
          <a:noFill/>
        </p:spPr>
        <p:txBody>
          <a:bodyPr wrap="square" rtlCol="0">
            <a:spAutoFit/>
          </a:bodyPr>
          <a:lstStyle/>
          <a:p>
            <a:pPr>
              <a:spcBef>
                <a:spcPts val="480"/>
              </a:spcBef>
              <a:spcAft>
                <a:spcPts val="600"/>
              </a:spcAft>
            </a:pPr>
            <a:r>
              <a:rPr lang="hu-HU" dirty="0">
                <a:solidFill>
                  <a:srgbClr val="000000"/>
                </a:solidFill>
                <a:latin typeface="Poppins" panose="00000500000000000000" pitchFamily="2" charset="-18"/>
                <a:cs typeface="Poppins" panose="00000500000000000000" pitchFamily="2" charset="-18"/>
              </a:rPr>
              <a:t>		</a:t>
            </a:r>
            <a:r>
              <a:rPr lang="en-GB" dirty="0">
                <a:solidFill>
                  <a:srgbClr val="000000"/>
                </a:solidFill>
                <a:latin typeface="Poppins" panose="00000500000000000000" pitchFamily="2" charset="-18"/>
                <a:cs typeface="Poppins" panose="00000500000000000000" pitchFamily="2" charset="-18"/>
              </a:rPr>
              <a:t>understanding the different point</a:t>
            </a:r>
            <a:r>
              <a:rPr lang="hu-HU" dirty="0">
                <a:solidFill>
                  <a:srgbClr val="000000"/>
                </a:solidFill>
                <a:latin typeface="Poppins" panose="00000500000000000000" pitchFamily="2" charset="-18"/>
                <a:cs typeface="Poppins" panose="00000500000000000000" pitchFamily="2" charset="-18"/>
              </a:rPr>
              <a:t>s</a:t>
            </a:r>
            <a:r>
              <a:rPr lang="en-GB" dirty="0">
                <a:solidFill>
                  <a:srgbClr val="000000"/>
                </a:solidFill>
                <a:latin typeface="Poppins" panose="00000500000000000000" pitchFamily="2" charset="-18"/>
                <a:cs typeface="Poppins" panose="00000500000000000000" pitchFamily="2" charset="-18"/>
              </a:rPr>
              <a:t> of view </a:t>
            </a:r>
            <a:endParaRPr lang="hu-HU" dirty="0">
              <a:solidFill>
                <a:srgbClr val="000000"/>
              </a:solidFill>
              <a:latin typeface="Poppins" panose="00000500000000000000" pitchFamily="2" charset="-18"/>
              <a:cs typeface="Poppins" panose="00000500000000000000" pitchFamily="2" charset="-18"/>
            </a:endParaRPr>
          </a:p>
          <a:p>
            <a:pPr indent="-457200">
              <a:spcBef>
                <a:spcPts val="480"/>
              </a:spcBef>
              <a:spcAft>
                <a:spcPts val="600"/>
              </a:spcAft>
            </a:pPr>
            <a:r>
              <a:rPr lang="hu-HU" dirty="0">
                <a:solidFill>
                  <a:srgbClr val="000000"/>
                </a:solidFill>
                <a:latin typeface="Poppins" panose="00000500000000000000" pitchFamily="2" charset="-18"/>
                <a:cs typeface="Poppins" panose="00000500000000000000" pitchFamily="2" charset="-18"/>
              </a:rPr>
              <a:t>		</a:t>
            </a:r>
            <a:r>
              <a:rPr lang="en-GB" dirty="0">
                <a:solidFill>
                  <a:srgbClr val="000000"/>
                </a:solidFill>
                <a:latin typeface="Poppins" panose="00000500000000000000" pitchFamily="2" charset="-18"/>
                <a:cs typeface="Poppins" panose="00000500000000000000" pitchFamily="2" charset="-18"/>
              </a:rPr>
              <a:t>observing current activities from various perspectives at </a:t>
            </a:r>
            <a:r>
              <a:rPr lang="hu-HU" dirty="0">
                <a:solidFill>
                  <a:srgbClr val="000000"/>
                </a:solidFill>
                <a:latin typeface="Poppins" panose="00000500000000000000" pitchFamily="2" charset="-18"/>
                <a:cs typeface="Poppins" panose="00000500000000000000" pitchFamily="2" charset="-18"/>
              </a:rPr>
              <a:t>		</a:t>
            </a:r>
            <a:r>
              <a:rPr lang="en-GB" dirty="0">
                <a:solidFill>
                  <a:srgbClr val="000000"/>
                </a:solidFill>
                <a:latin typeface="Poppins" panose="00000500000000000000" pitchFamily="2" charset="-18"/>
                <a:cs typeface="Poppins" panose="00000500000000000000" pitchFamily="2" charset="-18"/>
              </a:rPr>
              <a:t>different</a:t>
            </a:r>
            <a:r>
              <a:rPr lang="hu-HU" dirty="0">
                <a:solidFill>
                  <a:srgbClr val="000000"/>
                </a:solidFill>
                <a:latin typeface="Poppins" panose="00000500000000000000" pitchFamily="2" charset="-18"/>
                <a:cs typeface="Poppins" panose="00000500000000000000" pitchFamily="2" charset="-18"/>
              </a:rPr>
              <a:t> </a:t>
            </a:r>
            <a:r>
              <a:rPr lang="en-GB" dirty="0">
                <a:solidFill>
                  <a:srgbClr val="000000"/>
                </a:solidFill>
                <a:latin typeface="Poppins" panose="00000500000000000000" pitchFamily="2" charset="-18"/>
                <a:cs typeface="Poppins" panose="00000500000000000000" pitchFamily="2" charset="-18"/>
              </a:rPr>
              <a:t>stakeholder levels</a:t>
            </a:r>
          </a:p>
          <a:p>
            <a:pPr>
              <a:spcBef>
                <a:spcPts val="480"/>
              </a:spcBef>
              <a:spcAft>
                <a:spcPts val="600"/>
              </a:spcAft>
            </a:pPr>
            <a:r>
              <a:rPr lang="en-GB" dirty="0">
                <a:solidFill>
                  <a:srgbClr val="000000"/>
                </a:solidFill>
                <a:latin typeface="Poppins" panose="00000500000000000000" pitchFamily="2" charset="-18"/>
                <a:cs typeface="Poppins" panose="00000500000000000000" pitchFamily="2" charset="-18"/>
              </a:rPr>
              <a:t>		harmonizing the fragmented ecosystem</a:t>
            </a:r>
            <a:endParaRPr lang="en-GB" dirty="0">
              <a:latin typeface="Poppins" panose="00000500000000000000" pitchFamily="2" charset="-18"/>
              <a:cs typeface="Poppins" panose="00000500000000000000" pitchFamily="2" charset="-18"/>
            </a:endParaRPr>
          </a:p>
        </p:txBody>
      </p:sp>
      <p:sp>
        <p:nvSpPr>
          <p:cNvPr id="5" name="Nyíl: jobbra mutató 4">
            <a:extLst>
              <a:ext uri="{FF2B5EF4-FFF2-40B4-BE49-F238E27FC236}">
                <a16:creationId xmlns:a16="http://schemas.microsoft.com/office/drawing/2014/main" id="{59B04019-382D-D38D-A6A6-7DF7D5664D80}"/>
              </a:ext>
            </a:extLst>
          </p:cNvPr>
          <p:cNvSpPr/>
          <p:nvPr/>
        </p:nvSpPr>
        <p:spPr>
          <a:xfrm>
            <a:off x="4013200" y="4316086"/>
            <a:ext cx="635000" cy="45719"/>
          </a:xfrm>
          <a:prstGeom prst="rightArrow">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7" name="Nyíl: jobbra mutató 6">
            <a:extLst>
              <a:ext uri="{FF2B5EF4-FFF2-40B4-BE49-F238E27FC236}">
                <a16:creationId xmlns:a16="http://schemas.microsoft.com/office/drawing/2014/main" id="{78B0A17C-D022-21F0-5985-6C5D6A51F35F}"/>
              </a:ext>
            </a:extLst>
          </p:cNvPr>
          <p:cNvSpPr/>
          <p:nvPr/>
        </p:nvSpPr>
        <p:spPr>
          <a:xfrm>
            <a:off x="4013200" y="4690477"/>
            <a:ext cx="635000" cy="45719"/>
          </a:xfrm>
          <a:prstGeom prst="rightArrow">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8" name="Nyíl: jobbra mutató 7">
            <a:extLst>
              <a:ext uri="{FF2B5EF4-FFF2-40B4-BE49-F238E27FC236}">
                <a16:creationId xmlns:a16="http://schemas.microsoft.com/office/drawing/2014/main" id="{F3CB3D88-E2E5-52BC-B0E4-A0384AA8DFE5}"/>
              </a:ext>
            </a:extLst>
          </p:cNvPr>
          <p:cNvSpPr/>
          <p:nvPr/>
        </p:nvSpPr>
        <p:spPr>
          <a:xfrm>
            <a:off x="4013200" y="5390612"/>
            <a:ext cx="635000" cy="45719"/>
          </a:xfrm>
          <a:prstGeom prst="rightArrow">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dirty="0"/>
          </a:p>
        </p:txBody>
      </p:sp>
    </p:spTree>
    <p:extLst>
      <p:ext uri="{BB962C8B-B14F-4D97-AF65-F5344CB8AC3E}">
        <p14:creationId xmlns:p14="http://schemas.microsoft.com/office/powerpoint/2010/main" val="417816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6B79-EB85-7E7C-1B94-D63BD5E0B3E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B2DE1A1-3CF3-A15C-AF19-6F8B613A728C}"/>
              </a:ext>
            </a:extLst>
          </p:cNvPr>
          <p:cNvSpPr>
            <a:spLocks noGrp="1"/>
          </p:cNvSpPr>
          <p:nvPr>
            <p:ph type="body" sz="quarter" idx="14"/>
          </p:nvPr>
        </p:nvSpPr>
        <p:spPr>
          <a:xfrm>
            <a:off x="1431677" y="1735810"/>
            <a:ext cx="9308648" cy="3394129"/>
          </a:xfrm>
        </p:spPr>
        <p:txBody>
          <a:bodyPr/>
          <a:lstStyle/>
          <a:p>
            <a:pPr algn="ctr"/>
            <a:r>
              <a:rPr lang="en-GB" sz="1400" dirty="0">
                <a:ln w="19050">
                  <a:noFill/>
                </a:ln>
              </a:rPr>
              <a:t>On behalf of the CoARA Hungarian National chapter</a:t>
            </a:r>
          </a:p>
          <a:p>
            <a:pPr algn="ctr"/>
            <a:r>
              <a:rPr lang="en-GB" sz="3200" dirty="0">
                <a:ln w="19050">
                  <a:noFill/>
                </a:ln>
              </a:rPr>
              <a:t>Thank you for your attention</a:t>
            </a:r>
          </a:p>
          <a:p>
            <a:pPr algn="ctr"/>
            <a:endParaRPr lang="en-GB" sz="4000" dirty="0">
              <a:ln w="19050">
                <a:noFill/>
              </a:ln>
              <a:highlight>
                <a:srgbClr val="66FFFF"/>
              </a:highlight>
            </a:endParaRPr>
          </a:p>
        </p:txBody>
      </p:sp>
      <p:sp>
        <p:nvSpPr>
          <p:cNvPr id="8" name="TextBox 7">
            <a:extLst>
              <a:ext uri="{FF2B5EF4-FFF2-40B4-BE49-F238E27FC236}">
                <a16:creationId xmlns:a16="http://schemas.microsoft.com/office/drawing/2014/main" id="{B8FF9439-EDF5-7B00-3833-C711580F4B79}"/>
              </a:ext>
            </a:extLst>
          </p:cNvPr>
          <p:cNvSpPr txBox="1"/>
          <p:nvPr/>
        </p:nvSpPr>
        <p:spPr>
          <a:xfrm>
            <a:off x="1364299" y="5275266"/>
            <a:ext cx="9376025" cy="307777"/>
          </a:xfrm>
          <a:prstGeom prst="rect">
            <a:avLst/>
          </a:prstGeom>
          <a:noFill/>
        </p:spPr>
        <p:txBody>
          <a:bodyPr wrap="square" rtlCol="0">
            <a:spAutoFit/>
          </a:bodyPr>
          <a:lstStyle/>
          <a:p>
            <a:r>
              <a:rPr lang="hu-HU" sz="1400" dirty="0">
                <a:solidFill>
                  <a:srgbClr val="00B7F1"/>
                </a:solidFill>
                <a:highlight>
                  <a:srgbClr val="66FFFF"/>
                </a:highlight>
                <a:latin typeface="Poppins SemiBold" panose="00000700000000000000" pitchFamily="2" charset="0"/>
                <a:cs typeface="Poppins SemiBold" panose="00000700000000000000" pitchFamily="2" charset="0"/>
                <a:hlinkClick r:id="rId3">
                  <a:extLst>
                    <a:ext uri="{A12FA001-AC4F-418D-AE19-62706E023703}">
                      <ahyp:hlinkClr xmlns:ahyp="http://schemas.microsoft.com/office/drawing/2018/hyperlinkcolor" val="tx"/>
                    </a:ext>
                  </a:extLst>
                </a:hlinkClick>
              </a:rPr>
              <a:t>szepesvári.krisztina@hun-ren.hu</a:t>
            </a:r>
            <a:r>
              <a:rPr lang="hu-HU" sz="1400" dirty="0">
                <a:solidFill>
                  <a:srgbClr val="00B7F1"/>
                </a:solidFill>
                <a:highlight>
                  <a:srgbClr val="66FFFF"/>
                </a:highlight>
                <a:latin typeface="Poppins SemiBold" panose="00000700000000000000" pitchFamily="2" charset="0"/>
                <a:cs typeface="Poppins SemiBold" panose="00000700000000000000" pitchFamily="2" charset="0"/>
              </a:rPr>
              <a:t>  – </a:t>
            </a:r>
            <a:r>
              <a:rPr lang="hu-HU" sz="1400" dirty="0">
                <a:solidFill>
                  <a:srgbClr val="00B7F1"/>
                </a:solidFill>
                <a:highlight>
                  <a:srgbClr val="66FFFF"/>
                </a:highlight>
                <a:latin typeface="Poppins SemiBold" panose="00000700000000000000" pitchFamily="2" charset="0"/>
                <a:cs typeface="Poppins SemiBold" panose="00000700000000000000" pitchFamily="2" charset="0"/>
                <a:hlinkClick r:id="rId4">
                  <a:extLst>
                    <a:ext uri="{A12FA001-AC4F-418D-AE19-62706E023703}">
                      <ahyp:hlinkClr xmlns:ahyp="http://schemas.microsoft.com/office/drawing/2018/hyperlinkcolor" val="tx"/>
                    </a:ext>
                  </a:extLst>
                </a:hlinkClick>
              </a:rPr>
              <a:t>balla.andrea@titkarsag.mta.hu</a:t>
            </a:r>
            <a:r>
              <a:rPr lang="hu-HU" sz="1400" dirty="0">
                <a:solidFill>
                  <a:srgbClr val="00B7F1"/>
                </a:solidFill>
                <a:highlight>
                  <a:srgbClr val="66FFFF"/>
                </a:highlight>
                <a:latin typeface="Poppins SemiBold" panose="00000700000000000000" pitchFamily="2" charset="0"/>
                <a:cs typeface="Poppins SemiBold" panose="00000700000000000000" pitchFamily="2" charset="0"/>
              </a:rPr>
              <a:t> – </a:t>
            </a:r>
            <a:r>
              <a:rPr lang="hu-HU" sz="1400" dirty="0">
                <a:solidFill>
                  <a:srgbClr val="00B7F1"/>
                </a:solidFill>
                <a:highlight>
                  <a:srgbClr val="66FFFF"/>
                </a:highlight>
                <a:latin typeface="Poppins SemiBold" panose="00000700000000000000" pitchFamily="2" charset="0"/>
                <a:cs typeface="Poppins SemiBold" panose="00000700000000000000" pitchFamily="2" charset="0"/>
                <a:hlinkClick r:id="rId5">
                  <a:extLst>
                    <a:ext uri="{A12FA001-AC4F-418D-AE19-62706E023703}">
                      <ahyp:hlinkClr xmlns:ahyp="http://schemas.microsoft.com/office/drawing/2018/hyperlinkcolor" val="tx"/>
                    </a:ext>
                  </a:extLst>
                </a:hlinkClick>
              </a:rPr>
              <a:t>gyorffi.miklos@hun-ren.hu</a:t>
            </a:r>
            <a:r>
              <a:rPr lang="hu-HU" sz="1400" dirty="0">
                <a:solidFill>
                  <a:srgbClr val="00B7F1"/>
                </a:solidFill>
                <a:highlight>
                  <a:srgbClr val="66FFFF"/>
                </a:highlight>
                <a:latin typeface="Poppins SemiBold" panose="00000700000000000000" pitchFamily="2" charset="0"/>
                <a:cs typeface="Poppins SemiBold" panose="00000700000000000000" pitchFamily="2" charset="0"/>
              </a:rPr>
              <a:t> </a:t>
            </a:r>
            <a:endParaRPr lang="en-GB" sz="1400" dirty="0">
              <a:solidFill>
                <a:srgbClr val="00B7F1"/>
              </a:solidFill>
              <a:highlight>
                <a:srgbClr val="66FFFF"/>
              </a:highlight>
              <a:latin typeface="Poppins SemiBold" panose="00000700000000000000" pitchFamily="2" charset="0"/>
              <a:cs typeface="Poppins SemiBold" panose="00000700000000000000" pitchFamily="2" charset="0"/>
            </a:endParaRPr>
          </a:p>
        </p:txBody>
      </p:sp>
      <p:pic>
        <p:nvPicPr>
          <p:cNvPr id="2" name="Kép 1" descr="A képen ruházat, személy, fedett pályás, ember látható&#10;&#10;Automatikusan generált leírás">
            <a:extLst>
              <a:ext uri="{FF2B5EF4-FFF2-40B4-BE49-F238E27FC236}">
                <a16:creationId xmlns:a16="http://schemas.microsoft.com/office/drawing/2014/main" id="{B2E6F50B-546B-A054-D219-805A7A2E8533}"/>
              </a:ext>
            </a:extLst>
          </p:cNvPr>
          <p:cNvPicPr>
            <a:picLocks noChangeAspect="1"/>
          </p:cNvPicPr>
          <p:nvPr/>
        </p:nvPicPr>
        <p:blipFill rotWithShape="1">
          <a:blip r:embed="rId6" r:link="rId7" cstate="print">
            <a:extLst>
              <a:ext uri="{28A0092B-C50C-407E-A947-70E740481C1C}">
                <a14:useLocalDpi xmlns:a14="http://schemas.microsoft.com/office/drawing/2010/main" val="0"/>
              </a:ext>
            </a:extLst>
          </a:blip>
          <a:srcRect t="26361"/>
          <a:stretch>
            <a:fillRect/>
          </a:stretch>
        </p:blipFill>
        <p:spPr bwMode="auto">
          <a:xfrm>
            <a:off x="3215640" y="2614861"/>
            <a:ext cx="5760720" cy="2386213"/>
          </a:xfrm>
          <a:prstGeom prst="rect">
            <a:avLst/>
          </a:prstGeom>
          <a:noFill/>
          <a:ln>
            <a:noFill/>
          </a:ln>
        </p:spPr>
      </p:pic>
    </p:spTree>
    <p:extLst>
      <p:ext uri="{BB962C8B-B14F-4D97-AF65-F5344CB8AC3E}">
        <p14:creationId xmlns:p14="http://schemas.microsoft.com/office/powerpoint/2010/main" val="312311460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9.jpeg"/></Relationships>
</file>

<file path=ppt/theme/_rels/theme3.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Conception personnalisée">
  <a:themeElements>
    <a:clrScheme name="Science Europe">
      <a:dk1>
        <a:srgbClr val="000000"/>
      </a:dk1>
      <a:lt1>
        <a:srgbClr val="FFFFFF"/>
      </a:lt1>
      <a:dk2>
        <a:srgbClr val="44546A"/>
      </a:dk2>
      <a:lt2>
        <a:srgbClr val="E7E6E6"/>
      </a:lt2>
      <a:accent1>
        <a:srgbClr val="0D2BF9"/>
      </a:accent1>
      <a:accent2>
        <a:srgbClr val="FF7B38"/>
      </a:accent2>
      <a:accent3>
        <a:srgbClr val="A5A5A5"/>
      </a:accent3>
      <a:accent4>
        <a:srgbClr val="FFA161"/>
      </a:accent4>
      <a:accent5>
        <a:srgbClr val="48B9FF"/>
      </a:accent5>
      <a:accent6>
        <a:srgbClr val="79EF43"/>
      </a:accent6>
      <a:hlink>
        <a:srgbClr val="0D28F9"/>
      </a:hlink>
      <a:folHlink>
        <a:srgbClr val="F73749"/>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01-Template-PowerPoint.pptx" id="{36BBF9F6-8A6A-4FCD-9370-6E6FEA191B33}" vid="{E1B315BA-4AAE-4D5D-99F2-1E8175BC6372}"/>
    </a:ext>
  </a:extLst>
</a:theme>
</file>

<file path=ppt/theme/theme2.xml><?xml version="1.0" encoding="utf-8"?>
<a:theme xmlns:a="http://schemas.openxmlformats.org/drawingml/2006/main" name="Concis">
  <a:themeElements>
    <a:clrScheme name="Science Europe 1">
      <a:dk1>
        <a:srgbClr val="000000"/>
      </a:dk1>
      <a:lt1>
        <a:srgbClr val="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202001-Template-PowerPoint.pptx" id="{36BBF9F6-8A6A-4FCD-9370-6E6FEA191B33}" vid="{C9000AD6-237D-418E-80E6-B310E3187C3C}"/>
    </a:ext>
  </a:extLst>
</a:theme>
</file>

<file path=ppt/theme/theme3.xml><?xml version="1.0" encoding="utf-8"?>
<a:theme xmlns:a="http://schemas.openxmlformats.org/drawingml/2006/main" name="Concis">
  <a:themeElements>
    <a:clrScheme name="Science Europe 1">
      <a:dk1>
        <a:srgbClr val="000000"/>
      </a:dk1>
      <a:lt1>
        <a:srgbClr val="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202001-Template-PowerPoint.pptx" id="{36BBF9F6-8A6A-4FCD-9370-6E6FEA191B33}" vid="{C9000AD6-237D-418E-80E6-B310E3187C3C}"/>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438ae18-0b49-47c9-a0b5-f9fe6373451a">
      <UserInfo>
        <DisplayName/>
        <AccountId xsi:nil="true"/>
        <AccountType/>
      </UserInfo>
    </SharedWithUsers>
    <TaxCatchAll xmlns="6438ae18-0b49-47c9-a0b5-f9fe6373451a" xsi:nil="true"/>
    <lcf76f155ced4ddcb4097134ff3c332f xmlns="0964d442-1e21-43fe-a1eb-1f7f782a45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7EED9236627B4A906E7D2446B0D603" ma:contentTypeVersion="15" ma:contentTypeDescription="Create a new document." ma:contentTypeScope="" ma:versionID="20e2a97ffd58c6718cdb8fc471632b1a">
  <xsd:schema xmlns:xsd="http://www.w3.org/2001/XMLSchema" xmlns:xs="http://www.w3.org/2001/XMLSchema" xmlns:p="http://schemas.microsoft.com/office/2006/metadata/properties" xmlns:ns2="0964d442-1e21-43fe-a1eb-1f7f782a4530" xmlns:ns3="6438ae18-0b49-47c9-a0b5-f9fe6373451a" targetNamespace="http://schemas.microsoft.com/office/2006/metadata/properties" ma:root="true" ma:fieldsID="689a47dbaf5f8a915128b70746db586d" ns2:_="" ns3:_="">
    <xsd:import namespace="0964d442-1e21-43fe-a1eb-1f7f782a4530"/>
    <xsd:import namespace="6438ae18-0b49-47c9-a0b5-f9fe6373451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CR"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64d442-1e21-43fe-a1eb-1f7f782a45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748fa32-2c86-4eb4-8a30-862adc17a02b"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38ae18-0b49-47c9-a0b5-f9fe6373451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18e031d-4c2c-44d2-b8f2-2d123c346ba3}" ma:internalName="TaxCatchAll" ma:showField="CatchAllData" ma:web="6438ae18-0b49-47c9-a0b5-f9fe6373451a">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16ACEF-C69C-4FB5-A9F3-511962F5C1C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6438ae18-0b49-47c9-a0b5-f9fe6373451a"/>
    <ds:schemaRef ds:uri="0964d442-1e21-43fe-a1eb-1f7f782a4530"/>
    <ds:schemaRef ds:uri="http://www.w3.org/XML/1998/namespace"/>
  </ds:schemaRefs>
</ds:datastoreItem>
</file>

<file path=customXml/itemProps2.xml><?xml version="1.0" encoding="utf-8"?>
<ds:datastoreItem xmlns:ds="http://schemas.openxmlformats.org/officeDocument/2006/customXml" ds:itemID="{6313D583-D87E-4527-ADEB-48E4AF7C8C9B}">
  <ds:schemaRefs>
    <ds:schemaRef ds:uri="http://schemas.microsoft.com/sharepoint/v3/contenttype/forms"/>
  </ds:schemaRefs>
</ds:datastoreItem>
</file>

<file path=customXml/itemProps3.xml><?xml version="1.0" encoding="utf-8"?>
<ds:datastoreItem xmlns:ds="http://schemas.openxmlformats.org/officeDocument/2006/customXml" ds:itemID="{699F4317-5A4F-4831-82AD-47F8B9CA4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64d442-1e21-43fe-a1eb-1f7f782a4530"/>
    <ds:schemaRef ds:uri="6438ae18-0b49-47c9-a0b5-f9fe637345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20221010-Template-CoARA</Template>
  <TotalTime>825</TotalTime>
  <Words>2146</Words>
  <Application>Microsoft Office PowerPoint</Application>
  <PresentationFormat>Szélesvásznú</PresentationFormat>
  <Paragraphs>194</Paragraphs>
  <Slides>13</Slides>
  <Notes>12</Notes>
  <HiddenSlides>0</HiddenSlides>
  <MMClips>0</MMClips>
  <ScaleCrop>false</ScaleCrop>
  <HeadingPairs>
    <vt:vector size="6" baseType="variant">
      <vt:variant>
        <vt:lpstr>Használt betűtípusok</vt:lpstr>
      </vt:variant>
      <vt:variant>
        <vt:i4>14</vt:i4>
      </vt:variant>
      <vt:variant>
        <vt:lpstr>Téma</vt:lpstr>
      </vt:variant>
      <vt:variant>
        <vt:i4>3</vt:i4>
      </vt:variant>
      <vt:variant>
        <vt:lpstr>Diacímek</vt:lpstr>
      </vt:variant>
      <vt:variant>
        <vt:i4>13</vt:i4>
      </vt:variant>
    </vt:vector>
  </HeadingPairs>
  <TitlesOfParts>
    <vt:vector size="30" baseType="lpstr">
      <vt:lpstr>Arial</vt:lpstr>
      <vt:lpstr>Calibri</vt:lpstr>
      <vt:lpstr>Century Gothic</vt:lpstr>
      <vt:lpstr>Courier New</vt:lpstr>
      <vt:lpstr>Effra Trial XBold</vt:lpstr>
      <vt:lpstr>Lato</vt:lpstr>
      <vt:lpstr>Open Sans</vt:lpstr>
      <vt:lpstr>Poppins</vt:lpstr>
      <vt:lpstr>Poppins SemiBold</vt:lpstr>
      <vt:lpstr>Segoe UI</vt:lpstr>
      <vt:lpstr>Times New Roman</vt:lpstr>
      <vt:lpstr>Verdana</vt:lpstr>
      <vt:lpstr>Wingdings</vt:lpstr>
      <vt:lpstr>Wingdings 2</vt:lpstr>
      <vt:lpstr>Conception personnalisée</vt:lpstr>
      <vt:lpstr>Concis</vt:lpstr>
      <vt:lpstr>Concis</vt:lpstr>
      <vt:lpstr>PowerPoint-bemutató</vt:lpstr>
      <vt:lpstr>PowerPoint-bemutató</vt:lpstr>
      <vt:lpstr>Local context and motivation for setting up the CoARA Hungarian National Chapter</vt:lpstr>
      <vt:lpstr>Local context and motivation for setting up the CoARA Hungarian National Chapter</vt:lpstr>
      <vt:lpstr>Special characteristics of the  CoARA Hungarian National Chapter </vt:lpstr>
      <vt:lpstr>Special characteristics of the  CoARA Hungarian National Chapter </vt:lpstr>
      <vt:lpstr>Challenges and opportunities that could be shared across National Chapters </vt:lpstr>
      <vt:lpstr>Challenges and opportunities that could be shared across National Chapters – HU: how to proceed?  </vt:lpstr>
      <vt:lpstr>Challenges and opportunities that could be shared across National Chapters – What they should not treat ? HU in existing WGs </vt:lpstr>
      <vt:lpstr>Challenges and opportunities that could be shared across National Chapters – HU: which commitments to tackle first?</vt:lpstr>
      <vt:lpstr>Challenges and opportunities that could be shared across National Chapters – HU: how to proceed?</vt:lpstr>
      <vt:lpstr>Challenges and opportunities that could be shared across National Chapters </vt:lpstr>
      <vt:lpstr>PowerPoint-bemutató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CoARA</dc:creator>
  <cp:lastModifiedBy>Balla Andrea</cp:lastModifiedBy>
  <cp:revision>479</cp:revision>
  <dcterms:created xsi:type="dcterms:W3CDTF">2022-10-10T12:14:38Z</dcterms:created>
  <dcterms:modified xsi:type="dcterms:W3CDTF">2024-03-10T06:53:33Z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364800</vt:r8>
  </property>
  <property fmtid="{D5CDD505-2E9C-101B-9397-08002B2CF9AE}" pid="3" name="MediaServiceImageTags">
    <vt:lpwstr/>
  </property>
  <property fmtid="{D5CDD505-2E9C-101B-9397-08002B2CF9AE}" pid="4" name="MSIP_Label_6bd9ddd1-4d20-43f6-abfa-fc3c07406f94_Enabled">
    <vt:lpwstr>true</vt:lpwstr>
  </property>
  <property fmtid="{D5CDD505-2E9C-101B-9397-08002B2CF9AE}" pid="5" name="MSIP_Label_6bd9ddd1-4d20-43f6-abfa-fc3c07406f94_SetDate">
    <vt:lpwstr>2022-10-12T10:04:39Z</vt:lpwstr>
  </property>
  <property fmtid="{D5CDD505-2E9C-101B-9397-08002B2CF9AE}" pid="6" name="MSIP_Label_6bd9ddd1-4d20-43f6-abfa-fc3c07406f94_Method">
    <vt:lpwstr>Standard</vt:lpwstr>
  </property>
  <property fmtid="{D5CDD505-2E9C-101B-9397-08002B2CF9AE}" pid="7" name="MSIP_Label_6bd9ddd1-4d20-43f6-abfa-fc3c07406f94_Name">
    <vt:lpwstr>Commission Use</vt:lpwstr>
  </property>
  <property fmtid="{D5CDD505-2E9C-101B-9397-08002B2CF9AE}" pid="8" name="MSIP_Label_6bd9ddd1-4d20-43f6-abfa-fc3c07406f94_SiteId">
    <vt:lpwstr>b24c8b06-522c-46fe-9080-70926f8dddb1</vt:lpwstr>
  </property>
  <property fmtid="{D5CDD505-2E9C-101B-9397-08002B2CF9AE}" pid="9" name="MSIP_Label_6bd9ddd1-4d20-43f6-abfa-fc3c07406f94_ActionId">
    <vt:lpwstr>09808db2-5637-4aba-82bc-1625f1696a79</vt:lpwstr>
  </property>
  <property fmtid="{D5CDD505-2E9C-101B-9397-08002B2CF9AE}" pid="10" name="MSIP_Label_6bd9ddd1-4d20-43f6-abfa-fc3c07406f94_ContentBits">
    <vt:lpwstr>0</vt:lpwstr>
  </property>
  <property fmtid="{D5CDD505-2E9C-101B-9397-08002B2CF9AE}" pid="11" name="ContentTypeId">
    <vt:lpwstr>0x010100CE7EED9236627B4A906E7D2446B0D603</vt:lpwstr>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