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61" r:id="rId8"/>
    <p:sldId id="262" r:id="rId9"/>
    <p:sldId id="263" r:id="rId10"/>
    <p:sldId id="259" r:id="rId11"/>
    <p:sldId id="260" r:id="rId12"/>
    <p:sldId id="266" r:id="rId13"/>
    <p:sldId id="264" r:id="rId14"/>
    <p:sldId id="265" r:id="rId15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DBB508-A8C1-B345-B2C6-B8C9DF1C5D9F}" type="doc">
      <dgm:prSet loTypeId="urn:microsoft.com/office/officeart/2005/8/layout/vList5" loCatId="list" qsTypeId="urn:microsoft.com/office/officeart/2005/8/quickstyle/simple1#2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DAECD565-592B-BA47-B369-14FFC427716C}">
      <dgm:prSet phldrT=""/>
      <dgm:spPr bwMode="auto"/>
      <dgm:t>
        <a:bodyPr/>
        <a:lstStyle/>
        <a:p>
          <a:pPr>
            <a:defRPr/>
          </a:pPr>
          <a:r>
            <a:rPr lang="en-GB" dirty="0"/>
            <a:t>French member in </a:t>
          </a:r>
          <a:r>
            <a:rPr lang="en-GB" dirty="0" err="1"/>
            <a:t>CoARA</a:t>
          </a:r>
          <a:r>
            <a:rPr lang="en-GB" dirty="0"/>
            <a:t> board: </a:t>
          </a:r>
          <a:endParaRPr dirty="0"/>
        </a:p>
      </dgm:t>
    </dgm:pt>
    <dgm:pt modelId="{CCED2E19-7936-F243-84F7-981F64F53BC3}" type="parTrans" cxnId="{8C86AE66-4DDC-324E-B127-BBD8DFF176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FD74516-E2DC-3C47-95C1-A376028DB48C}" type="sibTrans" cxnId="{8C86AE66-4DDC-324E-B127-BBD8DFF176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F2F6848-6EF1-E64C-BEE7-B35AF2ECD75F}">
      <dgm:prSet phldrT=""/>
      <dgm:spPr bwMode="auto"/>
      <dgm:t>
        <a:bodyPr/>
        <a:lstStyle/>
        <a:p>
          <a:pPr>
            <a:defRPr/>
          </a:pPr>
          <a:r>
            <a:rPr lang="en-GB" b="1" dirty="0"/>
            <a:t> Sylvie </a:t>
          </a:r>
          <a:r>
            <a:rPr lang="en-GB" b="1" dirty="0" err="1"/>
            <a:t>Rousset</a:t>
          </a:r>
          <a:r>
            <a:rPr lang="en-GB" b="1" dirty="0"/>
            <a:t>, </a:t>
          </a:r>
          <a:r>
            <a:rPr lang="en-GB" dirty="0"/>
            <a:t>DDOR, CNRS</a:t>
          </a:r>
          <a:endParaRPr dirty="0"/>
        </a:p>
      </dgm:t>
    </dgm:pt>
    <dgm:pt modelId="{85955B0F-9544-EA4A-8D99-31A493184242}" type="parTrans" cxnId="{602B943A-C37B-2240-8B37-56B7AC303E7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BE52C44-F22B-464D-895D-E02FAACA804A}" type="sibTrans" cxnId="{602B943A-C37B-2240-8B37-56B7AC303E7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653C53F-C912-494D-9104-B9B019150B97}">
      <dgm:prSet phldrT=""/>
      <dgm:spPr bwMode="auto"/>
      <dgm:t>
        <a:bodyPr/>
        <a:lstStyle/>
        <a:p>
          <a:pPr>
            <a:defRPr/>
          </a:pPr>
          <a:r>
            <a:rPr lang="en-GB" dirty="0"/>
            <a:t>French signatories February 22</a:t>
          </a:r>
          <a:r>
            <a:rPr lang="en-GB" baseline="30000" dirty="0"/>
            <a:t>nd</a:t>
          </a:r>
          <a:r>
            <a:rPr lang="en-GB" dirty="0"/>
            <a:t> 2024</a:t>
          </a:r>
          <a:endParaRPr dirty="0"/>
        </a:p>
      </dgm:t>
    </dgm:pt>
    <dgm:pt modelId="{168BCEF9-9971-7242-AEA0-61877E25E2C5}" type="parTrans" cxnId="{8E02E37B-E669-074A-850F-5FE2CC5C542E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DACB7B0-09E4-5F4F-AA66-8839943C471F}" type="sibTrans" cxnId="{8E02E37B-E669-074A-850F-5FE2CC5C542E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7BD2476-8667-D74E-934B-391C7698A463}">
      <dgm:prSet phldrT=""/>
      <dgm:spPr bwMode="auto"/>
      <dgm:t>
        <a:bodyPr/>
        <a:lstStyle/>
        <a:p>
          <a:pPr>
            <a:defRPr/>
          </a:pPr>
          <a:r>
            <a:rPr lang="en-GB" dirty="0"/>
            <a:t> 33 universities</a:t>
          </a:r>
          <a:endParaRPr dirty="0"/>
        </a:p>
      </dgm:t>
    </dgm:pt>
    <dgm:pt modelId="{1E22CE90-1166-6449-8A22-4E444FE83C53}" type="parTrans" cxnId="{2E0E4815-DA01-DE44-8D2C-F90CB3963D2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7973C91-3E11-3947-89D1-4B36D17C2011}" type="sibTrans" cxnId="{2E0E4815-DA01-DE44-8D2C-F90CB3963D2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65F1CB7-3D5E-E143-934A-CEBA298942BA}">
      <dgm:prSet phldrT=""/>
      <dgm:spPr bwMode="auto"/>
      <dgm:t>
        <a:bodyPr/>
        <a:lstStyle/>
        <a:p>
          <a:pPr>
            <a:defRPr/>
          </a:pPr>
          <a:r>
            <a:rPr lang="en-GB" dirty="0"/>
            <a:t> 7 RPOs (CNRS, INSERM, INRAE, IFREMER, INRIA, CIRAD, IRD)</a:t>
          </a:r>
          <a:endParaRPr dirty="0"/>
        </a:p>
      </dgm:t>
    </dgm:pt>
    <dgm:pt modelId="{B25CDF91-A3AA-1945-9A42-8F324E4D690A}" type="parTrans" cxnId="{8485DF69-0BEE-9547-A395-FE7F4E425BB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75F46DCA-75DA-7649-BD0D-1F1E4D14298E}" type="sibTrans" cxnId="{8485DF69-0BEE-9547-A395-FE7F4E425BB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1773484-3FFC-684E-9928-2F48AF29C63F}">
      <dgm:prSet phldrT=""/>
      <dgm:spPr bwMode="auto"/>
      <dgm:t>
        <a:bodyPr/>
        <a:lstStyle/>
        <a:p>
          <a:pPr>
            <a:defRPr/>
          </a:pPr>
          <a:r>
            <a:rPr lang="en-GB" dirty="0"/>
            <a:t>National Chapter :</a:t>
          </a:r>
          <a:endParaRPr dirty="0"/>
        </a:p>
      </dgm:t>
    </dgm:pt>
    <dgm:pt modelId="{F5A0E3A2-5198-7343-AE45-CB50FFBFDD2D}" type="parTrans" cxnId="{F77E8B35-5366-F440-B35A-4C7A68FE2783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1F0801B-4A31-A64F-86D5-1879283582FD}" type="sibTrans" cxnId="{F77E8B35-5366-F440-B35A-4C7A68FE2783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AFACAD08-1111-8346-9BD4-03FBA3978533}">
      <dgm:prSet phldrT=""/>
      <dgm:spPr bwMode="auto"/>
      <dgm:t>
        <a:bodyPr/>
        <a:lstStyle/>
        <a:p>
          <a:pPr>
            <a:defRPr/>
          </a:pPr>
          <a:r>
            <a:rPr lang="en-GB"/>
            <a:t>In forthcoming weeks:</a:t>
          </a:r>
          <a:endParaRPr/>
        </a:p>
      </dgm:t>
    </dgm:pt>
    <dgm:pt modelId="{C9085130-E64D-F546-8C19-0F3923C72216}" type="parTrans" cxnId="{6E1950F3-E698-DD42-AF83-1F358906C3C1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AC087FC3-795F-384C-9F36-A5AA44F71EC5}" type="sibTrans" cxnId="{6E1950F3-E698-DD42-AF83-1F358906C3C1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BE91B1C-ED47-3443-8C6F-48576C09EB6F}">
      <dgm:prSet phldrT=""/>
      <dgm:spPr bwMode="auto"/>
      <dgm:t>
        <a:bodyPr/>
        <a:lstStyle/>
        <a:p>
          <a:pPr>
            <a:defRPr/>
          </a:pPr>
          <a:r>
            <a:rPr lang="en-GB"/>
            <a:t> </a:t>
          </a:r>
          <a:r>
            <a:rPr lang="en-GB" b="1"/>
            <a:t>Operational</a:t>
          </a:r>
          <a:r>
            <a:rPr lang="en-GB"/>
            <a:t>: exchanges of good practices,  web site</a:t>
          </a:r>
          <a:endParaRPr/>
        </a:p>
      </dgm:t>
    </dgm:pt>
    <dgm:pt modelId="{09F6A5F0-284E-9042-8CAF-85092A19BE42}" type="parTrans" cxnId="{E251A591-8FE6-4244-BA1F-A82684A2E9D8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699EB358-43AA-9442-86FE-43CEB15AA9F3}" type="sibTrans" cxnId="{E251A591-8FE6-4244-BA1F-A82684A2E9D8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ABAA986-4E14-C043-845E-112B6995091F}">
      <dgm:prSet phldrT=""/>
      <dgm:spPr bwMode="auto"/>
      <dgm:t>
        <a:bodyPr/>
        <a:lstStyle/>
        <a:p>
          <a:pPr>
            <a:defRPr/>
          </a:pPr>
          <a:r>
            <a:rPr lang="en-GB" dirty="0"/>
            <a:t> Since October 2023</a:t>
          </a:r>
          <a:endParaRPr dirty="0"/>
        </a:p>
      </dgm:t>
    </dgm:pt>
    <dgm:pt modelId="{387435DF-0EDD-864A-AA72-B38F89FB0F82}" type="parTrans" cxnId="{1FE17A9F-DA77-A346-95AE-3BBD0E49DB3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FE244F8-E059-7C45-90F7-3F36D63E8692}" type="sibTrans" cxnId="{1FE17A9F-DA77-A346-95AE-3BBD0E49DB3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D5FB47E1-416C-2D48-825F-E61562C54DFB}">
      <dgm:prSet phldrT=""/>
      <dgm:spPr bwMode="auto"/>
      <dgm:t>
        <a:bodyPr/>
        <a:lstStyle/>
        <a:p>
          <a:pPr>
            <a:defRPr/>
          </a:pPr>
          <a:r>
            <a:rPr lang="en-GB"/>
            <a:t> </a:t>
          </a:r>
          <a:r>
            <a:rPr lang="en-GB" b="1"/>
            <a:t>Coordination</a:t>
          </a:r>
          <a:r>
            <a:rPr lang="en-GB"/>
            <a:t> of CoARA-EU WG participation</a:t>
          </a:r>
          <a:endParaRPr/>
        </a:p>
      </dgm:t>
    </dgm:pt>
    <dgm:pt modelId="{5EFD6BF5-048F-8243-B870-4B8731139317}" type="parTrans" cxnId="{CA302E5D-DB5A-0542-9D70-DB3E8E84733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71042631-EA3C-A34F-8BEF-45936A328C9F}" type="sibTrans" cxnId="{CA302E5D-DB5A-0542-9D70-DB3E8E84733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0C822E9-3A9C-1A41-A1EB-EEBB263D6819}">
      <dgm:prSet phldrT=""/>
      <dgm:spPr bwMode="auto"/>
      <dgm:t>
        <a:bodyPr/>
        <a:lstStyle/>
        <a:p>
          <a:pPr>
            <a:defRPr/>
          </a:pPr>
          <a:r>
            <a:rPr lang="en-GB" dirty="0"/>
            <a:t> 13 agencies, Schools and associations (including France Université, UDICE, Science Po …)</a:t>
          </a:r>
          <a:endParaRPr dirty="0"/>
        </a:p>
      </dgm:t>
    </dgm:pt>
    <dgm:pt modelId="{2D1CAF0B-C7EC-ED4F-9F1E-2E569FAA6467}" type="parTrans" cxnId="{961D6644-B405-E448-AE8B-7FDE10607C4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EEECFD3-D5B8-4E45-B841-B67B45A81AA1}" type="sibTrans" cxnId="{961D6644-B405-E448-AE8B-7FDE10607C4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59BA281-99B7-CF45-96B6-329EB99AB72B}">
      <dgm:prSet phldrT=""/>
      <dgm:spPr bwMode="auto"/>
      <dgm:t>
        <a:bodyPr/>
        <a:lstStyle/>
        <a:p>
          <a:pPr>
            <a:defRPr/>
          </a:pPr>
          <a:r>
            <a:rPr lang="en-GB"/>
            <a:t> </a:t>
          </a:r>
          <a:r>
            <a:rPr lang="en-GB" b="1"/>
            <a:t>Dialogue</a:t>
          </a:r>
          <a:r>
            <a:rPr lang="en-GB"/>
            <a:t> avec CoARA-EU and other NC</a:t>
          </a:r>
          <a:endParaRPr/>
        </a:p>
      </dgm:t>
    </dgm:pt>
    <dgm:pt modelId="{70C08C94-7133-8145-B649-189767D47B61}" type="parTrans" cxnId="{D705BF2A-50D0-D848-BBD0-C93FDF172C3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DAED5E5-A46F-1042-B14F-0F5890E53064}" type="sibTrans" cxnId="{D705BF2A-50D0-D848-BBD0-C93FDF172C3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9705390-215E-764D-85CA-7A1DE6334D02}">
      <dgm:prSet phldrT=""/>
      <dgm:spPr bwMode="auto"/>
      <dgm:t>
        <a:bodyPr/>
        <a:lstStyle/>
        <a:p>
          <a:pPr>
            <a:defRPr/>
          </a:pPr>
          <a:r>
            <a:rPr lang="fr-FR" dirty="0"/>
            <a:t>36 organisations </a:t>
          </a:r>
          <a:r>
            <a:rPr lang="fr-FR" dirty="0" err="1"/>
            <a:t>represented</a:t>
          </a:r>
          <a:endParaRPr dirty="0"/>
        </a:p>
      </dgm:t>
    </dgm:pt>
    <dgm:pt modelId="{B9F7FC30-07FE-8C4B-A070-611B4DA857BD}" type="parTrans" cxnId="{EA0040D2-3D68-AD44-8514-B01AD50013FA}">
      <dgm:prSet/>
      <dgm:spPr/>
      <dgm:t>
        <a:bodyPr/>
        <a:lstStyle/>
        <a:p>
          <a:endParaRPr lang="fr-FR"/>
        </a:p>
      </dgm:t>
    </dgm:pt>
    <dgm:pt modelId="{B36AE49F-DBAA-C04E-9C64-5F7B80C5243D}" type="sibTrans" cxnId="{EA0040D2-3D68-AD44-8514-B01AD50013FA}">
      <dgm:prSet/>
      <dgm:spPr/>
      <dgm:t>
        <a:bodyPr/>
        <a:lstStyle/>
        <a:p>
          <a:endParaRPr lang="fr-FR"/>
        </a:p>
      </dgm:t>
    </dgm:pt>
    <dgm:pt modelId="{39AE7CEF-11A7-C843-8087-8025BEF91BAC}">
      <dgm:prSet phldrT=""/>
      <dgm:spPr bwMode="auto"/>
      <dgm:t>
        <a:bodyPr/>
        <a:lstStyle/>
        <a:p>
          <a:pPr>
            <a:defRPr/>
          </a:pPr>
          <a:r>
            <a:rPr lang="fr-FR" dirty="0"/>
            <a:t>22 universités, 8 </a:t>
          </a:r>
          <a:r>
            <a:rPr lang="fr-FR" dirty="0" err="1"/>
            <a:t>RPOs</a:t>
          </a:r>
          <a:r>
            <a:rPr lang="fr-FR" dirty="0"/>
            <a:t>, 5 </a:t>
          </a:r>
          <a:r>
            <a:rPr lang="fr-FR" dirty="0" err="1"/>
            <a:t>agencies</a:t>
          </a:r>
          <a:r>
            <a:rPr lang="fr-FR" dirty="0"/>
            <a:t>, </a:t>
          </a:r>
          <a:r>
            <a:rPr lang="fr-FR" dirty="0" err="1"/>
            <a:t>ministry</a:t>
          </a:r>
          <a:r>
            <a:rPr lang="fr-FR" dirty="0"/>
            <a:t> as </a:t>
          </a:r>
          <a:r>
            <a:rPr lang="fr-FR" dirty="0" err="1"/>
            <a:t>facilitator</a:t>
          </a:r>
          <a:endParaRPr dirty="0"/>
        </a:p>
      </dgm:t>
    </dgm:pt>
    <dgm:pt modelId="{1DAD0924-2CD7-1C4B-AB05-310D9A9CF121}" type="parTrans" cxnId="{3F033E9B-8206-4C40-BB4B-9D11C4FC4AE1}">
      <dgm:prSet/>
      <dgm:spPr/>
      <dgm:t>
        <a:bodyPr/>
        <a:lstStyle/>
        <a:p>
          <a:endParaRPr lang="fr-FR"/>
        </a:p>
      </dgm:t>
    </dgm:pt>
    <dgm:pt modelId="{B908BFE6-7B71-E543-BF04-1DBAB53347A7}" type="sibTrans" cxnId="{3F033E9B-8206-4C40-BB4B-9D11C4FC4AE1}">
      <dgm:prSet/>
      <dgm:spPr/>
      <dgm:t>
        <a:bodyPr/>
        <a:lstStyle/>
        <a:p>
          <a:endParaRPr lang="fr-FR"/>
        </a:p>
      </dgm:t>
    </dgm:pt>
    <dgm:pt modelId="{29315EAD-339A-0042-8BCF-64BDFB526F43}">
      <dgm:prSet phldrT=""/>
      <dgm:spPr bwMode="auto"/>
      <dgm:t>
        <a:bodyPr/>
        <a:lstStyle/>
        <a:p>
          <a:pPr>
            <a:defRPr/>
          </a:pPr>
          <a:r>
            <a:rPr lang="fr-FR" dirty="0" err="1"/>
            <a:t>Some</a:t>
          </a:r>
          <a:r>
            <a:rPr lang="fr-FR" dirty="0"/>
            <a:t> participants are not </a:t>
          </a:r>
          <a:r>
            <a:rPr lang="fr-FR" dirty="0" err="1"/>
            <a:t>signatories</a:t>
          </a:r>
          <a:endParaRPr dirty="0"/>
        </a:p>
      </dgm:t>
    </dgm:pt>
    <dgm:pt modelId="{B2A14953-4F1D-3A42-AB75-D123C7F71329}" type="parTrans" cxnId="{FD767367-6E1A-E544-8B44-1646562A23DC}">
      <dgm:prSet/>
      <dgm:spPr/>
      <dgm:t>
        <a:bodyPr/>
        <a:lstStyle/>
        <a:p>
          <a:endParaRPr lang="fr-FR"/>
        </a:p>
      </dgm:t>
    </dgm:pt>
    <dgm:pt modelId="{16B3519B-0D67-C94C-A9B1-0DC2B586C4E7}" type="sibTrans" cxnId="{FD767367-6E1A-E544-8B44-1646562A23DC}">
      <dgm:prSet/>
      <dgm:spPr/>
      <dgm:t>
        <a:bodyPr/>
        <a:lstStyle/>
        <a:p>
          <a:endParaRPr lang="fr-FR"/>
        </a:p>
      </dgm:t>
    </dgm:pt>
    <dgm:pt modelId="{3BBC9154-6676-AC4C-8052-5E2757F2C6EA}" type="pres">
      <dgm:prSet presAssocID="{E9DBB508-A8C1-B345-B2C6-B8C9DF1C5D9F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626B41E4-69DA-AC47-9F11-B26C9CD99969}" type="pres">
      <dgm:prSet presAssocID="{DAECD565-592B-BA47-B369-14FFC427716C}" presName="linNode" presStyleCnt="0"/>
      <dgm:spPr bwMode="auto"/>
    </dgm:pt>
    <dgm:pt modelId="{989AFDC4-3889-5747-83CC-5C4C9B4AB9C3}" type="pres">
      <dgm:prSet presAssocID="{DAECD565-592B-BA47-B369-14FFC427716C}" presName="parentText" presStyleLbl="node1" presStyleIdx="0" presStyleCnt="4">
        <dgm:presLayoutVars>
          <dgm:chMax val="1"/>
          <dgm:bulletEnabled val="1"/>
        </dgm:presLayoutVars>
      </dgm:prSet>
      <dgm:spPr bwMode="auto"/>
    </dgm:pt>
    <dgm:pt modelId="{1E992D03-064B-E146-A133-99C4804963F6}" type="pres">
      <dgm:prSet presAssocID="{DAECD565-592B-BA47-B369-14FFC427716C}" presName="descendantText" presStyleLbl="alignAccFollowNode1" presStyleIdx="0" presStyleCnt="4">
        <dgm:presLayoutVars>
          <dgm:bulletEnabled val="1"/>
        </dgm:presLayoutVars>
      </dgm:prSet>
      <dgm:spPr bwMode="auto"/>
    </dgm:pt>
    <dgm:pt modelId="{19EB9F5D-D8D1-B54D-98C0-C94048287010}" type="pres">
      <dgm:prSet presAssocID="{CFD74516-E2DC-3C47-95C1-A376028DB48C}" presName="sp" presStyleCnt="0"/>
      <dgm:spPr bwMode="auto"/>
    </dgm:pt>
    <dgm:pt modelId="{006719E0-2E34-9240-8DC5-01CCCE7BCD46}" type="pres">
      <dgm:prSet presAssocID="{C653C53F-C912-494D-9104-B9B019150B97}" presName="linNode" presStyleCnt="0"/>
      <dgm:spPr bwMode="auto"/>
    </dgm:pt>
    <dgm:pt modelId="{ABD8369E-77BB-D74D-89E1-CA9EE8B471C8}" type="pres">
      <dgm:prSet presAssocID="{C653C53F-C912-494D-9104-B9B019150B97}" presName="parentText" presStyleLbl="node1" presStyleIdx="1" presStyleCnt="4">
        <dgm:presLayoutVars>
          <dgm:chMax val="1"/>
          <dgm:bulletEnabled val="1"/>
        </dgm:presLayoutVars>
      </dgm:prSet>
      <dgm:spPr bwMode="auto"/>
    </dgm:pt>
    <dgm:pt modelId="{0E9E2341-E39C-6744-A6DA-140CD3EC1B4D}" type="pres">
      <dgm:prSet presAssocID="{C653C53F-C912-494D-9104-B9B019150B97}" presName="descendantText" presStyleLbl="alignAccFollowNode1" presStyleIdx="1" presStyleCnt="4">
        <dgm:presLayoutVars>
          <dgm:bulletEnabled val="1"/>
        </dgm:presLayoutVars>
      </dgm:prSet>
      <dgm:spPr bwMode="auto"/>
    </dgm:pt>
    <dgm:pt modelId="{E5ECB14A-F084-9846-B42F-E25F499FD692}" type="pres">
      <dgm:prSet presAssocID="{EDACB7B0-09E4-5F4F-AA66-8839943C471F}" presName="sp" presStyleCnt="0"/>
      <dgm:spPr bwMode="auto"/>
    </dgm:pt>
    <dgm:pt modelId="{5354AD5B-177F-D745-9013-E2B449105A5D}" type="pres">
      <dgm:prSet presAssocID="{01773484-3FFC-684E-9928-2F48AF29C63F}" presName="linNode" presStyleCnt="0"/>
      <dgm:spPr bwMode="auto"/>
    </dgm:pt>
    <dgm:pt modelId="{AF6DF240-258B-BF44-A274-AEF7D8D7FCD4}" type="pres">
      <dgm:prSet presAssocID="{01773484-3FFC-684E-9928-2F48AF29C63F}" presName="parentText" presStyleLbl="node1" presStyleIdx="2" presStyleCnt="4">
        <dgm:presLayoutVars>
          <dgm:chMax val="1"/>
          <dgm:bulletEnabled val="1"/>
        </dgm:presLayoutVars>
      </dgm:prSet>
      <dgm:spPr bwMode="auto"/>
    </dgm:pt>
    <dgm:pt modelId="{45F2A102-90EB-6640-80D0-A0F932E6A26E}" type="pres">
      <dgm:prSet presAssocID="{01773484-3FFC-684E-9928-2F48AF29C63F}" presName="descendantText" presStyleLbl="alignAccFollowNode1" presStyleIdx="2" presStyleCnt="4">
        <dgm:presLayoutVars>
          <dgm:bulletEnabled val="1"/>
        </dgm:presLayoutVars>
      </dgm:prSet>
      <dgm:spPr bwMode="auto"/>
    </dgm:pt>
    <dgm:pt modelId="{5BA68D3B-FEF2-8D41-A114-4AF8A3E39E3E}" type="pres">
      <dgm:prSet presAssocID="{B1F0801B-4A31-A64F-86D5-1879283582FD}" presName="sp" presStyleCnt="0"/>
      <dgm:spPr bwMode="auto"/>
    </dgm:pt>
    <dgm:pt modelId="{9BF4BFD4-E7C2-DA48-AD14-1B938DE191F5}" type="pres">
      <dgm:prSet presAssocID="{AFACAD08-1111-8346-9BD4-03FBA3978533}" presName="linNode" presStyleCnt="0"/>
      <dgm:spPr bwMode="auto"/>
    </dgm:pt>
    <dgm:pt modelId="{5E072FD8-4B19-9041-AF26-B5C3AEE14E7E}" type="pres">
      <dgm:prSet presAssocID="{AFACAD08-1111-8346-9BD4-03FBA3978533}" presName="parentText" presStyleLbl="node1" presStyleIdx="3" presStyleCnt="4">
        <dgm:presLayoutVars>
          <dgm:chMax val="1"/>
          <dgm:bulletEnabled val="1"/>
        </dgm:presLayoutVars>
      </dgm:prSet>
      <dgm:spPr bwMode="auto"/>
    </dgm:pt>
    <dgm:pt modelId="{2280B7A9-EA48-FB44-A4E7-FD4401B6CCB9}" type="pres">
      <dgm:prSet presAssocID="{AFACAD08-1111-8346-9BD4-03FBA3978533}" presName="descendantText" presStyleLbl="alignAccFollowNode1" presStyleIdx="3" presStyleCnt="4">
        <dgm:presLayoutVars>
          <dgm:bulletEnabled val="1"/>
        </dgm:presLayoutVars>
      </dgm:prSet>
      <dgm:spPr bwMode="auto"/>
    </dgm:pt>
  </dgm:ptLst>
  <dgm:cxnLst>
    <dgm:cxn modelId="{0B2ED401-2DCE-B44B-BD41-A481C2A27E16}" type="presOf" srcId="{29705390-215E-764D-85CA-7A1DE6334D02}" destId="{45F2A102-90EB-6640-80D0-A0F932E6A26E}" srcOrd="0" destOrd="1" presId="urn:microsoft.com/office/officeart/2005/8/layout/vList5"/>
    <dgm:cxn modelId="{B3F5FF12-650D-F142-AAD0-7C43D00C998E}" type="presOf" srcId="{39AE7CEF-11A7-C843-8087-8025BEF91BAC}" destId="{45F2A102-90EB-6640-80D0-A0F932E6A26E}" srcOrd="0" destOrd="2" presId="urn:microsoft.com/office/officeart/2005/8/layout/vList5"/>
    <dgm:cxn modelId="{2E0E4815-DA01-DE44-8D2C-F90CB3963D29}" srcId="{C653C53F-C912-494D-9104-B9B019150B97}" destId="{C7BD2476-8667-D74E-934B-391C7698A463}" srcOrd="0" destOrd="0" parTransId="{1E22CE90-1166-6449-8A22-4E444FE83C53}" sibTransId="{07973C91-3E11-3947-89D1-4B36D17C2011}"/>
    <dgm:cxn modelId="{F3D6C321-358E-024A-983D-83EDD0621B92}" type="presOf" srcId="{159BA281-99B7-CF45-96B6-329EB99AB72B}" destId="{2280B7A9-EA48-FB44-A4E7-FD4401B6CCB9}" srcOrd="0" destOrd="2" presId="urn:microsoft.com/office/officeart/2005/8/layout/vList5"/>
    <dgm:cxn modelId="{D705BF2A-50D0-D848-BBD0-C93FDF172C3C}" srcId="{AFACAD08-1111-8346-9BD4-03FBA3978533}" destId="{159BA281-99B7-CF45-96B6-329EB99AB72B}" srcOrd="2" destOrd="0" parTransId="{70C08C94-7133-8145-B649-189767D47B61}" sibTransId="{2DAED5E5-A46F-1042-B14F-0F5890E53064}"/>
    <dgm:cxn modelId="{F77E8B35-5366-F440-B35A-4C7A68FE2783}" srcId="{E9DBB508-A8C1-B345-B2C6-B8C9DF1C5D9F}" destId="{01773484-3FFC-684E-9928-2F48AF29C63F}" srcOrd="2" destOrd="0" parTransId="{F5A0E3A2-5198-7343-AE45-CB50FFBFDD2D}" sibTransId="{B1F0801B-4A31-A64F-86D5-1879283582FD}"/>
    <dgm:cxn modelId="{602B943A-C37B-2240-8B37-56B7AC303E7C}" srcId="{DAECD565-592B-BA47-B369-14FFC427716C}" destId="{EF2F6848-6EF1-E64C-BEE7-B35AF2ECD75F}" srcOrd="0" destOrd="0" parTransId="{85955B0F-9544-EA4A-8D99-31A493184242}" sibTransId="{4BE52C44-F22B-464D-895D-E02FAACA804A}"/>
    <dgm:cxn modelId="{EB9D5C3D-80E3-3E4B-BFAB-68A09CA48582}" type="presOf" srcId="{C653C53F-C912-494D-9104-B9B019150B97}" destId="{ABD8369E-77BB-D74D-89E1-CA9EE8B471C8}" srcOrd="0" destOrd="0" presId="urn:microsoft.com/office/officeart/2005/8/layout/vList5"/>
    <dgm:cxn modelId="{8D1B903D-D383-1941-B646-2B8B5A571D28}" type="presOf" srcId="{565F1CB7-3D5E-E143-934A-CEBA298942BA}" destId="{0E9E2341-E39C-6744-A6DA-140CD3EC1B4D}" srcOrd="0" destOrd="1" presId="urn:microsoft.com/office/officeart/2005/8/layout/vList5"/>
    <dgm:cxn modelId="{4EF3B43D-39A7-5D44-8952-C30D39744372}" type="presOf" srcId="{01773484-3FFC-684E-9928-2F48AF29C63F}" destId="{AF6DF240-258B-BF44-A274-AEF7D8D7FCD4}" srcOrd="0" destOrd="0" presId="urn:microsoft.com/office/officeart/2005/8/layout/vList5"/>
    <dgm:cxn modelId="{CA302E5D-DB5A-0542-9D70-DB3E8E847335}" srcId="{AFACAD08-1111-8346-9BD4-03FBA3978533}" destId="{D5FB47E1-416C-2D48-825F-E61562C54DFB}" srcOrd="0" destOrd="0" parTransId="{5EFD6BF5-048F-8243-B870-4B8731139317}" sibTransId="{71042631-EA3C-A34F-8BEF-45936A328C9F}"/>
    <dgm:cxn modelId="{FD7F635D-92D7-1646-B7FE-57785E823437}" type="presOf" srcId="{C7BD2476-8667-D74E-934B-391C7698A463}" destId="{0E9E2341-E39C-6744-A6DA-140CD3EC1B4D}" srcOrd="0" destOrd="0" presId="urn:microsoft.com/office/officeart/2005/8/layout/vList5"/>
    <dgm:cxn modelId="{287B6143-3ED0-6949-B986-D759BC40365B}" type="presOf" srcId="{29315EAD-339A-0042-8BCF-64BDFB526F43}" destId="{45F2A102-90EB-6640-80D0-A0F932E6A26E}" srcOrd="0" destOrd="3" presId="urn:microsoft.com/office/officeart/2005/8/layout/vList5"/>
    <dgm:cxn modelId="{961D6644-B405-E448-AE8B-7FDE10607C44}" srcId="{C653C53F-C912-494D-9104-B9B019150B97}" destId="{90C822E9-3A9C-1A41-A1EB-EEBB263D6819}" srcOrd="2" destOrd="0" parTransId="{2D1CAF0B-C7EC-ED4F-9F1E-2E569FAA6467}" sibTransId="{EEEECFD3-D5B8-4E45-B841-B67B45A81AA1}"/>
    <dgm:cxn modelId="{8C86AE66-4DDC-324E-B127-BBD8DFF1767A}" srcId="{E9DBB508-A8C1-B345-B2C6-B8C9DF1C5D9F}" destId="{DAECD565-592B-BA47-B369-14FFC427716C}" srcOrd="0" destOrd="0" parTransId="{CCED2E19-7936-F243-84F7-981F64F53BC3}" sibTransId="{CFD74516-E2DC-3C47-95C1-A376028DB48C}"/>
    <dgm:cxn modelId="{FD767367-6E1A-E544-8B44-1646562A23DC}" srcId="{01773484-3FFC-684E-9928-2F48AF29C63F}" destId="{29315EAD-339A-0042-8BCF-64BDFB526F43}" srcOrd="3" destOrd="0" parTransId="{B2A14953-4F1D-3A42-AB75-D123C7F71329}" sibTransId="{16B3519B-0D67-C94C-A9B1-0DC2B586C4E7}"/>
    <dgm:cxn modelId="{8485DF69-0BEE-9547-A395-FE7F4E425BBF}" srcId="{C653C53F-C912-494D-9104-B9B019150B97}" destId="{565F1CB7-3D5E-E143-934A-CEBA298942BA}" srcOrd="1" destOrd="0" parTransId="{B25CDF91-A3AA-1945-9A42-8F324E4D690A}" sibTransId="{75F46DCA-75DA-7649-BD0D-1F1E4D14298E}"/>
    <dgm:cxn modelId="{D688A06A-78A3-A84B-94D4-472B64E8DD65}" type="presOf" srcId="{EF2F6848-6EF1-E64C-BEE7-B35AF2ECD75F}" destId="{1E992D03-064B-E146-A133-99C4804963F6}" srcOrd="0" destOrd="0" presId="urn:microsoft.com/office/officeart/2005/8/layout/vList5"/>
    <dgm:cxn modelId="{09C9FD54-79EC-384B-8DBB-4BA62FD87CCD}" type="presOf" srcId="{8ABAA986-4E14-C043-845E-112B6995091F}" destId="{45F2A102-90EB-6640-80D0-A0F932E6A26E}" srcOrd="0" destOrd="0" presId="urn:microsoft.com/office/officeart/2005/8/layout/vList5"/>
    <dgm:cxn modelId="{33A27157-A131-9749-83BF-0AD89848B83E}" type="presOf" srcId="{90C822E9-3A9C-1A41-A1EB-EEBB263D6819}" destId="{0E9E2341-E39C-6744-A6DA-140CD3EC1B4D}" srcOrd="0" destOrd="2" presId="urn:microsoft.com/office/officeart/2005/8/layout/vList5"/>
    <dgm:cxn modelId="{8E02E37B-E669-074A-850F-5FE2CC5C542E}" srcId="{E9DBB508-A8C1-B345-B2C6-B8C9DF1C5D9F}" destId="{C653C53F-C912-494D-9104-B9B019150B97}" srcOrd="1" destOrd="0" parTransId="{168BCEF9-9971-7242-AEA0-61877E25E2C5}" sibTransId="{EDACB7B0-09E4-5F4F-AA66-8839943C471F}"/>
    <dgm:cxn modelId="{E251A591-8FE6-4244-BA1F-A82684A2E9D8}" srcId="{AFACAD08-1111-8346-9BD4-03FBA3978533}" destId="{1BE91B1C-ED47-3443-8C6F-48576C09EB6F}" srcOrd="1" destOrd="0" parTransId="{09F6A5F0-284E-9042-8CAF-85092A19BE42}" sibTransId="{699EB358-43AA-9442-86FE-43CEB15AA9F3}"/>
    <dgm:cxn modelId="{92CCFF94-0CB9-AF46-9560-D55317A5CBE5}" type="presOf" srcId="{D5FB47E1-416C-2D48-825F-E61562C54DFB}" destId="{2280B7A9-EA48-FB44-A4E7-FD4401B6CCB9}" srcOrd="0" destOrd="0" presId="urn:microsoft.com/office/officeart/2005/8/layout/vList5"/>
    <dgm:cxn modelId="{3F033E9B-8206-4C40-BB4B-9D11C4FC4AE1}" srcId="{01773484-3FFC-684E-9928-2F48AF29C63F}" destId="{39AE7CEF-11A7-C843-8087-8025BEF91BAC}" srcOrd="2" destOrd="0" parTransId="{1DAD0924-2CD7-1C4B-AB05-310D9A9CF121}" sibTransId="{B908BFE6-7B71-E543-BF04-1DBAB53347A7}"/>
    <dgm:cxn modelId="{1FE17A9F-DA77-A346-95AE-3BBD0E49DB34}" srcId="{01773484-3FFC-684E-9928-2F48AF29C63F}" destId="{8ABAA986-4E14-C043-845E-112B6995091F}" srcOrd="0" destOrd="0" parTransId="{387435DF-0EDD-864A-AA72-B38F89FB0F82}" sibTransId="{9FE244F8-E059-7C45-90F7-3F36D63E8692}"/>
    <dgm:cxn modelId="{84FBA5B1-29C1-8B4D-9C45-8302FB1F570E}" type="presOf" srcId="{E9DBB508-A8C1-B345-B2C6-B8C9DF1C5D9F}" destId="{3BBC9154-6676-AC4C-8052-5E2757F2C6EA}" srcOrd="0" destOrd="0" presId="urn:microsoft.com/office/officeart/2005/8/layout/vList5"/>
    <dgm:cxn modelId="{EA0040D2-3D68-AD44-8514-B01AD50013FA}" srcId="{01773484-3FFC-684E-9928-2F48AF29C63F}" destId="{29705390-215E-764D-85CA-7A1DE6334D02}" srcOrd="1" destOrd="0" parTransId="{B9F7FC30-07FE-8C4B-A070-611B4DA857BD}" sibTransId="{B36AE49F-DBAA-C04E-9C64-5F7B80C5243D}"/>
    <dgm:cxn modelId="{798827DE-BBAB-F047-826B-E9C3DC24263B}" type="presOf" srcId="{1BE91B1C-ED47-3443-8C6F-48576C09EB6F}" destId="{2280B7A9-EA48-FB44-A4E7-FD4401B6CCB9}" srcOrd="0" destOrd="1" presId="urn:microsoft.com/office/officeart/2005/8/layout/vList5"/>
    <dgm:cxn modelId="{114571E1-465C-D14B-938D-ABE379110BAF}" type="presOf" srcId="{DAECD565-592B-BA47-B369-14FFC427716C}" destId="{989AFDC4-3889-5747-83CC-5C4C9B4AB9C3}" srcOrd="0" destOrd="0" presId="urn:microsoft.com/office/officeart/2005/8/layout/vList5"/>
    <dgm:cxn modelId="{987B0BEE-5CCE-704E-A0FD-F4B0ACA1FEBF}" type="presOf" srcId="{AFACAD08-1111-8346-9BD4-03FBA3978533}" destId="{5E072FD8-4B19-9041-AF26-B5C3AEE14E7E}" srcOrd="0" destOrd="0" presId="urn:microsoft.com/office/officeart/2005/8/layout/vList5"/>
    <dgm:cxn modelId="{6E1950F3-E698-DD42-AF83-1F358906C3C1}" srcId="{E9DBB508-A8C1-B345-B2C6-B8C9DF1C5D9F}" destId="{AFACAD08-1111-8346-9BD4-03FBA3978533}" srcOrd="3" destOrd="0" parTransId="{C9085130-E64D-F546-8C19-0F3923C72216}" sibTransId="{AC087FC3-795F-384C-9F36-A5AA44F71EC5}"/>
    <dgm:cxn modelId="{5A89903B-F696-4248-91AE-409C97C69146}" type="presParOf" srcId="{3BBC9154-6676-AC4C-8052-5E2757F2C6EA}" destId="{626B41E4-69DA-AC47-9F11-B26C9CD99969}" srcOrd="0" destOrd="0" presId="urn:microsoft.com/office/officeart/2005/8/layout/vList5"/>
    <dgm:cxn modelId="{FC983A67-8606-324F-AF80-2A14C1D063EB}" type="presParOf" srcId="{626B41E4-69DA-AC47-9F11-B26C9CD99969}" destId="{989AFDC4-3889-5747-83CC-5C4C9B4AB9C3}" srcOrd="0" destOrd="0" presId="urn:microsoft.com/office/officeart/2005/8/layout/vList5"/>
    <dgm:cxn modelId="{D84C4586-7BBF-B34A-A129-EF4A35CFA0D1}" type="presParOf" srcId="{626B41E4-69DA-AC47-9F11-B26C9CD99969}" destId="{1E992D03-064B-E146-A133-99C4804963F6}" srcOrd="1" destOrd="0" presId="urn:microsoft.com/office/officeart/2005/8/layout/vList5"/>
    <dgm:cxn modelId="{26498DFC-2B24-AA44-AEF4-24FDD33F7A0A}" type="presParOf" srcId="{3BBC9154-6676-AC4C-8052-5E2757F2C6EA}" destId="{19EB9F5D-D8D1-B54D-98C0-C94048287010}" srcOrd="1" destOrd="0" presId="urn:microsoft.com/office/officeart/2005/8/layout/vList5"/>
    <dgm:cxn modelId="{558A7CC2-F410-4640-A6D0-59E1DB1E1CD2}" type="presParOf" srcId="{3BBC9154-6676-AC4C-8052-5E2757F2C6EA}" destId="{006719E0-2E34-9240-8DC5-01CCCE7BCD46}" srcOrd="2" destOrd="0" presId="urn:microsoft.com/office/officeart/2005/8/layout/vList5"/>
    <dgm:cxn modelId="{277C2D52-FC21-074B-9F1C-6F61E11F2C71}" type="presParOf" srcId="{006719E0-2E34-9240-8DC5-01CCCE7BCD46}" destId="{ABD8369E-77BB-D74D-89E1-CA9EE8B471C8}" srcOrd="0" destOrd="0" presId="urn:microsoft.com/office/officeart/2005/8/layout/vList5"/>
    <dgm:cxn modelId="{B1D6E69A-1D5B-E543-BE8B-D24FB252A8A4}" type="presParOf" srcId="{006719E0-2E34-9240-8DC5-01CCCE7BCD46}" destId="{0E9E2341-E39C-6744-A6DA-140CD3EC1B4D}" srcOrd="1" destOrd="0" presId="urn:microsoft.com/office/officeart/2005/8/layout/vList5"/>
    <dgm:cxn modelId="{01396103-BB41-A145-B41B-503B551BE1C9}" type="presParOf" srcId="{3BBC9154-6676-AC4C-8052-5E2757F2C6EA}" destId="{E5ECB14A-F084-9846-B42F-E25F499FD692}" srcOrd="3" destOrd="0" presId="urn:microsoft.com/office/officeart/2005/8/layout/vList5"/>
    <dgm:cxn modelId="{EAB1629F-33D3-4549-A187-8D547DA9BCD7}" type="presParOf" srcId="{3BBC9154-6676-AC4C-8052-5E2757F2C6EA}" destId="{5354AD5B-177F-D745-9013-E2B449105A5D}" srcOrd="4" destOrd="0" presId="urn:microsoft.com/office/officeart/2005/8/layout/vList5"/>
    <dgm:cxn modelId="{D2F702D3-9571-0E4D-BA9B-7C2C998D2E67}" type="presParOf" srcId="{5354AD5B-177F-D745-9013-E2B449105A5D}" destId="{AF6DF240-258B-BF44-A274-AEF7D8D7FCD4}" srcOrd="0" destOrd="0" presId="urn:microsoft.com/office/officeart/2005/8/layout/vList5"/>
    <dgm:cxn modelId="{B56CDD61-DB1F-E64E-A72C-2BEC3F6F1093}" type="presParOf" srcId="{5354AD5B-177F-D745-9013-E2B449105A5D}" destId="{45F2A102-90EB-6640-80D0-A0F932E6A26E}" srcOrd="1" destOrd="0" presId="urn:microsoft.com/office/officeart/2005/8/layout/vList5"/>
    <dgm:cxn modelId="{D0000CC3-5151-2347-BFD3-C0399BF2B557}" type="presParOf" srcId="{3BBC9154-6676-AC4C-8052-5E2757F2C6EA}" destId="{5BA68D3B-FEF2-8D41-A114-4AF8A3E39E3E}" srcOrd="5" destOrd="0" presId="urn:microsoft.com/office/officeart/2005/8/layout/vList5"/>
    <dgm:cxn modelId="{2E11361A-D997-6F43-A2AB-4E2F161B9B7F}" type="presParOf" srcId="{3BBC9154-6676-AC4C-8052-5E2757F2C6EA}" destId="{9BF4BFD4-E7C2-DA48-AD14-1B938DE191F5}" srcOrd="6" destOrd="0" presId="urn:microsoft.com/office/officeart/2005/8/layout/vList5"/>
    <dgm:cxn modelId="{1F69A7B0-9EAD-264F-BF58-5072380E2BCB}" type="presParOf" srcId="{9BF4BFD4-E7C2-DA48-AD14-1B938DE191F5}" destId="{5E072FD8-4B19-9041-AF26-B5C3AEE14E7E}" srcOrd="0" destOrd="0" presId="urn:microsoft.com/office/officeart/2005/8/layout/vList5"/>
    <dgm:cxn modelId="{2B089B91-F869-304E-9B8B-19BE0807C336}" type="presParOf" srcId="{9BF4BFD4-E7C2-DA48-AD14-1B938DE191F5}" destId="{2280B7A9-EA48-FB44-A4E7-FD4401B6CC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92D03-064B-E146-A133-99C4804963F6}">
      <dsp:nvSpPr>
        <dsp:cNvPr id="0" name=""/>
        <dsp:cNvSpPr/>
      </dsp:nvSpPr>
      <dsp:spPr bwMode="auto">
        <a:xfrm rot="5400000">
          <a:off x="5539412" y="-2300495"/>
          <a:ext cx="780737" cy="558097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b="1" kern="1200" dirty="0"/>
            <a:t> Sylvie </a:t>
          </a:r>
          <a:r>
            <a:rPr lang="en-GB" sz="1000" b="1" kern="1200" dirty="0" err="1"/>
            <a:t>Rousset</a:t>
          </a:r>
          <a:r>
            <a:rPr lang="en-GB" sz="1000" b="1" kern="1200" dirty="0"/>
            <a:t>, </a:t>
          </a:r>
          <a:r>
            <a:rPr lang="en-GB" sz="1000" kern="1200" dirty="0"/>
            <a:t>DDOR, CNRS</a:t>
          </a:r>
          <a:endParaRPr sz="1000" kern="1200" dirty="0"/>
        </a:p>
      </dsp:txBody>
      <dsp:txXfrm rot="-5400000">
        <a:off x="3139296" y="137733"/>
        <a:ext cx="5542858" cy="704513"/>
      </dsp:txXfrm>
    </dsp:sp>
    <dsp:sp modelId="{989AFDC4-3889-5747-83CC-5C4C9B4AB9C3}">
      <dsp:nvSpPr>
        <dsp:cNvPr id="0" name=""/>
        <dsp:cNvSpPr/>
      </dsp:nvSpPr>
      <dsp:spPr bwMode="auto">
        <a:xfrm>
          <a:off x="0" y="2029"/>
          <a:ext cx="3139295" cy="975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700" kern="1200" dirty="0"/>
            <a:t>French member in </a:t>
          </a:r>
          <a:r>
            <a:rPr lang="en-GB" sz="2700" kern="1200" dirty="0" err="1"/>
            <a:t>CoARA</a:t>
          </a:r>
          <a:r>
            <a:rPr lang="en-GB" sz="2700" kern="1200" dirty="0"/>
            <a:t> board: </a:t>
          </a:r>
          <a:endParaRPr sz="2700" kern="1200" dirty="0"/>
        </a:p>
      </dsp:txBody>
      <dsp:txXfrm>
        <a:off x="47641" y="49670"/>
        <a:ext cx="3044013" cy="880639"/>
      </dsp:txXfrm>
    </dsp:sp>
    <dsp:sp modelId="{0E9E2341-E39C-6744-A6DA-140CD3EC1B4D}">
      <dsp:nvSpPr>
        <dsp:cNvPr id="0" name=""/>
        <dsp:cNvSpPr/>
      </dsp:nvSpPr>
      <dsp:spPr bwMode="auto">
        <a:xfrm rot="5400000">
          <a:off x="5539412" y="-1275777"/>
          <a:ext cx="780737" cy="558097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 dirty="0"/>
            <a:t> 33 universities</a:t>
          </a:r>
          <a:endParaRPr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 dirty="0"/>
            <a:t> 7 RPOs (CNRS, INSERM, INRAE, IFREMER, INRIA, CIRAD, IRD)</a:t>
          </a:r>
          <a:endParaRPr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 dirty="0"/>
            <a:t> 13 agencies, Schools and associations (including France Université, UDICE, Science Po …)</a:t>
          </a:r>
          <a:endParaRPr sz="1000" kern="1200" dirty="0"/>
        </a:p>
      </dsp:txBody>
      <dsp:txXfrm rot="-5400000">
        <a:off x="3139296" y="1162451"/>
        <a:ext cx="5542858" cy="704513"/>
      </dsp:txXfrm>
    </dsp:sp>
    <dsp:sp modelId="{ABD8369E-77BB-D74D-89E1-CA9EE8B471C8}">
      <dsp:nvSpPr>
        <dsp:cNvPr id="0" name=""/>
        <dsp:cNvSpPr/>
      </dsp:nvSpPr>
      <dsp:spPr bwMode="auto">
        <a:xfrm>
          <a:off x="0" y="1026746"/>
          <a:ext cx="3139295" cy="975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700" kern="1200" dirty="0"/>
            <a:t>French signatories February 22</a:t>
          </a:r>
          <a:r>
            <a:rPr lang="en-GB" sz="2700" kern="1200" baseline="30000" dirty="0"/>
            <a:t>nd</a:t>
          </a:r>
          <a:r>
            <a:rPr lang="en-GB" sz="2700" kern="1200" dirty="0"/>
            <a:t> 2024</a:t>
          </a:r>
          <a:endParaRPr sz="2700" kern="1200" dirty="0"/>
        </a:p>
      </dsp:txBody>
      <dsp:txXfrm>
        <a:off x="47641" y="1074387"/>
        <a:ext cx="3044013" cy="880639"/>
      </dsp:txXfrm>
    </dsp:sp>
    <dsp:sp modelId="{45F2A102-90EB-6640-80D0-A0F932E6A26E}">
      <dsp:nvSpPr>
        <dsp:cNvPr id="0" name=""/>
        <dsp:cNvSpPr/>
      </dsp:nvSpPr>
      <dsp:spPr bwMode="auto">
        <a:xfrm rot="5400000">
          <a:off x="5539412" y="-251060"/>
          <a:ext cx="780737" cy="558097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 dirty="0"/>
            <a:t> Since October 2023</a:t>
          </a:r>
          <a:endParaRPr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000" kern="1200" dirty="0"/>
            <a:t>36 organisations </a:t>
          </a:r>
          <a:r>
            <a:rPr lang="fr-FR" sz="1000" kern="1200" dirty="0" err="1"/>
            <a:t>represented</a:t>
          </a:r>
          <a:endParaRPr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000" kern="1200" dirty="0"/>
            <a:t>22 universités, 8 </a:t>
          </a:r>
          <a:r>
            <a:rPr lang="fr-FR" sz="1000" kern="1200" dirty="0" err="1"/>
            <a:t>RPOs</a:t>
          </a:r>
          <a:r>
            <a:rPr lang="fr-FR" sz="1000" kern="1200" dirty="0"/>
            <a:t>, 5 </a:t>
          </a:r>
          <a:r>
            <a:rPr lang="fr-FR" sz="1000" kern="1200" dirty="0" err="1"/>
            <a:t>agencies</a:t>
          </a:r>
          <a:r>
            <a:rPr lang="fr-FR" sz="1000" kern="1200" dirty="0"/>
            <a:t>, </a:t>
          </a:r>
          <a:r>
            <a:rPr lang="fr-FR" sz="1000" kern="1200" dirty="0" err="1"/>
            <a:t>ministry</a:t>
          </a:r>
          <a:r>
            <a:rPr lang="fr-FR" sz="1000" kern="1200" dirty="0"/>
            <a:t> as </a:t>
          </a:r>
          <a:r>
            <a:rPr lang="fr-FR" sz="1000" kern="1200" dirty="0" err="1"/>
            <a:t>facilitator</a:t>
          </a:r>
          <a:endParaRPr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000" kern="1200" dirty="0" err="1"/>
            <a:t>Some</a:t>
          </a:r>
          <a:r>
            <a:rPr lang="fr-FR" sz="1000" kern="1200" dirty="0"/>
            <a:t> participants are not </a:t>
          </a:r>
          <a:r>
            <a:rPr lang="fr-FR" sz="1000" kern="1200" dirty="0" err="1"/>
            <a:t>signatories</a:t>
          </a:r>
          <a:endParaRPr sz="1000" kern="1200" dirty="0"/>
        </a:p>
      </dsp:txBody>
      <dsp:txXfrm rot="-5400000">
        <a:off x="3139296" y="2187168"/>
        <a:ext cx="5542858" cy="704513"/>
      </dsp:txXfrm>
    </dsp:sp>
    <dsp:sp modelId="{AF6DF240-258B-BF44-A274-AEF7D8D7FCD4}">
      <dsp:nvSpPr>
        <dsp:cNvPr id="0" name=""/>
        <dsp:cNvSpPr/>
      </dsp:nvSpPr>
      <dsp:spPr bwMode="auto">
        <a:xfrm>
          <a:off x="0" y="2051464"/>
          <a:ext cx="3139295" cy="975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700" kern="1200" dirty="0"/>
            <a:t>National Chapter :</a:t>
          </a:r>
          <a:endParaRPr sz="2700" kern="1200" dirty="0"/>
        </a:p>
      </dsp:txBody>
      <dsp:txXfrm>
        <a:off x="47641" y="2099105"/>
        <a:ext cx="3044013" cy="880639"/>
      </dsp:txXfrm>
    </dsp:sp>
    <dsp:sp modelId="{2280B7A9-EA48-FB44-A4E7-FD4401B6CCB9}">
      <dsp:nvSpPr>
        <dsp:cNvPr id="0" name=""/>
        <dsp:cNvSpPr/>
      </dsp:nvSpPr>
      <dsp:spPr bwMode="auto">
        <a:xfrm rot="5400000">
          <a:off x="5539412" y="773657"/>
          <a:ext cx="780737" cy="558097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/>
            <a:t> </a:t>
          </a:r>
          <a:r>
            <a:rPr lang="en-GB" sz="1000" b="1" kern="1200"/>
            <a:t>Coordination</a:t>
          </a:r>
          <a:r>
            <a:rPr lang="en-GB" sz="1000" kern="1200"/>
            <a:t> of CoARA-EU WG participation</a:t>
          </a:r>
          <a:endParaRPr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/>
            <a:t> </a:t>
          </a:r>
          <a:r>
            <a:rPr lang="en-GB" sz="1000" b="1" kern="1200"/>
            <a:t>Operational</a:t>
          </a:r>
          <a:r>
            <a:rPr lang="en-GB" sz="1000" kern="1200"/>
            <a:t>: exchanges of good practices,  web site</a:t>
          </a:r>
          <a:endParaRPr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en-GB" sz="1000" kern="1200"/>
            <a:t> </a:t>
          </a:r>
          <a:r>
            <a:rPr lang="en-GB" sz="1000" b="1" kern="1200"/>
            <a:t>Dialogue</a:t>
          </a:r>
          <a:r>
            <a:rPr lang="en-GB" sz="1000" kern="1200"/>
            <a:t> avec CoARA-EU and other NC</a:t>
          </a:r>
          <a:endParaRPr sz="1000" kern="1200"/>
        </a:p>
      </dsp:txBody>
      <dsp:txXfrm rot="-5400000">
        <a:off x="3139296" y="3211885"/>
        <a:ext cx="5542858" cy="704513"/>
      </dsp:txXfrm>
    </dsp:sp>
    <dsp:sp modelId="{5E072FD8-4B19-9041-AF26-B5C3AEE14E7E}">
      <dsp:nvSpPr>
        <dsp:cNvPr id="0" name=""/>
        <dsp:cNvSpPr/>
      </dsp:nvSpPr>
      <dsp:spPr bwMode="auto">
        <a:xfrm>
          <a:off x="0" y="3076181"/>
          <a:ext cx="3139295" cy="975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700" kern="1200"/>
            <a:t>In forthcoming weeks:</a:t>
          </a:r>
          <a:endParaRPr sz="2700" kern="1200"/>
        </a:p>
      </dsp:txBody>
      <dsp:txXfrm>
        <a:off x="47641" y="3123822"/>
        <a:ext cx="3044013" cy="880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 bwMode="auto"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0" i="0">
                <a:latin typeface="Open Sans"/>
              </a:rPr>
              <a:t> </a:t>
            </a:r>
            <a:endParaRPr/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 bwMode="auto">
          <a:xfrm>
            <a:off x="4050618" y="-233983"/>
            <a:ext cx="7881244" cy="2842635"/>
          </a:xfrm>
          <a:prstGeom prst="rect">
            <a:avLst/>
          </a:prstGeom>
        </p:spPr>
        <p:txBody>
          <a:bodyPr lIns="0" anchor="ctr" anchorCtr="0"/>
          <a:lstStyle>
            <a:lvl1pPr>
              <a:defRPr sz="3600">
                <a:latin typeface="Poppins SemiBold"/>
                <a:ea typeface="Open Sans"/>
                <a:cs typeface="Poppins Semi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 bwMode="auto">
          <a:xfrm>
            <a:off x="1431676" y="2792437"/>
            <a:ext cx="8492456" cy="1028754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>
                <a:solidFill>
                  <a:srgbClr val="0F0F55"/>
                </a:solidFill>
                <a:latin typeface="Poppins SemiBold"/>
                <a:ea typeface="Open Sans"/>
                <a:cs typeface="Poppins SemiBold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 bwMode="auto">
          <a:xfrm>
            <a:off x="1431385" y="3975099"/>
            <a:ext cx="8493125" cy="2756291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Poppins SemiBold"/>
                <a:ea typeface="Open Sans"/>
                <a:cs typeface="Poppins SemiBold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pic>
        <p:nvPicPr>
          <p:cNvPr id="3" name="Picture 2" descr="Icon&#10;&#10;Description automatically generated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49136" y="705943"/>
            <a:ext cx="3441344" cy="962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hap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b="0" i="0">
              <a:latin typeface="Open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000" b="1" i="0" cap="all">
                <a:ln w="19050">
                  <a:solidFill>
                    <a:schemeClr val="bg1"/>
                  </a:solidFill>
                </a:ln>
                <a:noFill/>
                <a:latin typeface="Poppins SemiBold"/>
                <a:ea typeface="Open Sans"/>
                <a:cs typeface="Poppins Semi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 bwMode="auto"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>
                <a:latin typeface="Poppins SemiBold"/>
                <a:ea typeface="Open Sans"/>
                <a:cs typeface="Poppins SemiBold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Quo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594919" y="1321624"/>
            <a:ext cx="7002162" cy="4291776"/>
          </a:xfrm>
          <a:prstGeom prst="rect">
            <a:avLst/>
          </a:prstGeom>
          <a:solidFill>
            <a:srgbClr val="00B8F2">
              <a:alpha val="20000"/>
            </a:srgb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3200" i="0">
                <a:solidFill>
                  <a:srgbClr val="004494"/>
                </a:solidFill>
                <a:latin typeface="Poppins"/>
                <a:ea typeface="Open Sans"/>
                <a:cs typeface="Poppi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pic>
        <p:nvPicPr>
          <p:cNvPr id="7" name="Image 6"/>
          <p:cNvPicPr/>
          <p:nvPr userDrawn="1"/>
        </p:nvPicPr>
        <p:blipFill>
          <a:blip r:embed="rId2"/>
          <a:stretch/>
        </p:blipFill>
        <p:spPr bwMode="auto">
          <a:xfrm>
            <a:off x="1680874" y="570883"/>
            <a:ext cx="1219200" cy="1041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Chap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046204" y="2935014"/>
            <a:ext cx="10335794" cy="2888152"/>
          </a:xfrm>
          <a:prstGeom prst="rect">
            <a:avLst/>
          </a:prstGeom>
        </p:spPr>
        <p:txBody>
          <a:bodyPr lIns="0" anchor="t" anchorCtr="0"/>
          <a:lstStyle>
            <a:lvl1pPr>
              <a:defRPr sz="4400" b="1" i="0" cap="all">
                <a:ln w="25400">
                  <a:solidFill>
                    <a:srgbClr val="004494"/>
                  </a:solidFill>
                </a:ln>
                <a:noFill/>
                <a:latin typeface="Poppins SemiBold"/>
                <a:cs typeface="Poppins Semi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 bwMode="auto">
          <a:xfrm>
            <a:off x="1046204" y="949930"/>
            <a:ext cx="10335794" cy="1766888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>
                <a:latin typeface="Poppins SemiBold"/>
                <a:cs typeface="Poppins SemiBold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Poppins SemiBold"/>
                <a:cs typeface="Poppins SemiBold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/>
              <a:buChar char="•"/>
              <a:defRPr>
                <a:latin typeface="Poppins"/>
                <a:cs typeface="Poppins"/>
              </a:defRPr>
            </a:lvl1pPr>
            <a:lvl2pPr marL="742950" indent="-285750">
              <a:buClr>
                <a:srgbClr val="0D29F9"/>
              </a:buClr>
              <a:buFont typeface="Courier New"/>
              <a:buChar char="o"/>
              <a:defRPr>
                <a:latin typeface="Poppins"/>
                <a:cs typeface="Poppins"/>
              </a:defRPr>
            </a:lvl2pPr>
            <a:lvl3pPr marL="1143000" indent="-228600">
              <a:buClr>
                <a:srgbClr val="48B9FF"/>
              </a:buClr>
              <a:buFont typeface="Wingdings"/>
              <a:buChar char="§"/>
              <a:defRPr>
                <a:latin typeface="Poppins"/>
                <a:cs typeface="Poppins"/>
              </a:defRPr>
            </a:lvl3pPr>
            <a:lvl4pPr marL="1600200" indent="-228600">
              <a:buClr>
                <a:srgbClr val="0D29F9"/>
              </a:buClr>
              <a:buFont typeface="Wingdings"/>
              <a:buChar char="q"/>
              <a:defRPr>
                <a:latin typeface="Poppins"/>
                <a:cs typeface="Poppins"/>
              </a:defRPr>
            </a:lvl4pPr>
            <a:lvl5pPr marL="2057400" indent="-228600">
              <a:buClr>
                <a:srgbClr val="48B9FF"/>
              </a:buClr>
              <a:buFont typeface="Arial"/>
              <a:buChar char="•"/>
              <a:defRPr>
                <a:latin typeface="Poppins"/>
                <a:cs typeface="Poppins"/>
              </a:defRPr>
            </a:lvl5pPr>
          </a:lstStyle>
          <a:p>
            <a:pPr>
              <a:defRPr/>
            </a:pPr>
            <a:r>
              <a:rPr lang="fr-FR"/>
              <a:t>Cliquez pour modifier les styles du texte du masque</a:t>
            </a:r>
            <a:endParaRPr/>
          </a:p>
          <a:p>
            <a:pPr marL="742950" lvl="1" indent="-285750">
              <a:buClr>
                <a:srgbClr val="0D29F9"/>
              </a:buClr>
              <a:buFont typeface="Courier New"/>
              <a:buChar char="o"/>
              <a:defRPr/>
            </a:pPr>
            <a:r>
              <a:rPr lang="fr-FR"/>
              <a:t>Deuxième niveau</a:t>
            </a:r>
            <a:endParaRPr/>
          </a:p>
          <a:p>
            <a:pPr marL="1143000" lvl="2" indent="-228600">
              <a:buClr>
                <a:srgbClr val="48B9FF"/>
              </a:buClr>
              <a:buFont typeface="Wingdings"/>
              <a:buChar char="§"/>
              <a:defRPr/>
            </a:pPr>
            <a:r>
              <a:rPr lang="fr-FR"/>
              <a:t>Troisième niveau</a:t>
            </a:r>
            <a:endParaRPr/>
          </a:p>
          <a:p>
            <a:pPr marL="1600200" lvl="3" indent="-228600">
              <a:buClr>
                <a:srgbClr val="0D29F9"/>
              </a:buClr>
              <a:buFont typeface="Wingdings"/>
              <a:buChar char="q"/>
              <a:defRPr/>
            </a:pPr>
            <a:r>
              <a:rPr lang="fr-FR"/>
              <a:t>Quatrième niveau</a:t>
            </a:r>
            <a:endParaRPr/>
          </a:p>
          <a:p>
            <a:pPr marL="2057400" lvl="4" indent="-228600">
              <a:buClr>
                <a:srgbClr val="48B9FF"/>
              </a:buClr>
              <a:buFont typeface="Arial"/>
              <a:buChar char="•"/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87415" y="1892299"/>
            <a:ext cx="5194582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/>
              <a:buChar char="•"/>
              <a:defRPr>
                <a:latin typeface="Poppins"/>
                <a:cs typeface="Poppins"/>
              </a:defRPr>
            </a:lvl1pPr>
            <a:lvl2pPr marL="742950" indent="-285750">
              <a:buClr>
                <a:srgbClr val="0D29F9"/>
              </a:buClr>
              <a:buFont typeface="Courier New"/>
              <a:buChar char="o"/>
              <a:defRPr>
                <a:latin typeface="Poppins"/>
                <a:cs typeface="Poppins"/>
              </a:defRPr>
            </a:lvl2pPr>
            <a:lvl3pPr marL="1143000" indent="-228600">
              <a:buClr>
                <a:srgbClr val="48B9FF"/>
              </a:buClr>
              <a:buFont typeface="Wingdings"/>
              <a:buChar char="§"/>
              <a:defRPr>
                <a:latin typeface="Poppins"/>
                <a:cs typeface="Poppins"/>
              </a:defRPr>
            </a:lvl3pPr>
            <a:lvl4pPr marL="1600200" indent="-228600">
              <a:buClr>
                <a:srgbClr val="0D29F9"/>
              </a:buClr>
              <a:buFont typeface="Wingdings"/>
              <a:buChar char="q"/>
              <a:defRPr>
                <a:latin typeface="Poppins"/>
                <a:cs typeface="Poppins"/>
              </a:defRPr>
            </a:lvl4pPr>
            <a:lvl5pPr marL="2057400" indent="-228600">
              <a:buClr>
                <a:srgbClr val="48B9FF"/>
              </a:buClr>
              <a:buFont typeface="Arial"/>
              <a:buChar char="•"/>
              <a:defRPr>
                <a:latin typeface="Poppins"/>
                <a:cs typeface="Poppins"/>
              </a:defRPr>
            </a:lvl5pPr>
          </a:lstStyle>
          <a:p>
            <a:pPr>
              <a:defRPr/>
            </a:pPr>
            <a:r>
              <a:rPr lang="fr-FR"/>
              <a:t>Cliquez pour modifier les styles du texte du masque</a:t>
            </a:r>
            <a:endParaRPr/>
          </a:p>
          <a:p>
            <a:pPr marL="742950" lvl="1" indent="-285750">
              <a:buClr>
                <a:srgbClr val="0D29F9"/>
              </a:buClr>
              <a:buFont typeface="Courier New"/>
              <a:buChar char="o"/>
              <a:defRPr/>
            </a:pPr>
            <a:r>
              <a:rPr lang="fr-FR"/>
              <a:t>Deuxième niveau</a:t>
            </a:r>
            <a:endParaRPr/>
          </a:p>
          <a:p>
            <a:pPr marL="1143000" lvl="2" indent="-228600">
              <a:buClr>
                <a:srgbClr val="48B9FF"/>
              </a:buClr>
              <a:buFont typeface="Wingdings"/>
              <a:buChar char="§"/>
              <a:defRPr/>
            </a:pPr>
            <a:r>
              <a:rPr lang="fr-FR"/>
              <a:t>Troisième niveau</a:t>
            </a:r>
            <a:endParaRPr/>
          </a:p>
          <a:p>
            <a:pPr marL="1600200" lvl="3" indent="-228600">
              <a:buClr>
                <a:srgbClr val="0D29F9"/>
              </a:buClr>
              <a:buFont typeface="Wingdings"/>
              <a:buChar char="q"/>
              <a:defRPr/>
            </a:pPr>
            <a:r>
              <a:rPr lang="fr-FR"/>
              <a:t>Quatrième niveau</a:t>
            </a:r>
            <a:endParaRPr/>
          </a:p>
          <a:p>
            <a:pPr marL="2057400" lvl="4" indent="-228600">
              <a:buClr>
                <a:srgbClr val="48B9FF"/>
              </a:buClr>
              <a:buFont typeface="Arial"/>
              <a:buChar char="•"/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latin typeface="Poppins"/>
                <a:cs typeface="Poppin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>
                <a:latin typeface="Poppins SemiBold"/>
                <a:cs typeface="Poppins SemiBold"/>
              </a:defRPr>
            </a:lvl1pPr>
          </a:lstStyle>
          <a:p>
            <a:pPr>
              <a:defRPr/>
            </a:pPr>
            <a:fld id="{EE564337-EC0D-514C-8926-9471E1A66B4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rgbClr val="0092BC"/>
          </a:solidFill>
          <a:ln>
            <a:solidFill>
              <a:srgbClr val="0F0F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Freeform 6"/>
          <p:cNvSpPr>
            <a:spLocks noChangeAspect="1"/>
          </p:cNvSpPr>
          <p:nvPr userDrawn="1"/>
        </p:nvSpPr>
        <p:spPr bwMode="auto">
          <a:xfrm>
            <a:off x="6178530" y="5864735"/>
            <a:ext cx="2781959" cy="814882"/>
          </a:xfrm>
          <a:custGeom>
            <a:avLst/>
            <a:gdLst/>
            <a:ahLst/>
            <a:cxnLst/>
            <a:rect l="l" t="t" r="r" b="b"/>
            <a:pathLst>
              <a:path w="3866350" h="1132518" extrusionOk="0">
                <a:moveTo>
                  <a:pt x="0" y="0"/>
                </a:moveTo>
                <a:lnTo>
                  <a:pt x="3866350" y="0"/>
                </a:lnTo>
                <a:lnTo>
                  <a:pt x="3866350" y="1132518"/>
                </a:lnTo>
                <a:lnTo>
                  <a:pt x="0" y="11325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  <p:txBody>
          <a:bodyPr/>
          <a:lstStyle/>
          <a:p>
            <a:pPr>
              <a:defRPr/>
            </a:pPr>
            <a:endParaRPr lang="pt-PT" sz="1200"/>
          </a:p>
        </p:txBody>
      </p:sp>
      <p:pic>
        <p:nvPicPr>
          <p:cNvPr id="9" name="Picture 8" descr="A black background with white text&#10;&#10;Description automatically generated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3530992" y="5509377"/>
            <a:ext cx="2767184" cy="1556541"/>
          </a:xfrm>
          <a:prstGeom prst="rect">
            <a:avLst/>
          </a:prstGeom>
        </p:spPr>
      </p:pic>
      <p:pic>
        <p:nvPicPr>
          <p:cNvPr id="10" name="Graphic 9"/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868679" y="5900287"/>
            <a:ext cx="2781959" cy="774723"/>
          </a:xfrm>
          <a:prstGeom prst="rect">
            <a:avLst/>
          </a:prstGeom>
        </p:spPr>
      </p:pic>
      <p:pic>
        <p:nvPicPr>
          <p:cNvPr id="11" name="Graphic 10"/>
          <p:cNvPicPr>
            <a:picLocks noChangeAspect="1"/>
          </p:cNvPicPr>
          <p:nvPr userDrawn="1"/>
        </p:nvPicPr>
        <p:blipFill>
          <a:blip r:embed="rId10"/>
          <a:stretch/>
        </p:blipFill>
        <p:spPr bwMode="auto">
          <a:xfrm>
            <a:off x="8840844" y="5821566"/>
            <a:ext cx="2316221" cy="9469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 b="1" i="0" cap="all">
          <a:solidFill>
            <a:schemeClr val="tx1"/>
          </a:solidFill>
          <a:latin typeface="Poppins SemiBold"/>
          <a:ea typeface="+mj-ea"/>
          <a:cs typeface="Poppins SemiBold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Fabien.Borget@univ-amu.f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 bwMode="auto">
          <a:xfrm>
            <a:off x="1431676" y="2547341"/>
            <a:ext cx="7195087" cy="2043514"/>
          </a:xfrm>
        </p:spPr>
        <p:txBody>
          <a:bodyPr/>
          <a:lstStyle/>
          <a:p>
            <a:pPr>
              <a:defRPr/>
            </a:pPr>
            <a:r>
              <a:rPr lang="en-GB" sz="3200">
                <a:ln w="19050">
                  <a:noFill/>
                </a:ln>
              </a:rPr>
              <a:t>National Chapters</a:t>
            </a:r>
            <a:endParaRPr/>
          </a:p>
          <a:p>
            <a:pPr>
              <a:defRPr/>
            </a:pPr>
            <a:r>
              <a:rPr lang="en-GB" sz="3200">
                <a:ln w="19050">
                  <a:noFill/>
                </a:ln>
              </a:rPr>
              <a:t>Exchange Forum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364300" y="4929921"/>
            <a:ext cx="6451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>
                <a:solidFill>
                  <a:srgbClr val="61C6FF"/>
                </a:solidFill>
                <a:latin typeface="Poppins SemiBold"/>
                <a:cs typeface="Poppins SemiBold"/>
              </a:rPr>
              <a:t>Porto, Portugal - Alfândega Congress Centre </a:t>
            </a: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1453193" y="4593268"/>
            <a:ext cx="7306448" cy="30777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defRPr/>
            </a:pPr>
            <a:r>
              <a:rPr lang="en-US" sz="1400" b="1" spc="300">
                <a:solidFill>
                  <a:srgbClr val="41E8FF"/>
                </a:solidFill>
                <a:latin typeface="Poppins"/>
                <a:ea typeface="Lato"/>
                <a:cs typeface="Poppins"/>
              </a:rPr>
              <a:t>22-23 February 2024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096000" y="0"/>
            <a:ext cx="6096000" cy="835742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" name="Freeform 2"/>
          <p:cNvSpPr/>
          <p:nvPr/>
        </p:nvSpPr>
        <p:spPr bwMode="auto">
          <a:xfrm>
            <a:off x="0" y="0"/>
            <a:ext cx="12192000" cy="706752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32105" t="29548" r="14675" b="41939"/>
            <a:stretch/>
          </a:blipFill>
        </p:spPr>
        <p:txBody>
          <a:bodyPr/>
          <a:lstStyle/>
          <a:p>
            <a:pPr>
              <a:defRPr/>
            </a:pPr>
            <a:endParaRPr lang="pt-PT" sz="1200"/>
          </a:p>
        </p:txBody>
      </p:sp>
      <p:sp>
        <p:nvSpPr>
          <p:cNvPr id="5" name="AutoShape 3"/>
          <p:cNvSpPr/>
          <p:nvPr/>
        </p:nvSpPr>
        <p:spPr bwMode="auto">
          <a:xfrm>
            <a:off x="5413399" y="4010795"/>
            <a:ext cx="5264126" cy="0"/>
          </a:xfrm>
          <a:prstGeom prst="line">
            <a:avLst/>
          </a:prstGeom>
          <a:ln w="180975" cap="flat">
            <a:solidFill>
              <a:srgbClr val="59CB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pt-PT" sz="1200"/>
          </a:p>
        </p:txBody>
      </p:sp>
      <p:sp>
        <p:nvSpPr>
          <p:cNvPr id="8" name="TextBox 4"/>
          <p:cNvSpPr txBox="1"/>
          <p:nvPr/>
        </p:nvSpPr>
        <p:spPr bwMode="auto">
          <a:xfrm>
            <a:off x="5413399" y="2105596"/>
            <a:ext cx="5397475" cy="2416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39"/>
              </a:lnSpc>
              <a:defRPr/>
            </a:pPr>
            <a:r>
              <a:rPr lang="en-US" sz="5000" b="1">
                <a:solidFill>
                  <a:srgbClr val="FFFFFF"/>
                </a:solidFill>
                <a:latin typeface="Effra Trial XBold"/>
                <a:cs typeface="Effra Trial XBold"/>
              </a:rPr>
              <a:t>CoARA</a:t>
            </a:r>
            <a:endParaRPr/>
          </a:p>
          <a:p>
            <a:pPr>
              <a:lnSpc>
                <a:spcPts val="4839"/>
              </a:lnSpc>
              <a:defRPr/>
            </a:pPr>
            <a:r>
              <a:rPr lang="en-US" sz="5000" b="1">
                <a:solidFill>
                  <a:srgbClr val="FFFFFF"/>
                </a:solidFill>
                <a:latin typeface="Effra Trial XBold"/>
                <a:cs typeface="Effra Trial XBold"/>
              </a:rPr>
              <a:t>National Chapters Exchange Forum</a:t>
            </a:r>
            <a:endParaRPr/>
          </a:p>
          <a:p>
            <a:pPr>
              <a:lnSpc>
                <a:spcPts val="4839"/>
              </a:lnSpc>
              <a:defRPr/>
            </a:pPr>
            <a:r>
              <a:rPr lang="en-US" sz="3200" b="1">
                <a:solidFill>
                  <a:srgbClr val="FFFFFF"/>
                </a:solidFill>
                <a:latin typeface="Effra Trial XBold"/>
                <a:cs typeface="Effra Trial XBold"/>
              </a:rPr>
              <a:t>Porto, February 22-23</a:t>
            </a:r>
            <a:endParaRPr/>
          </a:p>
        </p:txBody>
      </p:sp>
      <p:sp>
        <p:nvSpPr>
          <p:cNvPr id="9" name="Freeform 7"/>
          <p:cNvSpPr/>
          <p:nvPr/>
        </p:nvSpPr>
        <p:spPr bwMode="auto">
          <a:xfrm>
            <a:off x="2077932" y="2053758"/>
            <a:ext cx="2885541" cy="2838651"/>
          </a:xfrm>
          <a:custGeom>
            <a:avLst/>
            <a:gdLst/>
            <a:ahLst/>
            <a:cxnLst/>
            <a:rect l="l" t="t" r="r" b="b"/>
            <a:pathLst>
              <a:path w="4328312" h="4257977" extrusionOk="0">
                <a:moveTo>
                  <a:pt x="0" y="0"/>
                </a:moveTo>
                <a:lnTo>
                  <a:pt x="4328312" y="0"/>
                </a:lnTo>
                <a:lnTo>
                  <a:pt x="4328312" y="4257976"/>
                </a:lnTo>
                <a:lnTo>
                  <a:pt x="0" y="4257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  <p:txBody>
          <a:bodyPr/>
          <a:lstStyle/>
          <a:p>
            <a:pPr>
              <a:defRPr/>
            </a:pPr>
            <a:endParaRPr lang="pt-PT" sz="1200"/>
          </a:p>
        </p:txBody>
      </p:sp>
      <p:sp>
        <p:nvSpPr>
          <p:cNvPr id="10" name="Freeform 6"/>
          <p:cNvSpPr>
            <a:spLocks noChangeAspect="1"/>
          </p:cNvSpPr>
          <p:nvPr/>
        </p:nvSpPr>
        <p:spPr bwMode="auto">
          <a:xfrm>
            <a:off x="5923998" y="5557055"/>
            <a:ext cx="2781959" cy="814882"/>
          </a:xfrm>
          <a:custGeom>
            <a:avLst/>
            <a:gdLst/>
            <a:ahLst/>
            <a:cxnLst/>
            <a:rect l="l" t="t" r="r" b="b"/>
            <a:pathLst>
              <a:path w="3866350" h="1132518" extrusionOk="0">
                <a:moveTo>
                  <a:pt x="0" y="0"/>
                </a:moveTo>
                <a:lnTo>
                  <a:pt x="3866350" y="0"/>
                </a:lnTo>
                <a:lnTo>
                  <a:pt x="3866350" y="1132518"/>
                </a:lnTo>
                <a:lnTo>
                  <a:pt x="0" y="1132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/>
          </a:blipFill>
        </p:spPr>
        <p:txBody>
          <a:bodyPr/>
          <a:lstStyle/>
          <a:p>
            <a:pPr>
              <a:defRPr/>
            </a:pPr>
            <a:endParaRPr lang="pt-PT" sz="1200"/>
          </a:p>
        </p:txBody>
      </p:sp>
      <p:pic>
        <p:nvPicPr>
          <p:cNvPr id="11" name="Picture 10" descr="A black background with white text&#10;&#10;Description automatically generated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514355" y="5201697"/>
            <a:ext cx="2767184" cy="1556541"/>
          </a:xfrm>
          <a:prstGeom prst="rect">
            <a:avLst/>
          </a:prstGeom>
        </p:spPr>
      </p:pic>
      <p:pic>
        <p:nvPicPr>
          <p:cNvPr id="12" name="Graphic 1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51807" y="5592607"/>
            <a:ext cx="2781959" cy="774723"/>
          </a:xfrm>
          <a:prstGeom prst="rect">
            <a:avLst/>
          </a:prstGeom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923972" y="5420367"/>
            <a:ext cx="2316221" cy="9469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 bwMode="auto">
          <a:xfrm>
            <a:off x="1431676" y="2547341"/>
            <a:ext cx="7195087" cy="2043514"/>
          </a:xfrm>
        </p:spPr>
        <p:txBody>
          <a:bodyPr/>
          <a:lstStyle/>
          <a:p>
            <a:pPr>
              <a:defRPr/>
            </a:pPr>
            <a:r>
              <a:rPr lang="en-GB" sz="4000">
                <a:ln w="19050">
                  <a:noFill/>
                </a:ln>
              </a:rPr>
              <a:t>National Chapter</a:t>
            </a:r>
            <a:endParaRPr/>
          </a:p>
          <a:p>
            <a:pPr>
              <a:defRPr/>
            </a:pPr>
            <a:r>
              <a:rPr lang="en-GB" sz="4000">
                <a:ln w="19050">
                  <a:noFill/>
                </a:ln>
              </a:rPr>
              <a:t>FRANCE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364300" y="4929921"/>
            <a:ext cx="6451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>
                <a:solidFill>
                  <a:srgbClr val="61C6FF"/>
                </a:solidFill>
                <a:latin typeface="Poppins SemiBold"/>
                <a:cs typeface="Poppins SemiBold"/>
              </a:rPr>
              <a:t>Alfândega Congress Centre Porto, Portugal </a:t>
            </a: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1453193" y="4593268"/>
            <a:ext cx="7306448" cy="30777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defRPr/>
            </a:pPr>
            <a:r>
              <a:rPr lang="en-US" sz="1400" b="1" spc="300">
                <a:solidFill>
                  <a:srgbClr val="41E8FF"/>
                </a:solidFill>
                <a:latin typeface="Poppins"/>
                <a:ea typeface="Lato"/>
                <a:cs typeface="Poppins"/>
              </a:rPr>
              <a:t>22-23 February 2024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364300" y="5275266"/>
            <a:ext cx="645609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>
                <a:solidFill>
                  <a:srgbClr val="00B7F1"/>
                </a:solidFill>
                <a:latin typeface="Poppins SemiBold"/>
                <a:cs typeface="Poppins SemiBold"/>
              </a:rPr>
              <a:t>Fabien BORGET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Local context and motivation for setting up the </a:t>
            </a:r>
            <a:r>
              <a:rPr lang="en-US" sz="3200" cap="none" dirty="0" err="1">
                <a:solidFill>
                  <a:srgbClr val="0F0F55"/>
                </a:solidFill>
                <a:latin typeface="Poppins SemiBold"/>
                <a:cs typeface="Poppins SemiBold"/>
              </a:rPr>
              <a:t>CoARA</a:t>
            </a: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 National Chapter </a:t>
            </a:r>
            <a:endParaRPr lang="fr-FR" sz="3200" cap="none" dirty="0">
              <a:solidFill>
                <a:srgbClr val="0F0F55"/>
              </a:solidFill>
              <a:latin typeface="Poppins SemiBold"/>
              <a:cs typeface="Poppins Semi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E564337-EC0D-514C-8926-9471E1A66B46}" type="slidenum">
              <a:rPr lang="en-US"/>
              <a:t>3</a:t>
            </a:fld>
            <a:endParaRPr lang="en-US"/>
          </a:p>
        </p:txBody>
      </p:sp>
      <p:sp>
        <p:nvSpPr>
          <p:cNvPr id="9" name="Espace réservé du contenu 2"/>
          <p:cNvSpPr>
            <a:spLocks noGrp="1"/>
          </p:cNvSpPr>
          <p:nvPr/>
        </p:nvSpPr>
        <p:spPr bwMode="auto">
          <a:xfrm>
            <a:off x="786214" y="1925769"/>
            <a:ext cx="9390063" cy="3626082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rmAutofit/>
          </a:bodyPr>
          <a:lstStyle>
            <a:lvl1pPr marL="342900" indent="-3429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1pPr>
            <a:lvl2pPr marL="742950" indent="-28575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Courier New"/>
              <a:buChar char="o"/>
              <a:defRPr sz="16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2pPr>
            <a:lvl3pPr marL="11430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3pPr>
            <a:lvl4pPr marL="16002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Wingdings"/>
              <a:buChar char="q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4pPr>
            <a:lvl5pPr marL="20574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5pPr>
            <a:lvl6pPr marL="24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  <a:spcAft>
                <a:spcPts val="800"/>
              </a:spcAft>
              <a:defRPr/>
            </a:pPr>
            <a:r>
              <a:rPr lang="en-GB" b="1" dirty="0" err="1">
                <a:solidFill>
                  <a:srgbClr val="0070C0"/>
                </a:solidFill>
                <a:latin typeface="Poppins"/>
                <a:cs typeface="Poppins"/>
              </a:rPr>
              <a:t>Franch</a:t>
            </a:r>
            <a:r>
              <a:rPr lang="en-GB" b="1" dirty="0">
                <a:solidFill>
                  <a:srgbClr val="0070C0"/>
                </a:solidFill>
                <a:latin typeface="Poppins"/>
                <a:cs typeface="Poppins"/>
              </a:rPr>
              <a:t> Assessment</a:t>
            </a:r>
            <a:endParaRPr lang="en-GB" dirty="0">
              <a:latin typeface="Poppins"/>
              <a:cs typeface="Poppins"/>
            </a:endParaRPr>
          </a:p>
          <a:p>
            <a:pPr marL="685800" lvl="1">
              <a:buFont typeface="Arial"/>
              <a:buChar char="•"/>
              <a:defRPr/>
            </a:pPr>
            <a:r>
              <a:rPr lang="en-GB" dirty="0"/>
              <a:t>HCERES</a:t>
            </a:r>
          </a:p>
          <a:p>
            <a:pPr marL="685800" lvl="1">
              <a:buFont typeface="Arial"/>
              <a:buChar char="•"/>
              <a:defRPr/>
            </a:pPr>
            <a:r>
              <a:rPr lang="en-GB" dirty="0"/>
              <a:t>Universities (hiring, promotions, projects …)</a:t>
            </a:r>
          </a:p>
          <a:p>
            <a:pPr marL="685800" lvl="1">
              <a:buFont typeface="Arial"/>
              <a:buChar char="•"/>
              <a:defRPr/>
            </a:pPr>
            <a:r>
              <a:rPr lang="en-GB" dirty="0"/>
              <a:t>RPOs</a:t>
            </a:r>
          </a:p>
          <a:p>
            <a:pPr marL="685800" lvl="1">
              <a:buFont typeface="Arial"/>
              <a:buChar char="•"/>
              <a:defRPr/>
            </a:pPr>
            <a:r>
              <a:rPr lang="en-GB" dirty="0"/>
              <a:t>National by CNU (National Council of Universities) : half of the individual promotions</a:t>
            </a:r>
          </a:p>
          <a:p>
            <a:pPr marL="685800" lvl="1">
              <a:buFont typeface="Arial"/>
              <a:buChar char="•"/>
              <a:defRPr/>
            </a:pPr>
            <a:r>
              <a:rPr lang="en-GB" dirty="0"/>
              <a:t>Projects</a:t>
            </a:r>
          </a:p>
          <a:p>
            <a:pPr marL="0" indent="0" algn="ctr">
              <a:buNone/>
              <a:defRPr/>
            </a:pPr>
            <a:r>
              <a:rPr lang="en-US" dirty="0"/>
              <a:t> </a:t>
            </a:r>
          </a:p>
          <a:p>
            <a:pPr marL="0" indent="0" algn="ctr">
              <a:buNone/>
              <a:defRPr/>
            </a:pP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Over a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hundred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ways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of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performing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assessment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</a:t>
            </a:r>
            <a:endParaRPr lang="fr-FR" sz="2400" b="1" dirty="0">
              <a:solidFill>
                <a:srgbClr val="0070C0"/>
              </a:solidFill>
            </a:endParaRPr>
          </a:p>
          <a:p>
            <a:pPr marL="0" indent="0" algn="ctr">
              <a:buNone/>
              <a:defRPr/>
            </a:pP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Coordination on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its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FiraSans-Light-Identity-H"/>
              </a:rPr>
              <a:t>way</a:t>
            </a:r>
            <a:r>
              <a:rPr lang="fr-FR" sz="2400" b="1" dirty="0">
                <a:solidFill>
                  <a:srgbClr val="0070C0"/>
                </a:solidFill>
                <a:latin typeface="FiraSans-Light-Identity-H"/>
              </a:rPr>
              <a:t> </a:t>
            </a:r>
            <a:endParaRPr lang="fr-FR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113999"/>
              </a:lnSpc>
              <a:spcAft>
                <a:spcPts val="800"/>
              </a:spcAft>
              <a:buNone/>
              <a:defRPr/>
            </a:pPr>
            <a:endParaRPr lang="en-US" dirty="0"/>
          </a:p>
          <a:p>
            <a:pPr>
              <a:lnSpc>
                <a:spcPct val="113999"/>
              </a:lnSpc>
              <a:spcAft>
                <a:spcPts val="800"/>
              </a:spcAft>
              <a:defRPr/>
            </a:pPr>
            <a:endParaRPr lang="en-GB" dirty="0">
              <a:solidFill>
                <a:srgbClr val="000000"/>
              </a:solidFill>
              <a:latin typeface="Poppins"/>
              <a:cs typeface="Poppins"/>
            </a:endParaRPr>
          </a:p>
        </p:txBody>
      </p:sp>
      <p:pic>
        <p:nvPicPr>
          <p:cNvPr id="3" name="Image 2" descr="Une image contenant texte, logo, Police, conception&#10;&#10;Description générée automatiquement">
            <a:extLst>
              <a:ext uri="{FF2B5EF4-FFF2-40B4-BE49-F238E27FC236}">
                <a16:creationId xmlns:a16="http://schemas.microsoft.com/office/drawing/2014/main" id="{B8C9079E-220C-3A96-8E37-21852FCB3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8427" y="1602032"/>
            <a:ext cx="914400" cy="457200"/>
          </a:xfrm>
          <a:prstGeom prst="rect">
            <a:avLst/>
          </a:prstGeom>
        </p:spPr>
      </p:pic>
      <p:pic>
        <p:nvPicPr>
          <p:cNvPr id="4" name="Image 3" descr="Une image contenant symbole, Police, logo, Graphique&#10;&#10;Description générée automatiquement">
            <a:extLst>
              <a:ext uri="{FF2B5EF4-FFF2-40B4-BE49-F238E27FC236}">
                <a16:creationId xmlns:a16="http://schemas.microsoft.com/office/drawing/2014/main" id="{59E6E4E9-8FC9-68EA-2B97-E883763A9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232247" y="1306149"/>
            <a:ext cx="1066800" cy="984250"/>
          </a:xfrm>
          <a:prstGeom prst="rect">
            <a:avLst/>
          </a:prstGeom>
        </p:spPr>
      </p:pic>
      <p:pic>
        <p:nvPicPr>
          <p:cNvPr id="5" name="Image 4" descr="Une image contenant logo, Police, Graphique, cercle&#10;&#10;Description générée automatiquement">
            <a:extLst>
              <a:ext uri="{FF2B5EF4-FFF2-40B4-BE49-F238E27FC236}">
                <a16:creationId xmlns:a16="http://schemas.microsoft.com/office/drawing/2014/main" id="{46E095CE-AED3-05BF-107B-23E9F2BE2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232247" y="2418735"/>
            <a:ext cx="1074906" cy="99060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0F523D33-878A-7EDA-28DB-537C21349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529152" y="4152975"/>
            <a:ext cx="1506708" cy="487464"/>
          </a:xfrm>
          <a:prstGeom prst="rect">
            <a:avLst/>
          </a:prstGeom>
        </p:spPr>
      </p:pic>
      <p:pic>
        <p:nvPicPr>
          <p:cNvPr id="8" name="Image 7" descr="Une image contenant symbole, logo, Police, Graphique&#10;&#10;Description générée automatiquement">
            <a:extLst>
              <a:ext uri="{FF2B5EF4-FFF2-40B4-BE49-F238E27FC236}">
                <a16:creationId xmlns:a16="http://schemas.microsoft.com/office/drawing/2014/main" id="{03667D03-B66F-064C-DE79-43297C96C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935163" y="2564781"/>
            <a:ext cx="419100" cy="419100"/>
          </a:xfrm>
          <a:prstGeom prst="rect">
            <a:avLst/>
          </a:prstGeom>
        </p:spPr>
      </p:pic>
      <p:pic>
        <p:nvPicPr>
          <p:cNvPr id="10" name="Image 9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83FADBA1-B625-DB46-607C-2216AA3D0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868427" y="3630387"/>
            <a:ext cx="837061" cy="487465"/>
          </a:xfrm>
          <a:prstGeom prst="rect">
            <a:avLst/>
          </a:prstGeom>
        </p:spPr>
      </p:pic>
      <p:pic>
        <p:nvPicPr>
          <p:cNvPr id="11" name="Image 10" descr="Une image contenant Police, calligraphie, logo, typographie&#10;&#10;Description générée automatiquement">
            <a:extLst>
              <a:ext uri="{FF2B5EF4-FFF2-40B4-BE49-F238E27FC236}">
                <a16:creationId xmlns:a16="http://schemas.microsoft.com/office/drawing/2014/main" id="{E4C06FD9-A3E9-1DBB-72EF-5338BA822E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484127" y="4848629"/>
            <a:ext cx="1384300" cy="571024"/>
          </a:xfrm>
          <a:prstGeom prst="rect">
            <a:avLst/>
          </a:prstGeom>
        </p:spPr>
      </p:pic>
      <p:pic>
        <p:nvPicPr>
          <p:cNvPr id="12" name="Image 11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0B4374DB-5F30-7E0A-6E50-4DF92FBC5E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0692470" y="4815159"/>
            <a:ext cx="1319023" cy="4874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4A60E-2C45-F868-4FC0-7C14CA9FF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50" y="419490"/>
            <a:ext cx="10571998" cy="577459"/>
          </a:xfrm>
        </p:spPr>
        <p:txBody>
          <a:bodyPr>
            <a:normAutofit/>
          </a:bodyPr>
          <a:lstStyle/>
          <a:p>
            <a:r>
              <a:rPr lang="fr-FR" sz="3200" dirty="0" err="1">
                <a:solidFill>
                  <a:srgbClr val="002060"/>
                </a:solidFill>
              </a:rPr>
              <a:t>History</a:t>
            </a:r>
            <a:r>
              <a:rPr lang="fr-FR" sz="3200" dirty="0">
                <a:solidFill>
                  <a:srgbClr val="002060"/>
                </a:solidFill>
              </a:rPr>
              <a:t> of the french </a:t>
            </a:r>
            <a:r>
              <a:rPr lang="fr-FR" sz="3200" dirty="0" err="1">
                <a:solidFill>
                  <a:srgbClr val="002060"/>
                </a:solidFill>
              </a:rPr>
              <a:t>chapter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2037EE-D9AF-739B-E8A4-B0BBEDE97E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1706944"/>
            <a:ext cx="5185873" cy="3968751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GB" b="1" dirty="0">
                <a:latin typeface="+mn-lt"/>
              </a:rPr>
              <a:t>Why:</a:t>
            </a:r>
            <a:endParaRPr lang="en-GB" dirty="0">
              <a:latin typeface="+mn-lt"/>
            </a:endParaRPr>
          </a:p>
          <a:p>
            <a:pPr lvl="1">
              <a:defRPr/>
            </a:pPr>
            <a:r>
              <a:rPr lang="en-GB" dirty="0">
                <a:latin typeface="+mn-lt"/>
              </a:rPr>
              <a:t>2021 creation of a specific WG for OSEC during the French presidency of the EU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Discussion between different actors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Political group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b="1" dirty="0">
                <a:latin typeface="+mn-lt"/>
              </a:rPr>
              <a:t>Who: institutions who signed DORA or will do</a:t>
            </a:r>
            <a:endParaRPr lang="en-GB" dirty="0">
              <a:latin typeface="+mn-lt"/>
            </a:endParaRPr>
          </a:p>
          <a:p>
            <a:pPr lvl="1">
              <a:defRPr/>
            </a:pPr>
            <a:r>
              <a:rPr lang="en-GB" dirty="0">
                <a:latin typeface="+mn-lt"/>
              </a:rPr>
              <a:t>Universities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RPOs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Funding Agencies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Evaluation agencies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b="1" dirty="0">
                <a:latin typeface="+mn-lt"/>
              </a:rPr>
              <a:t>How:</a:t>
            </a:r>
            <a:endParaRPr lang="en-GB" dirty="0">
              <a:latin typeface="+mn-lt"/>
            </a:endParaRPr>
          </a:p>
          <a:p>
            <a:pPr lvl="1">
              <a:defRPr/>
            </a:pPr>
            <a:r>
              <a:rPr lang="en-GB" dirty="0">
                <a:latin typeface="+mn-lt"/>
              </a:rPr>
              <a:t>Discussion and presentation of each usage</a:t>
            </a:r>
          </a:p>
          <a:p>
            <a:pPr lvl="1">
              <a:defRPr/>
            </a:pPr>
            <a:r>
              <a:rPr lang="en-GB" dirty="0">
                <a:latin typeface="+mn-lt"/>
              </a:rPr>
              <a:t>Specialists interventions.</a:t>
            </a:r>
          </a:p>
          <a:p>
            <a:endParaRPr lang="fr-FR" dirty="0">
              <a:latin typeface="+mn-lt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F9CFC3-B9F8-749F-E5A9-AFBB75332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619" y="2498814"/>
            <a:ext cx="5194582" cy="3203678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/>
              <a:buChar char="ü"/>
              <a:defRPr/>
            </a:pPr>
            <a:r>
              <a:rPr lang="en-GB" b="1" dirty="0">
                <a:latin typeface="+mn-lt"/>
              </a:rPr>
              <a:t>Paris Call text : OSEC2022</a:t>
            </a:r>
            <a:endParaRPr lang="en-GB" dirty="0">
              <a:latin typeface="+mn-lt"/>
            </a:endParaRPr>
          </a:p>
          <a:p>
            <a:pPr marL="285750" indent="-285750">
              <a:buFont typeface="Wingdings"/>
              <a:buChar char="ü"/>
              <a:defRPr/>
            </a:pPr>
            <a:endParaRPr lang="en-GB" dirty="0">
              <a:latin typeface="+mn-lt"/>
            </a:endParaRPr>
          </a:p>
          <a:p>
            <a:pPr marL="285750" indent="-285750">
              <a:buFont typeface="Wingdings"/>
              <a:buChar char="ü"/>
              <a:defRPr/>
            </a:pPr>
            <a:r>
              <a:rPr lang="en-GB" dirty="0">
                <a:latin typeface="+mn-lt"/>
              </a:rPr>
              <a:t>Needs to become operational</a:t>
            </a:r>
          </a:p>
          <a:p>
            <a:pPr marL="285750" indent="-285750">
              <a:buFont typeface="Wingdings"/>
              <a:buChar char="ü"/>
              <a:defRPr/>
            </a:pPr>
            <a:endParaRPr lang="en-GB" dirty="0">
              <a:latin typeface="+mn-lt"/>
            </a:endParaRPr>
          </a:p>
          <a:p>
            <a:pPr marL="285750" indent="-285750">
              <a:buFont typeface="Wingdings"/>
              <a:buChar char="ü"/>
              <a:defRPr/>
            </a:pPr>
            <a:r>
              <a:rPr lang="en-GB" dirty="0">
                <a:latin typeface="+mn-lt"/>
              </a:rPr>
              <a:t>Evolution into the new framework of </a:t>
            </a:r>
            <a:r>
              <a:rPr lang="en-GB" dirty="0" err="1">
                <a:latin typeface="+mn-lt"/>
              </a:rPr>
              <a:t>CoARA</a:t>
            </a:r>
            <a:endParaRPr lang="en-GB" dirty="0">
              <a:latin typeface="+mn-lt"/>
            </a:endParaRPr>
          </a:p>
          <a:p>
            <a:pPr marL="285750" indent="-285750">
              <a:buFont typeface="Wingdings"/>
              <a:buChar char="ü"/>
              <a:defRPr/>
            </a:pPr>
            <a:endParaRPr lang="en-GB" dirty="0">
              <a:latin typeface="+mn-lt"/>
            </a:endParaRPr>
          </a:p>
          <a:p>
            <a:pPr marL="285750" indent="-285750">
              <a:buFont typeface="Wingdings"/>
              <a:buChar char="ü"/>
              <a:defRPr/>
            </a:pPr>
            <a:r>
              <a:rPr lang="en-GB" dirty="0">
                <a:latin typeface="+mn-lt"/>
              </a:rPr>
              <a:t>Two DORA WG members were in the Core group to design </a:t>
            </a:r>
            <a:r>
              <a:rPr lang="en-GB" dirty="0" err="1">
                <a:latin typeface="+mn-lt"/>
              </a:rPr>
              <a:t>CoARA</a:t>
            </a:r>
            <a:r>
              <a:rPr lang="en-GB" dirty="0">
                <a:latin typeface="+mn-lt"/>
              </a:rPr>
              <a:t> texts : Sylvie </a:t>
            </a:r>
            <a:r>
              <a:rPr lang="en-GB" dirty="0" err="1">
                <a:latin typeface="+mn-lt"/>
              </a:rPr>
              <a:t>Rousset</a:t>
            </a:r>
            <a:r>
              <a:rPr lang="en-GB" dirty="0">
                <a:latin typeface="+mn-lt"/>
              </a:rPr>
              <a:t> (in </a:t>
            </a:r>
            <a:r>
              <a:rPr lang="en-GB" dirty="0" err="1">
                <a:latin typeface="+mn-lt"/>
              </a:rPr>
              <a:t>CoARA</a:t>
            </a:r>
            <a:r>
              <a:rPr lang="en-GB" dirty="0">
                <a:latin typeface="+mn-lt"/>
              </a:rPr>
              <a:t> board) and Bernard </a:t>
            </a:r>
            <a:r>
              <a:rPr lang="en-GB" dirty="0" err="1">
                <a:latin typeface="+mn-lt"/>
              </a:rPr>
              <a:t>Larrouturou</a:t>
            </a:r>
            <a:r>
              <a:rPr lang="en-GB" dirty="0">
                <a:latin typeface="+mn-lt"/>
              </a:rPr>
              <a:t>.</a:t>
            </a:r>
          </a:p>
          <a:p>
            <a:endParaRPr lang="fr-FR" dirty="0">
              <a:latin typeface="+mn-lt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7E1F38-121E-208A-4C93-06193E89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692BCF-6967-8B3A-83B2-B3B4C0E85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4</a:t>
            </a:fld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20874F-DAF1-95BF-2835-D800A8B46F6B}"/>
              </a:ext>
            </a:extLst>
          </p:cNvPr>
          <p:cNvSpPr txBox="1"/>
          <p:nvPr/>
        </p:nvSpPr>
        <p:spPr>
          <a:xfrm>
            <a:off x="2858529" y="1063264"/>
            <a:ext cx="5070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cap="all" dirty="0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DORA </a:t>
            </a:r>
            <a:r>
              <a:rPr lang="fr-FR" sz="2000" b="1" cap="all" dirty="0" err="1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Working</a:t>
            </a:r>
            <a:r>
              <a:rPr lang="fr-FR" sz="2000" b="1" cap="all" dirty="0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 group – </a:t>
            </a:r>
          </a:p>
          <a:p>
            <a:pPr algn="ctr"/>
            <a:r>
              <a:rPr lang="fr-FR" sz="2000" b="1" cap="all" dirty="0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Open Science French </a:t>
            </a:r>
            <a:r>
              <a:rPr lang="fr-FR" sz="2000" b="1" cap="all" dirty="0" err="1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commitee</a:t>
            </a:r>
            <a:endParaRPr lang="fr-FR" sz="2000" b="1" cap="all" dirty="0">
              <a:solidFill>
                <a:srgbClr val="0070C0"/>
              </a:solidFill>
              <a:latin typeface="Poppins SemiBold"/>
              <a:ea typeface="+mj-ea"/>
              <a:cs typeface="Poppins SemiBold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4B2322-9C4F-1F27-B6F5-65EEEA222F49}"/>
              </a:ext>
            </a:extLst>
          </p:cNvPr>
          <p:cNvSpPr txBox="1"/>
          <p:nvPr/>
        </p:nvSpPr>
        <p:spPr>
          <a:xfrm>
            <a:off x="6441991" y="1925584"/>
            <a:ext cx="3237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cap="all" dirty="0" err="1">
                <a:solidFill>
                  <a:srgbClr val="0070C0"/>
                </a:solidFill>
                <a:latin typeface="Poppins SemiBold"/>
                <a:ea typeface="+mj-ea"/>
                <a:cs typeface="Poppins SemiBold"/>
              </a:rPr>
              <a:t>Delivrables</a:t>
            </a:r>
            <a:endParaRPr lang="fr-FR" sz="2000" b="1" cap="all" dirty="0">
              <a:solidFill>
                <a:srgbClr val="0070C0"/>
              </a:solidFill>
              <a:latin typeface="Poppins SemiBold"/>
              <a:ea typeface="+mj-ea"/>
              <a:cs typeface="Poppins SemiBold"/>
            </a:endParaRPr>
          </a:p>
        </p:txBody>
      </p:sp>
      <p:pic>
        <p:nvPicPr>
          <p:cNvPr id="9" name="Espace réservé du contenu 6" descr="Une image contenant texte, lettre, capture d’écran, conception&#10;&#10;Description générée automatiquement">
            <a:extLst>
              <a:ext uri="{FF2B5EF4-FFF2-40B4-BE49-F238E27FC236}">
                <a16:creationId xmlns:a16="http://schemas.microsoft.com/office/drawing/2014/main" id="{14491005-1932-DE26-61EF-B9BD85ADC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66222" y="69832"/>
            <a:ext cx="3613057" cy="233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6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906E5E-3D94-35E1-8461-6C50865EF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3" y="1444624"/>
            <a:ext cx="9569673" cy="3968751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fr-FR" b="1" dirty="0"/>
              <a:t>Base</a:t>
            </a:r>
            <a:r>
              <a:rPr lang="fr-FR" dirty="0"/>
              <a:t>: DORA WG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b="1" dirty="0"/>
              <a:t>Socle</a:t>
            </a:r>
            <a:r>
              <a:rPr lang="fr-FR" dirty="0"/>
              <a:t>: </a:t>
            </a:r>
            <a:r>
              <a:rPr lang="fr-FR" dirty="0" err="1"/>
              <a:t>nationwide</a:t>
            </a:r>
            <a:r>
              <a:rPr lang="fr-FR" dirty="0"/>
              <a:t> multi-organisations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b="1" dirty="0"/>
              <a:t>Ministry as </a:t>
            </a:r>
            <a:r>
              <a:rPr lang="fr-FR" b="1" dirty="0" err="1"/>
              <a:t>facilitator</a:t>
            </a:r>
            <a:endParaRPr lang="fr-FR" b="1" dirty="0"/>
          </a:p>
          <a:p>
            <a:pPr lvl="1">
              <a:defRPr/>
            </a:pPr>
            <a:r>
              <a:rPr lang="fr-FR" b="1" dirty="0"/>
              <a:t>	</a:t>
            </a:r>
            <a:r>
              <a:rPr lang="fr-FR" dirty="0"/>
              <a:t> </a:t>
            </a:r>
            <a:r>
              <a:rPr lang="fr-FR" dirty="0" err="1"/>
              <a:t>Letters</a:t>
            </a:r>
            <a:r>
              <a:rPr lang="fr-FR" dirty="0"/>
              <a:t> to the </a:t>
            </a:r>
            <a:r>
              <a:rPr lang="fr-FR" dirty="0" err="1"/>
              <a:t>signatories</a:t>
            </a:r>
            <a:r>
              <a:rPr lang="fr-FR" dirty="0"/>
              <a:t> </a:t>
            </a:r>
            <a:r>
              <a:rPr lang="fr-FR" dirty="0" err="1"/>
              <a:t>governance</a:t>
            </a:r>
            <a:r>
              <a:rPr lang="fr-FR" dirty="0"/>
              <a:t> to propose </a:t>
            </a:r>
            <a:r>
              <a:rPr lang="fr-FR" dirty="0" err="1"/>
              <a:t>member</a:t>
            </a:r>
            <a:r>
              <a:rPr lang="fr-FR" dirty="0"/>
              <a:t> for the </a:t>
            </a:r>
            <a:r>
              <a:rPr lang="fr-FR" dirty="0" err="1"/>
              <a:t>chapter</a:t>
            </a:r>
            <a:endParaRPr lang="fr-FR" dirty="0"/>
          </a:p>
          <a:p>
            <a:pPr marL="0" indent="0">
              <a:buNone/>
              <a:defRPr/>
            </a:pPr>
            <a:r>
              <a:rPr lang="fr-FR" b="1" dirty="0"/>
              <a:t>	</a:t>
            </a:r>
            <a:endParaRPr lang="fr-FR" dirty="0"/>
          </a:p>
          <a:p>
            <a:pPr>
              <a:defRPr/>
            </a:pPr>
            <a:r>
              <a:rPr lang="fr-FR" b="1" dirty="0" err="1"/>
              <a:t>Since</a:t>
            </a:r>
            <a:r>
              <a:rPr lang="fr-FR" b="1" dirty="0"/>
              <a:t> </a:t>
            </a:r>
            <a:r>
              <a:rPr lang="fr-FR" b="1" dirty="0" err="1"/>
              <a:t>CoARA</a:t>
            </a:r>
            <a:r>
              <a:rPr lang="fr-FR" b="1" dirty="0"/>
              <a:t> </a:t>
            </a:r>
            <a:r>
              <a:rPr lang="fr-FR" b="1" dirty="0" err="1"/>
              <a:t>creation</a:t>
            </a:r>
            <a:r>
              <a:rPr lang="fr-FR" b="1" dirty="0"/>
              <a:t>, </a:t>
            </a:r>
            <a:r>
              <a:rPr lang="fr-FR" b="1" dirty="0" err="1"/>
              <a:t>we</a:t>
            </a:r>
            <a:r>
              <a:rPr lang="fr-FR" b="1" dirty="0"/>
              <a:t> </a:t>
            </a:r>
            <a:r>
              <a:rPr lang="fr-FR" b="1" dirty="0" err="1"/>
              <a:t>extended</a:t>
            </a:r>
            <a:r>
              <a:rPr lang="fr-FR" b="1" dirty="0"/>
              <a:t> the </a:t>
            </a:r>
            <a:r>
              <a:rPr lang="fr-FR" b="1" dirty="0" err="1"/>
              <a:t>members</a:t>
            </a:r>
            <a:r>
              <a:rPr lang="fr-FR" b="1" dirty="0"/>
              <a:t> of the DORA WG, </a:t>
            </a:r>
            <a:r>
              <a:rPr lang="fr-FR" b="1" dirty="0" err="1"/>
              <a:t>accepting</a:t>
            </a:r>
            <a:r>
              <a:rPr lang="fr-FR" b="1" dirty="0"/>
              <a:t> </a:t>
            </a:r>
            <a:r>
              <a:rPr lang="fr-FR" b="1" dirty="0" err="1"/>
              <a:t>any</a:t>
            </a:r>
            <a:r>
              <a:rPr lang="fr-FR" b="1" dirty="0"/>
              <a:t> </a:t>
            </a:r>
            <a:r>
              <a:rPr lang="fr-FR" b="1" dirty="0" err="1"/>
              <a:t>signatories</a:t>
            </a:r>
            <a:r>
              <a:rPr lang="fr-FR" b="1" dirty="0"/>
              <a:t> </a:t>
            </a:r>
            <a:r>
              <a:rPr lang="fr-FR" b="1" dirty="0" err="1"/>
              <a:t>who</a:t>
            </a:r>
            <a:r>
              <a:rPr lang="fr-FR" b="1" dirty="0"/>
              <a:t> made the </a:t>
            </a:r>
            <a:r>
              <a:rPr lang="fr-FR" b="1" dirty="0" err="1"/>
              <a:t>request</a:t>
            </a:r>
            <a:endParaRPr lang="fr-FR" b="1" dirty="0"/>
          </a:p>
          <a:p>
            <a:pPr>
              <a:defRPr/>
            </a:pPr>
            <a:endParaRPr lang="fr-FR" b="1" dirty="0"/>
          </a:p>
          <a:p>
            <a:pPr>
              <a:defRPr/>
            </a:pPr>
            <a:r>
              <a:rPr lang="fr-FR" b="1" dirty="0" err="1"/>
              <a:t>Larger</a:t>
            </a:r>
            <a:r>
              <a:rPr lang="fr-FR" b="1" dirty="0"/>
              <a:t> scope of the French </a:t>
            </a:r>
            <a:r>
              <a:rPr lang="fr-FR" b="1" dirty="0" err="1"/>
              <a:t>chapter</a:t>
            </a:r>
            <a:r>
              <a:rPr lang="fr-FR" b="1" dirty="0"/>
              <a:t> </a:t>
            </a:r>
            <a:r>
              <a:rPr lang="fr-FR" b="1" dirty="0" err="1"/>
              <a:t>than</a:t>
            </a:r>
            <a:r>
              <a:rPr lang="fr-FR" b="1" dirty="0"/>
              <a:t> the DORA WG</a:t>
            </a:r>
          </a:p>
          <a:p>
            <a:pPr lvl="1">
              <a:defRPr/>
            </a:pPr>
            <a:r>
              <a:rPr lang="fr-FR" b="1" dirty="0"/>
              <a:t>	</a:t>
            </a:r>
            <a:r>
              <a:rPr lang="fr-FR" dirty="0"/>
              <a:t>More participants (53 </a:t>
            </a:r>
            <a:r>
              <a:rPr lang="fr-FR" dirty="0" err="1"/>
              <a:t>signatories</a:t>
            </a:r>
            <a:r>
              <a:rPr lang="fr-FR" dirty="0"/>
              <a:t>)</a:t>
            </a:r>
          </a:p>
          <a:p>
            <a:pPr lvl="1">
              <a:defRPr/>
            </a:pPr>
            <a:r>
              <a:rPr lang="fr-FR" dirty="0"/>
              <a:t>	</a:t>
            </a:r>
            <a:r>
              <a:rPr lang="fr-FR" dirty="0" err="1"/>
              <a:t>Operational</a:t>
            </a:r>
            <a:r>
              <a:rPr lang="fr-FR" dirty="0"/>
              <a:t>: </a:t>
            </a:r>
            <a:r>
              <a:rPr lang="fr-FR" dirty="0" err="1"/>
              <a:t>CoARA</a:t>
            </a:r>
            <a:r>
              <a:rPr lang="fr-FR" dirty="0"/>
              <a:t> WG are in </a:t>
            </a:r>
            <a:r>
              <a:rPr lang="fr-FR" dirty="0" err="1"/>
              <a:t>progress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77E562-C594-8B69-3EB1-C5791589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6743B-6F13-86C4-0AF3-24FB10DB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5</a:t>
            </a:fld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6CD9FF-07C2-7869-747A-E6A35BE5FD41}"/>
              </a:ext>
            </a:extLst>
          </p:cNvPr>
          <p:cNvSpPr txBox="1"/>
          <p:nvPr/>
        </p:nvSpPr>
        <p:spPr>
          <a:xfrm>
            <a:off x="1359243" y="642551"/>
            <a:ext cx="8723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>
                <a:solidFill>
                  <a:srgbClr val="002060"/>
                </a:solidFill>
              </a:rPr>
              <a:t>CoARA</a:t>
            </a:r>
            <a:r>
              <a:rPr lang="fr-FR" sz="3200" b="1" dirty="0">
                <a:solidFill>
                  <a:srgbClr val="002060"/>
                </a:solidFill>
              </a:rPr>
              <a:t> French </a:t>
            </a:r>
            <a:r>
              <a:rPr lang="fr-FR" sz="3200" b="1" dirty="0" err="1">
                <a:solidFill>
                  <a:srgbClr val="002060"/>
                </a:solidFill>
              </a:rPr>
              <a:t>Chapter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  <a:r>
              <a:rPr lang="fr-FR" sz="3200" b="1" dirty="0" err="1">
                <a:solidFill>
                  <a:srgbClr val="002060"/>
                </a:solidFill>
              </a:rPr>
              <a:t>creation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5910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063F85-3E2E-05C9-50BA-73570F88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4C86E9-6C86-3E8F-9E49-49254EBF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2DB6E2DC-AE88-1468-F04E-301C1B9E970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1861113"/>
              </p:ext>
            </p:extLst>
          </p:nvPr>
        </p:nvGraphicFramePr>
        <p:xfrm>
          <a:off x="1202210" y="1359243"/>
          <a:ext cx="8720266" cy="4054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EB27E572-DF7A-34A0-9F34-16F599A354B6}"/>
              </a:ext>
            </a:extLst>
          </p:cNvPr>
          <p:cNvSpPr txBox="1"/>
          <p:nvPr/>
        </p:nvSpPr>
        <p:spPr>
          <a:xfrm>
            <a:off x="1989438" y="395416"/>
            <a:ext cx="841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002060"/>
                </a:solidFill>
              </a:rPr>
              <a:t>CoARA</a:t>
            </a:r>
            <a:r>
              <a:rPr lang="fr-FR" sz="3600" b="1" dirty="0">
                <a:solidFill>
                  <a:srgbClr val="002060"/>
                </a:solidFill>
              </a:rPr>
              <a:t> in France – 53 </a:t>
            </a:r>
            <a:r>
              <a:rPr lang="fr-FR" sz="3600" b="1" dirty="0" err="1">
                <a:solidFill>
                  <a:srgbClr val="002060"/>
                </a:solidFill>
              </a:rPr>
              <a:t>signatories</a:t>
            </a:r>
            <a:endParaRPr lang="fr-FR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85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10000" y="720000"/>
            <a:ext cx="10571998" cy="6639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Special characteristics of the National Chapter </a:t>
            </a:r>
            <a:endParaRPr lang="fr-FR" sz="3200" cap="none" dirty="0">
              <a:solidFill>
                <a:srgbClr val="0F0F55"/>
              </a:solidFill>
              <a:latin typeface="Poppins SemiBold"/>
              <a:cs typeface="Poppins Semi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E564337-EC0D-514C-8926-9471E1A66B46}" type="slidenum">
              <a:rPr lang="en-US"/>
              <a:t>7</a:t>
            </a:fld>
            <a:endParaRPr lang="en-US"/>
          </a:p>
        </p:txBody>
      </p:sp>
      <p:sp>
        <p:nvSpPr>
          <p:cNvPr id="9" name="Espace réservé du contenu 2"/>
          <p:cNvSpPr>
            <a:spLocks noGrp="1"/>
          </p:cNvSpPr>
          <p:nvPr/>
        </p:nvSpPr>
        <p:spPr bwMode="auto">
          <a:xfrm>
            <a:off x="867795" y="2418735"/>
            <a:ext cx="9390063" cy="3213138"/>
          </a:xfrm>
          <a:prstGeom prst="rect">
            <a:avLst/>
          </a:prstGeom>
          <a:ln>
            <a:solidFill>
              <a:srgbClr val="0F0F55"/>
            </a:solidFill>
          </a:ln>
        </p:spPr>
        <p:txBody>
          <a:bodyPr lIns="91440" tIns="45720" rIns="91440" bIns="45720" anchor="t">
            <a:normAutofit/>
          </a:bodyPr>
          <a:lstStyle>
            <a:lvl1pPr marL="342900" indent="-3429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1pPr>
            <a:lvl2pPr marL="742950" indent="-28575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Courier New"/>
              <a:buChar char="o"/>
              <a:defRPr sz="16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2pPr>
            <a:lvl3pPr marL="11430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3pPr>
            <a:lvl4pPr marL="16002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Wingdings"/>
              <a:buChar char="q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4pPr>
            <a:lvl5pPr marL="20574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5pPr>
            <a:lvl6pPr marL="24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srgbClr val="0070C0"/>
                </a:solidFill>
                <a:latin typeface="Poppins"/>
                <a:cs typeface="Poppins"/>
              </a:rPr>
              <a:t>Focuses for the French chapter</a:t>
            </a:r>
            <a:endParaRPr lang="en-GB" dirty="0">
              <a:latin typeface="Poppins"/>
              <a:cs typeface="Poppins"/>
            </a:endParaRPr>
          </a:p>
          <a:p>
            <a:pPr marL="342900" lvl="0" indent="-342900">
              <a:buFont typeface="+mj-lt"/>
              <a:buAutoNum type="arabicParenBoth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Discuss on the best practices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Both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share information on ongoing work in French organization and within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especially within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r>
              <a:rPr lang="en-US" sz="1800" dirty="0">
                <a:effectLst/>
                <a:latin typeface="Poppins Ligh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WG, coordinating the French participation in these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WG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Both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Coordinate an inventory of evaluation uses in the different organizations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Both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the action plan proposed by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Both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synergy between people in charge of research assessment and research assessment coordination to avoid isolation in their functions.</a:t>
            </a:r>
          </a:p>
          <a:p>
            <a:pPr marL="342900" lvl="0" indent="-342900">
              <a:buFont typeface="+mj-lt"/>
              <a:buAutoNum type="arabicParenBoth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 the signature of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agreement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4795A3-9E2D-AFB6-968E-92465C8300B2}"/>
              </a:ext>
            </a:extLst>
          </p:cNvPr>
          <p:cNvSpPr txBox="1"/>
          <p:nvPr/>
        </p:nvSpPr>
        <p:spPr>
          <a:xfrm>
            <a:off x="1163820" y="1383957"/>
            <a:ext cx="8798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aim of the French chapter is to create a place for exchange on the initiatives and good practices promoting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commitments in universities, research performing organizations, funding agencies, assessment authorities…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Challenges and opportunities that could be shared across National Chapters</a:t>
            </a:r>
            <a:endParaRPr lang="fr-FR" sz="3200" cap="none" dirty="0">
              <a:solidFill>
                <a:srgbClr val="0F0F55"/>
              </a:solidFill>
              <a:latin typeface="Poppins SemiBold"/>
              <a:cs typeface="Poppins SemiBold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E564337-EC0D-514C-8926-9471E1A66B46}" type="slidenum">
              <a:rPr lang="en-US"/>
              <a:t>8</a:t>
            </a:fld>
            <a:endParaRPr lang="en-US"/>
          </a:p>
        </p:txBody>
      </p:sp>
      <p:sp>
        <p:nvSpPr>
          <p:cNvPr id="9" name="Espace réservé du contenu 2"/>
          <p:cNvSpPr>
            <a:spLocks noGrp="1"/>
          </p:cNvSpPr>
          <p:nvPr/>
        </p:nvSpPr>
        <p:spPr bwMode="auto">
          <a:xfrm>
            <a:off x="867795" y="2418735"/>
            <a:ext cx="9390063" cy="3202747"/>
          </a:xfrm>
          <a:prstGeom prst="rect">
            <a:avLst/>
          </a:prstGeom>
          <a:ln>
            <a:solidFill>
              <a:srgbClr val="0F0F55"/>
            </a:solidFill>
          </a:ln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8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1pPr>
            <a:lvl2pPr marL="742950" indent="-28575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Courier New"/>
              <a:buChar char="o"/>
              <a:defRPr sz="16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2pPr>
            <a:lvl3pPr marL="11430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3pPr>
            <a:lvl4pPr marL="16002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0D29F9"/>
              </a:buClr>
              <a:buFont typeface="Wingdings"/>
              <a:buChar char="q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4pPr>
            <a:lvl5pPr marL="2057400" indent="-228600" algn="l" defTabSz="457200">
              <a:spcBef>
                <a:spcPts val="0"/>
              </a:spcBef>
              <a:spcAft>
                <a:spcPts val="600"/>
              </a:spcAft>
              <a:buClr>
                <a:srgbClr val="48B9FF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Poppins"/>
                <a:ea typeface="+mn-ea"/>
                <a:cs typeface="Poppins"/>
              </a:defRPr>
            </a:lvl5pPr>
            <a:lvl6pPr marL="24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2"/>
              <a:buChar char="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srgbClr val="0070C0"/>
                </a:solidFill>
                <a:latin typeface="Poppins"/>
                <a:cs typeface="Poppins"/>
              </a:rPr>
              <a:t>Concretely</a:t>
            </a:r>
            <a:endParaRPr lang="en-GB" dirty="0">
              <a:latin typeface="Poppins"/>
              <a:cs typeface="Poppins"/>
            </a:endParaRPr>
          </a:p>
          <a:p>
            <a:pPr>
              <a:defRPr/>
            </a:pPr>
            <a:r>
              <a:rPr lang="en-GB" b="1" dirty="0"/>
              <a:t>Place to discuss and diffuse the results of </a:t>
            </a:r>
            <a:r>
              <a:rPr lang="en-GB" b="1" dirty="0" err="1"/>
              <a:t>CoARA</a:t>
            </a:r>
            <a:endParaRPr lang="en-GB" b="1" dirty="0"/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Web site for diffusion in coordination with </a:t>
            </a:r>
            <a:r>
              <a:rPr lang="en-GB" dirty="0" err="1"/>
              <a:t>CoARA</a:t>
            </a:r>
            <a:r>
              <a:rPr lang="en-GB" dirty="0"/>
              <a:t> </a:t>
            </a:r>
            <a:r>
              <a:rPr lang="en-GB" dirty="0" err="1"/>
              <a:t>secreatriat</a:t>
            </a:r>
            <a:r>
              <a:rPr lang="en-GB" dirty="0"/>
              <a:t> ESF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Diffusion of the </a:t>
            </a:r>
            <a:r>
              <a:rPr lang="en-GB" dirty="0" err="1"/>
              <a:t>CoARA</a:t>
            </a:r>
            <a:r>
              <a:rPr lang="en-GB" dirty="0"/>
              <a:t> documents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Translation of </a:t>
            </a:r>
            <a:r>
              <a:rPr lang="en-GB" dirty="0" err="1"/>
              <a:t>CoARA</a:t>
            </a:r>
            <a:r>
              <a:rPr lang="en-GB" dirty="0"/>
              <a:t> documents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Results of the French Chapter discussion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b="1" dirty="0"/>
              <a:t>Place to coordinate and exchange on the </a:t>
            </a:r>
            <a:r>
              <a:rPr lang="en-GB" b="1" dirty="0" err="1"/>
              <a:t>CoARA</a:t>
            </a:r>
            <a:r>
              <a:rPr lang="en-GB" b="1" dirty="0"/>
              <a:t> WG contents</a:t>
            </a:r>
            <a:endParaRPr lang="en-GB" dirty="0"/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Having French members in each </a:t>
            </a:r>
            <a:r>
              <a:rPr lang="en-GB" dirty="0" err="1"/>
              <a:t>CoARA</a:t>
            </a:r>
            <a:r>
              <a:rPr lang="en-GB" dirty="0"/>
              <a:t> WG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Could propose some mirror WG at national level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Could have specific discussion for national implementation</a:t>
            </a:r>
          </a:p>
          <a:p>
            <a:pPr marL="1200150" lvl="1" indent="-285750">
              <a:buFont typeface="Wingdings"/>
              <a:buChar char="ü"/>
              <a:defRPr/>
            </a:pPr>
            <a:r>
              <a:rPr lang="en-GB" dirty="0"/>
              <a:t>Thinking shared guidelines based on </a:t>
            </a:r>
            <a:r>
              <a:rPr lang="en-GB" dirty="0" err="1"/>
              <a:t>CoARA</a:t>
            </a:r>
            <a:r>
              <a:rPr lang="en-GB" dirty="0"/>
              <a:t> commitments</a:t>
            </a:r>
          </a:p>
          <a:p>
            <a:pPr marL="0" indent="0">
              <a:lnSpc>
                <a:spcPct val="113999"/>
              </a:lnSpc>
              <a:spcAft>
                <a:spcPts val="800"/>
              </a:spcAft>
              <a:buNone/>
              <a:defRPr/>
            </a:pPr>
            <a:endParaRPr lang="en-US" dirty="0"/>
          </a:p>
          <a:p>
            <a:pPr>
              <a:lnSpc>
                <a:spcPct val="113999"/>
              </a:lnSpc>
              <a:spcAft>
                <a:spcPts val="800"/>
              </a:spcAft>
              <a:defRPr/>
            </a:pPr>
            <a:endParaRPr lang="en-GB" dirty="0">
              <a:solidFill>
                <a:srgbClr val="000000"/>
              </a:solidFill>
              <a:latin typeface="Poppins"/>
              <a:cs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998823F5-7E47-133B-DD59-3077023D72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0740" y="1256236"/>
            <a:ext cx="5184775" cy="3288510"/>
          </a:xfr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6F3DEC45-73AA-8CE2-3596-C26D387EEC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91513" y="2448987"/>
            <a:ext cx="5194300" cy="3077798"/>
          </a:xfr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362D6-5594-1E42-ACED-6BA1E315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18149-DAA7-9A33-6FBF-2BF1F066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9</a:t>
            </a:fld>
            <a:endParaRPr lang="en-US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D0E105A5-2773-BBCB-0AE8-341746C5EF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0001" y="361654"/>
            <a:ext cx="10571998" cy="54038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Tools</a:t>
            </a:r>
            <a:endParaRPr lang="fr-FR" sz="3200" cap="none" dirty="0">
              <a:solidFill>
                <a:srgbClr val="0F0F55"/>
              </a:solidFill>
              <a:latin typeface="Poppins SemiBold"/>
              <a:cs typeface="Poppins SemiBold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5CE520-4525-EBB1-1BC1-F5DF88405245}"/>
              </a:ext>
            </a:extLst>
          </p:cNvPr>
          <p:cNvSpPr txBox="1"/>
          <p:nvPr/>
        </p:nvSpPr>
        <p:spPr>
          <a:xfrm>
            <a:off x="5980670" y="1256236"/>
            <a:ext cx="6116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Periodic meetings in </a:t>
            </a:r>
            <a:r>
              <a:rPr lang="en-GB" dirty="0" err="1"/>
              <a:t>visio</a:t>
            </a:r>
            <a:r>
              <a:rPr lang="en-GB" dirty="0"/>
              <a:t>, first in dec 2023</a:t>
            </a:r>
          </a:p>
          <a:p>
            <a:r>
              <a:rPr lang="en-GB" dirty="0"/>
              <a:t>In person meeting, 29th of February</a:t>
            </a:r>
          </a:p>
          <a:p>
            <a:r>
              <a:rPr lang="en-GB" dirty="0"/>
              <a:t>We would like to organize in person meeting once a year</a:t>
            </a:r>
          </a:p>
        </p:txBody>
      </p:sp>
    </p:spTree>
    <p:extLst>
      <p:ext uri="{BB962C8B-B14F-4D97-AF65-F5344CB8AC3E}">
        <p14:creationId xmlns:p14="http://schemas.microsoft.com/office/powerpoint/2010/main" val="813392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4758AE-DA11-63DB-BDA1-082ECF216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10771926" cy="39687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800" b="1" dirty="0"/>
              <a:t>Identify roadblocks </a:t>
            </a:r>
            <a:r>
              <a:rPr lang="en-GB" sz="1800" dirty="0"/>
              <a:t>in the process and find solutions to surpass them </a:t>
            </a:r>
          </a:p>
          <a:p>
            <a:pPr>
              <a:defRPr/>
            </a:pPr>
            <a:r>
              <a:rPr lang="en-GB" sz="1800" dirty="0" err="1"/>
              <a:t>CoARA</a:t>
            </a:r>
            <a:r>
              <a:rPr lang="en-GB" sz="1800" dirty="0"/>
              <a:t> commitments: Integrity and data sharing -&gt; </a:t>
            </a:r>
            <a:r>
              <a:rPr lang="en-GB" sz="1800" b="1" dirty="0"/>
              <a:t>Research on Research </a:t>
            </a:r>
            <a:r>
              <a:rPr lang="en-GB" sz="1800" dirty="0"/>
              <a:t>have</a:t>
            </a:r>
            <a:r>
              <a:rPr lang="en-GB" sz="1800" b="1" dirty="0"/>
              <a:t> </a:t>
            </a:r>
            <a:r>
              <a:rPr lang="en-GB" sz="1800" dirty="0"/>
              <a:t>to be taken into account</a:t>
            </a:r>
          </a:p>
          <a:p>
            <a:pPr>
              <a:defRPr/>
            </a:pPr>
            <a:r>
              <a:rPr lang="en-GB" sz="1800" dirty="0"/>
              <a:t>Assessment is at the heart of </a:t>
            </a:r>
            <a:r>
              <a:rPr lang="en-GB" sz="1800" b="1" dirty="0"/>
              <a:t>extremely complex system</a:t>
            </a:r>
            <a:endParaRPr lang="en-GB" sz="1800" dirty="0"/>
          </a:p>
          <a:p>
            <a:pPr>
              <a:defRPr/>
            </a:pPr>
            <a:r>
              <a:rPr lang="en-GB" sz="1800" dirty="0"/>
              <a:t>Keeping a </a:t>
            </a:r>
            <a:r>
              <a:rPr lang="en-GB" sz="1800" b="1" dirty="0"/>
              <a:t>bottom-up process</a:t>
            </a:r>
            <a:endParaRPr lang="en-GB" sz="1800" dirty="0"/>
          </a:p>
          <a:p>
            <a:pPr>
              <a:defRPr/>
            </a:pPr>
            <a:r>
              <a:rPr lang="en-GB" sz="1800" dirty="0"/>
              <a:t>Taking care of </a:t>
            </a:r>
            <a:r>
              <a:rPr lang="en-GB" sz="1800" b="1" dirty="0"/>
              <a:t>national laws: </a:t>
            </a:r>
            <a:r>
              <a:rPr lang="en-GB" sz="1800" dirty="0"/>
              <a:t>use a comparative law methodology, coordination with </a:t>
            </a:r>
            <a:r>
              <a:rPr lang="en-GB" sz="1800" dirty="0" err="1"/>
              <a:t>CoARA</a:t>
            </a:r>
            <a:r>
              <a:rPr lang="en-GB" sz="1800" dirty="0"/>
              <a:t> WG</a:t>
            </a:r>
          </a:p>
          <a:p>
            <a:pPr>
              <a:defRPr/>
            </a:pPr>
            <a:r>
              <a:rPr lang="en-GB" sz="1800" b="1" dirty="0"/>
              <a:t>Reviewer fatigue</a:t>
            </a:r>
            <a:r>
              <a:rPr lang="en-GB" sz="1800" dirty="0"/>
              <a:t>: taking care of the growing numbers of evaluations, time consuming and evaluation rhythm</a:t>
            </a:r>
          </a:p>
          <a:p>
            <a:pPr>
              <a:defRPr/>
            </a:pPr>
            <a:r>
              <a:rPr lang="en-GB" sz="1800" b="1" dirty="0"/>
              <a:t>Include </a:t>
            </a:r>
            <a:r>
              <a:rPr lang="en-GB" sz="1800" b="1" dirty="0" err="1"/>
              <a:t>CoARA</a:t>
            </a:r>
            <a:r>
              <a:rPr lang="en-GB" sz="1800" b="1" dirty="0"/>
              <a:t> commitments in HRS4R policy ?</a:t>
            </a:r>
            <a:endParaRPr lang="en-GB" sz="1800" dirty="0"/>
          </a:p>
          <a:p>
            <a:endParaRPr lang="fr-FR" sz="18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6B34B5-23C6-FFFC-0EE0-35F8DCBF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E3F2B3-91BC-475C-6E7B-4D026A9D5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10</a:t>
            </a:fld>
            <a:endParaRPr lang="en-US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678E716-D472-7105-0608-A074EE97DA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0000" y="720000"/>
            <a:ext cx="10571998" cy="117229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cap="none" dirty="0">
                <a:solidFill>
                  <a:srgbClr val="0F0F55"/>
                </a:solidFill>
                <a:latin typeface="Poppins SemiBold"/>
                <a:cs typeface="Poppins SemiBold"/>
              </a:rPr>
              <a:t>Points of attention</a:t>
            </a:r>
            <a:endParaRPr lang="fr-FR" sz="3200" cap="none" dirty="0">
              <a:solidFill>
                <a:srgbClr val="0F0F55"/>
              </a:solidFill>
              <a:latin typeface="Poppins SemiBold"/>
              <a:cs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974839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6F7A4-B44F-B367-DD45-BF694D837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56145B-AF8A-2BF7-68DD-06485244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580A2-F64E-CD17-1A49-5AF739056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64337-EC0D-514C-8926-9471E1A66B46}" type="slidenum">
              <a:rPr lang="en-US" smtClean="0"/>
              <a:t>11</a:t>
            </a:fld>
            <a:endParaRPr lang="en-US"/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4575ABE8-F838-CAC9-C35A-16A48AEE5D89}"/>
              </a:ext>
            </a:extLst>
          </p:cNvPr>
          <p:cNvSpPr>
            <a:spLocks noGrp="1"/>
          </p:cNvSpPr>
          <p:nvPr>
            <p:ph sz="half" idx="1"/>
          </p:nvPr>
        </p:nvSpPr>
        <p:spPr bwMode="auto">
          <a:xfrm>
            <a:off x="818712" y="1892299"/>
            <a:ext cx="10846066" cy="3968751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GB" sz="3600" b="1" dirty="0">
                <a:solidFill>
                  <a:schemeClr val="accent1"/>
                </a:solidFill>
              </a:rPr>
              <a:t>Thank you for your attention</a:t>
            </a:r>
            <a:endParaRPr dirty="0"/>
          </a:p>
          <a:p>
            <a:pPr algn="ctr">
              <a:defRPr/>
            </a:pPr>
            <a:endParaRPr lang="en-GB" sz="2800" dirty="0">
              <a:solidFill>
                <a:schemeClr val="accent1"/>
              </a:solidFill>
            </a:endParaRPr>
          </a:p>
          <a:p>
            <a:pPr marL="0" indent="0" algn="ctr">
              <a:buNone/>
              <a:defRPr/>
            </a:pPr>
            <a:r>
              <a:rPr lang="en-GB" sz="2000" dirty="0">
                <a:solidFill>
                  <a:schemeClr val="accent1"/>
                </a:solidFill>
              </a:rPr>
              <a:t>Staying available for any question</a:t>
            </a:r>
            <a:endParaRPr dirty="0"/>
          </a:p>
          <a:p>
            <a:pPr algn="ctr">
              <a:defRPr/>
            </a:pPr>
            <a:endParaRPr lang="en-GB" sz="2000" dirty="0">
              <a:solidFill>
                <a:schemeClr val="accent1"/>
              </a:solidFill>
            </a:endParaRPr>
          </a:p>
          <a:p>
            <a:pPr marL="0" indent="0" algn="ctr">
              <a:buNone/>
              <a:defRPr/>
            </a:pPr>
            <a:r>
              <a:rPr lang="en-GB" sz="1600" u="sng" dirty="0">
                <a:solidFill>
                  <a:schemeClr val="accent1"/>
                </a:solidFill>
                <a:hlinkClick r:id="rId2" tooltip="mailto:Fabien.Borget@univ-amu.fr"/>
              </a:rPr>
              <a:t>Fabien.Borget@univ-amu.fr</a:t>
            </a:r>
            <a:endParaRPr lang="en-GB" sz="1600" u="sng" dirty="0">
              <a:solidFill>
                <a:schemeClr val="accent1"/>
              </a:solidFill>
            </a:endParaRPr>
          </a:p>
          <a:p>
            <a:pPr marL="0" indent="0" algn="ctr">
              <a:buNone/>
              <a:defRPr/>
            </a:pPr>
            <a:endParaRPr lang="en-GB" sz="1600" u="sng" dirty="0">
              <a:solidFill>
                <a:schemeClr val="accent1"/>
              </a:solidFill>
            </a:endParaRPr>
          </a:p>
          <a:p>
            <a:pPr marL="0" indent="0" algn="ctr">
              <a:buNone/>
              <a:defRPr/>
            </a:pPr>
            <a:r>
              <a:rPr lang="en-GB" sz="1600" u="sng" dirty="0" err="1">
                <a:solidFill>
                  <a:schemeClr val="accent1"/>
                </a:solidFill>
              </a:rPr>
              <a:t>Marion.Cipriano@inserm.fr</a:t>
            </a:r>
            <a:endParaRPr lang="en-GB" sz="1600" dirty="0">
              <a:solidFill>
                <a:schemeClr val="accent1"/>
              </a:solidFill>
            </a:endParaRPr>
          </a:p>
          <a:p>
            <a:pPr marL="0" indent="0" algn="ctr">
              <a:buNone/>
              <a:defRPr/>
            </a:pPr>
            <a:endParaRPr lang="en-GB" sz="1600" dirty="0">
              <a:solidFill>
                <a:schemeClr val="accent1"/>
              </a:solidFill>
            </a:endParaRPr>
          </a:p>
        </p:txBody>
      </p:sp>
      <p:pic>
        <p:nvPicPr>
          <p:cNvPr id="8" name="Image 7" descr="Une image contenant texte, Police, logo, capture d’écran&#10;&#10;Description générée automatiquement">
            <a:extLst>
              <a:ext uri="{FF2B5EF4-FFF2-40B4-BE49-F238E27FC236}">
                <a16:creationId xmlns:a16="http://schemas.microsoft.com/office/drawing/2014/main" id="{23952FBA-280B-DEC1-6642-1FFD328E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29157" y="4288391"/>
            <a:ext cx="1172665" cy="685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60292C-72FF-582C-F47B-68988F3D0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704262" y="3616879"/>
            <a:ext cx="1651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8152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cience Europ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D2BF9"/>
      </a:accent1>
      <a:accent2>
        <a:srgbClr val="FF7B38"/>
      </a:accent2>
      <a:accent3>
        <a:srgbClr val="A5A5A5"/>
      </a:accent3>
      <a:accent4>
        <a:srgbClr val="FFA161"/>
      </a:accent4>
      <a:accent5>
        <a:srgbClr val="48B9FF"/>
      </a:accent5>
      <a:accent6>
        <a:srgbClr val="79EF43"/>
      </a:accent6>
      <a:hlink>
        <a:srgbClr val="0D28F9"/>
      </a:hlink>
      <a:folHlink>
        <a:srgbClr val="F73749"/>
      </a:folHlink>
    </a:clrScheme>
    <a:fontScheme name="Bureau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Bureau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7EED9236627B4A906E7D2446B0D603" ma:contentTypeVersion="15" ma:contentTypeDescription="Create a new document." ma:contentTypeScope="" ma:versionID="20e2a97ffd58c6718cdb8fc471632b1a">
  <xsd:schema xmlns:xsd="http://www.w3.org/2001/XMLSchema" xmlns:xs="http://www.w3.org/2001/XMLSchema" xmlns:p="http://schemas.microsoft.com/office/2006/metadata/properties" xmlns:ns2="0964d442-1e21-43fe-a1eb-1f7f782a4530" xmlns:ns3="6438ae18-0b49-47c9-a0b5-f9fe6373451a" targetNamespace="http://schemas.microsoft.com/office/2006/metadata/properties" ma:root="true" ma:fieldsID="689a47dbaf5f8a915128b70746db586d" ns2:_="" ns3:_="">
    <xsd:import namespace="0964d442-1e21-43fe-a1eb-1f7f782a4530"/>
    <xsd:import namespace="6438ae18-0b49-47c9-a0b5-f9fe63734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4d442-1e21-43fe-a1eb-1f7f782a45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748fa32-2c86-4eb4-8a30-862adc17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38ae18-0b49-47c9-a0b5-f9fe6373451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18e031d-4c2c-44d2-b8f2-2d123c346ba3}" ma:internalName="TaxCatchAll" ma:showField="CatchAllData" ma:web="6438ae18-0b49-47c9-a0b5-f9fe637345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38ae18-0b49-47c9-a0b5-f9fe6373451a" xsi:nil="true"/>
    <lcf76f155ced4ddcb4097134ff3c332f xmlns="0964d442-1e21-43fe-a1eb-1f7f782a453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7E5151-413E-4C90-94B8-D2BAFD9FE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4d442-1e21-43fe-a1eb-1f7f782a4530"/>
    <ds:schemaRef ds:uri="6438ae18-0b49-47c9-a0b5-f9fe637345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FA818D-3FE6-4C08-AAE3-200BF10B057B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0964d442-1e21-43fe-a1eb-1f7f782a4530"/>
    <ds:schemaRef ds:uri="6438ae18-0b49-47c9-a0b5-f9fe6373451a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9AA3840-0254-4D3F-AC6B-7BFC5E75A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20221010-Template-CoARA</Template>
  <TotalTime>288</TotalTime>
  <Words>733</Words>
  <Application>Microsoft Office PowerPoint</Application>
  <DocSecurity>0</DocSecurity>
  <PresentationFormat>Widescreen</PresentationFormat>
  <Paragraphs>126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Calibri</vt:lpstr>
      <vt:lpstr>Courier New</vt:lpstr>
      <vt:lpstr>Effra Trial XBold</vt:lpstr>
      <vt:lpstr>FiraSans-Light-Identity-H</vt:lpstr>
      <vt:lpstr>Open Sans</vt:lpstr>
      <vt:lpstr>Poppins</vt:lpstr>
      <vt:lpstr>Poppins Light</vt:lpstr>
      <vt:lpstr>Poppins SemiBold</vt:lpstr>
      <vt:lpstr>Wingdings</vt:lpstr>
      <vt:lpstr>Conception personnalisée</vt:lpstr>
      <vt:lpstr>PowerPoint Presentation</vt:lpstr>
      <vt:lpstr>PowerPoint Presentation</vt:lpstr>
      <vt:lpstr>Local context and motivation for setting up the CoARA National Chapter </vt:lpstr>
      <vt:lpstr>History of the french chapter</vt:lpstr>
      <vt:lpstr>PowerPoint Presentation</vt:lpstr>
      <vt:lpstr>PowerPoint Presentation</vt:lpstr>
      <vt:lpstr>Special characteristics of the National Chapter </vt:lpstr>
      <vt:lpstr>Challenges and opportunities that could be shared across National Chapters</vt:lpstr>
      <vt:lpstr>Tools</vt:lpstr>
      <vt:lpstr>Points of attention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CoARA</dc:creator>
  <cp:keywords/>
  <dc:description/>
  <cp:lastModifiedBy>Narmin Muradova</cp:lastModifiedBy>
  <cp:revision>477</cp:revision>
  <dcterms:created xsi:type="dcterms:W3CDTF">2022-10-10T12:14:38Z</dcterms:created>
  <dcterms:modified xsi:type="dcterms:W3CDTF">2024-03-06T12:48:53Z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364800</vt:r8>
  </property>
  <property fmtid="{D5CDD505-2E9C-101B-9397-08002B2CF9AE}" pid="3" name="MediaServiceImageTags">
    <vt:lpwstr/>
  </property>
  <property fmtid="{D5CDD505-2E9C-101B-9397-08002B2CF9AE}" pid="4" name="MSIP_Label_6bd9ddd1-4d20-43f6-abfa-fc3c07406f94_Enabled">
    <vt:lpwstr>true</vt:lpwstr>
  </property>
  <property fmtid="{D5CDD505-2E9C-101B-9397-08002B2CF9AE}" pid="5" name="MSIP_Label_6bd9ddd1-4d20-43f6-abfa-fc3c07406f94_SetDate">
    <vt:lpwstr>2022-10-12T10:04:39Z</vt:lpwstr>
  </property>
  <property fmtid="{D5CDD505-2E9C-101B-9397-08002B2CF9AE}" pid="6" name="MSIP_Label_6bd9ddd1-4d20-43f6-abfa-fc3c07406f94_Method">
    <vt:lpwstr>Standard</vt:lpwstr>
  </property>
  <property fmtid="{D5CDD505-2E9C-101B-9397-08002B2CF9AE}" pid="7" name="MSIP_Label_6bd9ddd1-4d20-43f6-abfa-fc3c07406f94_Name">
    <vt:lpwstr>Commission Use</vt:lpwstr>
  </property>
  <property fmtid="{D5CDD505-2E9C-101B-9397-08002B2CF9AE}" pid="8" name="MSIP_Label_6bd9ddd1-4d20-43f6-abfa-fc3c07406f94_SiteId">
    <vt:lpwstr>b24c8b06-522c-46fe-9080-70926f8dddb1</vt:lpwstr>
  </property>
  <property fmtid="{D5CDD505-2E9C-101B-9397-08002B2CF9AE}" pid="9" name="MSIP_Label_6bd9ddd1-4d20-43f6-abfa-fc3c07406f94_ActionId">
    <vt:lpwstr>09808db2-5637-4aba-82bc-1625f1696a79</vt:lpwstr>
  </property>
  <property fmtid="{D5CDD505-2E9C-101B-9397-08002B2CF9AE}" pid="10" name="MSIP_Label_6bd9ddd1-4d20-43f6-abfa-fc3c07406f94_ContentBits">
    <vt:lpwstr>0</vt:lpwstr>
  </property>
  <property fmtid="{D5CDD505-2E9C-101B-9397-08002B2CF9AE}" pid="11" name="ContentTypeId">
    <vt:lpwstr>0x010100CE7EED9236627B4A906E7D2446B0D603</vt:lpwstr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