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60" r:id="rId2"/>
    <p:sldId id="387" r:id="rId3"/>
    <p:sldId id="389" r:id="rId4"/>
    <p:sldId id="383" r:id="rId5"/>
    <p:sldId id="388" r:id="rId6"/>
    <p:sldId id="3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556"/>
    <a:srgbClr val="E24301"/>
    <a:srgbClr val="003F5F"/>
    <a:srgbClr val="A7B3B4"/>
    <a:srgbClr val="CC007B"/>
    <a:srgbClr val="712177"/>
    <a:srgbClr val="065081"/>
    <a:srgbClr val="99BDCB"/>
    <a:srgbClr val="4C7F94"/>
    <a:srgbClr val="C7D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B90B1A-BA38-413E-97ED-9B13A89CF0D7}" v="15" dt="2021-07-27T15:31:19.1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1709" autoAdjust="0"/>
  </p:normalViewPr>
  <p:slideViewPr>
    <p:cSldViewPr snapToGrid="0">
      <p:cViewPr varScale="1">
        <p:scale>
          <a:sx n="75" d="100"/>
          <a:sy n="75" d="100"/>
        </p:scale>
        <p:origin x="787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FA2B-42E7-483C-89A7-B63D17235420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6957-3063-4AF5-9C10-771E4439D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99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24 </a:t>
            </a:r>
            <a:r>
              <a:rPr lang="nl-BE" dirty="0" err="1"/>
              <a:t>NRENs</a:t>
            </a:r>
            <a:r>
              <a:rPr lang="nl-BE" dirty="0"/>
              <a:t> + GÉANT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/>
              <a:t>But 6 out of 26 are </a:t>
            </a:r>
            <a:r>
              <a:rPr lang="nl-BE" dirty="0" err="1"/>
              <a:t>still</a:t>
            </a:r>
            <a:r>
              <a:rPr lang="nl-BE" dirty="0"/>
              <a:t> in stage 1 (no awareness </a:t>
            </a:r>
            <a:r>
              <a:rPr lang="nl-BE" dirty="0" err="1"/>
              <a:t>programme</a:t>
            </a:r>
            <a:r>
              <a:rPr lang="nl-BE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/>
              <a:t>47% </a:t>
            </a:r>
            <a:r>
              <a:rPr lang="nl-BE" dirty="0" err="1"/>
              <a:t>makes</a:t>
            </a:r>
            <a:r>
              <a:rPr lang="nl-BE" dirty="0"/>
              <a:t> a </a:t>
            </a:r>
            <a:r>
              <a:rPr lang="nl-BE" dirty="0" err="1"/>
              <a:t>distinction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different target </a:t>
            </a:r>
            <a:r>
              <a:rPr lang="nl-BE" dirty="0" err="1"/>
              <a:t>groups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</a:t>
            </a:r>
            <a:r>
              <a:rPr lang="nl-BE" dirty="0" err="1"/>
              <a:t>specific</a:t>
            </a:r>
            <a:r>
              <a:rPr lang="nl-BE" dirty="0"/>
              <a:t> </a:t>
            </a:r>
            <a:r>
              <a:rPr lang="nl-BE" dirty="0" err="1"/>
              <a:t>risks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 (e.g. </a:t>
            </a:r>
            <a:r>
              <a:rPr lang="nl-BE" dirty="0" err="1"/>
              <a:t>finance</a:t>
            </a:r>
            <a:r>
              <a:rPr lang="nl-BE" dirty="0"/>
              <a:t>, management, HR)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 err="1"/>
              <a:t>Onboarding</a:t>
            </a:r>
            <a:r>
              <a:rPr lang="nl-BE" dirty="0"/>
              <a:t> </a:t>
            </a:r>
            <a:r>
              <a:rPr lang="nl-BE" dirty="0" err="1"/>
              <a:t>initiatives</a:t>
            </a:r>
            <a:r>
              <a:rPr lang="nl-BE" dirty="0"/>
              <a:t>, training </a:t>
            </a:r>
            <a:r>
              <a:rPr lang="nl-BE" dirty="0" err="1"/>
              <a:t>sessions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communication</a:t>
            </a:r>
            <a:r>
              <a:rPr lang="nl-BE" dirty="0"/>
              <a:t> </a:t>
            </a:r>
            <a:r>
              <a:rPr lang="nl-BE" dirty="0" err="1"/>
              <a:t>materials</a:t>
            </a:r>
            <a:r>
              <a:rPr lang="nl-BE" dirty="0"/>
              <a:t> are most </a:t>
            </a:r>
            <a:r>
              <a:rPr lang="nl-BE" dirty="0" err="1"/>
              <a:t>used</a:t>
            </a:r>
            <a:r>
              <a:rPr lang="nl-BE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/>
              <a:t>In 84% of </a:t>
            </a:r>
            <a:r>
              <a:rPr lang="nl-BE" dirty="0" err="1"/>
              <a:t>NRENs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person </a:t>
            </a:r>
            <a:r>
              <a:rPr lang="nl-BE" dirty="0" err="1"/>
              <a:t>responsible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awareness has </a:t>
            </a:r>
            <a:r>
              <a:rPr lang="nl-BE" dirty="0" err="1"/>
              <a:t>other</a:t>
            </a:r>
            <a:r>
              <a:rPr lang="nl-BE" dirty="0"/>
              <a:t> (</a:t>
            </a:r>
            <a:r>
              <a:rPr lang="nl-BE" dirty="0" err="1"/>
              <a:t>primary</a:t>
            </a:r>
            <a:r>
              <a:rPr lang="nl-BE" dirty="0"/>
              <a:t>) </a:t>
            </a:r>
            <a:r>
              <a:rPr lang="nl-BE" dirty="0" err="1"/>
              <a:t>responsabilities</a:t>
            </a:r>
            <a:r>
              <a:rPr lang="nl-BE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 err="1"/>
              <a:t>External</a:t>
            </a:r>
            <a:r>
              <a:rPr lang="nl-BE" dirty="0"/>
              <a:t> </a:t>
            </a:r>
            <a:r>
              <a:rPr lang="nl-BE" dirty="0" err="1"/>
              <a:t>initiatives</a:t>
            </a:r>
            <a:r>
              <a:rPr lang="nl-BE" dirty="0"/>
              <a:t> </a:t>
            </a:r>
            <a:r>
              <a:rPr lang="nl-BE" dirty="0" err="1"/>
              <a:t>mainly</a:t>
            </a:r>
            <a:r>
              <a:rPr lang="nl-BE" dirty="0"/>
              <a:t> focus on </a:t>
            </a:r>
            <a:r>
              <a:rPr lang="nl-BE" dirty="0" err="1"/>
              <a:t>constituents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end users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9"/>
          <a:stretch/>
        </p:blipFill>
        <p:spPr>
          <a:xfrm>
            <a:off x="10319656" y="0"/>
            <a:ext cx="1872343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6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98895" y="705164"/>
            <a:ext cx="9894723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6508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96937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83407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3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98895" y="705164"/>
            <a:ext cx="9894723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52487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00092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748" y="-8626"/>
            <a:ext cx="2868252" cy="6866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42893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409778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9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47692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9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65586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968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61260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9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74206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77585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161965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13320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7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855034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808889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58810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6234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69270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56309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840631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2780684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690431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412970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659821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879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9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883828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88375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-55418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05635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1645880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954399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86" y="0"/>
            <a:ext cx="2864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5"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8" name="Text Placeholder 24"/>
          <p:cNvSpPr>
            <a:spLocks noGrp="1"/>
          </p:cNvSpPr>
          <p:nvPr>
            <p:ph idx="1"/>
          </p:nvPr>
        </p:nvSpPr>
        <p:spPr>
          <a:xfrm>
            <a:off x="998895" y="1428050"/>
            <a:ext cx="86336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</p:spTree>
    <p:extLst>
      <p:ext uri="{BB962C8B-B14F-4D97-AF65-F5344CB8AC3E}">
        <p14:creationId xmlns:p14="http://schemas.microsoft.com/office/powerpoint/2010/main" val="329253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8895" y="705164"/>
            <a:ext cx="9894723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895" y="1353031"/>
            <a:ext cx="80728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98510" y="6283080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3EB0FA4-9B1C-4D6B-AF0A-97437B69127A}" type="slidenum">
              <a:rPr lang="en-GB" smtClean="0"/>
              <a:pPr/>
              <a:t>‹#›</a:t>
            </a:fld>
            <a:r>
              <a:rPr lang="en-GB" dirty="0"/>
              <a:t>     |</a:t>
            </a:r>
          </a:p>
        </p:txBody>
      </p:sp>
      <p:sp>
        <p:nvSpPr>
          <p:cNvPr id="6" name="Text Placeholder 6"/>
          <p:cNvSpPr txBox="1">
            <a:spLocks/>
          </p:cNvSpPr>
          <p:nvPr userDrawn="1"/>
        </p:nvSpPr>
        <p:spPr>
          <a:xfrm>
            <a:off x="8785191" y="6317559"/>
            <a:ext cx="1532963" cy="340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03435F"/>
                </a:solidFill>
                <a:latin typeface="+mn-lt"/>
              </a:rPr>
              <a:t>www.geant.org</a:t>
            </a:r>
            <a:endParaRPr lang="en-GB" sz="1200" dirty="0">
              <a:solidFill>
                <a:srgbClr val="03435F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200" b="1" kern="1200" dirty="0">
          <a:solidFill>
            <a:schemeClr val="accent1">
              <a:lumMod val="5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geant.org/wp-content/uploads/2024/02/GN5-1_Status-of-Cyber-Security-Awareness-within-NRENs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mailto:csm@geant.org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>
                <a:solidFill>
                  <a:srgbClr val="06508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D7EAA8-B7E5-4FC7-AB41-745FA14F2C83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98E993-549D-46EE-BEB7-091808556954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4" t="13460" r="32414" b="53353"/>
          <a:stretch/>
        </p:blipFill>
        <p:spPr>
          <a:xfrm flipH="1">
            <a:off x="-16809" y="0"/>
            <a:ext cx="12208809" cy="6882064"/>
          </a:xfrm>
          <a:prstGeom prst="rect">
            <a:avLst/>
          </a:prstGeom>
          <a:ln>
            <a:noFill/>
          </a:ln>
        </p:spPr>
      </p:pic>
      <p:sp>
        <p:nvSpPr>
          <p:cNvPr id="9" name="Text Placeholder 10"/>
          <p:cNvSpPr txBox="1">
            <a:spLocks/>
          </p:cNvSpPr>
          <p:nvPr/>
        </p:nvSpPr>
        <p:spPr>
          <a:xfrm>
            <a:off x="882914" y="1834440"/>
            <a:ext cx="6311372" cy="10671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Human Factor in Cybersecurity</a:t>
            </a:r>
          </a:p>
          <a:p>
            <a:r>
              <a:rPr lang="en-GB" sz="2000" b="1" i="1" dirty="0">
                <a:solidFill>
                  <a:schemeClr val="bg1"/>
                </a:solidFill>
                <a:latin typeface="+mn-lt"/>
              </a:rPr>
              <a:t>The importance of a transversa</a:t>
            </a:r>
            <a:r>
              <a:rPr lang="en-GB" sz="2000" i="1" dirty="0">
                <a:solidFill>
                  <a:schemeClr val="bg1"/>
                </a:solidFill>
              </a:rPr>
              <a:t>l approach</a:t>
            </a:r>
            <a:endParaRPr lang="en-US" sz="20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892438" y="2682447"/>
            <a:ext cx="5709529" cy="360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892438" y="6087277"/>
            <a:ext cx="2427973" cy="428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>
                <a:solidFill>
                  <a:schemeClr val="bg1"/>
                </a:solidFill>
                <a:latin typeface="+mn-lt"/>
              </a:rPr>
              <a:t>www.geant.org</a:t>
            </a:r>
            <a:endParaRPr lang="en-GB" sz="20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7428"/>
          <a:stretch/>
        </p:blipFill>
        <p:spPr>
          <a:xfrm>
            <a:off x="998895" y="520296"/>
            <a:ext cx="1432450" cy="876891"/>
          </a:xfrm>
          <a:prstGeom prst="rect">
            <a:avLst/>
          </a:prstGeom>
        </p:spPr>
      </p:pic>
      <p:sp>
        <p:nvSpPr>
          <p:cNvPr id="13" name="Text Placeholder 6"/>
          <p:cNvSpPr txBox="1">
            <a:spLocks/>
          </p:cNvSpPr>
          <p:nvPr/>
        </p:nvSpPr>
        <p:spPr>
          <a:xfrm>
            <a:off x="892438" y="3441032"/>
            <a:ext cx="6163776" cy="360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i="0" dirty="0">
                <a:solidFill>
                  <a:schemeClr val="bg1"/>
                </a:solidFill>
                <a:latin typeface="+mn-lt"/>
              </a:rPr>
              <a:t>Davina Luyten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>
                <a:solidFill>
                  <a:schemeClr val="bg1"/>
                </a:solidFill>
                <a:latin typeface="+mn-lt"/>
              </a:rPr>
              <a:t>Subtask lead Awareness WP8 – Task 2: Human Factor GN5-1 project</a:t>
            </a:r>
            <a:endParaRPr lang="en-GB" sz="2000" i="1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 Placeholder 6"/>
          <p:cNvSpPr txBox="1">
            <a:spLocks/>
          </p:cNvSpPr>
          <p:nvPr/>
        </p:nvSpPr>
        <p:spPr>
          <a:xfrm>
            <a:off x="892438" y="4740871"/>
            <a:ext cx="5846689" cy="360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+mn-lt"/>
              </a:rPr>
              <a:t>SIG-Marcomms meeting, 05-03-24</a:t>
            </a:r>
            <a:endParaRPr lang="en-GB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Text Placeholder 6"/>
          <p:cNvSpPr txBox="1">
            <a:spLocks/>
          </p:cNvSpPr>
          <p:nvPr/>
        </p:nvSpPr>
        <p:spPr>
          <a:xfrm>
            <a:off x="882914" y="5223782"/>
            <a:ext cx="2394857" cy="428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dirty="0">
                <a:solidFill>
                  <a:schemeClr val="bg1"/>
                </a:solidFill>
                <a:latin typeface="+mn-lt"/>
              </a:rPr>
              <a:t>Public </a:t>
            </a:r>
            <a:endParaRPr lang="en-GB" sz="1000" b="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1</a:t>
            </a:fld>
            <a:r>
              <a:rPr lang="en-GB"/>
              <a:t>     |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ED0A-A197-11C7-B106-8793339F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>
                <a:solidFill>
                  <a:srgbClr val="ED1556"/>
                </a:solidFill>
              </a:rPr>
              <a:t>Subtask</a:t>
            </a:r>
            <a:r>
              <a:rPr lang="nl-BE" dirty="0">
                <a:solidFill>
                  <a:srgbClr val="ED1556"/>
                </a:solidFill>
              </a:rPr>
              <a:t> “Awareness”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6F491-C710-CAE0-E6C8-DF74E09A8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895" y="1428050"/>
            <a:ext cx="10146625" cy="4351338"/>
          </a:xfrm>
        </p:spPr>
        <p:txBody>
          <a:bodyPr>
            <a:normAutofit/>
          </a:bodyPr>
          <a:lstStyle/>
          <a:p>
            <a:r>
              <a:rPr lang="en-GB" dirty="0"/>
              <a:t>Part of Work Package 8 (Security) within the GÉANT GN5-1 project</a:t>
            </a:r>
          </a:p>
          <a:p>
            <a:r>
              <a:rPr lang="en-GB" dirty="0"/>
              <a:t>Interdisciplinary team (SURF, SWITCH, CARNET, Jisc, GÉANT, GARR, Belnet)</a:t>
            </a:r>
          </a:p>
          <a:p>
            <a:r>
              <a:rPr lang="nl-BE" dirty="0"/>
              <a:t>Goal: help </a:t>
            </a:r>
            <a:r>
              <a:rPr lang="nl-BE" dirty="0" err="1"/>
              <a:t>NRENs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their</a:t>
            </a:r>
            <a:r>
              <a:rPr lang="nl-BE" dirty="0"/>
              <a:t> </a:t>
            </a:r>
            <a:r>
              <a:rPr lang="nl-BE" dirty="0" err="1"/>
              <a:t>constituents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manage human risk</a:t>
            </a:r>
          </a:p>
          <a:p>
            <a:r>
              <a:rPr lang="en-US" dirty="0"/>
              <a:t>To do this efficiently, </a:t>
            </a:r>
            <a:r>
              <a:rPr lang="en-US" b="1" dirty="0"/>
              <a:t>a transversal approach where experts in security and communication join forces is a key success factor!</a:t>
            </a:r>
            <a:endParaRPr lang="nl-B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450D8-7D10-64A3-B398-08B2FA670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2</a:t>
            </a:fld>
            <a:r>
              <a:rPr lang="en-GB"/>
              <a:t>     |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93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96364-088F-3F71-9D1D-71B1CC04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>
                <a:solidFill>
                  <a:srgbClr val="ED1556"/>
                </a:solidFill>
              </a:rPr>
              <a:t>Results</a:t>
            </a:r>
            <a:r>
              <a:rPr lang="nl-BE" dirty="0">
                <a:solidFill>
                  <a:srgbClr val="ED1556"/>
                </a:solidFill>
              </a:rPr>
              <a:t> of </a:t>
            </a:r>
            <a:r>
              <a:rPr lang="nl-BE" dirty="0" err="1">
                <a:solidFill>
                  <a:srgbClr val="ED1556"/>
                </a:solidFill>
              </a:rPr>
              <a:t>our</a:t>
            </a:r>
            <a:r>
              <a:rPr lang="nl-BE" dirty="0">
                <a:solidFill>
                  <a:srgbClr val="ED1556"/>
                </a:solidFill>
              </a:rPr>
              <a:t> Awareness survey (2023): 5 </a:t>
            </a:r>
            <a:r>
              <a:rPr lang="nl-BE" dirty="0" err="1">
                <a:solidFill>
                  <a:srgbClr val="ED1556"/>
                </a:solidFill>
              </a:rPr>
              <a:t>main</a:t>
            </a:r>
            <a:r>
              <a:rPr lang="nl-BE" dirty="0">
                <a:solidFill>
                  <a:srgbClr val="ED1556"/>
                </a:solidFill>
              </a:rPr>
              <a:t> </a:t>
            </a:r>
            <a:r>
              <a:rPr lang="nl-BE" dirty="0" err="1">
                <a:solidFill>
                  <a:srgbClr val="ED1556"/>
                </a:solidFill>
              </a:rPr>
              <a:t>findings</a:t>
            </a:r>
            <a:endParaRPr lang="nl-BE" dirty="0">
              <a:solidFill>
                <a:srgbClr val="ED155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8ECD0-D162-207E-B5D6-C30E59785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/>
              <a:t>Overall NRENs are striving to build a strong security culture in their organisations</a:t>
            </a:r>
            <a:endParaRPr lang="nl-BE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Awareness </a:t>
            </a:r>
            <a:r>
              <a:rPr lang="en-US" sz="2400" dirty="0" err="1"/>
              <a:t>programmes</a:t>
            </a:r>
            <a:r>
              <a:rPr lang="en-US" sz="2400" dirty="0"/>
              <a:t> are risk-based and getting more mature with a targeted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Different formats are used to involve employees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Internal security awareness is usually the task of the Security / CERT team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Most NRENS run external awareness activities, focusing on their constituents</a:t>
            </a:r>
          </a:p>
          <a:p>
            <a:pPr marL="0" indent="0">
              <a:buNone/>
            </a:pPr>
            <a:br>
              <a:rPr lang="en-US" dirty="0"/>
            </a:b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D40AB-D168-3720-030A-1161AD803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3</a:t>
            </a:fld>
            <a:r>
              <a:rPr lang="en-GB"/>
              <a:t>     |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5F068C-9D41-4E40-5467-0F339FE86972}"/>
              </a:ext>
            </a:extLst>
          </p:cNvPr>
          <p:cNvSpPr txBox="1"/>
          <p:nvPr/>
        </p:nvSpPr>
        <p:spPr>
          <a:xfrm>
            <a:off x="1160896" y="4765783"/>
            <a:ext cx="8471636" cy="1569660"/>
          </a:xfrm>
          <a:prstGeom prst="rect">
            <a:avLst/>
          </a:prstGeom>
          <a:solidFill>
            <a:srgbClr val="ED1556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Download the report with all results of the survey: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“Status of Cybersecurity Awareness within National Research and Education Networks”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3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FF23-24EA-ECA4-4679-BC9EBB08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>
                <a:solidFill>
                  <a:srgbClr val="ED1556"/>
                </a:solidFill>
              </a:rPr>
              <a:t>Our</a:t>
            </a:r>
            <a:r>
              <a:rPr lang="nl-BE" dirty="0">
                <a:solidFill>
                  <a:srgbClr val="ED1556"/>
                </a:solidFill>
              </a:rPr>
              <a:t> goals </a:t>
            </a:r>
            <a:r>
              <a:rPr lang="nl-BE" dirty="0" err="1">
                <a:solidFill>
                  <a:srgbClr val="ED1556"/>
                </a:solidFill>
              </a:rPr>
              <a:t>for</a:t>
            </a:r>
            <a:r>
              <a:rPr lang="nl-BE" dirty="0">
                <a:solidFill>
                  <a:srgbClr val="ED1556"/>
                </a:solidFill>
              </a:rPr>
              <a:t>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55117-8BA4-972A-60CC-C2F04E91F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895" y="1428050"/>
            <a:ext cx="10063397" cy="4351338"/>
          </a:xfrm>
        </p:spPr>
        <p:txBody>
          <a:bodyPr>
            <a:normAutofit/>
          </a:bodyPr>
          <a:lstStyle/>
          <a:p>
            <a:r>
              <a:rPr lang="en-GB" dirty="0"/>
              <a:t>Raise awareness throughout the whole year + run the yearly </a:t>
            </a:r>
            <a:r>
              <a:rPr lang="en-GB" b="1" dirty="0"/>
              <a:t>CSM campaign </a:t>
            </a:r>
            <a:r>
              <a:rPr lang="en-GB" dirty="0"/>
              <a:t>in October</a:t>
            </a:r>
          </a:p>
          <a:p>
            <a:r>
              <a:rPr lang="en-GB" dirty="0"/>
              <a:t>Further develop the </a:t>
            </a:r>
            <a:r>
              <a:rPr lang="en-GB" b="1" dirty="0"/>
              <a:t>awareness knowledge base </a:t>
            </a:r>
          </a:p>
          <a:p>
            <a:r>
              <a:rPr lang="en-GB" dirty="0"/>
              <a:t>Physical </a:t>
            </a:r>
            <a:r>
              <a:rPr lang="en-GB" b="1" dirty="0"/>
              <a:t>security awareness event </a:t>
            </a:r>
            <a:r>
              <a:rPr lang="en-GB" dirty="0"/>
              <a:t>during the GÉANT Security Days </a:t>
            </a:r>
          </a:p>
          <a:p>
            <a:pPr lvl="1"/>
            <a:r>
              <a:rPr lang="en-GB" dirty="0"/>
              <a:t>Parallel session on the Human Factor on 10/4</a:t>
            </a:r>
          </a:p>
          <a:p>
            <a:pPr lvl="1"/>
            <a:r>
              <a:rPr lang="en-GB" dirty="0"/>
              <a:t>Lightning talk </a:t>
            </a:r>
            <a:r>
              <a:rPr lang="en-GB" i="1" dirty="0"/>
              <a:t>“Granny Smith, an unusual cyber criminal” </a:t>
            </a:r>
            <a:r>
              <a:rPr lang="en-GB" dirty="0"/>
              <a:t>on 10/4</a:t>
            </a:r>
          </a:p>
          <a:p>
            <a:pPr lvl="1"/>
            <a:r>
              <a:rPr lang="en-GB" dirty="0"/>
              <a:t>Side meeting Awareness on 11/4 &gt; </a:t>
            </a:r>
            <a:r>
              <a:rPr lang="en-GB" b="1" dirty="0"/>
              <a:t>join us to exchange experiences and knowledge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44805-E642-45D9-FB9A-3CE4A306B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4</a:t>
            </a:fld>
            <a:r>
              <a:rPr lang="en-GB"/>
              <a:t>     |</a:t>
            </a:r>
            <a:endParaRPr lang="en-GB" dirty="0"/>
          </a:p>
        </p:txBody>
      </p:sp>
      <p:pic>
        <p:nvPicPr>
          <p:cNvPr id="6" name="Picture 5" descr="A blue and green sign with white text&#10;&#10;Description automatically generated">
            <a:extLst>
              <a:ext uri="{FF2B5EF4-FFF2-40B4-BE49-F238E27FC236}">
                <a16:creationId xmlns:a16="http://schemas.microsoft.com/office/drawing/2014/main" id="{846C2D36-2003-B894-EC8F-2F6F41F1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57" y="4882530"/>
            <a:ext cx="6971824" cy="12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30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C558-747A-771C-103C-246A3DD2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>
                <a:solidFill>
                  <a:srgbClr val="ED1556"/>
                </a:solidFill>
              </a:rPr>
              <a:t>Cyber Security Month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5DEA5-8C14-825F-F727-E937FC3EC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895" y="1428050"/>
            <a:ext cx="5340945" cy="4351338"/>
          </a:xfrm>
        </p:spPr>
        <p:txBody>
          <a:bodyPr>
            <a:normAutofit lnSpcReduction="10000"/>
          </a:bodyPr>
          <a:lstStyle/>
          <a:p>
            <a:r>
              <a:rPr lang="nl-BE" dirty="0" err="1"/>
              <a:t>Main</a:t>
            </a:r>
            <a:r>
              <a:rPr lang="nl-BE" dirty="0"/>
              <a:t> target </a:t>
            </a:r>
            <a:r>
              <a:rPr lang="nl-BE" dirty="0" err="1"/>
              <a:t>group</a:t>
            </a:r>
            <a:r>
              <a:rPr lang="nl-BE" dirty="0"/>
              <a:t>: </a:t>
            </a:r>
            <a:r>
              <a:rPr lang="nl-BE" dirty="0" err="1"/>
              <a:t>NRENs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their</a:t>
            </a:r>
            <a:r>
              <a:rPr lang="nl-BE" dirty="0"/>
              <a:t> </a:t>
            </a:r>
            <a:r>
              <a:rPr lang="nl-BE" dirty="0" err="1"/>
              <a:t>constituents</a:t>
            </a:r>
            <a:endParaRPr lang="nl-BE" dirty="0"/>
          </a:p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?</a:t>
            </a:r>
          </a:p>
          <a:p>
            <a:pPr lvl="1"/>
            <a:r>
              <a:rPr lang="en-US" dirty="0"/>
              <a:t>researchers</a:t>
            </a:r>
          </a:p>
          <a:p>
            <a:pPr lvl="1"/>
            <a:r>
              <a:rPr lang="en-US" dirty="0"/>
              <a:t>teachers/ educators</a:t>
            </a:r>
          </a:p>
          <a:p>
            <a:pPr lvl="1"/>
            <a:r>
              <a:rPr lang="en-US" dirty="0"/>
              <a:t>health care professionals</a:t>
            </a:r>
          </a:p>
          <a:p>
            <a:pPr lvl="1"/>
            <a:r>
              <a:rPr lang="en-US" dirty="0"/>
              <a:t>students</a:t>
            </a:r>
            <a:endParaRPr lang="nl-BE" dirty="0"/>
          </a:p>
          <a:p>
            <a:r>
              <a:rPr lang="nl-BE" b="1" dirty="0">
                <a:solidFill>
                  <a:srgbClr val="ED1556"/>
                </a:solidFill>
              </a:rPr>
              <a:t>Input </a:t>
            </a:r>
            <a:r>
              <a:rPr lang="nl-BE" b="1" dirty="0" err="1">
                <a:solidFill>
                  <a:srgbClr val="ED1556"/>
                </a:solidFill>
              </a:rPr>
              <a:t>and</a:t>
            </a:r>
            <a:r>
              <a:rPr lang="nl-BE" b="1" dirty="0">
                <a:solidFill>
                  <a:srgbClr val="ED1556"/>
                </a:solidFill>
              </a:rPr>
              <a:t> </a:t>
            </a:r>
            <a:r>
              <a:rPr lang="nl-BE" b="1" dirty="0" err="1">
                <a:solidFill>
                  <a:srgbClr val="ED1556"/>
                </a:solidFill>
              </a:rPr>
              <a:t>ideas</a:t>
            </a:r>
            <a:r>
              <a:rPr lang="nl-BE" b="1" dirty="0">
                <a:solidFill>
                  <a:srgbClr val="ED1556"/>
                </a:solidFill>
              </a:rPr>
              <a:t> are </a:t>
            </a:r>
            <a:r>
              <a:rPr lang="nl-BE" b="1" dirty="0" err="1">
                <a:solidFill>
                  <a:srgbClr val="ED1556"/>
                </a:solidFill>
              </a:rPr>
              <a:t>welcome</a:t>
            </a:r>
            <a:r>
              <a:rPr lang="nl-BE" b="1" dirty="0">
                <a:solidFill>
                  <a:srgbClr val="ED1556"/>
                </a:solidFill>
              </a:rPr>
              <a:t>! Contact </a:t>
            </a:r>
            <a:r>
              <a:rPr lang="nl-BE" b="1" dirty="0" err="1">
                <a:solidFill>
                  <a:srgbClr val="ED1556"/>
                </a:solidFill>
              </a:rPr>
              <a:t>us</a:t>
            </a:r>
            <a:r>
              <a:rPr lang="nl-BE" b="1" dirty="0">
                <a:solidFill>
                  <a:srgbClr val="ED1556"/>
                </a:solidFill>
              </a:rPr>
              <a:t> at </a:t>
            </a:r>
            <a:r>
              <a:rPr lang="nl-BE" b="1" dirty="0">
                <a:solidFill>
                  <a:srgbClr val="ED1556"/>
                </a:solidFill>
                <a:hlinkClick r:id="rId2"/>
              </a:rPr>
              <a:t>csm@geant.org</a:t>
            </a:r>
            <a:endParaRPr lang="nl-BE" b="1" dirty="0">
              <a:solidFill>
                <a:srgbClr val="ED1556"/>
              </a:solidFill>
            </a:endParaRPr>
          </a:p>
          <a:p>
            <a:r>
              <a:rPr lang="nl-BE" b="1" dirty="0" err="1">
                <a:solidFill>
                  <a:srgbClr val="ED1556"/>
                </a:solidFill>
              </a:rPr>
              <a:t>Send</a:t>
            </a:r>
            <a:r>
              <a:rPr lang="nl-BE" b="1" dirty="0">
                <a:solidFill>
                  <a:srgbClr val="ED1556"/>
                </a:solidFill>
              </a:rPr>
              <a:t> </a:t>
            </a:r>
            <a:r>
              <a:rPr lang="nl-BE" b="1" dirty="0" err="1">
                <a:solidFill>
                  <a:srgbClr val="ED1556"/>
                </a:solidFill>
              </a:rPr>
              <a:t>us</a:t>
            </a:r>
            <a:r>
              <a:rPr lang="nl-BE" b="1" dirty="0">
                <a:solidFill>
                  <a:srgbClr val="ED1556"/>
                </a:solidFill>
              </a:rPr>
              <a:t> </a:t>
            </a:r>
            <a:r>
              <a:rPr lang="nl-BE" b="1" dirty="0" err="1">
                <a:solidFill>
                  <a:srgbClr val="ED1556"/>
                </a:solidFill>
              </a:rPr>
              <a:t>your</a:t>
            </a:r>
            <a:r>
              <a:rPr lang="nl-BE" b="1" dirty="0">
                <a:solidFill>
                  <a:srgbClr val="ED1556"/>
                </a:solidFill>
              </a:rPr>
              <a:t> awareness </a:t>
            </a:r>
            <a:r>
              <a:rPr lang="nl-BE" b="1" dirty="0" err="1">
                <a:solidFill>
                  <a:srgbClr val="ED1556"/>
                </a:solidFill>
              </a:rPr>
              <a:t>materials</a:t>
            </a:r>
            <a:r>
              <a:rPr lang="nl-BE" b="1" dirty="0">
                <a:solidFill>
                  <a:srgbClr val="ED1556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21AD2-91C6-2487-5B91-118E12A37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5</a:t>
            </a:fld>
            <a:r>
              <a:rPr lang="en-GB"/>
              <a:t>     |</a:t>
            </a:r>
            <a:endParaRPr lang="en-GB" dirty="0"/>
          </a:p>
        </p:txBody>
      </p:sp>
      <p:pic>
        <p:nvPicPr>
          <p:cNvPr id="1026" name="Picture 2" descr="We Need Your Help Images – Browse 1,173 Stock Photos, Vectors, and Video |  Adobe Stock">
            <a:extLst>
              <a:ext uri="{FF2B5EF4-FFF2-40B4-BE49-F238E27FC236}">
                <a16:creationId xmlns:a16="http://schemas.microsoft.com/office/drawing/2014/main" id="{D7F39024-963D-09B5-9152-239F2BDA4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26" t="-5630" r="10426" b="5630"/>
          <a:stretch/>
        </p:blipFill>
        <p:spPr bwMode="auto">
          <a:xfrm>
            <a:off x="5600816" y="1428050"/>
            <a:ext cx="50673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20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>
                <a:solidFill>
                  <a:srgbClr val="06508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D7EAA8-B7E5-4FC7-AB41-745FA14F2C83}" type="datetimeFigureOut">
              <a:rPr lang="en-GB" smtClean="0"/>
              <a:pPr/>
              <a:t>29/02/2024</a:t>
            </a:fld>
            <a:endParaRPr lang="en-GB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98E993-549D-46EE-BEB7-09180855695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4" t="13460" r="32414" b="53353"/>
          <a:stretch/>
        </p:blipFill>
        <p:spPr>
          <a:xfrm flipH="1">
            <a:off x="0" y="-24064"/>
            <a:ext cx="12208809" cy="6882064"/>
          </a:xfrm>
          <a:prstGeom prst="rect">
            <a:avLst/>
          </a:prstGeom>
          <a:ln>
            <a:noFill/>
          </a:ln>
        </p:spPr>
      </p:pic>
      <p:sp>
        <p:nvSpPr>
          <p:cNvPr id="9" name="Text Placeholder 10"/>
          <p:cNvSpPr txBox="1">
            <a:spLocks/>
          </p:cNvSpPr>
          <p:nvPr/>
        </p:nvSpPr>
        <p:spPr>
          <a:xfrm>
            <a:off x="998894" y="2538238"/>
            <a:ext cx="7404325" cy="4732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bg1"/>
                </a:solidFill>
                <a:latin typeface="+mn-lt"/>
              </a:rPr>
              <a:t>Thank you for your attention</a:t>
            </a: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998895" y="5110823"/>
            <a:ext cx="2427973" cy="4283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>
                <a:solidFill>
                  <a:schemeClr val="bg1"/>
                </a:solidFill>
                <a:latin typeface="+mn-lt"/>
              </a:rPr>
              <a:t>www.geant.org</a:t>
            </a:r>
            <a:endParaRPr lang="en-GB" sz="20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998896" y="3357061"/>
            <a:ext cx="5003270" cy="360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+mn-lt"/>
              </a:rPr>
              <a:t>Any questions? </a:t>
            </a:r>
            <a:endParaRPr lang="en-GB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9387" y="6108114"/>
            <a:ext cx="2838388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© GÉANT Association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sz="6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As part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 of the 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GÉANT 2020 Framework Partnership Agreement (FPA), the 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project 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receives 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funding from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the European 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Union's 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Horizon 2020 research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and innovation programme under Grant Agreement No. 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856726 </a:t>
            </a:r>
            <a:r>
              <a:rPr lang="en-GB" sz="600" dirty="0">
                <a:solidFill>
                  <a:schemeClr val="bg1"/>
                </a:solidFill>
                <a:effectLst/>
                <a:ea typeface="+mn-lt"/>
                <a:cs typeface="+mn-lt"/>
              </a:rPr>
              <a:t>(</a:t>
            </a:r>
            <a:r>
              <a:rPr lang="en-GB" sz="600" dirty="0">
                <a:solidFill>
                  <a:schemeClr val="bg1"/>
                </a:solidFill>
                <a:ea typeface="+mn-lt"/>
                <a:cs typeface="+mn-lt"/>
              </a:rPr>
              <a:t>GN4-3</a:t>
            </a:r>
            <a:r>
              <a:rPr lang="en-GB" sz="600" kern="1200" dirty="0">
                <a:solidFill>
                  <a:schemeClr val="bg1"/>
                </a:solidFill>
                <a:effectLst/>
                <a:ea typeface="+mn-lt"/>
                <a:cs typeface="+mn-lt"/>
              </a:rPr>
              <a:t>).</a:t>
            </a:r>
            <a:endParaRPr lang="en-US" sz="6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600" dirty="0">
              <a:solidFill>
                <a:schemeClr val="bg1"/>
              </a:solidFill>
              <a:effectLst/>
              <a:latin typeface="+mn-lt"/>
              <a:cs typeface="Calibr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18" y="6157486"/>
            <a:ext cx="568670" cy="3629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7428"/>
          <a:stretch/>
        </p:blipFill>
        <p:spPr>
          <a:xfrm>
            <a:off x="998895" y="520296"/>
            <a:ext cx="1432450" cy="876891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3EB0FA4-9B1C-4D6B-AF0A-97437B69127A}" type="slidenum">
              <a:rPr lang="en-GB" smtClean="0"/>
              <a:pPr/>
              <a:t>6</a:t>
            </a:fld>
            <a:r>
              <a:rPr lang="en-GB"/>
              <a:t>     |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281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ANT Presentation Template - August 2017.potx" id="{D619A71B-72F6-4017-9642-8E046705272E}" vid="{94030387-6E4E-45DC-8C13-3496BB4EE5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GEANT Presentation Template - August 2017</Template>
  <TotalTime>0</TotalTime>
  <Words>492</Words>
  <Application>Microsoft Office PowerPoint</Application>
  <PresentationFormat>Widescreen</PresentationFormat>
  <Paragraphs>72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Subtask “Awareness”</vt:lpstr>
      <vt:lpstr>Results of our Awareness survey (2023): 5 main findings</vt:lpstr>
      <vt:lpstr>Our goals for 2024</vt:lpstr>
      <vt:lpstr>Cyber Security Month 2024</vt:lpstr>
      <vt:lpstr>PowerPoint Presentation</vt:lpstr>
    </vt:vector>
  </TitlesOfParts>
  <Company>DANTE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Meloni</dc:creator>
  <cp:lastModifiedBy>Davina Luyten</cp:lastModifiedBy>
  <cp:revision>93</cp:revision>
  <dcterms:created xsi:type="dcterms:W3CDTF">2018-03-16T12:13:33Z</dcterms:created>
  <dcterms:modified xsi:type="dcterms:W3CDTF">2024-02-29T07:44:01Z</dcterms:modified>
</cp:coreProperties>
</file>