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5"/>
  </p:notesMasterIdLst>
  <p:sldIdLst>
    <p:sldId id="256" r:id="rId2"/>
    <p:sldId id="285" r:id="rId3"/>
    <p:sldId id="286" r:id="rId4"/>
    <p:sldId id="282" r:id="rId5"/>
    <p:sldId id="276" r:id="rId6"/>
    <p:sldId id="287" r:id="rId7"/>
    <p:sldId id="289" r:id="rId8"/>
    <p:sldId id="277" r:id="rId9"/>
    <p:sldId id="278" r:id="rId10"/>
    <p:sldId id="279" r:id="rId11"/>
    <p:sldId id="280" r:id="rId12"/>
    <p:sldId id="281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Franklin Gothic Medium" panose="020B0603020102020204" pitchFamily="34" charset="0"/>
      <p:regular r:id="rId20"/>
      <p:italic r:id="rId21"/>
    </p:embeddedFont>
    <p:embeddedFont>
      <p:font typeface="Koh Santepheap" panose="020B0604020202020204" charset="0"/>
      <p:regular r:id="rId22"/>
      <p:bold r:id="rId23"/>
    </p:embeddedFont>
    <p:embeddedFont>
      <p:font typeface="Libre Franklin Medium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E8EA49-81F9-4BD7-952B-AF5699A55C2B}">
  <a:tblStyle styleId="{28E8EA49-81F9-4BD7-952B-AF5699A55C2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FEB"/>
          </a:solidFill>
        </a:fill>
      </a:tcStyle>
    </a:wholeTbl>
    <a:band1H>
      <a:tcTxStyle/>
      <a:tcStyle>
        <a:tcBdr/>
        <a:fill>
          <a:solidFill>
            <a:srgbClr val="CBDDD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DDD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3279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Instead, it asserts that they need to be treated holistically, as a unique field of both research and application in the classroom. STEM’s latest version attempts to incorporate the arts (STEAM), with an aim to transform its teaching to a more attractive and impactful exercise. Modern STEAM approaches also integrate problem-solving and inquiry-based learning, developing both hard and soft capabilities, as properly developed in the framework of 21st Century skills.</a:t>
            </a:r>
            <a:endParaRPr lang="de-DE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6" name="Google Shape;3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99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6052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">
  <p:cSld name="Layou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>
            <a:spLocks noGrp="1"/>
          </p:cNvSpPr>
          <p:nvPr>
            <p:ph type="pic" idx="2"/>
          </p:nvPr>
        </p:nvSpPr>
        <p:spPr>
          <a:xfrm>
            <a:off x="6470957" y="754894"/>
            <a:ext cx="4642901" cy="610310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8" name="Google Shape;18;p2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2">
  <p:cSld name="Layout 1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>
            <a:spLocks noGrp="1"/>
          </p:cNvSpPr>
          <p:nvPr>
            <p:ph type="pic" idx="2"/>
          </p:nvPr>
        </p:nvSpPr>
        <p:spPr>
          <a:xfrm>
            <a:off x="650838" y="3827406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8"/>
          <p:cNvSpPr>
            <a:spLocks noGrp="1"/>
          </p:cNvSpPr>
          <p:nvPr>
            <p:ph type="pic" idx="3"/>
          </p:nvPr>
        </p:nvSpPr>
        <p:spPr>
          <a:xfrm>
            <a:off x="3057492" y="3827406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" name="Google Shape;58;p8"/>
          <p:cNvSpPr>
            <a:spLocks noGrp="1"/>
          </p:cNvSpPr>
          <p:nvPr>
            <p:ph type="pic" idx="4"/>
          </p:nvPr>
        </p:nvSpPr>
        <p:spPr>
          <a:xfrm>
            <a:off x="5464146" y="3827406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9" name="Google Shape;59;p8"/>
          <p:cNvSpPr>
            <a:spLocks noGrp="1"/>
          </p:cNvSpPr>
          <p:nvPr>
            <p:ph type="pic" idx="5"/>
          </p:nvPr>
        </p:nvSpPr>
        <p:spPr>
          <a:xfrm>
            <a:off x="7731338" y="3827406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0" name="Google Shape;60;p8"/>
          <p:cNvSpPr>
            <a:spLocks noGrp="1"/>
          </p:cNvSpPr>
          <p:nvPr>
            <p:ph type="pic" idx="6"/>
          </p:nvPr>
        </p:nvSpPr>
        <p:spPr>
          <a:xfrm>
            <a:off x="650838" y="1059193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1" name="Google Shape;61;p8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6">
  <p:cSld name="Layout 16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>
            <a:spLocks noGrp="1"/>
          </p:cNvSpPr>
          <p:nvPr>
            <p:ph type="pic" idx="2"/>
          </p:nvPr>
        </p:nvSpPr>
        <p:spPr>
          <a:xfrm>
            <a:off x="1208910" y="1124319"/>
            <a:ext cx="4609364" cy="460936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78" name="Google Shape;7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7">
  <p:cSld name="Layout 27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>
            <a:spLocks noGrp="1"/>
          </p:cNvSpPr>
          <p:nvPr>
            <p:ph type="pic" idx="2"/>
          </p:nvPr>
        </p:nvSpPr>
        <p:spPr>
          <a:xfrm>
            <a:off x="5631367" y="1605776"/>
            <a:ext cx="5274527" cy="336766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101" name="Google Shape;10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>
            <a:spLocks noGrp="1"/>
          </p:cNvSpPr>
          <p:nvPr>
            <p:ph type="pic" idx="3"/>
          </p:nvPr>
        </p:nvSpPr>
        <p:spPr>
          <a:xfrm>
            <a:off x="5630863" y="1606550"/>
            <a:ext cx="5275262" cy="33670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sp>
        <p:nvSpPr>
          <p:cNvPr id="149" name="Google Shape;149;p20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sp>
        <p:nvSpPr>
          <p:cNvPr id="158" name="Google Shape;158;p21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sp>
        <p:nvSpPr>
          <p:cNvPr id="166" name="Google Shape;166;p22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3/2/2023</a:t>
            </a:r>
            <a:endParaRPr sz="8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8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sp>
        <p:nvSpPr>
          <p:cNvPr id="182" name="Google Shape;182;p24"/>
          <p:cNvSpPr txBox="1"/>
          <p:nvPr/>
        </p:nvSpPr>
        <p:spPr>
          <a:xfrm>
            <a:off x="1473200" y="-881578"/>
            <a:ext cx="2108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ROAD STEAMER</a:t>
            </a:r>
            <a:endParaRPr/>
          </a:p>
        </p:txBody>
      </p:sp>
      <p:pic>
        <p:nvPicPr>
          <p:cNvPr id="183" name="Google Shape;183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00039" y="4948238"/>
            <a:ext cx="3259444" cy="2698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8" name="Google Shape;18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26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6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40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1"/>
          </p:nvPr>
        </p:nvSpPr>
        <p:spPr>
          <a:xfrm>
            <a:off x="839788" y="2393950"/>
            <a:ext cx="3932237" cy="347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Vertical Text">
  <p:cSld name="1_Title and Vertical 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838200" y="69729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1"/>
          </p:nvPr>
        </p:nvSpPr>
        <p:spPr>
          <a:xfrm rot="5400000">
            <a:off x="4102894" y="-1073944"/>
            <a:ext cx="3986213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27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3/2/2023</a:t>
            </a:r>
            <a:endParaRPr sz="8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8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0">
  <p:cSld name="Layout 10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>
            <a:spLocks noGrp="1"/>
          </p:cNvSpPr>
          <p:nvPr>
            <p:ph type="pic" idx="2"/>
          </p:nvPr>
        </p:nvSpPr>
        <p:spPr>
          <a:xfrm>
            <a:off x="1375494" y="4167370"/>
            <a:ext cx="1954598" cy="19545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8" name="Google Shape;208;p28"/>
          <p:cNvSpPr>
            <a:spLocks noGrp="1"/>
          </p:cNvSpPr>
          <p:nvPr>
            <p:ph type="pic" idx="3"/>
          </p:nvPr>
        </p:nvSpPr>
        <p:spPr>
          <a:xfrm>
            <a:off x="4444604" y="4167370"/>
            <a:ext cx="1194100" cy="1194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9" name="Google Shape;209;p28"/>
          <p:cNvSpPr>
            <a:spLocks noGrp="1"/>
          </p:cNvSpPr>
          <p:nvPr>
            <p:ph type="pic" idx="4"/>
          </p:nvPr>
        </p:nvSpPr>
        <p:spPr>
          <a:xfrm>
            <a:off x="2086984" y="872334"/>
            <a:ext cx="3151990" cy="315199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0" name="Google Shape;210;p28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8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213" name="Google Shape;213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7">
  <p:cSld name="Layout 17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>
            <a:spLocks noGrp="1"/>
          </p:cNvSpPr>
          <p:nvPr>
            <p:ph type="pic" idx="2"/>
          </p:nvPr>
        </p:nvSpPr>
        <p:spPr>
          <a:xfrm>
            <a:off x="5533407" y="1427611"/>
            <a:ext cx="1125186" cy="112518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6" name="Google Shape;216;p29"/>
          <p:cNvSpPr>
            <a:spLocks noGrp="1"/>
          </p:cNvSpPr>
          <p:nvPr>
            <p:ph type="pic" idx="3"/>
          </p:nvPr>
        </p:nvSpPr>
        <p:spPr>
          <a:xfrm>
            <a:off x="8555914" y="1864044"/>
            <a:ext cx="1760278" cy="176027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7" name="Google Shape;217;p29"/>
          <p:cNvSpPr>
            <a:spLocks noGrp="1"/>
          </p:cNvSpPr>
          <p:nvPr>
            <p:ph type="pic" idx="4"/>
          </p:nvPr>
        </p:nvSpPr>
        <p:spPr>
          <a:xfrm>
            <a:off x="2119256" y="1032734"/>
            <a:ext cx="1635162" cy="163516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8" name="Google Shape;218;p29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221" name="Google Shape;22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4">
  <p:cSld name="Layout 24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>
            <a:spLocks noGrp="1"/>
          </p:cNvSpPr>
          <p:nvPr>
            <p:ph type="pic" idx="2"/>
          </p:nvPr>
        </p:nvSpPr>
        <p:spPr>
          <a:xfrm>
            <a:off x="3582296" y="0"/>
            <a:ext cx="3915784" cy="685800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4" name="Google Shape;224;p30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0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0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227" name="Google Shape;227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8">
  <p:cSld name="Layout 28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>
            <a:spLocks noGrp="1"/>
          </p:cNvSpPr>
          <p:nvPr>
            <p:ph type="pic" idx="2"/>
          </p:nvPr>
        </p:nvSpPr>
        <p:spPr>
          <a:xfrm>
            <a:off x="1984917" y="602166"/>
            <a:ext cx="2742501" cy="565366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0" name="Google Shape;230;p31"/>
          <p:cNvSpPr/>
          <p:nvPr/>
        </p:nvSpPr>
        <p:spPr>
          <a:xfrm>
            <a:off x="10668000" y="5360986"/>
            <a:ext cx="2355850" cy="2355850"/>
          </a:xfrm>
          <a:prstGeom prst="ellipse">
            <a:avLst/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1"/>
          <p:cNvSpPr txBox="1">
            <a:spLocks noGrp="1"/>
          </p:cNvSpPr>
          <p:nvPr>
            <p:ph type="dt" idx="10"/>
          </p:nvPr>
        </p:nvSpPr>
        <p:spPr>
          <a:xfrm>
            <a:off x="152400" y="6470652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233" name="Google Shape;233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64272"/>
            <a:ext cx="1000341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‹Nr.›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25866" y="6128085"/>
            <a:ext cx="712334" cy="72172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6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unterfrauner@zsi.at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/>
          <p:nvPr/>
        </p:nvSpPr>
        <p:spPr>
          <a:xfrm>
            <a:off x="3837778" y="-662153"/>
            <a:ext cx="8945804" cy="8826845"/>
          </a:xfrm>
          <a:prstGeom prst="rect">
            <a:avLst/>
          </a:prstGeom>
          <a:blipFill rotWithShape="1">
            <a:blip r:embed="rId3">
              <a:alphaModFix amt="30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40" name="Google Shape;240;p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5613" r="5612"/>
          <a:stretch/>
        </p:blipFill>
        <p:spPr>
          <a:xfrm>
            <a:off x="5129119" y="0"/>
            <a:ext cx="52184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2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>
                <a:latin typeface="Arial"/>
                <a:ea typeface="Arial"/>
                <a:cs typeface="Arial"/>
                <a:sym typeface="Arial"/>
              </a:rPr>
              <a:t>1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237135" y="1059258"/>
            <a:ext cx="10480688" cy="28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What does mathematics have to do with arts education?</a:t>
            </a:r>
          </a:p>
          <a:p>
            <a:pPr lvl="0"/>
            <a:r>
              <a:rPr lang="en-US" sz="2000" dirty="0">
                <a:solidFill>
                  <a:schemeClr val="accent6"/>
                </a:solidFill>
                <a:latin typeface="Libre Franklin Medium"/>
                <a:ea typeface="Libre Franklin Medium"/>
                <a:cs typeface="Libre Franklin Medium"/>
              </a:rPr>
              <a:t>An exploration of socio-economic conditions and needs for STEAM education</a:t>
            </a:r>
          </a:p>
          <a:p>
            <a:pPr lvl="0"/>
            <a:endParaRPr lang="en-US" dirty="0">
              <a:solidFill>
                <a:schemeClr val="accent6"/>
              </a:solidFill>
              <a:latin typeface="Libre Franklin Medium"/>
            </a:endParaRPr>
          </a:p>
          <a:p>
            <a:pPr lvl="0"/>
            <a:endParaRPr lang="en-US" dirty="0">
              <a:solidFill>
                <a:schemeClr val="accent6"/>
              </a:solidFill>
              <a:latin typeface="Libre Franklin Medium"/>
            </a:endParaRPr>
          </a:p>
          <a:p>
            <a:pPr lvl="0"/>
            <a:endParaRPr lang="en-US" dirty="0">
              <a:solidFill>
                <a:schemeClr val="accent6"/>
              </a:solidFill>
              <a:latin typeface="Libre Franklin Medium"/>
            </a:endParaRPr>
          </a:p>
          <a:p>
            <a:pPr lvl="0"/>
            <a:r>
              <a:rPr lang="en-GB" sz="1800" dirty="0"/>
              <a:t>Elisabeth Unterfrauner and Claudia Magdalena</a:t>
            </a:r>
            <a:br>
              <a:rPr lang="en-GB" sz="1800" dirty="0"/>
            </a:br>
            <a:r>
              <a:rPr lang="en-GB" sz="1800" dirty="0"/>
              <a:t>Centre for Social Innovation, Vienna</a:t>
            </a:r>
            <a:endParaRPr sz="18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35" y="4491952"/>
            <a:ext cx="973038" cy="9161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9"/>
          <p:cNvSpPr txBox="1"/>
          <p:nvPr/>
        </p:nvSpPr>
        <p:spPr>
          <a:xfrm>
            <a:off x="838809" y="1603168"/>
            <a:ext cx="7323057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600" b="1" cap="small" dirty="0"/>
              <a:t>Developing a STEAM Roadmap for Science Education in Horizon Europe</a:t>
            </a:r>
            <a:endParaRPr lang="de-AT" sz="1600" dirty="0"/>
          </a:p>
          <a:p>
            <a:r>
              <a:rPr lang="de-DE" sz="1600" dirty="0"/>
              <a:t>September 2022 – August 2025</a:t>
            </a:r>
          </a:p>
          <a:p>
            <a:endParaRPr lang="de-DE" sz="1600" dirty="0"/>
          </a:p>
          <a:p>
            <a:r>
              <a:rPr lang="en-GB" dirty="0"/>
              <a:t>Coordinated by The Lisbon Council, 12 partners (EA, </a:t>
            </a:r>
            <a:r>
              <a:rPr lang="en-GB" dirty="0" err="1"/>
              <a:t>Ecsite</a:t>
            </a:r>
            <a:r>
              <a:rPr lang="en-GB" dirty="0"/>
              <a:t>, Traces, </a:t>
            </a:r>
            <a:r>
              <a:rPr lang="en-GB" dirty="0" err="1"/>
              <a:t>Uni</a:t>
            </a:r>
            <a:r>
              <a:rPr lang="en-GB" dirty="0"/>
              <a:t> Malta, </a:t>
            </a:r>
            <a:r>
              <a:rPr lang="en-GB" dirty="0" err="1"/>
              <a:t>Panteion</a:t>
            </a:r>
            <a:r>
              <a:rPr lang="en-GB" dirty="0"/>
              <a:t> University, </a:t>
            </a:r>
            <a:r>
              <a:rPr lang="en-GB" dirty="0" err="1"/>
              <a:t>Uni</a:t>
            </a:r>
            <a:r>
              <a:rPr lang="en-GB" dirty="0"/>
              <a:t> Exeter, </a:t>
            </a:r>
            <a:r>
              <a:rPr lang="en-GB" dirty="0" err="1"/>
              <a:t>Politecnico</a:t>
            </a:r>
            <a:r>
              <a:rPr lang="en-GB" dirty="0"/>
              <a:t> di Milano, </a:t>
            </a:r>
            <a:r>
              <a:rPr lang="en-GB" dirty="0" err="1"/>
              <a:t>ScienceView</a:t>
            </a:r>
            <a:r>
              <a:rPr lang="en-GB" dirty="0"/>
              <a:t>, Engineering, ESHA)</a:t>
            </a:r>
            <a:endParaRPr lang="de-AT" dirty="0"/>
          </a:p>
          <a:p>
            <a:endParaRPr lang="de-DE" sz="1600" dirty="0"/>
          </a:p>
          <a:p>
            <a:endParaRPr lang="de-DE" sz="1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</p:txBody>
      </p:sp>
      <p:sp>
        <p:nvSpPr>
          <p:cNvPr id="369" name="Google Shape;369;p39"/>
          <p:cNvSpPr/>
          <p:nvPr/>
        </p:nvSpPr>
        <p:spPr>
          <a:xfrm>
            <a:off x="11083417" y="4641881"/>
            <a:ext cx="406761" cy="406761"/>
          </a:xfrm>
          <a:prstGeom prst="ellipse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9"/>
          <p:cNvSpPr/>
          <p:nvPr/>
        </p:nvSpPr>
        <p:spPr>
          <a:xfrm>
            <a:off x="5873351" y="334606"/>
            <a:ext cx="182880" cy="182880"/>
          </a:xfrm>
          <a:prstGeom prst="ellipse">
            <a:avLst/>
          </a:prstGeom>
          <a:solidFill>
            <a:srgbClr val="CA38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9"/>
          <p:cNvSpPr/>
          <p:nvPr/>
        </p:nvSpPr>
        <p:spPr>
          <a:xfrm>
            <a:off x="10620149" y="3830972"/>
            <a:ext cx="182880" cy="182880"/>
          </a:xfrm>
          <a:prstGeom prst="ellipse">
            <a:avLst/>
          </a:prstGeom>
          <a:solidFill>
            <a:srgbClr val="2E99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9"/>
          <p:cNvSpPr/>
          <p:nvPr/>
        </p:nvSpPr>
        <p:spPr>
          <a:xfrm>
            <a:off x="6206065" y="-298256"/>
            <a:ext cx="815742" cy="815742"/>
          </a:xfrm>
          <a:prstGeom prst="ellipse">
            <a:avLst/>
          </a:prstGeom>
          <a:solidFill>
            <a:srgbClr val="304E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64" r="16663"/>
          <a:stretch/>
        </p:blipFill>
        <p:spPr>
          <a:xfrm>
            <a:off x="1817159" y="5048642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382" name="Google Shape;382;p3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21875" r="21874"/>
          <a:stretch/>
        </p:blipFill>
        <p:spPr>
          <a:xfrm>
            <a:off x="4386394" y="5048642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383" name="Google Shape;383;p39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l="16663" r="16663"/>
          <a:stretch/>
        </p:blipFill>
        <p:spPr>
          <a:xfrm>
            <a:off x="7520525" y="5048642"/>
            <a:ext cx="1535998" cy="1535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85" name="Google Shape;385;p39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9"/>
          <p:cNvSpPr txBox="1"/>
          <p:nvPr/>
        </p:nvSpPr>
        <p:spPr>
          <a:xfrm>
            <a:off x="1120163" y="1438435"/>
            <a:ext cx="1079142" cy="72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100" b="1" dirty="0">
                <a:solidFill>
                  <a:schemeClr val="dk1"/>
                </a:solidFill>
                <a:latin typeface="Koh Santepheap"/>
                <a:ea typeface="Koh Santepheap"/>
                <a:cs typeface="Koh Santepheap"/>
                <a:sym typeface="Koh Santepheap"/>
              </a:rPr>
              <a:t> </a:t>
            </a:r>
            <a:endParaRPr dirty="0"/>
          </a:p>
        </p:txBody>
      </p:sp>
      <p:sp>
        <p:nvSpPr>
          <p:cNvPr id="22" name="Google Shape;95;p12"/>
          <p:cNvSpPr/>
          <p:nvPr/>
        </p:nvSpPr>
        <p:spPr>
          <a:xfrm>
            <a:off x="822454" y="800590"/>
            <a:ext cx="60960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Road-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STEAMer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 project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</a:endParaRPr>
          </a:p>
          <a:p>
            <a:pPr lvl="0"/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368;p39"/>
          <p:cNvSpPr txBox="1"/>
          <p:nvPr/>
        </p:nvSpPr>
        <p:spPr>
          <a:xfrm>
            <a:off x="838809" y="2799555"/>
            <a:ext cx="750027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endParaRPr lang="de-DE" sz="1600" dirty="0"/>
          </a:p>
          <a:p>
            <a:endParaRPr lang="de-DE" sz="1600" dirty="0"/>
          </a:p>
          <a:p>
            <a:r>
              <a:rPr lang="en-US" sz="1600" b="1" dirty="0"/>
              <a:t>Objectives: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Co-creating a STEAM roadmap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 </a:t>
            </a:r>
            <a:r>
              <a:rPr lang="de-DE" sz="1600" dirty="0" err="1"/>
              <a:t>Bridging</a:t>
            </a:r>
            <a:r>
              <a:rPr lang="de-DE" sz="1600" dirty="0"/>
              <a:t> open </a:t>
            </a:r>
            <a:r>
              <a:rPr lang="de-DE" sz="1600" dirty="0" err="1"/>
              <a:t>science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open </a:t>
            </a:r>
            <a:r>
              <a:rPr lang="de-DE" sz="1600" dirty="0" err="1"/>
              <a:t>school</a:t>
            </a:r>
            <a:endParaRPr lang="de-AT" sz="1600" dirty="0"/>
          </a:p>
          <a:p>
            <a:r>
              <a:rPr lang="en-US" sz="1600" b="1" dirty="0"/>
              <a:t>	</a:t>
            </a:r>
            <a:endParaRPr lang="de-DE" sz="1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659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9"/>
          <p:cNvSpPr txBox="1"/>
          <p:nvPr/>
        </p:nvSpPr>
        <p:spPr>
          <a:xfrm>
            <a:off x="822454" y="2092054"/>
            <a:ext cx="6768820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800" b="1" dirty="0"/>
              <a:t>STEM education is a teaching practice challenging the view that </a:t>
            </a:r>
            <a:r>
              <a:rPr lang="en-US" sz="1800" b="1" u="sng" dirty="0"/>
              <a:t>science</a:t>
            </a:r>
            <a:r>
              <a:rPr lang="en-US" sz="1800" b="1" dirty="0"/>
              <a:t>, </a:t>
            </a:r>
            <a:r>
              <a:rPr lang="en-US" sz="1800" b="1" u="sng" dirty="0"/>
              <a:t>technology</a:t>
            </a:r>
            <a:r>
              <a:rPr lang="en-US" sz="1800" b="1" dirty="0"/>
              <a:t>, </a:t>
            </a:r>
            <a:r>
              <a:rPr lang="en-US" sz="1800" b="1" u="sng" dirty="0"/>
              <a:t>engineering</a:t>
            </a:r>
            <a:r>
              <a:rPr lang="en-US" sz="1800" b="1" dirty="0"/>
              <a:t> and </a:t>
            </a:r>
            <a:r>
              <a:rPr lang="en-US" sz="1800" b="1" u="sng" dirty="0"/>
              <a:t>mathematics</a:t>
            </a:r>
            <a:r>
              <a:rPr lang="en-US" sz="1800" b="1" dirty="0"/>
              <a:t> are detached disciplines that require unique and context-sensitive methodologies and content.</a:t>
            </a:r>
          </a:p>
          <a:p>
            <a:endParaRPr lang="de-DE" sz="2000" dirty="0"/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800" dirty="0">
                <a:sym typeface="Wingdings" panose="05000000000000000000" pitchFamily="2" charset="2"/>
              </a:rPr>
              <a:t>Holistically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800" dirty="0">
                <a:sym typeface="Wingdings" panose="05000000000000000000" pitchFamily="2" charset="2"/>
              </a:rPr>
              <a:t>Incorporate Arts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800" dirty="0">
                <a:sym typeface="Wingdings" panose="05000000000000000000" pitchFamily="2" charset="2"/>
              </a:rPr>
              <a:t>More attractive and impactful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800" dirty="0">
                <a:sym typeface="Wingdings" panose="05000000000000000000" pitchFamily="2" charset="2"/>
              </a:rPr>
              <a:t>Problem-solving and inquiry-based learning</a:t>
            </a:r>
            <a:endParaRPr lang="en-US" sz="1800" dirty="0"/>
          </a:p>
          <a:p>
            <a:endParaRPr lang="en-US" dirty="0"/>
          </a:p>
          <a:p>
            <a:endParaRPr lang="de-DE" sz="1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D1D1B"/>
              </a:solidFill>
              <a:sym typeface="Arial"/>
            </a:endParaRPr>
          </a:p>
        </p:txBody>
      </p:sp>
      <p:sp>
        <p:nvSpPr>
          <p:cNvPr id="369" name="Google Shape;369;p39"/>
          <p:cNvSpPr/>
          <p:nvPr/>
        </p:nvSpPr>
        <p:spPr>
          <a:xfrm>
            <a:off x="11083417" y="4641881"/>
            <a:ext cx="406761" cy="406761"/>
          </a:xfrm>
          <a:prstGeom prst="ellipse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9"/>
          <p:cNvSpPr/>
          <p:nvPr/>
        </p:nvSpPr>
        <p:spPr>
          <a:xfrm>
            <a:off x="5873351" y="334606"/>
            <a:ext cx="182880" cy="182880"/>
          </a:xfrm>
          <a:prstGeom prst="ellipse">
            <a:avLst/>
          </a:prstGeom>
          <a:solidFill>
            <a:srgbClr val="CA38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9"/>
          <p:cNvSpPr/>
          <p:nvPr/>
        </p:nvSpPr>
        <p:spPr>
          <a:xfrm>
            <a:off x="10620149" y="3830972"/>
            <a:ext cx="182880" cy="182880"/>
          </a:xfrm>
          <a:prstGeom prst="ellipse">
            <a:avLst/>
          </a:prstGeom>
          <a:solidFill>
            <a:srgbClr val="2E99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9"/>
          <p:cNvSpPr/>
          <p:nvPr/>
        </p:nvSpPr>
        <p:spPr>
          <a:xfrm>
            <a:off x="6206065" y="-298256"/>
            <a:ext cx="815742" cy="815742"/>
          </a:xfrm>
          <a:prstGeom prst="ellipse">
            <a:avLst/>
          </a:prstGeom>
          <a:solidFill>
            <a:srgbClr val="304E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9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9"/>
          <p:cNvSpPr txBox="1"/>
          <p:nvPr/>
        </p:nvSpPr>
        <p:spPr>
          <a:xfrm>
            <a:off x="1120163" y="1438435"/>
            <a:ext cx="1079142" cy="72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100" b="1" dirty="0">
                <a:solidFill>
                  <a:schemeClr val="dk1"/>
                </a:solidFill>
                <a:latin typeface="Koh Santepheap"/>
                <a:ea typeface="Koh Santepheap"/>
                <a:cs typeface="Koh Santepheap"/>
                <a:sym typeface="Koh Santepheap"/>
              </a:rPr>
              <a:t> </a:t>
            </a:r>
            <a:endParaRPr dirty="0"/>
          </a:p>
        </p:txBody>
      </p:sp>
      <p:sp>
        <p:nvSpPr>
          <p:cNvPr id="22" name="Google Shape;95;p12"/>
          <p:cNvSpPr/>
          <p:nvPr/>
        </p:nvSpPr>
        <p:spPr>
          <a:xfrm>
            <a:off x="822454" y="800590"/>
            <a:ext cx="60960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What is STEAM?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</a:endParaRPr>
          </a:p>
          <a:p>
            <a:pPr lvl="0"/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1309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4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30" r="16630"/>
          <a:stretch/>
        </p:blipFill>
        <p:spPr>
          <a:xfrm>
            <a:off x="1209675" y="1589088"/>
            <a:ext cx="3679825" cy="36798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34" name="Google Shape;434;p42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5550692" y="1937186"/>
            <a:ext cx="3995090" cy="1491814"/>
            <a:chOff x="5740197" y="751793"/>
            <a:chExt cx="3995090" cy="1491814"/>
          </a:xfrm>
        </p:grpSpPr>
        <p:sp>
          <p:nvSpPr>
            <p:cNvPr id="437" name="Google Shape;437;p42"/>
            <p:cNvSpPr/>
            <p:nvPr/>
          </p:nvSpPr>
          <p:spPr>
            <a:xfrm>
              <a:off x="5740197" y="751793"/>
              <a:ext cx="3995090" cy="1491814"/>
            </a:xfrm>
            <a:prstGeom prst="roundRect">
              <a:avLst>
                <a:gd name="adj" fmla="val 9685"/>
              </a:avLst>
            </a:prstGeom>
            <a:solidFill>
              <a:srgbClr val="304EA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5987813" y="1016819"/>
              <a:ext cx="3747474" cy="723235"/>
              <a:chOff x="5987813" y="1016819"/>
              <a:chExt cx="3747474" cy="723235"/>
            </a:xfrm>
          </p:grpSpPr>
          <p:sp>
            <p:nvSpPr>
              <p:cNvPr id="438" name="Google Shape;438;p42"/>
              <p:cNvSpPr txBox="1"/>
              <p:nvPr/>
            </p:nvSpPr>
            <p:spPr>
              <a:xfrm>
                <a:off x="5987814" y="1016819"/>
                <a:ext cx="2695060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 dirty="0">
                    <a:solidFill>
                      <a:schemeClr val="lt1"/>
                    </a:solidFill>
                  </a:rPr>
                  <a:t>Desktop Research</a:t>
                </a:r>
                <a:endParaRPr sz="1800" dirty="0"/>
              </a:p>
            </p:txBody>
          </p:sp>
          <p:sp>
            <p:nvSpPr>
              <p:cNvPr id="439" name="Google Shape;439;p42"/>
              <p:cNvSpPr txBox="1"/>
              <p:nvPr/>
            </p:nvSpPr>
            <p:spPr>
              <a:xfrm>
                <a:off x="5987813" y="1324596"/>
                <a:ext cx="3747474" cy="4154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Literature analysis, secondary data analysis</a:t>
                </a:r>
                <a:endParaRPr sz="1800" dirty="0"/>
              </a:p>
            </p:txBody>
          </p:sp>
        </p:grpSp>
      </p:grpSp>
      <p:grpSp>
        <p:nvGrpSpPr>
          <p:cNvPr id="2" name="Gruppieren 1"/>
          <p:cNvGrpSpPr/>
          <p:nvPr/>
        </p:nvGrpSpPr>
        <p:grpSpPr>
          <a:xfrm>
            <a:off x="6256740" y="3911584"/>
            <a:ext cx="3995090" cy="1491814"/>
            <a:chOff x="6384324" y="2979600"/>
            <a:chExt cx="3995090" cy="1491814"/>
          </a:xfrm>
        </p:grpSpPr>
        <p:sp>
          <p:nvSpPr>
            <p:cNvPr id="436" name="Google Shape;436;p42"/>
            <p:cNvSpPr/>
            <p:nvPr/>
          </p:nvSpPr>
          <p:spPr>
            <a:xfrm>
              <a:off x="6384324" y="2979600"/>
              <a:ext cx="3995090" cy="1491814"/>
            </a:xfrm>
            <a:prstGeom prst="roundRect">
              <a:avLst>
                <a:gd name="adj" fmla="val 9685"/>
              </a:avLst>
            </a:prstGeom>
            <a:solidFill>
              <a:srgbClr val="AFBE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42"/>
            <p:cNvSpPr txBox="1"/>
            <p:nvPr/>
          </p:nvSpPr>
          <p:spPr>
            <a:xfrm>
              <a:off x="6541479" y="3227922"/>
              <a:ext cx="368077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Co-creation workshop with stakeholders and consortium members</a:t>
              </a:r>
              <a:endParaRPr sz="1800" dirty="0"/>
            </a:p>
          </p:txBody>
        </p:sp>
      </p:grpSp>
      <p:sp>
        <p:nvSpPr>
          <p:cNvPr id="13" name="Google Shape;95;p12"/>
          <p:cNvSpPr/>
          <p:nvPr/>
        </p:nvSpPr>
        <p:spPr>
          <a:xfrm>
            <a:off x="889397" y="495566"/>
            <a:ext cx="10382341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Analysis of socio-economic  context and needs 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</a:endParaRPr>
          </a:p>
          <a:p>
            <a:pPr lvl="0"/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418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6F99DEB-AEFC-41E5-0523-626BAC166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47413"/>
            <a:ext cx="12192000" cy="6445462"/>
          </a:xfrm>
        </p:spPr>
      </p:pic>
    </p:spTree>
    <p:extLst>
      <p:ext uri="{BB962C8B-B14F-4D97-AF65-F5344CB8AC3E}">
        <p14:creationId xmlns:p14="http://schemas.microsoft.com/office/powerpoint/2010/main" val="132705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363B81F-DEEE-212F-D3FB-9780D7F0B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94827"/>
            <a:ext cx="11826240" cy="28718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8AAB0E6-5767-512C-2370-C20AA6F89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" y="487680"/>
            <a:ext cx="12083627" cy="532384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859814B-2271-9E0F-6546-0F2A1B5EB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4" y="2587413"/>
            <a:ext cx="12002346" cy="285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1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1B5AAF-ED2B-4E7F-1A5B-25A84CCC9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4" y="115147"/>
            <a:ext cx="11982026" cy="67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51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32EF27-5C3E-464B-D89E-633CC28EE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1" y="74507"/>
            <a:ext cx="11899536" cy="553381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4C7EF5-F226-234C-361C-3F8A99B79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1" y="291253"/>
            <a:ext cx="12177195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315" y="164683"/>
            <a:ext cx="10515600" cy="1325563"/>
          </a:xfrm>
        </p:spPr>
        <p:txBody>
          <a:bodyPr>
            <a:normAutofit/>
          </a:bodyPr>
          <a:lstStyle/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  <a:sym typeface="Arial"/>
              </a:rPr>
              <a:t>Recommendations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  <a:sym typeface="Arial"/>
              </a:rPr>
              <a:t> I –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  <a:sym typeface="Arial"/>
              </a:rPr>
              <a:t>more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  <a:sym typeface="Arial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  <a:sym typeface="Arial"/>
              </a:rPr>
              <a:t>scientists</a:t>
            </a:r>
            <a:endParaRPr lang="de-AT" sz="40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581451"/>
              </p:ext>
            </p:extLst>
          </p:nvPr>
        </p:nvGraphicFramePr>
        <p:xfrm>
          <a:off x="785446" y="1241496"/>
          <a:ext cx="9791700" cy="479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91700">
                  <a:extLst>
                    <a:ext uri="{9D8B030D-6E8A-4147-A177-3AD203B41FA5}">
                      <a16:colId xmlns:a16="http://schemas.microsoft.com/office/drawing/2014/main" val="204060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Recommendations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7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research on STEAM education effectiveness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(Arts in addition and/or integrated with STEM);</a:t>
                      </a:r>
                    </a:p>
                    <a:p>
                      <a:pPr rtl="0"/>
                      <a:endParaRPr lang="en-US" sz="18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-Make 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 learning inclusive and appealing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teachers have STEAM easy-to-use material;</a:t>
                      </a:r>
                    </a:p>
                    <a:p>
                      <a:pPr rtl="0"/>
                      <a:b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-Communicate to schools and teachers the values of the STEAM approach; </a:t>
                      </a:r>
                    </a:p>
                    <a:p>
                      <a:pPr rtl="0"/>
                      <a:b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-Expose students to science careers from the early years;</a:t>
                      </a:r>
                    </a:p>
                    <a:p>
                      <a:pPr rtl="0"/>
                      <a:endParaRPr lang="en-US" sz="18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-Expose students to science role models from primary years;</a:t>
                      </a:r>
                    </a:p>
                    <a:p>
                      <a:pPr rtl="0"/>
                      <a:endParaRPr lang="en-US" sz="18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-Value STEAM approach: supporting young people to bring these subjects together, a holistic and subject integrative view is necessary.</a:t>
                      </a:r>
                      <a:endParaRPr lang="en-US" sz="1800" b="0" dirty="0">
                        <a:effectLst/>
                      </a:endParaRPr>
                    </a:p>
                    <a:p>
                      <a:br>
                        <a:rPr lang="en-US" sz="1600" dirty="0"/>
                      </a:br>
                      <a:endParaRPr lang="de-A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75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Recommendations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 II-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Alignment of industry and societal needs with education</a:t>
            </a:r>
            <a:endParaRPr lang="de-AT" sz="40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  <a:ea typeface="Arial"/>
              <a:cs typeface="Arial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7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462004"/>
              </p:ext>
            </p:extLst>
          </p:nvPr>
        </p:nvGraphicFramePr>
        <p:xfrm>
          <a:off x="838200" y="1825624"/>
          <a:ext cx="10515600" cy="3660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040600047"/>
                    </a:ext>
                  </a:extLst>
                </a:gridCol>
              </a:tblGrid>
              <a:tr h="653390">
                <a:tc>
                  <a:txBody>
                    <a:bodyPr/>
                    <a:lstStyle/>
                    <a:p>
                      <a:r>
                        <a:rPr lang="de-AT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Recommendations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73163"/>
                  </a:ext>
                </a:extLst>
              </a:tr>
              <a:tr h="3007385"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schools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(and other real world approaches); </a:t>
                      </a:r>
                    </a:p>
                    <a:p>
                      <a:pPr rtl="0"/>
                      <a:b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-Data on industries and 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organisations’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needs are used to support education policies;</a:t>
                      </a:r>
                    </a:p>
                    <a:p>
                      <a:pPr rtl="0"/>
                      <a:endParaRPr lang="en-US" sz="16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-Project-based collaborative learning to develop soft skills and inclusivity; </a:t>
                      </a:r>
                    </a:p>
                    <a:p>
                      <a:pPr rtl="0"/>
                      <a:endParaRPr lang="en-US" sz="1600" b="0" dirty="0">
                        <a:effectLst/>
                      </a:endParaRPr>
                    </a:p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Multidisciplinary and interdisciplinary projects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b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-Support entrepreneurship and self-employment</a:t>
                      </a:r>
                      <a:endParaRPr lang="de-A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15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Recommendations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 III - </a:t>
            </a:r>
            <a:r>
              <a:rPr lang="de-AT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More </a:t>
            </a:r>
            <a:r>
              <a:rPr lang="de-AT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diversity</a:t>
            </a:r>
            <a:r>
              <a:rPr lang="de-AT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 (</a:t>
            </a:r>
            <a:r>
              <a:rPr lang="de-AT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gender</a:t>
            </a:r>
            <a:r>
              <a:rPr lang="de-AT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, </a:t>
            </a:r>
            <a:r>
              <a:rPr lang="de-AT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ethnic</a:t>
            </a:r>
            <a:r>
              <a:rPr lang="de-AT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, </a:t>
            </a:r>
            <a:r>
              <a:rPr lang="de-AT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socio-economic</a:t>
            </a:r>
            <a:r>
              <a:rPr lang="de-AT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, etc.)</a:t>
            </a: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581458"/>
              </p:ext>
            </p:extLst>
          </p:nvPr>
        </p:nvGraphicFramePr>
        <p:xfrm>
          <a:off x="826347" y="1908752"/>
          <a:ext cx="9188090" cy="369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8090">
                  <a:extLst>
                    <a:ext uri="{9D8B030D-6E8A-4147-A177-3AD203B41FA5}">
                      <a16:colId xmlns:a16="http://schemas.microsoft.com/office/drawing/2014/main" val="204060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Recommendations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7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to affect structural changes 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(inclusion, access, diversity);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-Replace the leaky pipeline metaphor with epistemic justice;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Role models to redefine identities and change culture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-Include families to change science stereotypes;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-STEAM focused career training;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-More research on moderating factors and career paths to </a:t>
                      </a:r>
                      <a:r>
                        <a:rPr lang="en-US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optimise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policies (e.g. family’s attitude, education and career choices, engagement, parents' STEM experience);</a:t>
                      </a:r>
                    </a:p>
                    <a:p>
                      <a:pPr rtl="0"/>
                      <a:endParaRPr lang="en-US" sz="1400" b="0" dirty="0">
                        <a:effectLst/>
                      </a:endParaRPr>
                    </a:p>
                    <a:p>
                      <a:pPr rtl="0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impact of national differences in school systems.</a:t>
                      </a:r>
                      <a:endParaRPr lang="de-A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121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4044" y="291636"/>
            <a:ext cx="10515600" cy="1325563"/>
          </a:xfrm>
        </p:spPr>
        <p:txBody>
          <a:bodyPr>
            <a:normAutofit/>
          </a:bodyPr>
          <a:lstStyle/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Recommendations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 IV -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Increase science literacy for all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  <a:ea typeface="Arial"/>
                <a:cs typeface="Arial"/>
              </a:rPr>
              <a:t> </a:t>
            </a:r>
            <a:endParaRPr lang="de-AT" sz="40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  <a:ea typeface="Arial"/>
              <a:cs typeface="Arial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graphicFrame>
        <p:nvGraphicFramePr>
          <p:cNvPr id="8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310117"/>
              </p:ext>
            </p:extLst>
          </p:nvPr>
        </p:nvGraphicFramePr>
        <p:xfrm>
          <a:off x="904702" y="1821901"/>
          <a:ext cx="10374284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4284">
                  <a:extLst>
                    <a:ext uri="{9D8B030D-6E8A-4147-A177-3AD203B41FA5}">
                      <a16:colId xmlns:a16="http://schemas.microsoft.com/office/drawing/2014/main" val="204060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Recommendations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7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-Better connection between the needs of the 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labour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market and lifelong learning;</a:t>
                      </a:r>
                    </a:p>
                    <a:p>
                      <a:pPr rtl="0"/>
                      <a:endParaRPr lang="en-US" sz="16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-Provide sufficient professional development and training of educational professionals;</a:t>
                      </a:r>
                    </a:p>
                    <a:p>
                      <a:pPr rtl="0"/>
                      <a:endParaRPr lang="en-US" sz="1600" b="0" dirty="0">
                        <a:effectLst/>
                      </a:endParaRPr>
                    </a:p>
                    <a:p>
                      <a:pPr marL="0" indent="0" rtl="0">
                        <a:buFontTx/>
                        <a:buNone/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 on societal challenges and real problems to promote interest in science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indent="-285750" rtl="0">
                        <a:buFontTx/>
                        <a:buChar char="-"/>
                      </a:pPr>
                      <a:endParaRPr lang="en-US" sz="16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-Integrate the need for scientific thinking also in non-scientific/arts topics;</a:t>
                      </a:r>
                    </a:p>
                    <a:p>
                      <a:pPr marL="0" indent="0" rtl="0">
                        <a:buFontTx/>
                        <a:buNone/>
                      </a:pPr>
                      <a:endParaRPr lang="en-US" sz="1600" b="0" i="0" u="none" strike="noStrike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rtl="0">
                        <a:buFontTx/>
                        <a:buNone/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-Acknowledge the imbalance of financial support for ‘Arts’ and how these issues could be (re-addressed in STEAM);</a:t>
                      </a:r>
                    </a:p>
                    <a:p>
                      <a:pPr marL="285750" indent="-285750" rtl="0">
                        <a:buFontTx/>
                        <a:buChar char="-"/>
                      </a:pPr>
                      <a:endParaRPr lang="en-US" sz="1600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 positive attitudes towards STEAM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600" b="0" dirty="0">
                        <a:effectLst/>
                      </a:endParaRPr>
                    </a:p>
                    <a:p>
                      <a:br>
                        <a:rPr lang="en-US" sz="1200" dirty="0"/>
                      </a:br>
                      <a:br>
                        <a:rPr lang="en-US" sz="1200" dirty="0"/>
                      </a:br>
                      <a:endParaRPr lang="de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144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5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133" b="2132"/>
          <a:stretch/>
        </p:blipFill>
        <p:spPr>
          <a:xfrm>
            <a:off x="5631367" y="1605776"/>
            <a:ext cx="5274527" cy="336766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81" name="Google Shape;581;p50"/>
          <p:cNvSpPr txBox="1">
            <a:spLocks noGrp="1"/>
          </p:cNvSpPr>
          <p:nvPr>
            <p:ph type="sldNum" idx="12"/>
          </p:nvPr>
        </p:nvSpPr>
        <p:spPr>
          <a:xfrm>
            <a:off x="9545782" y="6470651"/>
            <a:ext cx="2493818" cy="228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0"/>
          <p:cNvSpPr/>
          <p:nvPr/>
        </p:nvSpPr>
        <p:spPr>
          <a:xfrm>
            <a:off x="663349" y="677993"/>
            <a:ext cx="182880" cy="182880"/>
          </a:xfrm>
          <a:prstGeom prst="ellipse">
            <a:avLst/>
          </a:prstGeom>
          <a:solidFill>
            <a:srgbClr val="2E99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0"/>
          <p:cNvSpPr/>
          <p:nvPr/>
        </p:nvSpPr>
        <p:spPr>
          <a:xfrm>
            <a:off x="6206065" y="-298256"/>
            <a:ext cx="815742" cy="815742"/>
          </a:xfrm>
          <a:prstGeom prst="ellipse">
            <a:avLst/>
          </a:prstGeom>
          <a:solidFill>
            <a:srgbClr val="304E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0"/>
          <p:cNvSpPr/>
          <p:nvPr/>
        </p:nvSpPr>
        <p:spPr>
          <a:xfrm>
            <a:off x="4214531" y="6265274"/>
            <a:ext cx="406761" cy="406761"/>
          </a:xfrm>
          <a:prstGeom prst="ellipse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5" name="Google Shape;585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2569" y="569480"/>
            <a:ext cx="3065276" cy="587898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0"/>
          <p:cNvSpPr/>
          <p:nvPr/>
        </p:nvSpPr>
        <p:spPr>
          <a:xfrm>
            <a:off x="1196177" y="5089451"/>
            <a:ext cx="2490215" cy="509662"/>
          </a:xfrm>
          <a:prstGeom prst="roundRect">
            <a:avLst>
              <a:gd name="adj" fmla="val 50000"/>
            </a:avLst>
          </a:prstGeom>
          <a:solidFill>
            <a:srgbClr val="D04D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>
                <a:solidFill>
                  <a:schemeClr val="lt1"/>
                </a:solidFill>
              </a:rPr>
              <a:t>www.road-steamer.eu</a:t>
            </a:r>
            <a:endParaRPr dirty="0"/>
          </a:p>
        </p:txBody>
      </p:sp>
      <p:sp>
        <p:nvSpPr>
          <p:cNvPr id="587" name="Google Shape;587;p50"/>
          <p:cNvSpPr txBox="1"/>
          <p:nvPr/>
        </p:nvSpPr>
        <p:spPr>
          <a:xfrm>
            <a:off x="977660" y="2388161"/>
            <a:ext cx="3860098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rgbClr val="1D1D1B"/>
                </a:solidFill>
                <a:sym typeface="Arial"/>
              </a:rPr>
              <a:t>Elisabeth Unterfrauner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rgbClr val="1D1D1B"/>
                </a:solidFill>
              </a:rPr>
              <a:t>Centre for Social Innovation, Vienna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rgbClr val="1D1D1B"/>
                </a:solidFill>
                <a:hlinkClick r:id="rId5"/>
              </a:rPr>
              <a:t>unterfrauner@zsi.at</a:t>
            </a:r>
            <a:endParaRPr lang="en-ID" sz="1800" dirty="0">
              <a:solidFill>
                <a:srgbClr val="1D1D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D" sz="1800" dirty="0">
              <a:solidFill>
                <a:srgbClr val="1D1D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rgbClr val="1D1D1B"/>
                </a:solidFill>
              </a:rPr>
              <a:t>Contribute to our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rgbClr val="1D1D1B"/>
                </a:solidFill>
              </a:rPr>
              <a:t>Community of practice platform!</a:t>
            </a:r>
            <a:endParaRPr sz="2000" dirty="0"/>
          </a:p>
        </p:txBody>
      </p:sp>
      <p:sp>
        <p:nvSpPr>
          <p:cNvPr id="588" name="Google Shape;588;p50"/>
          <p:cNvSpPr txBox="1"/>
          <p:nvPr/>
        </p:nvSpPr>
        <p:spPr>
          <a:xfrm>
            <a:off x="999751" y="1513718"/>
            <a:ext cx="38159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</a:t>
            </a:r>
            <a:r>
              <a:rPr lang="en-ID" sz="3600" dirty="0">
                <a:solidFill>
                  <a:schemeClr val="dk1"/>
                </a:solidFill>
              </a:rPr>
              <a:t>y in touch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Microsoft Office PowerPoint</Application>
  <PresentationFormat>Breitbild</PresentationFormat>
  <Paragraphs>100</Paragraphs>
  <Slides>13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Calibri</vt:lpstr>
      <vt:lpstr>Koh Santepheap</vt:lpstr>
      <vt:lpstr>Arial</vt:lpstr>
      <vt:lpstr>Wingdings</vt:lpstr>
      <vt:lpstr>Franklin Gothic Medium</vt:lpstr>
      <vt:lpstr>Libre Franklin Medium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Recommendations I – more scientists</vt:lpstr>
      <vt:lpstr>Recommendations II- Alignment of industry and societal needs with education</vt:lpstr>
      <vt:lpstr>Recommendations III - More diversity (gender, ethnic, socio-economic, etc.)</vt:lpstr>
      <vt:lpstr>Recommendations IV - Increase science literacy for all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unterfrauner</dc:creator>
  <cp:lastModifiedBy>Unterfrauner ZSI</cp:lastModifiedBy>
  <cp:revision>19</cp:revision>
  <dcterms:modified xsi:type="dcterms:W3CDTF">2023-11-09T10:08:47Z</dcterms:modified>
</cp:coreProperties>
</file>