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95" r:id="rId1"/>
  </p:sldMasterIdLst>
  <p:notesMasterIdLst>
    <p:notesMasterId r:id="rId46"/>
  </p:notesMasterIdLst>
  <p:sldIdLst>
    <p:sldId id="256" r:id="rId2"/>
    <p:sldId id="1274" r:id="rId3"/>
    <p:sldId id="1230" r:id="rId4"/>
    <p:sldId id="1227" r:id="rId5"/>
    <p:sldId id="1216" r:id="rId6"/>
    <p:sldId id="1228" r:id="rId7"/>
    <p:sldId id="1235" r:id="rId8"/>
    <p:sldId id="1275" r:id="rId9"/>
    <p:sldId id="1242" r:id="rId10"/>
    <p:sldId id="1234" r:id="rId11"/>
    <p:sldId id="1240" r:id="rId12"/>
    <p:sldId id="1232" r:id="rId13"/>
    <p:sldId id="1252" r:id="rId14"/>
    <p:sldId id="1262" r:id="rId15"/>
    <p:sldId id="1243" r:id="rId16"/>
    <p:sldId id="1245" r:id="rId17"/>
    <p:sldId id="1250" r:id="rId18"/>
    <p:sldId id="1255" r:id="rId19"/>
    <p:sldId id="1257" r:id="rId20"/>
    <p:sldId id="1258" r:id="rId21"/>
    <p:sldId id="1260" r:id="rId22"/>
    <p:sldId id="1266" r:id="rId23"/>
    <p:sldId id="1264" r:id="rId24"/>
    <p:sldId id="1246" r:id="rId25"/>
    <p:sldId id="1231" r:id="rId26"/>
    <p:sldId id="1263" r:id="rId27"/>
    <p:sldId id="1249" r:id="rId28"/>
    <p:sldId id="1248" r:id="rId29"/>
    <p:sldId id="1251" r:id="rId30"/>
    <p:sldId id="1259" r:id="rId31"/>
    <p:sldId id="1256" r:id="rId32"/>
    <p:sldId id="1261" r:id="rId33"/>
    <p:sldId id="1224" r:id="rId34"/>
    <p:sldId id="263" r:id="rId35"/>
    <p:sldId id="1236" r:id="rId36"/>
    <p:sldId id="1238" r:id="rId37"/>
    <p:sldId id="1269" r:id="rId38"/>
    <p:sldId id="1270" r:id="rId39"/>
    <p:sldId id="1271" r:id="rId40"/>
    <p:sldId id="1272" r:id="rId41"/>
    <p:sldId id="262" r:id="rId42"/>
    <p:sldId id="1267" r:id="rId43"/>
    <p:sldId id="1254" r:id="rId44"/>
    <p:sldId id="1253" r:id="rId45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5D4"/>
    <a:srgbClr val="ED7D31"/>
    <a:srgbClr val="51B02F"/>
    <a:srgbClr val="FABD8A"/>
    <a:srgbClr val="1D3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96E87-6361-45BE-AB2B-4221F16B34FE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D6A82-2BE8-40C9-9925-191507993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6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ED6A82-2BE8-40C9-9925-1915079936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2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BABBA21-4E9F-4E4F-A81A-2731E53B3F4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03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rafik 17"/>
          <p:cNvPicPr/>
          <p:nvPr/>
        </p:nvPicPr>
        <p:blipFill>
          <a:blip r:embed="rId4"/>
          <a:stretch/>
        </p:blipFill>
        <p:spPr>
          <a:xfrm>
            <a:off x="10375560" y="6077520"/>
            <a:ext cx="1813320" cy="756720"/>
          </a:xfrm>
          <a:prstGeom prst="rect">
            <a:avLst/>
          </a:prstGeom>
          <a:ln w="0">
            <a:noFill/>
          </a:ln>
        </p:spPr>
      </p:pic>
      <p:sp>
        <p:nvSpPr>
          <p:cNvPr id="892" name="Gerade Verbindung 14"/>
          <p:cNvSpPr/>
          <p:nvPr/>
        </p:nvSpPr>
        <p:spPr>
          <a:xfrm>
            <a:off x="0" y="6063120"/>
            <a:ext cx="12191760" cy="36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0" rIns="90000" bIns="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93" name="Textfeld 8"/>
          <p:cNvSpPr/>
          <p:nvPr/>
        </p:nvSpPr>
        <p:spPr>
          <a:xfrm>
            <a:off x="7834680" y="6221880"/>
            <a:ext cx="826560" cy="47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br>
              <a:rPr sz="1000"/>
            </a:br>
            <a:fld id="{A87C3B67-991E-425C-928B-9168792FF323}" type="slidenum">
              <a:rPr lang="de-DE" sz="1000" b="0" strike="noStrike" spc="-1">
                <a:solidFill>
                  <a:srgbClr val="727879"/>
                </a:solidFill>
                <a:latin typeface="Open Sans"/>
                <a:ea typeface="Open Sans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94" name="Grafik 10"/>
          <p:cNvPicPr/>
          <p:nvPr/>
        </p:nvPicPr>
        <p:blipFill>
          <a:blip r:embed="rId5">
            <a:alphaModFix amt="80000"/>
          </a:blip>
          <a:stretch/>
        </p:blipFill>
        <p:spPr>
          <a:xfrm rot="11023800">
            <a:off x="9282960" y="-1096920"/>
            <a:ext cx="4837680" cy="4556880"/>
          </a:xfrm>
          <a:prstGeom prst="rect">
            <a:avLst/>
          </a:prstGeom>
          <a:ln w="0">
            <a:noFill/>
          </a:ln>
        </p:spPr>
      </p:pic>
      <p:pic>
        <p:nvPicPr>
          <p:cNvPr id="895" name="Grafik 19"/>
          <p:cNvPicPr/>
          <p:nvPr/>
        </p:nvPicPr>
        <p:blipFill>
          <a:blip r:embed="rId6"/>
          <a:stretch/>
        </p:blipFill>
        <p:spPr>
          <a:xfrm>
            <a:off x="8792280" y="6246720"/>
            <a:ext cx="1616040" cy="473040"/>
          </a:xfrm>
          <a:prstGeom prst="rect">
            <a:avLst/>
          </a:prstGeom>
          <a:ln w="0">
            <a:noFill/>
          </a:ln>
        </p:spPr>
      </p:pic>
      <p:pic>
        <p:nvPicPr>
          <p:cNvPr id="896" name="Grafik 21"/>
          <p:cNvPicPr/>
          <p:nvPr/>
        </p:nvPicPr>
        <p:blipFill>
          <a:blip r:embed="rId7"/>
          <a:stretch/>
        </p:blipFill>
        <p:spPr>
          <a:xfrm>
            <a:off x="277920" y="6150960"/>
            <a:ext cx="1477800" cy="599760"/>
          </a:xfrm>
          <a:prstGeom prst="rect">
            <a:avLst/>
          </a:prstGeom>
          <a:ln w="0">
            <a:noFill/>
          </a:ln>
        </p:spPr>
      </p:pic>
      <p:pic>
        <p:nvPicPr>
          <p:cNvPr id="897" name="Grafik 4"/>
          <p:cNvPicPr/>
          <p:nvPr/>
        </p:nvPicPr>
        <p:blipFill>
          <a:blip r:embed="rId8"/>
          <a:stretch/>
        </p:blipFill>
        <p:spPr>
          <a:xfrm>
            <a:off x="-159840" y="-198000"/>
            <a:ext cx="1203840" cy="1624680"/>
          </a:xfrm>
          <a:prstGeom prst="rect">
            <a:avLst/>
          </a:prstGeom>
          <a:ln w="0">
            <a:noFill/>
          </a:ln>
        </p:spPr>
      </p:pic>
      <p:pic>
        <p:nvPicPr>
          <p:cNvPr id="898" name="Grafik 5"/>
          <p:cNvPicPr/>
          <p:nvPr/>
        </p:nvPicPr>
        <p:blipFill>
          <a:blip r:embed="rId9"/>
          <a:stretch/>
        </p:blipFill>
        <p:spPr>
          <a:xfrm>
            <a:off x="9565920" y="32040"/>
            <a:ext cx="2709720" cy="2679120"/>
          </a:xfrm>
          <a:prstGeom prst="rect">
            <a:avLst/>
          </a:prstGeom>
          <a:ln w="0">
            <a:noFill/>
          </a:ln>
        </p:spPr>
      </p:pic>
      <p:sp>
        <p:nvSpPr>
          <p:cNvPr id="899" name="Rechteck 12"/>
          <p:cNvSpPr/>
          <p:nvPr/>
        </p:nvSpPr>
        <p:spPr>
          <a:xfrm>
            <a:off x="0" y="980640"/>
            <a:ext cx="12188880" cy="5874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900" name="Textfeld 3"/>
          <p:cNvSpPr/>
          <p:nvPr/>
        </p:nvSpPr>
        <p:spPr>
          <a:xfrm>
            <a:off x="1888920" y="6176520"/>
            <a:ext cx="1815840" cy="615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de-DE" sz="1000" b="0" strike="noStrike" spc="-1" dirty="0">
                <a:solidFill>
                  <a:srgbClr val="727879"/>
                </a:solidFill>
                <a:latin typeface="Open Sans"/>
                <a:ea typeface="DejaVu Sans"/>
              </a:rPr>
              <a:t>Robert Haase</a:t>
            </a:r>
            <a:br>
              <a:rPr sz="1000" dirty="0"/>
            </a:br>
            <a:r>
              <a:rPr lang="de-DE" sz="1000" b="0" strike="noStrike" spc="-1" dirty="0">
                <a:solidFill>
                  <a:srgbClr val="727879"/>
                </a:solidFill>
                <a:latin typeface="Open Sans"/>
                <a:ea typeface="DejaVu Sans"/>
              </a:rPr>
              <a:t>@haesleinhuepf</a:t>
            </a: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Effectively Communicating Bio-image Analysis, February 2024</a:t>
            </a:r>
            <a:endParaRPr lang="en-US" sz="1000" b="0" strike="noStrike" spc="-1" dirty="0">
              <a:solidFill>
                <a:srgbClr val="727879"/>
              </a:solidFill>
              <a:latin typeface="Open Sans"/>
              <a:ea typeface="DejaVu Sans"/>
            </a:endParaRPr>
          </a:p>
        </p:txBody>
      </p:sp>
      <p:sp>
        <p:nvSpPr>
          <p:cNvPr id="901" name="PlaceHolder 1"/>
          <p:cNvSpPr>
            <a:spLocks noGrp="1"/>
          </p:cNvSpPr>
          <p:nvPr>
            <p:ph type="ftr" idx="1"/>
          </p:nvPr>
        </p:nvSpPr>
        <p:spPr>
          <a:xfrm>
            <a:off x="4037760" y="747144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902" name="PlaceHolder 2"/>
          <p:cNvSpPr>
            <a:spLocks noGrp="1"/>
          </p:cNvSpPr>
          <p:nvPr>
            <p:ph type="sldNum" idx="2"/>
          </p:nvPr>
        </p:nvSpPr>
        <p:spPr>
          <a:xfrm>
            <a:off x="7155720" y="797400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strike="noStrike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B6D4506B-B105-4907-82B5-069F9BC0F5B2}" type="slidenum">
              <a:rPr lang="en-US" sz="1800" b="0" strike="noStrike" spc="-1">
                <a:solidFill>
                  <a:schemeClr val="dk1"/>
                </a:solidFill>
                <a:latin typeface="Calibri"/>
              </a:rPr>
              <a:t>‹#›</a:t>
            </a:fld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dt" idx="3"/>
          </p:nvPr>
        </p:nvSpPr>
        <p:spPr>
          <a:xfrm>
            <a:off x="1017360" y="767088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90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90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creativecommons.org/licenses/by/4.0/deed.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iled.io/blog/stages-of-openness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iled.io/blog/stages-of-openness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biorxiv.org/content/10.1101/236463v5.article-info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enodo.org/records/5978940" TargetMode="External"/><Relationship Id="rId5" Type="http://schemas.openxmlformats.org/officeDocument/2006/relationships/hyperlink" Target="https://focalplane.biologists.com/2020/07/01/lessons-learned-from-an-open-hardware-project-in-microscopy-the-mesospim-initiative-2/" TargetMode="External"/><Relationship Id="rId4" Type="http://schemas.openxmlformats.org/officeDocument/2006/relationships/hyperlink" Target="https://github.com/HenriquesLab/ZeroCostDL4Mic" TargetMode="External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zenodo.org/records/4071471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scads.github.io/prompt-engineering-tutorial-2023/intro.htm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1000research.com/slides/10-519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hyperlink" Target="https://github.com/NEUBIAS/training-resourc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d/4.0/deed.en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2.06.07.495102v1.article-info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36463v5.article-info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1.11.03.467199v4.article-info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4.01.12.575015v1.article-info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3.07.28.550950v1.article-info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707489v3.article-info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3.06.12.544614v1.article-info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nesthesiology.pubs.asahq.org/article.aspx?articleid=1933992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642-24455-1_10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orxiv.org/content/10.1101/2024.02.03.576026v1.article-info" TargetMode="External"/><Relationship Id="rId4" Type="http://schemas.openxmlformats.org/officeDocument/2006/relationships/hyperlink" Target="https://creativecommons.org/licenses/by/4.0/deed.en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orxiv.org/content/10.1101/2021.09.03.458852v2.full" TargetMode="External"/><Relationship Id="rId4" Type="http://schemas.openxmlformats.org/officeDocument/2006/relationships/hyperlink" Target="https://creativecommons.org/licenses/by/4.0/deed.en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s://www.biorxiv.org/content/10.1101/2023.08.21.554208v1.article-info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orxiv.org/content/10.1101/2021.09.03.458852v2.full" TargetMode="External"/><Relationship Id="rId4" Type="http://schemas.openxmlformats.org/officeDocument/2006/relationships/hyperlink" Target="https://creativecommons.org/licenses/by/4.0/deed.en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hyperlink" Target="https://www.biorxiv.org/content/10.1101/2021.09.03.458852v2.ful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1.12.17.473169v2.article-info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intro.html" TargetMode="External"/><Relationship Id="rId2" Type="http://schemas.openxmlformats.org/officeDocument/2006/relationships/hyperlink" Target="https://www.youtube.com/@scads-ai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f1000research.com/slides/10-519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f1000research.com/slides/11-1175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biii.eu/introduction-3d-analysis-3d-imagej-suite" TargetMode="External"/><Relationship Id="rId2" Type="http://schemas.openxmlformats.org/officeDocument/2006/relationships/hyperlink" Target="https://www.go-fair.org/fair-principle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927/" TargetMode="External"/><Relationship Id="rId2" Type="http://schemas.openxmlformats.org/officeDocument/2006/relationships/hyperlink" Target="https://www.go-fair.org/fair-principles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hyperlink" Target="https://creativecommons.org/licenses/by-nc/2.5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www.go-fair.org/fair-principles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twitter.com/DrHenningFalk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go-fair.org/fair-principle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numfocus.org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mcml.ai/opportunities/training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atascience-certificate.de/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focalplane.biologists.com/2023/07/26/sharing-your-poster-on-figshare/" TargetMode="External"/><Relationship Id="rId7" Type="http://schemas.openxmlformats.org/officeDocument/2006/relationships/hyperlink" Target="https://doi.org/10.5281/zenodo.10654775" TargetMode="External"/><Relationship Id="rId2" Type="http://schemas.openxmlformats.org/officeDocument/2006/relationships/hyperlink" Target="https://focalplane.biologists.com/2023/02/15/sharing-research-data-with-zenodo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hyperlink" Target="https://focalplane.biologists.com/2023/05/06/if-you-license-it-itll-be-harder-to-steal-it-why-we-should-license-our-work/" TargetMode="External"/><Relationship Id="rId4" Type="http://schemas.openxmlformats.org/officeDocument/2006/relationships/hyperlink" Target="https://focalplane.biologists.com/2021/09/04/collaborative-bio-image-analysis-script-editing-with-git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0.png"/><Relationship Id="rId3" Type="http://schemas.openxmlformats.org/officeDocument/2006/relationships/image" Target="../media/image8.tif"/><Relationship Id="rId7" Type="http://schemas.openxmlformats.org/officeDocument/2006/relationships/image" Target="../media/image67.png"/><Relationship Id="rId12" Type="http://schemas.openxmlformats.org/officeDocument/2006/relationships/image" Target="../media/image69.png"/><Relationship Id="rId2" Type="http://schemas.openxmlformats.org/officeDocument/2006/relationships/image" Target="../media/image64.jpe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68.jpeg"/><Relationship Id="rId5" Type="http://schemas.openxmlformats.org/officeDocument/2006/relationships/image" Target="../media/image65.png"/><Relationship Id="rId15" Type="http://schemas.openxmlformats.org/officeDocument/2006/relationships/image" Target="../media/image72.jpeg"/><Relationship Id="rId10" Type="http://schemas.openxmlformats.org/officeDocument/2006/relationships/image" Target="../media/image9.gif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1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Textfeld 1"/>
          <p:cNvSpPr/>
          <p:nvPr/>
        </p:nvSpPr>
        <p:spPr>
          <a:xfrm>
            <a:off x="3453120" y="1225800"/>
            <a:ext cx="181440" cy="36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1838" name="Grafik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4440" y="447216"/>
            <a:ext cx="1914821" cy="778584"/>
          </a:xfrm>
          <a:prstGeom prst="rect">
            <a:avLst/>
          </a:prstGeom>
          <a:ln w="0">
            <a:noFill/>
          </a:ln>
        </p:spPr>
      </p:pic>
      <p:pic>
        <p:nvPicPr>
          <p:cNvPr id="1839" name="Grafik 7"/>
          <p:cNvPicPr/>
          <p:nvPr/>
        </p:nvPicPr>
        <p:blipFill>
          <a:blip r:embed="rId4"/>
          <a:stretch/>
        </p:blipFill>
        <p:spPr>
          <a:xfrm>
            <a:off x="9646920" y="3290040"/>
            <a:ext cx="2541960" cy="1800360"/>
          </a:xfrm>
          <a:prstGeom prst="rect">
            <a:avLst/>
          </a:prstGeom>
          <a:ln w="0">
            <a:noFill/>
          </a:ln>
        </p:spPr>
      </p:pic>
      <p:sp>
        <p:nvSpPr>
          <p:cNvPr id="1840" name="Textplatzhalter 2"/>
          <p:cNvSpPr/>
          <p:nvPr/>
        </p:nvSpPr>
        <p:spPr>
          <a:xfrm>
            <a:off x="694440" y="1326600"/>
            <a:ext cx="8693640" cy="31496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</a:t>
            </a:r>
            <a:br>
              <a:rPr sz="1100" dirty="0"/>
            </a:b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ARTIFICIAL INTELLIGENCE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5400" b="1" strike="noStrike" spc="-1" dirty="0">
                <a:solidFill>
                  <a:srgbClr val="064569"/>
                </a:solidFill>
                <a:latin typeface="Barlow" panose="00000500000000000000" pitchFamily="2" charset="0"/>
                <a:ea typeface="DejaVu Sans"/>
              </a:rPr>
              <a:t>Cultivating Open Training</a:t>
            </a: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3600" b="0" strike="noStrike" spc="-1" dirty="0">
                <a:solidFill>
                  <a:srgbClr val="064569"/>
                </a:solidFill>
                <a:uFillTx/>
                <a:latin typeface="Barlow"/>
                <a:ea typeface="DejaVu Sans"/>
              </a:rPr>
              <a:t>Robert Haase</a:t>
            </a:r>
            <a:endParaRPr lang="en-US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41" name="Grafik 5"/>
          <p:cNvPicPr/>
          <p:nvPr/>
        </p:nvPicPr>
        <p:blipFill>
          <a:blip r:embed="rId5"/>
          <a:stretch/>
        </p:blipFill>
        <p:spPr>
          <a:xfrm>
            <a:off x="8674920" y="5033160"/>
            <a:ext cx="600840" cy="902880"/>
          </a:xfrm>
          <a:prstGeom prst="rect">
            <a:avLst/>
          </a:prstGeom>
          <a:ln w="0">
            <a:noFill/>
          </a:ln>
        </p:spPr>
      </p:pic>
      <p:pic>
        <p:nvPicPr>
          <p:cNvPr id="1842" name="Grafik 10"/>
          <p:cNvPicPr/>
          <p:nvPr/>
        </p:nvPicPr>
        <p:blipFill>
          <a:blip r:embed="rId6"/>
          <a:stretch/>
        </p:blipFill>
        <p:spPr>
          <a:xfrm>
            <a:off x="9279000" y="5133960"/>
            <a:ext cx="2731320" cy="701640"/>
          </a:xfrm>
          <a:prstGeom prst="rect">
            <a:avLst/>
          </a:prstGeom>
          <a:ln w="0">
            <a:noFill/>
          </a:ln>
        </p:spPr>
      </p:pic>
      <p:sp>
        <p:nvSpPr>
          <p:cNvPr id="1843" name="Rectangle 148"/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844" name="TextBox 2"/>
          <p:cNvSpPr/>
          <p:nvPr/>
        </p:nvSpPr>
        <p:spPr>
          <a:xfrm>
            <a:off x="3453120" y="6151970"/>
            <a:ext cx="5060391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These slides can be reused under the terms of the </a:t>
            </a:r>
            <a:r>
              <a:rPr lang="en-US" spc="-1" dirty="0">
                <a:solidFill>
                  <a:schemeClr val="dk1"/>
                </a:solidFill>
                <a:latin typeface="Calibri"/>
                <a:hlinkClick r:id="rId7"/>
              </a:rPr>
              <a:t>CC-BY 4.0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license unless mentioned otherwise.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807C5-7543-9357-4412-2A0FD4E7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3198-5D98-7005-A456-FD110F4A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Career update: Cultivating Open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9CD6F-A132-F60C-EB9A-2B47C749B833}"/>
              </a:ext>
            </a:extLst>
          </p:cNvPr>
          <p:cNvSpPr txBox="1"/>
          <p:nvPr/>
        </p:nvSpPr>
        <p:spPr>
          <a:xfrm>
            <a:off x="609479" y="1646162"/>
            <a:ext cx="722959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Since 2023: PI of the “Global </a:t>
            </a:r>
            <a:r>
              <a:rPr lang="en-US" sz="2000" dirty="0" err="1"/>
              <a:t>BioImage</a:t>
            </a:r>
            <a:r>
              <a:rPr lang="en-US" sz="2000" dirty="0"/>
              <a:t> Analysts' Society (</a:t>
            </a:r>
            <a:r>
              <a:rPr lang="en-US" sz="2000" dirty="0" err="1"/>
              <a:t>GloBIAS</a:t>
            </a:r>
            <a:r>
              <a:rPr lang="en-US" sz="2000" dirty="0"/>
              <a:t>)”, formerly known as the Society for </a:t>
            </a:r>
            <a:br>
              <a:rPr lang="en-US" sz="2000" dirty="0"/>
            </a:br>
            <a:r>
              <a:rPr lang="en-US" sz="2000" u="sng" dirty="0"/>
              <a:t>Knowledge Exchange in </a:t>
            </a:r>
            <a:r>
              <a:rPr lang="en-US" sz="2000" u="sng" dirty="0" err="1"/>
              <a:t>BioImage</a:t>
            </a:r>
            <a:r>
              <a:rPr lang="en-US" sz="2000" u="sng" dirty="0"/>
              <a:t>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Since 2023: </a:t>
            </a:r>
            <a:r>
              <a:rPr lang="en-US" sz="2000" u="sng" dirty="0"/>
              <a:t>Task area lead “Training and community integration”</a:t>
            </a:r>
            <a:r>
              <a:rPr lang="en-US" sz="2000" dirty="0"/>
              <a:t> of the German National Research Data Management Infrastructure for BioImaging NFDI4BioImage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Since 2024: Lecturer and </a:t>
            </a:r>
            <a:r>
              <a:rPr lang="en-US" sz="2000" u="sng" dirty="0"/>
              <a:t>training coordinator</a:t>
            </a:r>
            <a:r>
              <a:rPr lang="en-US" sz="2000" dirty="0"/>
              <a:t> at the Center for Scalable Data Analytics and Artificial Intelligence (ScaDS.AI / Leipzig University) </a:t>
            </a:r>
          </a:p>
          <a:p>
            <a:endParaRPr lang="en-US" sz="2400" u="sng" dirty="0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1F22C036-4569-2AFC-58DC-C7CEA324A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007848" y="4169211"/>
            <a:ext cx="2624773" cy="1067257"/>
          </a:xfrm>
          <a:prstGeom prst="rect">
            <a:avLst/>
          </a:prstGeom>
          <a:ln w="0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E7F1C5-2B26-5A6F-F3A4-F97A1D999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430" y="2949515"/>
            <a:ext cx="2620191" cy="88022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33C2487-2CFD-A057-6B89-3D200527D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831" y="1418400"/>
            <a:ext cx="2331720" cy="130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14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880C-2887-F801-A198-4CB31B7F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Closed science</a:t>
            </a:r>
          </a:p>
        </p:txBody>
      </p:sp>
      <p:pic>
        <p:nvPicPr>
          <p:cNvPr id="6" name="Picture 5" descr="Cartoon a cartoon of a person standing on a stage with a microphone&#10;&#10;Description automatically generated">
            <a:extLst>
              <a:ext uri="{FF2B5EF4-FFF2-40B4-BE49-F238E27FC236}">
                <a16:creationId xmlns:a16="http://schemas.microsoft.com/office/drawing/2014/main" id="{72E5F5B5-E769-73D9-7F83-0CC365F14D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935" y="1278044"/>
            <a:ext cx="4105441" cy="4105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F36D46-CB87-E59A-6177-C21105AA2996}"/>
              </a:ext>
            </a:extLst>
          </p:cNvPr>
          <p:cNvSpPr txBox="1"/>
          <p:nvPr/>
        </p:nvSpPr>
        <p:spPr>
          <a:xfrm>
            <a:off x="609480" y="1646162"/>
            <a:ext cx="47320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are some science-related </a:t>
            </a:r>
            <a:br>
              <a:rPr lang="en-US" sz="2400" dirty="0"/>
            </a:br>
            <a:r>
              <a:rPr lang="en-US" sz="2400" dirty="0"/>
              <a:t>materials/data/code not shared?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Reasons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Risk of being scooped</a:t>
            </a:r>
            <a:br>
              <a:rPr lang="en-US" sz="2400" dirty="0"/>
            </a:b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Fear of blaming oneself </a:t>
            </a:r>
            <a:br>
              <a:rPr lang="en-US" sz="2400" dirty="0"/>
            </a:br>
            <a:r>
              <a:rPr lang="en-US" sz="2400" dirty="0"/>
              <a:t>(imposter syndrome)</a:t>
            </a:r>
            <a:br>
              <a:rPr lang="en-US" sz="2400" dirty="0"/>
            </a:b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Lack of awareness </a:t>
            </a:r>
            <a:br>
              <a:rPr lang="en-US" sz="2400" dirty="0"/>
            </a:br>
            <a:r>
              <a:rPr lang="en-US" sz="2400" dirty="0"/>
              <a:t>(who is allowed to </a:t>
            </a:r>
            <a:br>
              <a:rPr lang="en-US" sz="2400" dirty="0"/>
            </a:br>
            <a:r>
              <a:rPr lang="en-US" sz="2400" dirty="0"/>
              <a:t>publish </a:t>
            </a:r>
            <a:r>
              <a:rPr lang="en-US" sz="2400" i="1" dirty="0"/>
              <a:t>my work</a:t>
            </a:r>
            <a:r>
              <a:rPr lang="en-US" sz="2400" dirty="0"/>
              <a:t>?)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913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17E048-29C0-FEC2-B1EA-BAB09584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3903143" cy="1144800"/>
          </a:xfrm>
        </p:spPr>
        <p:txBody>
          <a:bodyPr/>
          <a:lstStyle/>
          <a:p>
            <a:r>
              <a:rPr lang="en-US" sz="4400" strike="noStrike" spc="-1" dirty="0">
                <a:solidFill>
                  <a:srgbClr val="00305E"/>
                </a:solidFill>
                <a:latin typeface="Open Sans"/>
                <a:ea typeface="Open Sans"/>
              </a:rPr>
              <a:t>Open Science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60BE87-EC46-B3F7-2346-9C0324733A8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480" y="1604520"/>
            <a:ext cx="4817543" cy="3977280"/>
          </a:xfrm>
        </p:spPr>
        <p:txBody>
          <a:bodyPr anchor="t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ea typeface="+mn-ea"/>
                <a:cs typeface="+mn-cs"/>
              </a:rPr>
              <a:t>Research related </a:t>
            </a:r>
            <a:br>
              <a:rPr lang="en-US" sz="2800" dirty="0">
                <a:latin typeface="+mn-lt"/>
                <a:ea typeface="+mn-ea"/>
                <a:cs typeface="+mn-cs"/>
              </a:rPr>
            </a:br>
            <a:r>
              <a:rPr lang="en-US" sz="2800" dirty="0">
                <a:solidFill>
                  <a:srgbClr val="ED7D31"/>
                </a:solidFill>
                <a:latin typeface="+mn-lt"/>
                <a:ea typeface="+mn-ea"/>
                <a:cs typeface="+mn-cs"/>
              </a:rPr>
              <a:t>(hot topics)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ea typeface="+mn-ea"/>
                <a:cs typeface="+mn-cs"/>
              </a:rPr>
              <a:t>Often tailored towards </a:t>
            </a:r>
            <a:r>
              <a:rPr lang="en-US" sz="2800" dirty="0">
                <a:solidFill>
                  <a:srgbClr val="51B02F"/>
                </a:solidFill>
                <a:latin typeface="+mn-lt"/>
                <a:ea typeface="+mn-ea"/>
                <a:cs typeface="+mn-cs"/>
              </a:rPr>
              <a:t>general audience </a:t>
            </a:r>
            <a:br>
              <a:rPr lang="en-US" sz="2800" dirty="0">
                <a:latin typeface="+mn-lt"/>
                <a:ea typeface="+mn-ea"/>
                <a:cs typeface="+mn-cs"/>
              </a:rPr>
            </a:br>
            <a:r>
              <a:rPr lang="en-US" sz="2800" dirty="0">
                <a:latin typeface="+mn-lt"/>
                <a:ea typeface="+mn-ea"/>
                <a:cs typeface="+mn-cs"/>
              </a:rPr>
              <a:t>(science communication)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ea typeface="+mn-ea"/>
                <a:cs typeface="+mn-cs"/>
              </a:rPr>
              <a:t>Earliest at the time a manuscript is published </a:t>
            </a:r>
            <a:br>
              <a:rPr lang="en-US" sz="2800" dirty="0">
                <a:latin typeface="+mn-lt"/>
                <a:ea typeface="+mn-ea"/>
                <a:cs typeface="+mn-cs"/>
              </a:rPr>
            </a:br>
            <a:r>
              <a:rPr lang="en-US" sz="2800" dirty="0">
                <a:latin typeface="+mn-lt"/>
                <a:ea typeface="+mn-ea"/>
                <a:cs typeface="+mn-cs"/>
              </a:rPr>
              <a:t>(e.g. as preprint)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BCB576F-26FE-D125-21DB-6F6A14FE87EF}"/>
              </a:ext>
            </a:extLst>
          </p:cNvPr>
          <p:cNvSpPr txBox="1">
            <a:spLocks/>
          </p:cNvSpPr>
          <p:nvPr/>
        </p:nvSpPr>
        <p:spPr>
          <a:xfrm>
            <a:off x="5165272" y="273600"/>
            <a:ext cx="5779444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-1" dirty="0">
                <a:solidFill>
                  <a:srgbClr val="00305E"/>
                </a:solidFill>
                <a:latin typeface="Open Sans"/>
                <a:ea typeface="Open Sans"/>
              </a:rPr>
              <a:t>Open Training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8741965-8100-1F20-8933-E4CF22985388}"/>
              </a:ext>
            </a:extLst>
          </p:cNvPr>
          <p:cNvSpPr txBox="1">
            <a:spLocks/>
          </p:cNvSpPr>
          <p:nvPr/>
        </p:nvSpPr>
        <p:spPr>
          <a:xfrm>
            <a:off x="5165272" y="1604520"/>
            <a:ext cx="4437533" cy="293482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Routine tasks 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(colder topics)</a:t>
            </a:r>
          </a:p>
          <a:p>
            <a:endParaRPr lang="en-US" dirty="0"/>
          </a:p>
          <a:p>
            <a:r>
              <a:rPr lang="en-US" dirty="0"/>
              <a:t>Transfer of </a:t>
            </a:r>
            <a:br>
              <a:rPr lang="en-US" dirty="0"/>
            </a:br>
            <a:r>
              <a:rPr lang="en-US" dirty="0">
                <a:solidFill>
                  <a:srgbClr val="FB65D4"/>
                </a:solidFill>
              </a:rPr>
              <a:t>domain-specific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knowledge</a:t>
            </a:r>
          </a:p>
        </p:txBody>
      </p:sp>
      <p:pic>
        <p:nvPicPr>
          <p:cNvPr id="3" name="Picture 2" descr="A person standing in front of a large screen with a pointer&#10;&#10;Description automatically generated">
            <a:extLst>
              <a:ext uri="{FF2B5EF4-FFF2-40B4-BE49-F238E27FC236}">
                <a16:creationId xmlns:a16="http://schemas.microsoft.com/office/drawing/2014/main" id="{D6F1D200-210E-A56E-D4B3-FAB4CAC4F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517" y="2096165"/>
            <a:ext cx="3157315" cy="31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5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loud 184">
            <a:extLst>
              <a:ext uri="{FF2B5EF4-FFF2-40B4-BE49-F238E27FC236}">
                <a16:creationId xmlns:a16="http://schemas.microsoft.com/office/drawing/2014/main" id="{DED6AE18-2155-AAE4-A564-73E81532B264}"/>
              </a:ext>
            </a:extLst>
          </p:cNvPr>
          <p:cNvSpPr/>
          <p:nvPr/>
        </p:nvSpPr>
        <p:spPr>
          <a:xfrm>
            <a:off x="10623454" y="3053684"/>
            <a:ext cx="897807" cy="671166"/>
          </a:xfrm>
          <a:prstGeom prst="cloud">
            <a:avLst/>
          </a:prstGeom>
          <a:solidFill>
            <a:srgbClr val="FB65D4"/>
          </a:solidFill>
          <a:ln w="12700" cap="flat">
            <a:solidFill>
              <a:schemeClr val="accent6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0" name="Star: 6 Points 59">
            <a:extLst>
              <a:ext uri="{FF2B5EF4-FFF2-40B4-BE49-F238E27FC236}">
                <a16:creationId xmlns:a16="http://schemas.microsoft.com/office/drawing/2014/main" id="{AEBE87A8-DC3B-65E8-3056-0AC2DF7E7F9C}"/>
              </a:ext>
            </a:extLst>
          </p:cNvPr>
          <p:cNvSpPr/>
          <p:nvPr/>
        </p:nvSpPr>
        <p:spPr>
          <a:xfrm>
            <a:off x="5933760" y="2929671"/>
            <a:ext cx="369020" cy="466476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181100-A0ED-B072-B1A1-BB9095E2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Openness of software / projects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783C58-40BF-0667-84CD-6A0491840AB5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E5CB-4639-9CA7-B226-4102C53A5563}"/>
              </a:ext>
            </a:extLst>
          </p:cNvPr>
          <p:cNvSpPr/>
          <p:nvPr/>
        </p:nvSpPr>
        <p:spPr>
          <a:xfrm>
            <a:off x="151014" y="2388693"/>
            <a:ext cx="2061556" cy="5409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Closed source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D371A-EB2B-B366-A292-64D2F5011DDC}"/>
              </a:ext>
            </a:extLst>
          </p:cNvPr>
          <p:cNvSpPr/>
          <p:nvPr/>
        </p:nvSpPr>
        <p:spPr>
          <a:xfrm>
            <a:off x="2613422" y="2388693"/>
            <a:ext cx="2061556" cy="540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Open source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2A7CC-475E-DC9B-39BA-BBF5C306AD38}"/>
              </a:ext>
            </a:extLst>
          </p:cNvPr>
          <p:cNvSpPr/>
          <p:nvPr/>
        </p:nvSpPr>
        <p:spPr>
          <a:xfrm>
            <a:off x="7538237" y="2388693"/>
            <a:ext cx="2061556" cy="540978"/>
          </a:xfrm>
          <a:prstGeom prst="rect">
            <a:avLst/>
          </a:prstGeom>
          <a:solidFill>
            <a:srgbClr val="FABD8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Community driven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2353B-0262-AAFC-1BB9-D73BA03039EC}"/>
              </a:ext>
            </a:extLst>
          </p:cNvPr>
          <p:cNvSpPr/>
          <p:nvPr/>
        </p:nvSpPr>
        <p:spPr>
          <a:xfrm>
            <a:off x="10000644" y="2388692"/>
            <a:ext cx="2061556" cy="540978"/>
          </a:xfrm>
          <a:prstGeom prst="rect">
            <a:avLst/>
          </a:prstGeom>
          <a:solidFill>
            <a:srgbClr val="FB65D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Openly extensible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9E394D-EEA2-D35D-D05E-E7388A356C85}"/>
              </a:ext>
            </a:extLst>
          </p:cNvPr>
          <p:cNvSpPr txBox="1"/>
          <p:nvPr/>
        </p:nvSpPr>
        <p:spPr>
          <a:xfrm>
            <a:off x="2128058" y="6331917"/>
            <a:ext cx="6180512" cy="23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900" dirty="0"/>
              <a:t>Read more: </a:t>
            </a:r>
            <a:r>
              <a:rPr lang="en-US" sz="900" dirty="0">
                <a:hlinkClick r:id="rId2"/>
              </a:rPr>
              <a:t>https://coiled.io/blog/stages-of-openness/</a:t>
            </a:r>
            <a:r>
              <a:rPr lang="en-US" sz="9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19F11D-8129-CDB7-668E-CD72A75DBBB8}"/>
              </a:ext>
            </a:extLst>
          </p:cNvPr>
          <p:cNvSpPr/>
          <p:nvPr/>
        </p:nvSpPr>
        <p:spPr>
          <a:xfrm>
            <a:off x="5075829" y="2388693"/>
            <a:ext cx="2061556" cy="540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Benevolent </a:t>
            </a:r>
          </a:p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dictatorship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3A34B4-D390-B744-EAC6-DF0A0C582EF0}"/>
              </a:ext>
            </a:extLst>
          </p:cNvPr>
          <p:cNvGrpSpPr>
            <a:grpSpLocks noChangeAspect="1"/>
          </p:cNvGrpSpPr>
          <p:nvPr/>
        </p:nvGrpSpPr>
        <p:grpSpPr>
          <a:xfrm>
            <a:off x="784921" y="3080235"/>
            <a:ext cx="503734" cy="1167819"/>
            <a:chOff x="621102" y="2631056"/>
            <a:chExt cx="379563" cy="879951"/>
          </a:xfrm>
          <a:solidFill>
            <a:srgbClr val="00B0F0"/>
          </a:solidFill>
        </p:grpSpPr>
        <p:sp>
          <p:nvSpPr>
            <p:cNvPr id="13" name="Smiley Face 12">
              <a:extLst>
                <a:ext uri="{FF2B5EF4-FFF2-40B4-BE49-F238E27FC236}">
                  <a16:creationId xmlns:a16="http://schemas.microsoft.com/office/drawing/2014/main" id="{06517CD1-B8CB-2EE2-1E38-227554FC68F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BDAE16-8246-51BB-F356-A35D7060B00E}"/>
                </a:ext>
              </a:extLst>
            </p:cNvPr>
            <p:cNvCxnSpPr>
              <a:stCxn id="1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D076A83-50FE-0AF7-75FF-31E9F30A9E3F}"/>
                </a:ext>
              </a:extLst>
            </p:cNvPr>
            <p:cNvCxnSpPr>
              <a:stCxn id="1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B8BBB6-14FE-69A9-FAF1-62F9C06D5DA3}"/>
                </a:ext>
              </a:extLst>
            </p:cNvPr>
            <p:cNvCxnSpPr>
              <a:stCxn id="1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AFE872-2E92-2CDA-2057-07E9CAB03D36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2F667B-4301-7FD4-6F1A-784BDA16EF3E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0F390-246E-A4FC-F1A0-DFF852B192DC}"/>
              </a:ext>
            </a:extLst>
          </p:cNvPr>
          <p:cNvSpPr/>
          <p:nvPr/>
        </p:nvSpPr>
        <p:spPr>
          <a:xfrm>
            <a:off x="1354300" y="3307770"/>
            <a:ext cx="312360" cy="304129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CCCD5C-BB1A-A51F-5F67-1E3C3DE81A13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221297" y="3611899"/>
            <a:ext cx="289184" cy="93126"/>
          </a:xfrm>
          <a:prstGeom prst="line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CA8CE8-0284-1EF7-B4E9-F0714810142D}"/>
              </a:ext>
            </a:extLst>
          </p:cNvPr>
          <p:cNvSpPr txBox="1"/>
          <p:nvPr/>
        </p:nvSpPr>
        <p:spPr>
          <a:xfrm>
            <a:off x="214312" y="4401129"/>
            <a:ext cx="2377896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Open to collaborations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“Black box”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Compiled code (e.g. C/C++)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Good for protecting intellectual properties ($$$)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A2837A-53B7-9D9B-0563-C2CF86B51FA2}"/>
              </a:ext>
            </a:extLst>
          </p:cNvPr>
          <p:cNvSpPr txBox="1"/>
          <p:nvPr/>
        </p:nvSpPr>
        <p:spPr>
          <a:xfrm>
            <a:off x="2613422" y="4401129"/>
            <a:ext cx="2377895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Code available to read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Not necessarily executable code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No maintenance / support efforts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D47858-0D26-0952-D890-6F1E2205A90F}"/>
              </a:ext>
            </a:extLst>
          </p:cNvPr>
          <p:cNvSpPr txBox="1"/>
          <p:nvPr/>
        </p:nvSpPr>
        <p:spPr>
          <a:xfrm>
            <a:off x="5075829" y="4401129"/>
            <a:ext cx="2273877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latin typeface="+mj-lt"/>
              </a:rPr>
              <a:t>Open to contributions</a:t>
            </a:r>
            <a:endParaRPr lang="en-US" sz="1400" u="sng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Single maintainer, often overwhelmed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Efficient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 decision making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Bus factor </a:t>
            </a:r>
            <a:r>
              <a:rPr lang="en-US" sz="1400" dirty="0">
                <a:latin typeface="+mj-lt"/>
                <a:cs typeface="Calibri" panose="020F0502020204030204" pitchFamily="34" charset="0"/>
              </a:rPr>
              <a:t>≈</a:t>
            </a:r>
            <a:r>
              <a:rPr lang="en-US" sz="1400" dirty="0">
                <a:latin typeface="+mj-lt"/>
              </a:rPr>
              <a:t>1</a:t>
            </a:r>
            <a:endParaRPr lang="en-US" sz="1400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9868EF-6D41-F782-BE3A-B47F95DF08EE}"/>
              </a:ext>
            </a:extLst>
          </p:cNvPr>
          <p:cNvSpPr txBox="1"/>
          <p:nvPr/>
        </p:nvSpPr>
        <p:spPr>
          <a:xfrm>
            <a:off x="7378581" y="4401129"/>
            <a:ext cx="2508983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Open to contributions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latin typeface="+mj-lt"/>
              </a:rPr>
              <a:t>Partially democratic</a:t>
            </a:r>
            <a:endParaRPr lang="en-US" sz="1400" u="sng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Board of maintainers</a:t>
            </a:r>
            <a:r>
              <a:rPr lang="en-US" sz="1400" dirty="0">
                <a:latin typeface="+mj-lt"/>
              </a:rPr>
              <a:t> (core developers)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Long-winded decision making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1C7ACC-70AD-917A-EF4A-3B6E1AD9EF86}"/>
              </a:ext>
            </a:extLst>
          </p:cNvPr>
          <p:cNvSpPr txBox="1"/>
          <p:nvPr/>
        </p:nvSpPr>
        <p:spPr>
          <a:xfrm>
            <a:off x="10000644" y="4401129"/>
            <a:ext cx="2061556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Openly extensible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; without maintainers involved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Partially community driven</a:t>
            </a:r>
            <a:endParaRPr lang="en-US" sz="1400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C3E25B-B167-B2F1-5783-BBEF4BDB737A}"/>
              </a:ext>
            </a:extLst>
          </p:cNvPr>
          <p:cNvGrpSpPr>
            <a:grpSpLocks noChangeAspect="1"/>
          </p:cNvGrpSpPr>
          <p:nvPr/>
        </p:nvGrpSpPr>
        <p:grpSpPr>
          <a:xfrm>
            <a:off x="2758932" y="3080234"/>
            <a:ext cx="503734" cy="1167819"/>
            <a:chOff x="621102" y="2631056"/>
            <a:chExt cx="379563" cy="879951"/>
          </a:xfrm>
          <a:solidFill>
            <a:schemeClr val="accent3">
              <a:lumMod val="75000"/>
            </a:schemeClr>
          </a:solidFill>
        </p:grpSpPr>
        <p:sp>
          <p:nvSpPr>
            <p:cNvPr id="34" name="Smiley Face 33">
              <a:extLst>
                <a:ext uri="{FF2B5EF4-FFF2-40B4-BE49-F238E27FC236}">
                  <a16:creationId xmlns:a16="http://schemas.microsoft.com/office/drawing/2014/main" id="{197EAD74-9764-E19C-C793-F7BA8F5F1FF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AA5AC8-6547-A48C-A3CA-AADCB793B871}"/>
                </a:ext>
              </a:extLst>
            </p:cNvPr>
            <p:cNvCxnSpPr>
              <a:stCxn id="3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CFFC80-A15A-2C21-3EE3-F931EE9F15E7}"/>
                </a:ext>
              </a:extLst>
            </p:cNvPr>
            <p:cNvCxnSpPr>
              <a:stCxn id="3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2E3D5CD-D572-76B3-3724-72B6C40BEC50}"/>
                </a:ext>
              </a:extLst>
            </p:cNvPr>
            <p:cNvCxnSpPr>
              <a:stCxn id="3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355F0F0-436C-5D2E-F5F0-A41E629A51AA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E3F3EB5-7AE7-40B1-2093-7C0F138C42F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24DD7C7-7E59-3250-9A81-9298E6E6C13D}"/>
              </a:ext>
            </a:extLst>
          </p:cNvPr>
          <p:cNvSpPr/>
          <p:nvPr/>
        </p:nvSpPr>
        <p:spPr>
          <a:xfrm>
            <a:off x="3328312" y="3252608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430BBF9-9B2C-053F-C2CF-5C353E345568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3195308" y="3611898"/>
            <a:ext cx="322007" cy="93126"/>
          </a:xfrm>
          <a:prstGeom prst="line">
            <a:avLst/>
          </a:prstGeom>
          <a:solidFill>
            <a:srgbClr val="00B0F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8CEF60-AA2E-B1DA-D365-FF2DD2C7A18A}"/>
              </a:ext>
            </a:extLst>
          </p:cNvPr>
          <p:cNvGrpSpPr>
            <a:grpSpLocks noChangeAspect="1"/>
          </p:cNvGrpSpPr>
          <p:nvPr/>
        </p:nvGrpSpPr>
        <p:grpSpPr>
          <a:xfrm>
            <a:off x="3775329" y="3204414"/>
            <a:ext cx="503734" cy="1167819"/>
            <a:chOff x="621102" y="2631056"/>
            <a:chExt cx="379563" cy="879951"/>
          </a:xfrm>
          <a:solidFill>
            <a:schemeClr val="accent3">
              <a:lumMod val="75000"/>
            </a:schemeClr>
          </a:solidFill>
        </p:grpSpPr>
        <p:sp>
          <p:nvSpPr>
            <p:cNvPr id="43" name="Smiley Face 42">
              <a:extLst>
                <a:ext uri="{FF2B5EF4-FFF2-40B4-BE49-F238E27FC236}">
                  <a16:creationId xmlns:a16="http://schemas.microsoft.com/office/drawing/2014/main" id="{ABAFEAE1-A751-0378-9E9D-4325E3F6A134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45F8C0E-B1B2-EEE6-D2DE-146FD9A64C59}"/>
                </a:ext>
              </a:extLst>
            </p:cNvPr>
            <p:cNvCxnSpPr>
              <a:stCxn id="4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F4105B3-8B6A-377D-5B65-31C3A94E3484}"/>
                </a:ext>
              </a:extLst>
            </p:cNvPr>
            <p:cNvCxnSpPr>
              <a:stCxn id="4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FDF413-9717-9AB9-53AD-0B3B2A449006}"/>
                </a:ext>
              </a:extLst>
            </p:cNvPr>
            <p:cNvCxnSpPr>
              <a:stCxn id="4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F34D534-4B1B-6B4F-9A36-AD16C48021B9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852E632-A947-E24F-E201-62D2222D0458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CAADCBB-5054-FB35-0328-627123E7E82C}"/>
              </a:ext>
            </a:extLst>
          </p:cNvPr>
          <p:cNvSpPr txBox="1"/>
          <p:nvPr/>
        </p:nvSpPr>
        <p:spPr>
          <a:xfrm rot="5400000">
            <a:off x="3918786" y="2992096"/>
            <a:ext cx="228220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44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Helvetica Neue"/>
              </a:rPr>
              <a:t>8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279B7FF-4FB4-2F1A-9E21-24D97D5026CB}"/>
              </a:ext>
            </a:extLst>
          </p:cNvPr>
          <p:cNvGrpSpPr>
            <a:grpSpLocks noChangeAspect="1"/>
          </p:cNvGrpSpPr>
          <p:nvPr/>
        </p:nvGrpSpPr>
        <p:grpSpPr>
          <a:xfrm>
            <a:off x="5866404" y="3128886"/>
            <a:ext cx="503734" cy="1167819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CB09C05A-5568-EB74-65D9-EE31AA8B468B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1FF3BC4-9A06-68A3-3DB2-376DB0C94CDB}"/>
                </a:ext>
              </a:extLst>
            </p:cNvPr>
            <p:cNvCxnSpPr>
              <a:stCxn id="5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3AA2B0C-CF4E-A253-C561-BB2DC4CB7B4E}"/>
                </a:ext>
              </a:extLst>
            </p:cNvPr>
            <p:cNvCxnSpPr>
              <a:stCxn id="5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FA68707-F168-7616-A6E4-C1D9A333433C}"/>
                </a:ext>
              </a:extLst>
            </p:cNvPr>
            <p:cNvCxnSpPr>
              <a:stCxn id="5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DFF3749-2224-E642-E9D4-280E8F5F94F5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39C2E4A-965F-667F-89C4-E0D75480C143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5BA5F05-CDC7-38DE-664B-D542A2D747D5}"/>
              </a:ext>
            </a:extLst>
          </p:cNvPr>
          <p:cNvGrpSpPr>
            <a:grpSpLocks noChangeAspect="1"/>
          </p:cNvGrpSpPr>
          <p:nvPr/>
        </p:nvGrpSpPr>
        <p:grpSpPr>
          <a:xfrm>
            <a:off x="6444018" y="3307770"/>
            <a:ext cx="405588" cy="940284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2" name="Smiley Face 61">
              <a:extLst>
                <a:ext uri="{FF2B5EF4-FFF2-40B4-BE49-F238E27FC236}">
                  <a16:creationId xmlns:a16="http://schemas.microsoft.com/office/drawing/2014/main" id="{459B8F57-C9B6-D0EF-ACD9-50F0029E9C0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5A746B8-3286-22EC-AEDB-309EB47EAE5B}"/>
                </a:ext>
              </a:extLst>
            </p:cNvPr>
            <p:cNvCxnSpPr>
              <a:stCxn id="62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ABD14C3-ED00-84EF-5F58-CADCA9635D2A}"/>
                </a:ext>
              </a:extLst>
            </p:cNvPr>
            <p:cNvCxnSpPr>
              <a:stCxn id="62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6AB4E03-FACC-0769-A8CC-E216508FB213}"/>
                </a:ext>
              </a:extLst>
            </p:cNvPr>
            <p:cNvCxnSpPr>
              <a:stCxn id="62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666A648-8B45-9B3F-38FB-521E18764ABF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2701C1F-9EFC-D59D-B305-268D132D10EF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ACCEC28-1EB2-7DED-0DD2-9D0F563E9A39}"/>
              </a:ext>
            </a:extLst>
          </p:cNvPr>
          <p:cNvGrpSpPr>
            <a:grpSpLocks noChangeAspect="1"/>
          </p:cNvGrpSpPr>
          <p:nvPr/>
        </p:nvGrpSpPr>
        <p:grpSpPr>
          <a:xfrm>
            <a:off x="5346715" y="3323142"/>
            <a:ext cx="405588" cy="940284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9" name="Smiley Face 68">
              <a:extLst>
                <a:ext uri="{FF2B5EF4-FFF2-40B4-BE49-F238E27FC236}">
                  <a16:creationId xmlns:a16="http://schemas.microsoft.com/office/drawing/2014/main" id="{4336AF49-1C6A-3BAF-48DF-62EF1A5BBFF9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C4C41E5-F34D-3CA4-0229-C071D28BED33}"/>
                </a:ext>
              </a:extLst>
            </p:cNvPr>
            <p:cNvCxnSpPr>
              <a:stCxn id="69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12B3EB6-7065-D0A5-5ED8-C7DDA80A66FF}"/>
                </a:ext>
              </a:extLst>
            </p:cNvPr>
            <p:cNvCxnSpPr>
              <a:stCxn id="69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9E9A055-80D4-16B3-996D-7A3767606F3B}"/>
                </a:ext>
              </a:extLst>
            </p:cNvPr>
            <p:cNvCxnSpPr>
              <a:stCxn id="69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66686FB-A977-DC10-FF06-033D2B4D1EC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EB9DCF-E658-64BD-EBA4-7AA0204BCE8E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0B3308BC-234A-4E88-F078-5CE772F1EBDD}"/>
              </a:ext>
            </a:extLst>
          </p:cNvPr>
          <p:cNvSpPr/>
          <p:nvPr/>
        </p:nvSpPr>
        <p:spPr>
          <a:xfrm>
            <a:off x="5932305" y="3724849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76" name="Star: 6 Points 75">
            <a:extLst>
              <a:ext uri="{FF2B5EF4-FFF2-40B4-BE49-F238E27FC236}">
                <a16:creationId xmlns:a16="http://schemas.microsoft.com/office/drawing/2014/main" id="{39C3729D-551A-5E76-0A35-A3BD5D377ED7}"/>
              </a:ext>
            </a:extLst>
          </p:cNvPr>
          <p:cNvSpPr/>
          <p:nvPr/>
        </p:nvSpPr>
        <p:spPr>
          <a:xfrm>
            <a:off x="8137892" y="3447710"/>
            <a:ext cx="170679" cy="325888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B453AF9-CDA0-7082-9801-A67409E914F5}"/>
              </a:ext>
            </a:extLst>
          </p:cNvPr>
          <p:cNvGrpSpPr>
            <a:grpSpLocks noChangeAspect="1"/>
          </p:cNvGrpSpPr>
          <p:nvPr/>
        </p:nvGrpSpPr>
        <p:grpSpPr>
          <a:xfrm>
            <a:off x="8070535" y="3603793"/>
            <a:ext cx="282620" cy="655205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8" name="Smiley Face 77">
              <a:extLst>
                <a:ext uri="{FF2B5EF4-FFF2-40B4-BE49-F238E27FC236}">
                  <a16:creationId xmlns:a16="http://schemas.microsoft.com/office/drawing/2014/main" id="{41152491-FE2D-D8A0-3FA4-2C7DDF6A750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2407571-1007-A2C7-88A1-F24EFBA52D52}"/>
                </a:ext>
              </a:extLst>
            </p:cNvPr>
            <p:cNvCxnSpPr>
              <a:stCxn id="7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46E675B-6694-EB50-7D27-42055CF06500}"/>
                </a:ext>
              </a:extLst>
            </p:cNvPr>
            <p:cNvCxnSpPr>
              <a:stCxn id="7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B8CB08C-36F9-36DF-A02A-3C0B575E1DF1}"/>
                </a:ext>
              </a:extLst>
            </p:cNvPr>
            <p:cNvCxnSpPr>
              <a:stCxn id="7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3883CC3-33E5-FF57-E1DE-9FACC3B87D94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2BB75BE-1A28-C8A8-17D1-9F824474ECE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2814E8F-852E-295D-74F1-873BC35C0C37}"/>
              </a:ext>
            </a:extLst>
          </p:cNvPr>
          <p:cNvGrpSpPr>
            <a:grpSpLocks noChangeAspect="1"/>
          </p:cNvGrpSpPr>
          <p:nvPr/>
        </p:nvGrpSpPr>
        <p:grpSpPr>
          <a:xfrm>
            <a:off x="7811794" y="3798049"/>
            <a:ext cx="205459" cy="476321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5" name="Smiley Face 84">
              <a:extLst>
                <a:ext uri="{FF2B5EF4-FFF2-40B4-BE49-F238E27FC236}">
                  <a16:creationId xmlns:a16="http://schemas.microsoft.com/office/drawing/2014/main" id="{A03E584C-8E5D-69FB-3029-467CD2B7071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3C57AC3-F03C-2F54-F3B7-EA13C893C95C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EB26147-105E-B99D-9803-3B2D2E1F404B}"/>
                </a:ext>
              </a:extLst>
            </p:cNvPr>
            <p:cNvCxnSpPr>
              <a:stCxn id="8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E21FA2A-7C1D-AB8C-F2DF-BFE238E42917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00FF32-E25A-3031-E13D-C42AA00F9AEC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6842841-43A1-DC5B-9DE2-F9E03429955A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DE2A452-2273-4366-047D-0BB3F6D379A5}"/>
              </a:ext>
            </a:extLst>
          </p:cNvPr>
          <p:cNvGrpSpPr>
            <a:grpSpLocks noChangeAspect="1"/>
          </p:cNvGrpSpPr>
          <p:nvPr/>
        </p:nvGrpSpPr>
        <p:grpSpPr>
          <a:xfrm>
            <a:off x="7550846" y="3798049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2" name="Smiley Face 91">
              <a:extLst>
                <a:ext uri="{FF2B5EF4-FFF2-40B4-BE49-F238E27FC236}">
                  <a16:creationId xmlns:a16="http://schemas.microsoft.com/office/drawing/2014/main" id="{B8F772B7-81AA-6A3C-D1DE-EEEBD8B2763E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054D44-FD38-30B4-59D7-2EE008346F28}"/>
                </a:ext>
              </a:extLst>
            </p:cNvPr>
            <p:cNvCxnSpPr>
              <a:stCxn id="92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7FC8142-6F89-6239-5C4C-3ABB134F31CE}"/>
                </a:ext>
              </a:extLst>
            </p:cNvPr>
            <p:cNvCxnSpPr>
              <a:stCxn id="92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90858FB-D83F-E6A9-234C-C683CB96888C}"/>
                </a:ext>
              </a:extLst>
            </p:cNvPr>
            <p:cNvCxnSpPr>
              <a:stCxn id="92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74FCFDB-EE44-179C-6E76-12D0684FEC5E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E4CA0DE-5BA3-EA36-C01C-59FA77DC0EEB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F801472-68C6-A2FF-277B-5E18E0502EB3}"/>
              </a:ext>
            </a:extLst>
          </p:cNvPr>
          <p:cNvSpPr/>
          <p:nvPr/>
        </p:nvSpPr>
        <p:spPr>
          <a:xfrm>
            <a:off x="8188267" y="3914927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99" name="Star: 6 Points 98">
            <a:extLst>
              <a:ext uri="{FF2B5EF4-FFF2-40B4-BE49-F238E27FC236}">
                <a16:creationId xmlns:a16="http://schemas.microsoft.com/office/drawing/2014/main" id="{01FF96C5-A085-C57F-B749-DAFBADA95CB1}"/>
              </a:ext>
            </a:extLst>
          </p:cNvPr>
          <p:cNvSpPr/>
          <p:nvPr/>
        </p:nvSpPr>
        <p:spPr>
          <a:xfrm>
            <a:off x="8474158" y="3447710"/>
            <a:ext cx="170679" cy="325888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BB06C94-34AE-9FC4-A6F2-6588B2BFDA3F}"/>
              </a:ext>
            </a:extLst>
          </p:cNvPr>
          <p:cNvGrpSpPr>
            <a:grpSpLocks noChangeAspect="1"/>
          </p:cNvGrpSpPr>
          <p:nvPr/>
        </p:nvGrpSpPr>
        <p:grpSpPr>
          <a:xfrm>
            <a:off x="8406801" y="3603793"/>
            <a:ext cx="282620" cy="655205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1" name="Smiley Face 100">
              <a:extLst>
                <a:ext uri="{FF2B5EF4-FFF2-40B4-BE49-F238E27FC236}">
                  <a16:creationId xmlns:a16="http://schemas.microsoft.com/office/drawing/2014/main" id="{1DB13083-A5A2-7323-10A2-1BB86EED4366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14F1126-3F9F-0D11-1E97-79097C36C406}"/>
                </a:ext>
              </a:extLst>
            </p:cNvPr>
            <p:cNvCxnSpPr>
              <a:stCxn id="101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8826B25-72D8-D82B-85D0-484EC491A41E}"/>
                </a:ext>
              </a:extLst>
            </p:cNvPr>
            <p:cNvCxnSpPr>
              <a:stCxn id="101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D8FB330-666C-3452-E5CE-74E94F038B70}"/>
                </a:ext>
              </a:extLst>
            </p:cNvPr>
            <p:cNvCxnSpPr>
              <a:stCxn id="101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3059802-BF58-6FE3-4471-48B66224AAB6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5B87CDA-E094-4C3C-87E5-5CFD16B87AC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2E9F394-62E2-EFF6-64D7-907281ED9237}"/>
              </a:ext>
            </a:extLst>
          </p:cNvPr>
          <p:cNvGrpSpPr>
            <a:grpSpLocks noChangeAspect="1"/>
          </p:cNvGrpSpPr>
          <p:nvPr/>
        </p:nvGrpSpPr>
        <p:grpSpPr>
          <a:xfrm>
            <a:off x="9043600" y="3804480"/>
            <a:ext cx="205459" cy="476321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8" name="Smiley Face 107">
              <a:extLst>
                <a:ext uri="{FF2B5EF4-FFF2-40B4-BE49-F238E27FC236}">
                  <a16:creationId xmlns:a16="http://schemas.microsoft.com/office/drawing/2014/main" id="{62444F75-0C4E-45BD-C866-58EBF17FEAF1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07DF0C8-178C-4B17-3846-248AC2140AFA}"/>
                </a:ext>
              </a:extLst>
            </p:cNvPr>
            <p:cNvCxnSpPr>
              <a:stCxn id="10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F2287D4-CD39-93A3-4828-9AF47B802FEC}"/>
                </a:ext>
              </a:extLst>
            </p:cNvPr>
            <p:cNvCxnSpPr>
              <a:stCxn id="10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1B4B803-A66C-45BB-CBF8-56C365136334}"/>
                </a:ext>
              </a:extLst>
            </p:cNvPr>
            <p:cNvCxnSpPr>
              <a:stCxn id="10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7598911-0996-182A-82A3-5F51A4831755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CC37730B-49F7-265B-8115-B3BD3C73C055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1F79A2F-2AE2-3078-E1C2-EC20006E0204}"/>
              </a:ext>
            </a:extLst>
          </p:cNvPr>
          <p:cNvGrpSpPr>
            <a:grpSpLocks noChangeAspect="1"/>
          </p:cNvGrpSpPr>
          <p:nvPr/>
        </p:nvGrpSpPr>
        <p:grpSpPr>
          <a:xfrm>
            <a:off x="8782652" y="3804480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5" name="Smiley Face 114">
              <a:extLst>
                <a:ext uri="{FF2B5EF4-FFF2-40B4-BE49-F238E27FC236}">
                  <a16:creationId xmlns:a16="http://schemas.microsoft.com/office/drawing/2014/main" id="{8AF10DE3-7FCD-1351-F050-6FE8051FFD8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27BE644-E262-20EF-82D5-0EFAE7BA5A76}"/>
                </a:ext>
              </a:extLst>
            </p:cNvPr>
            <p:cNvCxnSpPr>
              <a:stCxn id="11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D3A9F49-D0A8-87DA-8146-11C792705F62}"/>
                </a:ext>
              </a:extLst>
            </p:cNvPr>
            <p:cNvCxnSpPr>
              <a:stCxn id="11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04B0090-09C5-EFE8-0BA3-24F6954417C5}"/>
                </a:ext>
              </a:extLst>
            </p:cNvPr>
            <p:cNvCxnSpPr>
              <a:stCxn id="11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FD5CE32-6AAD-BC7E-7263-A352FC28C927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F9DA1B3-DFDF-9B22-EC39-818DCED14438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83B554B-9C68-658F-433B-82DE38929BB0}"/>
              </a:ext>
            </a:extLst>
          </p:cNvPr>
          <p:cNvGrpSpPr>
            <a:grpSpLocks noChangeAspect="1"/>
          </p:cNvGrpSpPr>
          <p:nvPr/>
        </p:nvGrpSpPr>
        <p:grpSpPr>
          <a:xfrm>
            <a:off x="9341772" y="3786121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9" name="Smiley Face 128">
              <a:extLst>
                <a:ext uri="{FF2B5EF4-FFF2-40B4-BE49-F238E27FC236}">
                  <a16:creationId xmlns:a16="http://schemas.microsoft.com/office/drawing/2014/main" id="{A01E8F2E-9F80-2304-8934-53FA362FA87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725C69A-EAE2-3B77-4FC9-38C50DAEB003}"/>
                </a:ext>
              </a:extLst>
            </p:cNvPr>
            <p:cNvCxnSpPr>
              <a:stCxn id="129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C5F7617-6C8A-3466-B34E-A82364552190}"/>
                </a:ext>
              </a:extLst>
            </p:cNvPr>
            <p:cNvCxnSpPr>
              <a:stCxn id="129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ADEAE4F-31D2-9051-BCAF-7B9D7868B82E}"/>
                </a:ext>
              </a:extLst>
            </p:cNvPr>
            <p:cNvCxnSpPr>
              <a:stCxn id="129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2FCBDC17-E34F-F87B-987C-223D578F4672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AEA66C4-EBC1-3153-B580-C5585370CC0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F1D8B2-D20A-B687-841C-A0FA2CA31B16}"/>
              </a:ext>
            </a:extLst>
          </p:cNvPr>
          <p:cNvGrpSpPr>
            <a:grpSpLocks noChangeAspect="1"/>
          </p:cNvGrpSpPr>
          <p:nvPr/>
        </p:nvGrpSpPr>
        <p:grpSpPr>
          <a:xfrm>
            <a:off x="10289455" y="3812721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36" name="Smiley Face 135">
              <a:extLst>
                <a:ext uri="{FF2B5EF4-FFF2-40B4-BE49-F238E27FC236}">
                  <a16:creationId xmlns:a16="http://schemas.microsoft.com/office/drawing/2014/main" id="{11F93CE6-0264-6E56-E7B8-407A69DDB2D4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2BED913-6194-9B6C-A43B-50F7A1CB0023}"/>
                </a:ext>
              </a:extLst>
            </p:cNvPr>
            <p:cNvCxnSpPr>
              <a:stCxn id="136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668AF10-5948-E512-1ED1-B51E9518073C}"/>
                </a:ext>
              </a:extLst>
            </p:cNvPr>
            <p:cNvCxnSpPr>
              <a:stCxn id="136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5E139D8-DF2A-BD77-D035-FEE5C26A2BAC}"/>
                </a:ext>
              </a:extLst>
            </p:cNvPr>
            <p:cNvCxnSpPr>
              <a:stCxn id="136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E91EDE8-332A-4EE5-9340-8DA952A0787A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1813C17-4C52-16A1-E1F2-332FEA22A4E7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B31F3BC-6F9A-8997-D7FD-C60D0F38F8B7}"/>
              </a:ext>
            </a:extLst>
          </p:cNvPr>
          <p:cNvGrpSpPr>
            <a:grpSpLocks noChangeAspect="1"/>
          </p:cNvGrpSpPr>
          <p:nvPr/>
        </p:nvGrpSpPr>
        <p:grpSpPr>
          <a:xfrm>
            <a:off x="10028507" y="3812721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3" name="Smiley Face 142">
              <a:extLst>
                <a:ext uri="{FF2B5EF4-FFF2-40B4-BE49-F238E27FC236}">
                  <a16:creationId xmlns:a16="http://schemas.microsoft.com/office/drawing/2014/main" id="{D0F80AD2-DF86-BE02-AC4A-94C588C63A85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BA05939-79CF-15D2-C22D-7A76D9016155}"/>
                </a:ext>
              </a:extLst>
            </p:cNvPr>
            <p:cNvCxnSpPr>
              <a:stCxn id="14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51176C-9A10-D7FB-D43D-DB39CDDD68B5}"/>
                </a:ext>
              </a:extLst>
            </p:cNvPr>
            <p:cNvCxnSpPr>
              <a:stCxn id="14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48561F5-773A-8F3D-1B99-D0B2E4816001}"/>
                </a:ext>
              </a:extLst>
            </p:cNvPr>
            <p:cNvCxnSpPr>
              <a:stCxn id="14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153A3A0-0A64-4533-E49C-ADA63890FDBB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AE2C219-8370-3606-B3B1-0ED57FF683E0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8111A0A0-E4BB-0C8E-53E4-707A911FC6AA}"/>
              </a:ext>
            </a:extLst>
          </p:cNvPr>
          <p:cNvGrpSpPr>
            <a:grpSpLocks noChangeAspect="1"/>
          </p:cNvGrpSpPr>
          <p:nvPr/>
        </p:nvGrpSpPr>
        <p:grpSpPr>
          <a:xfrm>
            <a:off x="11521261" y="3819152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0" name="Smiley Face 149">
              <a:extLst>
                <a:ext uri="{FF2B5EF4-FFF2-40B4-BE49-F238E27FC236}">
                  <a16:creationId xmlns:a16="http://schemas.microsoft.com/office/drawing/2014/main" id="{8D56BE0E-086C-5CF7-2F96-D3930A06EB02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5FECC8D-C240-53A5-C27A-F73D70A1BF7F}"/>
                </a:ext>
              </a:extLst>
            </p:cNvPr>
            <p:cNvCxnSpPr>
              <a:stCxn id="150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26703DEB-4506-BA23-7E32-BEDD5657C840}"/>
                </a:ext>
              </a:extLst>
            </p:cNvPr>
            <p:cNvCxnSpPr>
              <a:stCxn id="150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46795BC-A3DB-A423-F133-6C1114072384}"/>
                </a:ext>
              </a:extLst>
            </p:cNvPr>
            <p:cNvCxnSpPr>
              <a:stCxn id="150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6C51BF51-ED73-5E4F-1503-DE7C76065DC3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149053C-7FAA-EF77-CF14-36A32786BE0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6115D65-249C-B05D-85AD-83E561A1CE20}"/>
              </a:ext>
            </a:extLst>
          </p:cNvPr>
          <p:cNvGrpSpPr>
            <a:grpSpLocks noChangeAspect="1"/>
          </p:cNvGrpSpPr>
          <p:nvPr/>
        </p:nvGrpSpPr>
        <p:grpSpPr>
          <a:xfrm>
            <a:off x="11260313" y="3819152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7" name="Smiley Face 156">
              <a:extLst>
                <a:ext uri="{FF2B5EF4-FFF2-40B4-BE49-F238E27FC236}">
                  <a16:creationId xmlns:a16="http://schemas.microsoft.com/office/drawing/2014/main" id="{8F909BB9-6439-AB13-3F1D-7A5C3FC7FB01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F5C98D5-F9C8-08C2-1567-FC4707A6C1CA}"/>
                </a:ext>
              </a:extLst>
            </p:cNvPr>
            <p:cNvCxnSpPr>
              <a:stCxn id="157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DEAE5D8-05F9-F6D6-AED4-C71905FFE7C4}"/>
                </a:ext>
              </a:extLst>
            </p:cNvPr>
            <p:cNvCxnSpPr>
              <a:stCxn id="157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EEEDD8C-51CF-505A-FDB8-9C91B0A79FB2}"/>
                </a:ext>
              </a:extLst>
            </p:cNvPr>
            <p:cNvCxnSpPr>
              <a:stCxn id="157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0FD97B78-AA58-7B71-C359-AAC9FAF8D10E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C9D7B98B-2C73-BD17-6AC0-460B732ACBDD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B3311DA-6079-9F56-F7CD-39D64B08432A}"/>
              </a:ext>
            </a:extLst>
          </p:cNvPr>
          <p:cNvGrpSpPr>
            <a:grpSpLocks noChangeAspect="1"/>
          </p:cNvGrpSpPr>
          <p:nvPr/>
        </p:nvGrpSpPr>
        <p:grpSpPr>
          <a:xfrm>
            <a:off x="11819433" y="3818378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64" name="Smiley Face 163">
              <a:extLst>
                <a:ext uri="{FF2B5EF4-FFF2-40B4-BE49-F238E27FC236}">
                  <a16:creationId xmlns:a16="http://schemas.microsoft.com/office/drawing/2014/main" id="{945481DF-D903-DE91-9567-8A129ECE6926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C0993B6-003C-A45C-FE98-CA8325837B3E}"/>
                </a:ext>
              </a:extLst>
            </p:cNvPr>
            <p:cNvCxnSpPr>
              <a:stCxn id="16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ACEF8DD-F3E7-FD6B-0308-EE2DC2BFDDF1}"/>
                </a:ext>
              </a:extLst>
            </p:cNvPr>
            <p:cNvCxnSpPr>
              <a:stCxn id="16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37065420-7BE5-4F61-A6A0-80B08A07F46B}"/>
                </a:ext>
              </a:extLst>
            </p:cNvPr>
            <p:cNvCxnSpPr>
              <a:stCxn id="16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4AAE2C3-3E30-30A6-A72B-9956D225E3CF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AC86938A-67AB-C24F-5F8A-0E3371219603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2AF19682-E766-C440-5893-3AB55FED71EB}"/>
              </a:ext>
            </a:extLst>
          </p:cNvPr>
          <p:cNvGrpSpPr>
            <a:grpSpLocks noChangeAspect="1"/>
          </p:cNvGrpSpPr>
          <p:nvPr/>
        </p:nvGrpSpPr>
        <p:grpSpPr>
          <a:xfrm>
            <a:off x="10884402" y="3818583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1" name="Smiley Face 170">
              <a:extLst>
                <a:ext uri="{FF2B5EF4-FFF2-40B4-BE49-F238E27FC236}">
                  <a16:creationId xmlns:a16="http://schemas.microsoft.com/office/drawing/2014/main" id="{58CD2F22-04ED-B32A-3ECE-D13B3BE00BB7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48F21E9-52EA-5B59-51B2-9C7BA14254EA}"/>
                </a:ext>
              </a:extLst>
            </p:cNvPr>
            <p:cNvCxnSpPr>
              <a:stCxn id="171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6E7A020-AA4F-58BB-A6DA-C517D76AEEBA}"/>
                </a:ext>
              </a:extLst>
            </p:cNvPr>
            <p:cNvCxnSpPr>
              <a:stCxn id="171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A5257E64-4A2D-9DC6-237F-CDF7AA4A39E0}"/>
                </a:ext>
              </a:extLst>
            </p:cNvPr>
            <p:cNvCxnSpPr>
              <a:stCxn id="171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4563E25-FD18-F16C-65E5-F185E5620E07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4F30991B-F2E9-0241-E516-4E5116750BC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7F7A412A-07A5-B22A-648A-3023BCCDB71F}"/>
              </a:ext>
            </a:extLst>
          </p:cNvPr>
          <p:cNvGrpSpPr>
            <a:grpSpLocks noChangeAspect="1"/>
          </p:cNvGrpSpPr>
          <p:nvPr/>
        </p:nvGrpSpPr>
        <p:grpSpPr>
          <a:xfrm>
            <a:off x="10623454" y="3818583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8" name="Smiley Face 177">
              <a:extLst>
                <a:ext uri="{FF2B5EF4-FFF2-40B4-BE49-F238E27FC236}">
                  <a16:creationId xmlns:a16="http://schemas.microsoft.com/office/drawing/2014/main" id="{93A0DBEF-2A62-5D48-3321-1CEEB004380C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2093BA7-E1E8-500C-EE12-726B653D75BC}"/>
                </a:ext>
              </a:extLst>
            </p:cNvPr>
            <p:cNvCxnSpPr>
              <a:stCxn id="17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B919C8A-CDEE-25B3-0884-CE9426C2E646}"/>
                </a:ext>
              </a:extLst>
            </p:cNvPr>
            <p:cNvCxnSpPr>
              <a:stCxn id="17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8B7E276-A8C7-5090-5232-8685B66DB8BA}"/>
                </a:ext>
              </a:extLst>
            </p:cNvPr>
            <p:cNvCxnSpPr>
              <a:stCxn id="17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D67439A-A8CB-DFCB-9BB5-52903C6B5070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C8CEB41-A58D-6B91-6FEB-DBC321B5D089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1845BD8-F4DE-4176-C15D-5D3AC1504BAF}"/>
              </a:ext>
            </a:extLst>
          </p:cNvPr>
          <p:cNvSpPr/>
          <p:nvPr/>
        </p:nvSpPr>
        <p:spPr>
          <a:xfrm>
            <a:off x="10842419" y="3307770"/>
            <a:ext cx="378006" cy="24307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1724483-E218-8A17-BC55-3BB28764922F}"/>
              </a:ext>
            </a:extLst>
          </p:cNvPr>
          <p:cNvSpPr txBox="1"/>
          <p:nvPr/>
        </p:nvSpPr>
        <p:spPr>
          <a:xfrm>
            <a:off x="214313" y="5653142"/>
            <a:ext cx="2118580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Hardware device drivers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BB8AEEBF-EDB6-91F7-E1A1-977E925FD288}"/>
              </a:ext>
            </a:extLst>
          </p:cNvPr>
          <p:cNvSpPr txBox="1"/>
          <p:nvPr/>
        </p:nvSpPr>
        <p:spPr>
          <a:xfrm>
            <a:off x="9502034" y="5538090"/>
            <a:ext cx="1461081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ImageJ, Python,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numpy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CF92101-12BD-FDF8-5E2A-47BEF3D061B8}"/>
              </a:ext>
            </a:extLst>
          </p:cNvPr>
          <p:cNvSpPr txBox="1"/>
          <p:nvPr/>
        </p:nvSpPr>
        <p:spPr>
          <a:xfrm>
            <a:off x="2561712" y="5545420"/>
            <a:ext cx="2118580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Custom image analysis scripts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4B5BE0F-471A-5095-9825-DBEB8AF2D39F}"/>
              </a:ext>
            </a:extLst>
          </p:cNvPr>
          <p:cNvSpPr txBox="1"/>
          <p:nvPr/>
        </p:nvSpPr>
        <p:spPr>
          <a:xfrm>
            <a:off x="4874471" y="5531293"/>
            <a:ext cx="2118580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TrackMate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SNT,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MorpholibJ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CLIJ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ECDFCAC2-ADDF-9519-50DA-5FF7B9FCD615}"/>
              </a:ext>
            </a:extLst>
          </p:cNvPr>
          <p:cNvSpPr txBox="1"/>
          <p:nvPr/>
        </p:nvSpPr>
        <p:spPr>
          <a:xfrm>
            <a:off x="7213545" y="5634671"/>
            <a:ext cx="2118580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scikit-image,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scipy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OpenCL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25BCE34-39F8-BBBB-BFC0-D108834801D4}"/>
              </a:ext>
            </a:extLst>
          </p:cNvPr>
          <p:cNvSpPr/>
          <p:nvPr/>
        </p:nvSpPr>
        <p:spPr>
          <a:xfrm>
            <a:off x="11568990" y="4060518"/>
            <a:ext cx="378006" cy="19488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AE4F47-3CA7-13AC-2C4E-F0A350F9BD3C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60" grpId="0" animBg="1"/>
      <p:bldP spid="5" grpId="0" animBg="1"/>
      <p:bldP spid="6" grpId="0" animBg="1"/>
      <p:bldP spid="7" grpId="0" animBg="1"/>
      <p:bldP spid="8" grpId="0" animBg="1"/>
      <p:bldP spid="11" grpId="0" animBg="1"/>
      <p:bldP spid="22" grpId="0" animBg="1"/>
      <p:bldP spid="28" grpId="0"/>
      <p:bldP spid="29" grpId="0"/>
      <p:bldP spid="30" grpId="0"/>
      <p:bldP spid="31" grpId="0"/>
      <p:bldP spid="32" grpId="0"/>
      <p:bldP spid="40" grpId="0" animBg="1"/>
      <p:bldP spid="49" grpId="0"/>
      <p:bldP spid="75" grpId="0" animBg="1"/>
      <p:bldP spid="76" grpId="0" animBg="1"/>
      <p:bldP spid="98" grpId="0" animBg="1"/>
      <p:bldP spid="99" grpId="0" animBg="1"/>
      <p:bldP spid="184" grpId="0" animBg="1"/>
      <p:bldP spid="186" grpId="0"/>
      <p:bldP spid="187" grpId="0"/>
      <p:bldP spid="188" grpId="0"/>
      <p:bldP spid="189" grpId="0"/>
      <p:bldP spid="190" grpId="0"/>
      <p:bldP spid="19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loud 184">
            <a:extLst>
              <a:ext uri="{FF2B5EF4-FFF2-40B4-BE49-F238E27FC236}">
                <a16:creationId xmlns:a16="http://schemas.microsoft.com/office/drawing/2014/main" id="{DED6AE18-2155-AAE4-A564-73E81532B264}"/>
              </a:ext>
            </a:extLst>
          </p:cNvPr>
          <p:cNvSpPr/>
          <p:nvPr/>
        </p:nvSpPr>
        <p:spPr>
          <a:xfrm>
            <a:off x="10623454" y="3053684"/>
            <a:ext cx="897807" cy="671166"/>
          </a:xfrm>
          <a:prstGeom prst="cloud">
            <a:avLst/>
          </a:prstGeom>
          <a:solidFill>
            <a:srgbClr val="FB65D4"/>
          </a:solidFill>
          <a:ln w="12700" cap="flat">
            <a:solidFill>
              <a:schemeClr val="accent6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0" name="Star: 6 Points 59">
            <a:extLst>
              <a:ext uri="{FF2B5EF4-FFF2-40B4-BE49-F238E27FC236}">
                <a16:creationId xmlns:a16="http://schemas.microsoft.com/office/drawing/2014/main" id="{AEBE87A8-DC3B-65E8-3056-0AC2DF7E7F9C}"/>
              </a:ext>
            </a:extLst>
          </p:cNvPr>
          <p:cNvSpPr/>
          <p:nvPr/>
        </p:nvSpPr>
        <p:spPr>
          <a:xfrm>
            <a:off x="5933760" y="2929671"/>
            <a:ext cx="369020" cy="466476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181100-A0ED-B072-B1A1-BB9095E2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Openness of training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783C58-40BF-0667-84CD-6A0491840AB5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E5CB-4639-9CA7-B226-4102C53A5563}"/>
              </a:ext>
            </a:extLst>
          </p:cNvPr>
          <p:cNvSpPr/>
          <p:nvPr/>
        </p:nvSpPr>
        <p:spPr>
          <a:xfrm>
            <a:off x="151014" y="2388693"/>
            <a:ext cx="2061556" cy="5409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Closed training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D371A-EB2B-B366-A292-64D2F5011DDC}"/>
              </a:ext>
            </a:extLst>
          </p:cNvPr>
          <p:cNvSpPr/>
          <p:nvPr/>
        </p:nvSpPr>
        <p:spPr>
          <a:xfrm>
            <a:off x="2613422" y="2388693"/>
            <a:ext cx="2061556" cy="540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Open access materials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2A7CC-475E-DC9B-39BA-BBF5C306AD38}"/>
              </a:ext>
            </a:extLst>
          </p:cNvPr>
          <p:cNvSpPr/>
          <p:nvPr/>
        </p:nvSpPr>
        <p:spPr>
          <a:xfrm>
            <a:off x="7538237" y="2388693"/>
            <a:ext cx="2061556" cy="540978"/>
          </a:xfrm>
          <a:prstGeom prst="rect">
            <a:avLst/>
          </a:prstGeom>
          <a:solidFill>
            <a:srgbClr val="FABD8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Community driven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2353B-0262-AAFC-1BB9-D73BA03039EC}"/>
              </a:ext>
            </a:extLst>
          </p:cNvPr>
          <p:cNvSpPr/>
          <p:nvPr/>
        </p:nvSpPr>
        <p:spPr>
          <a:xfrm>
            <a:off x="10000644" y="2388692"/>
            <a:ext cx="2061556" cy="540978"/>
          </a:xfrm>
          <a:prstGeom prst="rect">
            <a:avLst/>
          </a:prstGeom>
          <a:solidFill>
            <a:srgbClr val="FB65D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Openly extensible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9E394D-EEA2-D35D-D05E-E7388A356C85}"/>
              </a:ext>
            </a:extLst>
          </p:cNvPr>
          <p:cNvSpPr txBox="1"/>
          <p:nvPr/>
        </p:nvSpPr>
        <p:spPr>
          <a:xfrm>
            <a:off x="2128058" y="6331917"/>
            <a:ext cx="6180512" cy="23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900" dirty="0"/>
              <a:t>Read more: </a:t>
            </a:r>
            <a:r>
              <a:rPr lang="en-US" sz="900" dirty="0">
                <a:hlinkClick r:id="rId2"/>
              </a:rPr>
              <a:t>https://coiled.io/blog/stages-of-openness/</a:t>
            </a:r>
            <a:r>
              <a:rPr lang="en-US" sz="9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19F11D-8129-CDB7-668E-CD72A75DBBB8}"/>
              </a:ext>
            </a:extLst>
          </p:cNvPr>
          <p:cNvSpPr/>
          <p:nvPr/>
        </p:nvSpPr>
        <p:spPr>
          <a:xfrm>
            <a:off x="5075829" y="2388693"/>
            <a:ext cx="2061556" cy="540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Benevolent </a:t>
            </a:r>
          </a:p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dictatorship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3A34B4-D390-B744-EAC6-DF0A0C582EF0}"/>
              </a:ext>
            </a:extLst>
          </p:cNvPr>
          <p:cNvGrpSpPr>
            <a:grpSpLocks noChangeAspect="1"/>
          </p:cNvGrpSpPr>
          <p:nvPr/>
        </p:nvGrpSpPr>
        <p:grpSpPr>
          <a:xfrm>
            <a:off x="784921" y="3080235"/>
            <a:ext cx="503734" cy="1167819"/>
            <a:chOff x="621102" y="2631056"/>
            <a:chExt cx="379563" cy="879951"/>
          </a:xfrm>
          <a:solidFill>
            <a:srgbClr val="00B0F0"/>
          </a:solidFill>
        </p:grpSpPr>
        <p:sp>
          <p:nvSpPr>
            <p:cNvPr id="13" name="Smiley Face 12">
              <a:extLst>
                <a:ext uri="{FF2B5EF4-FFF2-40B4-BE49-F238E27FC236}">
                  <a16:creationId xmlns:a16="http://schemas.microsoft.com/office/drawing/2014/main" id="{06517CD1-B8CB-2EE2-1E38-227554FC68F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BDAE16-8246-51BB-F356-A35D7060B00E}"/>
                </a:ext>
              </a:extLst>
            </p:cNvPr>
            <p:cNvCxnSpPr>
              <a:stCxn id="1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D076A83-50FE-0AF7-75FF-31E9F30A9E3F}"/>
                </a:ext>
              </a:extLst>
            </p:cNvPr>
            <p:cNvCxnSpPr>
              <a:stCxn id="1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B8BBB6-14FE-69A9-FAF1-62F9C06D5DA3}"/>
                </a:ext>
              </a:extLst>
            </p:cNvPr>
            <p:cNvCxnSpPr>
              <a:stCxn id="1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AFE872-2E92-2CDA-2057-07E9CAB03D36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2F667B-4301-7FD4-6F1A-784BDA16EF3E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0F390-246E-A4FC-F1A0-DFF852B192DC}"/>
              </a:ext>
            </a:extLst>
          </p:cNvPr>
          <p:cNvSpPr/>
          <p:nvPr/>
        </p:nvSpPr>
        <p:spPr>
          <a:xfrm>
            <a:off x="1354300" y="3307770"/>
            <a:ext cx="312360" cy="304129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CCCD5C-BB1A-A51F-5F67-1E3C3DE81A13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221297" y="3611899"/>
            <a:ext cx="289184" cy="93126"/>
          </a:xfrm>
          <a:prstGeom prst="line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CA8CE8-0284-1EF7-B4E9-F0714810142D}"/>
              </a:ext>
            </a:extLst>
          </p:cNvPr>
          <p:cNvSpPr txBox="1"/>
          <p:nvPr/>
        </p:nvSpPr>
        <p:spPr>
          <a:xfrm>
            <a:off x="214312" y="4401129"/>
            <a:ext cx="2377896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[Online] training for $$$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A2837A-53B7-9D9B-0563-C2CF86B51FA2}"/>
              </a:ext>
            </a:extLst>
          </p:cNvPr>
          <p:cNvSpPr txBox="1"/>
          <p:nvPr/>
        </p:nvSpPr>
        <p:spPr>
          <a:xfrm>
            <a:off x="2613422" y="4401129"/>
            <a:ext cx="2377895" cy="9339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Slides available, e.g. as PDF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Not necessarily reusable materials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Often incomplete materials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D47858-0D26-0952-D890-6F1E2205A90F}"/>
              </a:ext>
            </a:extLst>
          </p:cNvPr>
          <p:cNvSpPr txBox="1"/>
          <p:nvPr/>
        </p:nvSpPr>
        <p:spPr>
          <a:xfrm>
            <a:off x="5075829" y="4401129"/>
            <a:ext cx="2273877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?</a:t>
            </a:r>
            <a:endParaRPr lang="en-US" sz="1400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9868EF-6D41-F782-BE3A-B47F95DF08EE}"/>
              </a:ext>
            </a:extLst>
          </p:cNvPr>
          <p:cNvSpPr txBox="1"/>
          <p:nvPr/>
        </p:nvSpPr>
        <p:spPr>
          <a:xfrm>
            <a:off x="7378581" y="4401129"/>
            <a:ext cx="2508983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Open to contributions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u="sng" dirty="0">
                <a:latin typeface="+mj-lt"/>
              </a:rPr>
              <a:t>Partially democratic</a:t>
            </a:r>
            <a:endParaRPr lang="en-US" sz="1400" u="sng" dirty="0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Board of maintainers</a:t>
            </a:r>
            <a:r>
              <a:rPr lang="en-US" sz="1400" dirty="0">
                <a:latin typeface="+mj-lt"/>
              </a:rPr>
              <a:t> (core developers)</a:t>
            </a:r>
          </a:p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Long-winded decision making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1C7ACC-70AD-917A-EF4A-3B6E1AD9EF86}"/>
              </a:ext>
            </a:extLst>
          </p:cNvPr>
          <p:cNvSpPr txBox="1"/>
          <p:nvPr/>
        </p:nvSpPr>
        <p:spPr>
          <a:xfrm>
            <a:off x="10000644" y="4401129"/>
            <a:ext cx="2061556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t" anchorCtr="0">
            <a:spAutoFit/>
          </a:bodyPr>
          <a:lstStyle/>
          <a:p>
            <a:pPr marL="228600" indent="-228600" defTabSz="410766" hangingPunct="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C3E25B-B167-B2F1-5783-BBEF4BDB737A}"/>
              </a:ext>
            </a:extLst>
          </p:cNvPr>
          <p:cNvGrpSpPr>
            <a:grpSpLocks noChangeAspect="1"/>
          </p:cNvGrpSpPr>
          <p:nvPr/>
        </p:nvGrpSpPr>
        <p:grpSpPr>
          <a:xfrm>
            <a:off x="2758932" y="3080234"/>
            <a:ext cx="503734" cy="1167819"/>
            <a:chOff x="621102" y="2631056"/>
            <a:chExt cx="379563" cy="879951"/>
          </a:xfrm>
          <a:solidFill>
            <a:schemeClr val="accent3">
              <a:lumMod val="75000"/>
            </a:schemeClr>
          </a:solidFill>
        </p:grpSpPr>
        <p:sp>
          <p:nvSpPr>
            <p:cNvPr id="34" name="Smiley Face 33">
              <a:extLst>
                <a:ext uri="{FF2B5EF4-FFF2-40B4-BE49-F238E27FC236}">
                  <a16:creationId xmlns:a16="http://schemas.microsoft.com/office/drawing/2014/main" id="{197EAD74-9764-E19C-C793-F7BA8F5F1FF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AA5AC8-6547-A48C-A3CA-AADCB793B871}"/>
                </a:ext>
              </a:extLst>
            </p:cNvPr>
            <p:cNvCxnSpPr>
              <a:stCxn id="3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CFFC80-A15A-2C21-3EE3-F931EE9F15E7}"/>
                </a:ext>
              </a:extLst>
            </p:cNvPr>
            <p:cNvCxnSpPr>
              <a:stCxn id="3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2E3D5CD-D572-76B3-3724-72B6C40BEC50}"/>
                </a:ext>
              </a:extLst>
            </p:cNvPr>
            <p:cNvCxnSpPr>
              <a:stCxn id="3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355F0F0-436C-5D2E-F5F0-A41E629A51AA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E3F3EB5-7AE7-40B1-2093-7C0F138C42F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24DD7C7-7E59-3250-9A81-9298E6E6C13D}"/>
              </a:ext>
            </a:extLst>
          </p:cNvPr>
          <p:cNvSpPr/>
          <p:nvPr/>
        </p:nvSpPr>
        <p:spPr>
          <a:xfrm>
            <a:off x="3328312" y="3252608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430BBF9-9B2C-053F-C2CF-5C353E345568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3195308" y="3611898"/>
            <a:ext cx="322007" cy="93126"/>
          </a:xfrm>
          <a:prstGeom prst="line">
            <a:avLst/>
          </a:prstGeom>
          <a:solidFill>
            <a:srgbClr val="00B0F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8CEF60-AA2E-B1DA-D365-FF2DD2C7A18A}"/>
              </a:ext>
            </a:extLst>
          </p:cNvPr>
          <p:cNvGrpSpPr>
            <a:grpSpLocks noChangeAspect="1"/>
          </p:cNvGrpSpPr>
          <p:nvPr/>
        </p:nvGrpSpPr>
        <p:grpSpPr>
          <a:xfrm>
            <a:off x="3775329" y="3204414"/>
            <a:ext cx="503734" cy="1167819"/>
            <a:chOff x="621102" y="2631056"/>
            <a:chExt cx="379563" cy="879951"/>
          </a:xfrm>
          <a:solidFill>
            <a:schemeClr val="accent3">
              <a:lumMod val="75000"/>
            </a:schemeClr>
          </a:solidFill>
        </p:grpSpPr>
        <p:sp>
          <p:nvSpPr>
            <p:cNvPr id="43" name="Smiley Face 42">
              <a:extLst>
                <a:ext uri="{FF2B5EF4-FFF2-40B4-BE49-F238E27FC236}">
                  <a16:creationId xmlns:a16="http://schemas.microsoft.com/office/drawing/2014/main" id="{ABAFEAE1-A751-0378-9E9D-4325E3F6A134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45F8C0E-B1B2-EEE6-D2DE-146FD9A64C59}"/>
                </a:ext>
              </a:extLst>
            </p:cNvPr>
            <p:cNvCxnSpPr>
              <a:stCxn id="4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F4105B3-8B6A-377D-5B65-31C3A94E3484}"/>
                </a:ext>
              </a:extLst>
            </p:cNvPr>
            <p:cNvCxnSpPr>
              <a:stCxn id="4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FDF413-9717-9AB9-53AD-0B3B2A449006}"/>
                </a:ext>
              </a:extLst>
            </p:cNvPr>
            <p:cNvCxnSpPr>
              <a:stCxn id="4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F34D534-4B1B-6B4F-9A36-AD16C48021B9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852E632-A947-E24F-E201-62D2222D0458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CAADCBB-5054-FB35-0328-627123E7E82C}"/>
              </a:ext>
            </a:extLst>
          </p:cNvPr>
          <p:cNvSpPr txBox="1"/>
          <p:nvPr/>
        </p:nvSpPr>
        <p:spPr>
          <a:xfrm rot="5400000">
            <a:off x="3918786" y="2992096"/>
            <a:ext cx="228220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44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Helvetica Neue"/>
              </a:rPr>
              <a:t>8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279B7FF-4FB4-2F1A-9E21-24D97D5026CB}"/>
              </a:ext>
            </a:extLst>
          </p:cNvPr>
          <p:cNvGrpSpPr>
            <a:grpSpLocks noChangeAspect="1"/>
          </p:cNvGrpSpPr>
          <p:nvPr/>
        </p:nvGrpSpPr>
        <p:grpSpPr>
          <a:xfrm>
            <a:off x="5866404" y="3128886"/>
            <a:ext cx="503734" cy="1167819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CB09C05A-5568-EB74-65D9-EE31AA8B468B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1FF3BC4-9A06-68A3-3DB2-376DB0C94CDB}"/>
                </a:ext>
              </a:extLst>
            </p:cNvPr>
            <p:cNvCxnSpPr>
              <a:stCxn id="5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3AA2B0C-CF4E-A253-C561-BB2DC4CB7B4E}"/>
                </a:ext>
              </a:extLst>
            </p:cNvPr>
            <p:cNvCxnSpPr>
              <a:stCxn id="5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FA68707-F168-7616-A6E4-C1D9A333433C}"/>
                </a:ext>
              </a:extLst>
            </p:cNvPr>
            <p:cNvCxnSpPr>
              <a:stCxn id="5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DFF3749-2224-E642-E9D4-280E8F5F94F5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39C2E4A-965F-667F-89C4-E0D75480C143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5BA5F05-CDC7-38DE-664B-D542A2D747D5}"/>
              </a:ext>
            </a:extLst>
          </p:cNvPr>
          <p:cNvGrpSpPr>
            <a:grpSpLocks noChangeAspect="1"/>
          </p:cNvGrpSpPr>
          <p:nvPr/>
        </p:nvGrpSpPr>
        <p:grpSpPr>
          <a:xfrm>
            <a:off x="6444018" y="3307770"/>
            <a:ext cx="405588" cy="940284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2" name="Smiley Face 61">
              <a:extLst>
                <a:ext uri="{FF2B5EF4-FFF2-40B4-BE49-F238E27FC236}">
                  <a16:creationId xmlns:a16="http://schemas.microsoft.com/office/drawing/2014/main" id="{459B8F57-C9B6-D0EF-ACD9-50F0029E9C0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5A746B8-3286-22EC-AEDB-309EB47EAE5B}"/>
                </a:ext>
              </a:extLst>
            </p:cNvPr>
            <p:cNvCxnSpPr>
              <a:stCxn id="62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ABD14C3-ED00-84EF-5F58-CADCA9635D2A}"/>
                </a:ext>
              </a:extLst>
            </p:cNvPr>
            <p:cNvCxnSpPr>
              <a:stCxn id="62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6AB4E03-FACC-0769-A8CC-E216508FB213}"/>
                </a:ext>
              </a:extLst>
            </p:cNvPr>
            <p:cNvCxnSpPr>
              <a:stCxn id="62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666A648-8B45-9B3F-38FB-521E18764ABF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2701C1F-9EFC-D59D-B305-268D132D10EF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ACCEC28-1EB2-7DED-0DD2-9D0F563E9A39}"/>
              </a:ext>
            </a:extLst>
          </p:cNvPr>
          <p:cNvGrpSpPr>
            <a:grpSpLocks noChangeAspect="1"/>
          </p:cNvGrpSpPr>
          <p:nvPr/>
        </p:nvGrpSpPr>
        <p:grpSpPr>
          <a:xfrm>
            <a:off x="5346715" y="3323142"/>
            <a:ext cx="405588" cy="940284"/>
            <a:chOff x="621102" y="2631056"/>
            <a:chExt cx="379563" cy="8799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9" name="Smiley Face 68">
              <a:extLst>
                <a:ext uri="{FF2B5EF4-FFF2-40B4-BE49-F238E27FC236}">
                  <a16:creationId xmlns:a16="http://schemas.microsoft.com/office/drawing/2014/main" id="{4336AF49-1C6A-3BAF-48DF-62EF1A5BBFF9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C4C41E5-F34D-3CA4-0229-C071D28BED33}"/>
                </a:ext>
              </a:extLst>
            </p:cNvPr>
            <p:cNvCxnSpPr>
              <a:stCxn id="69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12B3EB6-7065-D0A5-5ED8-C7DDA80A66FF}"/>
                </a:ext>
              </a:extLst>
            </p:cNvPr>
            <p:cNvCxnSpPr>
              <a:stCxn id="69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9E9A055-80D4-16B3-996D-7A3767606F3B}"/>
                </a:ext>
              </a:extLst>
            </p:cNvPr>
            <p:cNvCxnSpPr>
              <a:stCxn id="69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66686FB-A977-DC10-FF06-033D2B4D1EC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EB9DCF-E658-64BD-EBA4-7AA0204BCE8E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0B3308BC-234A-4E88-F078-5CE772F1EBDD}"/>
              </a:ext>
            </a:extLst>
          </p:cNvPr>
          <p:cNvSpPr/>
          <p:nvPr/>
        </p:nvSpPr>
        <p:spPr>
          <a:xfrm>
            <a:off x="5932305" y="3724849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76" name="Star: 6 Points 75">
            <a:extLst>
              <a:ext uri="{FF2B5EF4-FFF2-40B4-BE49-F238E27FC236}">
                <a16:creationId xmlns:a16="http://schemas.microsoft.com/office/drawing/2014/main" id="{39C3729D-551A-5E76-0A35-A3BD5D377ED7}"/>
              </a:ext>
            </a:extLst>
          </p:cNvPr>
          <p:cNvSpPr/>
          <p:nvPr/>
        </p:nvSpPr>
        <p:spPr>
          <a:xfrm>
            <a:off x="8137892" y="3447710"/>
            <a:ext cx="170679" cy="325888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B453AF9-CDA0-7082-9801-A67409E914F5}"/>
              </a:ext>
            </a:extLst>
          </p:cNvPr>
          <p:cNvGrpSpPr>
            <a:grpSpLocks noChangeAspect="1"/>
          </p:cNvGrpSpPr>
          <p:nvPr/>
        </p:nvGrpSpPr>
        <p:grpSpPr>
          <a:xfrm>
            <a:off x="8070535" y="3603793"/>
            <a:ext cx="282620" cy="655205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8" name="Smiley Face 77">
              <a:extLst>
                <a:ext uri="{FF2B5EF4-FFF2-40B4-BE49-F238E27FC236}">
                  <a16:creationId xmlns:a16="http://schemas.microsoft.com/office/drawing/2014/main" id="{41152491-FE2D-D8A0-3FA4-2C7DDF6A750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2407571-1007-A2C7-88A1-F24EFBA52D52}"/>
                </a:ext>
              </a:extLst>
            </p:cNvPr>
            <p:cNvCxnSpPr>
              <a:stCxn id="7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46E675B-6694-EB50-7D27-42055CF06500}"/>
                </a:ext>
              </a:extLst>
            </p:cNvPr>
            <p:cNvCxnSpPr>
              <a:stCxn id="7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B8CB08C-36F9-36DF-A02A-3C0B575E1DF1}"/>
                </a:ext>
              </a:extLst>
            </p:cNvPr>
            <p:cNvCxnSpPr>
              <a:stCxn id="7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3883CC3-33E5-FF57-E1DE-9FACC3B87D94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2BB75BE-1A28-C8A8-17D1-9F824474ECE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2814E8F-852E-295D-74F1-873BC35C0C37}"/>
              </a:ext>
            </a:extLst>
          </p:cNvPr>
          <p:cNvGrpSpPr>
            <a:grpSpLocks noChangeAspect="1"/>
          </p:cNvGrpSpPr>
          <p:nvPr/>
        </p:nvGrpSpPr>
        <p:grpSpPr>
          <a:xfrm>
            <a:off x="7811794" y="3798049"/>
            <a:ext cx="205459" cy="476321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5" name="Smiley Face 84">
              <a:extLst>
                <a:ext uri="{FF2B5EF4-FFF2-40B4-BE49-F238E27FC236}">
                  <a16:creationId xmlns:a16="http://schemas.microsoft.com/office/drawing/2014/main" id="{A03E584C-8E5D-69FB-3029-467CD2B7071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3C57AC3-F03C-2F54-F3B7-EA13C893C95C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EB26147-105E-B99D-9803-3B2D2E1F404B}"/>
                </a:ext>
              </a:extLst>
            </p:cNvPr>
            <p:cNvCxnSpPr>
              <a:stCxn id="8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E21FA2A-7C1D-AB8C-F2DF-BFE238E42917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00FF32-E25A-3031-E13D-C42AA00F9AEC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6842841-43A1-DC5B-9DE2-F9E03429955A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DE2A452-2273-4366-047D-0BB3F6D379A5}"/>
              </a:ext>
            </a:extLst>
          </p:cNvPr>
          <p:cNvGrpSpPr>
            <a:grpSpLocks noChangeAspect="1"/>
          </p:cNvGrpSpPr>
          <p:nvPr/>
        </p:nvGrpSpPr>
        <p:grpSpPr>
          <a:xfrm>
            <a:off x="7550846" y="3798049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2" name="Smiley Face 91">
              <a:extLst>
                <a:ext uri="{FF2B5EF4-FFF2-40B4-BE49-F238E27FC236}">
                  <a16:creationId xmlns:a16="http://schemas.microsoft.com/office/drawing/2014/main" id="{B8F772B7-81AA-6A3C-D1DE-EEEBD8B2763E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054D44-FD38-30B4-59D7-2EE008346F28}"/>
                </a:ext>
              </a:extLst>
            </p:cNvPr>
            <p:cNvCxnSpPr>
              <a:stCxn id="92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7FC8142-6F89-6239-5C4C-3ABB134F31CE}"/>
                </a:ext>
              </a:extLst>
            </p:cNvPr>
            <p:cNvCxnSpPr>
              <a:stCxn id="92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90858FB-D83F-E6A9-234C-C683CB96888C}"/>
                </a:ext>
              </a:extLst>
            </p:cNvPr>
            <p:cNvCxnSpPr>
              <a:stCxn id="92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74FCFDB-EE44-179C-6E76-12D0684FEC5E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E4CA0DE-5BA3-EA36-C01C-59FA77DC0EEB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F801472-68C6-A2FF-277B-5E18E0502EB3}"/>
              </a:ext>
            </a:extLst>
          </p:cNvPr>
          <p:cNvSpPr/>
          <p:nvPr/>
        </p:nvSpPr>
        <p:spPr>
          <a:xfrm>
            <a:off x="8188267" y="3914927"/>
            <a:ext cx="378006" cy="35929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99" name="Star: 6 Points 98">
            <a:extLst>
              <a:ext uri="{FF2B5EF4-FFF2-40B4-BE49-F238E27FC236}">
                <a16:creationId xmlns:a16="http://schemas.microsoft.com/office/drawing/2014/main" id="{01FF96C5-A085-C57F-B749-DAFBADA95CB1}"/>
              </a:ext>
            </a:extLst>
          </p:cNvPr>
          <p:cNvSpPr/>
          <p:nvPr/>
        </p:nvSpPr>
        <p:spPr>
          <a:xfrm>
            <a:off x="8474158" y="3447710"/>
            <a:ext cx="170679" cy="325888"/>
          </a:xfrm>
          <a:prstGeom prst="star6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BB06C94-34AE-9FC4-A6F2-6588B2BFDA3F}"/>
              </a:ext>
            </a:extLst>
          </p:cNvPr>
          <p:cNvGrpSpPr>
            <a:grpSpLocks noChangeAspect="1"/>
          </p:cNvGrpSpPr>
          <p:nvPr/>
        </p:nvGrpSpPr>
        <p:grpSpPr>
          <a:xfrm>
            <a:off x="8406801" y="3603793"/>
            <a:ext cx="282620" cy="655205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1" name="Smiley Face 100">
              <a:extLst>
                <a:ext uri="{FF2B5EF4-FFF2-40B4-BE49-F238E27FC236}">
                  <a16:creationId xmlns:a16="http://schemas.microsoft.com/office/drawing/2014/main" id="{1DB13083-A5A2-7323-10A2-1BB86EED4366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14F1126-3F9F-0D11-1E97-79097C36C406}"/>
                </a:ext>
              </a:extLst>
            </p:cNvPr>
            <p:cNvCxnSpPr>
              <a:stCxn id="101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8826B25-72D8-D82B-85D0-484EC491A41E}"/>
                </a:ext>
              </a:extLst>
            </p:cNvPr>
            <p:cNvCxnSpPr>
              <a:stCxn id="101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D8FB330-666C-3452-E5CE-74E94F038B70}"/>
                </a:ext>
              </a:extLst>
            </p:cNvPr>
            <p:cNvCxnSpPr>
              <a:stCxn id="101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3059802-BF58-6FE3-4471-48B66224AAB6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5B87CDA-E094-4C3C-87E5-5CFD16B87AC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2E9F394-62E2-EFF6-64D7-907281ED9237}"/>
              </a:ext>
            </a:extLst>
          </p:cNvPr>
          <p:cNvGrpSpPr>
            <a:grpSpLocks noChangeAspect="1"/>
          </p:cNvGrpSpPr>
          <p:nvPr/>
        </p:nvGrpSpPr>
        <p:grpSpPr>
          <a:xfrm>
            <a:off x="9043600" y="3804480"/>
            <a:ext cx="205459" cy="476321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8" name="Smiley Face 107">
              <a:extLst>
                <a:ext uri="{FF2B5EF4-FFF2-40B4-BE49-F238E27FC236}">
                  <a16:creationId xmlns:a16="http://schemas.microsoft.com/office/drawing/2014/main" id="{62444F75-0C4E-45BD-C866-58EBF17FEAF1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07DF0C8-178C-4B17-3846-248AC2140AFA}"/>
                </a:ext>
              </a:extLst>
            </p:cNvPr>
            <p:cNvCxnSpPr>
              <a:stCxn id="10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F2287D4-CD39-93A3-4828-9AF47B802FEC}"/>
                </a:ext>
              </a:extLst>
            </p:cNvPr>
            <p:cNvCxnSpPr>
              <a:stCxn id="10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1B4B803-A66C-45BB-CBF8-56C365136334}"/>
                </a:ext>
              </a:extLst>
            </p:cNvPr>
            <p:cNvCxnSpPr>
              <a:stCxn id="10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7598911-0996-182A-82A3-5F51A4831755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CC37730B-49F7-265B-8115-B3BD3C73C055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1F79A2F-2AE2-3078-E1C2-EC20006E0204}"/>
              </a:ext>
            </a:extLst>
          </p:cNvPr>
          <p:cNvGrpSpPr>
            <a:grpSpLocks noChangeAspect="1"/>
          </p:cNvGrpSpPr>
          <p:nvPr/>
        </p:nvGrpSpPr>
        <p:grpSpPr>
          <a:xfrm>
            <a:off x="8782652" y="3804480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5" name="Smiley Face 114">
              <a:extLst>
                <a:ext uri="{FF2B5EF4-FFF2-40B4-BE49-F238E27FC236}">
                  <a16:creationId xmlns:a16="http://schemas.microsoft.com/office/drawing/2014/main" id="{8AF10DE3-7FCD-1351-F050-6FE8051FFD8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27BE644-E262-20EF-82D5-0EFAE7BA5A76}"/>
                </a:ext>
              </a:extLst>
            </p:cNvPr>
            <p:cNvCxnSpPr>
              <a:stCxn id="11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D3A9F49-D0A8-87DA-8146-11C792705F62}"/>
                </a:ext>
              </a:extLst>
            </p:cNvPr>
            <p:cNvCxnSpPr>
              <a:stCxn id="11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04B0090-09C5-EFE8-0BA3-24F6954417C5}"/>
                </a:ext>
              </a:extLst>
            </p:cNvPr>
            <p:cNvCxnSpPr>
              <a:stCxn id="11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FD5CE32-6AAD-BC7E-7263-A352FC28C927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F9DA1B3-DFDF-9B22-EC39-818DCED14438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83B554B-9C68-658F-433B-82DE38929BB0}"/>
              </a:ext>
            </a:extLst>
          </p:cNvPr>
          <p:cNvGrpSpPr>
            <a:grpSpLocks noChangeAspect="1"/>
          </p:cNvGrpSpPr>
          <p:nvPr/>
        </p:nvGrpSpPr>
        <p:grpSpPr>
          <a:xfrm>
            <a:off x="9341772" y="3786121"/>
            <a:ext cx="197541" cy="457963"/>
            <a:chOff x="621102" y="2631056"/>
            <a:chExt cx="379563" cy="8799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9" name="Smiley Face 128">
              <a:extLst>
                <a:ext uri="{FF2B5EF4-FFF2-40B4-BE49-F238E27FC236}">
                  <a16:creationId xmlns:a16="http://schemas.microsoft.com/office/drawing/2014/main" id="{A01E8F2E-9F80-2304-8934-53FA362FA87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ABD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725C69A-EAE2-3B77-4FC9-38C50DAEB003}"/>
                </a:ext>
              </a:extLst>
            </p:cNvPr>
            <p:cNvCxnSpPr>
              <a:stCxn id="129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C5F7617-6C8A-3466-B34E-A82364552190}"/>
                </a:ext>
              </a:extLst>
            </p:cNvPr>
            <p:cNvCxnSpPr>
              <a:stCxn id="129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ADEAE4F-31D2-9051-BCAF-7B9D7868B82E}"/>
                </a:ext>
              </a:extLst>
            </p:cNvPr>
            <p:cNvCxnSpPr>
              <a:stCxn id="129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2FCBDC17-E34F-F87B-987C-223D578F4672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AEA66C4-EBC1-3153-B580-C5585370CC0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F1D8B2-D20A-B687-841C-A0FA2CA31B16}"/>
              </a:ext>
            </a:extLst>
          </p:cNvPr>
          <p:cNvGrpSpPr>
            <a:grpSpLocks noChangeAspect="1"/>
          </p:cNvGrpSpPr>
          <p:nvPr/>
        </p:nvGrpSpPr>
        <p:grpSpPr>
          <a:xfrm>
            <a:off x="10289455" y="3812721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36" name="Smiley Face 135">
              <a:extLst>
                <a:ext uri="{FF2B5EF4-FFF2-40B4-BE49-F238E27FC236}">
                  <a16:creationId xmlns:a16="http://schemas.microsoft.com/office/drawing/2014/main" id="{11F93CE6-0264-6E56-E7B8-407A69DDB2D4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2BED913-6194-9B6C-A43B-50F7A1CB0023}"/>
                </a:ext>
              </a:extLst>
            </p:cNvPr>
            <p:cNvCxnSpPr>
              <a:stCxn id="136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668AF10-5948-E512-1ED1-B51E9518073C}"/>
                </a:ext>
              </a:extLst>
            </p:cNvPr>
            <p:cNvCxnSpPr>
              <a:stCxn id="136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5E139D8-DF2A-BD77-D035-FEE5C26A2BAC}"/>
                </a:ext>
              </a:extLst>
            </p:cNvPr>
            <p:cNvCxnSpPr>
              <a:stCxn id="136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E91EDE8-332A-4EE5-9340-8DA952A0787A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1813C17-4C52-16A1-E1F2-332FEA22A4E7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B31F3BC-6F9A-8997-D7FD-C60D0F38F8B7}"/>
              </a:ext>
            </a:extLst>
          </p:cNvPr>
          <p:cNvGrpSpPr>
            <a:grpSpLocks noChangeAspect="1"/>
          </p:cNvGrpSpPr>
          <p:nvPr/>
        </p:nvGrpSpPr>
        <p:grpSpPr>
          <a:xfrm>
            <a:off x="10028507" y="3812721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3" name="Smiley Face 142">
              <a:extLst>
                <a:ext uri="{FF2B5EF4-FFF2-40B4-BE49-F238E27FC236}">
                  <a16:creationId xmlns:a16="http://schemas.microsoft.com/office/drawing/2014/main" id="{D0F80AD2-DF86-BE02-AC4A-94C588C63A85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BA05939-79CF-15D2-C22D-7A76D9016155}"/>
                </a:ext>
              </a:extLst>
            </p:cNvPr>
            <p:cNvCxnSpPr>
              <a:stCxn id="14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51176C-9A10-D7FB-D43D-DB39CDDD68B5}"/>
                </a:ext>
              </a:extLst>
            </p:cNvPr>
            <p:cNvCxnSpPr>
              <a:stCxn id="14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48561F5-773A-8F3D-1B99-D0B2E4816001}"/>
                </a:ext>
              </a:extLst>
            </p:cNvPr>
            <p:cNvCxnSpPr>
              <a:stCxn id="14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153A3A0-0A64-4533-E49C-ADA63890FDBB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AE2C219-8370-3606-B3B1-0ED57FF683E0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8111A0A0-E4BB-0C8E-53E4-707A911FC6AA}"/>
              </a:ext>
            </a:extLst>
          </p:cNvPr>
          <p:cNvGrpSpPr>
            <a:grpSpLocks noChangeAspect="1"/>
          </p:cNvGrpSpPr>
          <p:nvPr/>
        </p:nvGrpSpPr>
        <p:grpSpPr>
          <a:xfrm>
            <a:off x="11521261" y="3819152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0" name="Smiley Face 149">
              <a:extLst>
                <a:ext uri="{FF2B5EF4-FFF2-40B4-BE49-F238E27FC236}">
                  <a16:creationId xmlns:a16="http://schemas.microsoft.com/office/drawing/2014/main" id="{8D56BE0E-086C-5CF7-2F96-D3930A06EB02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5FECC8D-C240-53A5-C27A-F73D70A1BF7F}"/>
                </a:ext>
              </a:extLst>
            </p:cNvPr>
            <p:cNvCxnSpPr>
              <a:stCxn id="150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26703DEB-4506-BA23-7E32-BEDD5657C840}"/>
                </a:ext>
              </a:extLst>
            </p:cNvPr>
            <p:cNvCxnSpPr>
              <a:stCxn id="150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46795BC-A3DB-A423-F133-6C1114072384}"/>
                </a:ext>
              </a:extLst>
            </p:cNvPr>
            <p:cNvCxnSpPr>
              <a:stCxn id="150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6C51BF51-ED73-5E4F-1503-DE7C76065DC3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149053C-7FAA-EF77-CF14-36A32786BE0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6115D65-249C-B05D-85AD-83E561A1CE20}"/>
              </a:ext>
            </a:extLst>
          </p:cNvPr>
          <p:cNvGrpSpPr>
            <a:grpSpLocks noChangeAspect="1"/>
          </p:cNvGrpSpPr>
          <p:nvPr/>
        </p:nvGrpSpPr>
        <p:grpSpPr>
          <a:xfrm>
            <a:off x="11260313" y="3819152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7" name="Smiley Face 156">
              <a:extLst>
                <a:ext uri="{FF2B5EF4-FFF2-40B4-BE49-F238E27FC236}">
                  <a16:creationId xmlns:a16="http://schemas.microsoft.com/office/drawing/2014/main" id="{8F909BB9-6439-AB13-3F1D-7A5C3FC7FB01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F5C98D5-F9C8-08C2-1567-FC4707A6C1CA}"/>
                </a:ext>
              </a:extLst>
            </p:cNvPr>
            <p:cNvCxnSpPr>
              <a:stCxn id="157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DEAE5D8-05F9-F6D6-AED4-C71905FFE7C4}"/>
                </a:ext>
              </a:extLst>
            </p:cNvPr>
            <p:cNvCxnSpPr>
              <a:stCxn id="157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EEEDD8C-51CF-505A-FDB8-9C91B0A79FB2}"/>
                </a:ext>
              </a:extLst>
            </p:cNvPr>
            <p:cNvCxnSpPr>
              <a:stCxn id="157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0FD97B78-AA58-7B71-C359-AAC9FAF8D10E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C9D7B98B-2C73-BD17-6AC0-460B732ACBDD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B3311DA-6079-9F56-F7CD-39D64B08432A}"/>
              </a:ext>
            </a:extLst>
          </p:cNvPr>
          <p:cNvGrpSpPr>
            <a:grpSpLocks noChangeAspect="1"/>
          </p:cNvGrpSpPr>
          <p:nvPr/>
        </p:nvGrpSpPr>
        <p:grpSpPr>
          <a:xfrm>
            <a:off x="11819433" y="3818378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64" name="Smiley Face 163">
              <a:extLst>
                <a:ext uri="{FF2B5EF4-FFF2-40B4-BE49-F238E27FC236}">
                  <a16:creationId xmlns:a16="http://schemas.microsoft.com/office/drawing/2014/main" id="{945481DF-D903-DE91-9567-8A129ECE6926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C0993B6-003C-A45C-FE98-CA8325837B3E}"/>
                </a:ext>
              </a:extLst>
            </p:cNvPr>
            <p:cNvCxnSpPr>
              <a:stCxn id="16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ACEF8DD-F3E7-FD6B-0308-EE2DC2BFDDF1}"/>
                </a:ext>
              </a:extLst>
            </p:cNvPr>
            <p:cNvCxnSpPr>
              <a:stCxn id="16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37065420-7BE5-4F61-A6A0-80B08A07F46B}"/>
                </a:ext>
              </a:extLst>
            </p:cNvPr>
            <p:cNvCxnSpPr>
              <a:stCxn id="16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4AAE2C3-3E30-30A6-A72B-9956D225E3CF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AC86938A-67AB-C24F-5F8A-0E3371219603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2AF19682-E766-C440-5893-3AB55FED71EB}"/>
              </a:ext>
            </a:extLst>
          </p:cNvPr>
          <p:cNvGrpSpPr>
            <a:grpSpLocks noChangeAspect="1"/>
          </p:cNvGrpSpPr>
          <p:nvPr/>
        </p:nvGrpSpPr>
        <p:grpSpPr>
          <a:xfrm>
            <a:off x="10884402" y="3818583"/>
            <a:ext cx="205459" cy="476321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1" name="Smiley Face 170">
              <a:extLst>
                <a:ext uri="{FF2B5EF4-FFF2-40B4-BE49-F238E27FC236}">
                  <a16:creationId xmlns:a16="http://schemas.microsoft.com/office/drawing/2014/main" id="{58CD2F22-04ED-B32A-3ECE-D13B3BE00BB7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48F21E9-52EA-5B59-51B2-9C7BA14254EA}"/>
                </a:ext>
              </a:extLst>
            </p:cNvPr>
            <p:cNvCxnSpPr>
              <a:stCxn id="171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6E7A020-AA4F-58BB-A6DA-C517D76AEEBA}"/>
                </a:ext>
              </a:extLst>
            </p:cNvPr>
            <p:cNvCxnSpPr>
              <a:stCxn id="171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A5257E64-4A2D-9DC6-237F-CDF7AA4A39E0}"/>
                </a:ext>
              </a:extLst>
            </p:cNvPr>
            <p:cNvCxnSpPr>
              <a:stCxn id="171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4563E25-FD18-F16C-65E5-F185E5620E07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4F30991B-F2E9-0241-E516-4E5116750BC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7F7A412A-07A5-B22A-648A-3023BCCDB71F}"/>
              </a:ext>
            </a:extLst>
          </p:cNvPr>
          <p:cNvGrpSpPr>
            <a:grpSpLocks noChangeAspect="1"/>
          </p:cNvGrpSpPr>
          <p:nvPr/>
        </p:nvGrpSpPr>
        <p:grpSpPr>
          <a:xfrm>
            <a:off x="10623454" y="3818583"/>
            <a:ext cx="197541" cy="457963"/>
            <a:chOff x="621102" y="2631056"/>
            <a:chExt cx="379563" cy="87995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8" name="Smiley Face 177">
              <a:extLst>
                <a:ext uri="{FF2B5EF4-FFF2-40B4-BE49-F238E27FC236}">
                  <a16:creationId xmlns:a16="http://schemas.microsoft.com/office/drawing/2014/main" id="{93A0DBEF-2A62-5D48-3321-1CEEB004380C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2093BA7-E1E8-500C-EE12-726B653D75BC}"/>
                </a:ext>
              </a:extLst>
            </p:cNvPr>
            <p:cNvCxnSpPr>
              <a:stCxn id="178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B919C8A-CDEE-25B3-0884-CE9426C2E646}"/>
                </a:ext>
              </a:extLst>
            </p:cNvPr>
            <p:cNvCxnSpPr>
              <a:stCxn id="178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8B7E276-A8C7-5090-5232-8685B66DB8BA}"/>
                </a:ext>
              </a:extLst>
            </p:cNvPr>
            <p:cNvCxnSpPr>
              <a:stCxn id="178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D67439A-A8CB-DFCB-9BB5-52903C6B5070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C8CEB41-A58D-6B91-6FEB-DBC321B5D089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1845BD8-F4DE-4176-C15D-5D3AC1504BAF}"/>
              </a:ext>
            </a:extLst>
          </p:cNvPr>
          <p:cNvSpPr/>
          <p:nvPr/>
        </p:nvSpPr>
        <p:spPr>
          <a:xfrm>
            <a:off x="10842419" y="3307770"/>
            <a:ext cx="378006" cy="24307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x=1/y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1724483-E218-8A17-BC55-3BB28764922F}"/>
              </a:ext>
            </a:extLst>
          </p:cNvPr>
          <p:cNvSpPr txBox="1"/>
          <p:nvPr/>
        </p:nvSpPr>
        <p:spPr>
          <a:xfrm>
            <a:off x="214313" y="5653142"/>
            <a:ext cx="2118580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Coursera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CF92101-12BD-FDF8-5E2A-47BEF3D061B8}"/>
              </a:ext>
            </a:extLst>
          </p:cNvPr>
          <p:cNvSpPr txBox="1"/>
          <p:nvPr/>
        </p:nvSpPr>
        <p:spPr>
          <a:xfrm>
            <a:off x="2561712" y="5545420"/>
            <a:ext cx="2118580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Institutional training,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Youtube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ea typeface="Helvetica Neue"/>
                <a:cs typeface="Helvetica Neue"/>
                <a:sym typeface="Helvetica Neue"/>
              </a:rPr>
              <a:t> lectures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4B5BE0F-471A-5095-9825-DBEB8AF2D39F}"/>
              </a:ext>
            </a:extLst>
          </p:cNvPr>
          <p:cNvSpPr txBox="1"/>
          <p:nvPr/>
        </p:nvSpPr>
        <p:spPr>
          <a:xfrm>
            <a:off x="4874470" y="5531293"/>
            <a:ext cx="2281250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Bioimage Analysis Notebooks,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BiAPoL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Trainings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ECDFCAC2-ADDF-9519-50DA-5FF7B9FCD615}"/>
              </a:ext>
            </a:extLst>
          </p:cNvPr>
          <p:cNvSpPr txBox="1"/>
          <p:nvPr/>
        </p:nvSpPr>
        <p:spPr>
          <a:xfrm>
            <a:off x="7378581" y="5526949"/>
            <a:ext cx="2160732" cy="503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Carpentries, NEUBIAS Training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25BCE34-39F8-BBBB-BFC0-D108834801D4}"/>
              </a:ext>
            </a:extLst>
          </p:cNvPr>
          <p:cNvSpPr/>
          <p:nvPr/>
        </p:nvSpPr>
        <p:spPr>
          <a:xfrm>
            <a:off x="11568990" y="4060518"/>
            <a:ext cx="378006" cy="19488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800" dirty="0">
                <a:sym typeface="Helvetica Neue Medium"/>
              </a:rPr>
              <a:t>z=y+1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9B13E2-5EAE-B768-E36A-BECAC7DD1E0A}"/>
              </a:ext>
            </a:extLst>
          </p:cNvPr>
          <p:cNvSpPr txBox="1"/>
          <p:nvPr/>
        </p:nvSpPr>
        <p:spPr>
          <a:xfrm>
            <a:off x="9466254" y="5642903"/>
            <a:ext cx="2118580" cy="287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Wikipedia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008708-63B0-B7BC-E7FB-0A1EE821FB9F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4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60" grpId="0" animBg="1"/>
      <p:bldP spid="5" grpId="0" animBg="1"/>
      <p:bldP spid="6" grpId="0" animBg="1"/>
      <p:bldP spid="7" grpId="0" animBg="1"/>
      <p:bldP spid="8" grpId="0" animBg="1"/>
      <p:bldP spid="11" grpId="0" animBg="1"/>
      <p:bldP spid="22" grpId="0" animBg="1"/>
      <p:bldP spid="28" grpId="0"/>
      <p:bldP spid="29" grpId="0"/>
      <p:bldP spid="30" grpId="0"/>
      <p:bldP spid="31" grpId="0"/>
      <p:bldP spid="32" grpId="0"/>
      <p:bldP spid="40" grpId="0" animBg="1"/>
      <p:bldP spid="49" grpId="0"/>
      <p:bldP spid="75" grpId="0" animBg="1"/>
      <p:bldP spid="76" grpId="0" animBg="1"/>
      <p:bldP spid="98" grpId="0" animBg="1"/>
      <p:bldP spid="99" grpId="0" animBg="1"/>
      <p:bldP spid="184" grpId="0" animBg="1"/>
      <p:bldP spid="186" grpId="0"/>
      <p:bldP spid="188" grpId="0"/>
      <p:bldP spid="189" grpId="0"/>
      <p:bldP spid="190" grpId="0"/>
      <p:bldP spid="192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8DFEF4-E7A2-66E3-620F-4CB1D2708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 I allowed to publish my stuff?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ED352A-16E7-6DBD-8B3A-0520DD88DC1D}"/>
              </a:ext>
            </a:extLst>
          </p:cNvPr>
          <p:cNvGrpSpPr>
            <a:grpSpLocks noChangeAspect="1"/>
          </p:cNvGrpSpPr>
          <p:nvPr/>
        </p:nvGrpSpPr>
        <p:grpSpPr>
          <a:xfrm>
            <a:off x="3180836" y="2862398"/>
            <a:ext cx="860553" cy="1995043"/>
            <a:chOff x="621102" y="2631056"/>
            <a:chExt cx="379563" cy="879951"/>
          </a:xfrm>
          <a:solidFill>
            <a:srgbClr val="70AD47"/>
          </a:solidFill>
        </p:grpSpPr>
        <p:sp>
          <p:nvSpPr>
            <p:cNvPr id="54" name="Smiley Face 53">
              <a:extLst>
                <a:ext uri="{FF2B5EF4-FFF2-40B4-BE49-F238E27FC236}">
                  <a16:creationId xmlns:a16="http://schemas.microsoft.com/office/drawing/2014/main" id="{B566D2A9-E715-DCD4-0576-86195F62BEF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solidFill>
              <a:srgbClr val="FB65D4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E011571-30A8-BB6E-A53B-89592F70E8A9}"/>
                </a:ext>
              </a:extLst>
            </p:cNvPr>
            <p:cNvCxnSpPr>
              <a:stCxn id="5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404DFEE-84A0-0755-59A6-744C4713B25F}"/>
                </a:ext>
              </a:extLst>
            </p:cNvPr>
            <p:cNvCxnSpPr>
              <a:stCxn id="5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877FD3B-80BB-2B18-00AE-5A39E8BE1363}"/>
                </a:ext>
              </a:extLst>
            </p:cNvPr>
            <p:cNvCxnSpPr>
              <a:stCxn id="5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94A5500-1BFD-86CA-5ADE-6F1959457059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1EFD511-6702-5501-6044-9223C4F54997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7C11888B-B438-D057-59F7-3A32DD69446C}"/>
              </a:ext>
            </a:extLst>
          </p:cNvPr>
          <p:cNvSpPr/>
          <p:nvPr/>
        </p:nvSpPr>
        <p:spPr>
          <a:xfrm>
            <a:off x="4201615" y="3518157"/>
            <a:ext cx="1207856" cy="264989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endParaRPr lang="en-US" sz="1200" b="0" dirty="0">
              <a:solidFill>
                <a:schemeClr val="tx1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1" name="Flowchart: Document 60">
            <a:extLst>
              <a:ext uri="{FF2B5EF4-FFF2-40B4-BE49-F238E27FC236}">
                <a16:creationId xmlns:a16="http://schemas.microsoft.com/office/drawing/2014/main" id="{48ED5B10-1B8B-5744-0F12-D468F6EEA2C4}"/>
              </a:ext>
            </a:extLst>
          </p:cNvPr>
          <p:cNvSpPr/>
          <p:nvPr/>
        </p:nvSpPr>
        <p:spPr>
          <a:xfrm>
            <a:off x="5431059" y="3303763"/>
            <a:ext cx="1731671" cy="1276231"/>
          </a:xfrm>
          <a:prstGeom prst="flowChartDocument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The work / product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C7CF24-FFE2-ECC7-DFFE-89BA9F0401E2}"/>
              </a:ext>
            </a:extLst>
          </p:cNvPr>
          <p:cNvSpPr txBox="1"/>
          <p:nvPr/>
        </p:nvSpPr>
        <p:spPr>
          <a:xfrm>
            <a:off x="2357605" y="4922377"/>
            <a:ext cx="2541049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Author</a:t>
            </a:r>
          </a:p>
          <a:p>
            <a:pPr algn="ctr"/>
            <a:r>
              <a:rPr lang="en-US" sz="2000" b="0" dirty="0"/>
              <a:t>Creator of the work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1DEC17-1D4F-8A3E-F9F7-AD80CFCD9812}"/>
              </a:ext>
            </a:extLst>
          </p:cNvPr>
          <p:cNvSpPr txBox="1"/>
          <p:nvPr/>
        </p:nvSpPr>
        <p:spPr>
          <a:xfrm>
            <a:off x="10891" y="4934158"/>
            <a:ext cx="197087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Copyright holder</a:t>
            </a:r>
          </a:p>
          <a:p>
            <a:pPr algn="ctr"/>
            <a:r>
              <a:rPr lang="en-US" sz="2000" b="0" dirty="0"/>
              <a:t>E.g. employer </a:t>
            </a:r>
          </a:p>
          <a:p>
            <a:pPr algn="ctr"/>
            <a:r>
              <a:rPr lang="en-US" sz="2000" b="0" dirty="0"/>
              <a:t>of the author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90786E0-EB77-AFEB-A4CC-F63EACF3ADE4}"/>
              </a:ext>
            </a:extLst>
          </p:cNvPr>
          <p:cNvGrpSpPr>
            <a:grpSpLocks noChangeAspect="1"/>
          </p:cNvGrpSpPr>
          <p:nvPr/>
        </p:nvGrpSpPr>
        <p:grpSpPr>
          <a:xfrm>
            <a:off x="566052" y="2862394"/>
            <a:ext cx="860553" cy="1995043"/>
            <a:chOff x="621102" y="2631056"/>
            <a:chExt cx="379563" cy="8799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5" name="Smiley Face 64">
              <a:extLst>
                <a:ext uri="{FF2B5EF4-FFF2-40B4-BE49-F238E27FC236}">
                  <a16:creationId xmlns:a16="http://schemas.microsoft.com/office/drawing/2014/main" id="{8126CCA6-685B-708C-0750-F5E62C6E5281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38C5ED9-1424-A28C-EBBB-114B2894E4A4}"/>
                </a:ext>
              </a:extLst>
            </p:cNvPr>
            <p:cNvCxnSpPr>
              <a:stCxn id="6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2D1F767-3551-947E-01CD-59C9F34327BB}"/>
                </a:ext>
              </a:extLst>
            </p:cNvPr>
            <p:cNvCxnSpPr>
              <a:stCxn id="6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0E290C6-D6A2-EC78-81DB-3D58961D8F99}"/>
                </a:ext>
              </a:extLst>
            </p:cNvPr>
            <p:cNvCxnSpPr>
              <a:stCxn id="6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FB11EA6-193D-C851-0E97-8DE011BC0D26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DB12A0-1C44-53FF-BFD0-FF1100153B2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17D403C-C4E4-E271-79A7-C0B9505200C1}"/>
              </a:ext>
            </a:extLst>
          </p:cNvPr>
          <p:cNvSpPr/>
          <p:nvPr/>
        </p:nvSpPr>
        <p:spPr>
          <a:xfrm rot="2844408">
            <a:off x="1542109" y="3214343"/>
            <a:ext cx="860546" cy="1195531"/>
          </a:xfrm>
          <a:custGeom>
            <a:avLst/>
            <a:gdLst>
              <a:gd name="connsiteX0" fmla="*/ 0 w 2743200"/>
              <a:gd name="connsiteY0" fmla="*/ 2397211 h 2397211"/>
              <a:gd name="connsiteX1" fmla="*/ 1902941 w 2743200"/>
              <a:gd name="connsiteY1" fmla="*/ 1396314 h 2397211"/>
              <a:gd name="connsiteX2" fmla="*/ 1260389 w 2743200"/>
              <a:gd name="connsiteY2" fmla="*/ 741406 h 2397211"/>
              <a:gd name="connsiteX3" fmla="*/ 2743200 w 2743200"/>
              <a:gd name="connsiteY3" fmla="*/ 0 h 239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2397211">
                <a:moveTo>
                  <a:pt x="0" y="2397211"/>
                </a:moveTo>
                <a:cubicBezTo>
                  <a:pt x="846438" y="2034746"/>
                  <a:pt x="1692876" y="1672281"/>
                  <a:pt x="1902941" y="1396314"/>
                </a:cubicBezTo>
                <a:cubicBezTo>
                  <a:pt x="2113006" y="1120347"/>
                  <a:pt x="1120346" y="974125"/>
                  <a:pt x="1260389" y="741406"/>
                </a:cubicBezTo>
                <a:cubicBezTo>
                  <a:pt x="1400432" y="508687"/>
                  <a:pt x="2071816" y="254343"/>
                  <a:pt x="2743200" y="0"/>
                </a:cubicBezTo>
              </a:path>
            </a:pathLst>
          </a:cu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F5E50E8E-D005-9AB3-108D-EEEA480B9C3C}"/>
              </a:ext>
            </a:extLst>
          </p:cNvPr>
          <p:cNvSpPr/>
          <p:nvPr/>
        </p:nvSpPr>
        <p:spPr>
          <a:xfrm>
            <a:off x="1852650" y="3179394"/>
            <a:ext cx="1207856" cy="264989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endParaRPr lang="en-US" sz="1200" b="0" dirty="0">
              <a:solidFill>
                <a:schemeClr val="tx1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3" name="Speech Bubble: Oval 72">
            <a:extLst>
              <a:ext uri="{FF2B5EF4-FFF2-40B4-BE49-F238E27FC236}">
                <a16:creationId xmlns:a16="http://schemas.microsoft.com/office/drawing/2014/main" id="{8F49B9B6-F632-393A-769D-256967F812E3}"/>
              </a:ext>
            </a:extLst>
          </p:cNvPr>
          <p:cNvSpPr/>
          <p:nvPr/>
        </p:nvSpPr>
        <p:spPr>
          <a:xfrm>
            <a:off x="996330" y="2022370"/>
            <a:ext cx="1207856" cy="664349"/>
          </a:xfrm>
          <a:prstGeom prst="wedgeEllipse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Do the work!</a:t>
            </a:r>
          </a:p>
        </p:txBody>
      </p:sp>
      <p:sp>
        <p:nvSpPr>
          <p:cNvPr id="74" name="Cloud 73">
            <a:extLst>
              <a:ext uri="{FF2B5EF4-FFF2-40B4-BE49-F238E27FC236}">
                <a16:creationId xmlns:a16="http://schemas.microsoft.com/office/drawing/2014/main" id="{D224A570-6A73-D086-8980-3D1E70F150F5}"/>
              </a:ext>
            </a:extLst>
          </p:cNvPr>
          <p:cNvSpPr/>
          <p:nvPr/>
        </p:nvSpPr>
        <p:spPr>
          <a:xfrm>
            <a:off x="8641691" y="3392535"/>
            <a:ext cx="1531831" cy="1084604"/>
          </a:xfrm>
          <a:prstGeom prst="cloud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World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2933B38-F406-16B9-BB57-BCF6876671F6}"/>
              </a:ext>
            </a:extLst>
          </p:cNvPr>
          <p:cNvGrpSpPr>
            <a:grpSpLocks noChangeAspect="1"/>
          </p:cNvGrpSpPr>
          <p:nvPr/>
        </p:nvGrpSpPr>
        <p:grpSpPr>
          <a:xfrm>
            <a:off x="7394128" y="2862392"/>
            <a:ext cx="860553" cy="1995043"/>
            <a:chOff x="621102" y="2631056"/>
            <a:chExt cx="379563" cy="879951"/>
          </a:xfrm>
          <a:solidFill>
            <a:schemeClr val="accent6">
              <a:lumMod val="75000"/>
            </a:schemeClr>
          </a:solidFill>
        </p:grpSpPr>
        <p:sp>
          <p:nvSpPr>
            <p:cNvPr id="76" name="Smiley Face 75">
              <a:extLst>
                <a:ext uri="{FF2B5EF4-FFF2-40B4-BE49-F238E27FC236}">
                  <a16:creationId xmlns:a16="http://schemas.microsoft.com/office/drawing/2014/main" id="{6CC6A8C0-1A9F-20B4-EAB9-78960CC33E2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5054241-6D9F-10BE-8FDA-1C30DCB282BD}"/>
                </a:ext>
              </a:extLst>
            </p:cNvPr>
            <p:cNvCxnSpPr>
              <a:stCxn id="76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780FDE7-0899-4047-93A0-D28A4D4EE5D0}"/>
                </a:ext>
              </a:extLst>
            </p:cNvPr>
            <p:cNvCxnSpPr>
              <a:stCxn id="76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AFB8417-38E7-F606-D2F0-E41445A27B62}"/>
                </a:ext>
              </a:extLst>
            </p:cNvPr>
            <p:cNvCxnSpPr>
              <a:stCxn id="76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E1EDFAE-FE54-19D6-F965-9753061B30D4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A03129C-B3FF-AA95-1722-81BA898D3F0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Arrow: Right 81">
            <a:extLst>
              <a:ext uri="{FF2B5EF4-FFF2-40B4-BE49-F238E27FC236}">
                <a16:creationId xmlns:a16="http://schemas.microsoft.com/office/drawing/2014/main" id="{851ADF22-5C4D-1B55-A04E-5EED13573EF9}"/>
              </a:ext>
            </a:extLst>
          </p:cNvPr>
          <p:cNvSpPr/>
          <p:nvPr/>
        </p:nvSpPr>
        <p:spPr>
          <a:xfrm>
            <a:off x="7185656" y="4011668"/>
            <a:ext cx="1775745" cy="264989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endParaRPr lang="en-US" sz="1200" b="0" dirty="0">
              <a:solidFill>
                <a:schemeClr val="tx1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B0D4AD9-7A5B-CDAE-04A8-D1B30D9A7E6D}"/>
              </a:ext>
            </a:extLst>
          </p:cNvPr>
          <p:cNvSpPr txBox="1"/>
          <p:nvPr/>
        </p:nvSpPr>
        <p:spPr>
          <a:xfrm>
            <a:off x="6512353" y="4934158"/>
            <a:ext cx="2671095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Publisher</a:t>
            </a:r>
          </a:p>
          <a:p>
            <a:pPr algn="ctr"/>
            <a:r>
              <a:rPr lang="en-US" sz="2000" b="0" dirty="0"/>
              <a:t>The person who made </a:t>
            </a:r>
          </a:p>
          <a:p>
            <a:pPr algn="ctr"/>
            <a:r>
              <a:rPr lang="en-US" sz="2000" b="0" dirty="0"/>
              <a:t>the work available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16CA979-A21D-A0D1-F8CA-07A59540918D}"/>
              </a:ext>
            </a:extLst>
          </p:cNvPr>
          <p:cNvGrpSpPr>
            <a:grpSpLocks noChangeAspect="1"/>
          </p:cNvGrpSpPr>
          <p:nvPr/>
        </p:nvGrpSpPr>
        <p:grpSpPr>
          <a:xfrm>
            <a:off x="10646021" y="2807041"/>
            <a:ext cx="860553" cy="1995043"/>
            <a:chOff x="621102" y="2631056"/>
            <a:chExt cx="379563" cy="879951"/>
          </a:xfrm>
          <a:solidFill>
            <a:schemeClr val="accent4">
              <a:lumMod val="75000"/>
            </a:schemeClr>
          </a:solidFill>
        </p:grpSpPr>
        <p:sp>
          <p:nvSpPr>
            <p:cNvPr id="85" name="Smiley Face 84">
              <a:extLst>
                <a:ext uri="{FF2B5EF4-FFF2-40B4-BE49-F238E27FC236}">
                  <a16:creationId xmlns:a16="http://schemas.microsoft.com/office/drawing/2014/main" id="{D8E4C939-4FBE-C855-0A5D-B84111A5942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2EFA3C6-A192-5D2E-0CA2-612CDE2DAB20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C917833-AFDD-7571-03C0-F773242F8861}"/>
                </a:ext>
              </a:extLst>
            </p:cNvPr>
            <p:cNvCxnSpPr>
              <a:stCxn id="8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744645A-E31A-EE5B-3213-7AFAA9CB151D}"/>
                </a:ext>
              </a:extLst>
            </p:cNvPr>
            <p:cNvCxnSpPr>
              <a:stCxn id="8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E2BE13E-F814-6AC4-15D4-D6F9B039FB28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4EC08FC-C1AA-AD4A-46CE-5F5D320CD936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80C3C984-7AFB-2B92-0B47-0E3C144BC98C}"/>
              </a:ext>
            </a:extLst>
          </p:cNvPr>
          <p:cNvSpPr/>
          <p:nvPr/>
        </p:nvSpPr>
        <p:spPr>
          <a:xfrm>
            <a:off x="9858317" y="3802343"/>
            <a:ext cx="1060377" cy="264989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endParaRPr lang="en-US" sz="1200" b="0" dirty="0">
              <a:solidFill>
                <a:schemeClr val="tx1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3055FC7-1F98-3E7E-D7F1-1B25E74B4210}"/>
              </a:ext>
            </a:extLst>
          </p:cNvPr>
          <p:cNvSpPr txBox="1"/>
          <p:nvPr/>
        </p:nvSpPr>
        <p:spPr>
          <a:xfrm>
            <a:off x="9845127" y="4918168"/>
            <a:ext cx="2491426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Licensee</a:t>
            </a:r>
          </a:p>
          <a:p>
            <a:pPr algn="ctr"/>
            <a:r>
              <a:rPr lang="en-US" sz="2000" b="0" dirty="0"/>
              <a:t>The person who uses / reuses the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B473BE-F59C-2A37-2A3C-1DF7A234991B}"/>
              </a:ext>
            </a:extLst>
          </p:cNvPr>
          <p:cNvSpPr txBox="1"/>
          <p:nvPr/>
        </p:nvSpPr>
        <p:spPr>
          <a:xfrm>
            <a:off x="566052" y="1367801"/>
            <a:ext cx="6256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 it depends… on who is responsible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140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74" grpId="0" animBg="1"/>
      <p:bldP spid="82" grpId="0" animBg="1"/>
      <p:bldP spid="83" grpId="0"/>
      <p:bldP spid="91" grpId="0" animBg="1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4E433D-2A06-87CD-7E11-6AFE47A78195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0" y="2541050"/>
            <a:ext cx="860553" cy="1995043"/>
            <a:chOff x="621102" y="2631056"/>
            <a:chExt cx="379563" cy="879951"/>
          </a:xfrm>
          <a:solidFill>
            <a:srgbClr val="70AD47"/>
          </a:solidFill>
        </p:grpSpPr>
        <p:sp>
          <p:nvSpPr>
            <p:cNvPr id="3" name="Smiley Face 2">
              <a:extLst>
                <a:ext uri="{FF2B5EF4-FFF2-40B4-BE49-F238E27FC236}">
                  <a16:creationId xmlns:a16="http://schemas.microsoft.com/office/drawing/2014/main" id="{6C58CFAE-CD1A-DB4A-A154-8FC1FEBD4350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adFill>
              <a:gsLst>
                <a:gs pos="0">
                  <a:srgbClr val="FB65D4"/>
                </a:gs>
                <a:gs pos="100000">
                  <a:schemeClr val="accent4">
                    <a:lumMod val="60000"/>
                    <a:lumOff val="40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14A070C-D72A-DB18-C172-568E8221D403}"/>
                </a:ext>
              </a:extLst>
            </p:cNvPr>
            <p:cNvCxnSpPr>
              <a:stCxn id="3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9615A86-D921-8AA6-2070-53DBD051C697}"/>
                </a:ext>
              </a:extLst>
            </p:cNvPr>
            <p:cNvCxnSpPr>
              <a:stCxn id="3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BF2F52A-A4EB-FA69-6E12-43071D374E2C}"/>
                </a:ext>
              </a:extLst>
            </p:cNvPr>
            <p:cNvCxnSpPr>
              <a:stCxn id="3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B7B340-6F1E-72B1-4ED7-78B1578D8E48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246539-FE40-4467-F3B5-B62EDEF173C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A9C579-6076-6F53-E9A6-63658969BB62}"/>
              </a:ext>
            </a:extLst>
          </p:cNvPr>
          <p:cNvGrpSpPr>
            <a:grpSpLocks noChangeAspect="1"/>
          </p:cNvGrpSpPr>
          <p:nvPr/>
        </p:nvGrpSpPr>
        <p:grpSpPr>
          <a:xfrm>
            <a:off x="538892" y="1998899"/>
            <a:ext cx="860553" cy="1995043"/>
            <a:chOff x="621102" y="2631056"/>
            <a:chExt cx="379563" cy="8799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" name="Smiley Face 9">
              <a:extLst>
                <a:ext uri="{FF2B5EF4-FFF2-40B4-BE49-F238E27FC236}">
                  <a16:creationId xmlns:a16="http://schemas.microsoft.com/office/drawing/2014/main" id="{636BEE97-BB22-400B-C03D-DD0734A32C23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909245E-E6D4-D881-F870-9DBE4E235648}"/>
                </a:ext>
              </a:extLst>
            </p:cNvPr>
            <p:cNvCxnSpPr>
              <a:stCxn id="10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39B9673-459C-C2AF-642F-A983258E69A9}"/>
                </a:ext>
              </a:extLst>
            </p:cNvPr>
            <p:cNvCxnSpPr>
              <a:stCxn id="10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FC91E4C-6CE1-C592-3A2E-BCAFD603A69E}"/>
                </a:ext>
              </a:extLst>
            </p:cNvPr>
            <p:cNvCxnSpPr>
              <a:stCxn id="10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2F1585D-5F71-C6EC-76C8-4C3E5C1FD54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F245918-36C0-BFA9-D4DD-0807F3212ABB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itle 3">
            <a:extLst>
              <a:ext uri="{FF2B5EF4-FFF2-40B4-BE49-F238E27FC236}">
                <a16:creationId xmlns:a16="http://schemas.microsoft.com/office/drawing/2014/main" id="{81546414-E05B-F5DB-DDD6-DEE6F8FC48D3}"/>
              </a:ext>
            </a:extLst>
          </p:cNvPr>
          <p:cNvSpPr txBox="1">
            <a:spLocks/>
          </p:cNvSpPr>
          <p:nvPr/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Am I allowed to publish my stuff?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FF94D-2B72-48BE-B3DE-30CDED74CEA2}"/>
              </a:ext>
            </a:extLst>
          </p:cNvPr>
          <p:cNvSpPr txBox="1"/>
          <p:nvPr/>
        </p:nvSpPr>
        <p:spPr>
          <a:xfrm>
            <a:off x="566052" y="1367801"/>
            <a:ext cx="7219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 it depends… on what materials served as basis</a:t>
            </a:r>
          </a:p>
          <a:p>
            <a:endParaRPr lang="en-US" sz="2800"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57CA6598-0A83-264F-31F7-223C0BBF8D91}"/>
              </a:ext>
            </a:extLst>
          </p:cNvPr>
          <p:cNvSpPr/>
          <p:nvPr/>
        </p:nvSpPr>
        <p:spPr>
          <a:xfrm rot="447628">
            <a:off x="1968558" y="2397671"/>
            <a:ext cx="3598186" cy="649592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algn="ctr"/>
            <a:r>
              <a:rPr lang="en-US" sz="2800" b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Sharing privately</a:t>
            </a:r>
          </a:p>
        </p:txBody>
      </p:sp>
      <p:sp>
        <p:nvSpPr>
          <p:cNvPr id="26" name="Flowchart: Document 25">
            <a:extLst>
              <a:ext uri="{FF2B5EF4-FFF2-40B4-BE49-F238E27FC236}">
                <a16:creationId xmlns:a16="http://schemas.microsoft.com/office/drawing/2014/main" id="{C4270839-F0E1-B34F-6DCD-5BF1354FB541}"/>
              </a:ext>
            </a:extLst>
          </p:cNvPr>
          <p:cNvSpPr/>
          <p:nvPr/>
        </p:nvSpPr>
        <p:spPr>
          <a:xfrm>
            <a:off x="2256817" y="3081783"/>
            <a:ext cx="2655154" cy="1807851"/>
          </a:xfrm>
          <a:prstGeom prst="flowChartDocumen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Document with unclear copyright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1E3EDFDE-0D86-F335-CE9E-EDBEB731AB6C}"/>
              </a:ext>
            </a:extLst>
          </p:cNvPr>
          <p:cNvSpPr/>
          <p:nvPr/>
        </p:nvSpPr>
        <p:spPr>
          <a:xfrm>
            <a:off x="7155140" y="3258737"/>
            <a:ext cx="1671226" cy="624567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algn="ctr"/>
            <a:r>
              <a:rPr lang="en-US" sz="2800" b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Publish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ED9E72-AE59-2205-5957-0B95DC97BB84}"/>
              </a:ext>
            </a:extLst>
          </p:cNvPr>
          <p:cNvSpPr txBox="1"/>
          <p:nvPr/>
        </p:nvSpPr>
        <p:spPr>
          <a:xfrm>
            <a:off x="17768" y="4037668"/>
            <a:ext cx="197087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Author of related material</a:t>
            </a:r>
            <a:endParaRPr lang="en-US" sz="2000" b="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819B6C-1643-9819-9879-2EEA1A47923A}"/>
              </a:ext>
            </a:extLst>
          </p:cNvPr>
          <p:cNvSpPr txBox="1"/>
          <p:nvPr/>
        </p:nvSpPr>
        <p:spPr>
          <a:xfrm>
            <a:off x="5289724" y="4541496"/>
            <a:ext cx="2496256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/>
              <a:t>Licensee / author of derived material</a:t>
            </a:r>
            <a:endParaRPr lang="en-US" sz="2000" b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B25C92-66C7-A994-C935-9B708272DBCB}"/>
              </a:ext>
            </a:extLst>
          </p:cNvPr>
          <p:cNvSpPr txBox="1"/>
          <p:nvPr/>
        </p:nvSpPr>
        <p:spPr>
          <a:xfrm>
            <a:off x="7232142" y="2541050"/>
            <a:ext cx="1112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515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2A370-0667-7C7A-8D7A-EA4F0AA7D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 I allowed to publish my stuff?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9616F080-79F4-933A-4F3C-8325D34DED25}"/>
              </a:ext>
            </a:extLst>
          </p:cNvPr>
          <p:cNvSpPr/>
          <p:nvPr/>
        </p:nvSpPr>
        <p:spPr>
          <a:xfrm>
            <a:off x="1616528" y="2106386"/>
            <a:ext cx="2335063" cy="620486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Experiment design</a:t>
            </a: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AB3E6999-B073-7D60-3B8E-819403FB2D6B}"/>
              </a:ext>
            </a:extLst>
          </p:cNvPr>
          <p:cNvSpPr/>
          <p:nvPr/>
        </p:nvSpPr>
        <p:spPr>
          <a:xfrm>
            <a:off x="3744259" y="2106386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Imaging / data </a:t>
            </a:r>
            <a:r>
              <a:rPr lang="en-US" dirty="0" err="1">
                <a:solidFill>
                  <a:schemeClr val="bg1"/>
                </a:solidFill>
              </a:rPr>
              <a:t>acquisiton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11825220-076C-7378-0587-BC48D15DDBDF}"/>
              </a:ext>
            </a:extLst>
          </p:cNvPr>
          <p:cNvSpPr/>
          <p:nvPr/>
        </p:nvSpPr>
        <p:spPr>
          <a:xfrm>
            <a:off x="6235728" y="2106386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Data Analysis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E207B2DC-194C-039A-5A74-5E30B2CA5533}"/>
              </a:ext>
            </a:extLst>
          </p:cNvPr>
          <p:cNvSpPr/>
          <p:nvPr/>
        </p:nvSpPr>
        <p:spPr>
          <a:xfrm>
            <a:off x="8731118" y="2106386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Paper writing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662E2660-519F-04D3-E9CA-7902991AC572}"/>
              </a:ext>
            </a:extLst>
          </p:cNvPr>
          <p:cNvSpPr/>
          <p:nvPr/>
        </p:nvSpPr>
        <p:spPr>
          <a:xfrm>
            <a:off x="1616528" y="2784022"/>
            <a:ext cx="2335063" cy="620486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Training design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C11136D-F101-3F22-F2AB-9CE5EAEE7BAF}"/>
              </a:ext>
            </a:extLst>
          </p:cNvPr>
          <p:cNvSpPr/>
          <p:nvPr/>
        </p:nvSpPr>
        <p:spPr>
          <a:xfrm>
            <a:off x="3744259" y="2784022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Attendee + trainer acquisition</a:t>
            </a: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1D2415CE-166D-2048-4899-C8B9319818F6}"/>
              </a:ext>
            </a:extLst>
          </p:cNvPr>
          <p:cNvSpPr/>
          <p:nvPr/>
        </p:nvSpPr>
        <p:spPr>
          <a:xfrm>
            <a:off x="6235728" y="2784022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Training material preparation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7E3E9F35-D43C-D9BA-229B-98ED6840EF8E}"/>
              </a:ext>
            </a:extLst>
          </p:cNvPr>
          <p:cNvSpPr/>
          <p:nvPr/>
        </p:nvSpPr>
        <p:spPr>
          <a:xfrm>
            <a:off x="8731118" y="2784022"/>
            <a:ext cx="2702723" cy="62048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Conduct workshop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0859017-6229-C592-6B93-DC35DE0CFD16}"/>
              </a:ext>
            </a:extLst>
          </p:cNvPr>
          <p:cNvSpPr/>
          <p:nvPr/>
        </p:nvSpPr>
        <p:spPr>
          <a:xfrm>
            <a:off x="9377563" y="3500824"/>
            <a:ext cx="2204357" cy="800100"/>
          </a:xfrm>
          <a:prstGeom prst="wedgeRectCallout">
            <a:avLst>
              <a:gd name="adj1" fmla="val -60092"/>
              <a:gd name="adj2" fmla="val -28316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Are we going to publish data / materials / code?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C154D1D6-C1CE-1137-6E83-4FC9B47B7AEB}"/>
              </a:ext>
            </a:extLst>
          </p:cNvPr>
          <p:cNvSpPr/>
          <p:nvPr/>
        </p:nvSpPr>
        <p:spPr>
          <a:xfrm>
            <a:off x="9143758" y="4397240"/>
            <a:ext cx="2204357" cy="800100"/>
          </a:xfrm>
          <a:prstGeom prst="wedgeRectCallout">
            <a:avLst>
              <a:gd name="adj1" fmla="val 58427"/>
              <a:gd name="adj2" fmla="val -27295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license can we use?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AC05A6-17F1-6631-4A62-EFFFC6C668A1}"/>
              </a:ext>
            </a:extLst>
          </p:cNvPr>
          <p:cNvSpPr txBox="1"/>
          <p:nvPr/>
        </p:nvSpPr>
        <p:spPr>
          <a:xfrm>
            <a:off x="9377563" y="5293656"/>
            <a:ext cx="2580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Deciding by the end of the project is too late!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B77B333B-A776-7B06-1AB0-C94E18C050C5}"/>
              </a:ext>
            </a:extLst>
          </p:cNvPr>
          <p:cNvSpPr/>
          <p:nvPr/>
        </p:nvSpPr>
        <p:spPr>
          <a:xfrm>
            <a:off x="1850334" y="3613470"/>
            <a:ext cx="1885950" cy="1069522"/>
          </a:xfrm>
          <a:prstGeom prst="wedgeRectCallout">
            <a:avLst>
              <a:gd name="adj1" fmla="val -58732"/>
              <a:gd name="adj2" fmla="val -24559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“Data / materials we produce will be published under CC-BY 4.0”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ACBDB668-DC4A-BB43-9E3C-BBF6616E09AC}"/>
              </a:ext>
            </a:extLst>
          </p:cNvPr>
          <p:cNvSpPr/>
          <p:nvPr/>
        </p:nvSpPr>
        <p:spPr>
          <a:xfrm>
            <a:off x="1700535" y="4775225"/>
            <a:ext cx="1970434" cy="631077"/>
          </a:xfrm>
          <a:prstGeom prst="wedgeRectCallout">
            <a:avLst>
              <a:gd name="adj1" fmla="val 57718"/>
              <a:gd name="adj2" fmla="val -24559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“Robert will do this by September!”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0E283B-8AE9-59A9-3816-4A3F640F77AC}"/>
              </a:ext>
            </a:extLst>
          </p:cNvPr>
          <p:cNvSpPr txBox="1"/>
          <p:nvPr/>
        </p:nvSpPr>
        <p:spPr>
          <a:xfrm>
            <a:off x="4109117" y="3613470"/>
            <a:ext cx="45311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/>
              <a:t>Only if procedures are defined early, everyone can follow them.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/>
              <a:t>Licenses are important when assembling materials (-&gt; Copyright)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/>
              <a:t>Meta-data might have higher quality if the person responsible for publishing the data is aware of their duties.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6252E0-E260-A830-D22C-819B388D1B79}"/>
              </a:ext>
            </a:extLst>
          </p:cNvPr>
          <p:cNvSpPr txBox="1"/>
          <p:nvPr/>
        </p:nvSpPr>
        <p:spPr>
          <a:xfrm>
            <a:off x="24226" y="2231963"/>
            <a:ext cx="151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Science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1BD685-EF50-2F19-E44D-69E84FA2D530}"/>
              </a:ext>
            </a:extLst>
          </p:cNvPr>
          <p:cNvSpPr txBox="1"/>
          <p:nvPr/>
        </p:nvSpPr>
        <p:spPr>
          <a:xfrm>
            <a:off x="24225" y="2909599"/>
            <a:ext cx="151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Training</a:t>
            </a:r>
          </a:p>
        </p:txBody>
      </p:sp>
      <p:sp>
        <p:nvSpPr>
          <p:cNvPr id="26" name="Flowchart: Document 25">
            <a:extLst>
              <a:ext uri="{FF2B5EF4-FFF2-40B4-BE49-F238E27FC236}">
                <a16:creationId xmlns:a16="http://schemas.microsoft.com/office/drawing/2014/main" id="{02A492AB-DD82-CF8E-B4D3-8738C53AFF12}"/>
              </a:ext>
            </a:extLst>
          </p:cNvPr>
          <p:cNvSpPr/>
          <p:nvPr/>
        </p:nvSpPr>
        <p:spPr>
          <a:xfrm>
            <a:off x="3043893" y="5738170"/>
            <a:ext cx="1254152" cy="631077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DMP</a:t>
            </a: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A0DCE31A-529E-85F9-0ECE-BDEF7055DDC9}"/>
              </a:ext>
            </a:extLst>
          </p:cNvPr>
          <p:cNvSpPr/>
          <p:nvPr/>
        </p:nvSpPr>
        <p:spPr>
          <a:xfrm>
            <a:off x="3216729" y="5406302"/>
            <a:ext cx="388925" cy="331868"/>
          </a:xfrm>
          <a:prstGeom prst="downArrow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7E9347-63D1-F26B-854B-CC154E70E999}"/>
              </a:ext>
            </a:extLst>
          </p:cNvPr>
          <p:cNvSpPr txBox="1"/>
          <p:nvPr/>
        </p:nvSpPr>
        <p:spPr>
          <a:xfrm>
            <a:off x="497827" y="1475181"/>
            <a:ext cx="7742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Define responsibilities and procedures early!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0382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9" grpId="0"/>
      <p:bldP spid="22" grpId="0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67D2AF-A010-EB6A-74AA-CBA2B0FE1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share?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E35547-DA83-A307-92A3-3B9873ABD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748"/>
          <a:stretch/>
        </p:blipFill>
        <p:spPr>
          <a:xfrm>
            <a:off x="5579961" y="454764"/>
            <a:ext cx="5060660" cy="29742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61B5F9-2754-0DC7-1267-BCD2F8538C94}"/>
              </a:ext>
            </a:extLst>
          </p:cNvPr>
          <p:cNvSpPr txBox="1"/>
          <p:nvPr/>
        </p:nvSpPr>
        <p:spPr>
          <a:xfrm>
            <a:off x="3543299" y="6126100"/>
            <a:ext cx="5200651" cy="7848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900" b="0" dirty="0">
                <a:hlinkClick r:id="rId3"/>
              </a:rPr>
              <a:t>https://www.biorxiv.org/content/10.1101/236463v5.article-info</a:t>
            </a:r>
            <a:r>
              <a:rPr lang="en-US" sz="900" b="0" dirty="0"/>
              <a:t> </a:t>
            </a:r>
            <a:r>
              <a:rPr lang="en-US" sz="900" dirty="0">
                <a:hlinkClick r:id="rId4"/>
              </a:rPr>
              <a:t>https://github.com/HenriquesLab/ZeroCostDL4Mic</a:t>
            </a:r>
            <a:r>
              <a:rPr lang="en-US" sz="900" dirty="0"/>
              <a:t>  </a:t>
            </a:r>
            <a:r>
              <a:rPr lang="en-US" sz="900" dirty="0">
                <a:hlinkClick r:id="rId5"/>
              </a:rPr>
              <a:t>https://focalplane.biologists.com/2020/07/01/lessons-learned-from-an-open-hardware-project-in-microscopy-the-mesospim-initiative-2/</a:t>
            </a:r>
            <a:r>
              <a:rPr lang="en-US" sz="900" dirty="0"/>
              <a:t> </a:t>
            </a:r>
          </a:p>
          <a:p>
            <a:r>
              <a:rPr lang="en-US" sz="900" dirty="0">
                <a:hlinkClick r:id="rId6"/>
              </a:rPr>
              <a:t>https://zenodo.org/records/5978940</a:t>
            </a:r>
            <a:r>
              <a:rPr lang="en-US" sz="900" dirty="0"/>
              <a:t> </a:t>
            </a:r>
          </a:p>
          <a:p>
            <a:endParaRPr lang="en-US" sz="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3D7C9B-5F88-BD2D-DAE7-F8AED7614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2621" y="1599564"/>
            <a:ext cx="3804315" cy="30622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7A7145-8008-8AC1-F882-7A64A316E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1954" y="3428999"/>
            <a:ext cx="3379904" cy="27278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5F1D53-5E1A-6785-3BD9-39FD7E72C806}"/>
              </a:ext>
            </a:extLst>
          </p:cNvPr>
          <p:cNvSpPr txBox="1"/>
          <p:nvPr/>
        </p:nvSpPr>
        <p:spPr>
          <a:xfrm>
            <a:off x="528397" y="1372274"/>
            <a:ext cx="50515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Open </a:t>
            </a:r>
            <a:r>
              <a:rPr lang="en-US" sz="2400" i="1" dirty="0"/>
              <a:t>science</a:t>
            </a:r>
            <a:r>
              <a:rPr lang="en-US" sz="2400" dirty="0"/>
              <a:t> related content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bioRxiv</a:t>
            </a:r>
            <a:r>
              <a:rPr lang="en-US" sz="2400" dirty="0"/>
              <a:t> (manuscripts, no reviews)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Figshare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F1000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Bioimage Archive (data)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Github</a:t>
            </a:r>
            <a:r>
              <a:rPr lang="en-US" sz="2400" dirty="0"/>
              <a:t> (code)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Zenodo</a:t>
            </a:r>
            <a:endParaRPr lang="en-US" sz="2400" u="sng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Focalplane</a:t>
            </a:r>
            <a:endParaRPr lang="en-US" sz="2400" u="sng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Institutional servers </a:t>
            </a:r>
            <a:br>
              <a:rPr lang="en-US" sz="2400" dirty="0"/>
            </a:br>
            <a:r>
              <a:rPr lang="en-US" sz="2400" dirty="0"/>
              <a:t>(if there is no alternative)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8A112B-D819-122F-7460-8AF8BA58AF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5000" y="3318791"/>
            <a:ext cx="2461770" cy="263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08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570E8-7276-2841-88DC-3A6141619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7B3567-086A-978F-15DB-D11F24230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661" y="1816872"/>
            <a:ext cx="3553343" cy="26035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DAB6D3-86F7-E7A0-592F-B936E067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121" y="3300000"/>
            <a:ext cx="4177694" cy="257890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FD7F764-D71D-7466-FD14-18DEB08A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share?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719163-3A0C-7086-E048-36D395F70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376" y="792378"/>
            <a:ext cx="4182865" cy="3242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FD3C8-E63C-309F-6F64-02DD5A16A2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691" y="2513052"/>
            <a:ext cx="3742630" cy="3477715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0D8BF10D-1E57-2D91-3CCC-DAE9CB733527}"/>
              </a:ext>
            </a:extLst>
          </p:cNvPr>
          <p:cNvSpPr/>
          <p:nvPr/>
        </p:nvSpPr>
        <p:spPr>
          <a:xfrm>
            <a:off x="8112856" y="111969"/>
            <a:ext cx="3469064" cy="829296"/>
          </a:xfrm>
          <a:prstGeom prst="wedgeRectCallout">
            <a:avLst>
              <a:gd name="adj1" fmla="val -25091"/>
              <a:gd name="adj2" fmla="val 7624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Github</a:t>
            </a:r>
            <a:r>
              <a:rPr lang="en-US" sz="3600" dirty="0"/>
              <a:t> pages 🤯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CB183E-1DB3-9555-6AAE-11236A6C6511}"/>
              </a:ext>
            </a:extLst>
          </p:cNvPr>
          <p:cNvSpPr txBox="1"/>
          <p:nvPr/>
        </p:nvSpPr>
        <p:spPr>
          <a:xfrm>
            <a:off x="3434588" y="6045286"/>
            <a:ext cx="62890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https://f1000research.com/slides/10-519</a:t>
            </a:r>
            <a:endParaRPr lang="en-US" sz="1200" dirty="0"/>
          </a:p>
          <a:p>
            <a:r>
              <a:rPr lang="en-US" sz="1200" dirty="0">
                <a:hlinkClick r:id="rId7"/>
              </a:rPr>
              <a:t>https://scads.github.io/prompt-engineering-tutorial-2023/intro.html</a:t>
            </a:r>
            <a:r>
              <a:rPr lang="en-US" sz="1200" dirty="0"/>
              <a:t> </a:t>
            </a:r>
            <a:r>
              <a:rPr lang="en-US" sz="1200" dirty="0">
                <a:hlinkClick r:id="rId8"/>
              </a:rPr>
              <a:t>https://zenodo.org/records/4071471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9"/>
              </a:rPr>
              <a:t>https://github.com/NEUBIAS/training-resources</a:t>
            </a:r>
            <a:r>
              <a:rPr lang="en-US" sz="1200" dirty="0"/>
              <a:t> </a:t>
            </a:r>
          </a:p>
          <a:p>
            <a:r>
              <a:rPr lang="en-US" sz="1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EC8AB7-6CDB-835A-4263-E81F10C43204}"/>
              </a:ext>
            </a:extLst>
          </p:cNvPr>
          <p:cNvSpPr txBox="1"/>
          <p:nvPr/>
        </p:nvSpPr>
        <p:spPr>
          <a:xfrm>
            <a:off x="528397" y="1372274"/>
            <a:ext cx="50515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Open </a:t>
            </a:r>
            <a:r>
              <a:rPr lang="en-US" sz="2400" i="1" dirty="0"/>
              <a:t>training</a:t>
            </a:r>
            <a:r>
              <a:rPr lang="en-US" sz="2400" dirty="0"/>
              <a:t> related content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bioRxiv</a:t>
            </a:r>
            <a:r>
              <a:rPr lang="en-US" sz="2400" dirty="0"/>
              <a:t> (manuscripts, no reviews)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Figshare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/>
              <a:t>F1000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Bioimage Archive (data)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Github</a:t>
            </a:r>
            <a:r>
              <a:rPr lang="en-US" sz="2400" dirty="0"/>
              <a:t> (code)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u="sng" dirty="0" err="1"/>
              <a:t>Zenodo</a:t>
            </a:r>
            <a:endParaRPr lang="en-US" sz="2400" u="sng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Focalplane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Institutional servers </a:t>
            </a:r>
            <a:br>
              <a:rPr lang="en-US" sz="2400" dirty="0"/>
            </a:br>
            <a:r>
              <a:rPr lang="en-US" sz="2400" dirty="0"/>
              <a:t>(if there is no alternative)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4800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7F98-DBFF-ECC3-2FE7-220724291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Licensing: Permissive versus restrictive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1F6E964-F95E-BFF4-973D-C042BEB79B43}"/>
              </a:ext>
            </a:extLst>
          </p:cNvPr>
          <p:cNvSpPr/>
          <p:nvPr/>
        </p:nvSpPr>
        <p:spPr>
          <a:xfrm>
            <a:off x="7292738" y="2691629"/>
            <a:ext cx="1312753" cy="1135870"/>
          </a:xfrm>
          <a:prstGeom prst="wedgeRectCallout">
            <a:avLst>
              <a:gd name="adj1" fmla="val -58097"/>
              <a:gd name="adj2" fmla="val 21006"/>
            </a:avLst>
          </a:prstGeom>
          <a:solidFill>
            <a:schemeClr val="bg1"/>
          </a:solidFill>
          <a:ln w="28575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conclude,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these are less </a:t>
            </a:r>
            <a:r>
              <a:rPr lang="en-US" i="1" dirty="0">
                <a:solidFill>
                  <a:schemeClr val="tx1"/>
                </a:solidFill>
              </a:rPr>
              <a:t>open</a:t>
            </a:r>
            <a:r>
              <a:rPr lang="en-US" dirty="0">
                <a:solidFill>
                  <a:schemeClr val="tx1"/>
                </a:solidFill>
              </a:rPr>
              <a:t> in a sense</a:t>
            </a:r>
          </a:p>
        </p:txBody>
      </p:sp>
      <p:pic>
        <p:nvPicPr>
          <p:cNvPr id="6" name="Picture 5" descr="A person in a white suit and tie standing in a room with a secret machine&#10;&#10;Description automatically generated">
            <a:extLst>
              <a:ext uri="{FF2B5EF4-FFF2-40B4-BE49-F238E27FC236}">
                <a16:creationId xmlns:a16="http://schemas.microsoft.com/office/drawing/2014/main" id="{F4007D7D-D41A-E790-FAA4-B05AE5C4D1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r="11099"/>
          <a:stretch/>
        </p:blipFill>
        <p:spPr>
          <a:xfrm>
            <a:off x="8694608" y="1604520"/>
            <a:ext cx="2869570" cy="2112438"/>
          </a:xfrm>
          <a:prstGeom prst="rect">
            <a:avLst/>
          </a:prstGeom>
        </p:spPr>
      </p:pic>
      <p:pic>
        <p:nvPicPr>
          <p:cNvPr id="8" name="Picture 7" descr="A person in a lab&#10;&#10;Description automatically generated">
            <a:extLst>
              <a:ext uri="{FF2B5EF4-FFF2-40B4-BE49-F238E27FC236}">
                <a16:creationId xmlns:a16="http://schemas.microsoft.com/office/drawing/2014/main" id="{EAE46C7D-65D5-88EC-6E40-F8D457C14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3" r="11402"/>
          <a:stretch/>
        </p:blipFill>
        <p:spPr>
          <a:xfrm>
            <a:off x="8694608" y="3780332"/>
            <a:ext cx="2869570" cy="22271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B2FBFF-20B3-2AAA-79D7-140BC4E36E13}"/>
              </a:ext>
            </a:extLst>
          </p:cNvPr>
          <p:cNvSpPr txBox="1"/>
          <p:nvPr/>
        </p:nvSpPr>
        <p:spPr>
          <a:xfrm>
            <a:off x="416379" y="1418400"/>
            <a:ext cx="76336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Restrictive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You can reuse our stuff, but only if you …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License your work with the same license we do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Make your stuff openly available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Make no money with derivatives of our 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Examples: GPL, CC-BY-SA, CC-BY-NC, CC-BY-ND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Permissive licensing: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Do whatever you like with our stuff, </a:t>
            </a:r>
            <a:br>
              <a:rPr lang="en-US" sz="2400" dirty="0"/>
            </a:br>
            <a:r>
              <a:rPr lang="en-US" sz="2400" dirty="0"/>
              <a:t>just make sure to mention / cite us 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Examples: BSD, MIT, Apache, CC-BY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635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BD392-26E3-0A95-1CBE-EA8155720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5C75E-3F8D-5FFE-4503-9CEF8F68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Licensing: Permissive versus restrictive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60C392-12E0-911B-6105-22F43DEAB37C}"/>
              </a:ext>
            </a:extLst>
          </p:cNvPr>
          <p:cNvSpPr txBox="1"/>
          <p:nvPr/>
        </p:nvSpPr>
        <p:spPr>
          <a:xfrm>
            <a:off x="416379" y="1418400"/>
            <a:ext cx="7633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Who knows what the ND stands for?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2DE1F2-ADFE-9D9B-0D2B-F156DC669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0" y="2626700"/>
            <a:ext cx="3795451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96873FB6-290E-5756-8120-94C05336E92C}"/>
              </a:ext>
            </a:extLst>
          </p:cNvPr>
          <p:cNvSpPr/>
          <p:nvPr/>
        </p:nvSpPr>
        <p:spPr>
          <a:xfrm>
            <a:off x="3429000" y="1833898"/>
            <a:ext cx="520700" cy="7293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55EFFA-72FC-90DB-0D3D-718E9E947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711" y="1146818"/>
            <a:ext cx="4113389" cy="46966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E73ADB-BE4D-C9A1-D14E-48C1EA89543D}"/>
              </a:ext>
            </a:extLst>
          </p:cNvPr>
          <p:cNvSpPr txBox="1"/>
          <p:nvPr/>
        </p:nvSpPr>
        <p:spPr>
          <a:xfrm>
            <a:off x="3810000" y="6290811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https://creativecommons.org/licenses/by-nd/4.0/deed.en</a:t>
            </a:r>
            <a:r>
              <a:rPr lang="en-US" sz="1400" dirty="0"/>
              <a:t> 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B42E54A7-FB3C-56BA-ED5D-30C1B2FFBDB7}"/>
              </a:ext>
            </a:extLst>
          </p:cNvPr>
          <p:cNvSpPr/>
          <p:nvPr/>
        </p:nvSpPr>
        <p:spPr>
          <a:xfrm>
            <a:off x="9936843" y="4902200"/>
            <a:ext cx="2109107" cy="646514"/>
          </a:xfrm>
          <a:prstGeom prst="wedgeRectCallout">
            <a:avLst>
              <a:gd name="adj1" fmla="val -67628"/>
              <a:gd name="adj2" fmla="val 36476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“restrictive”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A79F7F3-C823-3DF2-16C1-6009C3D5C779}"/>
              </a:ext>
            </a:extLst>
          </p:cNvPr>
          <p:cNvCxnSpPr>
            <a:cxnSpLocks/>
          </p:cNvCxnSpPr>
          <p:nvPr/>
        </p:nvCxnSpPr>
        <p:spPr>
          <a:xfrm>
            <a:off x="7721600" y="5562600"/>
            <a:ext cx="1612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F65A62CF-0C75-6E79-3FD0-DB298C80985F}"/>
              </a:ext>
            </a:extLst>
          </p:cNvPr>
          <p:cNvSpPr/>
          <p:nvPr/>
        </p:nvSpPr>
        <p:spPr>
          <a:xfrm>
            <a:off x="9944100" y="2032483"/>
            <a:ext cx="2109107" cy="646514"/>
          </a:xfrm>
          <a:prstGeom prst="wedgeRectCallout">
            <a:avLst>
              <a:gd name="adj1" fmla="val -70192"/>
              <a:gd name="adj2" fmla="val -53886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“permissive”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CD84A3-333E-7D18-8EBF-97E4D35B5B21}"/>
              </a:ext>
            </a:extLst>
          </p:cNvPr>
          <p:cNvCxnSpPr>
            <a:cxnSpLocks/>
          </p:cNvCxnSpPr>
          <p:nvPr/>
        </p:nvCxnSpPr>
        <p:spPr>
          <a:xfrm>
            <a:off x="7072086" y="1833898"/>
            <a:ext cx="2148114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968140-5302-7B9E-3FCC-BFEC3E7DDBC2}"/>
              </a:ext>
            </a:extLst>
          </p:cNvPr>
          <p:cNvCxnSpPr>
            <a:cxnSpLocks/>
          </p:cNvCxnSpPr>
          <p:nvPr/>
        </p:nvCxnSpPr>
        <p:spPr>
          <a:xfrm>
            <a:off x="6515100" y="5792649"/>
            <a:ext cx="11811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42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A78A9-26D4-409D-B006-DF6B2616A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BB7E61-8A27-685D-D15F-3C1A459AF16C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48D8E4-31A5-8583-83CC-EB18B9A63B73}"/>
              </a:ext>
            </a:extLst>
          </p:cNvPr>
          <p:cNvSpPr txBox="1"/>
          <p:nvPr/>
        </p:nvSpPr>
        <p:spPr>
          <a:xfrm>
            <a:off x="0" y="2341336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I hope nobody feels hurt </a:t>
            </a:r>
            <a:br>
              <a:rPr lang="en-US" sz="4400" dirty="0"/>
            </a:br>
            <a:r>
              <a:rPr lang="en-US" sz="4400" dirty="0"/>
              <a:t>by the following slides.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C052C0CB-7CD5-28B6-084E-24189740997E}"/>
              </a:ext>
            </a:extLst>
          </p:cNvPr>
          <p:cNvSpPr/>
          <p:nvPr/>
        </p:nvSpPr>
        <p:spPr>
          <a:xfrm>
            <a:off x="7592787" y="3922858"/>
            <a:ext cx="3094264" cy="1042336"/>
          </a:xfrm>
          <a:prstGeom prst="wedgeRectCallout">
            <a:avLst>
              <a:gd name="adj1" fmla="val -24404"/>
              <a:gd name="adj2" fmla="val -6572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just would like to make a point.</a:t>
            </a:r>
          </a:p>
        </p:txBody>
      </p:sp>
    </p:spTree>
    <p:extLst>
      <p:ext uri="{BB962C8B-B14F-4D97-AF65-F5344CB8AC3E}">
        <p14:creationId xmlns:p14="http://schemas.microsoft.com/office/powerpoint/2010/main" val="3737157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BE430-9E57-1E4E-B654-70FBE71C9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207" y="1397722"/>
            <a:ext cx="5888498" cy="454587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E13F7A-1186-5AC4-0502-76E273325217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43A83-2BF7-BFEB-1EEC-53747FDAAA23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D23D1F-C7F3-F5A9-D274-B1FDF4CEB449}"/>
              </a:ext>
            </a:extLst>
          </p:cNvPr>
          <p:cNvSpPr txBox="1"/>
          <p:nvPr/>
        </p:nvSpPr>
        <p:spPr>
          <a:xfrm>
            <a:off x="3518807" y="6358626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https://www.biorxiv.org/content/10.1101/2022.06.07.495102v1.article-info</a:t>
            </a:r>
            <a:r>
              <a:rPr lang="en-US" sz="1200" dirty="0"/>
              <a:t> 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15B4E8CA-4BDA-EB56-B140-D4D547EF262C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B95B3B-E697-3346-9092-5BA985CE1572}"/>
              </a:ext>
            </a:extLst>
          </p:cNvPr>
          <p:cNvSpPr/>
          <p:nvPr/>
        </p:nvSpPr>
        <p:spPr>
          <a:xfrm>
            <a:off x="4816929" y="5633357"/>
            <a:ext cx="522514" cy="1796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CB080CD3-2EBE-8B81-6BD0-C0FD873B8814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37CFB1-59C4-E52E-6B06-11BD0D1D35AD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2474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17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041AE-7FA2-3FCC-BA8C-9E7CA3417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D952C5-695A-9E58-36BD-784CCDE2F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108" y="1357441"/>
            <a:ext cx="4864100" cy="45671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8C49516-FC52-EB1D-F0C4-04F955274BFF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BADD3-9508-A3B6-CEC9-F02F0B8852C1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FF7514B6-9FBF-862C-C491-99F9FE20FC30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8D3F16-7593-57B0-CCE1-C979F4547313}"/>
              </a:ext>
            </a:extLst>
          </p:cNvPr>
          <p:cNvSpPr/>
          <p:nvPr/>
        </p:nvSpPr>
        <p:spPr>
          <a:xfrm>
            <a:off x="4816929" y="5633357"/>
            <a:ext cx="522514" cy="1796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F785526E-3096-877B-F22B-E16CD934B2AD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DB3F32-6439-58B9-559E-F19C596DCF24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2474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4517302-DA37-DFD2-6056-1AB2D94452E4}"/>
              </a:ext>
            </a:extLst>
          </p:cNvPr>
          <p:cNvSpPr txBox="1"/>
          <p:nvPr/>
        </p:nvSpPr>
        <p:spPr>
          <a:xfrm>
            <a:off x="2276475" y="6281292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https://www.biorxiv.org/content/10.1101/236463v5.article-info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30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11BA-5AE4-EB35-5762-E83926261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CC5EE3-4EF7-E8A0-ACFA-C17D43AA9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424" y="1384538"/>
            <a:ext cx="5058876" cy="456842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F01A4C-FAB3-4B8B-7C08-A0FB2A37C517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7E553-B924-6BF0-3E75-FA8450EA5C20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CB186532-C78F-A07A-24E7-5FB2CA4342E6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3FB34D-4023-9A8B-218F-35CF8754E7C4}"/>
              </a:ext>
            </a:extLst>
          </p:cNvPr>
          <p:cNvSpPr/>
          <p:nvPr/>
        </p:nvSpPr>
        <p:spPr>
          <a:xfrm>
            <a:off x="4816929" y="5633357"/>
            <a:ext cx="522514" cy="1796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397BB4E3-888C-4794-6790-62C7B25AA971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F844A3-F924-8FD5-DA15-0A3DDB27802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2474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2B31386-9645-379B-482C-3D8B0FC617E0}"/>
              </a:ext>
            </a:extLst>
          </p:cNvPr>
          <p:cNvSpPr txBox="1"/>
          <p:nvPr/>
        </p:nvSpPr>
        <p:spPr>
          <a:xfrm>
            <a:off x="2276475" y="6281292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https://www.biorxiv.org/content/10.1101/2021.11.03.467199v4.article-info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097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4F075-A640-2F49-309C-EB773533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6251CC-B34F-60E7-B9C0-FB735E44E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584" y="1468800"/>
            <a:ext cx="5621861" cy="453342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81F136-B29E-74EE-31CB-63AC19C68A39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8179C8-529C-CC29-C6A0-1879AC41638B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8C7025FC-0382-1DB1-6084-605298409348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4C5FCB-95F2-9994-791C-2CA05DDF46FD}"/>
              </a:ext>
            </a:extLst>
          </p:cNvPr>
          <p:cNvSpPr/>
          <p:nvPr/>
        </p:nvSpPr>
        <p:spPr>
          <a:xfrm>
            <a:off x="4816929" y="5633357"/>
            <a:ext cx="522514" cy="1796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9539310-20CE-D640-0A97-9D013B6FFED0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76B24D-1E98-6E06-7303-395AD2F2FC75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2474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B19080-280B-7D9E-AC1A-727B2DCE9D31}"/>
              </a:ext>
            </a:extLst>
          </p:cNvPr>
          <p:cNvSpPr txBox="1"/>
          <p:nvPr/>
        </p:nvSpPr>
        <p:spPr>
          <a:xfrm>
            <a:off x="3502479" y="6398862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https://www.biorxiv.org/content/10.1101/2024.01.12.575015v1.article-info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435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9BD00-4371-27FB-B4DD-62E477C12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4DC41B-89E6-4DEB-0226-8AB2011FB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757" y="1673681"/>
            <a:ext cx="5687301" cy="432707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71917A7-23B1-C622-A545-DC651FF905AC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BFB096-D18D-66D2-5542-BC4772E10761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16D93516-05A8-9C02-1CF9-78C73C92055C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DC1B0E-6D82-F0DC-DECA-4A5CD9E12F8A}"/>
              </a:ext>
            </a:extLst>
          </p:cNvPr>
          <p:cNvSpPr/>
          <p:nvPr/>
        </p:nvSpPr>
        <p:spPr>
          <a:xfrm>
            <a:off x="4816929" y="5633357"/>
            <a:ext cx="522514" cy="1796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2310DBE0-B1BC-B4E3-E1FD-2F79E7F8593D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5AAE33-4561-6650-2653-79B775C6838D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2474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D7C07E5-DE8A-B2D7-C493-ACB191225C33}"/>
              </a:ext>
            </a:extLst>
          </p:cNvPr>
          <p:cNvSpPr txBox="1"/>
          <p:nvPr/>
        </p:nvSpPr>
        <p:spPr>
          <a:xfrm>
            <a:off x="3371848" y="6327321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https://www.biorxiv.org/content/10.1101/2023.07.28.550950v1.article-info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277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8C205-D4B4-FCC3-5402-70B70F1BB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8C486-F13D-31AE-2CB1-752F10826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88" y="1340866"/>
            <a:ext cx="5430534" cy="461055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6F5B4AE-94B0-8D7A-DC63-3D2F5FC684E0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78AB2B-B82B-63C6-2B2D-7C5015417BAD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9D228670-D1A9-35CA-6E1C-8EAC21F148E5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DB6F41-FC92-5339-7539-3ABDD13E14C8}"/>
              </a:ext>
            </a:extLst>
          </p:cNvPr>
          <p:cNvSpPr/>
          <p:nvPr/>
        </p:nvSpPr>
        <p:spPr>
          <a:xfrm>
            <a:off x="3371848" y="5633356"/>
            <a:ext cx="1967595" cy="244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D6B8B5A0-2885-80D9-8D74-423B20D9A122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6AEEF6-8DC4-E5D3-350D-02A2E44AF6EF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5740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2E62A75-4500-916C-6482-FFC0D968164E}"/>
              </a:ext>
            </a:extLst>
          </p:cNvPr>
          <p:cNvSpPr txBox="1"/>
          <p:nvPr/>
        </p:nvSpPr>
        <p:spPr>
          <a:xfrm>
            <a:off x="3371848" y="6327321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https://www.biorxiv.org/content/10.1101/707489v3.article-info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3379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355CC-2166-096E-8A12-F338E7850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98C5DA-85DA-DE2A-8E60-78820E9D0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768" y="1512852"/>
            <a:ext cx="6066289" cy="447157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54BEC0-2A2E-2CCE-442E-686F66397CC9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481EA-EA4F-7253-E67D-B0A1185868DF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14775218-6AA3-24D5-AA25-BEB2EFF27223}"/>
              </a:ext>
            </a:extLst>
          </p:cNvPr>
          <p:cNvSpPr/>
          <p:nvPr/>
        </p:nvSpPr>
        <p:spPr>
          <a:xfrm>
            <a:off x="8260320" y="2761864"/>
            <a:ext cx="3069771" cy="1622358"/>
          </a:xfrm>
          <a:prstGeom prst="wedgeRectCallout">
            <a:avLst>
              <a:gd name="adj1" fmla="val 66933"/>
              <a:gd name="adj2" fmla="val -33618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would love to show you a Figure from this paper!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432337-A507-1E5F-71D8-D148D4E0D241}"/>
              </a:ext>
            </a:extLst>
          </p:cNvPr>
          <p:cNvSpPr/>
          <p:nvPr/>
        </p:nvSpPr>
        <p:spPr>
          <a:xfrm>
            <a:off x="3371848" y="5633356"/>
            <a:ext cx="1967595" cy="244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59B25D52-6C30-DD86-D475-2D88EE45F466}"/>
              </a:ext>
            </a:extLst>
          </p:cNvPr>
          <p:cNvSpPr/>
          <p:nvPr/>
        </p:nvSpPr>
        <p:spPr>
          <a:xfrm>
            <a:off x="8882743" y="4583868"/>
            <a:ext cx="2696935" cy="1229103"/>
          </a:xfrm>
          <a:prstGeom prst="wedgeRectCallout">
            <a:avLst>
              <a:gd name="adj1" fmla="val 66933"/>
              <a:gd name="adj2" fmla="val -3361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I’m not allowed!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5A2F6A-0C17-98BA-0779-BAD0B5D9E50E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5339443" y="5198420"/>
            <a:ext cx="3543300" cy="55740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AEF7229-D852-0F72-72A1-85676BFF364A}"/>
              </a:ext>
            </a:extLst>
          </p:cNvPr>
          <p:cNvSpPr txBox="1"/>
          <p:nvPr/>
        </p:nvSpPr>
        <p:spPr>
          <a:xfrm>
            <a:off x="3371848" y="6327321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https://www.biorxiv.org/content/10.1101/2023.06.12.544614v1.article-info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878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1DAB714-3468-78DB-9716-6D50C0919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046F04-68FD-5ACE-44CF-C21C5116DEF7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B3C985-C37E-451B-4776-A6162E70558B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E7E64E-9847-443E-D6EA-200F8806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35" y="1904727"/>
            <a:ext cx="6582014" cy="40715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F2E99C-1A4A-9F0A-46E6-EBC80B857669}"/>
              </a:ext>
            </a:extLst>
          </p:cNvPr>
          <p:cNvSpPr txBox="1"/>
          <p:nvPr/>
        </p:nvSpPr>
        <p:spPr>
          <a:xfrm>
            <a:off x="3571086" y="6201167"/>
            <a:ext cx="712314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0" dirty="0"/>
              <a:t>Source: </a:t>
            </a:r>
          </a:p>
          <a:p>
            <a:r>
              <a:rPr lang="en-US" sz="1200" b="0" dirty="0">
                <a:hlinkClick r:id="rId3"/>
              </a:rPr>
              <a:t>https://anesthesiology.pubs.asahq.org/article.aspx?articleid=1933992</a:t>
            </a:r>
            <a:r>
              <a:rPr lang="en-US" sz="1200" b="0" dirty="0"/>
              <a:t> </a:t>
            </a:r>
            <a:endParaRPr lang="LID4096" sz="1200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E4F08-BA63-21AB-EC83-A7CAEC7E2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349" y="1397722"/>
            <a:ext cx="4628691" cy="44134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3E205B-CE2B-D142-2225-F9115EB5AFD0}"/>
              </a:ext>
            </a:extLst>
          </p:cNvPr>
          <p:cNvSpPr/>
          <p:nvPr/>
        </p:nvSpPr>
        <p:spPr>
          <a:xfrm>
            <a:off x="3571086" y="5633356"/>
            <a:ext cx="1768357" cy="244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0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4E90F7A-D155-A61F-FFFA-C1EF945D2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E6ED878-7B4E-0A3C-66CA-4C9E238F5A69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EDFAE-DB9C-FE46-50FF-A02E4DC026B3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E5F410-D76A-0DC2-F7B9-709F7B6ED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81" y="1891424"/>
            <a:ext cx="5690756" cy="40001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B9BCFED-F12D-AAFE-3B85-2794A21052EB}"/>
              </a:ext>
            </a:extLst>
          </p:cNvPr>
          <p:cNvSpPr txBox="1"/>
          <p:nvPr/>
        </p:nvSpPr>
        <p:spPr>
          <a:xfrm>
            <a:off x="3518807" y="6312647"/>
            <a:ext cx="72104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https://link.springer.com/chapter/10.1007/978-3-642-24455-1_10</a:t>
            </a:r>
            <a:r>
              <a:rPr lang="en-US" sz="1400" dirty="0"/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D18C5F-2E69-9791-D510-6B54CD4CD6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1" t="1411" r="1582" b="11109"/>
          <a:stretch/>
        </p:blipFill>
        <p:spPr>
          <a:xfrm>
            <a:off x="4604757" y="1659332"/>
            <a:ext cx="7094665" cy="406581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5AC96-4982-00CD-FC6B-AD873DFDD6B0}"/>
              </a:ext>
            </a:extLst>
          </p:cNvPr>
          <p:cNvSpPr/>
          <p:nvPr/>
        </p:nvSpPr>
        <p:spPr>
          <a:xfrm>
            <a:off x="8211493" y="4707803"/>
            <a:ext cx="2084020" cy="29876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FC9BA25-96E3-A83A-8A21-5BE684FAFDAD}"/>
              </a:ext>
            </a:extLst>
          </p:cNvPr>
          <p:cNvSpPr/>
          <p:nvPr/>
        </p:nvSpPr>
        <p:spPr>
          <a:xfrm>
            <a:off x="7514376" y="5179496"/>
            <a:ext cx="2193423" cy="1144800"/>
          </a:xfrm>
          <a:prstGeom prst="wedgeRectCallout">
            <a:avLst>
              <a:gd name="adj1" fmla="val 21681"/>
              <a:gd name="adj2" fmla="val -58498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issue is not so much paying 100 </a:t>
            </a:r>
            <a:r>
              <a:rPr lang="en-US" dirty="0" err="1"/>
              <a:t>Eur</a:t>
            </a:r>
            <a:r>
              <a:rPr lang="en-US" dirty="0"/>
              <a:t>, but the related administrative effort.</a:t>
            </a:r>
          </a:p>
        </p:txBody>
      </p:sp>
    </p:spTree>
    <p:extLst>
      <p:ext uri="{BB962C8B-B14F-4D97-AF65-F5344CB8AC3E}">
        <p14:creationId xmlns:p14="http://schemas.microsoft.com/office/powerpoint/2010/main" val="336387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B597D-D362-2F3C-D46B-107C5FD2C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6FE128-E4DD-3D7A-5FA6-217CE90076F3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7A3568-6B03-94AC-BDA0-E060B0898194}"/>
              </a:ext>
            </a:extLst>
          </p:cNvPr>
          <p:cNvSpPr txBox="1"/>
          <p:nvPr/>
        </p:nvSpPr>
        <p:spPr>
          <a:xfrm>
            <a:off x="0" y="2341336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Restrictive licensing is </a:t>
            </a:r>
            <a:br>
              <a:rPr lang="en-US" sz="4400" dirty="0"/>
            </a:br>
            <a:r>
              <a:rPr lang="en-US" sz="4400" dirty="0"/>
              <a:t>a community-wide issue.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D2A6274-D2E1-5935-DF91-01FE03BCF733}"/>
              </a:ext>
            </a:extLst>
          </p:cNvPr>
          <p:cNvSpPr/>
          <p:nvPr/>
        </p:nvSpPr>
        <p:spPr>
          <a:xfrm>
            <a:off x="7511143" y="3882036"/>
            <a:ext cx="3739243" cy="1042336"/>
          </a:xfrm>
          <a:prstGeom prst="wedgeRectCallout">
            <a:avLst>
              <a:gd name="adj1" fmla="val -24404"/>
              <a:gd name="adj2" fmla="val -6572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</a:t>
            </a:r>
            <a:r>
              <a:rPr lang="en-US" sz="2800" i="1" dirty="0">
                <a:solidFill>
                  <a:schemeClr val="tx1"/>
                </a:solidFill>
              </a:rPr>
              <a:t>presume</a:t>
            </a:r>
            <a:r>
              <a:rPr lang="en-US" sz="2800" dirty="0">
                <a:solidFill>
                  <a:schemeClr val="tx1"/>
                </a:solidFill>
              </a:rPr>
              <a:t> due to lack of awareness &amp; training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BE344EA2-1C75-0E7B-69A6-0E666FDADA79}"/>
              </a:ext>
            </a:extLst>
          </p:cNvPr>
          <p:cNvSpPr/>
          <p:nvPr/>
        </p:nvSpPr>
        <p:spPr>
          <a:xfrm>
            <a:off x="8010525" y="5124450"/>
            <a:ext cx="3739243" cy="771525"/>
          </a:xfrm>
          <a:prstGeom prst="wedgeRectCallout">
            <a:avLst>
              <a:gd name="adj1" fmla="val 58643"/>
              <a:gd name="adj2" fmla="val -25154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Train the trainers!</a:t>
            </a:r>
          </a:p>
        </p:txBody>
      </p:sp>
    </p:spTree>
    <p:extLst>
      <p:ext uri="{BB962C8B-B14F-4D97-AF65-F5344CB8AC3E}">
        <p14:creationId xmlns:p14="http://schemas.microsoft.com/office/powerpoint/2010/main" val="284764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E801-37D7-0111-9F6E-22F57EFE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Licensing: Permissive versus restrictive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A49AE0-F854-8848-A711-5F59A6A28287}"/>
              </a:ext>
            </a:extLst>
          </p:cNvPr>
          <p:cNvSpPr/>
          <p:nvPr/>
        </p:nvSpPr>
        <p:spPr>
          <a:xfrm>
            <a:off x="609480" y="3698153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CC-BY-NC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DB206F-A3F8-6013-D2FB-E0BA4845697A}"/>
              </a:ext>
            </a:extLst>
          </p:cNvPr>
          <p:cNvSpPr/>
          <p:nvPr/>
        </p:nvSpPr>
        <p:spPr>
          <a:xfrm>
            <a:off x="609480" y="4466957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CC-BY-ND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EBC82E-6A2F-56C6-4C2D-A591D9117D46}"/>
              </a:ext>
            </a:extLst>
          </p:cNvPr>
          <p:cNvSpPr/>
          <p:nvPr/>
        </p:nvSpPr>
        <p:spPr>
          <a:xfrm>
            <a:off x="609480" y="5235761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CC-BY-NC-ND</a:t>
            </a: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3429FE97-F564-220E-858F-A67710524CBC}"/>
              </a:ext>
            </a:extLst>
          </p:cNvPr>
          <p:cNvSpPr/>
          <p:nvPr/>
        </p:nvSpPr>
        <p:spPr>
          <a:xfrm>
            <a:off x="5541745" y="4382862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alf Frame 13">
            <a:extLst>
              <a:ext uri="{FF2B5EF4-FFF2-40B4-BE49-F238E27FC236}">
                <a16:creationId xmlns:a16="http://schemas.microsoft.com/office/drawing/2014/main" id="{BCEC6A3C-DDDE-F196-820E-5E40289EB323}"/>
              </a:ext>
            </a:extLst>
          </p:cNvPr>
          <p:cNvSpPr/>
          <p:nvPr/>
        </p:nvSpPr>
        <p:spPr>
          <a:xfrm rot="18988295" flipV="1">
            <a:off x="3535073" y="3730872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>
            <a:extLst>
              <a:ext uri="{FF2B5EF4-FFF2-40B4-BE49-F238E27FC236}">
                <a16:creationId xmlns:a16="http://schemas.microsoft.com/office/drawing/2014/main" id="{9908F20E-139F-23CE-7969-0D4AC661AF88}"/>
              </a:ext>
            </a:extLst>
          </p:cNvPr>
          <p:cNvSpPr/>
          <p:nvPr/>
        </p:nvSpPr>
        <p:spPr>
          <a:xfrm rot="18988295" flipV="1">
            <a:off x="3517037" y="4463206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>
            <a:extLst>
              <a:ext uri="{FF2B5EF4-FFF2-40B4-BE49-F238E27FC236}">
                <a16:creationId xmlns:a16="http://schemas.microsoft.com/office/drawing/2014/main" id="{05381A58-F3CA-FD48-36D7-90A015C96F31}"/>
              </a:ext>
            </a:extLst>
          </p:cNvPr>
          <p:cNvSpPr/>
          <p:nvPr/>
        </p:nvSpPr>
        <p:spPr>
          <a:xfrm rot="18988295" flipV="1">
            <a:off x="3517036" y="5227392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Half Frame 17">
            <a:extLst>
              <a:ext uri="{FF2B5EF4-FFF2-40B4-BE49-F238E27FC236}">
                <a16:creationId xmlns:a16="http://schemas.microsoft.com/office/drawing/2014/main" id="{51231F82-1F3B-903C-6961-FCB1450B9198}"/>
              </a:ext>
            </a:extLst>
          </p:cNvPr>
          <p:cNvSpPr/>
          <p:nvPr/>
        </p:nvSpPr>
        <p:spPr>
          <a:xfrm rot="18988295" flipV="1">
            <a:off x="5676456" y="3730873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6451AD-F4B9-2E5F-BDB3-618FE228533E}"/>
              </a:ext>
            </a:extLst>
          </p:cNvPr>
          <p:cNvSpPr txBox="1"/>
          <p:nvPr/>
        </p:nvSpPr>
        <p:spPr>
          <a:xfrm>
            <a:off x="6292889" y="3748655"/>
            <a:ext cx="86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(if free of charge)</a:t>
            </a:r>
          </a:p>
        </p:txBody>
      </p:sp>
      <p:sp>
        <p:nvSpPr>
          <p:cNvPr id="21" name="Multiplication Sign 20">
            <a:extLst>
              <a:ext uri="{FF2B5EF4-FFF2-40B4-BE49-F238E27FC236}">
                <a16:creationId xmlns:a16="http://schemas.microsoft.com/office/drawing/2014/main" id="{AF187F20-3424-1D95-D39F-5BC2F8A42154}"/>
              </a:ext>
            </a:extLst>
          </p:cNvPr>
          <p:cNvSpPr/>
          <p:nvPr/>
        </p:nvSpPr>
        <p:spPr>
          <a:xfrm>
            <a:off x="5541745" y="5207724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F82426AB-9B3D-4CE6-366D-1FB05957A4A9}"/>
              </a:ext>
            </a:extLst>
          </p:cNvPr>
          <p:cNvSpPr/>
          <p:nvPr/>
        </p:nvSpPr>
        <p:spPr>
          <a:xfrm>
            <a:off x="7818168" y="4382862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FE50F84C-A6D1-8932-CB9D-83B1AC756F1B}"/>
              </a:ext>
            </a:extLst>
          </p:cNvPr>
          <p:cNvSpPr/>
          <p:nvPr/>
        </p:nvSpPr>
        <p:spPr>
          <a:xfrm>
            <a:off x="7818168" y="5207724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4379D6E7-D484-2E36-3340-CF53617B4F81}"/>
              </a:ext>
            </a:extLst>
          </p:cNvPr>
          <p:cNvSpPr/>
          <p:nvPr/>
        </p:nvSpPr>
        <p:spPr>
          <a:xfrm>
            <a:off x="7818168" y="3668758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62D821D-B43D-9CE5-7142-586E60C3DE66}"/>
              </a:ext>
            </a:extLst>
          </p:cNvPr>
          <p:cNvSpPr/>
          <p:nvPr/>
        </p:nvSpPr>
        <p:spPr>
          <a:xfrm>
            <a:off x="5200650" y="3468914"/>
            <a:ext cx="4057650" cy="2539095"/>
          </a:xfrm>
          <a:custGeom>
            <a:avLst/>
            <a:gdLst>
              <a:gd name="connsiteX0" fmla="*/ 2661557 w 4294414"/>
              <a:gd name="connsiteY0" fmla="*/ 138793 h 2726872"/>
              <a:gd name="connsiteX1" fmla="*/ 2661557 w 4294414"/>
              <a:gd name="connsiteY1" fmla="*/ 138793 h 2726872"/>
              <a:gd name="connsiteX2" fmla="*/ 2612571 w 4294414"/>
              <a:gd name="connsiteY2" fmla="*/ 195943 h 2726872"/>
              <a:gd name="connsiteX3" fmla="*/ 2579914 w 4294414"/>
              <a:gd name="connsiteY3" fmla="*/ 293915 h 2726872"/>
              <a:gd name="connsiteX4" fmla="*/ 2498271 w 4294414"/>
              <a:gd name="connsiteY4" fmla="*/ 457200 h 2726872"/>
              <a:gd name="connsiteX5" fmla="*/ 2473779 w 4294414"/>
              <a:gd name="connsiteY5" fmla="*/ 506186 h 2726872"/>
              <a:gd name="connsiteX6" fmla="*/ 2392136 w 4294414"/>
              <a:gd name="connsiteY6" fmla="*/ 595993 h 2726872"/>
              <a:gd name="connsiteX7" fmla="*/ 2302329 w 4294414"/>
              <a:gd name="connsiteY7" fmla="*/ 669472 h 2726872"/>
              <a:gd name="connsiteX8" fmla="*/ 2188029 w 4294414"/>
              <a:gd name="connsiteY8" fmla="*/ 734786 h 2726872"/>
              <a:gd name="connsiteX9" fmla="*/ 2049236 w 4294414"/>
              <a:gd name="connsiteY9" fmla="*/ 783772 h 2726872"/>
              <a:gd name="connsiteX10" fmla="*/ 1967593 w 4294414"/>
              <a:gd name="connsiteY10" fmla="*/ 791936 h 2726872"/>
              <a:gd name="connsiteX11" fmla="*/ 1747157 w 4294414"/>
              <a:gd name="connsiteY11" fmla="*/ 824593 h 2726872"/>
              <a:gd name="connsiteX12" fmla="*/ 1665514 w 4294414"/>
              <a:gd name="connsiteY12" fmla="*/ 840922 h 2726872"/>
              <a:gd name="connsiteX13" fmla="*/ 726621 w 4294414"/>
              <a:gd name="connsiteY13" fmla="*/ 865415 h 2726872"/>
              <a:gd name="connsiteX14" fmla="*/ 375557 w 4294414"/>
              <a:gd name="connsiteY14" fmla="*/ 955222 h 2726872"/>
              <a:gd name="connsiteX15" fmla="*/ 171450 w 4294414"/>
              <a:gd name="connsiteY15" fmla="*/ 1045029 h 2726872"/>
              <a:gd name="connsiteX16" fmla="*/ 130629 w 4294414"/>
              <a:gd name="connsiteY16" fmla="*/ 1110343 h 2726872"/>
              <a:gd name="connsiteX17" fmla="*/ 73479 w 4294414"/>
              <a:gd name="connsiteY17" fmla="*/ 1232807 h 2726872"/>
              <a:gd name="connsiteX18" fmla="*/ 32657 w 4294414"/>
              <a:gd name="connsiteY18" fmla="*/ 1338943 h 2726872"/>
              <a:gd name="connsiteX19" fmla="*/ 0 w 4294414"/>
              <a:gd name="connsiteY19" fmla="*/ 1502229 h 2726872"/>
              <a:gd name="connsiteX20" fmla="*/ 32657 w 4294414"/>
              <a:gd name="connsiteY20" fmla="*/ 1738993 h 2726872"/>
              <a:gd name="connsiteX21" fmla="*/ 65314 w 4294414"/>
              <a:gd name="connsiteY21" fmla="*/ 1836965 h 2726872"/>
              <a:gd name="connsiteX22" fmla="*/ 81643 w 4294414"/>
              <a:gd name="connsiteY22" fmla="*/ 1894115 h 2726872"/>
              <a:gd name="connsiteX23" fmla="*/ 97971 w 4294414"/>
              <a:gd name="connsiteY23" fmla="*/ 1934936 h 2726872"/>
              <a:gd name="connsiteX24" fmla="*/ 106136 w 4294414"/>
              <a:gd name="connsiteY24" fmla="*/ 1975757 h 2726872"/>
              <a:gd name="connsiteX25" fmla="*/ 122464 w 4294414"/>
              <a:gd name="connsiteY25" fmla="*/ 2041072 h 2726872"/>
              <a:gd name="connsiteX26" fmla="*/ 130629 w 4294414"/>
              <a:gd name="connsiteY26" fmla="*/ 2081893 h 2726872"/>
              <a:gd name="connsiteX27" fmla="*/ 155121 w 4294414"/>
              <a:gd name="connsiteY27" fmla="*/ 2122715 h 2726872"/>
              <a:gd name="connsiteX28" fmla="*/ 204107 w 4294414"/>
              <a:gd name="connsiteY28" fmla="*/ 2237015 h 2726872"/>
              <a:gd name="connsiteX29" fmla="*/ 449036 w 4294414"/>
              <a:gd name="connsiteY29" fmla="*/ 2481943 h 2726872"/>
              <a:gd name="connsiteX30" fmla="*/ 661307 w 4294414"/>
              <a:gd name="connsiteY30" fmla="*/ 2612572 h 2726872"/>
              <a:gd name="connsiteX31" fmla="*/ 938893 w 4294414"/>
              <a:gd name="connsiteY31" fmla="*/ 2702379 h 2726872"/>
              <a:gd name="connsiteX32" fmla="*/ 1208314 w 4294414"/>
              <a:gd name="connsiteY32" fmla="*/ 2726872 h 2726872"/>
              <a:gd name="connsiteX33" fmla="*/ 2841171 w 4294414"/>
              <a:gd name="connsiteY33" fmla="*/ 2702379 h 2726872"/>
              <a:gd name="connsiteX34" fmla="*/ 3061607 w 4294414"/>
              <a:gd name="connsiteY34" fmla="*/ 2669722 h 2726872"/>
              <a:gd name="connsiteX35" fmla="*/ 3608614 w 4294414"/>
              <a:gd name="connsiteY35" fmla="*/ 2522765 h 2726872"/>
              <a:gd name="connsiteX36" fmla="*/ 3747407 w 4294414"/>
              <a:gd name="connsiteY36" fmla="*/ 2441122 h 2726872"/>
              <a:gd name="connsiteX37" fmla="*/ 3918857 w 4294414"/>
              <a:gd name="connsiteY37" fmla="*/ 2359479 h 2726872"/>
              <a:gd name="connsiteX38" fmla="*/ 4106636 w 4294414"/>
              <a:gd name="connsiteY38" fmla="*/ 2163536 h 2726872"/>
              <a:gd name="connsiteX39" fmla="*/ 4163786 w 4294414"/>
              <a:gd name="connsiteY39" fmla="*/ 1983922 h 2726872"/>
              <a:gd name="connsiteX40" fmla="*/ 4261757 w 4294414"/>
              <a:gd name="connsiteY40" fmla="*/ 1371600 h 2726872"/>
              <a:gd name="connsiteX41" fmla="*/ 4278086 w 4294414"/>
              <a:gd name="connsiteY41" fmla="*/ 1159329 h 2726872"/>
              <a:gd name="connsiteX42" fmla="*/ 4294414 w 4294414"/>
              <a:gd name="connsiteY42" fmla="*/ 979715 h 2726872"/>
              <a:gd name="connsiteX43" fmla="*/ 4245429 w 4294414"/>
              <a:gd name="connsiteY43" fmla="*/ 498022 h 2726872"/>
              <a:gd name="connsiteX44" fmla="*/ 4188279 w 4294414"/>
              <a:gd name="connsiteY44" fmla="*/ 351065 h 2726872"/>
              <a:gd name="connsiteX45" fmla="*/ 4082143 w 4294414"/>
              <a:gd name="connsiteY45" fmla="*/ 146957 h 2726872"/>
              <a:gd name="connsiteX46" fmla="*/ 3959679 w 4294414"/>
              <a:gd name="connsiteY46" fmla="*/ 65315 h 2726872"/>
              <a:gd name="connsiteX47" fmla="*/ 3910693 w 4294414"/>
              <a:gd name="connsiteY47" fmla="*/ 40822 h 2726872"/>
              <a:gd name="connsiteX48" fmla="*/ 3837214 w 4294414"/>
              <a:gd name="connsiteY48" fmla="*/ 24493 h 2726872"/>
              <a:gd name="connsiteX49" fmla="*/ 3624943 w 4294414"/>
              <a:gd name="connsiteY49" fmla="*/ 0 h 2726872"/>
              <a:gd name="connsiteX50" fmla="*/ 2939143 w 4294414"/>
              <a:gd name="connsiteY50" fmla="*/ 16329 h 2726872"/>
              <a:gd name="connsiteX51" fmla="*/ 2865664 w 4294414"/>
              <a:gd name="connsiteY51" fmla="*/ 32657 h 2726872"/>
              <a:gd name="connsiteX52" fmla="*/ 2808514 w 4294414"/>
              <a:gd name="connsiteY52" fmla="*/ 57150 h 2726872"/>
              <a:gd name="connsiteX53" fmla="*/ 2743200 w 4294414"/>
              <a:gd name="connsiteY53" fmla="*/ 81643 h 2726872"/>
              <a:gd name="connsiteX54" fmla="*/ 2661557 w 4294414"/>
              <a:gd name="connsiteY54" fmla="*/ 138793 h 272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294414" h="2726872">
                <a:moveTo>
                  <a:pt x="2661557" y="138793"/>
                </a:moveTo>
                <a:lnTo>
                  <a:pt x="2661557" y="138793"/>
                </a:lnTo>
                <a:cubicBezTo>
                  <a:pt x="2645228" y="157843"/>
                  <a:pt x="2624257" y="173740"/>
                  <a:pt x="2612571" y="195943"/>
                </a:cubicBezTo>
                <a:cubicBezTo>
                  <a:pt x="2596538" y="226405"/>
                  <a:pt x="2592001" y="261683"/>
                  <a:pt x="2579914" y="293915"/>
                </a:cubicBezTo>
                <a:cubicBezTo>
                  <a:pt x="2530530" y="425606"/>
                  <a:pt x="2556892" y="354613"/>
                  <a:pt x="2498271" y="457200"/>
                </a:cubicBezTo>
                <a:cubicBezTo>
                  <a:pt x="2489214" y="473051"/>
                  <a:pt x="2483905" y="490996"/>
                  <a:pt x="2473779" y="506186"/>
                </a:cubicBezTo>
                <a:cubicBezTo>
                  <a:pt x="2458485" y="529128"/>
                  <a:pt x="2413722" y="577105"/>
                  <a:pt x="2392136" y="595993"/>
                </a:cubicBezTo>
                <a:cubicBezTo>
                  <a:pt x="2363027" y="621463"/>
                  <a:pt x="2335912" y="650282"/>
                  <a:pt x="2302329" y="669472"/>
                </a:cubicBezTo>
                <a:cubicBezTo>
                  <a:pt x="2264229" y="691243"/>
                  <a:pt x="2228363" y="717500"/>
                  <a:pt x="2188029" y="734786"/>
                </a:cubicBezTo>
                <a:cubicBezTo>
                  <a:pt x="2137155" y="756589"/>
                  <a:pt x="2106326" y="772354"/>
                  <a:pt x="2049236" y="783772"/>
                </a:cubicBezTo>
                <a:cubicBezTo>
                  <a:pt x="2022417" y="789136"/>
                  <a:pt x="1994807" y="789215"/>
                  <a:pt x="1967593" y="791936"/>
                </a:cubicBezTo>
                <a:cubicBezTo>
                  <a:pt x="1777251" y="839522"/>
                  <a:pt x="1967234" y="798184"/>
                  <a:pt x="1747157" y="824593"/>
                </a:cubicBezTo>
                <a:cubicBezTo>
                  <a:pt x="1719601" y="827900"/>
                  <a:pt x="1693245" y="839813"/>
                  <a:pt x="1665514" y="840922"/>
                </a:cubicBezTo>
                <a:cubicBezTo>
                  <a:pt x="1352693" y="853435"/>
                  <a:pt x="1039585" y="857251"/>
                  <a:pt x="726621" y="865415"/>
                </a:cubicBezTo>
                <a:cubicBezTo>
                  <a:pt x="596856" y="888314"/>
                  <a:pt x="503619" y="898875"/>
                  <a:pt x="375557" y="955222"/>
                </a:cubicBezTo>
                <a:lnTo>
                  <a:pt x="171450" y="1045029"/>
                </a:lnTo>
                <a:cubicBezTo>
                  <a:pt x="128472" y="1088007"/>
                  <a:pt x="161554" y="1048492"/>
                  <a:pt x="130629" y="1110343"/>
                </a:cubicBezTo>
                <a:cubicBezTo>
                  <a:pt x="51271" y="1269060"/>
                  <a:pt x="117205" y="1114123"/>
                  <a:pt x="73479" y="1232807"/>
                </a:cubicBezTo>
                <a:cubicBezTo>
                  <a:pt x="60375" y="1268375"/>
                  <a:pt x="41850" y="1302169"/>
                  <a:pt x="32657" y="1338943"/>
                </a:cubicBezTo>
                <a:cubicBezTo>
                  <a:pt x="8299" y="1436376"/>
                  <a:pt x="20018" y="1382121"/>
                  <a:pt x="0" y="1502229"/>
                </a:cubicBezTo>
                <a:cubicBezTo>
                  <a:pt x="10886" y="1581150"/>
                  <a:pt x="17400" y="1660799"/>
                  <a:pt x="32657" y="1738993"/>
                </a:cubicBezTo>
                <a:cubicBezTo>
                  <a:pt x="39249" y="1772780"/>
                  <a:pt x="54948" y="1804139"/>
                  <a:pt x="65314" y="1836965"/>
                </a:cubicBezTo>
                <a:cubicBezTo>
                  <a:pt x="71280" y="1855858"/>
                  <a:pt x="75378" y="1875319"/>
                  <a:pt x="81643" y="1894115"/>
                </a:cubicBezTo>
                <a:cubicBezTo>
                  <a:pt x="86277" y="1908018"/>
                  <a:pt x="93760" y="1920899"/>
                  <a:pt x="97971" y="1934936"/>
                </a:cubicBezTo>
                <a:cubicBezTo>
                  <a:pt x="101958" y="1948227"/>
                  <a:pt x="103016" y="1962236"/>
                  <a:pt x="106136" y="1975757"/>
                </a:cubicBezTo>
                <a:cubicBezTo>
                  <a:pt x="111182" y="1997624"/>
                  <a:pt x="117418" y="2019205"/>
                  <a:pt x="122464" y="2041072"/>
                </a:cubicBezTo>
                <a:cubicBezTo>
                  <a:pt x="125584" y="2054593"/>
                  <a:pt x="125475" y="2069009"/>
                  <a:pt x="130629" y="2081893"/>
                </a:cubicBezTo>
                <a:cubicBezTo>
                  <a:pt x="136522" y="2096627"/>
                  <a:pt x="148328" y="2108374"/>
                  <a:pt x="155121" y="2122715"/>
                </a:cubicBezTo>
                <a:cubicBezTo>
                  <a:pt x="172866" y="2160176"/>
                  <a:pt x="178212" y="2204647"/>
                  <a:pt x="204107" y="2237015"/>
                </a:cubicBezTo>
                <a:cubicBezTo>
                  <a:pt x="286928" y="2340540"/>
                  <a:pt x="320343" y="2391101"/>
                  <a:pt x="449036" y="2481943"/>
                </a:cubicBezTo>
                <a:cubicBezTo>
                  <a:pt x="538877" y="2545361"/>
                  <a:pt x="569613" y="2580586"/>
                  <a:pt x="661307" y="2612572"/>
                </a:cubicBezTo>
                <a:cubicBezTo>
                  <a:pt x="753131" y="2644604"/>
                  <a:pt x="842308" y="2691017"/>
                  <a:pt x="938893" y="2702379"/>
                </a:cubicBezTo>
                <a:cubicBezTo>
                  <a:pt x="1121015" y="2723804"/>
                  <a:pt x="1031193" y="2715801"/>
                  <a:pt x="1208314" y="2726872"/>
                </a:cubicBezTo>
                <a:lnTo>
                  <a:pt x="2841171" y="2702379"/>
                </a:lnTo>
                <a:cubicBezTo>
                  <a:pt x="2915416" y="2700089"/>
                  <a:pt x="2988769" y="2684290"/>
                  <a:pt x="3061607" y="2669722"/>
                </a:cubicBezTo>
                <a:cubicBezTo>
                  <a:pt x="3198997" y="2642244"/>
                  <a:pt x="3454471" y="2595555"/>
                  <a:pt x="3608614" y="2522765"/>
                </a:cubicBezTo>
                <a:cubicBezTo>
                  <a:pt x="3657150" y="2499845"/>
                  <a:pt x="3699909" y="2466121"/>
                  <a:pt x="3747407" y="2441122"/>
                </a:cubicBezTo>
                <a:cubicBezTo>
                  <a:pt x="3803421" y="2411641"/>
                  <a:pt x="3864724" y="2392287"/>
                  <a:pt x="3918857" y="2359479"/>
                </a:cubicBezTo>
                <a:cubicBezTo>
                  <a:pt x="4007964" y="2305475"/>
                  <a:pt x="4043097" y="2244403"/>
                  <a:pt x="4106636" y="2163536"/>
                </a:cubicBezTo>
                <a:cubicBezTo>
                  <a:pt x="4125686" y="2103665"/>
                  <a:pt x="4150156" y="2045255"/>
                  <a:pt x="4163786" y="1983922"/>
                </a:cubicBezTo>
                <a:cubicBezTo>
                  <a:pt x="4182212" y="1901005"/>
                  <a:pt x="4249467" y="1476944"/>
                  <a:pt x="4261757" y="1371600"/>
                </a:cubicBezTo>
                <a:cubicBezTo>
                  <a:pt x="4269981" y="1301112"/>
                  <a:pt x="4272193" y="1230050"/>
                  <a:pt x="4278086" y="1159329"/>
                </a:cubicBezTo>
                <a:cubicBezTo>
                  <a:pt x="4283079" y="1099418"/>
                  <a:pt x="4288971" y="1039586"/>
                  <a:pt x="4294414" y="979715"/>
                </a:cubicBezTo>
                <a:cubicBezTo>
                  <a:pt x="4285109" y="798261"/>
                  <a:pt x="4293776" y="665037"/>
                  <a:pt x="4245429" y="498022"/>
                </a:cubicBezTo>
                <a:cubicBezTo>
                  <a:pt x="4230814" y="447535"/>
                  <a:pt x="4208806" y="399450"/>
                  <a:pt x="4188279" y="351065"/>
                </a:cubicBezTo>
                <a:cubicBezTo>
                  <a:pt x="4174345" y="318222"/>
                  <a:pt x="4114404" y="183826"/>
                  <a:pt x="4082143" y="146957"/>
                </a:cubicBezTo>
                <a:cubicBezTo>
                  <a:pt x="4058605" y="120057"/>
                  <a:pt x="3992625" y="83055"/>
                  <a:pt x="3959679" y="65315"/>
                </a:cubicBezTo>
                <a:cubicBezTo>
                  <a:pt x="3943605" y="56660"/>
                  <a:pt x="3928012" y="46595"/>
                  <a:pt x="3910693" y="40822"/>
                </a:cubicBezTo>
                <a:cubicBezTo>
                  <a:pt x="3886890" y="32888"/>
                  <a:pt x="3861861" y="29188"/>
                  <a:pt x="3837214" y="24493"/>
                </a:cubicBezTo>
                <a:cubicBezTo>
                  <a:pt x="3728702" y="3824"/>
                  <a:pt x="3740958" y="8288"/>
                  <a:pt x="3624943" y="0"/>
                </a:cubicBezTo>
                <a:lnTo>
                  <a:pt x="2939143" y="16329"/>
                </a:lnTo>
                <a:cubicBezTo>
                  <a:pt x="2914076" y="17407"/>
                  <a:pt x="2889612" y="25173"/>
                  <a:pt x="2865664" y="32657"/>
                </a:cubicBezTo>
                <a:cubicBezTo>
                  <a:pt x="2845882" y="38839"/>
                  <a:pt x="2827757" y="49453"/>
                  <a:pt x="2808514" y="57150"/>
                </a:cubicBezTo>
                <a:cubicBezTo>
                  <a:pt x="2786925" y="65786"/>
                  <a:pt x="2763526" y="70351"/>
                  <a:pt x="2743200" y="81643"/>
                </a:cubicBezTo>
                <a:cubicBezTo>
                  <a:pt x="2719336" y="94901"/>
                  <a:pt x="2675164" y="129268"/>
                  <a:pt x="2661557" y="138793"/>
                </a:cubicBezTo>
                <a:close/>
              </a:path>
            </a:pathLst>
          </a:custGeom>
          <a:noFill/>
          <a:ln>
            <a:solidFill>
              <a:srgbClr val="ED7D31"/>
            </a:solidFill>
            <a:prstDash val="dash"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93E963E7-192A-60CC-93D2-D74CBA0455DB}"/>
              </a:ext>
            </a:extLst>
          </p:cNvPr>
          <p:cNvSpPr/>
          <p:nvPr/>
        </p:nvSpPr>
        <p:spPr>
          <a:xfrm>
            <a:off x="9363955" y="3934096"/>
            <a:ext cx="1371600" cy="1034008"/>
          </a:xfrm>
          <a:prstGeom prst="wedgeRectCallout">
            <a:avLst>
              <a:gd name="adj1" fmla="val -62500"/>
              <a:gd name="adj2" fmla="val 24362"/>
            </a:avLst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D7D31"/>
                </a:solidFill>
              </a:rPr>
              <a:t>Bad for the progress of science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5054E5DF-B5B9-08CA-0D30-CBF36F35CC8A}"/>
              </a:ext>
            </a:extLst>
          </p:cNvPr>
          <p:cNvSpPr/>
          <p:nvPr/>
        </p:nvSpPr>
        <p:spPr>
          <a:xfrm>
            <a:off x="10368326" y="4996880"/>
            <a:ext cx="1508686" cy="1034008"/>
          </a:xfrm>
          <a:prstGeom prst="wedgeRectCallout">
            <a:avLst>
              <a:gd name="adj1" fmla="val -33929"/>
              <a:gd name="adj2" fmla="val -64860"/>
            </a:avLst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D7D31"/>
                </a:solidFill>
              </a:rPr>
              <a:t>In particular in the context of training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98B163-6748-9A25-881D-8D9BF8D319F0}"/>
              </a:ext>
            </a:extLst>
          </p:cNvPr>
          <p:cNvSpPr/>
          <p:nvPr/>
        </p:nvSpPr>
        <p:spPr>
          <a:xfrm>
            <a:off x="609480" y="2139045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CC-BY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F9375F-9945-C62A-8865-4723FDB1007B}"/>
              </a:ext>
            </a:extLst>
          </p:cNvPr>
          <p:cNvSpPr/>
          <p:nvPr/>
        </p:nvSpPr>
        <p:spPr>
          <a:xfrm>
            <a:off x="609480" y="2926899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CC-BY-SA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628A67-FB88-9CE8-F67D-9ED174E93163}"/>
              </a:ext>
            </a:extLst>
          </p:cNvPr>
          <p:cNvSpPr/>
          <p:nvPr/>
        </p:nvSpPr>
        <p:spPr>
          <a:xfrm>
            <a:off x="2827444" y="1355809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Download and share for free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B168FD-31DD-F167-6E42-87560CEE9517}"/>
              </a:ext>
            </a:extLst>
          </p:cNvPr>
          <p:cNvSpPr/>
          <p:nvPr/>
        </p:nvSpPr>
        <p:spPr>
          <a:xfrm>
            <a:off x="5037004" y="1355808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Reuse parts, e.g. Figures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AEE0BA-FC00-E6F8-20B7-AA31E1D032F1}"/>
              </a:ext>
            </a:extLst>
          </p:cNvPr>
          <p:cNvSpPr/>
          <p:nvPr/>
        </p:nvSpPr>
        <p:spPr>
          <a:xfrm>
            <a:off x="7246564" y="1355807"/>
            <a:ext cx="2117391" cy="68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Reuse parts, e.g. in paid training </a:t>
            </a:r>
          </a:p>
        </p:txBody>
      </p:sp>
      <p:sp>
        <p:nvSpPr>
          <p:cNvPr id="31" name="Half Frame 30">
            <a:extLst>
              <a:ext uri="{FF2B5EF4-FFF2-40B4-BE49-F238E27FC236}">
                <a16:creationId xmlns:a16="http://schemas.microsoft.com/office/drawing/2014/main" id="{09216D72-0ADF-4B59-B1AF-5A1081A033D3}"/>
              </a:ext>
            </a:extLst>
          </p:cNvPr>
          <p:cNvSpPr/>
          <p:nvPr/>
        </p:nvSpPr>
        <p:spPr>
          <a:xfrm rot="18988295" flipV="1">
            <a:off x="3535073" y="2197348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Half Frame 31">
            <a:extLst>
              <a:ext uri="{FF2B5EF4-FFF2-40B4-BE49-F238E27FC236}">
                <a16:creationId xmlns:a16="http://schemas.microsoft.com/office/drawing/2014/main" id="{8597DC4C-E6D3-D48A-BA4E-1FD0D7050C56}"/>
              </a:ext>
            </a:extLst>
          </p:cNvPr>
          <p:cNvSpPr/>
          <p:nvPr/>
        </p:nvSpPr>
        <p:spPr>
          <a:xfrm rot="18988295" flipV="1">
            <a:off x="5744636" y="2197349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Half Frame 32">
            <a:extLst>
              <a:ext uri="{FF2B5EF4-FFF2-40B4-BE49-F238E27FC236}">
                <a16:creationId xmlns:a16="http://schemas.microsoft.com/office/drawing/2014/main" id="{6186F606-0BF8-10F2-77CF-8D82423CBA6E}"/>
              </a:ext>
            </a:extLst>
          </p:cNvPr>
          <p:cNvSpPr/>
          <p:nvPr/>
        </p:nvSpPr>
        <p:spPr>
          <a:xfrm rot="18988295" flipV="1">
            <a:off x="7954199" y="2213676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Half Frame 33">
            <a:extLst>
              <a:ext uri="{FF2B5EF4-FFF2-40B4-BE49-F238E27FC236}">
                <a16:creationId xmlns:a16="http://schemas.microsoft.com/office/drawing/2014/main" id="{14357242-0181-43D2-7354-0953100250EA}"/>
              </a:ext>
            </a:extLst>
          </p:cNvPr>
          <p:cNvSpPr/>
          <p:nvPr/>
        </p:nvSpPr>
        <p:spPr>
          <a:xfrm rot="18988295" flipV="1">
            <a:off x="3466896" y="2954578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2C5F81-2955-1321-F965-A229420A6520}"/>
              </a:ext>
            </a:extLst>
          </p:cNvPr>
          <p:cNvSpPr txBox="1"/>
          <p:nvPr/>
        </p:nvSpPr>
        <p:spPr>
          <a:xfrm>
            <a:off x="4083328" y="2972360"/>
            <a:ext cx="95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Only under CC-BY-SA</a:t>
            </a:r>
          </a:p>
        </p:txBody>
      </p:sp>
      <p:sp>
        <p:nvSpPr>
          <p:cNvPr id="36" name="Half Frame 35">
            <a:extLst>
              <a:ext uri="{FF2B5EF4-FFF2-40B4-BE49-F238E27FC236}">
                <a16:creationId xmlns:a16="http://schemas.microsoft.com/office/drawing/2014/main" id="{ADA32B82-0348-94FA-DA76-C0B3FF1EF22C}"/>
              </a:ext>
            </a:extLst>
          </p:cNvPr>
          <p:cNvSpPr/>
          <p:nvPr/>
        </p:nvSpPr>
        <p:spPr>
          <a:xfrm rot="18988295" flipV="1">
            <a:off x="5728020" y="2938329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457D2D-33CD-F6FE-8326-6983E9413307}"/>
              </a:ext>
            </a:extLst>
          </p:cNvPr>
          <p:cNvSpPr txBox="1"/>
          <p:nvPr/>
        </p:nvSpPr>
        <p:spPr>
          <a:xfrm>
            <a:off x="6344452" y="2956111"/>
            <a:ext cx="95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Only under CC-BY-SA</a:t>
            </a:r>
          </a:p>
        </p:txBody>
      </p:sp>
      <p:sp>
        <p:nvSpPr>
          <p:cNvPr id="38" name="Half Frame 37">
            <a:extLst>
              <a:ext uri="{FF2B5EF4-FFF2-40B4-BE49-F238E27FC236}">
                <a16:creationId xmlns:a16="http://schemas.microsoft.com/office/drawing/2014/main" id="{66B5FAD9-59AD-4FC2-8E5A-A6DD9E41A816}"/>
              </a:ext>
            </a:extLst>
          </p:cNvPr>
          <p:cNvSpPr/>
          <p:nvPr/>
        </p:nvSpPr>
        <p:spPr>
          <a:xfrm rot="18988295" flipV="1">
            <a:off x="7875070" y="2951821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67627F-E4E6-02EB-6B19-58E7598A11E6}"/>
              </a:ext>
            </a:extLst>
          </p:cNvPr>
          <p:cNvSpPr txBox="1"/>
          <p:nvPr/>
        </p:nvSpPr>
        <p:spPr>
          <a:xfrm>
            <a:off x="8491502" y="2969603"/>
            <a:ext cx="95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Only under CC-BY-SA</a:t>
            </a:r>
          </a:p>
        </p:txBody>
      </p:sp>
    </p:spTree>
    <p:extLst>
      <p:ext uri="{BB962C8B-B14F-4D97-AF65-F5344CB8AC3E}">
        <p14:creationId xmlns:p14="http://schemas.microsoft.com/office/powerpoint/2010/main" val="57540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6" grpId="0" animBg="1"/>
      <p:bldP spid="37" grpId="0"/>
      <p:bldP spid="38" grpId="0" animBg="1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B35B15-EBDE-B254-8579-5DCC37C3D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127" y="1857155"/>
            <a:ext cx="6601746" cy="314368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B418A8-F0B0-9098-AB81-0FE0FCF20AD9}"/>
              </a:ext>
            </a:extLst>
          </p:cNvPr>
          <p:cNvSpPr txBox="1">
            <a:spLocks/>
          </p:cNvSpPr>
          <p:nvPr/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Licensing: Permissive versus restrictive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30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6F5F0-8A63-687A-6016-6DABB277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040FEC-ABA9-0EEC-7723-EA384E38B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100" y="1371066"/>
            <a:ext cx="6185208" cy="45750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7E01E71-A62A-95B3-8DF4-2D14A4E3EA1B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604AC-1301-FEF5-F61F-9C6B7DEDD0F1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78B7C8-33EF-117F-F6E7-2B4845BF89C1}"/>
              </a:ext>
            </a:extLst>
          </p:cNvPr>
          <p:cNvSpPr/>
          <p:nvPr/>
        </p:nvSpPr>
        <p:spPr>
          <a:xfrm>
            <a:off x="8626929" y="5607957"/>
            <a:ext cx="522514" cy="1796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12DC55-3373-09D6-2DD7-751C4AAD7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08" y="1893498"/>
            <a:ext cx="4290313" cy="4052623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DBFCB7C-4410-2B18-5585-A4454975B4A4}"/>
              </a:ext>
            </a:extLst>
          </p:cNvPr>
          <p:cNvSpPr/>
          <p:nvPr/>
        </p:nvSpPr>
        <p:spPr>
          <a:xfrm>
            <a:off x="2790067" y="1132015"/>
            <a:ext cx="3608614" cy="1054634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cropped from / licensed </a:t>
            </a:r>
            <a:r>
              <a:rPr lang="en-US" sz="2000" dirty="0">
                <a:solidFill>
                  <a:schemeClr val="tx1"/>
                </a:solidFill>
                <a:hlinkClick r:id="rId4"/>
              </a:rPr>
              <a:t>CC-BY 4.0</a:t>
            </a:r>
            <a:r>
              <a:rPr lang="en-US" sz="2000" dirty="0">
                <a:solidFill>
                  <a:schemeClr val="tx1"/>
                </a:solidFill>
              </a:rPr>
              <a:t> by  D. Franco-Barranco et al.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E214C-5B11-F511-A2C3-BAFDBA48825B}"/>
              </a:ext>
            </a:extLst>
          </p:cNvPr>
          <p:cNvSpPr txBox="1"/>
          <p:nvPr/>
        </p:nvSpPr>
        <p:spPr>
          <a:xfrm>
            <a:off x="3516993" y="6318900"/>
            <a:ext cx="6970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5"/>
              </a:rPr>
              <a:t>https://www.biorxiv.org/content/10.1101/2024.02.03.576026v1.article-info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405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3F0C0-11B9-830A-69BA-0D85B39F3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13BD796-70E2-97E9-EE21-4A3243E0C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45652"/>
            <a:ext cx="4495800" cy="3845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0B5ABD-474C-0CD3-A701-E7EC0EEF4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809" y="1388135"/>
            <a:ext cx="5047313" cy="45579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A9B541-D13A-3178-F08E-17C9BF80CA1C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ED760-DE9F-985C-D27B-636DC967649E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CD0EA-4799-3554-505F-1438C0C5EEF0}"/>
              </a:ext>
            </a:extLst>
          </p:cNvPr>
          <p:cNvSpPr/>
          <p:nvPr/>
        </p:nvSpPr>
        <p:spPr>
          <a:xfrm>
            <a:off x="8626929" y="5607957"/>
            <a:ext cx="522514" cy="1796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9DAF5CD8-D787-051F-CEE4-08C1CD5225F0}"/>
              </a:ext>
            </a:extLst>
          </p:cNvPr>
          <p:cNvSpPr/>
          <p:nvPr/>
        </p:nvSpPr>
        <p:spPr>
          <a:xfrm>
            <a:off x="3389993" y="1132015"/>
            <a:ext cx="3008688" cy="1054634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take from / licensed </a:t>
            </a:r>
            <a:r>
              <a:rPr lang="en-US" sz="2000" dirty="0">
                <a:solidFill>
                  <a:schemeClr val="tx1"/>
                </a:solidFill>
                <a:hlinkClick r:id="rId4"/>
              </a:rPr>
              <a:t>CC-BY 4.0</a:t>
            </a:r>
            <a:r>
              <a:rPr lang="en-US" sz="2000" dirty="0">
                <a:solidFill>
                  <a:schemeClr val="tx1"/>
                </a:solidFill>
              </a:rPr>
              <a:t> by  D. Ershov et al.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EB1877-07BE-EEAD-E82C-7E4A302FB030}"/>
              </a:ext>
            </a:extLst>
          </p:cNvPr>
          <p:cNvSpPr txBox="1"/>
          <p:nvPr/>
        </p:nvSpPr>
        <p:spPr>
          <a:xfrm>
            <a:off x="3389993" y="6287943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https://www.biorxiv.org/content/10.1101/2021.09.03.458852v2.full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155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C8CD3-B727-5C1A-0714-BB73049DA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8BA926-F00D-D8D8-867D-1FB8E96FF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328" y="1301376"/>
            <a:ext cx="6144506" cy="467732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1AB335A-E8D0-115B-BAC9-61A33A7EB562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1B30B-347E-0209-1608-6CB25A2407E1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E5FB03-74C5-72F0-113B-AE4BCFE568F2}"/>
              </a:ext>
            </a:extLst>
          </p:cNvPr>
          <p:cNvSpPr/>
          <p:nvPr/>
        </p:nvSpPr>
        <p:spPr>
          <a:xfrm>
            <a:off x="8626929" y="5607957"/>
            <a:ext cx="522514" cy="1796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C487EA67-21DB-ACA8-05B5-54C1EED5A797}"/>
              </a:ext>
            </a:extLst>
          </p:cNvPr>
          <p:cNvSpPr/>
          <p:nvPr/>
        </p:nvSpPr>
        <p:spPr>
          <a:xfrm>
            <a:off x="2669721" y="1132015"/>
            <a:ext cx="3728960" cy="1054634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cropped from / licensed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CC-BY 4.0</a:t>
            </a:r>
            <a:r>
              <a:rPr lang="en-US" sz="2000" dirty="0">
                <a:solidFill>
                  <a:schemeClr val="tx1"/>
                </a:solidFill>
              </a:rPr>
              <a:t> by  A. </a:t>
            </a:r>
            <a:r>
              <a:rPr lang="en-US" sz="2000" dirty="0" err="1">
                <a:solidFill>
                  <a:schemeClr val="tx1"/>
                </a:solidFill>
              </a:rPr>
              <a:t>Archit</a:t>
            </a:r>
            <a:r>
              <a:rPr lang="en-US" sz="2000" dirty="0">
                <a:solidFill>
                  <a:schemeClr val="tx1"/>
                </a:solidFill>
              </a:rPr>
              <a:t> et 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BFBF22-52E8-E538-6A28-DC14B72E9E0C}"/>
              </a:ext>
            </a:extLst>
          </p:cNvPr>
          <p:cNvSpPr txBox="1"/>
          <p:nvPr/>
        </p:nvSpPr>
        <p:spPr>
          <a:xfrm>
            <a:off x="3533775" y="6313343"/>
            <a:ext cx="72199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https://www.biorxiv.org/content/10.1101/2023.08.21.554208v1.article-info</a:t>
            </a:r>
            <a:r>
              <a:rPr lang="en-US" sz="1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D73AB3-EEEB-730B-858D-B55C68168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1" y="2243883"/>
            <a:ext cx="5430038" cy="37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9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8835-5EA8-DDFB-E0E8-DBB0F9EA5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F1FFEDB-EE4B-A7BC-BE5B-40045D6E7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93" y="2211586"/>
            <a:ext cx="3287300" cy="371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3317D3-A10C-8B26-16F1-F4F2B0EE1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105" y="1397722"/>
            <a:ext cx="5755802" cy="45246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67F220E-1B41-E350-5DEF-2E926692D508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0D4AF-9235-CECD-ACC5-C6F8600A7B9D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EC46CC-C74E-D856-BCDF-51701A804595}"/>
              </a:ext>
            </a:extLst>
          </p:cNvPr>
          <p:cNvSpPr/>
          <p:nvPr/>
        </p:nvSpPr>
        <p:spPr>
          <a:xfrm>
            <a:off x="8626929" y="5607957"/>
            <a:ext cx="522514" cy="1796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3E6B2E18-FEC4-4D6A-BFAC-0DF17984EA5B}"/>
              </a:ext>
            </a:extLst>
          </p:cNvPr>
          <p:cNvSpPr/>
          <p:nvPr/>
        </p:nvSpPr>
        <p:spPr>
          <a:xfrm>
            <a:off x="2790067" y="1132015"/>
            <a:ext cx="3608614" cy="1054634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cropped from licensed </a:t>
            </a:r>
            <a:r>
              <a:rPr lang="en-US" sz="2000" dirty="0">
                <a:solidFill>
                  <a:schemeClr val="tx1"/>
                </a:solidFill>
                <a:hlinkClick r:id="rId4"/>
              </a:rPr>
              <a:t>CC-BY 4.0</a:t>
            </a:r>
            <a:r>
              <a:rPr lang="en-US" sz="2000" dirty="0">
                <a:solidFill>
                  <a:schemeClr val="tx1"/>
                </a:solidFill>
              </a:rPr>
              <a:t> by I. Hidalgo-</a:t>
            </a:r>
            <a:r>
              <a:rPr lang="en-US" sz="2000" dirty="0" err="1">
                <a:solidFill>
                  <a:schemeClr val="tx1"/>
                </a:solidFill>
              </a:rPr>
              <a:t>Cenalmor</a:t>
            </a:r>
            <a:r>
              <a:rPr lang="en-US" sz="2000" dirty="0">
                <a:solidFill>
                  <a:schemeClr val="tx1"/>
                </a:solidFill>
              </a:rPr>
              <a:t> et al.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A310A2-DCE3-A840-24D9-315C0E020D44}"/>
              </a:ext>
            </a:extLst>
          </p:cNvPr>
          <p:cNvSpPr txBox="1"/>
          <p:nvPr/>
        </p:nvSpPr>
        <p:spPr>
          <a:xfrm>
            <a:off x="3389993" y="6287943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https://www.biorxiv.org/content/10.1101/2021.09.03.458852v2.full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785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91E95-31A3-A137-7509-6742DD72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21F5A-0F85-2902-B50F-93A3A5D4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333" y="1355479"/>
            <a:ext cx="5209806" cy="45579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6FE639-296C-C7C6-1884-F37EC4D665E6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3DDBCF-BB6B-1C98-E11C-729273B6EF32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15BF4E-EB9A-A8B2-08DB-6DC7383DD469}"/>
              </a:ext>
            </a:extLst>
          </p:cNvPr>
          <p:cNvSpPr/>
          <p:nvPr/>
        </p:nvSpPr>
        <p:spPr>
          <a:xfrm>
            <a:off x="8626929" y="5607957"/>
            <a:ext cx="522514" cy="1796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1E739F93-D8EA-4B47-71C7-6A174445FD98}"/>
              </a:ext>
            </a:extLst>
          </p:cNvPr>
          <p:cNvSpPr/>
          <p:nvPr/>
        </p:nvSpPr>
        <p:spPr>
          <a:xfrm>
            <a:off x="2906486" y="1132015"/>
            <a:ext cx="3492195" cy="1054634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cropped from / licensed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CC-BY 4.0</a:t>
            </a:r>
            <a:r>
              <a:rPr lang="en-US" sz="2000" dirty="0">
                <a:solidFill>
                  <a:schemeClr val="tx1"/>
                </a:solidFill>
              </a:rPr>
              <a:t> by  N. Jamali et al.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482E51-714D-3C5C-E137-FD5630014129}"/>
              </a:ext>
            </a:extLst>
          </p:cNvPr>
          <p:cNvSpPr txBox="1"/>
          <p:nvPr/>
        </p:nvSpPr>
        <p:spPr>
          <a:xfrm>
            <a:off x="3389993" y="6287943"/>
            <a:ext cx="721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https://www.biorxiv.org/content/10.1101/2021.09.03.458852v2.full</a:t>
            </a:r>
            <a:r>
              <a:rPr lang="en-US" sz="14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ADF218-AC1A-EC75-0A2A-CAF6B50C7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43" y="2410113"/>
            <a:ext cx="6258990" cy="324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1C422-106B-E27C-C554-28A0C6812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F73A90-BE24-DB7F-89EF-FA8F9B1B1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572" y="1289957"/>
            <a:ext cx="5261583" cy="468019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CDD9662-DC25-5E87-C34D-33E2A8C125F0}"/>
              </a:ext>
            </a:extLst>
          </p:cNvPr>
          <p:cNvSpPr txBox="1">
            <a:spLocks/>
          </p:cNvSpPr>
          <p:nvPr/>
        </p:nvSpPr>
        <p:spPr>
          <a:xfrm>
            <a:off x="582266" y="4260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Licensing: Permissive versus restrictive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5B77A6-1DEB-05A8-4BDC-4E4ED1440E1D}"/>
              </a:ext>
            </a:extLst>
          </p:cNvPr>
          <p:cNvSpPr txBox="1"/>
          <p:nvPr/>
        </p:nvSpPr>
        <p:spPr>
          <a:xfrm>
            <a:off x="637294" y="1397722"/>
            <a:ext cx="360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D1FCB-0659-6B92-343C-E0AC7CB8D93B}"/>
              </a:ext>
            </a:extLst>
          </p:cNvPr>
          <p:cNvSpPr/>
          <p:nvPr/>
        </p:nvSpPr>
        <p:spPr>
          <a:xfrm>
            <a:off x="7851322" y="5440084"/>
            <a:ext cx="1970314" cy="23201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14C350C-6135-D414-46A3-5EAFF77FA555}"/>
              </a:ext>
            </a:extLst>
          </p:cNvPr>
          <p:cNvSpPr/>
          <p:nvPr/>
        </p:nvSpPr>
        <p:spPr>
          <a:xfrm>
            <a:off x="3118757" y="1132015"/>
            <a:ext cx="3279924" cy="788927"/>
          </a:xfrm>
          <a:prstGeom prst="wedgeRectCallout">
            <a:avLst>
              <a:gd name="adj1" fmla="val 56375"/>
              <a:gd name="adj2" fmla="val -42401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Look at this great figure! It’s taken from M. Hartley et 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7CE78-96AF-67B3-D6C3-9BD48DBC791D}"/>
              </a:ext>
            </a:extLst>
          </p:cNvPr>
          <p:cNvSpPr txBox="1"/>
          <p:nvPr/>
        </p:nvSpPr>
        <p:spPr>
          <a:xfrm>
            <a:off x="3389993" y="6282282"/>
            <a:ext cx="7217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https://www.biorxiv.org/content/10.1101/2021.12.17.473169v2.article-info</a:t>
            </a:r>
            <a:r>
              <a:rPr lang="en-US" sz="1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63594E-8567-D035-50D8-02574DFBD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42" y="1971013"/>
            <a:ext cx="6118849" cy="39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5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person walking in a store&#10;&#10;Description automatically generated">
            <a:extLst>
              <a:ext uri="{FF2B5EF4-FFF2-40B4-BE49-F238E27FC236}">
                <a16:creationId xmlns:a16="http://schemas.microsoft.com/office/drawing/2014/main" id="{91D6E49A-5431-C592-7973-5F9FE582BC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2" r="18321"/>
          <a:stretch/>
        </p:blipFill>
        <p:spPr>
          <a:xfrm>
            <a:off x="7571468" y="1256475"/>
            <a:ext cx="3594704" cy="32406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0070440-E377-8FF5-0DC8-4B73D71A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Incentives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CC4B2F-5599-69BD-938B-6C00E99457FB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33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B7E6B6-19EF-7CED-64E9-5B4A15941CFA}"/>
              </a:ext>
            </a:extLst>
          </p:cNvPr>
          <p:cNvSpPr txBox="1"/>
          <p:nvPr/>
        </p:nvSpPr>
        <p:spPr>
          <a:xfrm>
            <a:off x="609480" y="5502729"/>
            <a:ext cx="11383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Note: this may differ depending on the country. In the US, lecturer is a career path, in Germany not really.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430EA8-8182-F4B4-DCF4-510BE387F2AA}"/>
              </a:ext>
            </a:extLst>
          </p:cNvPr>
          <p:cNvSpPr/>
          <p:nvPr/>
        </p:nvSpPr>
        <p:spPr>
          <a:xfrm>
            <a:off x="2827445" y="1256475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 Science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274D36-8874-62F7-1AD3-F44C8309570A}"/>
              </a:ext>
            </a:extLst>
          </p:cNvPr>
          <p:cNvSpPr/>
          <p:nvPr/>
        </p:nvSpPr>
        <p:spPr>
          <a:xfrm>
            <a:off x="5038330" y="1256475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 Training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FD5A08-554E-977A-AD0B-5EDE2B51AA67}"/>
              </a:ext>
            </a:extLst>
          </p:cNvPr>
          <p:cNvSpPr/>
          <p:nvPr/>
        </p:nvSpPr>
        <p:spPr>
          <a:xfrm>
            <a:off x="609481" y="2106386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Research PI / Professor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495E76-2045-DD2A-B526-58F4D7EC475D}"/>
              </a:ext>
            </a:extLst>
          </p:cNvPr>
          <p:cNvSpPr/>
          <p:nvPr/>
        </p:nvSpPr>
        <p:spPr>
          <a:xfrm>
            <a:off x="609481" y="2960915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Lecturer*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BB85D-164B-02EC-78ED-6D9775E3E6DE}"/>
              </a:ext>
            </a:extLst>
          </p:cNvPr>
          <p:cNvSpPr/>
          <p:nvPr/>
        </p:nvSpPr>
        <p:spPr>
          <a:xfrm>
            <a:off x="609481" y="3815444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Academic staff scientist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23B8B1-3EB0-D709-BCBD-D59B6B0A9713}"/>
              </a:ext>
            </a:extLst>
          </p:cNvPr>
          <p:cNvSpPr txBox="1"/>
          <p:nvPr/>
        </p:nvSpPr>
        <p:spPr>
          <a:xfrm>
            <a:off x="609480" y="1702646"/>
            <a:ext cx="21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Career goal:</a:t>
            </a:r>
          </a:p>
        </p:txBody>
      </p:sp>
      <p:sp>
        <p:nvSpPr>
          <p:cNvPr id="14" name="Half Frame 13">
            <a:extLst>
              <a:ext uri="{FF2B5EF4-FFF2-40B4-BE49-F238E27FC236}">
                <a16:creationId xmlns:a16="http://schemas.microsoft.com/office/drawing/2014/main" id="{DFADFE05-AD2A-B65C-5F9E-1FEA47411E04}"/>
              </a:ext>
            </a:extLst>
          </p:cNvPr>
          <p:cNvSpPr/>
          <p:nvPr/>
        </p:nvSpPr>
        <p:spPr>
          <a:xfrm rot="18988295" flipV="1">
            <a:off x="3535074" y="2248784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95E4F73F-9EFB-4BC4-1876-43A9E86F4758}"/>
              </a:ext>
            </a:extLst>
          </p:cNvPr>
          <p:cNvSpPr/>
          <p:nvPr/>
        </p:nvSpPr>
        <p:spPr>
          <a:xfrm>
            <a:off x="3408528" y="4763183"/>
            <a:ext cx="971550" cy="612321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ADAD969E-2DAD-8D34-DFA2-F62E63335750}"/>
              </a:ext>
            </a:extLst>
          </p:cNvPr>
          <p:cNvSpPr/>
          <p:nvPr/>
        </p:nvSpPr>
        <p:spPr>
          <a:xfrm>
            <a:off x="5618091" y="4763183"/>
            <a:ext cx="971550" cy="612321"/>
          </a:xfrm>
          <a:prstGeom prst="mathMultiply">
            <a:avLst/>
          </a:prstGeom>
          <a:solidFill>
            <a:srgbClr val="FFC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alf Frame 17">
            <a:extLst>
              <a:ext uri="{FF2B5EF4-FFF2-40B4-BE49-F238E27FC236}">
                <a16:creationId xmlns:a16="http://schemas.microsoft.com/office/drawing/2014/main" id="{6D645BC4-0124-DAA7-3286-E608EC51C62B}"/>
              </a:ext>
            </a:extLst>
          </p:cNvPr>
          <p:cNvSpPr/>
          <p:nvPr/>
        </p:nvSpPr>
        <p:spPr>
          <a:xfrm rot="18988295" flipV="1">
            <a:off x="5744635" y="2248786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30F3E8-D45A-4AA4-D611-50E630FE8177}"/>
              </a:ext>
            </a:extLst>
          </p:cNvPr>
          <p:cNvSpPr/>
          <p:nvPr/>
        </p:nvSpPr>
        <p:spPr>
          <a:xfrm>
            <a:off x="609479" y="4659086"/>
            <a:ext cx="2117391" cy="7674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Industry engineer</a:t>
            </a:r>
          </a:p>
        </p:txBody>
      </p:sp>
      <p:sp>
        <p:nvSpPr>
          <p:cNvPr id="20" name="Half Frame 19">
            <a:extLst>
              <a:ext uri="{FF2B5EF4-FFF2-40B4-BE49-F238E27FC236}">
                <a16:creationId xmlns:a16="http://schemas.microsoft.com/office/drawing/2014/main" id="{0DC9CF1A-8FF4-E409-F58D-954C43E79A68}"/>
              </a:ext>
            </a:extLst>
          </p:cNvPr>
          <p:cNvSpPr/>
          <p:nvPr/>
        </p:nvSpPr>
        <p:spPr>
          <a:xfrm rot="18988295" flipV="1">
            <a:off x="5752802" y="3947908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Half Frame 20">
            <a:extLst>
              <a:ext uri="{FF2B5EF4-FFF2-40B4-BE49-F238E27FC236}">
                <a16:creationId xmlns:a16="http://schemas.microsoft.com/office/drawing/2014/main" id="{E37586F1-13D4-21EB-E0BA-1E5BD624CDF3}"/>
              </a:ext>
            </a:extLst>
          </p:cNvPr>
          <p:cNvSpPr/>
          <p:nvPr/>
        </p:nvSpPr>
        <p:spPr>
          <a:xfrm rot="18988295" flipV="1">
            <a:off x="3543239" y="3947908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Half Frame 21">
            <a:extLst>
              <a:ext uri="{FF2B5EF4-FFF2-40B4-BE49-F238E27FC236}">
                <a16:creationId xmlns:a16="http://schemas.microsoft.com/office/drawing/2014/main" id="{C81F98A6-6393-B4FF-FB90-6CA424868B57}"/>
              </a:ext>
            </a:extLst>
          </p:cNvPr>
          <p:cNvSpPr/>
          <p:nvPr/>
        </p:nvSpPr>
        <p:spPr>
          <a:xfrm rot="18988295" flipV="1">
            <a:off x="3517040" y="3096647"/>
            <a:ext cx="702128" cy="275548"/>
          </a:xfrm>
          <a:prstGeom prst="halfFram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Half Frame 22">
            <a:extLst>
              <a:ext uri="{FF2B5EF4-FFF2-40B4-BE49-F238E27FC236}">
                <a16:creationId xmlns:a16="http://schemas.microsoft.com/office/drawing/2014/main" id="{3C3A2F08-9215-0D07-12A6-D2004217A00A}"/>
              </a:ext>
            </a:extLst>
          </p:cNvPr>
          <p:cNvSpPr/>
          <p:nvPr/>
        </p:nvSpPr>
        <p:spPr>
          <a:xfrm rot="18988295" flipV="1">
            <a:off x="5744635" y="3096645"/>
            <a:ext cx="702128" cy="275548"/>
          </a:xfrm>
          <a:prstGeom prst="halfFram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B22CA37D-A34D-9917-2B3C-2E381F8A0BCA}"/>
              </a:ext>
            </a:extLst>
          </p:cNvPr>
          <p:cNvSpPr/>
          <p:nvPr/>
        </p:nvSpPr>
        <p:spPr>
          <a:xfrm>
            <a:off x="3408527" y="69386"/>
            <a:ext cx="2687473" cy="1019174"/>
          </a:xfrm>
          <a:prstGeom prst="wedgeRectCallout">
            <a:avLst>
              <a:gd name="adj1" fmla="val -22481"/>
              <a:gd name="adj2" fmla="val 58130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The system is changing currently towards more openness (thankfully)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8621D68C-56F2-E038-E349-FA08616924EC}"/>
              </a:ext>
            </a:extLst>
          </p:cNvPr>
          <p:cNvSpPr/>
          <p:nvPr/>
        </p:nvSpPr>
        <p:spPr>
          <a:xfrm>
            <a:off x="6869034" y="4427355"/>
            <a:ext cx="2250474" cy="1037273"/>
          </a:xfrm>
          <a:prstGeom prst="wedgeRectCallout">
            <a:avLst>
              <a:gd name="adj1" fmla="val -57197"/>
              <a:gd name="adj2" fmla="val 19489"/>
            </a:avLst>
          </a:prstGeom>
          <a:solidFill>
            <a:schemeClr val="bg1"/>
          </a:solidFill>
          <a:ln w="28575">
            <a:solidFill>
              <a:srgbClr val="ED7D3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In industry, secrecy plays a key role because of $$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A6DD185A-6DBE-1783-6460-7183A8B5245B}"/>
              </a:ext>
            </a:extLst>
          </p:cNvPr>
          <p:cNvSpPr/>
          <p:nvPr/>
        </p:nvSpPr>
        <p:spPr>
          <a:xfrm>
            <a:off x="9332426" y="3744007"/>
            <a:ext cx="2660910" cy="1153203"/>
          </a:xfrm>
          <a:prstGeom prst="wedgeRectCallout">
            <a:avLst>
              <a:gd name="adj1" fmla="val -57197"/>
              <a:gd name="adj2" fmla="val 19489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Also this seems to be changing thanks too new business models…</a:t>
            </a:r>
          </a:p>
        </p:txBody>
      </p:sp>
    </p:spTree>
    <p:extLst>
      <p:ext uri="{BB962C8B-B14F-4D97-AF65-F5344CB8AC3E}">
        <p14:creationId xmlns:p14="http://schemas.microsoft.com/office/powerpoint/2010/main" val="241116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B5F7-737B-9CFE-9BC3-7787B9A3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PlaceHolder 1">
            <a:extLst>
              <a:ext uri="{FF2B5EF4-FFF2-40B4-BE49-F238E27FC236}">
                <a16:creationId xmlns:a16="http://schemas.microsoft.com/office/drawing/2014/main" id="{0FB72894-7577-D386-0F4F-153723D99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52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strike="noStrike" spc="-1" dirty="0">
                <a:solidFill>
                  <a:srgbClr val="00305E"/>
                </a:solidFill>
                <a:latin typeface="Open Sans"/>
                <a:ea typeface="Open Sans"/>
              </a:rPr>
              <a:t>Incentives: Visibility </a:t>
            </a:r>
            <a:endParaRPr lang="en-US" sz="440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51" name="TextBox 6">
            <a:extLst>
              <a:ext uri="{FF2B5EF4-FFF2-40B4-BE49-F238E27FC236}">
                <a16:creationId xmlns:a16="http://schemas.microsoft.com/office/drawing/2014/main" id="{1B8101B9-F711-953D-336F-F2C8A7CE70E5}"/>
              </a:ext>
            </a:extLst>
          </p:cNvPr>
          <p:cNvSpPr/>
          <p:nvPr/>
        </p:nvSpPr>
        <p:spPr>
          <a:xfrm>
            <a:off x="3518295" y="6265238"/>
            <a:ext cx="6577200" cy="4140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50" b="0" u="sng" strike="noStrike" spc="-1" dirty="0">
                <a:solidFill>
                  <a:schemeClr val="dk1"/>
                </a:solidFill>
                <a:uFillTx/>
                <a:latin typeface="Calibri"/>
                <a:hlinkClick r:id="rId2"/>
              </a:rPr>
              <a:t>https://www.youtube.com/@scads-ai</a:t>
            </a:r>
            <a:r>
              <a:rPr lang="en-US" sz="105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en-US" sz="105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050" b="0" u="sng" strike="noStrike" spc="-1" dirty="0">
                <a:solidFill>
                  <a:schemeClr val="dk1"/>
                </a:solidFill>
                <a:uFillTx/>
                <a:latin typeface="Calibri"/>
                <a:hlinkClick r:id="rId3"/>
              </a:rPr>
              <a:t>https://scads.github.io/prompt-engineering-tutorial-2023/intro.html</a:t>
            </a:r>
            <a:r>
              <a:rPr lang="en-US" sz="1050" b="0" strike="noStrike" spc="-1" dirty="0">
                <a:solidFill>
                  <a:schemeClr val="dk1"/>
                </a:solidFill>
                <a:latin typeface="Calibri"/>
              </a:rPr>
              <a:t>  </a:t>
            </a:r>
            <a:endParaRPr lang="en-US" sz="105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52" name="Picture 8">
            <a:extLst>
              <a:ext uri="{FF2B5EF4-FFF2-40B4-BE49-F238E27FC236}">
                <a16:creationId xmlns:a16="http://schemas.microsoft.com/office/drawing/2014/main" id="{658C0DF8-23BB-B520-9A29-DD96D3F6080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708059" y="1364580"/>
            <a:ext cx="4478760" cy="3161880"/>
          </a:xfrm>
          <a:prstGeom prst="rect">
            <a:avLst/>
          </a:prstGeom>
          <a:ln w="0">
            <a:noFill/>
          </a:ln>
        </p:spPr>
      </p:pic>
      <p:sp>
        <p:nvSpPr>
          <p:cNvPr id="1953" name="Speech Bubble: Rectangle 9">
            <a:extLst>
              <a:ext uri="{FF2B5EF4-FFF2-40B4-BE49-F238E27FC236}">
                <a16:creationId xmlns:a16="http://schemas.microsoft.com/office/drawing/2014/main" id="{E0016764-4637-E127-B33B-65D786690410}"/>
              </a:ext>
            </a:extLst>
          </p:cNvPr>
          <p:cNvSpPr/>
          <p:nvPr/>
        </p:nvSpPr>
        <p:spPr>
          <a:xfrm>
            <a:off x="529560" y="4776480"/>
            <a:ext cx="3394800" cy="11300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51B02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51B02F"/>
                </a:solidFill>
                <a:latin typeface="Calibri"/>
              </a:rPr>
              <a:t>Open &amp; FAIR Training </a:t>
            </a:r>
            <a:br>
              <a:rPr sz="2800" dirty="0"/>
            </a:br>
            <a:r>
              <a:rPr lang="en-US" sz="2800" b="0" strike="noStrike" spc="-1" dirty="0">
                <a:solidFill>
                  <a:srgbClr val="51B02F"/>
                </a:solidFill>
                <a:latin typeface="Calibri"/>
              </a:rPr>
              <a:t>is a PR instrument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54" name="Picture 2">
            <a:extLst>
              <a:ext uri="{FF2B5EF4-FFF2-40B4-BE49-F238E27FC236}">
                <a16:creationId xmlns:a16="http://schemas.microsoft.com/office/drawing/2014/main" id="{4CEA7809-9E99-3A78-2387-27FCEC10CDF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7624680" y="2844720"/>
            <a:ext cx="4435200" cy="3156840"/>
          </a:xfrm>
          <a:prstGeom prst="rect">
            <a:avLst/>
          </a:prstGeom>
          <a:ln w="0">
            <a:noFill/>
          </a:ln>
        </p:spPr>
      </p:pic>
      <p:sp>
        <p:nvSpPr>
          <p:cNvPr id="1956" name="TextBox 3">
            <a:extLst>
              <a:ext uri="{FF2B5EF4-FFF2-40B4-BE49-F238E27FC236}">
                <a16:creationId xmlns:a16="http://schemas.microsoft.com/office/drawing/2014/main" id="{0EF0D7E9-3C50-CF5B-8C94-8CCF9D3FD3A6}"/>
              </a:ext>
            </a:extLst>
          </p:cNvPr>
          <p:cNvSpPr/>
          <p:nvPr/>
        </p:nvSpPr>
        <p:spPr>
          <a:xfrm>
            <a:off x="3944160" y="4997160"/>
            <a:ext cx="296928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51B02F"/>
                </a:solidFill>
                <a:latin typeface="Calibri"/>
              </a:rPr>
              <a:t>… leading to 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51B02F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51B02F"/>
                </a:solidFill>
                <a:latin typeface="Calibri"/>
              </a:rPr>
              <a:t>more course attendees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51B02F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51B02F"/>
                </a:solidFill>
                <a:latin typeface="Calibri"/>
              </a:rPr>
              <a:t>new collaborations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246218-C672-6E04-4729-E01D40D67499}"/>
              </a:ext>
            </a:extLst>
          </p:cNvPr>
          <p:cNvSpPr txBox="1"/>
          <p:nvPr/>
        </p:nvSpPr>
        <p:spPr>
          <a:xfrm>
            <a:off x="669470" y="1534886"/>
            <a:ext cx="3102429" cy="3491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YouTube, </a:t>
            </a:r>
            <a:r>
              <a:rPr lang="en-US" sz="2800" b="1" strike="noStrike" spc="-1" dirty="0" err="1">
                <a:solidFill>
                  <a:srgbClr val="00305E"/>
                </a:solidFill>
                <a:latin typeface="Calibri"/>
              </a:rPr>
              <a:t>Github</a:t>
            </a: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,…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305E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F</a:t>
            </a:r>
            <a:r>
              <a:rPr lang="en-US" sz="2800" b="0" strike="noStrike" spc="-1" dirty="0">
                <a:solidFill>
                  <a:srgbClr val="00305E"/>
                </a:solidFill>
                <a:latin typeface="Calibri"/>
              </a:rPr>
              <a:t>indable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305E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A</a:t>
            </a:r>
            <a:r>
              <a:rPr lang="en-US" sz="2800" b="0" strike="noStrike" spc="-1" dirty="0">
                <a:solidFill>
                  <a:srgbClr val="00305E"/>
                </a:solidFill>
                <a:latin typeface="Calibri"/>
              </a:rPr>
              <a:t>ccessible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305E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I</a:t>
            </a:r>
            <a:r>
              <a:rPr lang="en-US" sz="2800" b="0" strike="noStrike" spc="-1" dirty="0">
                <a:solidFill>
                  <a:srgbClr val="00305E"/>
                </a:solidFill>
                <a:latin typeface="Calibri"/>
              </a:rPr>
              <a:t>nteroperable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305E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305E"/>
                </a:solidFill>
                <a:latin typeface="Calibri"/>
              </a:rPr>
              <a:t>R</a:t>
            </a:r>
            <a:r>
              <a:rPr lang="en-US" sz="2800" b="0" strike="noStrike" spc="-1" dirty="0">
                <a:solidFill>
                  <a:srgbClr val="00305E"/>
                </a:solidFill>
                <a:latin typeface="Calibri"/>
              </a:rPr>
              <a:t>eusable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36924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4017-9F02-F689-476F-481D4124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Incentives: Findability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E5B2C-169D-2054-9577-FD3D12D6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795" y="2055299"/>
            <a:ext cx="6247243" cy="3856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D24258-5BA3-A1F7-CE38-4BE8333F5AB5}"/>
              </a:ext>
            </a:extLst>
          </p:cNvPr>
          <p:cNvSpPr txBox="1"/>
          <p:nvPr/>
        </p:nvSpPr>
        <p:spPr>
          <a:xfrm>
            <a:off x="3887010" y="6296955"/>
            <a:ext cx="7215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https://f1000research.com/slides/10-519</a:t>
            </a:r>
            <a:r>
              <a:rPr lang="en-US" dirty="0"/>
              <a:t> 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88203E17-7BB9-FD09-792C-4396FE2242AD}"/>
              </a:ext>
            </a:extLst>
          </p:cNvPr>
          <p:cNvSpPr/>
          <p:nvPr/>
        </p:nvSpPr>
        <p:spPr>
          <a:xfrm>
            <a:off x="986827" y="2195583"/>
            <a:ext cx="2489703" cy="1189425"/>
          </a:xfrm>
          <a:prstGeom prst="wedgeRectCallout">
            <a:avLst>
              <a:gd name="adj1" fmla="val -56395"/>
              <a:gd name="adj2" fmla="val 4412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You remember that talk you gave in 2021? 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4014A10-2422-A049-FF72-E57E2CF068DE}"/>
              </a:ext>
            </a:extLst>
          </p:cNvPr>
          <p:cNvSpPr/>
          <p:nvPr/>
        </p:nvSpPr>
        <p:spPr>
          <a:xfrm>
            <a:off x="986827" y="3471134"/>
            <a:ext cx="2489703" cy="1189425"/>
          </a:xfrm>
          <a:prstGeom prst="wedgeRectCallout">
            <a:avLst>
              <a:gd name="adj1" fmla="val -56662"/>
              <a:gd name="adj2" fmla="val -4396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Where are the slides?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FC0B666-A3C7-F74E-350C-DE309460DA26}"/>
              </a:ext>
            </a:extLst>
          </p:cNvPr>
          <p:cNvSpPr/>
          <p:nvPr/>
        </p:nvSpPr>
        <p:spPr>
          <a:xfrm>
            <a:off x="2178808" y="4746685"/>
            <a:ext cx="2489703" cy="1189425"/>
          </a:xfrm>
          <a:prstGeom prst="wedgeRectCallout">
            <a:avLst>
              <a:gd name="adj1" fmla="val 60429"/>
              <a:gd name="adj2" fmla="val -59188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Online,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open access!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87582D-6D69-738C-1DE9-C174FB830051}"/>
              </a:ext>
            </a:extLst>
          </p:cNvPr>
          <p:cNvGrpSpPr>
            <a:grpSpLocks noChangeAspect="1"/>
          </p:cNvGrpSpPr>
          <p:nvPr/>
        </p:nvGrpSpPr>
        <p:grpSpPr>
          <a:xfrm>
            <a:off x="4864537" y="3930382"/>
            <a:ext cx="686311" cy="1591093"/>
            <a:chOff x="621102" y="2631056"/>
            <a:chExt cx="379563" cy="879951"/>
          </a:xfrm>
          <a:solidFill>
            <a:schemeClr val="bg1"/>
          </a:solidFill>
        </p:grpSpPr>
        <p:sp>
          <p:nvSpPr>
            <p:cNvPr id="12" name="Smiley Face 11">
              <a:extLst>
                <a:ext uri="{FF2B5EF4-FFF2-40B4-BE49-F238E27FC236}">
                  <a16:creationId xmlns:a16="http://schemas.microsoft.com/office/drawing/2014/main" id="{1B2F0A54-2F77-582A-C884-CB079861ED8F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B7B5570-8940-EB36-8DB9-EA0C4DAF1248}"/>
                </a:ext>
              </a:extLst>
            </p:cNvPr>
            <p:cNvCxnSpPr>
              <a:stCxn id="12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7090209-61D1-D846-67D2-92D738686AB2}"/>
                </a:ext>
              </a:extLst>
            </p:cNvPr>
            <p:cNvCxnSpPr>
              <a:stCxn id="12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149117-19AA-E960-7F0D-EF62BCE49023}"/>
                </a:ext>
              </a:extLst>
            </p:cNvPr>
            <p:cNvCxnSpPr>
              <a:stCxn id="12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F26A5BC-039F-827C-6914-CED456B7B05B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F406B1-9C11-D4E7-6BAB-5004F11D4E81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90EC51-D934-8AB1-4938-89D27F313D6B}"/>
              </a:ext>
            </a:extLst>
          </p:cNvPr>
          <p:cNvGrpSpPr>
            <a:grpSpLocks noChangeAspect="1"/>
          </p:cNvGrpSpPr>
          <p:nvPr/>
        </p:nvGrpSpPr>
        <p:grpSpPr>
          <a:xfrm>
            <a:off x="74378" y="3069466"/>
            <a:ext cx="686311" cy="1591093"/>
            <a:chOff x="621102" y="2631056"/>
            <a:chExt cx="379563" cy="879951"/>
          </a:xfrm>
          <a:solidFill>
            <a:schemeClr val="bg1"/>
          </a:solidFill>
        </p:grpSpPr>
        <p:sp>
          <p:nvSpPr>
            <p:cNvPr id="19" name="Smiley Face 18">
              <a:extLst>
                <a:ext uri="{FF2B5EF4-FFF2-40B4-BE49-F238E27FC236}">
                  <a16:creationId xmlns:a16="http://schemas.microsoft.com/office/drawing/2014/main" id="{41901E24-924F-8F60-635A-DB618114C1BF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>
                <a:gd name="adj" fmla="val 4653"/>
              </a:avLst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11DACC1-3E00-C5F1-005D-1C1A8E9AACD6}"/>
                </a:ext>
              </a:extLst>
            </p:cNvPr>
            <p:cNvCxnSpPr>
              <a:stCxn id="19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BF78428-9A33-D0E4-4514-5A2EFD73BC2B}"/>
                </a:ext>
              </a:extLst>
            </p:cNvPr>
            <p:cNvCxnSpPr>
              <a:stCxn id="19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03F7CE0-5C82-84AE-C706-604DA587A8C6}"/>
                </a:ext>
              </a:extLst>
            </p:cNvPr>
            <p:cNvCxnSpPr>
              <a:stCxn id="19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AA1531-4DBB-733B-77E7-C9096750CFB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3449D6-085E-AB58-4748-F15F8F78169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5EAB799-FA55-CB7F-B065-FF72D310A769}"/>
              </a:ext>
            </a:extLst>
          </p:cNvPr>
          <p:cNvSpPr txBox="1"/>
          <p:nvPr/>
        </p:nvSpPr>
        <p:spPr>
          <a:xfrm>
            <a:off x="543224" y="1418400"/>
            <a:ext cx="9862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Your </a:t>
            </a:r>
            <a:r>
              <a:rPr lang="en-US" sz="2800" i="1" dirty="0"/>
              <a:t>future-self</a:t>
            </a:r>
            <a:r>
              <a:rPr lang="en-US" sz="2800" dirty="0"/>
              <a:t> will thank you, because they will find your work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129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6D0A-A670-AEBD-26FE-77456EB5C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E50281-E842-9605-467E-8E53BC73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Incentives: Reusability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08058A-89E6-39CA-BA92-F28E4570388A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36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D9A640E-C75C-0D04-BF3A-7889D440EE3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125040" y="2148780"/>
            <a:ext cx="5082840" cy="3513960"/>
          </a:xfrm>
          <a:prstGeom prst="rect">
            <a:avLst/>
          </a:prstGeom>
          <a:ln w="0">
            <a:noFill/>
          </a:ln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94FA5853-BC04-EEEE-E9FE-FD666187FA83}"/>
              </a:ext>
            </a:extLst>
          </p:cNvPr>
          <p:cNvSpPr/>
          <p:nvPr/>
        </p:nvSpPr>
        <p:spPr>
          <a:xfrm>
            <a:off x="3856680" y="6169680"/>
            <a:ext cx="72133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spc="-1">
                <a:solidFill>
                  <a:schemeClr val="dk1"/>
                </a:solidFill>
                <a:uFillTx/>
                <a:latin typeface="Calibri"/>
                <a:hlinkClick r:id="rId3"/>
              </a:rPr>
              <a:t>https://f1000research.com/slides/10-201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sng" strike="noStrike" spc="-1">
                <a:solidFill>
                  <a:schemeClr val="dk1"/>
                </a:solidFill>
                <a:uFillTx/>
                <a:latin typeface="Calibri"/>
                <a:hlinkClick r:id="rId3"/>
              </a:rPr>
              <a:t>https://f1000research.com/slides/11-1175</a:t>
            </a: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" name="Picture 14">
            <a:extLst>
              <a:ext uri="{FF2B5EF4-FFF2-40B4-BE49-F238E27FC236}">
                <a16:creationId xmlns:a16="http://schemas.microsoft.com/office/drawing/2014/main" id="{1E4BBCA5-330C-3792-A2E3-18F55543C8A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93920" y="2148780"/>
            <a:ext cx="5082840" cy="3513960"/>
          </a:xfrm>
          <a:prstGeom prst="rect">
            <a:avLst/>
          </a:prstGeom>
          <a:ln w="0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C9D799-CD71-D434-1E84-4F98A2DC48AF}"/>
              </a:ext>
            </a:extLst>
          </p:cNvPr>
          <p:cNvSpPr txBox="1"/>
          <p:nvPr/>
        </p:nvSpPr>
        <p:spPr>
          <a:xfrm>
            <a:off x="560495" y="1545786"/>
            <a:ext cx="9621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strike="noStrike" spc="-1" dirty="0">
                <a:solidFill>
                  <a:srgbClr val="00305E"/>
                </a:solidFill>
                <a:latin typeface="Calibri"/>
              </a:rPr>
              <a:t>Open Access -&gt; Others teach how to use </a:t>
            </a:r>
            <a:r>
              <a:rPr lang="en-US" sz="2800" b="0" u="sng" strike="noStrike" spc="-1" dirty="0">
                <a:solidFill>
                  <a:srgbClr val="00305E"/>
                </a:solidFill>
                <a:uFillTx/>
                <a:latin typeface="Calibri"/>
              </a:rPr>
              <a:t>your</a:t>
            </a:r>
            <a:r>
              <a:rPr lang="en-US" sz="2800" b="0" i="1" strike="noStrike" spc="-1" dirty="0">
                <a:solidFill>
                  <a:srgbClr val="00305E"/>
                </a:solidFill>
                <a:latin typeface="Calibri"/>
              </a:rPr>
              <a:t> tools &amp; methods</a:t>
            </a:r>
            <a:endParaRPr lang="en-US" sz="2800" b="0" strike="noStrike" spc="-1" dirty="0">
              <a:solidFill>
                <a:schemeClr val="dk1"/>
              </a:solidFill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8413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B9D91-5336-F2D9-A530-3837CB21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71C2F-121C-9514-6F01-533CE520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FAIR-principles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78294F-C434-9AEF-A1E0-97DBAE1255FD}"/>
              </a:ext>
            </a:extLst>
          </p:cNvPr>
          <p:cNvSpPr txBox="1"/>
          <p:nvPr/>
        </p:nvSpPr>
        <p:spPr>
          <a:xfrm>
            <a:off x="609480" y="1646162"/>
            <a:ext cx="54862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F1. (Meta)data are assigned a globally unique and persistent identifier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F2. Data are described with rich metadata (defined by R1 below)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F3. Metadata clearly and explicitly include the identifier of the data they describe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F4. </a:t>
            </a:r>
            <a:r>
              <a:rPr lang="en-US" sz="2400" u="sng" dirty="0"/>
              <a:t>(Meta)data are registered or indexed in a searchable resource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D646D-9CA0-ADA0-B063-FCB101B0C032}"/>
              </a:ext>
            </a:extLst>
          </p:cNvPr>
          <p:cNvSpPr txBox="1"/>
          <p:nvPr/>
        </p:nvSpPr>
        <p:spPr>
          <a:xfrm>
            <a:off x="3555621" y="6140706"/>
            <a:ext cx="72154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https://www.go-fair.org/fair-principles/</a:t>
            </a:r>
            <a:endParaRPr lang="en-US" sz="1600" dirty="0"/>
          </a:p>
          <a:p>
            <a:r>
              <a:rPr lang="en-US" sz="1600" dirty="0">
                <a:hlinkClick r:id="rId3"/>
              </a:rPr>
              <a:t>https://biii.eu/introduction-3d-analysis-3d-imagej-suite</a:t>
            </a:r>
            <a:r>
              <a:rPr lang="en-US" sz="16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D7785-E75B-03B2-8A49-799EE5A75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42" y="536693"/>
            <a:ext cx="4681545" cy="5187520"/>
          </a:xfrm>
          <a:prstGeom prst="rect">
            <a:avLst/>
          </a:prstGeom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4D9BFFC-74E3-C41B-FDA4-B303A04FA1CF}"/>
              </a:ext>
            </a:extLst>
          </p:cNvPr>
          <p:cNvSpPr/>
          <p:nvPr/>
        </p:nvSpPr>
        <p:spPr>
          <a:xfrm>
            <a:off x="3067050" y="5463600"/>
            <a:ext cx="2743200" cy="584775"/>
          </a:xfrm>
          <a:prstGeom prst="wedgeRectCallout">
            <a:avLst>
              <a:gd name="adj1" fmla="val -20833"/>
              <a:gd name="adj2" fmla="val -69435"/>
            </a:avLst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Hint: Do not invent a new search-engines for this ;-)</a:t>
            </a:r>
          </a:p>
        </p:txBody>
      </p:sp>
    </p:spTree>
    <p:extLst>
      <p:ext uri="{BB962C8B-B14F-4D97-AF65-F5344CB8AC3E}">
        <p14:creationId xmlns:p14="http://schemas.microsoft.com/office/powerpoint/2010/main" val="1030938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31EB3-6611-AD1C-6601-451B181F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2BC3-B94C-E82A-E74E-4F4BB317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FAIR-principles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1ABE0C-92A3-E510-B606-446AA3A368B4}"/>
              </a:ext>
            </a:extLst>
          </p:cNvPr>
          <p:cNvSpPr txBox="1"/>
          <p:nvPr/>
        </p:nvSpPr>
        <p:spPr>
          <a:xfrm>
            <a:off x="609480" y="1646162"/>
            <a:ext cx="54862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A1. </a:t>
            </a:r>
            <a:r>
              <a:rPr lang="en-US" sz="2400" u="sng" dirty="0"/>
              <a:t>(Meta)data are retrievable by their identifier using a </a:t>
            </a:r>
            <a:r>
              <a:rPr lang="en-US" sz="2400" u="sng" dirty="0" err="1"/>
              <a:t>standardised</a:t>
            </a:r>
            <a:r>
              <a:rPr lang="en-US" sz="2400" u="sng" dirty="0"/>
              <a:t> communications protocol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A1.1 The protocol is open, free, and universally implementable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A1.2 The protocol allows for an authentication and </a:t>
            </a:r>
            <a:r>
              <a:rPr lang="en-US" sz="2400" dirty="0" err="1"/>
              <a:t>authorisation</a:t>
            </a:r>
            <a:r>
              <a:rPr lang="en-US" sz="2400" dirty="0"/>
              <a:t> procedure, where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A2. Metadata are accessible, even when the data are no longer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E3CBF8-79D2-1F01-F76D-E9AFCA131510}"/>
              </a:ext>
            </a:extLst>
          </p:cNvPr>
          <p:cNvSpPr txBox="1"/>
          <p:nvPr/>
        </p:nvSpPr>
        <p:spPr>
          <a:xfrm>
            <a:off x="3571950" y="6036324"/>
            <a:ext cx="53761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https://www.go-fair.org/fair-principles/</a:t>
            </a:r>
            <a:endParaRPr lang="en-US" sz="1600" dirty="0"/>
          </a:p>
          <a:p>
            <a:r>
              <a:rPr lang="en-US" sz="1600" dirty="0"/>
              <a:t>Comic taken from </a:t>
            </a:r>
            <a:r>
              <a:rPr lang="en-US" sz="1600" dirty="0">
                <a:hlinkClick r:id="rId3"/>
              </a:rPr>
              <a:t>https://xkcd.com/927/</a:t>
            </a:r>
            <a:r>
              <a:rPr lang="en-US" sz="1600" dirty="0"/>
              <a:t> </a:t>
            </a:r>
            <a:r>
              <a:rPr lang="en-US" sz="1600" i="0" dirty="0">
                <a:solidFill>
                  <a:srgbClr val="000000"/>
                </a:solidFill>
                <a:effectLst/>
                <a:latin typeface="Lucida"/>
              </a:rPr>
              <a:t>licensed under a </a:t>
            </a:r>
            <a:r>
              <a:rPr lang="en-US" sz="1600" i="0" u="none" strike="noStrike" dirty="0">
                <a:solidFill>
                  <a:srgbClr val="96A8C8"/>
                </a:solidFill>
                <a:effectLst/>
                <a:latin typeface="Lucida"/>
                <a:hlinkClick r:id="rId4"/>
              </a:rPr>
              <a:t>Creative Commons Attribution-</a:t>
            </a:r>
            <a:r>
              <a:rPr lang="en-US" sz="1600" i="0" u="none" strike="noStrike" dirty="0" err="1">
                <a:solidFill>
                  <a:srgbClr val="96A8C8"/>
                </a:solidFill>
                <a:effectLst/>
                <a:latin typeface="Lucida"/>
                <a:hlinkClick r:id="rId4"/>
              </a:rPr>
              <a:t>NonCommercial</a:t>
            </a:r>
            <a:r>
              <a:rPr lang="en-US" sz="1600" i="0" u="none" strike="noStrike" dirty="0">
                <a:solidFill>
                  <a:srgbClr val="96A8C8"/>
                </a:solidFill>
                <a:effectLst/>
                <a:latin typeface="Lucida"/>
                <a:hlinkClick r:id="rId4"/>
              </a:rPr>
              <a:t> 2.5 License</a:t>
            </a:r>
            <a:r>
              <a:rPr lang="en-US" sz="1600" i="0" dirty="0">
                <a:solidFill>
                  <a:srgbClr val="000000"/>
                </a:solidFill>
                <a:effectLst/>
                <a:latin typeface="Lucida"/>
              </a:rPr>
              <a:t>.</a:t>
            </a:r>
            <a:endParaRPr lang="en-US" sz="1600" dirty="0"/>
          </a:p>
        </p:txBody>
      </p:sp>
      <p:pic>
        <p:nvPicPr>
          <p:cNvPr id="1026" name="Picture 2" descr="Standards">
            <a:extLst>
              <a:ext uri="{FF2B5EF4-FFF2-40B4-BE49-F238E27FC236}">
                <a16:creationId xmlns:a16="http://schemas.microsoft.com/office/drawing/2014/main" id="{57AF15B3-870C-B329-3BE5-AFEF6FB92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136" y="2081212"/>
            <a:ext cx="47625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57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3DD4B-90E7-0B21-6B50-C2556CDC3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5970-104B-E5BD-914A-7EE6BA18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FAIR-principles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425B4-FE84-443F-257D-476E038C1188}"/>
              </a:ext>
            </a:extLst>
          </p:cNvPr>
          <p:cNvSpPr txBox="1"/>
          <p:nvPr/>
        </p:nvSpPr>
        <p:spPr>
          <a:xfrm>
            <a:off x="609480" y="1646162"/>
            <a:ext cx="54862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Interoperable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I1. (Meta)data use a </a:t>
            </a:r>
            <a:r>
              <a:rPr lang="en-US" sz="2400" u="sng" dirty="0"/>
              <a:t>formal, accessible, shared, and broadly applicable language </a:t>
            </a:r>
            <a:r>
              <a:rPr lang="en-US" sz="2400" dirty="0"/>
              <a:t>for knowledge representation.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I2. (Meta)data use vocabularies that follow FAIR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I3. (Meta)data include qualified references to other (meta)data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2B137-7B34-730D-393E-A926C7ACA385}"/>
              </a:ext>
            </a:extLst>
          </p:cNvPr>
          <p:cNvSpPr txBox="1"/>
          <p:nvPr/>
        </p:nvSpPr>
        <p:spPr>
          <a:xfrm>
            <a:off x="4122585" y="6245230"/>
            <a:ext cx="7215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https://www.go-fair.org/fair-principles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7DD0A7-45CB-6072-9FC0-B8C922182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086" y="1354798"/>
            <a:ext cx="5306834" cy="386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98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0AEE8-1562-8377-A7AA-6EFECBA4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6747-0B0A-BF74-7D3D-0BC66318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FAIR-principles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D96812-7A3E-4AF4-575F-BA9790EC1609}"/>
              </a:ext>
            </a:extLst>
          </p:cNvPr>
          <p:cNvSpPr txBox="1"/>
          <p:nvPr/>
        </p:nvSpPr>
        <p:spPr>
          <a:xfrm>
            <a:off x="609480" y="1646162"/>
            <a:ext cx="54862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Reusable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R1. (Meta)data are richly described with a plurality of accurate and relevant attributes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R1.1. (Meta)data are released with a </a:t>
            </a:r>
            <a:r>
              <a:rPr lang="en-US" sz="2400" u="sng" dirty="0"/>
              <a:t>clear and accessible data usage license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R1.2. (Meta)data are associated with detailed provenance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R1.3. (Meta)data meet domain-relevant community standards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6DCBCE-ACAC-B52F-61E6-892D3EF861B4}"/>
              </a:ext>
            </a:extLst>
          </p:cNvPr>
          <p:cNvSpPr txBox="1"/>
          <p:nvPr/>
        </p:nvSpPr>
        <p:spPr>
          <a:xfrm>
            <a:off x="3698422" y="6051495"/>
            <a:ext cx="4498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https://www.go-fair.org/fair-principles/</a:t>
            </a:r>
            <a:endParaRPr lang="en-US" sz="1600" dirty="0"/>
          </a:p>
          <a:p>
            <a:r>
              <a:rPr lang="en-US" sz="1600" b="0" dirty="0">
                <a:solidFill>
                  <a:srgbClr val="1F2328"/>
                </a:solidFill>
                <a:effectLst/>
                <a:latin typeface="-apple-system"/>
              </a:rPr>
              <a:t>Drawing made by </a:t>
            </a:r>
            <a:r>
              <a:rPr lang="en-US" sz="1600" b="0" u="sng" dirty="0">
                <a:solidFill>
                  <a:srgbClr val="1F2328"/>
                </a:solidFill>
                <a:effectLst/>
                <a:latin typeface="-apple-system"/>
                <a:hlinkClick r:id="rId3"/>
              </a:rPr>
              <a:t>Henning Falk</a:t>
            </a:r>
            <a:r>
              <a:rPr lang="en-US" sz="1600" b="0" dirty="0">
                <a:solidFill>
                  <a:srgbClr val="1F2328"/>
                </a:solidFill>
                <a:effectLst/>
                <a:latin typeface="-apple-system"/>
              </a:rPr>
              <a:t>, ©2022 </a:t>
            </a:r>
            <a:r>
              <a:rPr lang="en-US" sz="1600" b="0" u="sng" dirty="0" err="1">
                <a:solidFill>
                  <a:srgbClr val="1F2328"/>
                </a:solidFill>
                <a:effectLst/>
                <a:latin typeface="-apple-system"/>
                <a:hlinkClick r:id="rId4"/>
              </a:rPr>
              <a:t>NumFOCUS</a:t>
            </a:r>
            <a:r>
              <a:rPr lang="en-US" sz="1600" b="0" dirty="0">
                <a:solidFill>
                  <a:srgbClr val="1F2328"/>
                </a:solidFill>
                <a:effectLst/>
                <a:latin typeface="-apple-system"/>
              </a:rPr>
              <a:t>, reused under a </a:t>
            </a:r>
            <a:r>
              <a:rPr lang="en-US" sz="1600" b="0" u="sng" dirty="0">
                <a:solidFill>
                  <a:srgbClr val="1F2328"/>
                </a:solidFill>
                <a:effectLst/>
                <a:latin typeface="-apple-system"/>
                <a:hlinkClick r:id="rId5"/>
              </a:rPr>
              <a:t>CC BY 4.0</a:t>
            </a:r>
            <a:r>
              <a:rPr lang="en-US" sz="1600" b="0" dirty="0">
                <a:solidFill>
                  <a:srgbClr val="1F2328"/>
                </a:solidFill>
                <a:effectLst/>
                <a:latin typeface="-apple-system"/>
              </a:rPr>
              <a:t> license</a:t>
            </a:r>
            <a:endParaRPr lang="en-US" sz="1600" dirty="0"/>
          </a:p>
        </p:txBody>
      </p:sp>
      <p:pic>
        <p:nvPicPr>
          <p:cNvPr id="2050" name="Picture 2" descr="FAIR re-use">
            <a:extLst>
              <a:ext uri="{FF2B5EF4-FFF2-40B4-BE49-F238E27FC236}">
                <a16:creationId xmlns:a16="http://schemas.microsoft.com/office/drawing/2014/main" id="{9498363B-256B-8847-C2C1-C3649E40E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007" y="1418400"/>
            <a:ext cx="5029200" cy="448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10">
            <a:extLst>
              <a:ext uri="{FF2B5EF4-FFF2-40B4-BE49-F238E27FC236}">
                <a16:creationId xmlns:a16="http://schemas.microsoft.com/office/drawing/2014/main" id="{F6DF781B-09A0-ED4C-1813-EFDEC8EEEAA0}"/>
              </a:ext>
            </a:extLst>
          </p:cNvPr>
          <p:cNvPicPr/>
          <p:nvPr/>
        </p:nvPicPr>
        <p:blipFill>
          <a:blip r:embed="rId7">
            <a:alphaModFix amt="80000"/>
          </a:blip>
          <a:stretch/>
        </p:blipFill>
        <p:spPr>
          <a:xfrm rot="11023800">
            <a:off x="9282960" y="-1096920"/>
            <a:ext cx="4837680" cy="4556880"/>
          </a:xfrm>
          <a:prstGeom prst="rect">
            <a:avLst/>
          </a:prstGeom>
          <a:ln w="0">
            <a:noFill/>
          </a:ln>
        </p:spPr>
      </p:pic>
      <p:pic>
        <p:nvPicPr>
          <p:cNvPr id="7" name="Grafik 5">
            <a:extLst>
              <a:ext uri="{FF2B5EF4-FFF2-40B4-BE49-F238E27FC236}">
                <a16:creationId xmlns:a16="http://schemas.microsoft.com/office/drawing/2014/main" id="{A7392AF3-40EA-F49A-B8FA-4E4862830F79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9565920" y="32040"/>
            <a:ext cx="2709720" cy="26791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83066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b="1" spc="-1" dirty="0">
                <a:solidFill>
                  <a:srgbClr val="00305E"/>
                </a:solidFill>
                <a:latin typeface="Open Sans"/>
                <a:ea typeface="Open Sans"/>
              </a:rPr>
              <a:t>Incentives</a:t>
            </a:r>
            <a:endParaRPr lang="en-US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44" name="TextBox 8"/>
          <p:cNvSpPr/>
          <p:nvPr/>
        </p:nvSpPr>
        <p:spPr>
          <a:xfrm>
            <a:off x="3639828" y="6175799"/>
            <a:ext cx="7209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spc="-1" dirty="0">
                <a:solidFill>
                  <a:schemeClr val="dk1"/>
                </a:solidFill>
                <a:uFillTx/>
                <a:latin typeface="Calibri"/>
                <a:hlinkClick r:id="rId2"/>
              </a:rPr>
              <a:t>https://mcml.ai/opportunities/training/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45" name="Picture 10"/>
          <p:cNvPicPr/>
          <p:nvPr/>
        </p:nvPicPr>
        <p:blipFill>
          <a:blip r:embed="rId3"/>
          <a:stretch/>
        </p:blipFill>
        <p:spPr>
          <a:xfrm>
            <a:off x="1840320" y="2365200"/>
            <a:ext cx="5787360" cy="3625920"/>
          </a:xfrm>
          <a:prstGeom prst="rect">
            <a:avLst/>
          </a:prstGeom>
          <a:ln w="0">
            <a:solidFill>
              <a:srgbClr val="808080"/>
            </a:solidFill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46" name="Picture 6"/>
          <p:cNvPicPr/>
          <p:nvPr/>
        </p:nvPicPr>
        <p:blipFill>
          <a:blip r:embed="rId4"/>
          <a:stretch/>
        </p:blipFill>
        <p:spPr>
          <a:xfrm>
            <a:off x="5751836" y="1418400"/>
            <a:ext cx="5276160" cy="2126520"/>
          </a:xfrm>
          <a:prstGeom prst="rect">
            <a:avLst/>
          </a:prstGeom>
          <a:ln w="0">
            <a:solidFill>
              <a:srgbClr val="808080"/>
            </a:solidFill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47" name="Picture 12"/>
          <p:cNvPicPr/>
          <p:nvPr/>
        </p:nvPicPr>
        <p:blipFill>
          <a:blip r:embed="rId5"/>
          <a:stretch/>
        </p:blipFill>
        <p:spPr>
          <a:xfrm>
            <a:off x="5581440" y="3871800"/>
            <a:ext cx="6485040" cy="845640"/>
          </a:xfrm>
          <a:prstGeom prst="rect">
            <a:avLst/>
          </a:prstGeom>
          <a:ln w="0">
            <a:solidFill>
              <a:srgbClr val="808080"/>
            </a:solidFill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48" name="TextBox 14"/>
          <p:cNvSpPr/>
          <p:nvPr/>
        </p:nvSpPr>
        <p:spPr>
          <a:xfrm>
            <a:off x="3639828" y="6445980"/>
            <a:ext cx="7209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spc="-1">
                <a:solidFill>
                  <a:schemeClr val="dk1"/>
                </a:solidFill>
                <a:uFillTx/>
                <a:latin typeface="Calibri"/>
                <a:hlinkClick r:id="rId6"/>
              </a:rPr>
              <a:t>http://www.datascience-certificate.de/</a:t>
            </a: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F26636-5E4B-AF2F-BF29-82D6E9C1BBFD}"/>
              </a:ext>
            </a:extLst>
          </p:cNvPr>
          <p:cNvSpPr txBox="1"/>
          <p:nvPr/>
        </p:nvSpPr>
        <p:spPr>
          <a:xfrm>
            <a:off x="609480" y="1428480"/>
            <a:ext cx="5276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Calibri"/>
              </a:rPr>
              <a:t>You can actually make money </a:t>
            </a:r>
            <a:br>
              <a:rPr lang="en-US" sz="2800" b="0" strike="noStrike" spc="-1" dirty="0">
                <a:solidFill>
                  <a:schemeClr val="dk1"/>
                </a:solidFill>
                <a:latin typeface="Calibri"/>
              </a:rPr>
            </a:br>
            <a:r>
              <a:rPr lang="en-US" sz="2800" b="0" strike="noStrike" spc="-1" dirty="0">
                <a:solidFill>
                  <a:schemeClr val="dk1"/>
                </a:solidFill>
                <a:latin typeface="Calibri"/>
              </a:rPr>
              <a:t>with training…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BF7A4-4CFD-6D71-C2D1-AD6637841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C365DB-38D8-B6A0-445A-CA844EF12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956" y="273600"/>
            <a:ext cx="10972440" cy="1144800"/>
          </a:xfrm>
        </p:spPr>
        <p:txBody>
          <a:bodyPr/>
          <a:lstStyle/>
          <a:p>
            <a:r>
              <a:rPr lang="en-US" sz="4000" dirty="0"/>
              <a:t>Please use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9525779-32CB-2D19-5B12-1DB0DD744F44}"/>
              </a:ext>
            </a:extLst>
          </p:cNvPr>
          <p:cNvSpPr txBox="1">
            <a:spLocks/>
          </p:cNvSpPr>
          <p:nvPr/>
        </p:nvSpPr>
        <p:spPr>
          <a:xfrm>
            <a:off x="758324" y="4754160"/>
            <a:ext cx="11966568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as license for your materials to make them reusable.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AAECC673-12FA-1A61-62D1-7F8617589714}"/>
              </a:ext>
            </a:extLst>
          </p:cNvPr>
          <p:cNvSpPr txBox="1">
            <a:spLocks/>
          </p:cNvSpPr>
          <p:nvPr/>
        </p:nvSpPr>
        <p:spPr>
          <a:xfrm>
            <a:off x="554168" y="2685330"/>
            <a:ext cx="123748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0" b="1" dirty="0"/>
              <a:t>CC-BY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9BF68B-963C-6551-DC6D-C35BE4C8695A}"/>
              </a:ext>
            </a:extLst>
          </p:cNvPr>
          <p:cNvSpPr txBox="1"/>
          <p:nvPr/>
        </p:nvSpPr>
        <p:spPr>
          <a:xfrm>
            <a:off x="3579020" y="6272220"/>
            <a:ext cx="9043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https://creativecommons.org/licenses/by/4.0/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24756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D97E0-CB6F-6150-F4F3-5DF552710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33D0E8-E86B-1535-AFB7-A1358E10E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FB1CC-48A1-8230-827F-D954347D28F1}"/>
              </a:ext>
            </a:extLst>
          </p:cNvPr>
          <p:cNvSpPr txBox="1"/>
          <p:nvPr/>
        </p:nvSpPr>
        <p:spPr>
          <a:xfrm>
            <a:off x="609479" y="1418400"/>
            <a:ext cx="7301713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If you want to make your stuff reusable: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Use permissive licenses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Share it on community-wide platforms (not institutional servers)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 them in search-indices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Read more:</a:t>
            </a:r>
          </a:p>
          <a:p>
            <a:pPr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Sharing on </a:t>
            </a:r>
            <a:r>
              <a:rPr lang="en-US" dirty="0" err="1"/>
              <a:t>Zenodo</a:t>
            </a:r>
            <a:r>
              <a:rPr lang="en-US" dirty="0"/>
              <a:t> </a:t>
            </a:r>
            <a:br>
              <a:rPr lang="en-US" dirty="0"/>
            </a:br>
            <a:r>
              <a:rPr lang="en-US" sz="1200" dirty="0">
                <a:hlinkClick r:id="rId2"/>
              </a:rPr>
              <a:t>https://focalplane.biologists.com/2023/02/15/sharing-research-data-with-zenodo/</a:t>
            </a:r>
            <a:r>
              <a:rPr lang="en-US" sz="1200" dirty="0"/>
              <a:t> </a:t>
            </a:r>
          </a:p>
          <a:p>
            <a:pPr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Sharing on </a:t>
            </a:r>
            <a:r>
              <a:rPr lang="en-US" dirty="0" err="1"/>
              <a:t>Figshare</a:t>
            </a:r>
            <a:br>
              <a:rPr lang="en-US" dirty="0"/>
            </a:br>
            <a:r>
              <a:rPr lang="en-US" sz="1200" dirty="0">
                <a:hlinkClick r:id="rId3"/>
              </a:rPr>
              <a:t>https://focalplane.biologists.com/2023/07/26/sharing-your-poster-on-figshare/</a:t>
            </a:r>
            <a:r>
              <a:rPr lang="en-US" sz="1200" dirty="0"/>
              <a:t> </a:t>
            </a:r>
            <a:endParaRPr lang="en-US" dirty="0"/>
          </a:p>
          <a:p>
            <a:pPr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Collaborative work on </a:t>
            </a:r>
            <a:r>
              <a:rPr lang="en-US" dirty="0" err="1"/>
              <a:t>github</a:t>
            </a:r>
            <a:br>
              <a:rPr lang="en-US" dirty="0"/>
            </a:br>
            <a:r>
              <a:rPr lang="en-US" sz="1200" dirty="0">
                <a:hlinkClick r:id="rId4"/>
              </a:rPr>
              <a:t>https://focalplane.biologists.com/2021/09/04/collaborative-bio-image-analysis-script-editing-with-git/</a:t>
            </a:r>
            <a:r>
              <a:rPr lang="en-US" sz="1200" dirty="0"/>
              <a:t> </a:t>
            </a:r>
          </a:p>
          <a:p>
            <a:pPr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Licensing</a:t>
            </a:r>
            <a:br>
              <a:rPr lang="en-US" dirty="0"/>
            </a:br>
            <a:r>
              <a:rPr lang="en-US" sz="1200" dirty="0">
                <a:hlinkClick r:id="rId5"/>
              </a:rPr>
              <a:t>https://focalplane.biologists.com/2023/05/06/if-you-license-it-itll-be-harder-to-steal-it-why-we-should-license-our-work/</a:t>
            </a:r>
            <a:r>
              <a:rPr lang="en-US" sz="1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09D54-2102-8E06-FFE9-824461BAE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9114" y="1281393"/>
            <a:ext cx="4367893" cy="4367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7F0EE-B2FB-9AF4-FBA6-F37DC61C8517}"/>
              </a:ext>
            </a:extLst>
          </p:cNvPr>
          <p:cNvSpPr txBox="1"/>
          <p:nvPr/>
        </p:nvSpPr>
        <p:spPr>
          <a:xfrm>
            <a:off x="7693598" y="5602761"/>
            <a:ext cx="4201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7"/>
              </a:rPr>
              <a:t>https://doi.org/10.5281/zenodo.10654775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002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EUBIAS: Network of BioImage Analysts Logo">
            <a:extLst>
              <a:ext uri="{FF2B5EF4-FFF2-40B4-BE49-F238E27FC236}">
                <a16:creationId xmlns:a16="http://schemas.microsoft.com/office/drawing/2014/main" id="{73B86B23-CBD3-6A8A-21E4-CE9E24EFE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r="54926"/>
          <a:stretch/>
        </p:blipFill>
        <p:spPr bwMode="auto">
          <a:xfrm>
            <a:off x="4383061" y="2430833"/>
            <a:ext cx="1555299" cy="76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7">
            <a:extLst>
              <a:ext uri="{FF2B5EF4-FFF2-40B4-BE49-F238E27FC236}">
                <a16:creationId xmlns:a16="http://schemas.microsoft.com/office/drawing/2014/main" id="{DB298A1D-A20F-86E9-2A43-06159BD5E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2310148" y="4507815"/>
            <a:ext cx="1992545" cy="1024849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143E9FD8-3FA2-0DD3-016D-FB38B803A87E}"/>
              </a:ext>
            </a:extLst>
          </p:cNvPr>
          <p:cNvSpPr txBox="1">
            <a:spLocks/>
          </p:cNvSpPr>
          <p:nvPr/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Acknowledgements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46382-BDF6-5384-CD3B-3086F8199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33" y="2039639"/>
            <a:ext cx="2684029" cy="901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5B879-612E-E127-C991-85D3C0888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48" y="1119377"/>
            <a:ext cx="2779812" cy="902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F58F16-913D-321D-8CFE-9E28B96AD9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95" y="3122032"/>
            <a:ext cx="2776015" cy="84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843018-40EE-87BA-F0D2-B0F227359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9914" y="5339700"/>
            <a:ext cx="1624693" cy="6289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C92263-457E-1F67-2F1A-855C3E6E98DF}"/>
              </a:ext>
            </a:extLst>
          </p:cNvPr>
          <p:cNvSpPr txBox="1"/>
          <p:nvPr/>
        </p:nvSpPr>
        <p:spPr>
          <a:xfrm>
            <a:off x="595993" y="5322283"/>
            <a:ext cx="198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Figures were generated using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382A78-3163-6E76-4371-76731CF05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54" y="1908868"/>
            <a:ext cx="1393671" cy="7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5">
            <a:extLst>
              <a:ext uri="{FF2B5EF4-FFF2-40B4-BE49-F238E27FC236}">
                <a16:creationId xmlns:a16="http://schemas.microsoft.com/office/drawing/2014/main" id="{82C2727B-3548-F35A-6B76-908C5D66E6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18" y="4507815"/>
            <a:ext cx="604100" cy="906150"/>
          </a:xfrm>
          <a:prstGeom prst="rect">
            <a:avLst/>
          </a:prstGeom>
        </p:spPr>
      </p:pic>
      <p:pic>
        <p:nvPicPr>
          <p:cNvPr id="14" name="Grafik 10">
            <a:extLst>
              <a:ext uri="{FF2B5EF4-FFF2-40B4-BE49-F238E27FC236}">
                <a16:creationId xmlns:a16="http://schemas.microsoft.com/office/drawing/2014/main" id="{C7B3CA53-76A0-C1BE-3C33-BB7FC5A799A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18" y="4749235"/>
            <a:ext cx="1642275" cy="4233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6C4EBD-7BE3-1E7D-90A9-A90790F3648B}"/>
              </a:ext>
            </a:extLst>
          </p:cNvPr>
          <p:cNvSpPr txBox="1"/>
          <p:nvPr/>
        </p:nvSpPr>
        <p:spPr>
          <a:xfrm>
            <a:off x="595993" y="4608251"/>
            <a:ext cx="1730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DF5437-63BA-9E28-59A8-4AF647F162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7384" y="4517770"/>
            <a:ext cx="1438001" cy="8189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3EBBC-1248-E275-D6E5-A571F42961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7976" y="4729676"/>
            <a:ext cx="3247698" cy="4428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8DDDB1-36A5-42BB-172B-844A7214F31B}"/>
              </a:ext>
            </a:extLst>
          </p:cNvPr>
          <p:cNvSpPr txBox="1"/>
          <p:nvPr/>
        </p:nvSpPr>
        <p:spPr>
          <a:xfrm>
            <a:off x="579585" y="1142444"/>
            <a:ext cx="1730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Communities &amp; platforms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CC2C44-30CC-879D-A451-33270CC89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85" y="3143141"/>
            <a:ext cx="1555593" cy="8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CD6B482-9F3F-F041-DECF-3E60C0776465}"/>
              </a:ext>
            </a:extLst>
          </p:cNvPr>
          <p:cNvSpPr txBox="1">
            <a:spLocks/>
          </p:cNvSpPr>
          <p:nvPr/>
        </p:nvSpPr>
        <p:spPr>
          <a:xfrm>
            <a:off x="6331311" y="1188445"/>
            <a:ext cx="2908047" cy="26886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err="1"/>
              <a:t>BiAPoL</a:t>
            </a:r>
            <a:r>
              <a:rPr lang="en-US" sz="2400" dirty="0"/>
              <a:t> team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Marcelo Zoccoler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Johannes Soltwedel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Maleeha Hassan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Till Korten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Stefan Hahmann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Somashekhar Kulkarni</a:t>
            </a:r>
          </a:p>
          <a:p>
            <a:pPr marL="276225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Former lab members: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Ryan George Savill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Laura Zigutyte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Mara Lampert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Allyson Ryan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Conni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Wetzker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A person jumping in the air with a skateboard&#10;&#10;Description automatically generated with medium confidence">
            <a:extLst>
              <a:ext uri="{FF2B5EF4-FFF2-40B4-BE49-F238E27FC236}">
                <a16:creationId xmlns:a16="http://schemas.microsoft.com/office/drawing/2014/main" id="{6F750CF5-B36F-CE7B-667F-7EBACBB11B9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516" y="1274138"/>
            <a:ext cx="3641949" cy="2593349"/>
          </a:xfrm>
          <a:prstGeom prst="rect">
            <a:avLst/>
          </a:prstGeom>
        </p:spPr>
      </p:pic>
      <p:pic>
        <p:nvPicPr>
          <p:cNvPr id="18" name="Picture 2" descr="@BiAPoL">
            <a:extLst>
              <a:ext uri="{FF2B5EF4-FFF2-40B4-BE49-F238E27FC236}">
                <a16:creationId xmlns:a16="http://schemas.microsoft.com/office/drawing/2014/main" id="{D34BDD4D-9154-108F-A316-E5B0D71E4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34" y="1175061"/>
            <a:ext cx="902845" cy="90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9655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2279</TotalTime>
  <Words>2391</Words>
  <Application>Microsoft Office PowerPoint</Application>
  <PresentationFormat>Widescreen</PresentationFormat>
  <Paragraphs>384</Paragraphs>
  <Slides>44</Slides>
  <Notes>1</Notes>
  <HiddenSlides>8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-apple-system</vt:lpstr>
      <vt:lpstr>Aptos</vt:lpstr>
      <vt:lpstr>Arial</vt:lpstr>
      <vt:lpstr>Barlow</vt:lpstr>
      <vt:lpstr>Calibri</vt:lpstr>
      <vt:lpstr>Courier New</vt:lpstr>
      <vt:lpstr>Helvetica Neue</vt:lpstr>
      <vt:lpstr>Helvetica Neue Medium</vt:lpstr>
      <vt:lpstr>Lucida</vt:lpstr>
      <vt:lpstr>Open Sans</vt:lpstr>
      <vt:lpstr>Symbol</vt:lpstr>
      <vt:lpstr>Wingdings</vt:lpstr>
      <vt:lpstr>Custom Design</vt:lpstr>
      <vt:lpstr>PowerPoint Presentation</vt:lpstr>
      <vt:lpstr>Career update: Cultivating Open Training</vt:lpstr>
      <vt:lpstr>Closed science</vt:lpstr>
      <vt:lpstr>Open Science</vt:lpstr>
      <vt:lpstr>Openness of software / projects</vt:lpstr>
      <vt:lpstr>Openness of training</vt:lpstr>
      <vt:lpstr>Am I allowed to publish my stuff?</vt:lpstr>
      <vt:lpstr>PowerPoint Presentation</vt:lpstr>
      <vt:lpstr>Am I allowed to publish my stuff?</vt:lpstr>
      <vt:lpstr>Where to share?</vt:lpstr>
      <vt:lpstr>Where to share?</vt:lpstr>
      <vt:lpstr>Licensing: Permissive versus restrictive</vt:lpstr>
      <vt:lpstr>Licensing: Permissive versus restrictive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Licensing: Permissive versus restrictive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Incentives</vt:lpstr>
      <vt:lpstr>Incentives: Visibility </vt:lpstr>
      <vt:lpstr>Incentives: Findability</vt:lpstr>
      <vt:lpstr>Incentives: Reusability</vt:lpstr>
      <vt:lpstr>The FAIR-principles</vt:lpstr>
      <vt:lpstr>The FAIR-principles</vt:lpstr>
      <vt:lpstr>The FAIR-principles</vt:lpstr>
      <vt:lpstr>The FAIR-principles</vt:lpstr>
      <vt:lpstr>Incentives</vt:lpstr>
      <vt:lpstr>Please use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Thomas Burghardt</dc:creator>
  <dc:description/>
  <cp:lastModifiedBy>Robert Haase</cp:lastModifiedBy>
  <cp:revision>132</cp:revision>
  <dcterms:modified xsi:type="dcterms:W3CDTF">2024-02-14T10:08:16Z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0x0101003BEE476C9DF2F248B265B4A3C7AC3448</vt:lpwstr>
  </property>
  <property fmtid="{D5CDD505-2E9C-101B-9397-08002B2CF9AE}" pid="3" name="HiddenSlides">
    <vt:i4>1</vt:i4>
  </property>
  <property fmtid="{D5CDD505-2E9C-101B-9397-08002B2CF9AE}" pid="4" name="PresentationFormat">
    <vt:lpwstr>Widescreen</vt:lpwstr>
  </property>
  <property fmtid="{D5CDD505-2E9C-101B-9397-08002B2CF9AE}" pid="5" name="Slides">
    <vt:i4>16</vt:i4>
  </property>
  <property fmtid="{D5CDD505-2E9C-101B-9397-08002B2CF9AE}" pid="6" name="_dlc_DocIdItemGuid">
    <vt:lpwstr>72f4eced-47dd-49c0-bdfa-f3d2425fc663</vt:lpwstr>
  </property>
</Properties>
</file>