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69" r:id="rId3"/>
    <p:sldId id="271" r:id="rId4"/>
    <p:sldId id="287" r:id="rId5"/>
    <p:sldId id="289" r:id="rId6"/>
    <p:sldId id="267" r:id="rId7"/>
    <p:sldId id="293" r:id="rId8"/>
    <p:sldId id="276" r:id="rId9"/>
    <p:sldId id="270" r:id="rId10"/>
    <p:sldId id="283" r:id="rId11"/>
    <p:sldId id="291" r:id="rId12"/>
    <p:sldId id="290" r:id="rId13"/>
    <p:sldId id="288" r:id="rId14"/>
    <p:sldId id="292"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84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37"/>
    <p:restoredTop sz="78819"/>
  </p:normalViewPr>
  <p:slideViewPr>
    <p:cSldViewPr snapToGrid="0" showGuides="1">
      <p:cViewPr varScale="1">
        <p:scale>
          <a:sx n="80" d="100"/>
          <a:sy n="80" d="100"/>
        </p:scale>
        <p:origin x="1536" y="192"/>
      </p:cViewPr>
      <p:guideLst>
        <p:guide orient="horz" pos="2183"/>
        <p:guide pos="3840"/>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070E4-7F9C-5C4B-B506-18942EBE31C9}"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03EAC6-C4B7-8349-BF50-65CEC9AA5A29}" type="slidenum">
              <a:rPr lang="en-GB" smtClean="0"/>
              <a:t>‹#›</a:t>
            </a:fld>
            <a:endParaRPr lang="en-GB"/>
          </a:p>
        </p:txBody>
      </p:sp>
    </p:spTree>
    <p:extLst>
      <p:ext uri="{BB962C8B-B14F-4D97-AF65-F5344CB8AC3E}">
        <p14:creationId xmlns:p14="http://schemas.microsoft.com/office/powerpoint/2010/main" val="257303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Machines looking back at us</a:t>
            </a:r>
          </a:p>
          <a:p>
            <a:r>
              <a:rPr lang="en-GB" dirty="0"/>
              <a:t>We’ve heard how artists and creators are making sense of, and testing the edges of artificial intelligence. In this session, we look at how different institutions are using the same technologies to augment access to the archives and activities. We will hear how experimentation with emerging technologies requires the ability to collaborate and be confident in the uncertainties that the experimentation brings. How do machines see and hear archival collections? What new possibilities emerge from the archive as a result?</a:t>
            </a:r>
            <a:br>
              <a:rPr lang="en-GB" dirty="0"/>
            </a:br>
            <a:r>
              <a:rPr lang="en-GB" i="1" dirty="0"/>
              <a:t>Speakers:</a:t>
            </a:r>
            <a:r>
              <a:rPr lang="en-GB" dirty="0"/>
              <a:t> </a:t>
            </a:r>
            <a:r>
              <a:rPr lang="en-GB" b="1" i="1" dirty="0"/>
              <a:t>Dr Mia Ridge</a:t>
            </a:r>
            <a:r>
              <a:rPr lang="en-GB" i="1" dirty="0"/>
              <a:t> (British Library),</a:t>
            </a:r>
            <a:r>
              <a:rPr lang="en-GB" dirty="0"/>
              <a:t> </a:t>
            </a:r>
            <a:r>
              <a:rPr lang="en-GB" b="1" i="1" dirty="0"/>
              <a:t>Dr Keir </a:t>
            </a:r>
            <a:r>
              <a:rPr lang="en-GB" b="1" i="1" dirty="0" err="1"/>
              <a:t>Winesmith</a:t>
            </a:r>
            <a:r>
              <a:rPr lang="en-GB" i="1" dirty="0"/>
              <a:t> (NFSA),</a:t>
            </a:r>
            <a:r>
              <a:rPr lang="en-GB" dirty="0"/>
              <a:t> </a:t>
            </a:r>
            <a:r>
              <a:rPr lang="en-GB" b="1" i="1" dirty="0"/>
              <a:t>Simon Loffler</a:t>
            </a:r>
            <a:r>
              <a:rPr lang="en-GB" i="1" dirty="0"/>
              <a:t> (via Zoom) (ACMI), moderated by</a:t>
            </a:r>
            <a:r>
              <a:rPr lang="en-GB" dirty="0"/>
              <a:t> </a:t>
            </a:r>
            <a:r>
              <a:rPr lang="en-GB" b="1" i="1" dirty="0"/>
              <a:t>Jeff Williams</a:t>
            </a:r>
            <a:r>
              <a:rPr lang="en-GB" i="1" dirty="0"/>
              <a:t> (ACMI)</a:t>
            </a:r>
            <a:endParaRPr lang="en-GB" dirty="0"/>
          </a:p>
        </p:txBody>
      </p:sp>
      <p:sp>
        <p:nvSpPr>
          <p:cNvPr id="4" name="Slide Number Placeholder 3"/>
          <p:cNvSpPr>
            <a:spLocks noGrp="1"/>
          </p:cNvSpPr>
          <p:nvPr>
            <p:ph type="sldNum" sz="quarter" idx="5"/>
          </p:nvPr>
        </p:nvSpPr>
        <p:spPr/>
        <p:txBody>
          <a:bodyPr/>
          <a:lstStyle/>
          <a:p>
            <a:fld id="{9403EAC6-C4B7-8349-BF50-65CEC9AA5A29}" type="slidenum">
              <a:rPr lang="en-GB" smtClean="0"/>
              <a:t>1</a:t>
            </a:fld>
            <a:endParaRPr lang="en-GB"/>
          </a:p>
        </p:txBody>
      </p:sp>
    </p:spTree>
    <p:extLst>
      <p:ext uri="{BB962C8B-B14F-4D97-AF65-F5344CB8AC3E}">
        <p14:creationId xmlns:p14="http://schemas.microsoft.com/office/powerpoint/2010/main" val="2776945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argument / challenge to you today…  </a:t>
            </a:r>
            <a:r>
              <a:rPr lang="en" dirty="0">
                <a:solidFill>
                  <a:srgbClr val="158470"/>
                </a:solidFill>
                <a:latin typeface="Open Sans"/>
                <a:ea typeface="Open Sans"/>
                <a:cs typeface="Open Sans"/>
                <a:sym typeface="Open Sans"/>
              </a:rPr>
              <a:t>GLAMs should use AI to enrich collections *and* enrich online volunteering and staff work </a:t>
            </a:r>
            <a:endParaRPr lang="en-GB" dirty="0"/>
          </a:p>
        </p:txBody>
      </p:sp>
      <p:sp>
        <p:nvSpPr>
          <p:cNvPr id="4" name="Slide Number Placeholder 3"/>
          <p:cNvSpPr>
            <a:spLocks noGrp="1"/>
          </p:cNvSpPr>
          <p:nvPr>
            <p:ph type="sldNum" sz="quarter" idx="5"/>
          </p:nvPr>
        </p:nvSpPr>
        <p:spPr/>
        <p:txBody>
          <a:bodyPr/>
          <a:lstStyle/>
          <a:p>
            <a:fld id="{9403EAC6-C4B7-8349-BF50-65CEC9AA5A29}" type="slidenum">
              <a:rPr lang="en-GB" smtClean="0"/>
              <a:t>2</a:t>
            </a:fld>
            <a:endParaRPr lang="en-GB"/>
          </a:p>
        </p:txBody>
      </p:sp>
    </p:spTree>
    <p:extLst>
      <p:ext uri="{BB962C8B-B14F-4D97-AF65-F5344CB8AC3E}">
        <p14:creationId xmlns:p14="http://schemas.microsoft.com/office/powerpoint/2010/main" val="2589344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2057C-CE21-774A-0935-FF97D7893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EC386B-B98F-6175-4511-FA343E121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3E4B1-710C-A148-F422-AD5CDCAAD70B}"/>
              </a:ext>
            </a:extLst>
          </p:cNvPr>
          <p:cNvSpPr>
            <a:spLocks noGrp="1"/>
          </p:cNvSpPr>
          <p:nvPr>
            <p:ph type="body" idx="1"/>
          </p:nvPr>
        </p:nvSpPr>
        <p:spPr/>
        <p:txBody>
          <a:bodyPr/>
          <a:lstStyle/>
          <a:p>
            <a:r>
              <a:rPr lang="en-GB" dirty="0"/>
              <a:t>What is AI?</a:t>
            </a:r>
          </a:p>
          <a:p>
            <a:r>
              <a:rPr lang="en-GB" dirty="0"/>
              <a:t>My argument today…  </a:t>
            </a:r>
            <a:r>
              <a:rPr lang="en" dirty="0">
                <a:solidFill>
                  <a:srgbClr val="158470"/>
                </a:solidFill>
                <a:latin typeface="Open Sans"/>
                <a:ea typeface="Open Sans"/>
                <a:cs typeface="Open Sans"/>
                <a:sym typeface="Open Sans"/>
              </a:rPr>
              <a:t>My challenge to you: GLAMs should use AI to enrich collections *and* enrich online volunteering </a:t>
            </a:r>
            <a:endParaRPr lang="en-GB" dirty="0"/>
          </a:p>
        </p:txBody>
      </p:sp>
      <p:sp>
        <p:nvSpPr>
          <p:cNvPr id="4" name="Slide Number Placeholder 3">
            <a:extLst>
              <a:ext uri="{FF2B5EF4-FFF2-40B4-BE49-F238E27FC236}">
                <a16:creationId xmlns:a16="http://schemas.microsoft.com/office/drawing/2014/main" id="{978532CE-7CD0-8236-6C7F-CE3D17D04BC9}"/>
              </a:ext>
            </a:extLst>
          </p:cNvPr>
          <p:cNvSpPr>
            <a:spLocks noGrp="1"/>
          </p:cNvSpPr>
          <p:nvPr>
            <p:ph type="sldNum" sz="quarter" idx="5"/>
          </p:nvPr>
        </p:nvSpPr>
        <p:spPr/>
        <p:txBody>
          <a:bodyPr/>
          <a:lstStyle/>
          <a:p>
            <a:fld id="{9403EAC6-C4B7-8349-BF50-65CEC9AA5A29}" type="slidenum">
              <a:rPr lang="en-GB" smtClean="0"/>
              <a:t>3</a:t>
            </a:fld>
            <a:endParaRPr lang="en-GB"/>
          </a:p>
        </p:txBody>
      </p:sp>
    </p:spTree>
    <p:extLst>
      <p:ext uri="{BB962C8B-B14F-4D97-AF65-F5344CB8AC3E}">
        <p14:creationId xmlns:p14="http://schemas.microsoft.com/office/powerpoint/2010/main" val="2382982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a:extLst>
            <a:ext uri="{FF2B5EF4-FFF2-40B4-BE49-F238E27FC236}">
              <a16:creationId xmlns:a16="http://schemas.microsoft.com/office/drawing/2014/main" id="{5DE8BD04-2E79-EAF6-00E7-527FE7DBCFAB}"/>
            </a:ext>
          </a:extLst>
        </p:cNvPr>
        <p:cNvGrpSpPr/>
        <p:nvPr/>
      </p:nvGrpSpPr>
      <p:grpSpPr>
        <a:xfrm>
          <a:off x="0" y="0"/>
          <a:ext cx="0" cy="0"/>
          <a:chOff x="0" y="0"/>
          <a:chExt cx="0" cy="0"/>
        </a:xfrm>
      </p:grpSpPr>
      <p:sp>
        <p:nvSpPr>
          <p:cNvPr id="286" name="Google Shape;286;g28b364d14b2_2_173:notes">
            <a:extLst>
              <a:ext uri="{FF2B5EF4-FFF2-40B4-BE49-F238E27FC236}">
                <a16:creationId xmlns:a16="http://schemas.microsoft.com/office/drawing/2014/main" id="{C95F7054-816C-9D7E-2163-C528E2352DA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dirty="0"/>
              <a:t>Some positive examples 5.5 year project, collaboration with BL and Turing; work of many in the team and supporting organisations</a:t>
            </a:r>
          </a:p>
        </p:txBody>
      </p:sp>
      <p:sp>
        <p:nvSpPr>
          <p:cNvPr id="287" name="Google Shape;287;g28b364d14b2_2_173:notes">
            <a:extLst>
              <a:ext uri="{FF2B5EF4-FFF2-40B4-BE49-F238E27FC236}">
                <a16:creationId xmlns:a16="http://schemas.microsoft.com/office/drawing/2014/main" id="{CC16E93A-1D67-BAF7-6B1B-89C1156F35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667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8b364d14b2_2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dirty="0"/>
              <a:t>'new human and machine-generated metadata, transcriptions, subtitles, and other types of enrichments' … Enrichments are data about a cultural heritage object (i.e. metadata) or of the object itself (i.e. its content) that </a:t>
            </a:r>
            <a:r>
              <a:rPr lang="en" b="1" dirty="0"/>
              <a:t>augment or rectify</a:t>
            </a:r>
            <a:r>
              <a:rPr lang="en" dirty="0"/>
              <a:t> the authoritative data made available by cultural heritage institutions. </a:t>
            </a:r>
            <a:endParaRPr dirty="0"/>
          </a:p>
          <a:p>
            <a:pPr marL="0" lvl="0" indent="0" algn="l" rtl="0">
              <a:lnSpc>
                <a:spcPct val="100000"/>
              </a:lnSpc>
              <a:spcBef>
                <a:spcPts val="0"/>
              </a:spcBef>
              <a:spcAft>
                <a:spcPts val="0"/>
              </a:spcAft>
              <a:buClr>
                <a:schemeClr val="dk1"/>
              </a:buClr>
              <a:buSzPts val="1100"/>
              <a:buFont typeface="Arial"/>
              <a:buNone/>
            </a:pPr>
            <a:r>
              <a:rPr lang="en" dirty="0"/>
              <a:t>https://</a:t>
            </a:r>
            <a:r>
              <a:rPr lang="en" dirty="0" err="1"/>
              <a:t>pro.europeana.eu</a:t>
            </a:r>
            <a:r>
              <a:rPr lang="en" dirty="0"/>
              <a:t>/post/we-re-listening-share-your-thoughts-about-improving-cultural-heritage-data</a:t>
            </a:r>
            <a:endParaRPr dirty="0"/>
          </a:p>
        </p:txBody>
      </p:sp>
      <p:sp>
        <p:nvSpPr>
          <p:cNvPr id="287" name="Google Shape;287;g28b364d14b2_2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8b364d14b2_2_2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t>Image https://fediscience.org/@dustinstoltz/111211420966814062, taken at the Evil Genius brewery, Philadelphia</a:t>
            </a:r>
            <a:endParaRPr/>
          </a:p>
        </p:txBody>
      </p:sp>
      <p:sp>
        <p:nvSpPr>
          <p:cNvPr id="389" name="Google Shape;389;g28b364d14b2_2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8b364d14b2_2_2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dirty="0"/>
              <a:t>Building on previous work I've presented on before…</a:t>
            </a:r>
            <a:endParaRPr dirty="0"/>
          </a:p>
        </p:txBody>
      </p:sp>
      <p:sp>
        <p:nvSpPr>
          <p:cNvPr id="321" name="Google Shape;321;g28b364d14b2_2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8b364d14b2_2_3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dirty="0"/>
              <a:t>crowdsourcing gave the public a reason to spend time with collections; it also let them start with relatively simple tasks and build skills and familiarity with collections, leading to curiosity and delight… </a:t>
            </a:r>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t>Not such a simple question – it's about finding work that is both needed and interesting</a:t>
            </a:r>
          </a:p>
          <a:p>
            <a:pPr marL="0" lvl="0" indent="0" algn="l" rtl="0">
              <a:lnSpc>
                <a:spcPct val="100000"/>
              </a:lnSpc>
              <a:spcBef>
                <a:spcPts val="0"/>
              </a:spcBef>
              <a:spcAft>
                <a:spcPts val="0"/>
              </a:spcAft>
              <a:buClr>
                <a:schemeClr val="dk1"/>
              </a:buClr>
              <a:buSzPts val="1100"/>
              <a:buFont typeface="Arial"/>
              <a:buNone/>
            </a:pPr>
            <a:r>
              <a:rPr lang="en-GB" dirty="0"/>
              <a:t>Image is a protest song from the late 18</a:t>
            </a:r>
            <a:r>
              <a:rPr lang="en-GB" baseline="30000" dirty="0"/>
              <a:t>th</a:t>
            </a:r>
            <a:r>
              <a:rPr lang="en-GB" dirty="0"/>
              <a:t> or early 19</a:t>
            </a:r>
            <a:r>
              <a:rPr lang="en-GB" baseline="30000" dirty="0"/>
              <a:t>th</a:t>
            </a:r>
            <a:r>
              <a:rPr lang="en-GB" dirty="0"/>
              <a:t> century</a:t>
            </a:r>
            <a:endParaRPr dirty="0"/>
          </a:p>
        </p:txBody>
      </p:sp>
      <p:sp>
        <p:nvSpPr>
          <p:cNvPr id="472" name="Google Shape;472;g28b364d14b2_2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a:extLst>
            <a:ext uri="{FF2B5EF4-FFF2-40B4-BE49-F238E27FC236}">
              <a16:creationId xmlns:a16="http://schemas.microsoft.com/office/drawing/2014/main" id="{73828C64-179C-5BED-B32E-1632191689C6}"/>
            </a:ext>
          </a:extLst>
        </p:cNvPr>
        <p:cNvGrpSpPr/>
        <p:nvPr/>
      </p:nvGrpSpPr>
      <p:grpSpPr>
        <a:xfrm>
          <a:off x="0" y="0"/>
          <a:ext cx="0" cy="0"/>
          <a:chOff x="0" y="0"/>
          <a:chExt cx="0" cy="0"/>
        </a:xfrm>
      </p:grpSpPr>
      <p:sp>
        <p:nvSpPr>
          <p:cNvPr id="471" name="Google Shape;471;g28b364d14b2_2_342:notes">
            <a:extLst>
              <a:ext uri="{FF2B5EF4-FFF2-40B4-BE49-F238E27FC236}">
                <a16:creationId xmlns:a16="http://schemas.microsoft.com/office/drawing/2014/main" id="{DD9DF8F1-7E0D-5EFB-B46C-5CE9EA5529B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dirty="0"/>
              <a:t>So there's still a role for people…</a:t>
            </a:r>
            <a:endParaRPr dirty="0"/>
          </a:p>
        </p:txBody>
      </p:sp>
      <p:sp>
        <p:nvSpPr>
          <p:cNvPr id="472" name="Google Shape;472;g28b364d14b2_2_342:notes">
            <a:extLst>
              <a:ext uri="{FF2B5EF4-FFF2-40B4-BE49-F238E27FC236}">
                <a16:creationId xmlns:a16="http://schemas.microsoft.com/office/drawing/2014/main" id="{AA9DC396-8C82-FF1F-F515-B6E86F68C5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5705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a:extLst>
            <a:ext uri="{FF2B5EF4-FFF2-40B4-BE49-F238E27FC236}">
              <a16:creationId xmlns:a16="http://schemas.microsoft.com/office/drawing/2014/main" id="{3038CF60-CC59-E022-2210-30467543CF2A}"/>
            </a:ext>
          </a:extLst>
        </p:cNvPr>
        <p:cNvGrpSpPr/>
        <p:nvPr/>
      </p:nvGrpSpPr>
      <p:grpSpPr>
        <a:xfrm>
          <a:off x="0" y="0"/>
          <a:ext cx="0" cy="0"/>
          <a:chOff x="0" y="0"/>
          <a:chExt cx="0" cy="0"/>
        </a:xfrm>
      </p:grpSpPr>
      <p:sp>
        <p:nvSpPr>
          <p:cNvPr id="471" name="Google Shape;471;g28b364d14b2_2_342:notes">
            <a:extLst>
              <a:ext uri="{FF2B5EF4-FFF2-40B4-BE49-F238E27FC236}">
                <a16:creationId xmlns:a16="http://schemas.microsoft.com/office/drawing/2014/main" id="{A9E8C418-9F2F-2A23-2A8F-2862FF5B4BD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dirty="0"/>
              <a:t>No image credit, reverse search didn't work, but it suggests two forces meeting, one more diverse than the other</a:t>
            </a:r>
            <a:endParaRPr dirty="0"/>
          </a:p>
        </p:txBody>
      </p:sp>
      <p:sp>
        <p:nvSpPr>
          <p:cNvPr id="472" name="Google Shape;472;g28b364d14b2_2_342:notes">
            <a:extLst>
              <a:ext uri="{FF2B5EF4-FFF2-40B4-BE49-F238E27FC236}">
                <a16:creationId xmlns:a16="http://schemas.microsoft.com/office/drawing/2014/main" id="{2ABA0C10-0223-57D1-7783-49B1911905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4563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8DC87-AE44-A322-5052-96FC35F87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B84D5-68E9-E26E-4B7C-5926C6363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8DD82-0EAE-B25C-B6EF-5D02B9BF4444}"/>
              </a:ext>
            </a:extLst>
          </p:cNvPr>
          <p:cNvSpPr>
            <a:spLocks noGrp="1"/>
          </p:cNvSpPr>
          <p:nvPr>
            <p:ph type="body" idx="1"/>
          </p:nvPr>
        </p:nvSpPr>
        <p:spPr/>
        <p:txBody>
          <a:bodyPr/>
          <a:lstStyle/>
          <a:p>
            <a:r>
              <a:rPr lang="en" dirty="0">
                <a:solidFill>
                  <a:srgbClr val="158470"/>
                </a:solidFill>
                <a:latin typeface="Open Sans"/>
                <a:ea typeface="Open Sans"/>
                <a:cs typeface="Open Sans"/>
                <a:sym typeface="Open Sans"/>
              </a:rPr>
              <a:t>My challenge to you: GLAMs should use AI to enrich collections *and* enrich online volunteering </a:t>
            </a:r>
            <a:endParaRPr lang="en-GB" dirty="0"/>
          </a:p>
        </p:txBody>
      </p:sp>
      <p:sp>
        <p:nvSpPr>
          <p:cNvPr id="4" name="Slide Number Placeholder 3">
            <a:extLst>
              <a:ext uri="{FF2B5EF4-FFF2-40B4-BE49-F238E27FC236}">
                <a16:creationId xmlns:a16="http://schemas.microsoft.com/office/drawing/2014/main" id="{131B945A-81B1-81F8-FF21-E6CFC90AF03D}"/>
              </a:ext>
            </a:extLst>
          </p:cNvPr>
          <p:cNvSpPr>
            <a:spLocks noGrp="1"/>
          </p:cNvSpPr>
          <p:nvPr>
            <p:ph type="sldNum" sz="quarter" idx="5"/>
          </p:nvPr>
        </p:nvSpPr>
        <p:spPr/>
        <p:txBody>
          <a:bodyPr/>
          <a:lstStyle/>
          <a:p>
            <a:fld id="{9403EAC6-C4B7-8349-BF50-65CEC9AA5A29}" type="slidenum">
              <a:rPr lang="en-GB" smtClean="0"/>
              <a:t>13</a:t>
            </a:fld>
            <a:endParaRPr lang="en-GB"/>
          </a:p>
        </p:txBody>
      </p:sp>
    </p:spTree>
    <p:extLst>
      <p:ext uri="{BB962C8B-B14F-4D97-AF65-F5344CB8AC3E}">
        <p14:creationId xmlns:p14="http://schemas.microsoft.com/office/powerpoint/2010/main" val="2032856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a:extLst>
            <a:ext uri="{FF2B5EF4-FFF2-40B4-BE49-F238E27FC236}">
              <a16:creationId xmlns:a16="http://schemas.microsoft.com/office/drawing/2014/main" id="{6F81B83F-5411-A403-9625-1E0ADAA631C4}"/>
            </a:ext>
          </a:extLst>
        </p:cNvPr>
        <p:cNvGrpSpPr/>
        <p:nvPr/>
      </p:nvGrpSpPr>
      <p:grpSpPr>
        <a:xfrm>
          <a:off x="0" y="0"/>
          <a:ext cx="0" cy="0"/>
          <a:chOff x="0" y="0"/>
          <a:chExt cx="0" cy="0"/>
        </a:xfrm>
      </p:grpSpPr>
      <p:sp>
        <p:nvSpPr>
          <p:cNvPr id="471" name="Google Shape;471;g28b364d14b2_2_342:notes">
            <a:extLst>
              <a:ext uri="{FF2B5EF4-FFF2-40B4-BE49-F238E27FC236}">
                <a16:creationId xmlns:a16="http://schemas.microsoft.com/office/drawing/2014/main" id="{2B76B88F-E177-7B61-D198-6E7D3DCE481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dirty="0"/>
              <a:t>crowdsourcing gave the public a reason to spend time with collections; it also let them start with relatively simple tasks and build skills and familiarity with collections, leading to curiosity and delight… </a:t>
            </a:r>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t>Not such a simple question – it's about finding work that is both needed and interesting</a:t>
            </a:r>
          </a:p>
          <a:p>
            <a:pPr marL="0" lvl="0" indent="0" algn="l" rtl="0">
              <a:lnSpc>
                <a:spcPct val="100000"/>
              </a:lnSpc>
              <a:spcBef>
                <a:spcPts val="0"/>
              </a:spcBef>
              <a:spcAft>
                <a:spcPts val="0"/>
              </a:spcAft>
              <a:buClr>
                <a:schemeClr val="dk1"/>
              </a:buClr>
              <a:buSzPts val="1100"/>
              <a:buFont typeface="Arial"/>
              <a:buNone/>
            </a:pPr>
            <a:r>
              <a:rPr lang="en-GB" dirty="0"/>
              <a:t>Image is a protest song from the late 18</a:t>
            </a:r>
            <a:r>
              <a:rPr lang="en-GB" baseline="30000" dirty="0"/>
              <a:t>th</a:t>
            </a:r>
            <a:r>
              <a:rPr lang="en-GB" dirty="0"/>
              <a:t> or early 19</a:t>
            </a:r>
            <a:r>
              <a:rPr lang="en-GB" baseline="30000" dirty="0"/>
              <a:t>th</a:t>
            </a:r>
            <a:r>
              <a:rPr lang="en-GB" dirty="0"/>
              <a:t> century</a:t>
            </a:r>
            <a:endParaRPr dirty="0"/>
          </a:p>
        </p:txBody>
      </p:sp>
      <p:sp>
        <p:nvSpPr>
          <p:cNvPr id="472" name="Google Shape;472;g28b364d14b2_2_342:notes">
            <a:extLst>
              <a:ext uri="{FF2B5EF4-FFF2-40B4-BE49-F238E27FC236}">
                <a16:creationId xmlns:a16="http://schemas.microsoft.com/office/drawing/2014/main" id="{5A01883C-9611-7189-4BEB-CA63E48CC8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1297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7" name="Google Shape;19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accent1"/>
        </a:solidFill>
        <a:effectLst/>
      </p:bgPr>
    </p:bg>
    <p:spTree>
      <p:nvGrpSpPr>
        <p:cNvPr id="1" name="Shape 8"/>
        <p:cNvGrpSpPr/>
        <p:nvPr/>
      </p:nvGrpSpPr>
      <p:grpSpPr>
        <a:xfrm>
          <a:off x="0" y="0"/>
          <a:ext cx="0" cy="0"/>
          <a:chOff x="0" y="0"/>
          <a:chExt cx="0" cy="0"/>
        </a:xfrm>
      </p:grpSpPr>
      <p:sp>
        <p:nvSpPr>
          <p:cNvPr id="9" name="Google Shape;9;p11"/>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 name="Google Shape;10;p11"/>
          <p:cNvSpPr txBox="1">
            <a:spLocks noGrp="1"/>
          </p:cNvSpPr>
          <p:nvPr>
            <p:ph type="subTitle" idx="1"/>
          </p:nvPr>
        </p:nvSpPr>
        <p:spPr>
          <a:xfrm>
            <a:off x="609600" y="3687616"/>
            <a:ext cx="7772400" cy="1106055"/>
          </a:xfrm>
          <a:prstGeom prst="rect">
            <a:avLst/>
          </a:prstGeom>
          <a:noFill/>
          <a:ln>
            <a:noFill/>
          </a:ln>
        </p:spPr>
        <p:txBody>
          <a:bodyPr spcFirstLastPara="1" wrap="square" lIns="108875" tIns="54425" rIns="108875" bIns="54425" anchor="t" anchorCtr="0">
            <a:noAutofit/>
          </a:bodyPr>
          <a:lstStyle>
            <a:lvl1pPr lvl="0" algn="l">
              <a:lnSpc>
                <a:spcPct val="90000"/>
              </a:lnSpc>
              <a:spcBef>
                <a:spcPts val="1000"/>
              </a:spcBef>
              <a:spcAft>
                <a:spcPts val="0"/>
              </a:spcAft>
              <a:buSzPts val="2800"/>
              <a:buNone/>
              <a:defRPr sz="2800">
                <a:solidFill>
                  <a:srgbClr val="FFFFFF"/>
                </a:solidFill>
                <a:latin typeface="Arial"/>
                <a:ea typeface="Arial"/>
                <a:cs typeface="Arial"/>
                <a:sym typeface="Arial"/>
              </a:defRPr>
            </a:lvl1pPr>
            <a:lvl2pPr lvl="1" algn="ctr">
              <a:lnSpc>
                <a:spcPct val="90000"/>
              </a:lnSpc>
              <a:spcBef>
                <a:spcPts val="500"/>
              </a:spcBef>
              <a:spcAft>
                <a:spcPts val="0"/>
              </a:spcAft>
              <a:buSzPts val="26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pic>
        <p:nvPicPr>
          <p:cNvPr id="11" name="Google Shape;11;p11"/>
          <p:cNvPicPr preferRelativeResize="0"/>
          <p:nvPr/>
        </p:nvPicPr>
        <p:blipFill rotWithShape="1">
          <a:blip r:embed="rId2">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3507777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14"/>
          <p:cNvSpPr txBox="1">
            <a:spLocks noGrp="1"/>
          </p:cNvSpPr>
          <p:nvPr>
            <p:ph type="body" idx="1"/>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4"/>
          <p:cNvSpPr/>
          <p:nvPr/>
        </p:nvSpPr>
        <p:spPr>
          <a:xfrm>
            <a:off x="0" y="6468533"/>
            <a:ext cx="12192000" cy="3894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15;p14"/>
          <p:cNvSpPr/>
          <p:nvPr/>
        </p:nvSpPr>
        <p:spPr>
          <a:xfrm>
            <a:off x="11206163" y="6461807"/>
            <a:ext cx="514350" cy="30797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FFD700"/>
                </a:solidFill>
                <a:latin typeface="Arial"/>
                <a:ea typeface="Arial"/>
                <a:cs typeface="Arial"/>
                <a:sym typeface="Arial"/>
              </a:rPr>
              <a:t>‹#›</a:t>
            </a:fld>
            <a:endParaRPr sz="1400" b="0" i="0" u="none" strike="noStrike" cap="none">
              <a:solidFill>
                <a:srgbClr val="FFD700"/>
              </a:solidFill>
              <a:latin typeface="Arial"/>
              <a:ea typeface="Arial"/>
              <a:cs typeface="Arial"/>
              <a:sym typeface="Arial"/>
            </a:endParaRPr>
          </a:p>
        </p:txBody>
      </p:sp>
      <p:sp>
        <p:nvSpPr>
          <p:cNvPr id="16" name="Google Shape;16;p14"/>
          <p:cNvSpPr txBox="1"/>
          <p:nvPr/>
        </p:nvSpPr>
        <p:spPr>
          <a:xfrm>
            <a:off x="304800" y="6453829"/>
            <a:ext cx="7232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accent5"/>
                </a:solidFill>
                <a:latin typeface="Arial"/>
                <a:ea typeface="Arial"/>
                <a:cs typeface="Arial"/>
                <a:sym typeface="Arial"/>
              </a:rPr>
              <a:t>bl.uk</a:t>
            </a:r>
            <a:endParaRPr sz="1800" b="1" i="0" u="none" strike="noStrike" cap="none">
              <a:solidFill>
                <a:schemeClr val="accent5"/>
              </a:solidFill>
              <a:latin typeface="Arial"/>
              <a:ea typeface="Arial"/>
              <a:cs typeface="Arial"/>
              <a:sym typeface="Arial"/>
            </a:endParaRPr>
          </a:p>
        </p:txBody>
      </p:sp>
      <p:pic>
        <p:nvPicPr>
          <p:cNvPr id="17" name="Google Shape;17;p14"/>
          <p:cNvPicPr preferRelativeResize="0"/>
          <p:nvPr/>
        </p:nvPicPr>
        <p:blipFill rotWithShape="1">
          <a:blip r:embed="rId2">
            <a:alphaModFix/>
          </a:blip>
          <a:srcRect/>
          <a:stretch/>
        </p:blipFill>
        <p:spPr>
          <a:xfrm>
            <a:off x="11022306" y="274638"/>
            <a:ext cx="907005" cy="2407521"/>
          </a:xfrm>
          <a:prstGeom prst="rect">
            <a:avLst/>
          </a:prstGeom>
          <a:noFill/>
          <a:ln>
            <a:noFill/>
          </a:ln>
        </p:spPr>
      </p:pic>
      <p:sp>
        <p:nvSpPr>
          <p:cNvPr id="18" name="Google Shape;18;p14"/>
          <p:cNvSpPr txBox="1">
            <a:spLocks noGrp="1"/>
          </p:cNvSpPr>
          <p:nvPr>
            <p:ph type="body" idx="2"/>
          </p:nvPr>
        </p:nvSpPr>
        <p:spPr>
          <a:xfrm>
            <a:off x="606425" y="1600592"/>
            <a:ext cx="10312400" cy="4506010"/>
          </a:xfrm>
          <a:prstGeom prst="rect">
            <a:avLst/>
          </a:prstGeom>
          <a:noFill/>
          <a:ln>
            <a:noFill/>
          </a:ln>
        </p:spPr>
        <p:txBody>
          <a:bodyPr spcFirstLastPara="1" wrap="square" lIns="108875" tIns="54425" rIns="108875" bIns="54425" anchor="t" anchorCtr="0">
            <a:noAutofit/>
          </a:bodyPr>
          <a:lstStyle>
            <a:lvl1pPr marL="457200" marR="0" lvl="0" indent="-228600" algn="l">
              <a:lnSpc>
                <a:spcPct val="90000"/>
              </a:lnSpc>
              <a:spcBef>
                <a:spcPts val="1000"/>
              </a:spcBef>
              <a:spcAft>
                <a:spcPts val="0"/>
              </a:spcAft>
              <a:buClr>
                <a:schemeClr val="accent1"/>
              </a:buClr>
              <a:buSzPts val="2200"/>
              <a:buFont typeface="Arial"/>
              <a:buNone/>
              <a:defRPr sz="22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71419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8_Title Slide">
  <p:cSld name="8_Title Slide">
    <p:bg>
      <p:bgPr>
        <a:solidFill>
          <a:schemeClr val="accent1"/>
        </a:solidFill>
        <a:effectLst/>
      </p:bgPr>
    </p:bg>
    <p:spTree>
      <p:nvGrpSpPr>
        <p:cNvPr id="1" name="Shape 19"/>
        <p:cNvGrpSpPr/>
        <p:nvPr/>
      </p:nvGrpSpPr>
      <p:grpSpPr>
        <a:xfrm>
          <a:off x="0" y="0"/>
          <a:ext cx="0" cy="0"/>
          <a:chOff x="0" y="0"/>
          <a:chExt cx="0" cy="0"/>
        </a:xfrm>
      </p:grpSpPr>
      <p:pic>
        <p:nvPicPr>
          <p:cNvPr id="20" name="Google Shape;20;p18"/>
          <p:cNvPicPr preferRelativeResize="0"/>
          <p:nvPr/>
        </p:nvPicPr>
        <p:blipFill rotWithShape="1">
          <a:blip r:embed="rId2">
            <a:alphaModFix/>
          </a:blip>
          <a:srcRect/>
          <a:stretch/>
        </p:blipFill>
        <p:spPr>
          <a:xfrm>
            <a:off x="0" y="3048"/>
            <a:ext cx="12192000" cy="6851904"/>
          </a:xfrm>
          <a:prstGeom prst="rect">
            <a:avLst/>
          </a:prstGeom>
          <a:noFill/>
          <a:ln>
            <a:noFill/>
          </a:ln>
        </p:spPr>
      </p:pic>
    </p:spTree>
    <p:extLst>
      <p:ext uri="{BB962C8B-B14F-4D97-AF65-F5344CB8AC3E}">
        <p14:creationId xmlns:p14="http://schemas.microsoft.com/office/powerpoint/2010/main" val="311286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8"/>
        <p:cNvGrpSpPr/>
        <p:nvPr/>
      </p:nvGrpSpPr>
      <p:grpSpPr>
        <a:xfrm>
          <a:off x="0" y="0"/>
          <a:ext cx="0" cy="0"/>
          <a:chOff x="0" y="0"/>
          <a:chExt cx="0" cy="0"/>
        </a:xfrm>
      </p:grpSpPr>
      <p:sp>
        <p:nvSpPr>
          <p:cNvPr id="29" name="Google Shape;29;p16"/>
          <p:cNvSpPr txBox="1">
            <a:spLocks noGrp="1"/>
          </p:cNvSpPr>
          <p:nvPr>
            <p:ph type="body" idx="1"/>
          </p:nvPr>
        </p:nvSpPr>
        <p:spPr>
          <a:xfrm>
            <a:off x="588962" y="1600201"/>
            <a:ext cx="4897438" cy="4384964"/>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2"/>
              </a:buClr>
              <a:buSzPts val="2200"/>
              <a:buFont typeface="Arial"/>
              <a:buNone/>
              <a:defRPr sz="2200">
                <a:solidFill>
                  <a:schemeClr val="dk1"/>
                </a:solidFill>
              </a:defRPr>
            </a:lvl1pPr>
            <a:lvl2pPr marL="914400" lvl="1" indent="-368300" algn="l">
              <a:lnSpc>
                <a:spcPct val="90000"/>
              </a:lnSpc>
              <a:spcBef>
                <a:spcPts val="1200"/>
              </a:spcBef>
              <a:spcAft>
                <a:spcPts val="0"/>
              </a:spcAft>
              <a:buClr>
                <a:schemeClr val="lt1"/>
              </a:buClr>
              <a:buSzPts val="2200"/>
              <a:buFont typeface="Arial"/>
              <a:buChar char="•"/>
              <a:defRPr sz="22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6"/>
          <p:cNvSpPr txBox="1">
            <a:spLocks noGrp="1"/>
          </p:cNvSpPr>
          <p:nvPr>
            <p:ph type="body" idx="2"/>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6"/>
          <p:cNvSpPr/>
          <p:nvPr/>
        </p:nvSpPr>
        <p:spPr>
          <a:xfrm>
            <a:off x="0" y="6468533"/>
            <a:ext cx="12192000" cy="3894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 name="Google Shape;32;p16"/>
          <p:cNvSpPr/>
          <p:nvPr/>
        </p:nvSpPr>
        <p:spPr>
          <a:xfrm>
            <a:off x="11206163" y="6461807"/>
            <a:ext cx="514350" cy="30797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FFD700"/>
                </a:solidFill>
                <a:latin typeface="Arial"/>
                <a:ea typeface="Arial"/>
                <a:cs typeface="Arial"/>
                <a:sym typeface="Arial"/>
              </a:rPr>
              <a:t>‹#›</a:t>
            </a:fld>
            <a:endParaRPr sz="1400" b="0" i="0" u="none" strike="noStrike" cap="none">
              <a:solidFill>
                <a:srgbClr val="FFD700"/>
              </a:solidFill>
              <a:latin typeface="Arial"/>
              <a:ea typeface="Arial"/>
              <a:cs typeface="Arial"/>
              <a:sym typeface="Arial"/>
            </a:endParaRPr>
          </a:p>
        </p:txBody>
      </p:sp>
      <p:sp>
        <p:nvSpPr>
          <p:cNvPr id="33" name="Google Shape;33;p16"/>
          <p:cNvSpPr txBox="1"/>
          <p:nvPr/>
        </p:nvSpPr>
        <p:spPr>
          <a:xfrm>
            <a:off x="304800" y="6453829"/>
            <a:ext cx="7232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accent5"/>
                </a:solidFill>
                <a:latin typeface="Arial"/>
                <a:ea typeface="Arial"/>
                <a:cs typeface="Arial"/>
                <a:sym typeface="Arial"/>
              </a:rPr>
              <a:t>bl.uk</a:t>
            </a:r>
            <a:endParaRPr sz="1800" b="1" i="0" u="none" strike="noStrike" cap="none">
              <a:solidFill>
                <a:schemeClr val="accent5"/>
              </a:solidFill>
              <a:latin typeface="Arial"/>
              <a:ea typeface="Arial"/>
              <a:cs typeface="Arial"/>
              <a:sym typeface="Arial"/>
            </a:endParaRPr>
          </a:p>
        </p:txBody>
      </p:sp>
      <p:pic>
        <p:nvPicPr>
          <p:cNvPr id="34" name="Google Shape;34;p16"/>
          <p:cNvPicPr preferRelativeResize="0"/>
          <p:nvPr/>
        </p:nvPicPr>
        <p:blipFill rotWithShape="1">
          <a:blip r:embed="rId2">
            <a:alphaModFix/>
          </a:blip>
          <a:srcRect/>
          <a:stretch/>
        </p:blipFill>
        <p:spPr>
          <a:xfrm>
            <a:off x="11022306" y="274638"/>
            <a:ext cx="907005" cy="2407521"/>
          </a:xfrm>
          <a:prstGeom prst="rect">
            <a:avLst/>
          </a:prstGeom>
          <a:noFill/>
          <a:ln>
            <a:noFill/>
          </a:ln>
        </p:spPr>
      </p:pic>
      <p:sp>
        <p:nvSpPr>
          <p:cNvPr id="35" name="Google Shape;35;p16"/>
          <p:cNvSpPr txBox="1">
            <a:spLocks noGrp="1"/>
          </p:cNvSpPr>
          <p:nvPr>
            <p:ph type="body" idx="3"/>
          </p:nvPr>
        </p:nvSpPr>
        <p:spPr>
          <a:xfrm>
            <a:off x="5805634" y="1600201"/>
            <a:ext cx="4897438" cy="4384964"/>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2"/>
              </a:buClr>
              <a:buSzPts val="2200"/>
              <a:buFont typeface="Arial"/>
              <a:buNone/>
              <a:defRPr sz="2200">
                <a:solidFill>
                  <a:schemeClr val="dk1"/>
                </a:solidFill>
              </a:defRPr>
            </a:lvl1pPr>
            <a:lvl2pPr marL="914400" lvl="1" indent="-368300" algn="l">
              <a:lnSpc>
                <a:spcPct val="90000"/>
              </a:lnSpc>
              <a:spcBef>
                <a:spcPts val="1200"/>
              </a:spcBef>
              <a:spcAft>
                <a:spcPts val="0"/>
              </a:spcAft>
              <a:buClr>
                <a:schemeClr val="lt1"/>
              </a:buClr>
              <a:buSzPts val="2200"/>
              <a:buFont typeface="Arial"/>
              <a:buChar char="•"/>
              <a:defRPr sz="22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31802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49"/>
        <p:cNvGrpSpPr/>
        <p:nvPr/>
      </p:nvGrpSpPr>
      <p:grpSpPr>
        <a:xfrm>
          <a:off x="0" y="0"/>
          <a:ext cx="0" cy="0"/>
          <a:chOff x="0" y="0"/>
          <a:chExt cx="0" cy="0"/>
        </a:xfrm>
      </p:grpSpPr>
    </p:spTree>
    <p:extLst>
      <p:ext uri="{BB962C8B-B14F-4D97-AF65-F5344CB8AC3E}">
        <p14:creationId xmlns:p14="http://schemas.microsoft.com/office/powerpoint/2010/main" val="96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Slide">
  <p:cSld name="1_Title Slide">
    <p:bg>
      <p:bgPr>
        <a:solidFill>
          <a:schemeClr val="accent1"/>
        </a:solidFill>
        <a:effectLst/>
      </p:bgPr>
    </p:bg>
    <p:spTree>
      <p:nvGrpSpPr>
        <p:cNvPr id="1" name="Shape 50"/>
        <p:cNvGrpSpPr/>
        <p:nvPr/>
      </p:nvGrpSpPr>
      <p:grpSpPr>
        <a:xfrm>
          <a:off x="0" y="0"/>
          <a:ext cx="0" cy="0"/>
          <a:chOff x="0" y="0"/>
          <a:chExt cx="0" cy="0"/>
        </a:xfrm>
      </p:grpSpPr>
      <p:sp>
        <p:nvSpPr>
          <p:cNvPr id="51" name="Google Shape;51;p22"/>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ubTitle" idx="1"/>
          </p:nvPr>
        </p:nvSpPr>
        <p:spPr>
          <a:xfrm>
            <a:off x="609600" y="3687616"/>
            <a:ext cx="7772400" cy="1106055"/>
          </a:xfrm>
          <a:prstGeom prst="rect">
            <a:avLst/>
          </a:prstGeom>
          <a:noFill/>
          <a:ln>
            <a:noFill/>
          </a:ln>
        </p:spPr>
        <p:txBody>
          <a:bodyPr spcFirstLastPara="1" wrap="square" lIns="108875" tIns="54425" rIns="108875" bIns="54425" anchor="t" anchorCtr="0">
            <a:noAutofit/>
          </a:bodyPr>
          <a:lstStyle>
            <a:lvl1pPr lvl="0" algn="l">
              <a:lnSpc>
                <a:spcPct val="90000"/>
              </a:lnSpc>
              <a:spcBef>
                <a:spcPts val="1000"/>
              </a:spcBef>
              <a:spcAft>
                <a:spcPts val="0"/>
              </a:spcAft>
              <a:buSzPts val="2800"/>
              <a:buNone/>
              <a:defRPr sz="2800">
                <a:solidFill>
                  <a:srgbClr val="FFFFFF"/>
                </a:solidFill>
                <a:latin typeface="Arial"/>
                <a:ea typeface="Arial"/>
                <a:cs typeface="Arial"/>
                <a:sym typeface="Arial"/>
              </a:defRPr>
            </a:lvl1pPr>
            <a:lvl2pPr lvl="1" algn="ctr">
              <a:lnSpc>
                <a:spcPct val="90000"/>
              </a:lnSpc>
              <a:spcBef>
                <a:spcPts val="500"/>
              </a:spcBef>
              <a:spcAft>
                <a:spcPts val="0"/>
              </a:spcAft>
              <a:buSzPts val="26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pic>
        <p:nvPicPr>
          <p:cNvPr id="53" name="Google Shape;53;p22"/>
          <p:cNvPicPr preferRelativeResize="0"/>
          <p:nvPr/>
        </p:nvPicPr>
        <p:blipFill rotWithShape="1">
          <a:blip r:embed="rId2">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242227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chemeClr val="accent1"/>
        </a:solidFill>
        <a:effectLst/>
      </p:bgPr>
    </p:bg>
    <p:spTree>
      <p:nvGrpSpPr>
        <p:cNvPr id="1" name="Shape 54"/>
        <p:cNvGrpSpPr/>
        <p:nvPr/>
      </p:nvGrpSpPr>
      <p:grpSpPr>
        <a:xfrm>
          <a:off x="0" y="0"/>
          <a:ext cx="0" cy="0"/>
          <a:chOff x="0" y="0"/>
          <a:chExt cx="0" cy="0"/>
        </a:xfrm>
      </p:grpSpPr>
      <p:pic>
        <p:nvPicPr>
          <p:cNvPr id="55" name="Google Shape;55;p23"/>
          <p:cNvPicPr preferRelativeResize="0"/>
          <p:nvPr/>
        </p:nvPicPr>
        <p:blipFill rotWithShape="1">
          <a:blip r:embed="rId2">
            <a:alphaModFix/>
          </a:blip>
          <a:srcRect r="10436"/>
          <a:stretch/>
        </p:blipFill>
        <p:spPr>
          <a:xfrm>
            <a:off x="-2009900" y="3048"/>
            <a:ext cx="10919724" cy="6851904"/>
          </a:xfrm>
          <a:prstGeom prst="rect">
            <a:avLst/>
          </a:prstGeom>
          <a:noFill/>
          <a:ln>
            <a:noFill/>
          </a:ln>
        </p:spPr>
      </p:pic>
      <p:sp>
        <p:nvSpPr>
          <p:cNvPr id="56" name="Google Shape;56;p23"/>
          <p:cNvSpPr txBox="1">
            <a:spLocks noGrp="1"/>
          </p:cNvSpPr>
          <p:nvPr>
            <p:ph type="ctrTitle"/>
          </p:nvPr>
        </p:nvSpPr>
        <p:spPr>
          <a:xfrm>
            <a:off x="3704769" y="2307352"/>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7" name="Google Shape;57;p23"/>
          <p:cNvPicPr preferRelativeResize="0"/>
          <p:nvPr/>
        </p:nvPicPr>
        <p:blipFill rotWithShape="1">
          <a:blip r:embed="rId2">
            <a:alphaModFix/>
          </a:blip>
          <a:srcRect l="74848" r="10820" b="55561"/>
          <a:stretch/>
        </p:blipFill>
        <p:spPr>
          <a:xfrm>
            <a:off x="10417920" y="0"/>
            <a:ext cx="1747212" cy="3044952"/>
          </a:xfrm>
          <a:prstGeom prst="rect">
            <a:avLst/>
          </a:prstGeom>
          <a:noFill/>
          <a:ln>
            <a:noFill/>
          </a:ln>
        </p:spPr>
      </p:pic>
      <p:pic>
        <p:nvPicPr>
          <p:cNvPr id="58" name="Google Shape;58;p23"/>
          <p:cNvPicPr preferRelativeResize="0"/>
          <p:nvPr/>
        </p:nvPicPr>
        <p:blipFill rotWithShape="1">
          <a:blip r:embed="rId3">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1413936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Slide">
  <p:cSld name="3_Title Slide">
    <p:bg>
      <p:bgPr>
        <a:solidFill>
          <a:schemeClr val="accent2"/>
        </a:solidFill>
        <a:effectLst/>
      </p:bgPr>
    </p:bg>
    <p:spTree>
      <p:nvGrpSpPr>
        <p:cNvPr id="1" name="Shape 59"/>
        <p:cNvGrpSpPr/>
        <p:nvPr/>
      </p:nvGrpSpPr>
      <p:grpSpPr>
        <a:xfrm>
          <a:off x="0" y="0"/>
          <a:ext cx="0" cy="0"/>
          <a:chOff x="0" y="0"/>
          <a:chExt cx="0" cy="0"/>
        </a:xfrm>
      </p:grpSpPr>
      <p:sp>
        <p:nvSpPr>
          <p:cNvPr id="60" name="Google Shape;60;p24"/>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1" name="Google Shape;61;p24"/>
          <p:cNvPicPr preferRelativeResize="0"/>
          <p:nvPr/>
        </p:nvPicPr>
        <p:blipFill rotWithShape="1">
          <a:blip r:embed="rId2">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272801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Slide">
  <p:cSld name="4_Title Slide">
    <p:bg>
      <p:bgPr>
        <a:solidFill>
          <a:schemeClr val="accent3"/>
        </a:solidFill>
        <a:effectLst/>
      </p:bgPr>
    </p:bg>
    <p:spTree>
      <p:nvGrpSpPr>
        <p:cNvPr id="1" name="Shape 62"/>
        <p:cNvGrpSpPr/>
        <p:nvPr/>
      </p:nvGrpSpPr>
      <p:grpSpPr>
        <a:xfrm>
          <a:off x="0" y="0"/>
          <a:ext cx="0" cy="0"/>
          <a:chOff x="0" y="0"/>
          <a:chExt cx="0" cy="0"/>
        </a:xfrm>
      </p:grpSpPr>
      <p:sp>
        <p:nvSpPr>
          <p:cNvPr id="63" name="Google Shape;63;p25"/>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4" name="Google Shape;64;p25"/>
          <p:cNvPicPr preferRelativeResize="0"/>
          <p:nvPr/>
        </p:nvPicPr>
        <p:blipFill rotWithShape="1">
          <a:blip r:embed="rId2">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4262748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5_Title Slide">
  <p:cSld name="5_Title Slide">
    <p:bg>
      <p:bgPr>
        <a:solidFill>
          <a:schemeClr val="accent4"/>
        </a:solidFill>
        <a:effectLst/>
      </p:bgPr>
    </p:bg>
    <p:spTree>
      <p:nvGrpSpPr>
        <p:cNvPr id="1" name="Shape 65"/>
        <p:cNvGrpSpPr/>
        <p:nvPr/>
      </p:nvGrpSpPr>
      <p:grpSpPr>
        <a:xfrm>
          <a:off x="0" y="0"/>
          <a:ext cx="0" cy="0"/>
          <a:chOff x="0" y="0"/>
          <a:chExt cx="0" cy="0"/>
        </a:xfrm>
      </p:grpSpPr>
      <p:sp>
        <p:nvSpPr>
          <p:cNvPr id="66" name="Google Shape;66;p26"/>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rgbClr val="FFD700"/>
              </a:buClr>
              <a:buSzPts val="4000"/>
              <a:buFont typeface="Arial"/>
              <a:buNone/>
              <a:defRPr sz="4000">
                <a:solidFill>
                  <a:srgbClr val="FFD7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7" name="Google Shape;67;p26"/>
          <p:cNvPicPr preferRelativeResize="0"/>
          <p:nvPr/>
        </p:nvPicPr>
        <p:blipFill rotWithShape="1">
          <a:blip r:embed="rId2">
            <a:alphaModFix/>
          </a:blip>
          <a:srcRect/>
          <a:stretch/>
        </p:blipFill>
        <p:spPr>
          <a:xfrm>
            <a:off x="11025027" y="281859"/>
            <a:ext cx="904285" cy="2400300"/>
          </a:xfrm>
          <a:prstGeom prst="rect">
            <a:avLst/>
          </a:prstGeom>
          <a:noFill/>
          <a:ln>
            <a:noFill/>
          </a:ln>
        </p:spPr>
      </p:pic>
    </p:spTree>
    <p:extLst>
      <p:ext uri="{BB962C8B-B14F-4D97-AF65-F5344CB8AC3E}">
        <p14:creationId xmlns:p14="http://schemas.microsoft.com/office/powerpoint/2010/main" val="337825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6_Title Slide">
  <p:cSld name="6_Title Slide">
    <p:bg>
      <p:bgPr>
        <a:solidFill>
          <a:schemeClr val="accent5"/>
        </a:solidFill>
        <a:effectLst/>
      </p:bgPr>
    </p:bg>
    <p:spTree>
      <p:nvGrpSpPr>
        <p:cNvPr id="1" name="Shape 68"/>
        <p:cNvGrpSpPr/>
        <p:nvPr/>
      </p:nvGrpSpPr>
      <p:grpSpPr>
        <a:xfrm>
          <a:off x="0" y="0"/>
          <a:ext cx="0" cy="0"/>
          <a:chOff x="0" y="0"/>
          <a:chExt cx="0" cy="0"/>
        </a:xfrm>
      </p:grpSpPr>
      <p:sp>
        <p:nvSpPr>
          <p:cNvPr id="69" name="Google Shape;69;p27"/>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chemeClr val="dk1"/>
              </a:buClr>
              <a:buSzPts val="4000"/>
              <a:buFont typeface="Arial"/>
              <a:buNone/>
              <a:defRPr sz="40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870211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7_Title Slide">
  <p:cSld name="7_Title Slide">
    <p:bg>
      <p:bgPr>
        <a:solidFill>
          <a:schemeClr val="accent6"/>
        </a:solidFill>
        <a:effectLst/>
      </p:bgPr>
    </p:bg>
    <p:spTree>
      <p:nvGrpSpPr>
        <p:cNvPr id="1" name="Shape 70"/>
        <p:cNvGrpSpPr/>
        <p:nvPr/>
      </p:nvGrpSpPr>
      <p:grpSpPr>
        <a:xfrm>
          <a:off x="0" y="0"/>
          <a:ext cx="0" cy="0"/>
          <a:chOff x="0" y="0"/>
          <a:chExt cx="0" cy="0"/>
        </a:xfrm>
      </p:grpSpPr>
      <p:sp>
        <p:nvSpPr>
          <p:cNvPr id="71" name="Google Shape;71;p28"/>
          <p:cNvSpPr txBox="1">
            <a:spLocks noGrp="1"/>
          </p:cNvSpPr>
          <p:nvPr>
            <p:ph type="ctrTitle"/>
          </p:nvPr>
        </p:nvSpPr>
        <p:spPr>
          <a:xfrm>
            <a:off x="609600" y="1665478"/>
            <a:ext cx="7772400" cy="1837994"/>
          </a:xfrm>
          <a:prstGeom prst="rect">
            <a:avLst/>
          </a:prstGeom>
          <a:noFill/>
          <a:ln>
            <a:noFill/>
          </a:ln>
        </p:spPr>
        <p:txBody>
          <a:bodyPr spcFirstLastPara="1" wrap="square" lIns="108875" tIns="54425" rIns="108875" bIns="54425" anchor="t" anchorCtr="0">
            <a:noAutofit/>
          </a:bodyPr>
          <a:lstStyle>
            <a:lvl1pPr lvl="0" algn="l">
              <a:lnSpc>
                <a:spcPct val="90000"/>
              </a:lnSpc>
              <a:spcBef>
                <a:spcPts val="0"/>
              </a:spcBef>
              <a:spcAft>
                <a:spcPts val="0"/>
              </a:spcAft>
              <a:buClr>
                <a:schemeClr val="dk1"/>
              </a:buClr>
              <a:buSzPts val="4000"/>
              <a:buFont typeface="Arial"/>
              <a:buNone/>
              <a:defRPr sz="40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816947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9_Title Slide">
  <p:cSld name="9_Title Slide">
    <p:bg>
      <p:bgPr>
        <a:solidFill>
          <a:schemeClr val="accent1"/>
        </a:solidFill>
        <a:effectLst/>
      </p:bgPr>
    </p:bg>
    <p:spTree>
      <p:nvGrpSpPr>
        <p:cNvPr id="1" name="Shape 72"/>
        <p:cNvGrpSpPr/>
        <p:nvPr/>
      </p:nvGrpSpPr>
      <p:grpSpPr>
        <a:xfrm>
          <a:off x="0" y="0"/>
          <a:ext cx="0" cy="0"/>
          <a:chOff x="0" y="0"/>
          <a:chExt cx="0" cy="0"/>
        </a:xfrm>
      </p:grpSpPr>
      <p:pic>
        <p:nvPicPr>
          <p:cNvPr id="73" name="Google Shape;73;p29"/>
          <p:cNvPicPr preferRelativeResize="0"/>
          <p:nvPr/>
        </p:nvPicPr>
        <p:blipFill rotWithShape="1">
          <a:blip r:embed="rId2">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487065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4"/>
        <p:cNvGrpSpPr/>
        <p:nvPr/>
      </p:nvGrpSpPr>
      <p:grpSpPr>
        <a:xfrm>
          <a:off x="0" y="0"/>
          <a:ext cx="0" cy="0"/>
          <a:chOff x="0" y="0"/>
          <a:chExt cx="0" cy="0"/>
        </a:xfrm>
      </p:grpSpPr>
      <p:sp>
        <p:nvSpPr>
          <p:cNvPr id="75" name="Google Shape;75;p30"/>
          <p:cNvSpPr txBox="1">
            <a:spLocks noGrp="1"/>
          </p:cNvSpPr>
          <p:nvPr>
            <p:ph type="body" idx="1"/>
          </p:nvPr>
        </p:nvSpPr>
        <p:spPr>
          <a:xfrm>
            <a:off x="588962" y="1600201"/>
            <a:ext cx="10333038" cy="4384964"/>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0"/>
              </a:spcBef>
              <a:spcAft>
                <a:spcPts val="0"/>
              </a:spcAft>
              <a:buClr>
                <a:schemeClr val="accent2"/>
              </a:buClr>
              <a:buSzPts val="2200"/>
              <a:buFont typeface="Arial"/>
              <a:buChar char="•"/>
              <a:defRPr sz="2200">
                <a:solidFill>
                  <a:schemeClr val="dk1"/>
                </a:solidFill>
              </a:defRPr>
            </a:lvl1pPr>
            <a:lvl2pPr marL="914400" lvl="1" indent="-368300" algn="l">
              <a:lnSpc>
                <a:spcPct val="90000"/>
              </a:lnSpc>
              <a:spcBef>
                <a:spcPts val="1200"/>
              </a:spcBef>
              <a:spcAft>
                <a:spcPts val="0"/>
              </a:spcAft>
              <a:buClr>
                <a:schemeClr val="lt1"/>
              </a:buClr>
              <a:buSzPts val="2200"/>
              <a:buFont typeface="Arial"/>
              <a:buChar char="•"/>
              <a:defRPr sz="22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0"/>
          <p:cNvSpPr txBox="1">
            <a:spLocks noGrp="1"/>
          </p:cNvSpPr>
          <p:nvPr>
            <p:ph type="body" idx="2"/>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27360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77"/>
        <p:cNvGrpSpPr/>
        <p:nvPr/>
      </p:nvGrpSpPr>
      <p:grpSpPr>
        <a:xfrm>
          <a:off x="0" y="0"/>
          <a:ext cx="0" cy="0"/>
          <a:chOff x="0" y="0"/>
          <a:chExt cx="0" cy="0"/>
        </a:xfrm>
      </p:grpSpPr>
      <p:sp>
        <p:nvSpPr>
          <p:cNvPr id="78" name="Google Shape;78;p31"/>
          <p:cNvSpPr txBox="1">
            <a:spLocks noGrp="1"/>
          </p:cNvSpPr>
          <p:nvPr>
            <p:ph type="body" idx="1"/>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1"/>
          <p:cNvSpPr/>
          <p:nvPr/>
        </p:nvSpPr>
        <p:spPr>
          <a:xfrm>
            <a:off x="0" y="6468533"/>
            <a:ext cx="12192000" cy="3894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 name="Google Shape;80;p31"/>
          <p:cNvSpPr/>
          <p:nvPr/>
        </p:nvSpPr>
        <p:spPr>
          <a:xfrm>
            <a:off x="11206163" y="6461807"/>
            <a:ext cx="514350" cy="30797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FFD700"/>
                </a:solidFill>
                <a:latin typeface="Arial"/>
                <a:ea typeface="Arial"/>
                <a:cs typeface="Arial"/>
                <a:sym typeface="Arial"/>
              </a:rPr>
              <a:t>‹#›</a:t>
            </a:fld>
            <a:endParaRPr sz="1400" b="0" i="0" u="none" strike="noStrike" cap="none">
              <a:solidFill>
                <a:srgbClr val="FFD700"/>
              </a:solidFill>
              <a:latin typeface="Arial"/>
              <a:ea typeface="Arial"/>
              <a:cs typeface="Arial"/>
              <a:sym typeface="Arial"/>
            </a:endParaRPr>
          </a:p>
        </p:txBody>
      </p:sp>
      <p:sp>
        <p:nvSpPr>
          <p:cNvPr id="81" name="Google Shape;81;p31"/>
          <p:cNvSpPr txBox="1"/>
          <p:nvPr/>
        </p:nvSpPr>
        <p:spPr>
          <a:xfrm>
            <a:off x="304800" y="6453829"/>
            <a:ext cx="7232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accent5"/>
                </a:solidFill>
                <a:latin typeface="Arial"/>
                <a:ea typeface="Arial"/>
                <a:cs typeface="Arial"/>
                <a:sym typeface="Arial"/>
              </a:rPr>
              <a:t>bl.uk</a:t>
            </a:r>
            <a:endParaRPr sz="1800" b="1" i="0" u="none" strike="noStrike" cap="none">
              <a:solidFill>
                <a:schemeClr val="accent5"/>
              </a:solidFill>
              <a:latin typeface="Arial"/>
              <a:ea typeface="Arial"/>
              <a:cs typeface="Arial"/>
              <a:sym typeface="Arial"/>
            </a:endParaRPr>
          </a:p>
        </p:txBody>
      </p:sp>
      <p:pic>
        <p:nvPicPr>
          <p:cNvPr id="82" name="Google Shape;82;p31"/>
          <p:cNvPicPr preferRelativeResize="0"/>
          <p:nvPr/>
        </p:nvPicPr>
        <p:blipFill rotWithShape="1">
          <a:blip r:embed="rId2">
            <a:alphaModFix/>
          </a:blip>
          <a:srcRect/>
          <a:stretch/>
        </p:blipFill>
        <p:spPr>
          <a:xfrm>
            <a:off x="11022306" y="274638"/>
            <a:ext cx="907005" cy="2407521"/>
          </a:xfrm>
          <a:prstGeom prst="rect">
            <a:avLst/>
          </a:prstGeom>
          <a:noFill/>
          <a:ln>
            <a:noFill/>
          </a:ln>
        </p:spPr>
      </p:pic>
      <p:sp>
        <p:nvSpPr>
          <p:cNvPr id="83" name="Google Shape;83;p31"/>
          <p:cNvSpPr txBox="1">
            <a:spLocks noGrp="1"/>
          </p:cNvSpPr>
          <p:nvPr>
            <p:ph type="body" idx="2"/>
          </p:nvPr>
        </p:nvSpPr>
        <p:spPr>
          <a:xfrm>
            <a:off x="609600" y="1600200"/>
            <a:ext cx="4897439" cy="4355327"/>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1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31"/>
          <p:cNvSpPr txBox="1"/>
          <p:nvPr/>
        </p:nvSpPr>
        <p:spPr>
          <a:xfrm>
            <a:off x="5637475" y="1590261"/>
            <a:ext cx="4715123"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2200" b="0" i="0" u="none" strike="noStrike" cap="none">
                <a:solidFill>
                  <a:schemeClr val="dk1"/>
                </a:solidFill>
                <a:latin typeface="Arial"/>
                <a:ea typeface="Arial"/>
                <a:cs typeface="Arial"/>
                <a:sym typeface="Arial"/>
              </a:rPr>
              <a:t>Body text size 22pt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63762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85"/>
        <p:cNvGrpSpPr/>
        <p:nvPr/>
      </p:nvGrpSpPr>
      <p:grpSpPr>
        <a:xfrm>
          <a:off x="0" y="0"/>
          <a:ext cx="0" cy="0"/>
          <a:chOff x="0" y="0"/>
          <a:chExt cx="0" cy="0"/>
        </a:xfrm>
      </p:grpSpPr>
      <p:sp>
        <p:nvSpPr>
          <p:cNvPr id="86" name="Google Shape;86;p32"/>
          <p:cNvSpPr txBox="1">
            <a:spLocks noGrp="1"/>
          </p:cNvSpPr>
          <p:nvPr>
            <p:ph type="body" idx="1"/>
          </p:nvPr>
        </p:nvSpPr>
        <p:spPr>
          <a:xfrm>
            <a:off x="588962" y="1600201"/>
            <a:ext cx="10333038" cy="4384964"/>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0"/>
              </a:spcBef>
              <a:spcAft>
                <a:spcPts val="0"/>
              </a:spcAft>
              <a:buClr>
                <a:schemeClr val="accent2"/>
              </a:buClr>
              <a:buSzPts val="2200"/>
              <a:buFont typeface="Arial"/>
              <a:buChar char="•"/>
              <a:defRPr sz="2200">
                <a:solidFill>
                  <a:schemeClr val="dk1"/>
                </a:solidFill>
              </a:defRPr>
            </a:lvl1pPr>
            <a:lvl2pPr marL="914400" lvl="1" indent="-368300" algn="l">
              <a:lnSpc>
                <a:spcPct val="90000"/>
              </a:lnSpc>
              <a:spcBef>
                <a:spcPts val="1200"/>
              </a:spcBef>
              <a:spcAft>
                <a:spcPts val="0"/>
              </a:spcAft>
              <a:buClr>
                <a:schemeClr val="lt1"/>
              </a:buClr>
              <a:buSzPts val="2200"/>
              <a:buFont typeface="Arial"/>
              <a:buChar char="•"/>
              <a:defRPr sz="22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32"/>
          <p:cNvSpPr txBox="1">
            <a:spLocks noGrp="1"/>
          </p:cNvSpPr>
          <p:nvPr>
            <p:ph type="body" idx="2"/>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5600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88"/>
        <p:cNvGrpSpPr/>
        <p:nvPr/>
      </p:nvGrpSpPr>
      <p:grpSpPr>
        <a:xfrm>
          <a:off x="0" y="0"/>
          <a:ext cx="0" cy="0"/>
          <a:chOff x="0" y="0"/>
          <a:chExt cx="0" cy="0"/>
        </a:xfrm>
      </p:grpSpPr>
      <p:sp>
        <p:nvSpPr>
          <p:cNvPr id="89" name="Google Shape;89;p33"/>
          <p:cNvSpPr txBox="1">
            <a:spLocks noGrp="1"/>
          </p:cNvSpPr>
          <p:nvPr>
            <p:ph type="body" idx="1"/>
          </p:nvPr>
        </p:nvSpPr>
        <p:spPr>
          <a:xfrm>
            <a:off x="588962" y="1600201"/>
            <a:ext cx="10333038" cy="4384964"/>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0"/>
              </a:spcBef>
              <a:spcAft>
                <a:spcPts val="0"/>
              </a:spcAft>
              <a:buClr>
                <a:schemeClr val="accent2"/>
              </a:buClr>
              <a:buSzPts val="2200"/>
              <a:buFont typeface="Arial"/>
              <a:buChar char="•"/>
              <a:defRPr sz="2200">
                <a:solidFill>
                  <a:schemeClr val="dk1"/>
                </a:solidFill>
              </a:defRPr>
            </a:lvl1pPr>
            <a:lvl2pPr marL="914400" lvl="1" indent="-368300" algn="l">
              <a:lnSpc>
                <a:spcPct val="90000"/>
              </a:lnSpc>
              <a:spcBef>
                <a:spcPts val="1200"/>
              </a:spcBef>
              <a:spcAft>
                <a:spcPts val="0"/>
              </a:spcAft>
              <a:buClr>
                <a:schemeClr val="lt1"/>
              </a:buClr>
              <a:buSzPts val="2200"/>
              <a:buFont typeface="Arial"/>
              <a:buChar char="•"/>
              <a:defRPr sz="22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33"/>
          <p:cNvSpPr txBox="1">
            <a:spLocks noGrp="1"/>
          </p:cNvSpPr>
          <p:nvPr>
            <p:ph type="body" idx="2"/>
          </p:nvPr>
        </p:nvSpPr>
        <p:spPr>
          <a:xfrm>
            <a:off x="609600" y="365919"/>
            <a:ext cx="10312400" cy="1143000"/>
          </a:xfrm>
          <a:prstGeom prst="rect">
            <a:avLst/>
          </a:prstGeom>
          <a:noFill/>
          <a:ln>
            <a:noFill/>
          </a:ln>
        </p:spPr>
        <p:txBody>
          <a:bodyPr spcFirstLastPara="1" wrap="square" lIns="108875" tIns="54425" rIns="108875" bIns="54425" anchor="t" anchorCtr="0">
            <a:noAutofit/>
          </a:bodyPr>
          <a:lstStyle>
            <a:lvl1pPr marL="457200" lvl="0" indent="-228600" algn="l">
              <a:lnSpc>
                <a:spcPct val="90000"/>
              </a:lnSpc>
              <a:spcBef>
                <a:spcPts val="1000"/>
              </a:spcBef>
              <a:spcAft>
                <a:spcPts val="0"/>
              </a:spcAft>
              <a:buSzPts val="4000"/>
              <a:buNone/>
              <a:defRPr sz="4000"/>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14443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
        <p:cNvGrpSpPr/>
        <p:nvPr/>
      </p:nvGrpSpPr>
      <p:grpSpPr>
        <a:xfrm>
          <a:off x="0" y="0"/>
          <a:ext cx="0" cy="0"/>
          <a:chOff x="0" y="0"/>
          <a:chExt cx="0" cy="0"/>
        </a:xfrm>
      </p:grpSpPr>
      <p:sp>
        <p:nvSpPr>
          <p:cNvPr id="92" name="Google Shape;92;g131dfdc94b9_0_90"/>
          <p:cNvSpPr/>
          <p:nvPr/>
        </p:nvSpPr>
        <p:spPr>
          <a:xfrm rot="10800000" flipH="1">
            <a:off x="0" y="2247900"/>
            <a:ext cx="12192000" cy="46101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3" name="Google Shape;93;g131dfdc94b9_0_90"/>
          <p:cNvSpPr/>
          <p:nvPr/>
        </p:nvSpPr>
        <p:spPr>
          <a:xfrm>
            <a:off x="0" y="2248000"/>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4" name="Google Shape;94;g131dfdc94b9_0_90"/>
          <p:cNvSpPr txBox="1">
            <a:spLocks noGrp="1"/>
          </p:cNvSpPr>
          <p:nvPr>
            <p:ph type="title"/>
          </p:nvPr>
        </p:nvSpPr>
        <p:spPr>
          <a:xfrm>
            <a:off x="629200" y="984967"/>
            <a:ext cx="10962900" cy="1023600"/>
          </a:xfrm>
          <a:prstGeom prst="rect">
            <a:avLst/>
          </a:prstGeom>
        </p:spPr>
        <p:txBody>
          <a:bodyPr spcFirstLastPara="1" wrap="square" lIns="108875" tIns="54425" rIns="108875" bIns="54425" anchor="ctr" anchorCtr="0">
            <a:noAutofit/>
          </a:bodyPr>
          <a:lstStyle>
            <a:lvl1pPr lvl="0" rtl="0">
              <a:spcBef>
                <a:spcPts val="0"/>
              </a:spcBef>
              <a:spcAft>
                <a:spcPts val="0"/>
              </a:spcAft>
              <a:buSzPts val="4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 name="Google Shape;95;g131dfdc94b9_0_90"/>
          <p:cNvSpPr txBox="1">
            <a:spLocks noGrp="1"/>
          </p:cNvSpPr>
          <p:nvPr>
            <p:ph type="body" idx="1"/>
          </p:nvPr>
        </p:nvSpPr>
        <p:spPr>
          <a:xfrm>
            <a:off x="629200" y="2558767"/>
            <a:ext cx="10962900" cy="3613500"/>
          </a:xfrm>
          <a:prstGeom prst="rect">
            <a:avLst/>
          </a:prstGeom>
        </p:spPr>
        <p:txBody>
          <a:bodyPr spcFirstLastPara="1" wrap="square" lIns="108875" tIns="54425" rIns="108875" bIns="54425" anchor="t" anchorCtr="0">
            <a:noAutofit/>
          </a:bodyPr>
          <a:lstStyle>
            <a:lvl1pPr marL="457200" lvl="0" indent="-228600" rtl="0">
              <a:spcBef>
                <a:spcPts val="1000"/>
              </a:spcBef>
              <a:spcAft>
                <a:spcPts val="0"/>
              </a:spcAft>
              <a:buSzPts val="2400"/>
              <a:buNone/>
              <a:defRPr/>
            </a:lvl1pPr>
            <a:lvl2pPr marL="914400" lvl="1" indent="-393700" rtl="0">
              <a:spcBef>
                <a:spcPts val="500"/>
              </a:spcBef>
              <a:spcAft>
                <a:spcPts val="0"/>
              </a:spcAft>
              <a:buSzPts val="2600"/>
              <a:buChar char="•"/>
              <a:defRPr/>
            </a:lvl2pPr>
            <a:lvl3pPr marL="1371600" lvl="2" indent="-355600" rtl="0">
              <a:spcBef>
                <a:spcPts val="500"/>
              </a:spcBef>
              <a:spcAft>
                <a:spcPts val="0"/>
              </a:spcAft>
              <a:buSzPts val="2000"/>
              <a:buChar char="•"/>
              <a:defRPr/>
            </a:lvl3pPr>
            <a:lvl4pPr marL="1828800" lvl="3" indent="-342900" rtl="0">
              <a:spcBef>
                <a:spcPts val="500"/>
              </a:spcBef>
              <a:spcAft>
                <a:spcPts val="0"/>
              </a:spcAft>
              <a:buSzPts val="1800"/>
              <a:buChar char="•"/>
              <a:defRPr/>
            </a:lvl4pPr>
            <a:lvl5pPr marL="2286000" lvl="4" indent="-342900" rtl="0">
              <a:spcBef>
                <a:spcPts val="5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96" name="Google Shape;96;g131dfdc94b9_0_90"/>
          <p:cNvSpPr txBox="1">
            <a:spLocks noGrp="1"/>
          </p:cNvSpPr>
          <p:nvPr>
            <p:ph type="sldNum" idx="12"/>
          </p:nvPr>
        </p:nvSpPr>
        <p:spPr>
          <a:xfrm>
            <a:off x="11364722" y="6260831"/>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601887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17"/>
          <p:cNvSpPr txBox="1">
            <a:spLocks noGrp="1"/>
          </p:cNvSpPr>
          <p:nvPr>
            <p:ph type="dt" idx="10"/>
          </p:nvPr>
        </p:nvSpPr>
        <p:spPr>
          <a:xfrm>
            <a:off x="571500" y="5959079"/>
            <a:ext cx="2667200" cy="342400"/>
          </a:xfrm>
          <a:prstGeom prst="rect">
            <a:avLst/>
          </a:prstGeom>
          <a:noFill/>
          <a:ln>
            <a:noFill/>
          </a:ln>
        </p:spPr>
        <p:txBody>
          <a:bodyPr spcFirstLastPara="1" wrap="square" lIns="78575" tIns="39275" rIns="78575" bIns="3927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97" name="Google Shape;97;p17"/>
          <p:cNvSpPr txBox="1">
            <a:spLocks noGrp="1"/>
          </p:cNvSpPr>
          <p:nvPr>
            <p:ph type="ftr" idx="11"/>
          </p:nvPr>
        </p:nvSpPr>
        <p:spPr>
          <a:xfrm>
            <a:off x="3905251" y="5959079"/>
            <a:ext cx="3619600" cy="342400"/>
          </a:xfrm>
          <a:prstGeom prst="rect">
            <a:avLst/>
          </a:prstGeom>
          <a:noFill/>
          <a:ln>
            <a:noFill/>
          </a:ln>
        </p:spPr>
        <p:txBody>
          <a:bodyPr spcFirstLastPara="1" wrap="square" lIns="78575" tIns="39275" rIns="78575" bIns="3927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98" name="Google Shape;98;p17"/>
          <p:cNvSpPr txBox="1">
            <a:spLocks noGrp="1"/>
          </p:cNvSpPr>
          <p:nvPr>
            <p:ph type="sldNum" idx="12"/>
          </p:nvPr>
        </p:nvSpPr>
        <p:spPr>
          <a:xfrm>
            <a:off x="8191500" y="5959079"/>
            <a:ext cx="2667200" cy="342400"/>
          </a:xfrm>
          <a:prstGeom prst="rect">
            <a:avLst/>
          </a:prstGeom>
          <a:noFill/>
          <a:ln>
            <a:noFill/>
          </a:ln>
        </p:spPr>
        <p:txBody>
          <a:bodyPr spcFirstLastPara="1" wrap="square" lIns="78575" tIns="39275" rIns="78575" bIns="3927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9770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609600" y="274638"/>
            <a:ext cx="10975975" cy="1143000"/>
          </a:xfrm>
          <a:prstGeom prst="rect">
            <a:avLst/>
          </a:prstGeom>
          <a:noFill/>
          <a:ln>
            <a:noFill/>
          </a:ln>
        </p:spPr>
        <p:txBody>
          <a:bodyPr spcFirstLastPara="1" wrap="square" lIns="108875" tIns="54425" rIns="108875" bIns="54425" anchor="ctr" anchorCtr="0">
            <a:noAutofit/>
          </a:bodyPr>
          <a:lstStyle>
            <a:lvl1pPr marR="0" lvl="0" algn="l" rtl="0">
              <a:lnSpc>
                <a:spcPct val="9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609600" y="1600200"/>
            <a:ext cx="10975975" cy="4527550"/>
          </a:xfrm>
          <a:prstGeom prst="rect">
            <a:avLst/>
          </a:prstGeom>
          <a:noFill/>
          <a:ln>
            <a:noFill/>
          </a:ln>
        </p:spPr>
        <p:txBody>
          <a:bodyPr spcFirstLastPara="1" wrap="square" lIns="108875" tIns="54425" rIns="108875" bIns="54425" anchor="t" anchorCtr="0">
            <a:noAutofit/>
          </a:bodyPr>
          <a:lstStyle>
            <a:lvl1pPr marL="457200" marR="0" lvl="0" indent="-228600" algn="l" rtl="0">
              <a:lnSpc>
                <a:spcPct val="90000"/>
              </a:lnSpc>
              <a:spcBef>
                <a:spcPts val="1000"/>
              </a:spcBef>
              <a:spcAft>
                <a:spcPts val="0"/>
              </a:spcAft>
              <a:buClr>
                <a:schemeClr val="accent1"/>
              </a:buClr>
              <a:buSzPts val="2400"/>
              <a:buFont typeface="Arial"/>
              <a:buNone/>
              <a:defRPr sz="2400" b="0" i="0" u="none" strike="noStrike" cap="none">
                <a:solidFill>
                  <a:schemeClr val="dk1"/>
                </a:solidFill>
                <a:latin typeface="Arial"/>
                <a:ea typeface="Arial"/>
                <a:cs typeface="Arial"/>
                <a:sym typeface="Arial"/>
              </a:defRPr>
            </a:lvl1pPr>
            <a:lvl2pPr marL="914400" marR="0" lvl="1" indent="-393700" algn="l" rtl="0">
              <a:lnSpc>
                <a:spcPct val="90000"/>
              </a:lnSpc>
              <a:spcBef>
                <a:spcPts val="500"/>
              </a:spcBef>
              <a:spcAft>
                <a:spcPts val="0"/>
              </a:spcAft>
              <a:buClr>
                <a:schemeClr val="accent1"/>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210470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EB9C74-FAAC-5D8E-7549-F506D2E18801}"/>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Weaving the future: making machine learning work for GLAMs</a:t>
            </a:r>
          </a:p>
        </p:txBody>
      </p:sp>
      <p:sp>
        <p:nvSpPr>
          <p:cNvPr id="5" name="Subtitle 4">
            <a:extLst>
              <a:ext uri="{FF2B5EF4-FFF2-40B4-BE49-F238E27FC236}">
                <a16:creationId xmlns:a16="http://schemas.microsoft.com/office/drawing/2014/main" id="{801AE887-1DAC-F08E-FAD7-2C2BCAA9E1B2}"/>
              </a:ext>
            </a:extLst>
          </p:cNvPr>
          <p:cNvSpPr>
            <a:spLocks noGrp="1"/>
          </p:cNvSpPr>
          <p:nvPr>
            <p:ph type="subTitle" idx="1"/>
          </p:nvPr>
        </p:nvSpPr>
        <p:spPr/>
        <p:txBody>
          <a:bodyPr/>
          <a:lstStyle/>
          <a:p>
            <a:r>
              <a:rPr lang="en-GB" dirty="0">
                <a:latin typeface="Arial" panose="020B0604020202020204" pitchFamily="34" charset="0"/>
                <a:cs typeface="Arial" panose="020B0604020202020204" pitchFamily="34" charset="0"/>
              </a:rPr>
              <a:t>Dr Mia Ridge</a:t>
            </a:r>
          </a:p>
          <a:p>
            <a:r>
              <a:rPr lang="en-GB" dirty="0">
                <a:latin typeface="Arial" panose="020B0604020202020204" pitchFamily="34" charset="0"/>
                <a:cs typeface="Arial" panose="020B0604020202020204" pitchFamily="34" charset="0"/>
              </a:rPr>
              <a:t>Digital Curator, British Library</a:t>
            </a:r>
          </a:p>
          <a:p>
            <a:r>
              <a:rPr lang="en-GB" sz="2200" dirty="0">
                <a:latin typeface="Arial" panose="020B0604020202020204" pitchFamily="34" charset="0"/>
                <a:cs typeface="Arial" panose="020B0604020202020204" pitchFamily="34" charset="0"/>
              </a:rPr>
              <a:t>@</a:t>
            </a:r>
            <a:r>
              <a:rPr lang="en-GB" sz="2200" dirty="0" err="1">
                <a:latin typeface="Arial" panose="020B0604020202020204" pitchFamily="34" charset="0"/>
                <a:cs typeface="Arial" panose="020B0604020202020204" pitchFamily="34" charset="0"/>
              </a:rPr>
              <a:t>mia@hcommons.social</a:t>
            </a:r>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a:t>
            </a:r>
            <a:r>
              <a:rPr lang="en-GB" sz="2200" dirty="0" err="1">
                <a:latin typeface="Arial" panose="020B0604020202020204" pitchFamily="34" charset="0"/>
                <a:cs typeface="Arial" panose="020B0604020202020204" pitchFamily="34" charset="0"/>
              </a:rPr>
              <a:t>BL_DigiSchol@techhub.social</a:t>
            </a:r>
            <a:endParaRPr lang="en-GB" sz="2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A9C078D-B8A3-F690-3100-DA293D8793D2}"/>
              </a:ext>
            </a:extLst>
          </p:cNvPr>
          <p:cNvPicPr>
            <a:picLocks noChangeAspect="1"/>
          </p:cNvPicPr>
          <p:nvPr/>
        </p:nvPicPr>
        <p:blipFill>
          <a:blip r:embed="rId3"/>
          <a:stretch>
            <a:fillRect/>
          </a:stretch>
        </p:blipFill>
        <p:spPr>
          <a:xfrm>
            <a:off x="7048500" y="0"/>
            <a:ext cx="5143500" cy="6858000"/>
          </a:xfrm>
          <a:prstGeom prst="rect">
            <a:avLst/>
          </a:prstGeom>
        </p:spPr>
      </p:pic>
      <p:sp>
        <p:nvSpPr>
          <p:cNvPr id="8" name="TextBox 7">
            <a:extLst>
              <a:ext uri="{FF2B5EF4-FFF2-40B4-BE49-F238E27FC236}">
                <a16:creationId xmlns:a16="http://schemas.microsoft.com/office/drawing/2014/main" id="{9D49B43A-56C6-9E65-629B-141FFD60F81B}"/>
              </a:ext>
            </a:extLst>
          </p:cNvPr>
          <p:cNvSpPr txBox="1"/>
          <p:nvPr/>
        </p:nvSpPr>
        <p:spPr>
          <a:xfrm>
            <a:off x="949780" y="6334780"/>
            <a:ext cx="6098720" cy="523220"/>
          </a:xfrm>
          <a:prstGeom prst="rect">
            <a:avLst/>
          </a:prstGeom>
          <a:noFill/>
        </p:spPr>
        <p:txBody>
          <a:bodyPr wrap="square">
            <a:spAutoFit/>
          </a:bodyPr>
          <a:lstStyle/>
          <a:p>
            <a:pPr algn="r"/>
            <a:r>
              <a:rPr lang="en-GB" sz="1400" dirty="0">
                <a:solidFill>
                  <a:schemeClr val="tx1">
                    <a:lumMod val="50000"/>
                    <a:lumOff val="50000"/>
                  </a:schemeClr>
                </a:solidFill>
                <a:latin typeface="Arial" panose="020B0604020202020204" pitchFamily="34" charset="0"/>
                <a:cs typeface="Arial" panose="020B0604020202020204" pitchFamily="34" charset="0"/>
              </a:rPr>
              <a:t>Photo Ivana </a:t>
            </a:r>
            <a:r>
              <a:rPr lang="en-GB" sz="1400" dirty="0" err="1">
                <a:solidFill>
                  <a:schemeClr val="tx1">
                    <a:lumMod val="50000"/>
                    <a:lumOff val="50000"/>
                  </a:schemeClr>
                </a:solidFill>
                <a:latin typeface="Arial" panose="020B0604020202020204" pitchFamily="34" charset="0"/>
                <a:cs typeface="Arial" panose="020B0604020202020204" pitchFamily="34" charset="0"/>
              </a:rPr>
              <a:t>Matijevac</a:t>
            </a:r>
            <a:r>
              <a:rPr lang="en-GB" sz="1400" dirty="0">
                <a:solidFill>
                  <a:schemeClr val="tx1">
                    <a:lumMod val="50000"/>
                    <a:lumOff val="50000"/>
                  </a:schemeClr>
                </a:solidFill>
                <a:latin typeface="Arial" panose="020B0604020202020204" pitchFamily="34" charset="0"/>
                <a:cs typeface="Arial" panose="020B0604020202020204" pitchFamily="34" charset="0"/>
              </a:rPr>
              <a:t> https://</a:t>
            </a:r>
            <a:r>
              <a:rPr lang="en-GB" sz="1400" dirty="0" err="1">
                <a:solidFill>
                  <a:schemeClr val="tx1">
                    <a:lumMod val="50000"/>
                    <a:lumOff val="50000"/>
                  </a:schemeClr>
                </a:solidFill>
                <a:latin typeface="Arial" panose="020B0604020202020204" pitchFamily="34" charset="0"/>
                <a:cs typeface="Arial" panose="020B0604020202020204" pitchFamily="34" charset="0"/>
              </a:rPr>
              <a:t>unsplash.com</a:t>
            </a:r>
            <a:r>
              <a:rPr lang="en-GB" sz="1400" dirty="0">
                <a:solidFill>
                  <a:schemeClr val="tx1">
                    <a:lumMod val="50000"/>
                    <a:lumOff val="50000"/>
                  </a:schemeClr>
                </a:solidFill>
                <a:latin typeface="Arial" panose="020B0604020202020204" pitchFamily="34" charset="0"/>
                <a:cs typeface="Arial" panose="020B0604020202020204" pitchFamily="34" charset="0"/>
              </a:rPr>
              <a:t>/photos/white-and-brown-wooden-sticks-on-white-paper-5Y-paMhTVRQ</a:t>
            </a:r>
          </a:p>
        </p:txBody>
      </p:sp>
    </p:spTree>
    <p:extLst>
      <p:ext uri="{BB962C8B-B14F-4D97-AF65-F5344CB8AC3E}">
        <p14:creationId xmlns:p14="http://schemas.microsoft.com/office/powerpoint/2010/main" val="1523982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033C16-7460-E2C9-79C1-4CA83A40723B}"/>
              </a:ext>
            </a:extLst>
          </p:cNvPr>
          <p:cNvSpPr>
            <a:spLocks noGrp="1"/>
          </p:cNvSpPr>
          <p:nvPr>
            <p:ph type="ctrTitle" idx="4294967295"/>
          </p:nvPr>
        </p:nvSpPr>
        <p:spPr>
          <a:xfrm>
            <a:off x="609600" y="2362096"/>
            <a:ext cx="5791200" cy="1838325"/>
          </a:xfrm>
        </p:spPr>
        <p:txBody>
          <a:bodyPr/>
          <a:lstStyle/>
          <a:p>
            <a:r>
              <a:rPr lang="en-GB" dirty="0">
                <a:solidFill>
                  <a:srgbClr val="158470"/>
                </a:solidFill>
              </a:rPr>
              <a:t>'AI' </a:t>
            </a:r>
            <a:r>
              <a:rPr lang="en-GB" b="1" dirty="0">
                <a:solidFill>
                  <a:srgbClr val="158470"/>
                </a:solidFill>
              </a:rPr>
              <a:t>can</a:t>
            </a:r>
            <a:r>
              <a:rPr lang="en-GB" dirty="0">
                <a:solidFill>
                  <a:srgbClr val="158470"/>
                </a:solidFill>
              </a:rPr>
              <a:t> help enrich and analyse collections data, but it needs supervision.</a:t>
            </a:r>
            <a:br>
              <a:rPr lang="en-GB" dirty="0"/>
            </a:br>
            <a:br>
              <a:rPr lang="en-GB" dirty="0"/>
            </a:br>
            <a:br>
              <a:rPr lang="en-GB" dirty="0"/>
            </a:br>
            <a:br>
              <a:rPr lang="en-GB" dirty="0"/>
            </a:br>
            <a:r>
              <a:rPr lang="en-GB" sz="3000" dirty="0"/>
              <a:t>Every GLAM is different. The art is in weaving 'AI' into your collections and engagement strategies</a:t>
            </a:r>
          </a:p>
        </p:txBody>
      </p:sp>
      <p:pic>
        <p:nvPicPr>
          <p:cNvPr id="12" name="Picture 11">
            <a:extLst>
              <a:ext uri="{FF2B5EF4-FFF2-40B4-BE49-F238E27FC236}">
                <a16:creationId xmlns:a16="http://schemas.microsoft.com/office/drawing/2014/main" id="{C59E3E8C-AF7E-433E-27F7-1A81CBBAF6EE}"/>
              </a:ext>
            </a:extLst>
          </p:cNvPr>
          <p:cNvPicPr>
            <a:picLocks noChangeAspect="1"/>
          </p:cNvPicPr>
          <p:nvPr/>
        </p:nvPicPr>
        <p:blipFill rotWithShape="1">
          <a:blip r:embed="rId3"/>
          <a:srcRect b="4524"/>
          <a:stretch/>
        </p:blipFill>
        <p:spPr>
          <a:xfrm rot="5400000">
            <a:off x="6387189" y="155124"/>
            <a:ext cx="6858000" cy="6547752"/>
          </a:xfrm>
          <a:prstGeom prst="rect">
            <a:avLst/>
          </a:prstGeom>
        </p:spPr>
      </p:pic>
    </p:spTree>
    <p:extLst>
      <p:ext uri="{BB962C8B-B14F-4D97-AF65-F5344CB8AC3E}">
        <p14:creationId xmlns:p14="http://schemas.microsoft.com/office/powerpoint/2010/main" val="263767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F7F0E-0240-65B8-BF37-A632A9EEAC32}"/>
            </a:ext>
          </a:extLst>
        </p:cNvPr>
        <p:cNvGrpSpPr/>
        <p:nvPr/>
      </p:nvGrpSpPr>
      <p:grpSpPr>
        <a:xfrm>
          <a:off x="0" y="0"/>
          <a:ext cx="0" cy="0"/>
          <a:chOff x="0" y="0"/>
          <a:chExt cx="0" cy="0"/>
        </a:xfrm>
      </p:grpSpPr>
      <p:pic>
        <p:nvPicPr>
          <p:cNvPr id="2" name="Google Shape;274;p39">
            <a:extLst>
              <a:ext uri="{FF2B5EF4-FFF2-40B4-BE49-F238E27FC236}">
                <a16:creationId xmlns:a16="http://schemas.microsoft.com/office/drawing/2014/main" id="{76622E69-EA8F-5A97-5F6C-F1929B51C2A4}"/>
              </a:ext>
            </a:extLst>
          </p:cNvPr>
          <p:cNvPicPr preferRelativeResize="0"/>
          <p:nvPr/>
        </p:nvPicPr>
        <p:blipFill rotWithShape="1">
          <a:blip r:embed="rId3">
            <a:alphaModFix/>
          </a:blip>
          <a:srcRect/>
          <a:stretch/>
        </p:blipFill>
        <p:spPr>
          <a:xfrm>
            <a:off x="7341326" y="-1"/>
            <a:ext cx="4876800" cy="6858001"/>
          </a:xfrm>
          <a:prstGeom prst="rect">
            <a:avLst/>
          </a:prstGeom>
          <a:noFill/>
          <a:ln>
            <a:noFill/>
          </a:ln>
        </p:spPr>
      </p:pic>
      <p:sp>
        <p:nvSpPr>
          <p:cNvPr id="4" name="Title 3">
            <a:extLst>
              <a:ext uri="{FF2B5EF4-FFF2-40B4-BE49-F238E27FC236}">
                <a16:creationId xmlns:a16="http://schemas.microsoft.com/office/drawing/2014/main" id="{EAD76A1F-7E06-E104-858B-E69477CB841D}"/>
              </a:ext>
            </a:extLst>
          </p:cNvPr>
          <p:cNvSpPr>
            <a:spLocks noGrp="1"/>
          </p:cNvSpPr>
          <p:nvPr>
            <p:ph type="ctrTitle" idx="4294967295"/>
          </p:nvPr>
        </p:nvSpPr>
        <p:spPr>
          <a:xfrm>
            <a:off x="610326" y="2559618"/>
            <a:ext cx="6731000" cy="1836738"/>
          </a:xfrm>
        </p:spPr>
        <p:txBody>
          <a:bodyPr/>
          <a:lstStyle/>
          <a:p>
            <a:r>
              <a:rPr lang="en-GB" b="1" dirty="0">
                <a:solidFill>
                  <a:srgbClr val="158470"/>
                </a:solidFill>
              </a:rPr>
              <a:t>'AI' is marketing-speak for 'machine learning'</a:t>
            </a:r>
            <a:br>
              <a:rPr lang="en-GB" dirty="0"/>
            </a:br>
            <a:br>
              <a:rPr lang="en-GB" dirty="0"/>
            </a:br>
            <a:r>
              <a:rPr lang="en-GB" sz="3000" dirty="0"/>
              <a:t>ML is statistical models of words, images, audio that can be used to predict classifications or generate new images, text, audio</a:t>
            </a:r>
            <a:br>
              <a:rPr lang="en-GB" sz="3000" dirty="0"/>
            </a:br>
            <a:br>
              <a:rPr lang="en-GB" sz="3000" dirty="0"/>
            </a:br>
            <a:r>
              <a:rPr lang="en-GB" sz="3000" dirty="0"/>
              <a:t>Built from the best and the worst of online content</a:t>
            </a:r>
            <a:br>
              <a:rPr lang="en-GB" sz="3000" dirty="0"/>
            </a:br>
            <a:br>
              <a:rPr lang="en-GB" sz="3000" dirty="0"/>
            </a:br>
            <a:r>
              <a:rPr lang="en-GB" sz="3000" dirty="0"/>
              <a:t>Fancy predictive text - doesn't 'know' anything about the world</a:t>
            </a:r>
          </a:p>
        </p:txBody>
      </p:sp>
      <p:sp>
        <p:nvSpPr>
          <p:cNvPr id="6" name="TextBox 5">
            <a:extLst>
              <a:ext uri="{FF2B5EF4-FFF2-40B4-BE49-F238E27FC236}">
                <a16:creationId xmlns:a16="http://schemas.microsoft.com/office/drawing/2014/main" id="{6758FF6E-A49E-04C4-9F77-471BC480E92A}"/>
              </a:ext>
            </a:extLst>
          </p:cNvPr>
          <p:cNvSpPr txBox="1"/>
          <p:nvPr/>
        </p:nvSpPr>
        <p:spPr>
          <a:xfrm>
            <a:off x="6091646" y="6467124"/>
            <a:ext cx="6100354" cy="318998"/>
          </a:xfrm>
          <a:prstGeom prst="rect">
            <a:avLst/>
          </a:prstGeom>
          <a:noFill/>
        </p:spPr>
        <p:txBody>
          <a:bodyPr wrap="square">
            <a:spAutoFit/>
          </a:bodyPr>
          <a:lstStyle/>
          <a:p>
            <a:pPr marL="0" marR="0" lvl="0" indent="0" algn="r" rtl="0">
              <a:lnSpc>
                <a:spcPct val="115000"/>
              </a:lnSpc>
              <a:spcBef>
                <a:spcPts val="0"/>
              </a:spcBef>
              <a:spcAft>
                <a:spcPts val="0"/>
              </a:spcAft>
              <a:buClr>
                <a:srgbClr val="000000"/>
              </a:buClr>
              <a:buSzPts val="1100"/>
              <a:buFont typeface="Arial"/>
              <a:buNone/>
            </a:pPr>
            <a:r>
              <a:rPr lang="en-GB" sz="1400" b="0" i="0" u="none" strike="noStrike" cap="none" dirty="0">
                <a:solidFill>
                  <a:schemeClr val="dk1"/>
                </a:solidFill>
                <a:latin typeface="Arial" panose="020B0604020202020204" pitchFamily="34" charset="0"/>
                <a:ea typeface="Open Sans"/>
                <a:cs typeface="Arial" panose="020B0604020202020204" pitchFamily="34" charset="0"/>
                <a:sym typeface="Open Sans"/>
              </a:rPr>
              <a:t>Image: </a:t>
            </a:r>
            <a:r>
              <a:rPr lang="en-GB" sz="1400" b="0" i="0" u="none" strike="noStrike" cap="none" dirty="0" err="1">
                <a:solidFill>
                  <a:schemeClr val="dk1"/>
                </a:solidFill>
                <a:latin typeface="Arial" panose="020B0604020202020204" pitchFamily="34" charset="0"/>
                <a:ea typeface="Open Sans"/>
                <a:cs typeface="Arial" panose="020B0604020202020204" pitchFamily="34" charset="0"/>
                <a:sym typeface="Open Sans"/>
              </a:rPr>
              <a:t>craiyon.ai</a:t>
            </a:r>
            <a:r>
              <a:rPr lang="en-GB" sz="1400" b="0" i="0" u="none" strike="noStrike" cap="none" dirty="0">
                <a:solidFill>
                  <a:schemeClr val="dk1"/>
                </a:solidFill>
                <a:latin typeface="Arial" panose="020B0604020202020204" pitchFamily="34" charset="0"/>
                <a:ea typeface="Open Sans"/>
                <a:cs typeface="Arial" panose="020B0604020202020204" pitchFamily="34" charset="0"/>
                <a:sym typeface="Open Sans"/>
              </a:rPr>
              <a:t> 'rare books and special collections'</a:t>
            </a:r>
          </a:p>
        </p:txBody>
      </p:sp>
    </p:spTree>
    <p:extLst>
      <p:ext uri="{BB962C8B-B14F-4D97-AF65-F5344CB8AC3E}">
        <p14:creationId xmlns:p14="http://schemas.microsoft.com/office/powerpoint/2010/main" val="812143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A071A-84DD-2EBD-E27B-A81207747366}"/>
              </a:ext>
            </a:extLst>
          </p:cNvPr>
          <p:cNvSpPr>
            <a:spLocks noGrp="1"/>
          </p:cNvSpPr>
          <p:nvPr>
            <p:ph type="ctrTitle" idx="4294967295"/>
          </p:nvPr>
        </p:nvSpPr>
        <p:spPr>
          <a:xfrm>
            <a:off x="800100" y="3429000"/>
            <a:ext cx="7772400" cy="1838325"/>
          </a:xfrm>
        </p:spPr>
        <p:txBody>
          <a:bodyPr/>
          <a:lstStyle/>
          <a:p>
            <a:r>
              <a:rPr lang="en-GB" sz="6000" dirty="0">
                <a:solidFill>
                  <a:srgbClr val="158470"/>
                </a:solidFill>
              </a:rPr>
              <a:t>But it's </a:t>
            </a:r>
            <a:r>
              <a:rPr lang="en-GB" sz="6000" dirty="0" err="1">
                <a:solidFill>
                  <a:srgbClr val="158470"/>
                </a:solidFill>
              </a:rPr>
              <a:t>kinda</a:t>
            </a:r>
            <a:r>
              <a:rPr lang="en-GB" sz="6000" dirty="0">
                <a:solidFill>
                  <a:srgbClr val="158470"/>
                </a:solidFill>
              </a:rPr>
              <a:t> worth the hype</a:t>
            </a:r>
          </a:p>
        </p:txBody>
      </p:sp>
    </p:spTree>
    <p:extLst>
      <p:ext uri="{BB962C8B-B14F-4D97-AF65-F5344CB8AC3E}">
        <p14:creationId xmlns:p14="http://schemas.microsoft.com/office/powerpoint/2010/main" val="750782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8">
          <a:extLst>
            <a:ext uri="{FF2B5EF4-FFF2-40B4-BE49-F238E27FC236}">
              <a16:creationId xmlns:a16="http://schemas.microsoft.com/office/drawing/2014/main" id="{29F97A5C-DC6C-DF4E-13B6-29228C1CF2AF}"/>
            </a:ext>
          </a:extLst>
        </p:cNvPr>
        <p:cNvGrpSpPr/>
        <p:nvPr/>
      </p:nvGrpSpPr>
      <p:grpSpPr>
        <a:xfrm>
          <a:off x="0" y="0"/>
          <a:ext cx="0" cy="0"/>
          <a:chOff x="0" y="0"/>
          <a:chExt cx="0" cy="0"/>
        </a:xfrm>
      </p:grpSpPr>
      <p:sp>
        <p:nvSpPr>
          <p:cNvPr id="294" name="Google Shape;294;p41">
            <a:extLst>
              <a:ext uri="{FF2B5EF4-FFF2-40B4-BE49-F238E27FC236}">
                <a16:creationId xmlns:a16="http://schemas.microsoft.com/office/drawing/2014/main" id="{CBB2B838-4397-A16D-C7A4-1181414669EB}"/>
              </a:ext>
            </a:extLst>
          </p:cNvPr>
          <p:cNvSpPr txBox="1"/>
          <p:nvPr/>
        </p:nvSpPr>
        <p:spPr>
          <a:xfrm>
            <a:off x="532753" y="1554838"/>
            <a:ext cx="10062433" cy="22876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GB" sz="2600" dirty="0">
                <a:solidFill>
                  <a:srgbClr val="000000"/>
                </a:solidFill>
                <a:latin typeface="Arial" panose="020B0604020202020204" pitchFamily="34" charset="0"/>
                <a:ea typeface="Open Sans"/>
                <a:cs typeface="Arial" panose="020B0604020202020204" pitchFamily="34" charset="0"/>
                <a:sym typeface="Open Sans"/>
              </a:rPr>
              <a:t>Analysing text with Natural Language Processing (NLP), Large Language Models (LLM):</a:t>
            </a:r>
          </a:p>
          <a:p>
            <a:pPr marL="380990" indent="-380990">
              <a:buClr>
                <a:schemeClr val="dk1"/>
              </a:buClr>
              <a:buSzPts val="1100"/>
              <a:buFont typeface="Arial"/>
              <a:buChar char="•"/>
            </a:pPr>
            <a:r>
              <a:rPr lang="en-GB" sz="2600" dirty="0">
                <a:solidFill>
                  <a:srgbClr val="000000"/>
                </a:solidFill>
                <a:latin typeface="Arial" panose="020B0604020202020204" pitchFamily="34" charset="0"/>
                <a:ea typeface="Open Sans"/>
                <a:cs typeface="Arial" panose="020B0604020202020204" pitchFamily="34" charset="0"/>
                <a:sym typeface="Open Sans"/>
              </a:rPr>
              <a:t>Algorithms to 'link' individuals across census years</a:t>
            </a:r>
          </a:p>
          <a:p>
            <a:pPr marL="380990" indent="-380990">
              <a:buClr>
                <a:schemeClr val="dk1"/>
              </a:buClr>
              <a:buSzPts val="1100"/>
              <a:buFont typeface="Arial"/>
              <a:buChar char="•"/>
            </a:pPr>
            <a:r>
              <a:rPr lang="en-GB" sz="2600" dirty="0">
                <a:solidFill>
                  <a:srgbClr val="000000"/>
                </a:solidFill>
                <a:latin typeface="Arial" panose="020B0604020202020204" pitchFamily="34" charset="0"/>
                <a:ea typeface="Open Sans"/>
                <a:cs typeface="Arial" panose="020B0604020202020204" pitchFamily="34" charset="0"/>
                <a:sym typeface="Open Sans"/>
              </a:rPr>
              <a:t>Linguistic research to find machines assigned human-like agency; semantic shifts as words change over time</a:t>
            </a:r>
          </a:p>
          <a:p>
            <a:pPr marL="380990" indent="-380990">
              <a:buClr>
                <a:schemeClr val="dk1"/>
              </a:buClr>
              <a:buSzPts val="1100"/>
              <a:buFont typeface="Arial"/>
              <a:buChar char="•"/>
            </a:pPr>
            <a:r>
              <a:rPr lang="en-GB" sz="2600" dirty="0">
                <a:solidFill>
                  <a:srgbClr val="000000"/>
                </a:solidFill>
                <a:latin typeface="Arial" panose="020B0604020202020204" pitchFamily="34" charset="0"/>
                <a:ea typeface="Open Sans"/>
                <a:cs typeface="Arial" panose="020B0604020202020204" pitchFamily="34" charset="0"/>
                <a:sym typeface="Open Sans"/>
              </a:rPr>
              <a:t>Contextualising data (newspapers) with historical </a:t>
            </a:r>
            <a:r>
              <a:rPr lang="en-GB" sz="2600" dirty="0" err="1">
                <a:solidFill>
                  <a:srgbClr val="000000"/>
                </a:solidFill>
                <a:latin typeface="Arial" panose="020B0604020202020204" pitchFamily="34" charset="0"/>
                <a:ea typeface="Open Sans"/>
                <a:cs typeface="Arial" panose="020B0604020202020204" pitchFamily="34" charset="0"/>
                <a:sym typeface="Open Sans"/>
              </a:rPr>
              <a:t>paradata</a:t>
            </a:r>
            <a:r>
              <a:rPr lang="en-GB" sz="2600" dirty="0">
                <a:solidFill>
                  <a:srgbClr val="000000"/>
                </a:solidFill>
                <a:latin typeface="Arial" panose="020B0604020202020204" pitchFamily="34" charset="0"/>
                <a:ea typeface="Open Sans"/>
                <a:cs typeface="Arial" panose="020B0604020202020204" pitchFamily="34" charset="0"/>
                <a:sym typeface="Open Sans"/>
              </a:rPr>
              <a:t> (Mitchells press directories)</a:t>
            </a:r>
          </a:p>
          <a:p>
            <a:pPr marL="380990" indent="-380990">
              <a:buClr>
                <a:schemeClr val="dk1"/>
              </a:buClr>
              <a:buSzPts val="1100"/>
              <a:buFont typeface="Arial"/>
              <a:buChar char="•"/>
            </a:pPr>
            <a:r>
              <a:rPr lang="en-GB" sz="2600" dirty="0">
                <a:solidFill>
                  <a:srgbClr val="000000"/>
                </a:solidFill>
                <a:latin typeface="Arial" panose="020B0604020202020204" pitchFamily="34" charset="0"/>
                <a:ea typeface="Open Sans"/>
                <a:cs typeface="Arial" panose="020B0604020202020204" pitchFamily="34" charset="0"/>
                <a:sym typeface="Open Sans"/>
              </a:rPr>
              <a:t>Machine learning for 'fuzzy' search with bad OCR</a:t>
            </a:r>
          </a:p>
          <a:p>
            <a:pPr>
              <a:buClr>
                <a:schemeClr val="dk1"/>
              </a:buClr>
              <a:buSzPts val="1100"/>
            </a:pPr>
            <a:endParaRPr lang="en-GB" sz="2600" dirty="0">
              <a:solidFill>
                <a:srgbClr val="000000"/>
              </a:solidFill>
              <a:latin typeface="Arial" panose="020B0604020202020204" pitchFamily="34" charset="0"/>
              <a:ea typeface="Open Sans"/>
              <a:cs typeface="Arial" panose="020B0604020202020204" pitchFamily="34" charset="0"/>
              <a:sym typeface="Open Sans"/>
            </a:endParaRPr>
          </a:p>
          <a:p>
            <a:pPr>
              <a:buClr>
                <a:schemeClr val="dk1"/>
              </a:buClr>
              <a:buSzPts val="1100"/>
            </a:pPr>
            <a:r>
              <a:rPr lang="en-GB" sz="2600" dirty="0">
                <a:solidFill>
                  <a:srgbClr val="000000"/>
                </a:solidFill>
                <a:latin typeface="Arial" panose="020B0604020202020204" pitchFamily="34" charset="0"/>
                <a:ea typeface="Open Sans"/>
                <a:cs typeface="Arial" panose="020B0604020202020204" pitchFamily="34" charset="0"/>
                <a:sym typeface="Open Sans"/>
              </a:rPr>
              <a:t>'Reading' maps with computer vision models – finding patterns at scale</a:t>
            </a:r>
          </a:p>
          <a:p>
            <a:pPr>
              <a:buClr>
                <a:srgbClr val="000000"/>
              </a:buClr>
              <a:buSzPts val="1500"/>
            </a:pPr>
            <a:endParaRPr lang="en-GB" sz="2600" dirty="0">
              <a:solidFill>
                <a:srgbClr val="000000"/>
              </a:solidFill>
              <a:latin typeface="Arial" panose="020B0604020202020204" pitchFamily="34" charset="0"/>
              <a:ea typeface="Open Sans"/>
              <a:cs typeface="Arial" panose="020B0604020202020204" pitchFamily="34" charset="0"/>
              <a:sym typeface="Open Sans"/>
            </a:endParaRPr>
          </a:p>
          <a:p>
            <a:r>
              <a:rPr lang="en-GB" sz="2600" dirty="0">
                <a:solidFill>
                  <a:srgbClr val="000000"/>
                </a:solidFill>
                <a:latin typeface="Arial" panose="020B0604020202020204" pitchFamily="34" charset="0"/>
                <a:ea typeface="Open Sans"/>
                <a:cs typeface="Arial" panose="020B0604020202020204" pitchFamily="34" charset="0"/>
                <a:sym typeface="Open Sans"/>
              </a:rPr>
              <a:t>https://</a:t>
            </a:r>
            <a:r>
              <a:rPr lang="en-GB" sz="2600" dirty="0" err="1">
                <a:solidFill>
                  <a:srgbClr val="000000"/>
                </a:solidFill>
                <a:latin typeface="Arial" panose="020B0604020202020204" pitchFamily="34" charset="0"/>
                <a:ea typeface="Open Sans"/>
                <a:cs typeface="Arial" panose="020B0604020202020204" pitchFamily="34" charset="0"/>
                <a:sym typeface="Open Sans"/>
              </a:rPr>
              <a:t>livingwithmachines.ac.uk</a:t>
            </a:r>
            <a:r>
              <a:rPr lang="en-GB" sz="2600" dirty="0">
                <a:solidFill>
                  <a:srgbClr val="000000"/>
                </a:solidFill>
                <a:latin typeface="Arial" panose="020B0604020202020204" pitchFamily="34" charset="0"/>
                <a:ea typeface="Open Sans"/>
                <a:cs typeface="Arial" panose="020B0604020202020204" pitchFamily="34" charset="0"/>
                <a:sym typeface="Open Sans"/>
              </a:rPr>
              <a:t>/achievements</a:t>
            </a:r>
            <a:endParaRPr lang="en-GB" sz="2600" dirty="0">
              <a:latin typeface="Arial" panose="020B0604020202020204" pitchFamily="34" charset="0"/>
              <a:cs typeface="Arial" panose="020B0604020202020204" pitchFamily="34" charset="0"/>
            </a:endParaRPr>
          </a:p>
        </p:txBody>
      </p:sp>
      <p:sp>
        <p:nvSpPr>
          <p:cNvPr id="295" name="Google Shape;295;p41">
            <a:extLst>
              <a:ext uri="{FF2B5EF4-FFF2-40B4-BE49-F238E27FC236}">
                <a16:creationId xmlns:a16="http://schemas.microsoft.com/office/drawing/2014/main" id="{3E473465-8595-A405-7237-A812CD1EA3E5}"/>
              </a:ext>
            </a:extLst>
          </p:cNvPr>
          <p:cNvSpPr txBox="1"/>
          <p:nvPr/>
        </p:nvSpPr>
        <p:spPr>
          <a:xfrm>
            <a:off x="584442" y="424646"/>
            <a:ext cx="10230800" cy="650400"/>
          </a:xfrm>
          <a:prstGeom prst="rect">
            <a:avLst/>
          </a:prstGeom>
          <a:noFill/>
          <a:ln>
            <a:noFill/>
          </a:ln>
        </p:spPr>
        <p:txBody>
          <a:bodyPr spcFirstLastPara="1" wrap="square" lIns="121900" tIns="121900" rIns="121900" bIns="121900" anchor="t" anchorCtr="0">
            <a:noAutofit/>
          </a:bodyPr>
          <a:lstStyle/>
          <a:p>
            <a:pPr>
              <a:buClr>
                <a:srgbClr val="000000"/>
              </a:buClr>
              <a:buSzPts val="1100"/>
            </a:pPr>
            <a:r>
              <a:rPr lang="en-GB" sz="4000" b="1" dirty="0">
                <a:solidFill>
                  <a:srgbClr val="158470"/>
                </a:solidFill>
                <a:latin typeface="Arial" panose="020B0604020202020204" pitchFamily="34" charset="0"/>
                <a:ea typeface="Open Sans"/>
                <a:cs typeface="Arial" panose="020B0604020202020204" pitchFamily="34" charset="0"/>
                <a:sym typeface="Open Sans"/>
              </a:rPr>
              <a:t>AI methods for research with collections</a:t>
            </a:r>
          </a:p>
        </p:txBody>
      </p:sp>
      <p:pic>
        <p:nvPicPr>
          <p:cNvPr id="2" name="Google Shape;309;p42">
            <a:extLst>
              <a:ext uri="{FF2B5EF4-FFF2-40B4-BE49-F238E27FC236}">
                <a16:creationId xmlns:a16="http://schemas.microsoft.com/office/drawing/2014/main" id="{4693BBD9-D658-0168-84E1-2B3967F8F8B9}"/>
              </a:ext>
            </a:extLst>
          </p:cNvPr>
          <p:cNvPicPr preferRelativeResize="0"/>
          <p:nvPr/>
        </p:nvPicPr>
        <p:blipFill rotWithShape="1">
          <a:blip r:embed="rId3">
            <a:alphaModFix/>
          </a:blip>
          <a:srcRect/>
          <a:stretch/>
        </p:blipFill>
        <p:spPr>
          <a:xfrm>
            <a:off x="10358504" y="1260924"/>
            <a:ext cx="1659467" cy="1659467"/>
          </a:xfrm>
          <a:prstGeom prst="rect">
            <a:avLst/>
          </a:prstGeom>
          <a:noFill/>
          <a:ln>
            <a:noFill/>
          </a:ln>
        </p:spPr>
      </p:pic>
    </p:spTree>
    <p:extLst>
      <p:ext uri="{BB962C8B-B14F-4D97-AF65-F5344CB8AC3E}">
        <p14:creationId xmlns:p14="http://schemas.microsoft.com/office/powerpoint/2010/main" val="3674579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94" name="Google Shape;294;p41"/>
          <p:cNvSpPr txBox="1"/>
          <p:nvPr/>
        </p:nvSpPr>
        <p:spPr>
          <a:xfrm>
            <a:off x="532754" y="1554838"/>
            <a:ext cx="6292590" cy="2287600"/>
          </a:xfrm>
          <a:prstGeom prst="rect">
            <a:avLst/>
          </a:prstGeom>
          <a:noFill/>
          <a:ln>
            <a:noFill/>
          </a:ln>
        </p:spPr>
        <p:txBody>
          <a:bodyPr spcFirstLastPara="1" wrap="square" lIns="121900" tIns="121900" rIns="121900" bIns="121900" anchor="t" anchorCtr="0">
            <a:noAutofit/>
          </a:bodyPr>
          <a:lstStyle/>
          <a:p>
            <a:pPr marL="285750" indent="-285750">
              <a:lnSpc>
                <a:spcPct val="150000"/>
              </a:lnSpc>
              <a:buClr>
                <a:schemeClr val="dk1"/>
              </a:buClr>
              <a:buSzPts val="1100"/>
              <a:buFont typeface="Arial" panose="020B0604020202020204" pitchFamily="34" charset="0"/>
              <a:buChar char="•"/>
            </a:pPr>
            <a:r>
              <a:rPr lang="en" sz="2200" dirty="0">
                <a:latin typeface="Arial" panose="020B0604020202020204" pitchFamily="34" charset="0"/>
                <a:cs typeface="Arial" panose="020B0604020202020204" pitchFamily="34" charset="0"/>
                <a:sym typeface="Open Sans"/>
              </a:rPr>
              <a:t>Transcribe text from images and audio</a:t>
            </a:r>
            <a:endParaRPr sz="2200" dirty="0">
              <a:latin typeface="Arial" panose="020B0604020202020204" pitchFamily="34" charset="0"/>
              <a:cs typeface="Arial" panose="020B0604020202020204" pitchFamily="34" charset="0"/>
            </a:endParaRPr>
          </a:p>
          <a:p>
            <a:pPr marL="285750" indent="-285750">
              <a:lnSpc>
                <a:spcPct val="150000"/>
              </a:lnSpc>
              <a:buClr>
                <a:schemeClr val="dk1"/>
              </a:buClr>
              <a:buSzPts val="1100"/>
              <a:buFont typeface="Arial" panose="020B0604020202020204" pitchFamily="34" charset="0"/>
              <a:buChar char="•"/>
            </a:pPr>
            <a:r>
              <a:rPr lang="en" sz="2200" dirty="0" err="1">
                <a:latin typeface="Arial" panose="020B0604020202020204" pitchFamily="34" charset="0"/>
                <a:cs typeface="Arial" panose="020B0604020202020204" pitchFamily="34" charset="0"/>
                <a:sym typeface="Open Sans"/>
              </a:rPr>
              <a:t>Recognise</a:t>
            </a:r>
            <a:r>
              <a:rPr lang="en" sz="2200" dirty="0">
                <a:latin typeface="Arial" panose="020B0604020202020204" pitchFamily="34" charset="0"/>
                <a:cs typeface="Arial" panose="020B0604020202020204" pitchFamily="34" charset="0"/>
                <a:sym typeface="Open Sans"/>
              </a:rPr>
              <a:t> layouts - understand page structure, relating images and texts</a:t>
            </a:r>
            <a:endParaRPr sz="2200" dirty="0">
              <a:latin typeface="Arial" panose="020B0604020202020204" pitchFamily="34" charset="0"/>
              <a:cs typeface="Arial" panose="020B0604020202020204" pitchFamily="34" charset="0"/>
            </a:endParaRPr>
          </a:p>
          <a:p>
            <a:pPr marL="285750" indent="-285750">
              <a:lnSpc>
                <a:spcPct val="150000"/>
              </a:lnSpc>
              <a:buClr>
                <a:schemeClr val="dk1"/>
              </a:buClr>
              <a:buSzPts val="1100"/>
              <a:buFont typeface="Arial" panose="020B0604020202020204" pitchFamily="34" charset="0"/>
              <a:buChar char="•"/>
            </a:pPr>
            <a:r>
              <a:rPr lang="en" sz="2200" dirty="0">
                <a:latin typeface="Arial" panose="020B0604020202020204" pitchFamily="34" charset="0"/>
                <a:cs typeface="Arial" panose="020B0604020202020204" pitchFamily="34" charset="0"/>
                <a:sym typeface="Open Sans"/>
              </a:rPr>
              <a:t>Translate text and speech into text or audio</a:t>
            </a:r>
            <a:endParaRPr sz="2200" dirty="0">
              <a:latin typeface="Arial" panose="020B0604020202020204" pitchFamily="34" charset="0"/>
              <a:cs typeface="Arial" panose="020B0604020202020204" pitchFamily="34" charset="0"/>
            </a:endParaRPr>
          </a:p>
          <a:p>
            <a:pPr marL="285750" indent="-285750">
              <a:lnSpc>
                <a:spcPct val="150000"/>
              </a:lnSpc>
              <a:buClr>
                <a:schemeClr val="dk1"/>
              </a:buClr>
              <a:buSzPts val="1100"/>
              <a:buFont typeface="Arial" panose="020B0604020202020204" pitchFamily="34" charset="0"/>
              <a:buChar char="•"/>
            </a:pPr>
            <a:r>
              <a:rPr lang="en" sz="2200" dirty="0">
                <a:latin typeface="Arial" panose="020B0604020202020204" pitchFamily="34" charset="0"/>
                <a:cs typeface="Arial" panose="020B0604020202020204" pitchFamily="34" charset="0"/>
                <a:sym typeface="Open Sans"/>
              </a:rPr>
              <a:t>Detect objects in images; writing keywords, labels, descriptions</a:t>
            </a:r>
            <a:endParaRPr sz="2200" dirty="0">
              <a:latin typeface="Arial" panose="020B0604020202020204" pitchFamily="34" charset="0"/>
              <a:cs typeface="Arial" panose="020B0604020202020204" pitchFamily="34" charset="0"/>
            </a:endParaRPr>
          </a:p>
          <a:p>
            <a:pPr marL="285750" indent="-285750">
              <a:lnSpc>
                <a:spcPct val="150000"/>
              </a:lnSpc>
              <a:buClr>
                <a:schemeClr val="dk1"/>
              </a:buClr>
              <a:buSzPts val="1100"/>
              <a:buFont typeface="Arial" panose="020B0604020202020204" pitchFamily="34" charset="0"/>
              <a:buChar char="•"/>
            </a:pPr>
            <a:r>
              <a:rPr lang="en" sz="2200" dirty="0">
                <a:latin typeface="Arial" panose="020B0604020202020204" pitchFamily="34" charset="0"/>
                <a:cs typeface="Arial" panose="020B0604020202020204" pitchFamily="34" charset="0"/>
                <a:sym typeface="Open Sans"/>
              </a:rPr>
              <a:t>Detect and link entities - people, places, dates, concepts</a:t>
            </a:r>
            <a:endParaRPr sz="2200" dirty="0">
              <a:latin typeface="Arial" panose="020B0604020202020204" pitchFamily="34" charset="0"/>
              <a:cs typeface="Arial" panose="020B0604020202020204" pitchFamily="34" charset="0"/>
            </a:endParaRPr>
          </a:p>
          <a:p>
            <a:pPr marL="285750" indent="-285750">
              <a:lnSpc>
                <a:spcPct val="150000"/>
              </a:lnSpc>
              <a:buClr>
                <a:schemeClr val="dk1"/>
              </a:buClr>
              <a:buSzPts val="1100"/>
              <a:buFont typeface="Arial" panose="020B0604020202020204" pitchFamily="34" charset="0"/>
              <a:buChar char="•"/>
            </a:pPr>
            <a:r>
              <a:rPr lang="en" sz="2200" dirty="0">
                <a:latin typeface="Arial" panose="020B0604020202020204" pitchFamily="34" charset="0"/>
                <a:cs typeface="Arial" panose="020B0604020202020204" pitchFamily="34" charset="0"/>
                <a:sym typeface="Open Sans"/>
              </a:rPr>
              <a:t>Cluster similar images, texts / improve search by expanding input keywords, images</a:t>
            </a:r>
            <a:endParaRPr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4B961A1-B1DE-02E5-B00E-C55E6A97F99C}"/>
              </a:ext>
            </a:extLst>
          </p:cNvPr>
          <p:cNvPicPr>
            <a:picLocks noChangeAspect="1"/>
          </p:cNvPicPr>
          <p:nvPr/>
        </p:nvPicPr>
        <p:blipFill>
          <a:blip r:embed="rId3"/>
          <a:stretch>
            <a:fillRect/>
          </a:stretch>
        </p:blipFill>
        <p:spPr>
          <a:xfrm>
            <a:off x="7048500" y="0"/>
            <a:ext cx="5143500" cy="6858000"/>
          </a:xfrm>
          <a:prstGeom prst="rect">
            <a:avLst/>
          </a:prstGeom>
        </p:spPr>
      </p:pic>
      <p:sp>
        <p:nvSpPr>
          <p:cNvPr id="295" name="Google Shape;295;p41"/>
          <p:cNvSpPr txBox="1"/>
          <p:nvPr/>
        </p:nvSpPr>
        <p:spPr>
          <a:xfrm>
            <a:off x="584442" y="424646"/>
            <a:ext cx="8538293" cy="650400"/>
          </a:xfrm>
          <a:prstGeom prst="rect">
            <a:avLst/>
          </a:prstGeom>
          <a:solidFill>
            <a:schemeClr val="bg1">
              <a:alpha val="85000"/>
            </a:schemeClr>
          </a:solidFill>
          <a:ln>
            <a:noFill/>
          </a:ln>
        </p:spPr>
        <p:txBody>
          <a:bodyPr spcFirstLastPara="1" wrap="square" lIns="121900" tIns="121900" rIns="121900" bIns="121900" anchor="t" anchorCtr="0">
            <a:noAutofit/>
          </a:bodyPr>
          <a:lstStyle/>
          <a:p>
            <a:pPr>
              <a:buClr>
                <a:srgbClr val="000000"/>
              </a:buClr>
              <a:buSzPts val="1100"/>
            </a:pPr>
            <a:r>
              <a:rPr lang="en" sz="4000" b="1" dirty="0">
                <a:solidFill>
                  <a:srgbClr val="158470"/>
                </a:solidFill>
                <a:latin typeface="Arial" panose="020B0604020202020204" pitchFamily="34" charset="0"/>
                <a:ea typeface="Open Sans"/>
                <a:cs typeface="Arial" panose="020B0604020202020204" pitchFamily="34" charset="0"/>
                <a:sym typeface="Open Sans"/>
              </a:rPr>
              <a:t>AI tools can enrich GLAM records</a:t>
            </a:r>
            <a:endParaRPr sz="4000" b="1"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5C06A-59BA-2558-E87F-4B6AE6DF43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D88BE-19AF-07CC-1118-12DFC2B4A2E6}"/>
              </a:ext>
            </a:extLst>
          </p:cNvPr>
          <p:cNvSpPr>
            <a:spLocks noGrp="1"/>
          </p:cNvSpPr>
          <p:nvPr>
            <p:ph type="ctrTitle" idx="4294967295"/>
          </p:nvPr>
        </p:nvSpPr>
        <p:spPr>
          <a:xfrm>
            <a:off x="800100" y="3429000"/>
            <a:ext cx="7772400" cy="1838325"/>
          </a:xfrm>
        </p:spPr>
        <p:txBody>
          <a:bodyPr/>
          <a:lstStyle/>
          <a:p>
            <a:r>
              <a:rPr lang="en-GB" sz="6000" dirty="0">
                <a:solidFill>
                  <a:srgbClr val="158470"/>
                </a:solidFill>
              </a:rPr>
              <a:t>But it's a long way from 'ready to wear'</a:t>
            </a:r>
          </a:p>
        </p:txBody>
      </p:sp>
    </p:spTree>
    <p:extLst>
      <p:ext uri="{BB962C8B-B14F-4D97-AF65-F5344CB8AC3E}">
        <p14:creationId xmlns:p14="http://schemas.microsoft.com/office/powerpoint/2010/main" val="1423880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grpSp>
        <p:nvGrpSpPr>
          <p:cNvPr id="391" name="Google Shape;391;p50"/>
          <p:cNvGrpSpPr/>
          <p:nvPr/>
        </p:nvGrpSpPr>
        <p:grpSpPr>
          <a:xfrm>
            <a:off x="11190800" y="4904400"/>
            <a:ext cx="1001200" cy="1954000"/>
            <a:chOff x="8393100" y="3678300"/>
            <a:chExt cx="750900" cy="1465500"/>
          </a:xfrm>
        </p:grpSpPr>
        <p:sp>
          <p:nvSpPr>
            <p:cNvPr id="392" name="Google Shape;392;p50"/>
            <p:cNvSpPr/>
            <p:nvPr/>
          </p:nvSpPr>
          <p:spPr>
            <a:xfrm flipH="1">
              <a:off x="8393100" y="3678300"/>
              <a:ext cx="750900" cy="1465500"/>
            </a:xfrm>
            <a:prstGeom prst="rtTriangle">
              <a:avLst/>
            </a:prstGeom>
            <a:solidFill>
              <a:srgbClr val="FFFFFF"/>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panose="020B0604020202020204" pitchFamily="34" charset="0"/>
                <a:ea typeface="Arial"/>
                <a:cs typeface="Arial" panose="020B0604020202020204" pitchFamily="34" charset="0"/>
                <a:sym typeface="Arial"/>
              </a:endParaRPr>
            </a:p>
          </p:txBody>
        </p:sp>
        <p:pic>
          <p:nvPicPr>
            <p:cNvPr id="393" name="Google Shape;393;p50"/>
            <p:cNvPicPr preferRelativeResize="0"/>
            <p:nvPr/>
          </p:nvPicPr>
          <p:blipFill rotWithShape="1">
            <a:blip r:embed="rId3">
              <a:alphaModFix/>
            </a:blip>
            <a:srcRect/>
            <a:stretch/>
          </p:blipFill>
          <p:spPr>
            <a:xfrm>
              <a:off x="8714232" y="4599432"/>
              <a:ext cx="296399" cy="419170"/>
            </a:xfrm>
            <a:prstGeom prst="rect">
              <a:avLst/>
            </a:prstGeom>
            <a:noFill/>
            <a:ln>
              <a:noFill/>
            </a:ln>
          </p:spPr>
        </p:pic>
      </p:grpSp>
      <p:pic>
        <p:nvPicPr>
          <p:cNvPr id="394" name="Google Shape;394;p50"/>
          <p:cNvPicPr preferRelativeResize="0"/>
          <p:nvPr/>
        </p:nvPicPr>
        <p:blipFill rotWithShape="1">
          <a:blip r:embed="rId3">
            <a:alphaModFix/>
          </a:blip>
          <a:srcRect/>
          <a:stretch/>
        </p:blipFill>
        <p:spPr>
          <a:xfrm>
            <a:off x="11613432" y="6094167"/>
            <a:ext cx="430267" cy="608499"/>
          </a:xfrm>
          <a:prstGeom prst="rect">
            <a:avLst/>
          </a:prstGeom>
          <a:noFill/>
          <a:ln>
            <a:noFill/>
          </a:ln>
        </p:spPr>
      </p:pic>
      <p:sp>
        <p:nvSpPr>
          <p:cNvPr id="395" name="Google Shape;395;p50"/>
          <p:cNvSpPr txBox="1"/>
          <p:nvPr/>
        </p:nvSpPr>
        <p:spPr>
          <a:xfrm>
            <a:off x="960000" y="1819433"/>
            <a:ext cx="8347200" cy="464800"/>
          </a:xfrm>
          <a:prstGeom prst="rect">
            <a:avLst/>
          </a:prstGeom>
          <a:noFill/>
          <a:ln>
            <a:noFill/>
          </a:ln>
        </p:spPr>
        <p:txBody>
          <a:bodyPr spcFirstLastPara="1" wrap="square" lIns="121900" tIns="121900" rIns="121900" bIns="121900" anchor="t" anchorCtr="0">
            <a:noAutofit/>
          </a:bodyPr>
          <a:lstStyle/>
          <a:p>
            <a:pPr>
              <a:buClr>
                <a:srgbClr val="000000"/>
              </a:buClr>
              <a:buSzPts val="1800"/>
            </a:pPr>
            <a:endParaRPr sz="2400" i="1">
              <a:solidFill>
                <a:srgbClr val="000000"/>
              </a:solidFill>
              <a:latin typeface="Arial" panose="020B0604020202020204" pitchFamily="34" charset="0"/>
              <a:ea typeface="Open Sans"/>
              <a:cs typeface="Arial" panose="020B0604020202020204" pitchFamily="34" charset="0"/>
              <a:sym typeface="Open Sans"/>
            </a:endParaRPr>
          </a:p>
        </p:txBody>
      </p:sp>
      <p:sp>
        <p:nvSpPr>
          <p:cNvPr id="396" name="Google Shape;396;p50"/>
          <p:cNvSpPr txBox="1"/>
          <p:nvPr/>
        </p:nvSpPr>
        <p:spPr>
          <a:xfrm>
            <a:off x="649750" y="1553414"/>
            <a:ext cx="7073633" cy="22876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It's not intelligent.</a:t>
            </a: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It's not conscious.</a:t>
            </a: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It's not a 'magic wand' that will solve all your problems.</a:t>
            </a: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It won't cope with your messy data.</a:t>
            </a: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It may not be the right solution for the problems you're trying to solve. (But it might get you funding)</a:t>
            </a:r>
            <a:endParaRPr sz="2600" dirty="0">
              <a:solidFill>
                <a:srgbClr val="000000"/>
              </a:solidFill>
              <a:latin typeface="Arial" panose="020B0604020202020204" pitchFamily="34" charset="0"/>
              <a:ea typeface="Open Sans"/>
              <a:cs typeface="Arial" panose="020B0604020202020204" pitchFamily="34" charset="0"/>
              <a:sym typeface="Open Sans"/>
            </a:endParaRPr>
          </a:p>
        </p:txBody>
      </p:sp>
      <p:sp>
        <p:nvSpPr>
          <p:cNvPr id="397" name="Google Shape;397;p50"/>
          <p:cNvSpPr txBox="1"/>
          <p:nvPr/>
        </p:nvSpPr>
        <p:spPr>
          <a:xfrm>
            <a:off x="649750" y="489962"/>
            <a:ext cx="7283200" cy="650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3600" b="1" dirty="0">
                <a:solidFill>
                  <a:srgbClr val="158470"/>
                </a:solidFill>
                <a:latin typeface="Arial" panose="020B0604020202020204" pitchFamily="34" charset="0"/>
                <a:ea typeface="Open Sans"/>
                <a:cs typeface="Arial" panose="020B0604020202020204" pitchFamily="34" charset="0"/>
                <a:sym typeface="Open Sans"/>
              </a:rPr>
              <a:t>What is AI not?</a:t>
            </a:r>
            <a:endParaRPr sz="3600" b="1" dirty="0">
              <a:solidFill>
                <a:srgbClr val="158470"/>
              </a:solidFill>
              <a:latin typeface="Arial" panose="020B0604020202020204" pitchFamily="34" charset="0"/>
              <a:ea typeface="Open Sans"/>
              <a:cs typeface="Arial" panose="020B0604020202020204" pitchFamily="34" charset="0"/>
              <a:sym typeface="Open Sans"/>
            </a:endParaRPr>
          </a:p>
        </p:txBody>
      </p:sp>
      <p:pic>
        <p:nvPicPr>
          <p:cNvPr id="398" name="Google Shape;398;p50"/>
          <p:cNvPicPr preferRelativeResize="0"/>
          <p:nvPr/>
        </p:nvPicPr>
        <p:blipFill rotWithShape="1">
          <a:blip r:embed="rId4">
            <a:alphaModFix/>
          </a:blip>
          <a:srcRect l="10559" r="16114"/>
          <a:stretch/>
        </p:blipFill>
        <p:spPr>
          <a:xfrm>
            <a:off x="7932950" y="0"/>
            <a:ext cx="4259051" cy="7713480"/>
          </a:xfrm>
          <a:prstGeom prst="rect">
            <a:avLst/>
          </a:prstGeom>
          <a:noFill/>
          <a:ln>
            <a:noFill/>
          </a:ln>
        </p:spPr>
      </p:pic>
      <p:sp>
        <p:nvSpPr>
          <p:cNvPr id="399" name="Google Shape;399;p50"/>
          <p:cNvSpPr txBox="1"/>
          <p:nvPr/>
        </p:nvSpPr>
        <p:spPr>
          <a:xfrm>
            <a:off x="-199645" y="6538577"/>
            <a:ext cx="8171477" cy="328177"/>
          </a:xfrm>
          <a:prstGeom prst="rect">
            <a:avLst/>
          </a:prstGeom>
          <a:noFill/>
          <a:ln>
            <a:noFill/>
          </a:ln>
        </p:spPr>
        <p:txBody>
          <a:bodyPr spcFirstLastPara="1" wrap="square" lIns="121900" tIns="60933" rIns="121900" bIns="60933" anchor="t" anchorCtr="0">
            <a:spAutoFit/>
          </a:bodyPr>
          <a:lstStyle/>
          <a:p>
            <a:pPr algn="r"/>
            <a:r>
              <a:rPr lang="en" sz="1333" dirty="0">
                <a:solidFill>
                  <a:schemeClr val="tx1">
                    <a:lumMod val="50000"/>
                    <a:lumOff val="50000"/>
                  </a:schemeClr>
                </a:solidFill>
                <a:latin typeface="Arial" panose="020B0604020202020204" pitchFamily="34" charset="0"/>
                <a:ea typeface="Open Sans"/>
                <a:cs typeface="Arial" panose="020B0604020202020204" pitchFamily="34" charset="0"/>
                <a:sym typeface="Open Sans"/>
              </a:rPr>
              <a:t>Image https://</a:t>
            </a:r>
            <a:r>
              <a:rPr lang="en" sz="1333" dirty="0" err="1">
                <a:solidFill>
                  <a:schemeClr val="tx1">
                    <a:lumMod val="50000"/>
                    <a:lumOff val="50000"/>
                  </a:schemeClr>
                </a:solidFill>
                <a:latin typeface="Arial" panose="020B0604020202020204" pitchFamily="34" charset="0"/>
                <a:ea typeface="Open Sans"/>
                <a:cs typeface="Arial" panose="020B0604020202020204" pitchFamily="34" charset="0"/>
                <a:sym typeface="Open Sans"/>
              </a:rPr>
              <a:t>fediscience.org</a:t>
            </a:r>
            <a:r>
              <a:rPr lang="en" sz="1333" dirty="0">
                <a:solidFill>
                  <a:schemeClr val="tx1">
                    <a:lumMod val="50000"/>
                    <a:lumOff val="50000"/>
                  </a:schemeClr>
                </a:solidFill>
                <a:latin typeface="Arial" panose="020B0604020202020204" pitchFamily="34" charset="0"/>
                <a:ea typeface="Open Sans"/>
                <a:cs typeface="Arial" panose="020B0604020202020204" pitchFamily="34" charset="0"/>
                <a:sym typeface="Open Sans"/>
              </a:rPr>
              <a:t>/@</a:t>
            </a:r>
            <a:r>
              <a:rPr lang="en" sz="1333" dirty="0" err="1">
                <a:solidFill>
                  <a:schemeClr val="tx1">
                    <a:lumMod val="50000"/>
                    <a:lumOff val="50000"/>
                  </a:schemeClr>
                </a:solidFill>
                <a:latin typeface="Arial" panose="020B0604020202020204" pitchFamily="34" charset="0"/>
                <a:ea typeface="Open Sans"/>
                <a:cs typeface="Arial" panose="020B0604020202020204" pitchFamily="34" charset="0"/>
                <a:sym typeface="Open Sans"/>
              </a:rPr>
              <a:t>dustinstoltz</a:t>
            </a:r>
            <a:r>
              <a:rPr lang="en" sz="1333" dirty="0">
                <a:solidFill>
                  <a:schemeClr val="tx1">
                    <a:lumMod val="50000"/>
                    <a:lumOff val="50000"/>
                  </a:schemeClr>
                </a:solidFill>
                <a:latin typeface="Arial" panose="020B0604020202020204" pitchFamily="34" charset="0"/>
                <a:ea typeface="Open Sans"/>
                <a:cs typeface="Arial" panose="020B0604020202020204" pitchFamily="34" charset="0"/>
                <a:sym typeface="Open Sans"/>
              </a:rPr>
              <a:t>/111211420966814062 taken at Evil Genius brewery, PA</a:t>
            </a:r>
            <a:endParaRPr sz="1333" dirty="0">
              <a:solidFill>
                <a:schemeClr val="tx1">
                  <a:lumMod val="50000"/>
                  <a:lumOff val="50000"/>
                </a:schemeClr>
              </a:solidFill>
              <a:latin typeface="Arial" panose="020B0604020202020204" pitchFamily="34" charset="0"/>
              <a:ea typeface="Open Sans"/>
              <a:cs typeface="Arial" panose="020B0604020202020204" pitchFamily="34" charset="0"/>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7" name="Google Shape;327;p44"/>
          <p:cNvSpPr txBox="1"/>
          <p:nvPr/>
        </p:nvSpPr>
        <p:spPr>
          <a:xfrm>
            <a:off x="698738" y="424646"/>
            <a:ext cx="11493262" cy="650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3467" b="1" dirty="0">
                <a:solidFill>
                  <a:srgbClr val="158470"/>
                </a:solidFill>
                <a:latin typeface="Arial" panose="020B0604020202020204" pitchFamily="34" charset="0"/>
                <a:ea typeface="Open Sans"/>
                <a:cs typeface="Arial" panose="020B0604020202020204" pitchFamily="34" charset="0"/>
                <a:sym typeface="Open Sans"/>
              </a:rPr>
              <a:t>Crowdsourcing as a framework for public engagement that enriches collections records</a:t>
            </a:r>
            <a:endParaRPr sz="2400" dirty="0">
              <a:latin typeface="Arial" panose="020B0604020202020204" pitchFamily="34" charset="0"/>
              <a:cs typeface="Arial" panose="020B0604020202020204" pitchFamily="34" charset="0"/>
            </a:endParaRPr>
          </a:p>
        </p:txBody>
      </p:sp>
      <p:pic>
        <p:nvPicPr>
          <p:cNvPr id="328" name="Google Shape;328;p44"/>
          <p:cNvPicPr preferRelativeResize="0"/>
          <p:nvPr/>
        </p:nvPicPr>
        <p:blipFill rotWithShape="1">
          <a:blip r:embed="rId3">
            <a:alphaModFix/>
          </a:blip>
          <a:srcRect/>
          <a:stretch/>
        </p:blipFill>
        <p:spPr>
          <a:xfrm>
            <a:off x="-185299" y="1909040"/>
            <a:ext cx="12562597" cy="61242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3" name="Picture 2">
            <a:extLst>
              <a:ext uri="{FF2B5EF4-FFF2-40B4-BE49-F238E27FC236}">
                <a16:creationId xmlns:a16="http://schemas.microsoft.com/office/drawing/2014/main" id="{7CB92138-3C57-4FFF-E150-0C7E55CC89B8}"/>
              </a:ext>
            </a:extLst>
          </p:cNvPr>
          <p:cNvPicPr>
            <a:picLocks noChangeAspect="1"/>
          </p:cNvPicPr>
          <p:nvPr/>
        </p:nvPicPr>
        <p:blipFill>
          <a:blip r:embed="rId3"/>
          <a:stretch>
            <a:fillRect/>
          </a:stretch>
        </p:blipFill>
        <p:spPr>
          <a:xfrm>
            <a:off x="9141296" y="0"/>
            <a:ext cx="5143500" cy="6858000"/>
          </a:xfrm>
          <a:prstGeom prst="rect">
            <a:avLst/>
          </a:prstGeom>
        </p:spPr>
      </p:pic>
      <p:sp>
        <p:nvSpPr>
          <p:cNvPr id="479" name="Google Shape;479;p57"/>
          <p:cNvSpPr txBox="1"/>
          <p:nvPr/>
        </p:nvSpPr>
        <p:spPr>
          <a:xfrm>
            <a:off x="698737" y="2016261"/>
            <a:ext cx="8442559" cy="22876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Online volunteers find pleasure, learning and community in crowdsourcing tasks like:</a:t>
            </a:r>
            <a:endParaRPr sz="2600" dirty="0">
              <a:latin typeface="Arial" panose="020B0604020202020204" pitchFamily="34" charset="0"/>
              <a:cs typeface="Arial" panose="020B0604020202020204" pitchFamily="34" charset="0"/>
            </a:endParaRPr>
          </a:p>
          <a:p>
            <a:pPr marL="380990" indent="-380990">
              <a:buClr>
                <a:srgbClr val="000000"/>
              </a:buClr>
              <a:buSzPts val="1500"/>
              <a:buFont typeface="Arial"/>
              <a:buChar char="•"/>
            </a:pPr>
            <a:r>
              <a:rPr lang="en" sz="2600" dirty="0">
                <a:solidFill>
                  <a:srgbClr val="000000"/>
                </a:solidFill>
                <a:latin typeface="Arial" panose="020B0604020202020204" pitchFamily="34" charset="0"/>
                <a:ea typeface="Open Sans"/>
                <a:cs typeface="Arial" panose="020B0604020202020204" pitchFamily="34" charset="0"/>
                <a:sym typeface="Open Sans"/>
              </a:rPr>
              <a:t>Transcribing handwritten text</a:t>
            </a:r>
            <a:endParaRPr sz="2600" dirty="0">
              <a:latin typeface="Arial" panose="020B0604020202020204" pitchFamily="34" charset="0"/>
              <a:cs typeface="Arial" panose="020B0604020202020204" pitchFamily="34" charset="0"/>
            </a:endParaRPr>
          </a:p>
          <a:p>
            <a:pPr marL="380990" indent="-380990">
              <a:buClr>
                <a:srgbClr val="000000"/>
              </a:buClr>
              <a:buSzPts val="1500"/>
              <a:buFont typeface="Arial"/>
              <a:buChar char="•"/>
            </a:pPr>
            <a:r>
              <a:rPr lang="en" sz="2600" dirty="0">
                <a:solidFill>
                  <a:srgbClr val="000000"/>
                </a:solidFill>
                <a:latin typeface="Arial" panose="020B0604020202020204" pitchFamily="34" charset="0"/>
                <a:ea typeface="Open Sans"/>
                <a:cs typeface="Arial" panose="020B0604020202020204" pitchFamily="34" charset="0"/>
                <a:sym typeface="Open Sans"/>
              </a:rPr>
              <a:t>Tagging or classifying pictures</a:t>
            </a:r>
            <a:endParaRPr sz="2600" dirty="0">
              <a:latin typeface="Arial" panose="020B0604020202020204" pitchFamily="34" charset="0"/>
              <a:cs typeface="Arial" panose="020B0604020202020204" pitchFamily="34" charset="0"/>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Puzzle-like tasks </a:t>
            </a:r>
            <a:r>
              <a:rPr lang="en" sz="2600" dirty="0">
                <a:latin typeface="Arial" panose="020B0604020202020204" pitchFamily="34" charset="0"/>
                <a:ea typeface="Open Sans"/>
                <a:cs typeface="Arial" panose="020B0604020202020204" pitchFamily="34" charset="0"/>
                <a:sym typeface="Open Sans"/>
              </a:rPr>
              <a:t>are</a:t>
            </a:r>
            <a:r>
              <a:rPr lang="en" sz="2600" dirty="0">
                <a:solidFill>
                  <a:srgbClr val="000000"/>
                </a:solidFill>
                <a:latin typeface="Arial" panose="020B0604020202020204" pitchFamily="34" charset="0"/>
                <a:ea typeface="Open Sans"/>
                <a:cs typeface="Arial" panose="020B0604020202020204" pitchFamily="34" charset="0"/>
                <a:sym typeface="Open Sans"/>
              </a:rPr>
              <a:t> a low-pressure </a:t>
            </a:r>
            <a:r>
              <a:rPr lang="en" sz="2600" dirty="0">
                <a:latin typeface="Arial" panose="020B0604020202020204" pitchFamily="34" charset="0"/>
                <a:ea typeface="Open Sans"/>
                <a:cs typeface="Arial" panose="020B0604020202020204" pitchFamily="34" charset="0"/>
                <a:sym typeface="Open Sans"/>
              </a:rPr>
              <a:t>first i</a:t>
            </a:r>
            <a:r>
              <a:rPr lang="en" sz="2600" dirty="0">
                <a:solidFill>
                  <a:srgbClr val="000000"/>
                </a:solidFill>
                <a:latin typeface="Arial" panose="020B0604020202020204" pitchFamily="34" charset="0"/>
                <a:ea typeface="Open Sans"/>
                <a:cs typeface="Arial" panose="020B0604020202020204" pitchFamily="34" charset="0"/>
                <a:sym typeface="Open Sans"/>
              </a:rPr>
              <a:t>nter</a:t>
            </a:r>
            <a:r>
              <a:rPr lang="en" sz="2600" dirty="0">
                <a:latin typeface="Arial" panose="020B0604020202020204" pitchFamily="34" charset="0"/>
                <a:ea typeface="Open Sans"/>
                <a:cs typeface="Arial" panose="020B0604020202020204" pitchFamily="34" charset="0"/>
                <a:sym typeface="Open Sans"/>
              </a:rPr>
              <a:t>action</a:t>
            </a:r>
            <a:r>
              <a:rPr lang="en" sz="2600" dirty="0">
                <a:solidFill>
                  <a:srgbClr val="000000"/>
                </a:solidFill>
                <a:latin typeface="Arial" panose="020B0604020202020204" pitchFamily="34" charset="0"/>
                <a:ea typeface="Open Sans"/>
                <a:cs typeface="Arial" panose="020B0604020202020204" pitchFamily="34" charset="0"/>
                <a:sym typeface="Open Sans"/>
              </a:rPr>
              <a:t> with collections</a:t>
            </a:r>
            <a:endParaRPr sz="2600" dirty="0">
              <a:latin typeface="Arial" panose="020B0604020202020204" pitchFamily="34" charset="0"/>
              <a:cs typeface="Arial" panose="020B0604020202020204" pitchFamily="34" charset="0"/>
            </a:endParaRPr>
          </a:p>
          <a:p>
            <a:pPr>
              <a:buClr>
                <a:srgbClr val="000000"/>
              </a:buClr>
              <a:buSzPts val="1500"/>
            </a:pPr>
            <a:endParaRPr sz="2600" dirty="0">
              <a:solidFill>
                <a:srgbClr val="000000"/>
              </a:solidFill>
              <a:latin typeface="Arial" panose="020B0604020202020204" pitchFamily="34" charset="0"/>
              <a:ea typeface="Open Sans"/>
              <a:cs typeface="Arial" panose="020B0604020202020204" pitchFamily="34" charset="0"/>
              <a:sym typeface="Open Sans"/>
            </a:endParaRPr>
          </a:p>
          <a:p>
            <a:pPr>
              <a:buClr>
                <a:srgbClr val="000000"/>
              </a:buClr>
              <a:buSzPts val="1500"/>
            </a:pPr>
            <a:r>
              <a:rPr lang="en" sz="2600" dirty="0">
                <a:solidFill>
                  <a:srgbClr val="000000"/>
                </a:solidFill>
                <a:latin typeface="Arial" panose="020B0604020202020204" pitchFamily="34" charset="0"/>
                <a:ea typeface="Open Sans"/>
                <a:cs typeface="Arial" panose="020B0604020202020204" pitchFamily="34" charset="0"/>
                <a:sym typeface="Open Sans"/>
              </a:rPr>
              <a:t>Enjoyable tasks provide opportunities for learning, curiosity, developing skills and knowledge – they support volunteers trying more complex tasks</a:t>
            </a:r>
            <a:endParaRPr sz="2600" dirty="0">
              <a:latin typeface="Arial" panose="020B0604020202020204" pitchFamily="34" charset="0"/>
              <a:cs typeface="Arial" panose="020B0604020202020204" pitchFamily="34" charset="0"/>
            </a:endParaRPr>
          </a:p>
        </p:txBody>
      </p:sp>
      <p:sp>
        <p:nvSpPr>
          <p:cNvPr id="480" name="Google Shape;480;p57"/>
          <p:cNvSpPr txBox="1"/>
          <p:nvPr/>
        </p:nvSpPr>
        <p:spPr>
          <a:xfrm>
            <a:off x="698737" y="506306"/>
            <a:ext cx="11270106" cy="650400"/>
          </a:xfrm>
          <a:prstGeom prst="rect">
            <a:avLst/>
          </a:prstGeom>
          <a:solidFill>
            <a:schemeClr val="bg1">
              <a:alpha val="85000"/>
            </a:schemeClr>
          </a:solidFill>
          <a:ln>
            <a:noFill/>
          </a:ln>
        </p:spPr>
        <p:txBody>
          <a:bodyPr spcFirstLastPara="1" wrap="square" lIns="121900" tIns="121900" rIns="121900" bIns="121900" anchor="t" anchorCtr="0">
            <a:noAutofit/>
          </a:bodyPr>
          <a:lstStyle/>
          <a:p>
            <a:pPr>
              <a:buClr>
                <a:schemeClr val="dk1"/>
              </a:buClr>
              <a:buSzPts val="1100"/>
            </a:pPr>
            <a:r>
              <a:rPr lang="en-GB" sz="3300" b="1" dirty="0">
                <a:solidFill>
                  <a:srgbClr val="158470"/>
                </a:solidFill>
                <a:latin typeface="Arial" panose="020B0604020202020204" pitchFamily="34" charset="0"/>
                <a:ea typeface="Open Sans"/>
                <a:cs typeface="Arial" panose="020B0604020202020204" pitchFamily="34" charset="0"/>
                <a:sym typeface="Open Sans"/>
              </a:rPr>
              <a:t>What does AI mean for crowdsourcing as a framework for productivity and public engagement?</a:t>
            </a:r>
            <a:endParaRPr lang="en-GB" sz="33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3">
          <a:extLst>
            <a:ext uri="{FF2B5EF4-FFF2-40B4-BE49-F238E27FC236}">
              <a16:creationId xmlns:a16="http://schemas.microsoft.com/office/drawing/2014/main" id="{69B74093-DB2C-06FE-0C7F-A0423EDA4B1D}"/>
            </a:ext>
          </a:extLst>
        </p:cNvPr>
        <p:cNvGrpSpPr/>
        <p:nvPr/>
      </p:nvGrpSpPr>
      <p:grpSpPr>
        <a:xfrm>
          <a:off x="0" y="0"/>
          <a:ext cx="0" cy="0"/>
          <a:chOff x="0" y="0"/>
          <a:chExt cx="0" cy="0"/>
        </a:xfrm>
      </p:grpSpPr>
      <p:sp>
        <p:nvSpPr>
          <p:cNvPr id="479" name="Google Shape;479;p57">
            <a:extLst>
              <a:ext uri="{FF2B5EF4-FFF2-40B4-BE49-F238E27FC236}">
                <a16:creationId xmlns:a16="http://schemas.microsoft.com/office/drawing/2014/main" id="{5AA864F7-2E5B-E062-2662-1EDE6CFE6CBC}"/>
              </a:ext>
            </a:extLst>
          </p:cNvPr>
          <p:cNvSpPr txBox="1"/>
          <p:nvPr/>
        </p:nvSpPr>
        <p:spPr>
          <a:xfrm>
            <a:off x="698737" y="2016261"/>
            <a:ext cx="7824777" cy="2287600"/>
          </a:xfrm>
          <a:prstGeom prst="rect">
            <a:avLst/>
          </a:prstGeom>
          <a:noFill/>
          <a:ln>
            <a:noFill/>
          </a:ln>
        </p:spPr>
        <p:txBody>
          <a:bodyPr spcFirstLastPara="1" wrap="square" lIns="121900" tIns="121900" rIns="121900" bIns="121900" anchor="t" anchorCtr="0">
            <a:noAutofit/>
          </a:bodyPr>
          <a:lstStyle/>
          <a:p>
            <a:pPr marL="15875" indent="0"/>
            <a:r>
              <a:rPr lang="en-GB" sz="2800" dirty="0">
                <a:solidFill>
                  <a:srgbClr val="000000"/>
                </a:solidFill>
                <a:latin typeface="Arial" panose="020B0604020202020204" pitchFamily="34" charset="0"/>
                <a:ea typeface="Open Sans"/>
                <a:cs typeface="Arial" panose="020B0604020202020204" pitchFamily="34" charset="0"/>
                <a:sym typeface="Open Sans"/>
              </a:rPr>
              <a:t>'AI tends to </a:t>
            </a:r>
            <a:r>
              <a:rPr lang="en-GB" sz="2800" b="1" dirty="0">
                <a:solidFill>
                  <a:srgbClr val="000000"/>
                </a:solidFill>
                <a:latin typeface="Arial" panose="020B0604020202020204" pitchFamily="34" charset="0"/>
                <a:ea typeface="Open Sans"/>
                <a:cs typeface="Arial" panose="020B0604020202020204" pitchFamily="34" charset="0"/>
                <a:sym typeface="Open Sans"/>
              </a:rPr>
              <a:t>sand away the unusual</a:t>
            </a:r>
            <a:r>
              <a:rPr lang="en-GB" sz="2800" dirty="0">
                <a:solidFill>
                  <a:srgbClr val="000000"/>
                </a:solidFill>
                <a:latin typeface="Arial" panose="020B0604020202020204" pitchFamily="34" charset="0"/>
                <a:ea typeface="Open Sans"/>
                <a:cs typeface="Arial" panose="020B0604020202020204" pitchFamily="34" charset="0"/>
                <a:sym typeface="Open Sans"/>
              </a:rPr>
              <a:t>. It's trained to answer with the most likely answer to your question, which is not necessarily the most correct answer.' (or the most interesting one)</a:t>
            </a:r>
          </a:p>
          <a:p>
            <a:pPr marL="177796" lvl="2"/>
            <a:endParaRPr lang="en-GB" sz="2600" dirty="0">
              <a:solidFill>
                <a:srgbClr val="000000"/>
              </a:solidFill>
              <a:latin typeface="Arial" panose="020B0604020202020204" pitchFamily="34" charset="0"/>
              <a:ea typeface="Open Sans"/>
              <a:cs typeface="Arial" panose="020B0604020202020204" pitchFamily="34" charset="0"/>
              <a:sym typeface="Open Sans"/>
            </a:endParaRPr>
          </a:p>
          <a:p>
            <a:pPr marL="0" lvl="2" indent="0">
              <a:buNone/>
            </a:pPr>
            <a:r>
              <a:rPr lang="en-GB" sz="2400" dirty="0">
                <a:solidFill>
                  <a:srgbClr val="000000"/>
                </a:solidFill>
                <a:latin typeface="Arial" panose="020B0604020202020204" pitchFamily="34" charset="0"/>
                <a:ea typeface="Open Sans"/>
                <a:cs typeface="Arial" panose="020B0604020202020204" pitchFamily="34" charset="0"/>
                <a:sym typeface="Open Sans"/>
              </a:rPr>
              <a:t>Janelle Shane, https://</a:t>
            </a:r>
            <a:r>
              <a:rPr lang="en-GB" sz="2400" dirty="0" err="1">
                <a:solidFill>
                  <a:srgbClr val="000000"/>
                </a:solidFill>
                <a:latin typeface="Arial" panose="020B0604020202020204" pitchFamily="34" charset="0"/>
                <a:ea typeface="Open Sans"/>
                <a:cs typeface="Arial" panose="020B0604020202020204" pitchFamily="34" charset="0"/>
                <a:sym typeface="Open Sans"/>
              </a:rPr>
              <a:t>www.aiweirdness.com</a:t>
            </a:r>
            <a:r>
              <a:rPr lang="en-GB" sz="2400" dirty="0">
                <a:solidFill>
                  <a:srgbClr val="000000"/>
                </a:solidFill>
                <a:latin typeface="Arial" panose="020B0604020202020204" pitchFamily="34" charset="0"/>
                <a:ea typeface="Open Sans"/>
                <a:cs typeface="Arial" panose="020B0604020202020204" pitchFamily="34" charset="0"/>
                <a:sym typeface="Open Sans"/>
              </a:rPr>
              <a:t>/ai-vs-a-giraffe-with-no-spots/</a:t>
            </a:r>
          </a:p>
        </p:txBody>
      </p:sp>
      <p:sp>
        <p:nvSpPr>
          <p:cNvPr id="480" name="Google Shape;480;p57">
            <a:extLst>
              <a:ext uri="{FF2B5EF4-FFF2-40B4-BE49-F238E27FC236}">
                <a16:creationId xmlns:a16="http://schemas.microsoft.com/office/drawing/2014/main" id="{F24476EF-F2B3-DE59-D239-305D30B6EEC2}"/>
              </a:ext>
            </a:extLst>
          </p:cNvPr>
          <p:cNvSpPr txBox="1"/>
          <p:nvPr/>
        </p:nvSpPr>
        <p:spPr>
          <a:xfrm>
            <a:off x="698737" y="506306"/>
            <a:ext cx="11270106" cy="650400"/>
          </a:xfrm>
          <a:prstGeom prst="rect">
            <a:avLst/>
          </a:prstGeom>
          <a:solidFill>
            <a:schemeClr val="bg1">
              <a:alpha val="85000"/>
            </a:schemeClr>
          </a:solidFill>
          <a:ln>
            <a:noFill/>
          </a:ln>
        </p:spPr>
        <p:txBody>
          <a:bodyPr spcFirstLastPara="1" wrap="square" lIns="121900" tIns="121900" rIns="121900" bIns="121900" anchor="t" anchorCtr="0">
            <a:noAutofit/>
          </a:bodyPr>
          <a:lstStyle/>
          <a:p>
            <a:pPr>
              <a:buClr>
                <a:schemeClr val="dk1"/>
              </a:buClr>
              <a:buSzPts val="1100"/>
            </a:pPr>
            <a:r>
              <a:rPr lang="en-GB" sz="3300" b="1" dirty="0">
                <a:solidFill>
                  <a:srgbClr val="158470"/>
                </a:solidFill>
                <a:latin typeface="Arial" panose="020B0604020202020204" pitchFamily="34" charset="0"/>
                <a:ea typeface="Open Sans"/>
                <a:cs typeface="Arial" panose="020B0604020202020204" pitchFamily="34" charset="0"/>
                <a:sym typeface="Open Sans"/>
              </a:rPr>
              <a:t>AI isn't great at 'rare' or 'special'</a:t>
            </a:r>
          </a:p>
        </p:txBody>
      </p:sp>
      <p:pic>
        <p:nvPicPr>
          <p:cNvPr id="2" name="Google Shape;432;p53">
            <a:extLst>
              <a:ext uri="{FF2B5EF4-FFF2-40B4-BE49-F238E27FC236}">
                <a16:creationId xmlns:a16="http://schemas.microsoft.com/office/drawing/2014/main" id="{E326AFD3-DB73-5711-4C66-2E8EC9CBEDB9}"/>
              </a:ext>
            </a:extLst>
          </p:cNvPr>
          <p:cNvPicPr preferRelativeResize="0"/>
          <p:nvPr/>
        </p:nvPicPr>
        <p:blipFill rotWithShape="1">
          <a:blip r:embed="rId3">
            <a:alphaModFix/>
          </a:blip>
          <a:srcRect/>
          <a:stretch/>
        </p:blipFill>
        <p:spPr>
          <a:xfrm>
            <a:off x="8665028" y="2138123"/>
            <a:ext cx="3526972" cy="4725131"/>
          </a:xfrm>
          <a:prstGeom prst="rect">
            <a:avLst/>
          </a:prstGeom>
          <a:noFill/>
          <a:ln>
            <a:noFill/>
          </a:ln>
        </p:spPr>
      </p:pic>
    </p:spTree>
    <p:extLst>
      <p:ext uri="{BB962C8B-B14F-4D97-AF65-F5344CB8AC3E}">
        <p14:creationId xmlns:p14="http://schemas.microsoft.com/office/powerpoint/2010/main" val="1779861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3">
          <a:extLst>
            <a:ext uri="{FF2B5EF4-FFF2-40B4-BE49-F238E27FC236}">
              <a16:creationId xmlns:a16="http://schemas.microsoft.com/office/drawing/2014/main" id="{A542ADD2-9072-9A57-8DA2-C705C5F61992}"/>
            </a:ext>
          </a:extLst>
        </p:cNvPr>
        <p:cNvGrpSpPr/>
        <p:nvPr/>
      </p:nvGrpSpPr>
      <p:grpSpPr>
        <a:xfrm>
          <a:off x="0" y="0"/>
          <a:ext cx="0" cy="0"/>
          <a:chOff x="0" y="0"/>
          <a:chExt cx="0" cy="0"/>
        </a:xfrm>
      </p:grpSpPr>
      <p:sp>
        <p:nvSpPr>
          <p:cNvPr id="479" name="Google Shape;479;p57">
            <a:extLst>
              <a:ext uri="{FF2B5EF4-FFF2-40B4-BE49-F238E27FC236}">
                <a16:creationId xmlns:a16="http://schemas.microsoft.com/office/drawing/2014/main" id="{627709A5-D621-BAE1-8814-2BF0F1108D0D}"/>
              </a:ext>
            </a:extLst>
          </p:cNvPr>
          <p:cNvSpPr txBox="1"/>
          <p:nvPr/>
        </p:nvSpPr>
        <p:spPr>
          <a:xfrm>
            <a:off x="698737" y="1575388"/>
            <a:ext cx="8771835" cy="2287600"/>
          </a:xfrm>
          <a:prstGeom prst="rect">
            <a:avLst/>
          </a:prstGeom>
          <a:noFill/>
          <a:ln>
            <a:noFill/>
          </a:ln>
        </p:spPr>
        <p:txBody>
          <a:bodyPr spcFirstLastPara="1" wrap="square" lIns="121900" tIns="121900" rIns="121900" bIns="121900" anchor="t" anchorCtr="0">
            <a:noAutofit/>
          </a:bodyPr>
          <a:lstStyle/>
          <a:p>
            <a:pPr>
              <a:lnSpc>
                <a:spcPct val="150000"/>
              </a:lnSpc>
            </a:pPr>
            <a:r>
              <a:rPr lang="en-GB" sz="2400" dirty="0">
                <a:solidFill>
                  <a:srgbClr val="000000"/>
                </a:solidFill>
                <a:latin typeface="Arial" panose="020B0604020202020204" pitchFamily="34" charset="0"/>
                <a:ea typeface="Open Sans"/>
                <a:cs typeface="Arial" panose="020B0604020202020204" pitchFamily="34" charset="0"/>
                <a:sym typeface="Open Sans"/>
              </a:rPr>
              <a:t>Crowdsourcing volunteers and/or machine learning can enrich collections data - </a:t>
            </a:r>
            <a:r>
              <a:rPr lang="en-GB" sz="2400" dirty="0">
                <a:latin typeface="Arial" panose="020B0604020202020204" pitchFamily="34" charset="0"/>
                <a:cs typeface="Arial" panose="020B0604020202020204" pitchFamily="34" charset="0"/>
              </a:rPr>
              <a:t>b</a:t>
            </a:r>
            <a:r>
              <a:rPr lang="en-GB" sz="2400" dirty="0">
                <a:solidFill>
                  <a:srgbClr val="000000"/>
                </a:solidFill>
                <a:latin typeface="Arial" panose="020B0604020202020204" pitchFamily="34" charset="0"/>
                <a:ea typeface="Open Sans"/>
                <a:cs typeface="Arial" panose="020B0604020202020204" pitchFamily="34" charset="0"/>
                <a:sym typeface="Open Sans"/>
              </a:rPr>
              <a:t>ut can you import new or updated records into your catalogue? </a:t>
            </a:r>
          </a:p>
          <a:p>
            <a:pPr>
              <a:lnSpc>
                <a:spcPct val="150000"/>
              </a:lnSpc>
            </a:pPr>
            <a:r>
              <a:rPr lang="en-GB" sz="2400" dirty="0">
                <a:solidFill>
                  <a:srgbClr val="000000"/>
                </a:solidFill>
                <a:latin typeface="Arial" panose="020B0604020202020204" pitchFamily="34" charset="0"/>
                <a:ea typeface="Open Sans"/>
                <a:cs typeface="Arial" panose="020B0604020202020204" pitchFamily="34" charset="0"/>
                <a:sym typeface="Open Sans"/>
              </a:rPr>
              <a:t>Can you display the provenance and error rate for data?</a:t>
            </a:r>
            <a:endParaRPr lang="en-GB" sz="2400" dirty="0">
              <a:latin typeface="Arial" panose="020B0604020202020204" pitchFamily="34" charset="0"/>
              <a:cs typeface="Arial" panose="020B0604020202020204" pitchFamily="34" charset="0"/>
            </a:endParaRPr>
          </a:p>
          <a:p>
            <a:pPr marL="0" lvl="2">
              <a:lnSpc>
                <a:spcPct val="150000"/>
              </a:lnSpc>
              <a:buClr>
                <a:schemeClr val="dk1"/>
              </a:buClr>
              <a:buSzPts val="1100"/>
            </a:pPr>
            <a:r>
              <a:rPr lang="en-GB" sz="2400" dirty="0">
                <a:solidFill>
                  <a:srgbClr val="000000"/>
                </a:solidFill>
                <a:latin typeface="Arial" panose="020B0604020202020204" pitchFamily="34" charset="0"/>
                <a:ea typeface="Open Sans"/>
                <a:cs typeface="Arial" panose="020B0604020202020204" pitchFamily="34" charset="0"/>
                <a:sym typeface="Open Sans"/>
              </a:rPr>
              <a:t>Can you build search and discovery interfaces with enriched data?</a:t>
            </a:r>
            <a:endParaRPr lang="en-GB" sz="2400" dirty="0">
              <a:latin typeface="Arial" panose="020B0604020202020204" pitchFamily="34" charset="0"/>
              <a:cs typeface="Arial" panose="020B0604020202020204" pitchFamily="34" charset="0"/>
            </a:endParaRPr>
          </a:p>
          <a:p>
            <a:pPr marL="0" lvl="2">
              <a:lnSpc>
                <a:spcPct val="150000"/>
              </a:lnSpc>
              <a:buClr>
                <a:schemeClr val="dk1"/>
              </a:buClr>
              <a:buSzPts val="1100"/>
            </a:pPr>
            <a:endParaRPr lang="en-GB" sz="2400" dirty="0">
              <a:solidFill>
                <a:srgbClr val="000000"/>
              </a:solidFill>
              <a:latin typeface="Arial" panose="020B0604020202020204" pitchFamily="34" charset="0"/>
              <a:ea typeface="Open Sans"/>
              <a:cs typeface="Arial" panose="020B0604020202020204" pitchFamily="34" charset="0"/>
              <a:sym typeface="Open Sans"/>
            </a:endParaRPr>
          </a:p>
          <a:p>
            <a:pPr marL="0" lvl="2">
              <a:lnSpc>
                <a:spcPct val="150000"/>
              </a:lnSpc>
              <a:buClr>
                <a:schemeClr val="dk1"/>
              </a:buClr>
              <a:buSzPts val="1100"/>
            </a:pPr>
            <a:r>
              <a:rPr lang="en-GB" sz="2400" dirty="0">
                <a:solidFill>
                  <a:srgbClr val="000000"/>
                </a:solidFill>
                <a:latin typeface="Arial" panose="020B0604020202020204" pitchFamily="34" charset="0"/>
                <a:ea typeface="Open Sans"/>
                <a:cs typeface="Arial" panose="020B0604020202020204" pitchFamily="34" charset="0"/>
                <a:sym typeface="Open Sans"/>
              </a:rPr>
              <a:t>Tried ingesting? Please share your experience! https://</a:t>
            </a:r>
            <a:r>
              <a:rPr lang="en-GB" sz="2400" dirty="0" err="1">
                <a:solidFill>
                  <a:srgbClr val="000000"/>
                </a:solidFill>
                <a:latin typeface="Arial" panose="020B0604020202020204" pitchFamily="34" charset="0"/>
                <a:ea typeface="Open Sans"/>
                <a:cs typeface="Arial" panose="020B0604020202020204" pitchFamily="34" charset="0"/>
                <a:sym typeface="Open Sans"/>
              </a:rPr>
              <a:t>forms.gle</a:t>
            </a:r>
            <a:r>
              <a:rPr lang="en-GB" sz="2400" dirty="0">
                <a:solidFill>
                  <a:srgbClr val="000000"/>
                </a:solidFill>
                <a:latin typeface="Arial" panose="020B0604020202020204" pitchFamily="34" charset="0"/>
                <a:ea typeface="Open Sans"/>
                <a:cs typeface="Arial" panose="020B0604020202020204" pitchFamily="34" charset="0"/>
                <a:sym typeface="Open Sans"/>
              </a:rPr>
              <a:t>/JgArpbL6VNM6W3Vk9 </a:t>
            </a:r>
          </a:p>
        </p:txBody>
      </p:sp>
      <p:sp>
        <p:nvSpPr>
          <p:cNvPr id="480" name="Google Shape;480;p57">
            <a:extLst>
              <a:ext uri="{FF2B5EF4-FFF2-40B4-BE49-F238E27FC236}">
                <a16:creationId xmlns:a16="http://schemas.microsoft.com/office/drawing/2014/main" id="{9688E33E-26C7-B61A-715C-074EB3D85F8D}"/>
              </a:ext>
            </a:extLst>
          </p:cNvPr>
          <p:cNvSpPr txBox="1"/>
          <p:nvPr/>
        </p:nvSpPr>
        <p:spPr>
          <a:xfrm>
            <a:off x="698737" y="506306"/>
            <a:ext cx="11270106" cy="650400"/>
          </a:xfrm>
          <a:prstGeom prst="rect">
            <a:avLst/>
          </a:prstGeom>
          <a:solidFill>
            <a:schemeClr val="bg1">
              <a:alpha val="85000"/>
            </a:schemeClr>
          </a:solidFill>
          <a:ln>
            <a:noFill/>
          </a:ln>
        </p:spPr>
        <p:txBody>
          <a:bodyPr spcFirstLastPara="1" wrap="square" lIns="121900" tIns="121900" rIns="121900" bIns="121900" anchor="t" anchorCtr="0">
            <a:noAutofit/>
          </a:bodyPr>
          <a:lstStyle/>
          <a:p>
            <a:pPr>
              <a:buClr>
                <a:schemeClr val="dk1"/>
              </a:buClr>
              <a:buSzPts val="1100"/>
            </a:pPr>
            <a:r>
              <a:rPr lang="en-GB" sz="3600" b="1" dirty="0">
                <a:solidFill>
                  <a:srgbClr val="158470"/>
                </a:solidFill>
                <a:latin typeface="Arial" panose="020B0604020202020204" pitchFamily="34" charset="0"/>
                <a:ea typeface="Open Sans"/>
                <a:cs typeface="Arial" panose="020B0604020202020204" pitchFamily="34" charset="0"/>
                <a:sym typeface="Open Sans"/>
              </a:rPr>
              <a:t>Do your systems support enriched data?</a:t>
            </a:r>
          </a:p>
        </p:txBody>
      </p:sp>
      <p:pic>
        <p:nvPicPr>
          <p:cNvPr id="4" name="Picture 3">
            <a:extLst>
              <a:ext uri="{FF2B5EF4-FFF2-40B4-BE49-F238E27FC236}">
                <a16:creationId xmlns:a16="http://schemas.microsoft.com/office/drawing/2014/main" id="{B66428E5-E27E-10CD-FB18-CD876875D5C8}"/>
              </a:ext>
            </a:extLst>
          </p:cNvPr>
          <p:cNvPicPr>
            <a:picLocks noChangeAspect="1"/>
          </p:cNvPicPr>
          <p:nvPr/>
        </p:nvPicPr>
        <p:blipFill rotWithShape="1">
          <a:blip r:embed="rId3"/>
          <a:srcRect l="12298" r="17985"/>
          <a:stretch/>
        </p:blipFill>
        <p:spPr>
          <a:xfrm>
            <a:off x="9470572" y="1551219"/>
            <a:ext cx="2708493" cy="6858000"/>
          </a:xfrm>
          <a:prstGeom prst="rect">
            <a:avLst/>
          </a:prstGeom>
        </p:spPr>
      </p:pic>
    </p:spTree>
    <p:extLst>
      <p:ext uri="{BB962C8B-B14F-4D97-AF65-F5344CB8AC3E}">
        <p14:creationId xmlns:p14="http://schemas.microsoft.com/office/powerpoint/2010/main" val="315051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5C338-AA3D-BA91-1905-0C7EB17E1F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EA4D12-57F4-BF34-DE6D-9491A0CF6BA4}"/>
              </a:ext>
            </a:extLst>
          </p:cNvPr>
          <p:cNvSpPr>
            <a:spLocks noGrp="1"/>
          </p:cNvSpPr>
          <p:nvPr>
            <p:ph type="ctrTitle" idx="4294967295"/>
          </p:nvPr>
        </p:nvSpPr>
        <p:spPr>
          <a:xfrm>
            <a:off x="610326" y="2510631"/>
            <a:ext cx="6731000" cy="1836738"/>
          </a:xfrm>
        </p:spPr>
        <p:txBody>
          <a:bodyPr/>
          <a:lstStyle/>
          <a:p>
            <a:r>
              <a:rPr lang="en-GB" sz="6000" dirty="0">
                <a:solidFill>
                  <a:srgbClr val="158470"/>
                </a:solidFill>
                <a:latin typeface="Arial" panose="020B0604020202020204" pitchFamily="34" charset="0"/>
                <a:cs typeface="Arial" panose="020B0604020202020204" pitchFamily="34" charset="0"/>
              </a:rPr>
              <a:t>Weaving AI into your existing strategies</a:t>
            </a:r>
            <a:endParaRPr lang="en-GB" sz="6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6CC1939-D67E-0EC8-8143-064AC2E000DB}"/>
              </a:ext>
            </a:extLst>
          </p:cNvPr>
          <p:cNvSpPr txBox="1"/>
          <p:nvPr/>
        </p:nvSpPr>
        <p:spPr>
          <a:xfrm>
            <a:off x="0" y="6580414"/>
            <a:ext cx="6705600" cy="307777"/>
          </a:xfrm>
          <a:prstGeom prst="rect">
            <a:avLst/>
          </a:prstGeom>
          <a:noFill/>
        </p:spPr>
        <p:txBody>
          <a:bodyPr wrap="square">
            <a:spAutoFit/>
          </a:bodyPr>
          <a:lstStyle/>
          <a:p>
            <a:pPr algn="r"/>
            <a:r>
              <a:rPr lang="en-GB" sz="1400" dirty="0">
                <a:solidFill>
                  <a:schemeClr val="tx1">
                    <a:lumMod val="50000"/>
                    <a:lumOff val="50000"/>
                  </a:schemeClr>
                </a:solidFill>
                <a:latin typeface="Arial" panose="020B0604020202020204" pitchFamily="34" charset="0"/>
                <a:cs typeface="Arial" panose="020B0604020202020204" pitchFamily="34" charset="0"/>
              </a:rPr>
              <a:t>'imaginative abstract landscape' by Maryanne Moodie </a:t>
            </a:r>
            <a:r>
              <a:rPr lang="en-GB" sz="1400" dirty="0" err="1">
                <a:solidFill>
                  <a:schemeClr val="tx1">
                    <a:lumMod val="50000"/>
                    <a:lumOff val="50000"/>
                  </a:schemeClr>
                </a:solidFill>
                <a:latin typeface="Arial" panose="020B0604020202020204" pitchFamily="34" charset="0"/>
                <a:cs typeface="Arial" panose="020B0604020202020204" pitchFamily="34" charset="0"/>
              </a:rPr>
              <a:t>maryannemoodie.com</a:t>
            </a:r>
            <a:endParaRPr lang="en-GB" sz="14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AA0E94D-047D-BDE3-83A0-0029E4F7418E}"/>
              </a:ext>
            </a:extLst>
          </p:cNvPr>
          <p:cNvPicPr>
            <a:picLocks noChangeAspect="1"/>
          </p:cNvPicPr>
          <p:nvPr/>
        </p:nvPicPr>
        <p:blipFill>
          <a:blip r:embed="rId3"/>
          <a:stretch>
            <a:fillRect/>
          </a:stretch>
        </p:blipFill>
        <p:spPr>
          <a:xfrm>
            <a:off x="6705600" y="0"/>
            <a:ext cx="5486400" cy="6858000"/>
          </a:xfrm>
          <a:prstGeom prst="rect">
            <a:avLst/>
          </a:prstGeom>
        </p:spPr>
      </p:pic>
    </p:spTree>
    <p:extLst>
      <p:ext uri="{BB962C8B-B14F-4D97-AF65-F5344CB8AC3E}">
        <p14:creationId xmlns:p14="http://schemas.microsoft.com/office/powerpoint/2010/main" val="2551345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3">
          <a:extLst>
            <a:ext uri="{FF2B5EF4-FFF2-40B4-BE49-F238E27FC236}">
              <a16:creationId xmlns:a16="http://schemas.microsoft.com/office/drawing/2014/main" id="{15606F05-A20D-FC8B-5475-6860B99AB6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F053C8-6569-7E0E-F6D3-69C59A8C68BA}"/>
              </a:ext>
            </a:extLst>
          </p:cNvPr>
          <p:cNvPicPr>
            <a:picLocks noChangeAspect="1"/>
          </p:cNvPicPr>
          <p:nvPr/>
        </p:nvPicPr>
        <p:blipFill rotWithShape="1">
          <a:blip r:embed="rId3"/>
          <a:srcRect l="52275" r="27094"/>
          <a:stretch/>
        </p:blipFill>
        <p:spPr>
          <a:xfrm>
            <a:off x="10891157" y="-4580033"/>
            <a:ext cx="2176559" cy="14066946"/>
          </a:xfrm>
          <a:prstGeom prst="rect">
            <a:avLst/>
          </a:prstGeom>
        </p:spPr>
      </p:pic>
      <p:sp>
        <p:nvSpPr>
          <p:cNvPr id="479" name="Google Shape;479;p57">
            <a:extLst>
              <a:ext uri="{FF2B5EF4-FFF2-40B4-BE49-F238E27FC236}">
                <a16:creationId xmlns:a16="http://schemas.microsoft.com/office/drawing/2014/main" id="{B7FEDD5E-4BC8-A1ED-497C-8A20BCE7FF01}"/>
              </a:ext>
            </a:extLst>
          </p:cNvPr>
          <p:cNvSpPr txBox="1"/>
          <p:nvPr/>
        </p:nvSpPr>
        <p:spPr>
          <a:xfrm>
            <a:off x="698737" y="1575388"/>
            <a:ext cx="10192420" cy="2287600"/>
          </a:xfrm>
          <a:prstGeom prst="rect">
            <a:avLst/>
          </a:prstGeom>
          <a:noFill/>
          <a:ln>
            <a:noFill/>
          </a:ln>
        </p:spPr>
        <p:txBody>
          <a:bodyPr spcFirstLastPara="1" wrap="square" lIns="121900" tIns="121900" rIns="121900" bIns="121900" anchor="t" anchorCtr="0">
            <a:noAutofit/>
          </a:bodyPr>
          <a:lstStyle/>
          <a:p>
            <a:pPr>
              <a:lnSpc>
                <a:spcPct val="125000"/>
              </a:lnSpc>
              <a:buClr>
                <a:srgbClr val="000000"/>
              </a:buClr>
              <a:buSzPts val="1500"/>
            </a:pPr>
            <a:r>
              <a:rPr lang="en-GB" sz="2400" dirty="0">
                <a:solidFill>
                  <a:srgbClr val="000000"/>
                </a:solidFill>
                <a:latin typeface="Arial" panose="020B0604020202020204" pitchFamily="34" charset="0"/>
                <a:ea typeface="Open Sans"/>
                <a:cs typeface="Arial" panose="020B0604020202020204" pitchFamily="34" charset="0"/>
                <a:sym typeface="Open Sans"/>
              </a:rPr>
              <a:t>Machine learning can help create better volunteer and staff experiences</a:t>
            </a:r>
            <a:endParaRPr lang="en-GB" sz="2400" dirty="0">
              <a:latin typeface="Arial" panose="020B0604020202020204" pitchFamily="34" charset="0"/>
              <a:cs typeface="Arial" panose="020B0604020202020204" pitchFamily="34" charset="0"/>
            </a:endParaRPr>
          </a:p>
          <a:p>
            <a:pPr marL="380990" indent="-380990">
              <a:lnSpc>
                <a:spcPct val="125000"/>
              </a:lnSpc>
              <a:buClr>
                <a:srgbClr val="000000"/>
              </a:buClr>
              <a:buSzPts val="1500"/>
              <a:buFont typeface="Arial"/>
              <a:buChar char="•"/>
            </a:pPr>
            <a:r>
              <a:rPr lang="en-GB" sz="2400" dirty="0">
                <a:solidFill>
                  <a:srgbClr val="000000"/>
                </a:solidFill>
                <a:latin typeface="Arial" panose="020B0604020202020204" pitchFamily="34" charset="0"/>
                <a:ea typeface="Open Sans"/>
                <a:cs typeface="Arial" panose="020B0604020202020204" pitchFamily="34" charset="0"/>
                <a:sym typeface="Open Sans"/>
              </a:rPr>
              <a:t>'Automate the boring stuff' - redesign workflows for the benefit of humans</a:t>
            </a:r>
          </a:p>
          <a:p>
            <a:pPr marL="838190" lvl="1" indent="-380990">
              <a:lnSpc>
                <a:spcPct val="125000"/>
              </a:lnSpc>
              <a:buClr>
                <a:srgbClr val="000000"/>
              </a:buClr>
              <a:buSzPts val="1500"/>
              <a:buFont typeface="Arial"/>
              <a:buChar char="•"/>
            </a:pPr>
            <a:r>
              <a:rPr lang="en-GB" sz="2400" dirty="0">
                <a:solidFill>
                  <a:srgbClr val="000000"/>
                </a:solidFill>
                <a:latin typeface="Arial" panose="020B0604020202020204" pitchFamily="34" charset="0"/>
                <a:ea typeface="Open Sans"/>
                <a:cs typeface="Arial" panose="020B0604020202020204" pitchFamily="34" charset="0"/>
                <a:sym typeface="Open Sans"/>
              </a:rPr>
              <a:t>Involve staff (and volunteers) in these decisions</a:t>
            </a:r>
            <a:endParaRPr lang="en-GB" sz="2400" dirty="0">
              <a:latin typeface="Arial" panose="020B0604020202020204" pitchFamily="34" charset="0"/>
              <a:cs typeface="Arial" panose="020B0604020202020204" pitchFamily="34" charset="0"/>
            </a:endParaRPr>
          </a:p>
          <a:p>
            <a:pPr marL="380990" indent="-380990">
              <a:lnSpc>
                <a:spcPct val="125000"/>
              </a:lnSpc>
              <a:buClr>
                <a:srgbClr val="000000"/>
              </a:buClr>
              <a:buSzPts val="1500"/>
              <a:buFont typeface="Arial"/>
              <a:buChar char="•"/>
            </a:pPr>
            <a:r>
              <a:rPr lang="en-GB" sz="2400" dirty="0">
                <a:solidFill>
                  <a:srgbClr val="000000"/>
                </a:solidFill>
                <a:latin typeface="Arial" panose="020B0604020202020204" pitchFamily="34" charset="0"/>
                <a:ea typeface="Open Sans"/>
                <a:cs typeface="Arial" panose="020B0604020202020204" pitchFamily="34" charset="0"/>
                <a:sym typeface="Open Sans"/>
              </a:rPr>
              <a:t>Support volunteer learning - interactive feedback, tutorials</a:t>
            </a:r>
          </a:p>
          <a:p>
            <a:pPr marL="380990" indent="-380990">
              <a:lnSpc>
                <a:spcPct val="125000"/>
              </a:lnSpc>
              <a:buClr>
                <a:srgbClr val="000000"/>
              </a:buClr>
              <a:buSzPts val="1500"/>
              <a:buFont typeface="Arial"/>
              <a:buChar char="•"/>
            </a:pPr>
            <a:endParaRPr lang="en-GB" sz="2400" dirty="0">
              <a:solidFill>
                <a:srgbClr val="000000"/>
              </a:solidFill>
              <a:latin typeface="Arial" panose="020B0604020202020204" pitchFamily="34" charset="0"/>
              <a:ea typeface="Open Sans"/>
              <a:cs typeface="Arial" panose="020B0604020202020204" pitchFamily="34" charset="0"/>
              <a:sym typeface="Open Sans"/>
            </a:endParaRPr>
          </a:p>
          <a:p>
            <a:pPr>
              <a:lnSpc>
                <a:spcPct val="125000"/>
              </a:lnSpc>
              <a:buClr>
                <a:srgbClr val="000000"/>
              </a:buClr>
              <a:buSzPts val="1500"/>
            </a:pPr>
            <a:r>
              <a:rPr lang="en-GB" sz="2400" dirty="0">
                <a:solidFill>
                  <a:srgbClr val="000000"/>
                </a:solidFill>
                <a:latin typeface="Arial" panose="020B0604020202020204" pitchFamily="34" charset="0"/>
                <a:ea typeface="Open Sans"/>
                <a:cs typeface="Arial" panose="020B0604020202020204" pitchFamily="34" charset="0"/>
                <a:sym typeface="Open Sans"/>
              </a:rPr>
              <a:t>Where is imperfect AI or volunteer data better than no data?</a:t>
            </a:r>
            <a:endParaRPr lang="en-GB" sz="2400" dirty="0">
              <a:latin typeface="Arial" panose="020B0604020202020204" pitchFamily="34" charset="0"/>
              <a:cs typeface="Arial" panose="020B0604020202020204" pitchFamily="34" charset="0"/>
            </a:endParaRPr>
          </a:p>
          <a:p>
            <a:pPr>
              <a:lnSpc>
                <a:spcPct val="125000"/>
              </a:lnSpc>
              <a:buClr>
                <a:srgbClr val="000000"/>
              </a:buClr>
              <a:buSzPts val="1500"/>
            </a:pPr>
            <a:endParaRPr lang="en-GB" sz="2400" dirty="0">
              <a:solidFill>
                <a:srgbClr val="000000"/>
              </a:solidFill>
              <a:latin typeface="Arial" panose="020B0604020202020204" pitchFamily="34" charset="0"/>
              <a:ea typeface="Open Sans"/>
              <a:cs typeface="Arial" panose="020B0604020202020204" pitchFamily="34" charset="0"/>
              <a:sym typeface="Open Sans"/>
            </a:endParaRPr>
          </a:p>
          <a:p>
            <a:pPr>
              <a:lnSpc>
                <a:spcPct val="125000"/>
              </a:lnSpc>
              <a:buClr>
                <a:srgbClr val="000000"/>
              </a:buClr>
              <a:buSzPts val="1500"/>
            </a:pPr>
            <a:r>
              <a:rPr lang="en-GB" sz="2400" dirty="0">
                <a:solidFill>
                  <a:srgbClr val="000000"/>
                </a:solidFill>
                <a:latin typeface="Arial" panose="020B0604020202020204" pitchFamily="34" charset="0"/>
                <a:ea typeface="Open Sans"/>
                <a:cs typeface="Arial" panose="020B0604020202020204" pitchFamily="34" charset="0"/>
                <a:sym typeface="Open Sans"/>
              </a:rPr>
              <a:t>It's easier to review than create – but beware the 'paradox of automation' and ensure that consequential decisions aren't waved through</a:t>
            </a:r>
          </a:p>
        </p:txBody>
      </p:sp>
      <p:sp>
        <p:nvSpPr>
          <p:cNvPr id="480" name="Google Shape;480;p57">
            <a:extLst>
              <a:ext uri="{FF2B5EF4-FFF2-40B4-BE49-F238E27FC236}">
                <a16:creationId xmlns:a16="http://schemas.microsoft.com/office/drawing/2014/main" id="{553F41A3-E289-5D17-BCC9-9BBB46546D3E}"/>
              </a:ext>
            </a:extLst>
          </p:cNvPr>
          <p:cNvSpPr txBox="1"/>
          <p:nvPr/>
        </p:nvSpPr>
        <p:spPr>
          <a:xfrm>
            <a:off x="698737" y="506306"/>
            <a:ext cx="8608463" cy="712894"/>
          </a:xfrm>
          <a:prstGeom prst="rect">
            <a:avLst/>
          </a:prstGeom>
          <a:solidFill>
            <a:schemeClr val="bg1">
              <a:alpha val="85000"/>
            </a:schemeClr>
          </a:solidFill>
          <a:ln>
            <a:noFill/>
          </a:ln>
        </p:spPr>
        <p:txBody>
          <a:bodyPr spcFirstLastPara="1" wrap="square" lIns="121900" tIns="121900" rIns="121900" bIns="121900" anchor="t" anchorCtr="0">
            <a:noAutofit/>
          </a:bodyPr>
          <a:lstStyle/>
          <a:p>
            <a:pPr>
              <a:buClr>
                <a:srgbClr val="000000"/>
              </a:buClr>
              <a:buSzPts val="1100"/>
            </a:pPr>
            <a:r>
              <a:rPr lang="en-GB" sz="3600" b="1" dirty="0">
                <a:solidFill>
                  <a:srgbClr val="158470"/>
                </a:solidFill>
                <a:latin typeface="Arial" panose="020B0604020202020204" pitchFamily="34" charset="0"/>
                <a:ea typeface="Open Sans"/>
                <a:cs typeface="Arial" panose="020B0604020202020204" pitchFamily="34" charset="0"/>
                <a:sym typeface="Open Sans"/>
              </a:rPr>
              <a:t>Use AI to support staff and volunteers</a:t>
            </a:r>
          </a:p>
        </p:txBody>
      </p:sp>
    </p:spTree>
    <p:extLst>
      <p:ext uri="{BB962C8B-B14F-4D97-AF65-F5344CB8AC3E}">
        <p14:creationId xmlns:p14="http://schemas.microsoft.com/office/powerpoint/2010/main" val="3490195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8"/>
          <p:cNvSpPr txBox="1">
            <a:spLocks noGrp="1"/>
          </p:cNvSpPr>
          <p:nvPr>
            <p:ph type="ctrTitle"/>
          </p:nvPr>
        </p:nvSpPr>
        <p:spPr>
          <a:xfrm>
            <a:off x="3704769" y="2307352"/>
            <a:ext cx="7772400" cy="1838100"/>
          </a:xfrm>
          <a:prstGeom prst="rect">
            <a:avLst/>
          </a:prstGeom>
        </p:spPr>
        <p:txBody>
          <a:bodyPr spcFirstLastPara="1" wrap="square" lIns="108875" tIns="54425" rIns="108875" bIns="54425" anchor="t" anchorCtr="0">
            <a:noAutofit/>
          </a:bodyPr>
          <a:lstStyle/>
          <a:p>
            <a:pPr marL="0" lvl="0" indent="0" algn="l" rtl="0">
              <a:spcBef>
                <a:spcPts val="0"/>
              </a:spcBef>
              <a:spcAft>
                <a:spcPts val="0"/>
              </a:spcAft>
              <a:buNone/>
            </a:pPr>
            <a:r>
              <a:rPr lang="en-GB" dirty="0"/>
              <a:t>Thanks for listening!</a:t>
            </a:r>
            <a:endParaRPr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Find out more: </a:t>
            </a:r>
            <a:r>
              <a:rPr lang="en-GB" dirty="0" err="1"/>
              <a:t>digitalresearch@bl.uk</a:t>
            </a:r>
            <a:br>
              <a:rPr lang="en-GB" dirty="0"/>
            </a:br>
            <a:br>
              <a:rPr lang="en-GB" dirty="0"/>
            </a:br>
            <a:r>
              <a:rPr kumimoji="0" lang="en-GB" sz="2200" b="0" i="0" u="none" strike="noStrike" kern="0" cap="none" spc="0" normalizeH="0" baseline="0" noProof="0" dirty="0">
                <a:ln>
                  <a:noFill/>
                </a:ln>
                <a:solidFill>
                  <a:srgbClr val="FFFFFF"/>
                </a:solidFill>
                <a:effectLst/>
                <a:uLnTx/>
                <a:uFillTx/>
                <a:latin typeface="Arial"/>
                <a:cs typeface="Arial"/>
                <a:sym typeface="Arial"/>
              </a:rPr>
              <a:t>@</a:t>
            </a:r>
            <a:r>
              <a:rPr kumimoji="0" lang="en-GB" sz="2200" b="0" i="0" u="none" strike="noStrike" kern="0" cap="none" spc="0" normalizeH="0" baseline="0" noProof="0" dirty="0" err="1">
                <a:ln>
                  <a:noFill/>
                </a:ln>
                <a:solidFill>
                  <a:srgbClr val="FFFFFF"/>
                </a:solidFill>
                <a:effectLst/>
                <a:uLnTx/>
                <a:uFillTx/>
                <a:latin typeface="Arial"/>
                <a:cs typeface="Arial"/>
                <a:sym typeface="Arial"/>
              </a:rPr>
              <a:t>mia@hcommons.social</a:t>
            </a:r>
            <a:br>
              <a:rPr kumimoji="0" lang="en-GB" sz="2200" b="0" i="0" u="none" strike="noStrike" kern="0" cap="none" spc="0" normalizeH="0" baseline="0" noProof="0" dirty="0">
                <a:ln>
                  <a:noFill/>
                </a:ln>
                <a:solidFill>
                  <a:srgbClr val="FFFFFF"/>
                </a:solidFill>
                <a:effectLst/>
                <a:uLnTx/>
                <a:uFillTx/>
                <a:latin typeface="Arial"/>
                <a:cs typeface="Arial"/>
                <a:sym typeface="Arial"/>
              </a:rPr>
            </a:br>
            <a:r>
              <a:rPr kumimoji="0" lang="en-GB" sz="2200" b="0" i="0" u="none" strike="noStrike" kern="0" cap="none" spc="0" normalizeH="0" baseline="0" noProof="0" dirty="0">
                <a:ln>
                  <a:noFill/>
                </a:ln>
                <a:solidFill>
                  <a:srgbClr val="FFFFFF"/>
                </a:solidFill>
                <a:effectLst/>
                <a:uLnTx/>
                <a:uFillTx/>
                <a:latin typeface="Arial"/>
                <a:cs typeface="Arial"/>
                <a:sym typeface="Arial"/>
              </a:rPr>
              <a:t>@</a:t>
            </a:r>
            <a:r>
              <a:rPr kumimoji="0" lang="en-GB" sz="2200" b="0" i="0" u="none" strike="noStrike" kern="0" cap="none" spc="0" normalizeH="0" baseline="0" noProof="0" dirty="0" err="1">
                <a:ln>
                  <a:noFill/>
                </a:ln>
                <a:solidFill>
                  <a:srgbClr val="FFFFFF"/>
                </a:solidFill>
                <a:effectLst/>
                <a:uLnTx/>
                <a:uFillTx/>
                <a:latin typeface="Arial"/>
                <a:cs typeface="Arial"/>
                <a:sym typeface="Arial"/>
              </a:rPr>
              <a:t>BL_DigiSchol@techhub.social</a:t>
            </a:r>
            <a:br>
              <a:rPr kumimoji="0" lang="en-GB" sz="2200" b="0" i="0" u="none" strike="noStrike" kern="0" cap="none" spc="0" normalizeH="0" baseline="0" noProof="0" dirty="0">
                <a:ln>
                  <a:noFill/>
                </a:ln>
                <a:solidFill>
                  <a:srgbClr val="FFFFFF"/>
                </a:solidFill>
                <a:effectLst/>
                <a:uLnTx/>
                <a:uFillTx/>
                <a:latin typeface="Arial"/>
                <a:cs typeface="Arial"/>
                <a:sym typeface="Arial"/>
              </a:rPr>
            </a:br>
            <a:endParaRPr lang="en-GB" dirty="0"/>
          </a:p>
        </p:txBody>
      </p:sp>
    </p:spTree>
  </p:cSld>
  <p:clrMapOvr>
    <a:masterClrMapping/>
  </p:clrMapOvr>
</p:sld>
</file>

<file path=ppt/theme/theme1.xml><?xml version="1.0" encoding="utf-8"?>
<a:theme xmlns:a="http://schemas.openxmlformats.org/drawingml/2006/main" name="1_Office Theme">
  <a:themeElements>
    <a:clrScheme name="Britih Library">
      <a:dk1>
        <a:srgbClr val="000000"/>
      </a:dk1>
      <a:lt1>
        <a:srgbClr val="FFFFFF"/>
      </a:lt1>
      <a:dk2>
        <a:srgbClr val="44546A"/>
      </a:dk2>
      <a:lt2>
        <a:srgbClr val="E7E6E6"/>
      </a:lt2>
      <a:accent1>
        <a:srgbClr val="00A28A"/>
      </a:accent1>
      <a:accent2>
        <a:srgbClr val="E34954"/>
      </a:accent2>
      <a:accent3>
        <a:srgbClr val="8C5EA3"/>
      </a:accent3>
      <a:accent4>
        <a:srgbClr val="3FA534"/>
      </a:accent4>
      <a:accent5>
        <a:srgbClr val="FFD700"/>
      </a:accent5>
      <a:accent6>
        <a:srgbClr val="0069B3"/>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1204</Words>
  <Application>Microsoft Macintosh PowerPoint</Application>
  <PresentationFormat>Widescreen</PresentationFormat>
  <Paragraphs>97</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Open Sans</vt:lpstr>
      <vt:lpstr>1_Office Theme</vt:lpstr>
      <vt:lpstr>Weaving the future: making machine learning work for GLAMs</vt:lpstr>
      <vt:lpstr>'AI' can help enrich and analyse collections data, but it needs supervision.    Every GLAM is different. The art is in weaving 'AI' into your collections and engagement strategies</vt:lpstr>
      <vt:lpstr>'AI' is marketing-speak for 'machine learning'  ML is statistical models of words, images, audio that can be used to predict classifications or generate new images, text, audio  Built from the best and the worst of online content  Fancy predictive text - doesn't 'know' anything about the world</vt:lpstr>
      <vt:lpstr>But it's kinda worth the hype</vt:lpstr>
      <vt:lpstr>PowerPoint Presentation</vt:lpstr>
      <vt:lpstr>PowerPoint Presentation</vt:lpstr>
      <vt:lpstr>But it's a long way from 'ready to wear'</vt:lpstr>
      <vt:lpstr>PowerPoint Presentation</vt:lpstr>
      <vt:lpstr>PowerPoint Presentation</vt:lpstr>
      <vt:lpstr>PowerPoint Presentation</vt:lpstr>
      <vt:lpstr>PowerPoint Presentation</vt:lpstr>
      <vt:lpstr>PowerPoint Presentation</vt:lpstr>
      <vt:lpstr>Weaving AI into your existing strategies</vt:lpstr>
      <vt:lpstr>PowerPoint Presentation</vt:lpstr>
      <vt:lpstr>Thanks for listening!  Find out more: digitalresearch@bl.uk  @mia@hcommons.social @BL_DigiSchol@techhub.social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Ridge, Mia</dc:creator>
  <cp:lastModifiedBy>Ridge, Mia</cp:lastModifiedBy>
  <cp:revision>218</cp:revision>
  <dcterms:created xsi:type="dcterms:W3CDTF">2024-02-12T01:01:45Z</dcterms:created>
  <dcterms:modified xsi:type="dcterms:W3CDTF">2024-02-13T00:42:24Z</dcterms:modified>
</cp:coreProperties>
</file>