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4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2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5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1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9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5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8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73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6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5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35B03-3B8C-46DB-BB1D-AC3DA8CCE2FC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F9E00-1FC3-476A-92BE-AF7A579C8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51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608815" y="467035"/>
            <a:ext cx="10974371" cy="4667714"/>
            <a:chOff x="608815" y="467035"/>
            <a:chExt cx="10974371" cy="4667714"/>
          </a:xfrm>
        </p:grpSpPr>
        <p:grpSp>
          <p:nvGrpSpPr>
            <p:cNvPr id="45" name="Group 44"/>
            <p:cNvGrpSpPr/>
            <p:nvPr/>
          </p:nvGrpSpPr>
          <p:grpSpPr>
            <a:xfrm>
              <a:off x="608815" y="467035"/>
              <a:ext cx="10974371" cy="4399675"/>
              <a:chOff x="270244" y="724210"/>
              <a:chExt cx="10974371" cy="4399675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270244" y="724210"/>
                <a:ext cx="8777685" cy="4399675"/>
                <a:chOff x="1327368" y="612243"/>
                <a:chExt cx="8777685" cy="4399675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152"/>
                <a:stretch/>
              </p:blipFill>
              <p:spPr>
                <a:xfrm>
                  <a:off x="1759090" y="612243"/>
                  <a:ext cx="8345963" cy="4399675"/>
                </a:xfrm>
                <a:prstGeom prst="rect">
                  <a:avLst/>
                </a:prstGeom>
              </p:spPr>
            </p:pic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4658" b="72228"/>
                <a:stretch/>
              </p:blipFill>
              <p:spPr>
                <a:xfrm>
                  <a:off x="1327368" y="612243"/>
                  <a:ext cx="431722" cy="1122114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9089990" y="805630"/>
                <a:ext cx="108000" cy="4241698"/>
                <a:chOff x="9136645" y="805630"/>
                <a:chExt cx="108000" cy="4241698"/>
              </a:xfrm>
            </p:grpSpPr>
            <p:sp>
              <p:nvSpPr>
                <p:cNvPr id="8" name="Right Bracket 7"/>
                <p:cNvSpPr/>
                <p:nvPr/>
              </p:nvSpPr>
              <p:spPr>
                <a:xfrm>
                  <a:off x="9136645" y="805630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Right Bracket 8"/>
                <p:cNvSpPr/>
                <p:nvPr/>
              </p:nvSpPr>
              <p:spPr>
                <a:xfrm>
                  <a:off x="9136645" y="1163740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ight Bracket 9"/>
                <p:cNvSpPr/>
                <p:nvPr/>
              </p:nvSpPr>
              <p:spPr>
                <a:xfrm>
                  <a:off x="9136645" y="1523955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ight Bracket 10"/>
                <p:cNvSpPr/>
                <p:nvPr/>
              </p:nvSpPr>
              <p:spPr>
                <a:xfrm>
                  <a:off x="9136645" y="1896963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Right Bracket 11"/>
                <p:cNvSpPr/>
                <p:nvPr/>
              </p:nvSpPr>
              <p:spPr>
                <a:xfrm>
                  <a:off x="9136645" y="2250787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ight Bracket 12"/>
                <p:cNvSpPr/>
                <p:nvPr/>
              </p:nvSpPr>
              <p:spPr>
                <a:xfrm>
                  <a:off x="9136645" y="2611003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ight Bracket 13"/>
                <p:cNvSpPr/>
                <p:nvPr/>
              </p:nvSpPr>
              <p:spPr>
                <a:xfrm>
                  <a:off x="9136645" y="2977614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ight Bracket 14"/>
                <p:cNvSpPr/>
                <p:nvPr/>
              </p:nvSpPr>
              <p:spPr>
                <a:xfrm>
                  <a:off x="9136645" y="3334635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ight Bracket 15"/>
                <p:cNvSpPr/>
                <p:nvPr/>
              </p:nvSpPr>
              <p:spPr>
                <a:xfrm>
                  <a:off x="9136645" y="3691654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ight Bracket 16"/>
                <p:cNvSpPr/>
                <p:nvPr/>
              </p:nvSpPr>
              <p:spPr>
                <a:xfrm>
                  <a:off x="9136645" y="4055070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ight Bracket 17"/>
                <p:cNvSpPr/>
                <p:nvPr/>
              </p:nvSpPr>
              <p:spPr>
                <a:xfrm>
                  <a:off x="9136645" y="4408892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Right Bracket 18"/>
                <p:cNvSpPr/>
                <p:nvPr/>
              </p:nvSpPr>
              <p:spPr>
                <a:xfrm>
                  <a:off x="9136645" y="4772304"/>
                  <a:ext cx="108000" cy="275024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9238652" y="822553"/>
                <a:ext cx="1079142" cy="4210373"/>
                <a:chOff x="9238652" y="822553"/>
                <a:chExt cx="1079142" cy="4210373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9238652" y="822553"/>
                  <a:ext cx="106952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Rh. </a:t>
                  </a:r>
                  <a:r>
                    <a:rPr lang="en-US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sanguineus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9238652" y="1174739"/>
                  <a:ext cx="107914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i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Am. </a:t>
                  </a:r>
                  <a:r>
                    <a:rPr lang="en-US" sz="1000" i="1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variegatum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9238652" y="2268880"/>
                  <a:ext cx="8306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An. </a:t>
                  </a:r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coluzzii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9238652" y="3710866"/>
                  <a:ext cx="8306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An. </a:t>
                  </a:r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coluzzii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9238652" y="4073331"/>
                  <a:ext cx="8306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An. </a:t>
                  </a:r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coluzzii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9238652" y="2992015"/>
                  <a:ext cx="85632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</a:t>
                  </a:r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</a:t>
                  </a:r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aegypti</a:t>
                  </a:r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9238652" y="1907614"/>
                  <a:ext cx="85632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</a:t>
                  </a:r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</a:t>
                  </a:r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aegypti</a:t>
                  </a:r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9238652" y="4786705"/>
                  <a:ext cx="85632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</a:t>
                  </a:r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</a:t>
                  </a:r>
                  <a:r>
                    <a:rPr lang="fr-FR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aegypti</a:t>
                  </a:r>
                  <a:r>
                    <a:rPr lang="fr-FR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9238652" y="1537590"/>
                  <a:ext cx="98456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Ae. </a:t>
                  </a:r>
                  <a:r>
                    <a:rPr lang="en-US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albopictus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9238652" y="2622731"/>
                  <a:ext cx="98456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Ae. </a:t>
                  </a:r>
                  <a:r>
                    <a:rPr lang="en-US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albopictus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9238652" y="4427182"/>
                  <a:ext cx="98456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Ae. </a:t>
                  </a:r>
                  <a:r>
                    <a:rPr lang="en-US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albopictus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9238652" y="3349036"/>
                  <a:ext cx="61106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Ct. </a:t>
                  </a:r>
                  <a:r>
                    <a:rPr lang="en-US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felis</a:t>
                  </a:r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Right Bracket 34"/>
              <p:cNvSpPr/>
              <p:nvPr/>
            </p:nvSpPr>
            <p:spPr>
              <a:xfrm>
                <a:off x="10300171" y="800100"/>
                <a:ext cx="108000" cy="648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ight Bracket 35"/>
              <p:cNvSpPr/>
              <p:nvPr/>
            </p:nvSpPr>
            <p:spPr>
              <a:xfrm>
                <a:off x="10300171" y="1521372"/>
                <a:ext cx="108000" cy="1008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ight Bracket 36"/>
              <p:cNvSpPr/>
              <p:nvPr/>
            </p:nvSpPr>
            <p:spPr>
              <a:xfrm>
                <a:off x="10300171" y="2601659"/>
                <a:ext cx="108000" cy="1368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ight Bracket 37"/>
              <p:cNvSpPr/>
              <p:nvPr/>
            </p:nvSpPr>
            <p:spPr>
              <a:xfrm>
                <a:off x="10300171" y="4047765"/>
                <a:ext cx="108000" cy="1008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0420350" y="985600"/>
                <a:ext cx="5164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Legs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420350" y="3147160"/>
                <a:ext cx="5164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Legs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0420350" y="4413266"/>
                <a:ext cx="7296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Larvaes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0420350" y="1886873"/>
                <a:ext cx="8242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Thoraxes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4543302" y="4857750"/>
              <a:ext cx="13404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Peak list (n=202)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57626" y="5397494"/>
            <a:ext cx="116676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err="1" smtClean="0"/>
              <a:t>Supplementary</a:t>
            </a:r>
            <a:r>
              <a:rPr lang="fr-FR" sz="1400" b="1" dirty="0" smtClean="0"/>
              <a:t> Figure </a:t>
            </a:r>
            <a:r>
              <a:rPr lang="fr-FR" sz="1400" b="1" dirty="0" smtClean="0"/>
              <a:t>S8: </a:t>
            </a:r>
            <a:r>
              <a:rPr lang="fr-FR" sz="1400" b="1" dirty="0" err="1" smtClean="0"/>
              <a:t>Hierarchical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clustering</a:t>
            </a:r>
            <a:r>
              <a:rPr lang="fr-FR" sz="1400" b="1" dirty="0" smtClean="0"/>
              <a:t> of the </a:t>
            </a:r>
            <a:r>
              <a:rPr lang="fr-FR" sz="1400" b="1" dirty="0" err="1" smtClean="0"/>
              <a:t>averaged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spectra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from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dataset</a:t>
            </a:r>
            <a:r>
              <a:rPr lang="fr-FR" sz="1400" b="1" dirty="0" smtClean="0"/>
              <a:t> N°1. </a:t>
            </a:r>
            <a:r>
              <a:rPr lang="fr-FR" sz="1400" dirty="0" smtClean="0"/>
              <a:t>The body part, </a:t>
            </a:r>
            <a:r>
              <a:rPr lang="fr-FR" sz="1400" dirty="0" err="1" smtClean="0"/>
              <a:t>species</a:t>
            </a:r>
            <a:r>
              <a:rPr lang="fr-FR" sz="1400" dirty="0" smtClean="0"/>
              <a:t> and </a:t>
            </a:r>
            <a:r>
              <a:rPr lang="fr-FR" sz="1400" dirty="0" err="1" smtClean="0"/>
              <a:t>sample</a:t>
            </a:r>
            <a:r>
              <a:rPr lang="fr-FR" sz="1400" dirty="0" smtClean="0"/>
              <a:t> </a:t>
            </a:r>
            <a:r>
              <a:rPr lang="fr-FR" sz="1400" dirty="0" err="1" smtClean="0"/>
              <a:t>names</a:t>
            </a:r>
            <a:r>
              <a:rPr lang="fr-FR" sz="1400" dirty="0" smtClean="0"/>
              <a:t> are </a:t>
            </a:r>
            <a:r>
              <a:rPr lang="fr-FR" sz="1400" dirty="0" err="1" smtClean="0"/>
              <a:t>indicated</a:t>
            </a:r>
            <a:r>
              <a:rPr lang="fr-FR" sz="1400" dirty="0" smtClean="0"/>
              <a:t>. </a:t>
            </a:r>
            <a:r>
              <a:rPr lang="fr-FR" sz="1400" dirty="0" err="1" smtClean="0"/>
              <a:t>Each</a:t>
            </a:r>
            <a:r>
              <a:rPr lang="fr-FR" sz="1400" dirty="0" smtClean="0"/>
              <a:t> line of the </a:t>
            </a:r>
            <a:r>
              <a:rPr lang="fr-FR" sz="1400" dirty="0" err="1" smtClean="0"/>
              <a:t>heatmap</a:t>
            </a:r>
            <a:r>
              <a:rPr lang="fr-FR" sz="1400" dirty="0" smtClean="0"/>
              <a:t> corresponds to </a:t>
            </a:r>
            <a:r>
              <a:rPr lang="fr-FR" sz="1400" dirty="0" err="1" smtClean="0"/>
              <a:t>sample</a:t>
            </a:r>
            <a:r>
              <a:rPr lang="fr-FR" sz="1400" dirty="0" smtClean="0"/>
              <a:t> </a:t>
            </a:r>
            <a:r>
              <a:rPr lang="fr-FR" sz="1400" dirty="0" err="1" smtClean="0"/>
              <a:t>protein</a:t>
            </a:r>
            <a:r>
              <a:rPr lang="fr-FR" sz="1400" dirty="0" smtClean="0"/>
              <a:t> profile of </a:t>
            </a:r>
            <a:r>
              <a:rPr lang="fr-FR" sz="1400" dirty="0" err="1" smtClean="0"/>
              <a:t>selected</a:t>
            </a:r>
            <a:r>
              <a:rPr lang="fr-FR" sz="1400" dirty="0" smtClean="0"/>
              <a:t> </a:t>
            </a:r>
            <a:r>
              <a:rPr lang="fr-FR" sz="1400" dirty="0" err="1" smtClean="0"/>
              <a:t>peaks</a:t>
            </a:r>
            <a:r>
              <a:rPr lang="fr-FR" sz="1400" dirty="0" smtClean="0"/>
              <a:t>. The </a:t>
            </a:r>
            <a:r>
              <a:rPr lang="fr-FR" sz="1400" dirty="0" err="1" smtClean="0"/>
              <a:t>colunms</a:t>
            </a:r>
            <a:r>
              <a:rPr lang="fr-FR" sz="1400" dirty="0" smtClean="0"/>
              <a:t> correspond to </a:t>
            </a:r>
            <a:r>
              <a:rPr lang="fr-FR" sz="1400" dirty="0" err="1" smtClean="0"/>
              <a:t>intensity</a:t>
            </a:r>
            <a:r>
              <a:rPr lang="fr-FR" sz="1400" dirty="0" smtClean="0"/>
              <a:t> of a </a:t>
            </a:r>
            <a:r>
              <a:rPr lang="fr-FR" sz="1400" dirty="0" err="1" smtClean="0"/>
              <a:t>peak</a:t>
            </a:r>
            <a:r>
              <a:rPr lang="fr-FR" sz="1400" dirty="0" smtClean="0"/>
              <a:t> </a:t>
            </a:r>
            <a:r>
              <a:rPr lang="fr-FR" sz="1400" dirty="0" err="1" smtClean="0"/>
              <a:t>among</a:t>
            </a:r>
            <a:r>
              <a:rPr lang="fr-FR" sz="1400" dirty="0" smtClean="0"/>
              <a:t> the </a:t>
            </a:r>
            <a:r>
              <a:rPr lang="fr-FR" sz="1400" dirty="0" err="1" smtClean="0"/>
              <a:t>dataset</a:t>
            </a:r>
            <a:r>
              <a:rPr lang="fr-FR" sz="1400" dirty="0" smtClean="0"/>
              <a:t>. </a:t>
            </a:r>
            <a:r>
              <a:rPr lang="en-US" sz="1400" i="1" dirty="0" smtClean="0"/>
              <a:t>Ae</a:t>
            </a:r>
            <a:r>
              <a:rPr lang="en-US" sz="1400" i="1" dirty="0"/>
              <a:t>.</a:t>
            </a:r>
            <a:r>
              <a:rPr lang="en-US" sz="1400" dirty="0"/>
              <a:t> </a:t>
            </a:r>
            <a:r>
              <a:rPr lang="en-US" sz="1400" i="1" dirty="0" err="1"/>
              <a:t>aegypti</a:t>
            </a:r>
            <a:r>
              <a:rPr lang="en-US" sz="1400" dirty="0"/>
              <a:t>; </a:t>
            </a:r>
            <a:r>
              <a:rPr lang="en-US" sz="1400" i="1" dirty="0"/>
              <a:t>Am</a:t>
            </a:r>
            <a:r>
              <a:rPr lang="en-US" sz="1400" dirty="0"/>
              <a:t>. </a:t>
            </a:r>
            <a:r>
              <a:rPr lang="en-US" sz="1400" i="1" dirty="0" err="1"/>
              <a:t>amblyomma</a:t>
            </a:r>
            <a:r>
              <a:rPr lang="en-US" sz="1400" dirty="0"/>
              <a:t>; </a:t>
            </a:r>
            <a:r>
              <a:rPr lang="en-US" sz="1400" i="1" dirty="0"/>
              <a:t>An</a:t>
            </a:r>
            <a:r>
              <a:rPr lang="en-US" sz="1400" dirty="0"/>
              <a:t>. </a:t>
            </a:r>
            <a:r>
              <a:rPr lang="en-US" sz="1400" i="1" dirty="0"/>
              <a:t>anopheles</a:t>
            </a:r>
            <a:r>
              <a:rPr lang="en-US" sz="1400" dirty="0"/>
              <a:t>; </a:t>
            </a:r>
            <a:r>
              <a:rPr lang="en-US" sz="1400" i="1" dirty="0"/>
              <a:t>Ct</a:t>
            </a:r>
            <a:r>
              <a:rPr lang="en-US" sz="1400" dirty="0"/>
              <a:t>. </a:t>
            </a:r>
            <a:r>
              <a:rPr lang="en-US" sz="1400" i="1" dirty="0" err="1"/>
              <a:t>ctenocephalides</a:t>
            </a:r>
            <a:r>
              <a:rPr lang="en-US" sz="1400" dirty="0"/>
              <a:t>; </a:t>
            </a:r>
            <a:r>
              <a:rPr lang="en-US" sz="1400" i="1" dirty="0"/>
              <a:t>Rh</a:t>
            </a:r>
            <a:r>
              <a:rPr lang="en-US" sz="1400" dirty="0"/>
              <a:t>. </a:t>
            </a:r>
            <a:r>
              <a:rPr lang="en-US" sz="1400" i="1" dirty="0" err="1"/>
              <a:t>rhipicephalus</a:t>
            </a:r>
            <a:r>
              <a:rPr lang="en-US" sz="1400" dirty="0" smtClean="0"/>
              <a:t>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06041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" t="3370" r="6772" b="2752"/>
          <a:stretch/>
        </p:blipFill>
        <p:spPr>
          <a:xfrm>
            <a:off x="914400" y="1119673"/>
            <a:ext cx="9153331" cy="472129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049070" y="5026335"/>
            <a:ext cx="144000" cy="756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049070" y="2290335"/>
            <a:ext cx="144000" cy="3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049070" y="2686335"/>
            <a:ext cx="144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049070" y="3838335"/>
            <a:ext cx="144000" cy="118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49070" y="3082335"/>
            <a:ext cx="144000" cy="7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049070" y="1138335"/>
            <a:ext cx="144000" cy="1152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199984" y="1138335"/>
            <a:ext cx="828000" cy="396000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199631" y="1533333"/>
            <a:ext cx="828000" cy="39600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202735" y="1927152"/>
            <a:ext cx="828000" cy="374834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99631" y="2301986"/>
            <a:ext cx="828000" cy="39281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199631" y="2693915"/>
            <a:ext cx="828000" cy="38842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199631" y="3081506"/>
            <a:ext cx="828000" cy="38842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3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116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13</cp:revision>
  <dcterms:created xsi:type="dcterms:W3CDTF">2023-04-25T13:49:53Z</dcterms:created>
  <dcterms:modified xsi:type="dcterms:W3CDTF">2023-06-22T09:04:58Z</dcterms:modified>
</cp:coreProperties>
</file>