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gjTYKI96BC1AjjgioxQl/IGTNH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16162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38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225" y="451926"/>
            <a:ext cx="10095174" cy="5206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1"/>
          <p:cNvGrpSpPr/>
          <p:nvPr/>
        </p:nvGrpSpPr>
        <p:grpSpPr>
          <a:xfrm>
            <a:off x="348319" y="609173"/>
            <a:ext cx="11495362" cy="4401526"/>
            <a:chOff x="203696" y="609173"/>
            <a:chExt cx="11495362" cy="4401526"/>
          </a:xfrm>
        </p:grpSpPr>
        <p:sp>
          <p:nvSpPr>
            <p:cNvPr id="87" name="Google Shape;87;p1"/>
            <p:cNvSpPr/>
            <p:nvPr/>
          </p:nvSpPr>
          <p:spPr>
            <a:xfrm>
              <a:off x="521412" y="704183"/>
              <a:ext cx="444000" cy="2091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203696" y="609173"/>
              <a:ext cx="31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 flipH="1">
              <a:off x="10937342" y="762269"/>
              <a:ext cx="444000" cy="2091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 flipH="1">
              <a:off x="11381358" y="682106"/>
              <a:ext cx="31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 flipH="1">
              <a:off x="10937342" y="4721562"/>
              <a:ext cx="444000" cy="2091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 flipH="1">
              <a:off x="11381358" y="4641399"/>
              <a:ext cx="31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CustomShape 1"/>
          <p:cNvSpPr/>
          <p:nvPr/>
        </p:nvSpPr>
        <p:spPr>
          <a:xfrm>
            <a:off x="289440" y="5777280"/>
            <a:ext cx="11612520" cy="7386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spAutoFit/>
          </a:bodyPr>
          <a:lstStyle/>
          <a:p>
            <a:pPr algn="just">
              <a:lnSpc>
                <a:spcPct val="100000"/>
              </a:lnSpc>
            </a:pPr>
            <a:r>
              <a:rPr lang="fr-FR" sz="1400" b="1" strike="noStrike" spc="-1" dirty="0" err="1">
                <a:solidFill>
                  <a:srgbClr val="000000"/>
                </a:solidFill>
                <a:latin typeface="Calibri"/>
              </a:rPr>
              <a:t>Supplementary</a:t>
            </a:r>
            <a:r>
              <a:rPr lang="fr-FR" sz="1400" b="1" strike="noStrike" spc="-1" dirty="0">
                <a:solidFill>
                  <a:srgbClr val="000000"/>
                </a:solidFill>
                <a:latin typeface="Calibri"/>
              </a:rPr>
              <a:t> Figure S1: User interface of the "Data </a:t>
            </a:r>
            <a:r>
              <a:rPr lang="fr-FR" sz="1400" b="1" strike="noStrike" spc="-1" dirty="0" err="1">
                <a:solidFill>
                  <a:srgbClr val="000000"/>
                </a:solidFill>
                <a:latin typeface="Calibri"/>
              </a:rPr>
              <a:t>loading</a:t>
            </a:r>
            <a:r>
              <a:rPr lang="fr-FR" sz="1400" b="1" strike="noStrike" spc="-1" dirty="0">
                <a:solidFill>
                  <a:srgbClr val="000000"/>
                </a:solidFill>
                <a:latin typeface="Calibri"/>
              </a:rPr>
              <a:t>"  (A) </a:t>
            </a:r>
            <a:r>
              <a:rPr lang="fr-FR" sz="1400" b="1" strike="noStrike" spc="-1" dirty="0" err="1">
                <a:solidFill>
                  <a:srgbClr val="000000"/>
                </a:solidFill>
                <a:latin typeface="Calibri"/>
              </a:rPr>
              <a:t>tab.</a:t>
            </a:r>
            <a:r>
              <a:rPr lang="fr-FR" sz="14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This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window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was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divided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into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two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panels, the data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loading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fr-FR" sz="1400" b="1" strike="noStrike" spc="-1" dirty="0">
                <a:solidFill>
                  <a:srgbClr val="000000"/>
                </a:solidFill>
                <a:latin typeface="Calibri"/>
              </a:rPr>
              <a:t>B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)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including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the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determination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of the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level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of the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spectra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path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from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the directories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generated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by MALDI-TOF MS and the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spectra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 smtClean="0">
                <a:solidFill>
                  <a:srgbClr val="000000"/>
                </a:solidFill>
                <a:latin typeface="Calibri"/>
              </a:rPr>
              <a:t>selection</a:t>
            </a:r>
            <a:r>
              <a:rPr lang="fr-FR" sz="1400" b="0" strike="noStrike" spc="-1" smtClean="0">
                <a:solidFill>
                  <a:srgbClr val="000000"/>
                </a:solidFill>
                <a:latin typeface="Calibri"/>
              </a:rPr>
              <a:t>, and 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the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parameter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panel (</a:t>
            </a:r>
            <a:r>
              <a:rPr lang="fr-FR" sz="1400" b="1" strike="noStrike" spc="-1" dirty="0">
                <a:solidFill>
                  <a:srgbClr val="000000"/>
                </a:solidFill>
                <a:latin typeface="Calibri"/>
              </a:rPr>
              <a:t>C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)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allowing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to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upload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and to set the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same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parameters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used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in a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precedent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analysis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Spectra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from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dataset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N°1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were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400" b="0" strike="noStrike" spc="-1" dirty="0" err="1">
                <a:solidFill>
                  <a:srgbClr val="000000"/>
                </a:solidFill>
                <a:latin typeface="Calibri"/>
              </a:rPr>
              <a:t>used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en-US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urmite</dc:creator>
  <cp:lastModifiedBy>Microsoft account</cp:lastModifiedBy>
  <cp:revision>2</cp:revision>
  <dcterms:created xsi:type="dcterms:W3CDTF">2023-03-16T13:24:27Z</dcterms:created>
  <dcterms:modified xsi:type="dcterms:W3CDTF">2023-07-24T08:42:55Z</dcterms:modified>
</cp:coreProperties>
</file>