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95" r:id="rId3"/>
    <p:sldId id="303" r:id="rId4"/>
    <p:sldId id="304" r:id="rId5"/>
    <p:sldId id="305" r:id="rId6"/>
  </p:sldIdLst>
  <p:sldSz cx="9144000" cy="5143500" type="screen16x9"/>
  <p:notesSz cx="6858000" cy="9144000"/>
  <p:embeddedFontLst>
    <p:embeddedFont>
      <p:font typeface="TheSans UHH" panose="020B0502050302020203" pitchFamily="34" charset="0"/>
      <p:regular r:id="rId9"/>
      <p:bold r:id="rId10"/>
      <p:italic r:id="rId11"/>
      <p:boldItalic r:id="rId12"/>
    </p:embeddedFont>
    <p:embeddedFont>
      <p:font typeface="TheSans UHH Bold Caps" panose="020B0702050302020203" pitchFamily="34" charset="0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heSans UHH Regular" panose="020B0502050302020203" pitchFamily="34" charset="0"/>
      <p:regular r:id="rId18"/>
      <p:bold r:id="rId19"/>
      <p:italic r:id="rId20"/>
      <p:boldItalic r:id="rId21"/>
    </p:embeddedFont>
    <p:embeddedFont>
      <p:font typeface="TheSans UHH Bold Caps" panose="020B0702050302020203" pitchFamily="34" charset="0"/>
      <p:bold r:id="rId13"/>
    </p:embeddedFont>
  </p:embeddedFont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tte fügen Sie einen Abschnittsnamen ein" id="{08ADE9BD-D0E4-4A4C-8370-21ACDE2D7AF2}">
          <p14:sldIdLst>
            <p14:sldId id="256"/>
            <p14:sldId id="295"/>
            <p14:sldId id="303"/>
            <p14:sldId id="304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2" pos="113" userDrawn="1">
          <p15:clr>
            <a:srgbClr val="A4A3A4"/>
          </p15:clr>
        </p15:guide>
        <p15:guide id="3" pos="5602" userDrawn="1">
          <p15:clr>
            <a:srgbClr val="A4A3A4"/>
          </p15:clr>
        </p15:guide>
        <p15:guide id="4" orient="horz" pos="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Spektor" initials="MS" lastIdx="1" clrIdx="0">
    <p:extLst>
      <p:ext uri="{19B8F6BF-5375-455C-9EA6-DF929625EA0E}">
        <p15:presenceInfo xmlns:p15="http://schemas.microsoft.com/office/powerpoint/2012/main" userId="89f6beb37f88a2a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00"/>
    <a:srgbClr val="3B515B"/>
    <a:srgbClr val="9DA8AD"/>
    <a:srgbClr val="B6BFC3"/>
    <a:srgbClr val="027099"/>
    <a:srgbClr val="008CC0"/>
    <a:srgbClr val="009CD1"/>
    <a:srgbClr val="E5F5FA"/>
    <a:srgbClr val="3C5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1" autoAdjust="0"/>
    <p:restoredTop sz="86485" autoAdjust="0"/>
  </p:normalViewPr>
  <p:slideViewPr>
    <p:cSldViewPr snapToObjects="1">
      <p:cViewPr varScale="1">
        <p:scale>
          <a:sx n="97" d="100"/>
          <a:sy n="97" d="100"/>
        </p:scale>
        <p:origin x="1248" y="84"/>
      </p:cViewPr>
      <p:guideLst>
        <p:guide pos="113"/>
        <p:guide pos="5602"/>
        <p:guide orient="horz" pos="350"/>
      </p:guideLst>
    </p:cSldViewPr>
  </p:slideViewPr>
  <p:outlineViewPr>
    <p:cViewPr>
      <p:scale>
        <a:sx n="33" d="100"/>
        <a:sy n="33" d="100"/>
      </p:scale>
      <p:origin x="0" y="-15496"/>
    </p:cViewPr>
  </p:outlin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5208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22579-3BCF-D748-A2B1-13C370832227}" type="datetimeFigureOut">
              <a:rPr lang="de-DE" smtClean="0">
                <a:latin typeface="Calibri" panose="020F0502020204030204" pitchFamily="34" charset="0"/>
              </a:rPr>
              <a:t>12.03.2025</a:t>
            </a:fld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D7AD7-FD44-8444-A38A-7B8FFD50E3B1}" type="slidenum">
              <a:rPr lang="de-DE" smtClean="0">
                <a:latin typeface="Calibri" panose="020F0502020204030204" pitchFamily="34" charset="0"/>
              </a:rPr>
              <a:t>‹Nr.›</a:t>
            </a:fld>
            <a:endParaRPr lang="de-D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263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2E59258-C19A-D949-846D-8B6CB38182F3}" type="datetimeFigureOut">
              <a:rPr lang="de-DE" smtClean="0"/>
              <a:pPr/>
              <a:t>12.03.2025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C606240-9D1C-3843-B28E-77756B6151F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4271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8BBFB6AB-BD0D-CB4B-9728-6AD2FDB3D4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681215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EF3FFAF6-38B4-EC48-808A-73D35839C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pic>
        <p:nvPicPr>
          <p:cNvPr id="7" name="background-84678_1920.jpg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52006"/>
            <a:ext cx="9144000" cy="2455847"/>
          </a:xfrm>
          <a:prstGeom prst="rect">
            <a:avLst/>
          </a:prstGeom>
        </p:spPr>
      </p:pic>
      <p:sp>
        <p:nvSpPr>
          <p:cNvPr id="8" name="Bildplatzhalter 6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052007"/>
            <a:ext cx="9144000" cy="24558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11" name="Gerade Verbindung 1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5708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zwei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platzhalter 13">
            <a:extLst>
              <a:ext uri="{FF2B5EF4-FFF2-40B4-BE49-F238E27FC236}">
                <a16:creationId xmlns:a16="http://schemas.microsoft.com/office/drawing/2014/main" id="{1DDD041E-DBF9-6D48-993C-62DD3D91D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3579862"/>
            <a:ext cx="4395258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33F5C484-EF40-FE47-9DFE-5167591A7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pic>
        <p:nvPicPr>
          <p:cNvPr id="9" name="background-84678_1920.jpg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0" y="1059306"/>
            <a:ext cx="4497917" cy="2455340"/>
          </a:xfrm>
          <a:prstGeom prst="rect">
            <a:avLst/>
          </a:prstGeom>
        </p:spPr>
      </p:pic>
      <p:pic>
        <p:nvPicPr>
          <p:cNvPr id="10" name="background-84678_1920.jpg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6083" y="1052007"/>
            <a:ext cx="4497917" cy="2462639"/>
          </a:xfrm>
          <a:prstGeom prst="rect">
            <a:avLst/>
          </a:prstGeom>
        </p:spPr>
      </p:pic>
      <p:sp>
        <p:nvSpPr>
          <p:cNvPr id="12" name="Bildplatzhalter 15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1065475"/>
            <a:ext cx="4497917" cy="245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3" name="Bildplatzhalter 17"/>
          <p:cNvSpPr>
            <a:spLocks noGrp="1"/>
          </p:cNvSpPr>
          <p:nvPr>
            <p:ph type="pic" sz="quarter" idx="12" hasCustomPrompt="1"/>
          </p:nvPr>
        </p:nvSpPr>
        <p:spPr>
          <a:xfrm>
            <a:off x="4646082" y="1066607"/>
            <a:ext cx="4711867" cy="24548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AB18881F-3A1A-C240-A3D5-F269619F19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81936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Titelfolie_einfarbiger_HG_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0">
                <a:srgbClr val="3B515B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F055B374-5667-9B40-AE1E-7F5FCDB7F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825231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2F8586F0-C563-C342-B9DD-A1AE90DE2C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486D3BD-BA29-4D44-ACB6-A4BD67D521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6730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_T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A15EFE3B-8C68-D046-A599-0AB2AFDEB2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609207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971F460-DBE2-1E4C-966C-B8FAF52ED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30DD3040-AF2F-7548-9EA1-E3F2AA2D5A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5101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a_Headline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53C8E57-9E26-F24E-A712-1E94C05C3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69" y="1779662"/>
            <a:ext cx="8533695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E82A3FC-B200-F340-859E-4491DBC5752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9987D8B-6933-40B9-A236-F5DF2FA0ECB1}" type="datetime1">
              <a:rPr lang="de-DE" smtClean="0"/>
              <a:t>12.03.2025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6827D40-E2F4-6842-9A47-30F9FFAFC9C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EBE37D-D2A8-AA46-A4B0-38A84F66B5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159996" y="4767263"/>
            <a:ext cx="2588467" cy="273844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707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b_Headline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2185142B-85C3-B845-BE6A-A2B184C34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1" y="1779662"/>
            <a:ext cx="8534151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B10F18-E336-5F4B-B287-AFBD8386C6A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342441E-DC4F-4E4C-9E50-99A31871CF0D}" type="datetime1">
              <a:rPr lang="de-DE" smtClean="0"/>
              <a:t>12.03.2025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3CB7CE-68EE-634C-A60B-5AB834390A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799CB-85F9-3B41-BD6A-AE3965D5F36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6613200" y="4767263"/>
            <a:ext cx="2133600" cy="273844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582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c_Headline_und_zweispaltig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el 1">
            <a:extLst>
              <a:ext uri="{FF2B5EF4-FFF2-40B4-BE49-F238E27FC236}">
                <a16:creationId xmlns:a16="http://schemas.microsoft.com/office/drawing/2014/main" id="{1239BC7E-F651-4B40-9646-BE82FC8F7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/>
              <a:buNone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TheSans UHH Regular"/>
                <a:cs typeface="TheSans UHH Regular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457200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A889BB-8733-E443-8B07-DDEE0CF51EA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5942E4B-EBC4-420E-9703-369C49A8EBAF}" type="datetime1">
              <a:rPr lang="de-DE" smtClean="0"/>
              <a:t>12.03.2025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0F8018-999B-664A-A015-D9D75F2714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3C8DF9-716F-554C-ACA3-DAE92F29A7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291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d_Headline_und_zweispaltige_Li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0504275-399A-C44F-825C-5719C17EDE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2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4576063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769B562-7FA6-894A-98DE-37E50E748CA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2BC3086-82B0-4072-BA5C-5C883BBEDE1E}" type="datetime1">
              <a:rPr lang="de-DE" smtClean="0"/>
              <a:t>12.03.2025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6AB9E8-E1D8-AD45-A908-867BB1D82E6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43B6D-0AE8-9C41-B679-BAD57E58419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565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e_Headline_Text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A9A02BB1-54BA-0044-B44B-AFBD148F7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2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1450"/>
              </a:spcBef>
              <a:buClr>
                <a:schemeClr val="accent1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80000" indent="0">
              <a:buClr>
                <a:schemeClr val="tx1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2pPr>
            <a:lvl3pPr marL="360000" indent="0">
              <a:buClr>
                <a:schemeClr val="bg2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4576063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075F02A-DDE1-1940-A6AD-6A78B42B16B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3140667-6A6C-4FB3-8EBA-AAC45A49C08F}" type="datetime1">
              <a:rPr lang="de-DE" smtClean="0"/>
              <a:t>12.03.2025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B308B6-51D4-CF4A-A9C5-3936348803A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79428B-5977-E14F-9476-AE9828EFFDF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585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f_Headline_Text_und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1779662"/>
            <a:ext cx="4572000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D51EC7-430C-D54B-BB14-BFC0D4B86EA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399624D-25A5-40B1-AF8C-5D8B141C777D}" type="datetime1">
              <a:rPr lang="de-DE" smtClean="0"/>
              <a:t>12.03.2025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BC1399-E221-E348-817F-A1570F7D90C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8745DF-4F7A-C843-98DC-DCD98DD0109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847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g_Headline_Bild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214768" y="1779662"/>
            <a:ext cx="4171028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4577435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2AC3EB-3430-1349-A19C-02E4197ABD7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57DE95B-2C1E-4C54-A1EF-D7D4E9DB080D}" type="datetime1">
              <a:rPr lang="de-DE" smtClean="0"/>
              <a:t>12.03.2025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044FE5-2F6A-7041-9F8B-B986A9E9817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0A6D2E-ADFC-2943-8255-0F520D9F323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7673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h_Headline_Text_und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algn="l"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abellenplatzhalter 11"/>
          <p:cNvSpPr>
            <a:spLocks noGrp="1"/>
          </p:cNvSpPr>
          <p:nvPr>
            <p:ph type="tbl" sz="quarter" idx="16" hasCustomPrompt="1"/>
          </p:nvPr>
        </p:nvSpPr>
        <p:spPr>
          <a:xfrm>
            <a:off x="4572000" y="1779662"/>
            <a:ext cx="4176713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Tabelle mit Alternativtext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A29C8C0-874D-ED42-B7AA-9341B574BE5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6FD08A5-71FA-4C20-A3A0-FF1B93B2B85C}" type="datetime1">
              <a:rPr lang="de-DE" smtClean="0"/>
              <a:t>12.03.2025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B6B01C-4FCF-CB4D-90CE-C326DBD9D20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6C3BC2-5241-2242-9D91-48AF5119BBE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8013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fiken_Tabellen_Bilder_unis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21"/>
          <p:cNvSpPr>
            <a:spLocks noGrp="1"/>
          </p:cNvSpPr>
          <p:nvPr>
            <p:ph sz="quarter" idx="13" hasCustomPrompt="1"/>
          </p:nvPr>
        </p:nvSpPr>
        <p:spPr>
          <a:xfrm>
            <a:off x="323528" y="1347614"/>
            <a:ext cx="8425185" cy="33123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"/>
              </a:defRPr>
            </a:lvl2pPr>
            <a:lvl3pPr>
              <a:defRPr sz="2600">
                <a:latin typeface="TheSans UHH"/>
              </a:defRPr>
            </a:lvl3pPr>
            <a:lvl4pPr>
              <a:defRPr sz="2600">
                <a:latin typeface="TheSans UHH"/>
              </a:defRPr>
            </a:lvl4pPr>
            <a:lvl5pPr>
              <a:defRPr sz="2600">
                <a:latin typeface="TheSans UHH"/>
              </a:defRPr>
            </a:lvl5pPr>
          </a:lstStyle>
          <a:p>
            <a:pPr lvl="0"/>
            <a:r>
              <a:rPr lang="de-DE" dirty="0"/>
              <a:t>Grafiken, Tabellen, Bilder, etc. Bitte mit Alternativtext versehen.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7F74627-F125-8D49-A3F9-96166A0B0D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7254DE-718A-4A82-9653-173A35C892F9}" type="datetime1">
              <a:rPr lang="de-DE" smtClean="0"/>
              <a:t>12.03.2025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BBD305-837C-0E41-BEBC-3280C7391E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9C95E0-F0B8-9D41-8D2F-FD01943EF1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2555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a_Kap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A9E1338-AB7B-1147-B97A-34E522266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5CCBDACE-4486-B244-AD82-ACBF86988F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425462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b_Kapitelfolie_einfarbiger_HG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D2D5666D-DD08-FB4E-89E6-DDEBDE6DA7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84877466-D934-E94B-87D7-F45E77A432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557401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erseite_unsi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 hidden="1">
            <a:extLst>
              <a:ext uri="{FF2B5EF4-FFF2-40B4-BE49-F238E27FC236}">
                <a16:creationId xmlns:a16="http://schemas.microsoft.com/office/drawing/2014/main" id="{CBFE5B7B-3B95-C043-BB34-2A277601C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algn="l"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BD08BA-13EA-E54B-84CB-D68FE5545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200C-942E-4B7A-991E-6F3723A6CAA2}" type="datetime1">
              <a:rPr lang="de-DE" smtClean="0"/>
              <a:t>12.03.2025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531825-4A1E-E045-B431-45CE2BEDC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6C2600-20BB-F048-B90E-34135BB72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116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/>
          <p:cNvSpPr>
            <a:spLocks noGrp="1"/>
          </p:cNvSpPr>
          <p:nvPr>
            <p:ph type="dt" sz="half" idx="2"/>
          </p:nvPr>
        </p:nvSpPr>
        <p:spPr>
          <a:xfrm>
            <a:off x="323850" y="4767263"/>
            <a:ext cx="2133600" cy="273844"/>
          </a:xfrm>
          <a:prstGeom prst="rect">
            <a:avLst/>
          </a:prstGeom>
        </p:spPr>
        <p:txBody>
          <a:bodyPr vert="horz" lIns="0" tIns="45720" rIns="90000" bIns="45720" rtlCol="0" anchor="ctr"/>
          <a:lstStyle>
            <a:lvl1pPr algn="l"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79CB9C1B-E2BE-4CBD-90D2-C3246BA62E86}" type="datetime1">
              <a:rPr lang="de-DE" smtClean="0"/>
              <a:pPr/>
              <a:t>12.03.2025</a:t>
            </a:fld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984004" y="4767263"/>
            <a:ext cx="317599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372200" y="4767263"/>
            <a:ext cx="2376263" cy="273844"/>
          </a:xfrm>
          <a:prstGeom prst="rect">
            <a:avLst/>
          </a:prstGeom>
        </p:spPr>
        <p:txBody>
          <a:bodyPr vert="horz" lIns="91440" tIns="46800" rIns="0" bIns="45720" rtlCol="0" anchor="ctr"/>
          <a:lstStyle>
            <a:lvl1pPr algn="r">
              <a:defRPr sz="1200">
                <a:solidFill>
                  <a:schemeClr val="tx1"/>
                </a:solidFill>
                <a:latin typeface="TheSans UHH" panose="020B0502050302020203" pitchFamily="34" charset="0"/>
              </a:defRPr>
            </a:lvl1pPr>
          </a:lstStyle>
          <a:p>
            <a:r>
              <a:rPr lang="de-DE" dirty="0">
                <a:latin typeface="Calibri" panose="020F0502020204030204" pitchFamily="34" charset="0"/>
              </a:rPr>
              <a:t>7. Datenanalyse und statistische Methoden - </a:t>
            </a:r>
            <a:fld id="{3E01A2B2-10AD-754B-9B4C-E5B6FED423D0}" type="slidenum">
              <a:rPr lang="de-DE" smtClean="0">
                <a:latin typeface="Calibri" panose="020F0502020204030204" pitchFamily="34" charset="0"/>
              </a:rPr>
              <a:pPr/>
              <a:t>‹Nr.›</a:t>
            </a:fld>
            <a:endParaRPr lang="de-DE" dirty="0">
              <a:latin typeface="Calibri" panose="020F0502020204030204" pitchFamily="34" charset="0"/>
            </a:endParaRPr>
          </a:p>
        </p:txBody>
      </p:sp>
      <p:pic>
        <p:nvPicPr>
          <p:cNvPr id="11" name="UHH-Logo_2010_Farbe_RGB.png" descr="Bildbeschreibung: Es handelt sich um das Logo der Universität Hamburg auf weißem Hintergrund. Es besteht aus einem roten Quadrat auf der linken Seite, in dem in weißer Schrift oben links &quot;UHH&quot; steht und unten rechts das Wappen der Stadt Hamburg, eine Burg, abgebildet sind. Rechts neben dem Symbol steht &quot;Universität Hamburg&quot;. Unter dem Symbol und dem Schriftzug steht in Großbuchstaben und durch senkrechte Striche getrennt von links nach rechts: &quot;Der Forschung&quot;; &quot;Der Lehre&quot;; &quot;Der Bildung&quot;. " title="Logo der Universität Hambur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957550" cy="90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7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6" r:id="rId3"/>
    <p:sldLayoutId id="2147483670" r:id="rId4"/>
    <p:sldLayoutId id="2147483669" r:id="rId5"/>
    <p:sldLayoutId id="2147483677" r:id="rId6"/>
    <p:sldLayoutId id="2147483671" r:id="rId7"/>
    <p:sldLayoutId id="2147483676" r:id="rId8"/>
    <p:sldLayoutId id="2147483678" r:id="rId9"/>
    <p:sldLayoutId id="2147483672" r:id="rId10"/>
    <p:sldLayoutId id="2147483681" r:id="rId11"/>
    <p:sldLayoutId id="2147483673" r:id="rId12"/>
    <p:sldLayoutId id="2147483674" r:id="rId13"/>
    <p:sldLayoutId id="2147483679" r:id="rId14"/>
    <p:sldLayoutId id="2147483680" r:id="rId15"/>
    <p:sldLayoutId id="2147483675" r:id="rId1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pos="551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7AE8094-22DB-1992-FD92-8664BA4616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3621070"/>
            <a:ext cx="4609207" cy="370800"/>
          </a:xfrm>
        </p:spPr>
        <p:txBody>
          <a:bodyPr/>
          <a:lstStyle/>
          <a:p>
            <a:r>
              <a:rPr lang="de-DE" dirty="0"/>
              <a:t>Mark Spektor, M. Sc.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C6252CC-90F7-3313-0069-C24AA65E5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23996"/>
            <a:ext cx="8096400" cy="1015200"/>
          </a:xfrm>
        </p:spPr>
        <p:txBody>
          <a:bodyPr/>
          <a:lstStyle/>
          <a:p>
            <a:r>
              <a:rPr lang="de-DE" dirty="0"/>
              <a:t>IGK1</a:t>
            </a:r>
            <a:br>
              <a:rPr lang="de-DE" dirty="0"/>
            </a:br>
            <a:r>
              <a:rPr lang="de-DE" dirty="0"/>
              <a:t>2. Beratung in der Wirtschaftspolitik </a:t>
            </a:r>
            <a:r>
              <a:rPr lang="de-DE" sz="1800" b="0" dirty="0"/>
              <a:t>(23.10.2024)</a:t>
            </a:r>
            <a:r>
              <a:rPr lang="de-DE" b="0" dirty="0"/>
              <a:t/>
            </a:r>
            <a:br>
              <a:rPr lang="de-DE" b="0" dirty="0"/>
            </a:br>
            <a:endParaRPr lang="de-DE" b="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021" y="0"/>
            <a:ext cx="3070979" cy="101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53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A6F03-7C03-BEC7-A511-F8299DE05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" y="1131590"/>
            <a:ext cx="9144000" cy="3528392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de-DE" dirty="0" smtClean="0"/>
              <a:t>10:15 </a:t>
            </a:r>
            <a:r>
              <a:rPr lang="de-DE" dirty="0"/>
              <a:t>– 10:25: </a:t>
            </a:r>
            <a:r>
              <a:rPr lang="de-DE" dirty="0" smtClean="0"/>
              <a:t>	10min Impuls zu wirtschaftspolitischer Beratung</a:t>
            </a:r>
          </a:p>
          <a:p>
            <a:pPr marL="457200" indent="-4572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de-DE" dirty="0" smtClean="0"/>
              <a:t>10:25 </a:t>
            </a:r>
            <a:r>
              <a:rPr lang="de-DE" dirty="0"/>
              <a:t>– 11:00: </a:t>
            </a:r>
            <a:r>
              <a:rPr lang="de-DE" dirty="0" smtClean="0"/>
              <a:t>	Ausarbeitung wirtschaftspolitischer </a:t>
            </a:r>
            <a:r>
              <a:rPr lang="de-DE" dirty="0"/>
              <a:t>Fragestellung </a:t>
            </a:r>
            <a:r>
              <a:rPr lang="de-DE" dirty="0" smtClean="0"/>
              <a:t>(</a:t>
            </a:r>
            <a:r>
              <a:rPr lang="de-DE" dirty="0" smtClean="0">
                <a:solidFill>
                  <a:srgbClr val="0070C0"/>
                </a:solidFill>
              </a:rPr>
              <a:t>mit KI</a:t>
            </a:r>
            <a:r>
              <a:rPr lang="de-DE" dirty="0" smtClean="0"/>
              <a:t>)</a:t>
            </a:r>
          </a:p>
          <a:p>
            <a:pPr marL="457200" indent="-4572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de-DE" dirty="0" smtClean="0"/>
              <a:t>11:00 </a:t>
            </a:r>
            <a:r>
              <a:rPr lang="de-DE" dirty="0"/>
              <a:t>– 11:30: </a:t>
            </a:r>
            <a:r>
              <a:rPr lang="de-DE" dirty="0" smtClean="0"/>
              <a:t>	Gespräch </a:t>
            </a:r>
            <a:r>
              <a:rPr lang="de-DE" dirty="0"/>
              <a:t>mit Dr. Becker (BMWK) – </a:t>
            </a:r>
            <a:r>
              <a:rPr lang="de-DE" dirty="0" smtClean="0"/>
              <a:t>Webex</a:t>
            </a:r>
          </a:p>
          <a:p>
            <a:pPr marL="457200" indent="-4572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de-DE" dirty="0" smtClean="0"/>
              <a:t>11:30 </a:t>
            </a:r>
            <a:r>
              <a:rPr lang="de-DE" dirty="0"/>
              <a:t>– 11:35: </a:t>
            </a:r>
            <a:r>
              <a:rPr lang="de-DE" dirty="0" smtClean="0"/>
              <a:t>	Reflexion </a:t>
            </a:r>
            <a:r>
              <a:rPr lang="de-DE" dirty="0"/>
              <a:t>des Gesprächs mit Dr. </a:t>
            </a:r>
            <a:r>
              <a:rPr lang="de-DE" dirty="0" smtClean="0"/>
              <a:t>Becker</a:t>
            </a:r>
          </a:p>
          <a:p>
            <a:pPr marL="457200" indent="-4572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de-DE" dirty="0" smtClean="0"/>
              <a:t>11:35 </a:t>
            </a:r>
            <a:r>
              <a:rPr lang="de-DE" dirty="0"/>
              <a:t>– 11:45: </a:t>
            </a:r>
            <a:r>
              <a:rPr lang="de-DE" dirty="0" smtClean="0"/>
              <a:t>	Verfeinerung </a:t>
            </a:r>
            <a:r>
              <a:rPr lang="de-DE" dirty="0"/>
              <a:t>der Fragestellung </a:t>
            </a:r>
            <a:r>
              <a:rPr lang="de-DE" dirty="0" smtClean="0"/>
              <a:t>mit </a:t>
            </a:r>
            <a:r>
              <a:rPr lang="de-DE" dirty="0" err="1" smtClean="0"/>
              <a:t>Nachbar:in</a:t>
            </a:r>
            <a:endParaRPr lang="de-DE" dirty="0" smtClean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547172"/>
            <a:ext cx="5184576" cy="503882"/>
          </a:xfrm>
        </p:spPr>
        <p:txBody>
          <a:bodyPr/>
          <a:lstStyle/>
          <a:p>
            <a:pPr algn="ctr"/>
            <a:r>
              <a:rPr lang="de-D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08642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A6F03-7C03-BEC7-A511-F8299DE05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131590"/>
            <a:ext cx="9143999" cy="4011910"/>
          </a:xfrm>
        </p:spPr>
        <p:txBody>
          <a:bodyPr>
            <a:normAutofit/>
          </a:bodyPr>
          <a:lstStyle/>
          <a:p>
            <a:r>
              <a:rPr lang="de-DE" sz="1800" dirty="0" smtClean="0">
                <a:solidFill>
                  <a:srgbClr val="0070C0"/>
                </a:solidFill>
                <a:latin typeface="+mj-lt"/>
              </a:rPr>
              <a:t>Ziel</a:t>
            </a:r>
            <a:r>
              <a:rPr lang="de-DE" sz="1800" dirty="0">
                <a:latin typeface="+mj-lt"/>
              </a:rPr>
              <a:t>: </a:t>
            </a:r>
            <a:r>
              <a:rPr lang="de-DE" sz="1800" dirty="0" smtClean="0">
                <a:latin typeface="+mj-lt"/>
              </a:rPr>
              <a:t>	Entwicklung </a:t>
            </a:r>
            <a:r>
              <a:rPr lang="de-DE" sz="1800" dirty="0">
                <a:latin typeface="+mj-lt"/>
              </a:rPr>
              <a:t>von Lösungen für gesellschaftliche und wirtschaftliche </a:t>
            </a:r>
            <a:r>
              <a:rPr lang="de-DE" sz="1800" dirty="0" smtClean="0">
                <a:latin typeface="+mj-lt"/>
              </a:rPr>
              <a:t>Herausforderungen</a:t>
            </a:r>
          </a:p>
          <a:p>
            <a:endParaRPr lang="de-DE" dirty="0">
              <a:latin typeface="+mj-lt"/>
            </a:endParaRPr>
          </a:p>
          <a:p>
            <a:r>
              <a:rPr lang="de-DE" u="sng" dirty="0" smtClean="0">
                <a:latin typeface="+mj-lt"/>
              </a:rPr>
              <a:t>Wissenschaftliche </a:t>
            </a:r>
            <a:r>
              <a:rPr lang="de-DE" u="sng" dirty="0">
                <a:latin typeface="+mj-lt"/>
              </a:rPr>
              <a:t>Beratung</a:t>
            </a:r>
            <a:r>
              <a:rPr lang="de-DE" dirty="0">
                <a:latin typeface="+mj-lt"/>
              </a:rPr>
              <a:t>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 smtClean="0">
                <a:latin typeface="+mj-lt"/>
              </a:rPr>
              <a:t>Ermittlung </a:t>
            </a:r>
            <a:r>
              <a:rPr lang="de-DE" dirty="0">
                <a:latin typeface="+mj-lt"/>
              </a:rPr>
              <a:t>realistischer und umsetzbarer </a:t>
            </a:r>
            <a:r>
              <a:rPr lang="de-DE" dirty="0" smtClean="0">
                <a:latin typeface="+mj-lt"/>
              </a:rPr>
              <a:t>Lösungen</a:t>
            </a:r>
            <a:endParaRPr lang="de-DE" dirty="0"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sz="1900" dirty="0" smtClean="0">
                <a:latin typeface="+mj-lt"/>
              </a:rPr>
              <a:t>Bewertung </a:t>
            </a:r>
            <a:r>
              <a:rPr lang="de-DE" sz="1900" dirty="0">
                <a:latin typeface="+mj-lt"/>
              </a:rPr>
              <a:t>der gesellschaftlichen </a:t>
            </a:r>
            <a:r>
              <a:rPr lang="de-DE" sz="1900" dirty="0" smtClean="0">
                <a:latin typeface="+mj-lt"/>
              </a:rPr>
              <a:t>Auswirkungen wirtschaftspolitischer Entscheidungen</a:t>
            </a:r>
            <a:endParaRPr lang="de-DE" sz="1900" dirty="0">
              <a:latin typeface="+mj-lt"/>
            </a:endParaRPr>
          </a:p>
          <a:p>
            <a:endParaRPr lang="de-DE" dirty="0">
              <a:latin typeface="+mj-lt"/>
            </a:endParaRPr>
          </a:p>
          <a:p>
            <a:r>
              <a:rPr lang="de-DE" u="sng" dirty="0" smtClean="0">
                <a:latin typeface="+mj-lt"/>
              </a:rPr>
              <a:t>Herausforderungen</a:t>
            </a:r>
            <a:r>
              <a:rPr lang="de-DE" dirty="0">
                <a:latin typeface="+mj-lt"/>
              </a:rPr>
              <a:t>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 smtClean="0">
                <a:latin typeface="+mj-lt"/>
              </a:rPr>
              <a:t>Komplexität </a:t>
            </a:r>
            <a:r>
              <a:rPr lang="de-DE" dirty="0">
                <a:latin typeface="+mj-lt"/>
              </a:rPr>
              <a:t>der </a:t>
            </a:r>
            <a:r>
              <a:rPr lang="de-DE" dirty="0" smtClean="0">
                <a:latin typeface="+mj-lt"/>
              </a:rPr>
              <a:t>Fragestellungen</a:t>
            </a:r>
            <a:endParaRPr lang="de-DE" dirty="0"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 smtClean="0">
                <a:latin typeface="+mj-lt"/>
              </a:rPr>
              <a:t>Datenverfügbarkeit</a:t>
            </a:r>
            <a:endParaRPr lang="de-DE" dirty="0">
              <a:latin typeface="+mj-l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 smtClean="0">
                <a:latin typeface="+mj-lt"/>
              </a:rPr>
              <a:t>Politische </a:t>
            </a:r>
            <a:r>
              <a:rPr lang="de-DE" dirty="0">
                <a:latin typeface="+mj-lt"/>
              </a:rPr>
              <a:t>Einflüsse auf wissenschaftliche </a:t>
            </a:r>
            <a:r>
              <a:rPr lang="de-DE" dirty="0" smtClean="0">
                <a:latin typeface="+mj-lt"/>
              </a:rPr>
              <a:t>Empfehlungen </a:t>
            </a:r>
            <a:r>
              <a:rPr lang="de-DE" sz="1600" dirty="0" smtClean="0">
                <a:latin typeface="+mj-lt"/>
              </a:rPr>
              <a:t>(</a:t>
            </a:r>
            <a:r>
              <a:rPr lang="de-DE" sz="1300" dirty="0" smtClean="0">
                <a:solidFill>
                  <a:srgbClr val="7030A0"/>
                </a:solidFill>
                <a:latin typeface="+mj-lt"/>
              </a:rPr>
              <a:t>Lobbyismus</a:t>
            </a:r>
            <a:r>
              <a:rPr lang="de-DE" sz="1300" dirty="0">
                <a:solidFill>
                  <a:srgbClr val="7030A0"/>
                </a:solidFill>
                <a:latin typeface="+mj-lt"/>
              </a:rPr>
              <a:t>, Wahlzyklen, Ideologie</a:t>
            </a:r>
            <a:r>
              <a:rPr lang="de-DE" sz="1600" dirty="0">
                <a:latin typeface="+mj-lt"/>
              </a:rPr>
              <a:t>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de-DE" dirty="0">
              <a:latin typeface="+mj-lt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547172"/>
            <a:ext cx="6336704" cy="503882"/>
          </a:xfrm>
        </p:spPr>
        <p:txBody>
          <a:bodyPr/>
          <a:lstStyle/>
          <a:p>
            <a:pPr algn="ctr"/>
            <a:r>
              <a:rPr lang="de-DE" dirty="0"/>
              <a:t>Wirtschaftspolitische Beratung – Grundlagen</a:t>
            </a:r>
          </a:p>
        </p:txBody>
      </p:sp>
    </p:spTree>
    <p:extLst>
      <p:ext uri="{BB962C8B-B14F-4D97-AF65-F5344CB8AC3E}">
        <p14:creationId xmlns:p14="http://schemas.microsoft.com/office/powerpoint/2010/main" val="3325169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A6F03-7C03-BEC7-A511-F8299DE05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059582"/>
            <a:ext cx="9143999" cy="4083918"/>
          </a:xfrm>
        </p:spPr>
        <p:txBody>
          <a:bodyPr>
            <a:normAutofit lnSpcReduction="10000"/>
          </a:bodyPr>
          <a:lstStyle/>
          <a:p>
            <a:r>
              <a:rPr lang="de-DE" sz="1600" u="sng" dirty="0" smtClean="0">
                <a:latin typeface="+mj-lt"/>
              </a:rPr>
              <a:t>Klarheit </a:t>
            </a:r>
            <a:r>
              <a:rPr lang="de-DE" sz="1600" u="sng" dirty="0">
                <a:latin typeface="+mj-lt"/>
              </a:rPr>
              <a:t>und </a:t>
            </a:r>
            <a:r>
              <a:rPr lang="de-DE" sz="1600" u="sng" dirty="0" smtClean="0">
                <a:latin typeface="+mj-lt"/>
              </a:rPr>
              <a:t>Präzision</a:t>
            </a:r>
            <a:r>
              <a:rPr lang="de-DE" sz="1600" dirty="0" smtClean="0">
                <a:latin typeface="+mj-lt"/>
              </a:rPr>
              <a:t>: </a:t>
            </a: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Vermeidung allgemeiner Fragen</a:t>
            </a: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Z.B. Statt </a:t>
            </a:r>
            <a:r>
              <a:rPr lang="de-DE" sz="1600" dirty="0">
                <a:latin typeface="+mj-lt"/>
              </a:rPr>
              <a:t>„Wie beeinflusst Innovation die Wirtschaft?“ </a:t>
            </a:r>
            <a:endParaRPr lang="de-DE" sz="1600" dirty="0" smtClean="0">
              <a:latin typeface="+mj-lt"/>
            </a:endParaRPr>
          </a:p>
          <a:p>
            <a:pPr marL="1200150" lvl="1" indent="-457200">
              <a:buFont typeface="Wingdings" panose="05000000000000000000" pitchFamily="2" charset="2"/>
              <a:buChar char="Ø"/>
            </a:pPr>
            <a:r>
              <a:rPr lang="de-DE" sz="1600" dirty="0" smtClean="0">
                <a:latin typeface="+mj-lt"/>
              </a:rPr>
              <a:t>„</a:t>
            </a:r>
            <a:r>
              <a:rPr lang="de-DE" sz="1600" dirty="0">
                <a:latin typeface="+mj-lt"/>
              </a:rPr>
              <a:t>Wie beeinflussen Subventionen für erneuerbare Energien das Wirtschaftswachstum in Deutschland</a:t>
            </a:r>
            <a:r>
              <a:rPr lang="de-DE" sz="1600" dirty="0" smtClean="0">
                <a:latin typeface="+mj-lt"/>
              </a:rPr>
              <a:t>?“</a:t>
            </a:r>
          </a:p>
          <a:p>
            <a:pPr lvl="1" indent="0">
              <a:buNone/>
            </a:pPr>
            <a:endParaRPr lang="de-DE" sz="500" dirty="0">
              <a:latin typeface="+mj-lt"/>
            </a:endParaRPr>
          </a:p>
          <a:p>
            <a:r>
              <a:rPr lang="de-DE" sz="1600" u="sng" dirty="0" err="1" smtClean="0">
                <a:latin typeface="+mj-lt"/>
              </a:rPr>
              <a:t>Forschbarkeit</a:t>
            </a:r>
            <a:r>
              <a:rPr lang="de-DE" sz="1600" dirty="0">
                <a:latin typeface="+mj-lt"/>
              </a:rPr>
              <a:t>: </a:t>
            </a:r>
            <a:endParaRPr lang="de-DE" sz="1600" dirty="0" smtClean="0">
              <a:latin typeface="+mj-lt"/>
            </a:endParaRP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Genügend </a:t>
            </a:r>
            <a:r>
              <a:rPr lang="de-DE" sz="1600" dirty="0">
                <a:latin typeface="+mj-lt"/>
              </a:rPr>
              <a:t>Daten und Literatur müssen verfügbar sein</a:t>
            </a:r>
            <a:r>
              <a:rPr lang="de-DE" sz="1600" dirty="0" smtClean="0">
                <a:latin typeface="+mj-lt"/>
              </a:rPr>
              <a:t>.</a:t>
            </a:r>
          </a:p>
          <a:p>
            <a:pPr lvl="1" indent="0">
              <a:buNone/>
            </a:pPr>
            <a:endParaRPr lang="de-DE" sz="500" dirty="0">
              <a:latin typeface="+mj-lt"/>
            </a:endParaRPr>
          </a:p>
          <a:p>
            <a:r>
              <a:rPr lang="de-DE" sz="1600" u="sng" dirty="0" smtClean="0">
                <a:latin typeface="+mj-lt"/>
              </a:rPr>
              <a:t>Relevanz</a:t>
            </a:r>
            <a:r>
              <a:rPr lang="de-DE" sz="1600" dirty="0">
                <a:latin typeface="+mj-lt"/>
              </a:rPr>
              <a:t>: </a:t>
            </a:r>
            <a:endParaRPr lang="de-DE" sz="1600" dirty="0" smtClean="0">
              <a:latin typeface="+mj-lt"/>
            </a:endParaRP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Bezieht </a:t>
            </a:r>
            <a:r>
              <a:rPr lang="de-DE" sz="1600" dirty="0">
                <a:latin typeface="+mj-lt"/>
              </a:rPr>
              <a:t>sich die Frage auf aktuelle wirtschaftliche Herausforderungen</a:t>
            </a:r>
            <a:r>
              <a:rPr lang="de-DE" sz="1600" dirty="0" smtClean="0">
                <a:latin typeface="+mj-lt"/>
              </a:rPr>
              <a:t>?</a:t>
            </a:r>
          </a:p>
          <a:p>
            <a:pPr lvl="1" indent="0">
              <a:buNone/>
            </a:pPr>
            <a:endParaRPr lang="de-DE" sz="500" dirty="0">
              <a:latin typeface="+mj-lt"/>
            </a:endParaRPr>
          </a:p>
          <a:p>
            <a:r>
              <a:rPr lang="de-DE" sz="1600" u="sng" dirty="0" smtClean="0">
                <a:latin typeface="+mj-lt"/>
              </a:rPr>
              <a:t>Abgrenzung</a:t>
            </a:r>
            <a:r>
              <a:rPr lang="de-DE" sz="1600" dirty="0">
                <a:latin typeface="+mj-lt"/>
              </a:rPr>
              <a:t>: </a:t>
            </a:r>
            <a:endParaRPr lang="de-DE" sz="1600" dirty="0" smtClean="0">
              <a:latin typeface="+mj-lt"/>
            </a:endParaRP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Der </a:t>
            </a:r>
            <a:r>
              <a:rPr lang="de-DE" sz="1600" dirty="0">
                <a:latin typeface="+mj-lt"/>
              </a:rPr>
              <a:t>Umfang sollte nicht zu breit gefasst sein</a:t>
            </a:r>
            <a:r>
              <a:rPr lang="de-DE" sz="1600" dirty="0" smtClean="0">
                <a:latin typeface="+mj-lt"/>
              </a:rPr>
              <a:t>.</a:t>
            </a:r>
          </a:p>
          <a:p>
            <a:pPr lvl="1" indent="0">
              <a:buNone/>
            </a:pPr>
            <a:endParaRPr lang="de-DE" sz="500" dirty="0">
              <a:latin typeface="+mj-lt"/>
            </a:endParaRPr>
          </a:p>
          <a:p>
            <a:r>
              <a:rPr lang="de-DE" sz="1600" u="sng" dirty="0" smtClean="0">
                <a:latin typeface="+mj-lt"/>
              </a:rPr>
              <a:t>Themenbezug</a:t>
            </a:r>
            <a:r>
              <a:rPr lang="de-DE" sz="1600" dirty="0">
                <a:latin typeface="+mj-lt"/>
              </a:rPr>
              <a:t>: </a:t>
            </a:r>
            <a:endParaRPr lang="de-DE" sz="1600" dirty="0" smtClean="0">
              <a:latin typeface="+mj-lt"/>
            </a:endParaRP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Verknüpfung </a:t>
            </a:r>
            <a:r>
              <a:rPr lang="de-DE" sz="1600" dirty="0">
                <a:latin typeface="+mj-lt"/>
              </a:rPr>
              <a:t>mit </a:t>
            </a:r>
            <a:r>
              <a:rPr lang="de-DE" sz="1600" dirty="0" smtClean="0">
                <a:latin typeface="+mj-lt"/>
              </a:rPr>
              <a:t>Kursinhalten: </a:t>
            </a:r>
            <a:r>
              <a:rPr lang="de-DE" sz="1600" dirty="0">
                <a:latin typeface="+mj-lt"/>
              </a:rPr>
              <a:t>Innovation, Wachstum, Nachhaltigkeit. </a:t>
            </a:r>
            <a:r>
              <a:rPr lang="de-DE" sz="1600" dirty="0" smtClean="0">
                <a:latin typeface="+mj-lt"/>
              </a:rPr>
              <a:t>	(</a:t>
            </a:r>
            <a:r>
              <a:rPr lang="de-DE" sz="1600" dirty="0">
                <a:solidFill>
                  <a:srgbClr val="7030A0"/>
                </a:solidFill>
                <a:latin typeface="+mj-lt"/>
              </a:rPr>
              <a:t>min. 1 </a:t>
            </a:r>
            <a:r>
              <a:rPr lang="de-DE" sz="1600" dirty="0" smtClean="0">
                <a:solidFill>
                  <a:srgbClr val="7030A0"/>
                </a:solidFill>
                <a:latin typeface="+mj-lt"/>
              </a:rPr>
              <a:t>Element</a:t>
            </a:r>
            <a:r>
              <a:rPr lang="de-DE" sz="1600" dirty="0" smtClean="0">
                <a:latin typeface="+mj-lt"/>
              </a:rPr>
              <a:t>)</a:t>
            </a:r>
            <a:endParaRPr lang="de-DE" sz="1600" dirty="0">
              <a:latin typeface="+mj-lt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1" y="621815"/>
            <a:ext cx="7452318" cy="503882"/>
          </a:xfrm>
        </p:spPr>
        <p:txBody>
          <a:bodyPr/>
          <a:lstStyle/>
          <a:p>
            <a:pPr algn="ctr"/>
            <a:r>
              <a:rPr lang="de-DE" sz="2400" dirty="0"/>
              <a:t>Kriterien für </a:t>
            </a:r>
            <a:r>
              <a:rPr lang="de-DE" sz="2400" dirty="0" smtClean="0"/>
              <a:t>gute </a:t>
            </a:r>
            <a:r>
              <a:rPr lang="de-DE" sz="2400" dirty="0"/>
              <a:t>wirtschaftspolitische Forschungsfrage</a:t>
            </a:r>
          </a:p>
        </p:txBody>
      </p:sp>
    </p:spTree>
    <p:extLst>
      <p:ext uri="{BB962C8B-B14F-4D97-AF65-F5344CB8AC3E}">
        <p14:creationId xmlns:p14="http://schemas.microsoft.com/office/powerpoint/2010/main" val="207562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46F15-2863-B3B9-2934-BDF7FE36B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991" y="530503"/>
            <a:ext cx="7200800" cy="503882"/>
          </a:xfrm>
        </p:spPr>
        <p:txBody>
          <a:bodyPr/>
          <a:lstStyle/>
          <a:p>
            <a:pPr algn="ctr"/>
            <a:r>
              <a:rPr lang="de-DE" dirty="0"/>
              <a:t>Dokumentation der KI-Nutzung für den Foliensatz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D5715D5-9385-873D-996D-60F0A5FCFB8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5</a:t>
            </a:fld>
            <a:endParaRPr lang="de-DE" dirty="0"/>
          </a:p>
        </p:txBody>
      </p:sp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512278"/>
              </p:ext>
            </p:extLst>
          </p:nvPr>
        </p:nvGraphicFramePr>
        <p:xfrm>
          <a:off x="539552" y="1269668"/>
          <a:ext cx="8136906" cy="27254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2302">
                  <a:extLst>
                    <a:ext uri="{9D8B030D-6E8A-4147-A177-3AD203B41FA5}">
                      <a16:colId xmlns:a16="http://schemas.microsoft.com/office/drawing/2014/main" val="617976397"/>
                    </a:ext>
                  </a:extLst>
                </a:gridCol>
                <a:gridCol w="2712302">
                  <a:extLst>
                    <a:ext uri="{9D8B030D-6E8A-4147-A177-3AD203B41FA5}">
                      <a16:colId xmlns:a16="http://schemas.microsoft.com/office/drawing/2014/main" val="2081076122"/>
                    </a:ext>
                  </a:extLst>
                </a:gridCol>
                <a:gridCol w="2712302">
                  <a:extLst>
                    <a:ext uri="{9D8B030D-6E8A-4147-A177-3AD203B41FA5}">
                      <a16:colId xmlns:a16="http://schemas.microsoft.com/office/drawing/2014/main" val="1594044574"/>
                    </a:ext>
                  </a:extLst>
                </a:gridCol>
              </a:tblGrid>
              <a:tr h="289066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/>
                        <a:t>Arbeitsschritt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/>
                        <a:t>Eingesetzte(s) KI-System(e)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/>
                        <a:t>Beschreibung der Verwendungsweise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3676572662"/>
                  </a:ext>
                </a:extLst>
              </a:tr>
              <a:tr h="412951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Strukturvorschlag für die Slides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 dirty="0"/>
                        <a:t>ChatGPT-3.5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Erste Erstellung einer logischen Struktur für das Folienset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3951820957"/>
                  </a:ext>
                </a:extLst>
              </a:tr>
              <a:tr h="536836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Inhaltsgenerierung &amp; Brainstorming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ChatGPT-3.5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Entwicklung der inhaltlichen Kernelemente und thematische Gliederung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263284202"/>
                  </a:ext>
                </a:extLst>
              </a:tr>
              <a:tr h="536836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Integration menschlicher Inhalte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ChatGPT-3.5 &amp; Menschliche Beiträge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Hilfswissenschaftler David Bechler lieferte Inhaltsvorlagen als Referenzen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4250542296"/>
                  </a:ext>
                </a:extLst>
              </a:tr>
              <a:tr h="536836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Überarbeitung &amp; Anpassung für WS 24/25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ChatGPT-4o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Aktualisierung und Verfeinerung der Inhalte für das Wintersemester 24/25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548986310"/>
                  </a:ext>
                </a:extLst>
              </a:tr>
              <a:tr h="412951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Wording &amp; sprachliche Feinabstimmung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ChatGPT-4o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 dirty="0"/>
                        <a:t>Anpassung von Formulierungen nach präzisen Anweisungen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191424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583742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master">
  <a:themeElements>
    <a:clrScheme name="Benutzerdefiniert 1">
      <a:dk1>
        <a:srgbClr val="3B515B"/>
      </a:dk1>
      <a:lt1>
        <a:srgbClr val="FFFFFF"/>
      </a:lt1>
      <a:dk2>
        <a:srgbClr val="000000"/>
      </a:dk2>
      <a:lt2>
        <a:srgbClr val="B6BFC3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Office PowerPoint</Application>
  <PresentationFormat>Bildschirmpräsentation (16:9)</PresentationFormat>
  <Paragraphs>59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4" baseType="lpstr">
      <vt:lpstr>Courier New</vt:lpstr>
      <vt:lpstr>TheSans UHH</vt:lpstr>
      <vt:lpstr>TheSans UHH Bold Caps</vt:lpstr>
      <vt:lpstr>Calibri</vt:lpstr>
      <vt:lpstr>Wingdings</vt:lpstr>
      <vt:lpstr>TheSans UHH Regular</vt:lpstr>
      <vt:lpstr>Arial</vt:lpstr>
      <vt:lpstr>TheSans UHH Bold Caps</vt:lpstr>
      <vt:lpstr>Folienmaster</vt:lpstr>
      <vt:lpstr>IGK1 2. Beratung in der Wirtschaftspolitik (23.10.2024) </vt:lpstr>
      <vt:lpstr>Agenda</vt:lpstr>
      <vt:lpstr>Wirtschaftspolitische Beratung – Grundlagen</vt:lpstr>
      <vt:lpstr>Kriterien für gute wirtschaftspolitische Forschungsfrage</vt:lpstr>
      <vt:lpstr>Dokumentation der KI-Nutzung für den Foliensatz</vt:lpstr>
    </vt:vector>
  </TitlesOfParts>
  <Manager/>
  <Company>Universität Hamburg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Autorenname</dc:creator>
  <cp:keywords/>
  <dc:description/>
  <cp:lastModifiedBy>Spektor, Mark</cp:lastModifiedBy>
  <cp:revision>300</cp:revision>
  <dcterms:created xsi:type="dcterms:W3CDTF">2017-11-14T09:58:03Z</dcterms:created>
  <dcterms:modified xsi:type="dcterms:W3CDTF">2025-03-12T10:52:21Z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rache">
    <vt:lpwstr>Deutsch</vt:lpwstr>
  </property>
</Properties>
</file>