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5" r:id="rId3"/>
    <p:sldId id="291" r:id="rId4"/>
    <p:sldId id="292" r:id="rId5"/>
    <p:sldId id="294" r:id="rId6"/>
    <p:sldId id="293" r:id="rId7"/>
    <p:sldId id="298" r:id="rId8"/>
    <p:sldId id="296" r:id="rId9"/>
    <p:sldId id="303" r:id="rId10"/>
    <p:sldId id="301" r:id="rId11"/>
    <p:sldId id="300" r:id="rId12"/>
    <p:sldId id="305" r:id="rId13"/>
    <p:sldId id="306" r:id="rId14"/>
    <p:sldId id="307" r:id="rId15"/>
    <p:sldId id="308" r:id="rId16"/>
    <p:sldId id="309" r:id="rId17"/>
    <p:sldId id="304" r:id="rId18"/>
    <p:sldId id="311" r:id="rId19"/>
    <p:sldId id="267" r:id="rId20"/>
    <p:sldId id="312" r:id="rId21"/>
    <p:sldId id="310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TheSans UHH" panose="020B0502050302020203" pitchFamily="34" charset="0"/>
      <p:regular r:id="rId29"/>
      <p:bold r:id="rId30"/>
      <p:italic r:id="rId31"/>
      <p:boldItalic r:id="rId32"/>
    </p:embeddedFont>
    <p:embeddedFont>
      <p:font typeface="TheSans UHH Regular" panose="020B0502050302020203" pitchFamily="34" charset="0"/>
      <p:regular r:id="rId33"/>
      <p:bold r:id="rId34"/>
      <p:italic r:id="rId35"/>
      <p:boldItalic r:id="rId36"/>
    </p:embeddedFont>
    <p:embeddedFont>
      <p:font typeface="TheSans UHH Bold Caps" panose="020B0702050302020203" pitchFamily="34" charset="0"/>
      <p:bold r:id="rId37"/>
    </p:embeddedFont>
    <p:embeddedFont>
      <p:font typeface="TheSans UHH Bold Caps" panose="020B0702050302020203" pitchFamily="34" charset="0"/>
      <p:bold r:id="rId37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tte fügen Sie einen Abschnittsnamen ein" id="{08ADE9BD-D0E4-4A4C-8370-21ACDE2D7AF2}">
          <p14:sldIdLst>
            <p14:sldId id="256"/>
            <p14:sldId id="295"/>
            <p14:sldId id="291"/>
            <p14:sldId id="292"/>
            <p14:sldId id="294"/>
            <p14:sldId id="293"/>
            <p14:sldId id="298"/>
            <p14:sldId id="296"/>
            <p14:sldId id="303"/>
            <p14:sldId id="301"/>
            <p14:sldId id="300"/>
            <p14:sldId id="305"/>
            <p14:sldId id="306"/>
            <p14:sldId id="307"/>
            <p14:sldId id="308"/>
            <p14:sldId id="309"/>
            <p14:sldId id="304"/>
            <p14:sldId id="311"/>
            <p14:sldId id="267"/>
            <p14:sldId id="312"/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2" pos="113" userDrawn="1">
          <p15:clr>
            <a:srgbClr val="A4A3A4"/>
          </p15:clr>
        </p15:guide>
        <p15:guide id="3" pos="5602" userDrawn="1">
          <p15:clr>
            <a:srgbClr val="A4A3A4"/>
          </p15:clr>
        </p15:guide>
        <p15:guide id="4" orient="horz" pos="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Spektor" initials="MS" lastIdx="1" clrIdx="0">
    <p:extLst>
      <p:ext uri="{19B8F6BF-5375-455C-9EA6-DF929625EA0E}">
        <p15:presenceInfo xmlns:p15="http://schemas.microsoft.com/office/powerpoint/2012/main" userId="89f6beb37f88a2a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00"/>
    <a:srgbClr val="3B515B"/>
    <a:srgbClr val="9DA8AD"/>
    <a:srgbClr val="B6BFC3"/>
    <a:srgbClr val="027099"/>
    <a:srgbClr val="008CC0"/>
    <a:srgbClr val="009CD1"/>
    <a:srgbClr val="E5F5FA"/>
    <a:srgbClr val="3C5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1" autoAdjust="0"/>
    <p:restoredTop sz="95126" autoAdjust="0"/>
  </p:normalViewPr>
  <p:slideViewPr>
    <p:cSldViewPr snapToObjects="1">
      <p:cViewPr varScale="1">
        <p:scale>
          <a:sx n="109" d="100"/>
          <a:sy n="109" d="100"/>
        </p:scale>
        <p:origin x="922" y="82"/>
      </p:cViewPr>
      <p:guideLst>
        <p:guide pos="113"/>
        <p:guide pos="5602"/>
        <p:guide orient="horz" pos="350"/>
      </p:guideLst>
    </p:cSldViewPr>
  </p:slideViewPr>
  <p:outlineViewPr>
    <p:cViewPr>
      <p:scale>
        <a:sx n="33" d="100"/>
        <a:sy n="33" d="100"/>
      </p:scale>
      <p:origin x="0" y="-15496"/>
    </p:cViewPr>
  </p:outlin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5208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22579-3BCF-D748-A2B1-13C370832227}" type="datetimeFigureOut">
              <a:rPr lang="de-DE" smtClean="0">
                <a:latin typeface="Calibri" panose="020F0502020204030204" pitchFamily="34" charset="0"/>
              </a:rPr>
              <a:t>18.03.2025</a:t>
            </a:fld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D7AD7-FD44-8444-A38A-7B8FFD50E3B1}" type="slidenum">
              <a:rPr lang="de-DE" smtClean="0">
                <a:latin typeface="Calibri" panose="020F0502020204030204" pitchFamily="34" charset="0"/>
              </a:rPr>
              <a:t>‹Nr.›</a:t>
            </a:fld>
            <a:endParaRPr lang="de-D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263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2E59258-C19A-D949-846D-8B6CB38182F3}" type="datetimeFigureOut">
              <a:rPr lang="de-DE" smtClean="0"/>
              <a:pPr/>
              <a:t>18.03.2025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C606240-9D1C-3843-B28E-77756B6151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4271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84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781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8BBFB6AB-BD0D-CB4B-9728-6AD2FDB3D4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681215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F3FFAF6-38B4-EC48-808A-73D35839C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7" name="background-84678_192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52006"/>
            <a:ext cx="9144000" cy="2455847"/>
          </a:xfrm>
          <a:prstGeom prst="rect">
            <a:avLst/>
          </a:prstGeom>
        </p:spPr>
      </p:pic>
      <p:sp>
        <p:nvSpPr>
          <p:cNvPr id="8" name="Bildplatzhalter 6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052007"/>
            <a:ext cx="9144000" cy="24558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1" name="Gerade Verbindung 1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570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zwei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1DDD041E-DBF9-6D48-993C-62DD3D91D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3579862"/>
            <a:ext cx="4395258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33F5C484-EF40-FE47-9DFE-5167591A7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9" name="background-84678_192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0" y="1059306"/>
            <a:ext cx="4497917" cy="2455340"/>
          </a:xfrm>
          <a:prstGeom prst="rect">
            <a:avLst/>
          </a:prstGeom>
        </p:spPr>
      </p:pic>
      <p:pic>
        <p:nvPicPr>
          <p:cNvPr id="10" name="background-84678_1920.jpg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6083" y="1052007"/>
            <a:ext cx="4497917" cy="2462639"/>
          </a:xfrm>
          <a:prstGeom prst="rect">
            <a:avLst/>
          </a:prstGeom>
        </p:spPr>
      </p:pic>
      <p:sp>
        <p:nvSpPr>
          <p:cNvPr id="12" name="Bildplatzhalter 15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1065475"/>
            <a:ext cx="4497917" cy="245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Bildplatzhalter 17"/>
          <p:cNvSpPr>
            <a:spLocks noGrp="1"/>
          </p:cNvSpPr>
          <p:nvPr>
            <p:ph type="pic" sz="quarter" idx="12" hasCustomPrompt="1"/>
          </p:nvPr>
        </p:nvSpPr>
        <p:spPr>
          <a:xfrm>
            <a:off x="4646082" y="1066607"/>
            <a:ext cx="4711867" cy="24548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AB18881F-3A1A-C240-A3D5-F269619F19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81936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elfolie_einfarbiger_HG_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0">
                <a:srgbClr val="3B515B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F055B374-5667-9B40-AE1E-7F5FCDB7F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825231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F8586F0-C563-C342-B9DD-A1AE90DE2C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486D3BD-BA29-4D44-ACB6-A4BD67D521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6730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_T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A15EFE3B-8C68-D046-A599-0AB2AFDEB2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609207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971F460-DBE2-1E4C-966C-B8FAF52ED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30DD3040-AF2F-7548-9EA1-E3F2AA2D5A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5101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_Headline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53C8E57-9E26-F24E-A712-1E94C05C3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69" y="1779662"/>
            <a:ext cx="8533695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82A3FC-B200-F340-859E-4491DBC5752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9987D8B-6933-40B9-A236-F5DF2FA0ECB1}" type="datetime1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827D40-E2F4-6842-9A47-30F9FFAFC9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EBE37D-D2A8-AA46-A4B0-38A84F66B5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159996" y="4767263"/>
            <a:ext cx="2588467" cy="273844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707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b_Headline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2185142B-85C3-B845-BE6A-A2B184C34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1" y="1779662"/>
            <a:ext cx="8534151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B10F18-E336-5F4B-B287-AFBD8386C6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342441E-DC4F-4E4C-9E50-99A31871CF0D}" type="datetime1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3CB7CE-68EE-634C-A60B-5AB834390A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799CB-85F9-3B41-BD6A-AE3965D5F36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6613200" y="4767263"/>
            <a:ext cx="2133600" cy="273844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582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c_Headline_und_zweispaltig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el 1">
            <a:extLst>
              <a:ext uri="{FF2B5EF4-FFF2-40B4-BE49-F238E27FC236}">
                <a16:creationId xmlns:a16="http://schemas.microsoft.com/office/drawing/2014/main" id="{1239BC7E-F651-4B40-9646-BE82FC8F7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/>
              <a:buNone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TheSans UHH Regular"/>
                <a:cs typeface="TheSans UHH Regular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457200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A889BB-8733-E443-8B07-DDEE0CF51EA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5942E4B-EBC4-420E-9703-369C49A8EBAF}" type="datetime1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0F8018-999B-664A-A015-D9D75F2714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3C8DF9-716F-554C-ACA3-DAE92F29A7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291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d_Headline_und_zweispaltige_Li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0504275-399A-C44F-825C-5719C17ED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2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576063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769B562-7FA6-894A-98DE-37E50E748CA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2BC3086-82B0-4072-BA5C-5C883BBEDE1E}" type="datetime1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6AB9E8-E1D8-AD45-A908-867BB1D82E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43B6D-0AE8-9C41-B679-BAD57E58419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565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e_Headline_Text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A9A02BB1-54BA-0044-B44B-AFBD148F7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2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1450"/>
              </a:spcBef>
              <a:buClr>
                <a:schemeClr val="accent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80000" indent="0">
              <a:buClr>
                <a:schemeClr val="tx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2pPr>
            <a:lvl3pPr marL="360000" indent="0">
              <a:buClr>
                <a:schemeClr val="bg2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576063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075F02A-DDE1-1940-A6AD-6A78B42B16B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3140667-6A6C-4FB3-8EBA-AAC45A49C08F}" type="datetime1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B308B6-51D4-CF4A-A9C5-3936348803A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79428B-5977-E14F-9476-AE9828EFFDF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585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f_Headline_Text_und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1779662"/>
            <a:ext cx="4572000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D51EC7-430C-D54B-BB14-BFC0D4B86EA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399624D-25A5-40B1-AF8C-5D8B141C777D}" type="datetime1">
              <a:rPr lang="de-DE" smtClean="0"/>
              <a:t>18.03.2025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BC1399-E221-E348-817F-A1570F7D90C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8745DF-4F7A-C843-98DC-DCD98DD0109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847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g_Headline_Bild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214768" y="1779662"/>
            <a:ext cx="4171028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577435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2AC3EB-3430-1349-A19C-02E4197ABD7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57DE95B-2C1E-4C54-A1EF-D7D4E9DB080D}" type="datetime1">
              <a:rPr lang="de-DE" smtClean="0"/>
              <a:t>18.03.2025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044FE5-2F6A-7041-9F8B-B986A9E9817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0A6D2E-ADFC-2943-8255-0F520D9F323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7673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h_Headline_Text_und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algn="l"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abellenplatzhalter 11"/>
          <p:cNvSpPr>
            <a:spLocks noGrp="1"/>
          </p:cNvSpPr>
          <p:nvPr>
            <p:ph type="tbl" sz="quarter" idx="16" hasCustomPrompt="1"/>
          </p:nvPr>
        </p:nvSpPr>
        <p:spPr>
          <a:xfrm>
            <a:off x="4572000" y="1779662"/>
            <a:ext cx="4176713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Tabelle mit Alternativtext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29C8C0-874D-ED42-B7AA-9341B574BE5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6FD08A5-71FA-4C20-A3A0-FF1B93B2B85C}" type="datetime1">
              <a:rPr lang="de-DE" smtClean="0"/>
              <a:t>18.03.2025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B6B01C-4FCF-CB4D-90CE-C326DBD9D20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6C3BC2-5241-2242-9D91-48AF5119BBE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8013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fiken_Tabellen_Bilder_unis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21"/>
          <p:cNvSpPr>
            <a:spLocks noGrp="1"/>
          </p:cNvSpPr>
          <p:nvPr>
            <p:ph sz="quarter" idx="13" hasCustomPrompt="1"/>
          </p:nvPr>
        </p:nvSpPr>
        <p:spPr>
          <a:xfrm>
            <a:off x="323528" y="1347614"/>
            <a:ext cx="8425185" cy="33123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>
              <a:defRPr sz="2600">
                <a:latin typeface="TheSans UHH"/>
              </a:defRPr>
            </a:lvl2pPr>
            <a:lvl3pPr>
              <a:defRPr sz="2600">
                <a:latin typeface="TheSans UHH"/>
              </a:defRPr>
            </a:lvl3pPr>
            <a:lvl4pPr>
              <a:defRPr sz="2600">
                <a:latin typeface="TheSans UHH"/>
              </a:defRPr>
            </a:lvl4pPr>
            <a:lvl5pPr>
              <a:defRPr sz="2600">
                <a:latin typeface="TheSans UHH"/>
              </a:defRPr>
            </a:lvl5pPr>
          </a:lstStyle>
          <a:p>
            <a:pPr lvl="0"/>
            <a:r>
              <a:rPr lang="de-DE" dirty="0"/>
              <a:t>Grafiken, Tabellen, Bilder, etc. Bitte mit Alternativtext versehen.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7F74627-F125-8D49-A3F9-96166A0B0D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7254DE-718A-4A82-9653-173A35C892F9}" type="datetime1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BBD305-837C-0E41-BEBC-3280C7391E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9C95E0-F0B8-9D41-8D2F-FD01943EF1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2555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a_Kap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A9E1338-AB7B-1147-B97A-34E522266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5CCBDACE-4486-B244-AD82-ACBF86988F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25462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D2D5666D-DD08-FB4E-89E6-DDEBDE6DA7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84877466-D934-E94B-87D7-F45E77A432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557401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rseite_unsi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 hidden="1">
            <a:extLst>
              <a:ext uri="{FF2B5EF4-FFF2-40B4-BE49-F238E27FC236}">
                <a16:creationId xmlns:a16="http://schemas.microsoft.com/office/drawing/2014/main" id="{CBFE5B7B-3B95-C043-BB34-2A277601C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algn="l">
              <a:defRPr sz="2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BD08BA-13EA-E54B-84CB-D68FE5545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200C-942E-4B7A-991E-6F3723A6CAA2}" type="datetime1">
              <a:rPr lang="de-DE" smtClean="0"/>
              <a:t>18.03.2025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531825-4A1E-E045-B431-45CE2BEDC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6C2600-20BB-F048-B90E-34135BB72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116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2"/>
          </p:nvPr>
        </p:nvSpPr>
        <p:spPr>
          <a:xfrm>
            <a:off x="323850" y="4767263"/>
            <a:ext cx="2133600" cy="273844"/>
          </a:xfrm>
          <a:prstGeom prst="rect">
            <a:avLst/>
          </a:prstGeom>
        </p:spPr>
        <p:txBody>
          <a:bodyPr vert="horz" lIns="0" tIns="45720" rIns="90000" bIns="45720" rtlCol="0" anchor="ctr"/>
          <a:lstStyle>
            <a:lvl1pPr algn="l"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79CB9C1B-E2BE-4CBD-90D2-C3246BA62E86}" type="datetime1">
              <a:rPr lang="de-DE" smtClean="0"/>
              <a:pPr/>
              <a:t>18.03.2025</a:t>
            </a:fld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984004" y="4767263"/>
            <a:ext cx="317599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/>
              <a:t>Mark Spektor, IGK 2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372200" y="4767263"/>
            <a:ext cx="2376263" cy="273844"/>
          </a:xfrm>
          <a:prstGeom prst="rect">
            <a:avLst/>
          </a:prstGeom>
        </p:spPr>
        <p:txBody>
          <a:bodyPr vert="horz" lIns="91440" tIns="46800" rIns="0" bIns="45720" rtlCol="0" anchor="ctr"/>
          <a:lstStyle>
            <a:lvl1pPr algn="r">
              <a:defRPr sz="12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r>
              <a:rPr lang="de-DE" dirty="0">
                <a:latin typeface="Calibri" panose="020F0502020204030204" pitchFamily="34" charset="0"/>
              </a:rPr>
              <a:t>7. Datenanalyse und statistische Methoden - </a:t>
            </a:r>
            <a:fld id="{3E01A2B2-10AD-754B-9B4C-E5B6FED423D0}" type="slidenum">
              <a:rPr lang="de-DE" smtClean="0">
                <a:latin typeface="Calibri" panose="020F0502020204030204" pitchFamily="34" charset="0"/>
              </a:rPr>
              <a:pPr/>
              <a:t>‹Nr.›</a:t>
            </a:fld>
            <a:endParaRPr lang="de-DE" dirty="0">
              <a:latin typeface="Calibri" panose="020F0502020204030204" pitchFamily="34" charset="0"/>
            </a:endParaRPr>
          </a:p>
        </p:txBody>
      </p:sp>
      <p:pic>
        <p:nvPicPr>
          <p:cNvPr id="11" name="UHH-Logo_2010_Farbe_RGB.png" descr="Bildbeschreibung: Es handelt sich um das Logo der Universität Hamburg auf weißem Hintergrund. Es besteht aus einem roten Quadrat auf der linken Seite, in dem in weißer Schrift oben links &quot;UHH&quot; steht und unten rechts das Wappen der Stadt Hamburg, eine Burg, abgebildet sind. Rechts neben dem Symbol steht &quot;Universität Hamburg&quot;. Unter dem Symbol und dem Schriftzug steht in Großbuchstaben und durch senkrechte Striche getrennt von links nach rechts: &quot;Der Forschung&quot;; &quot;Der Lehre&quot;; &quot;Der Bildung&quot;. " title="Logo der Universität Hambur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957550" cy="90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7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6" r:id="rId3"/>
    <p:sldLayoutId id="2147483670" r:id="rId4"/>
    <p:sldLayoutId id="2147483669" r:id="rId5"/>
    <p:sldLayoutId id="2147483677" r:id="rId6"/>
    <p:sldLayoutId id="2147483671" r:id="rId7"/>
    <p:sldLayoutId id="2147483676" r:id="rId8"/>
    <p:sldLayoutId id="2147483678" r:id="rId9"/>
    <p:sldLayoutId id="2147483672" r:id="rId10"/>
    <p:sldLayoutId id="2147483681" r:id="rId11"/>
    <p:sldLayoutId id="2147483673" r:id="rId12"/>
    <p:sldLayoutId id="2147483674" r:id="rId13"/>
    <p:sldLayoutId id="2147483679" r:id="rId14"/>
    <p:sldLayoutId id="2147483680" r:id="rId15"/>
    <p:sldLayoutId id="2147483675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pos="551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mark.spektor@uni-hamburg.de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wiso.uni-hamburg.de/fachbereich-sozoek/professuren/saam/04-team.html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olat.uni-hamburg.de/auth/RepositoryEntry/432079325/CourseNode/10644586872051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openolat.uni-hamburg.de/auth/RepositoryEntry/432079325/CourseNode/106445786296617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wk.de/Redaktion/DE/Downloads/M-O/organisationsplan-bmwk.pdf?__blob=publicationFile&amp;v=36" TargetMode="External"/><Relationship Id="rId2" Type="http://schemas.openxmlformats.org/officeDocument/2006/relationships/hyperlink" Target="https://www.openolat.uni-hamburg.de/auth/RepositoryEntry/432079325/CourseNode/108537189234800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romptbase.com/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marena.ai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x.com/" TargetMode="External"/><Relationship Id="rId2" Type="http://schemas.openxmlformats.org/officeDocument/2006/relationships/hyperlink" Target="https://openai.com/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nytimes.com/" TargetMode="External"/><Relationship Id="rId4" Type="http://schemas.openxmlformats.org/officeDocument/2006/relationships/hyperlink" Target="https://www.scientificamerican.com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7AE8094-22DB-1992-FD92-8664BA4616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3621070"/>
            <a:ext cx="4609207" cy="370800"/>
          </a:xfrm>
        </p:spPr>
        <p:txBody>
          <a:bodyPr/>
          <a:lstStyle/>
          <a:p>
            <a:r>
              <a:rPr lang="de-DE" dirty="0"/>
              <a:t>Mark Spektor, M. Sc.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C6252CC-90F7-3313-0069-C24AA65E5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23996"/>
            <a:ext cx="8096400" cy="1015200"/>
          </a:xfrm>
        </p:spPr>
        <p:txBody>
          <a:bodyPr/>
          <a:lstStyle/>
          <a:p>
            <a:r>
              <a:rPr lang="de-DE" dirty="0"/>
              <a:t>IGK1</a:t>
            </a:r>
            <a:br>
              <a:rPr lang="de-DE" dirty="0"/>
            </a:br>
            <a:r>
              <a:rPr lang="de-DE" dirty="0"/>
              <a:t>1. Einführung und Organisatorisches </a:t>
            </a:r>
            <a:r>
              <a:rPr lang="de-DE" sz="1800" b="0" dirty="0"/>
              <a:t>(</a:t>
            </a:r>
            <a:r>
              <a:rPr lang="de-DE" sz="1800" b="0" dirty="0" smtClean="0"/>
              <a:t>16.10.2024)</a:t>
            </a:r>
            <a:r>
              <a:rPr lang="de-DE" b="0" dirty="0"/>
              <a:t/>
            </a:r>
            <a:br>
              <a:rPr lang="de-DE" b="0" dirty="0"/>
            </a:br>
            <a:endParaRPr lang="de-DE" b="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021" y="0"/>
            <a:ext cx="3070979" cy="101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5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749719" cy="3528392"/>
          </a:xfrm>
        </p:spPr>
        <p:txBody>
          <a:bodyPr>
            <a:normAutofit/>
          </a:bodyPr>
          <a:lstStyle/>
          <a:p>
            <a:r>
              <a:rPr lang="de-DE" dirty="0"/>
              <a:t>Input </a:t>
            </a:r>
            <a:r>
              <a:rPr lang="de-DE" sz="1000" dirty="0"/>
              <a:t>(ca. 45min)</a:t>
            </a:r>
            <a:r>
              <a:rPr lang="de-DE" dirty="0"/>
              <a:t>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/>
              <a:t>Vorstellung:		Dozent, Professur, </a:t>
            </a:r>
            <a:r>
              <a:rPr lang="de-DE" dirty="0" err="1"/>
              <a:t>OpenOlat</a:t>
            </a:r>
            <a:r>
              <a:rPr lang="de-DE" dirty="0"/>
              <a:t>, Kursformat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/>
              <a:t>Organisation:	Zeitplan, Deadlines, Hausaufgaben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/>
              <a:t>Grundkonzepte von KI</a:t>
            </a:r>
          </a:p>
          <a:p>
            <a:endParaRPr lang="de-DE" dirty="0"/>
          </a:p>
          <a:p>
            <a:r>
              <a:rPr lang="de-DE" dirty="0"/>
              <a:t>Übung </a:t>
            </a:r>
            <a:r>
              <a:rPr lang="de-DE" sz="1000" dirty="0"/>
              <a:t>(ca. 45min)</a:t>
            </a:r>
            <a:r>
              <a:rPr lang="de-DE" dirty="0"/>
              <a:t>: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/>
              <a:t>Einrichtung der AI-Tools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dirty="0" smtClean="0"/>
              <a:t>Erstinteraktion und Vergleich verschiedener Tools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47172"/>
            <a:ext cx="5184576" cy="503882"/>
          </a:xfrm>
        </p:spPr>
        <p:txBody>
          <a:bodyPr/>
          <a:lstStyle/>
          <a:p>
            <a:pPr algn="ctr"/>
            <a:r>
              <a:rPr lang="de-D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0864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412" y="547172"/>
            <a:ext cx="3853176" cy="503882"/>
          </a:xfrm>
        </p:spPr>
        <p:txBody>
          <a:bodyPr/>
          <a:lstStyle/>
          <a:p>
            <a:pPr algn="ctr"/>
            <a:r>
              <a:rPr lang="de-DE" dirty="0"/>
              <a:t>1. Einleitung - Kontakt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1F426F6B-720B-5A3A-8EC7-BAEC27ED6E6D}"/>
              </a:ext>
            </a:extLst>
          </p:cNvPr>
          <p:cNvSpPr txBox="1"/>
          <p:nvPr/>
        </p:nvSpPr>
        <p:spPr>
          <a:xfrm>
            <a:off x="3014217" y="3322049"/>
            <a:ext cx="2776983" cy="495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lr>
                <a:srgbClr val="3A515B"/>
              </a:buClr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mark.spektor@uni-hamburg.de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355"/>
              </a:spcBef>
              <a:buFont typeface="Courier New" panose="02070309020205020404" pitchFamily="49" charset="0"/>
              <a:buChar char="o"/>
              <a:tabLst>
                <a:tab pos="299085" algn="l"/>
              </a:tabLst>
            </a:pPr>
            <a:r>
              <a:rPr lang="de-DE" sz="1400" dirty="0">
                <a:solidFill>
                  <a:srgbClr val="4E4E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+49 40 428 34-242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ject 4">
            <a:extLst>
              <a:ext uri="{FF2B5EF4-FFF2-40B4-BE49-F238E27FC236}">
                <a16:creationId xmlns:a16="http://schemas.microsoft.com/office/drawing/2014/main" id="{C4A650D6-DBC7-1B27-A4D7-CE7A7B90ACF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17299" y="2865282"/>
            <a:ext cx="385409" cy="35454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671DBF3D-7453-1DAE-C803-412920C1CD2E}"/>
              </a:ext>
            </a:extLst>
          </p:cNvPr>
          <p:cNvSpPr txBox="1"/>
          <p:nvPr/>
        </p:nvSpPr>
        <p:spPr>
          <a:xfrm>
            <a:off x="5994653" y="3321363"/>
            <a:ext cx="3149347" cy="12060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78740" indent="-287020">
              <a:lnSpc>
                <a:spcPct val="100000"/>
              </a:lnSpc>
              <a:spcBef>
                <a:spcPts val="105"/>
              </a:spcBef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sz="1400" spc="7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ZBW</a:t>
            </a:r>
            <a:r>
              <a:rPr sz="1400" spc="-1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sz="1400" spc="-1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Leibniz- Informationszentrum</a:t>
            </a:r>
            <a:r>
              <a:rPr sz="1400" spc="50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1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Wirtschaft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0670">
              <a:lnSpc>
                <a:spcPct val="100000"/>
              </a:lnSpc>
              <a:spcBef>
                <a:spcPts val="340"/>
              </a:spcBef>
            </a:pPr>
            <a:r>
              <a:rPr sz="140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Neuer</a:t>
            </a:r>
            <a:r>
              <a:rPr sz="1400" spc="7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4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Jungfernstieg</a:t>
            </a:r>
            <a:r>
              <a:rPr sz="1400" spc="114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3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067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20354</a:t>
            </a:r>
            <a:r>
              <a:rPr sz="1400" spc="2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Hamburg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lang="de-DE" sz="1400" spc="5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Büro</a:t>
            </a:r>
            <a:r>
              <a:rPr sz="1400" spc="5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400" spc="-2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2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A3A4C6F1-50EF-F261-AF6F-D49346281148}"/>
              </a:ext>
            </a:extLst>
          </p:cNvPr>
          <p:cNvSpPr txBox="1"/>
          <p:nvPr/>
        </p:nvSpPr>
        <p:spPr>
          <a:xfrm>
            <a:off x="110134" y="3279986"/>
            <a:ext cx="2861666" cy="120994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34"/>
              </a:spcBef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lang="de-DE" sz="14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 Spektor, </a:t>
            </a:r>
            <a:r>
              <a:rPr lang="de-DE" sz="1400" spc="50" dirty="0" err="1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M.Sc</a:t>
            </a:r>
            <a:r>
              <a:rPr lang="de-DE" sz="14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085" marR="173355" indent="-287020">
              <a:lnSpc>
                <a:spcPct val="100000"/>
              </a:lnSpc>
              <a:spcBef>
                <a:spcPts val="335"/>
              </a:spcBef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sz="1400" spc="-10" dirty="0" err="1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Wissenschaftliche</a:t>
            </a:r>
            <a:r>
              <a:rPr lang="de-DE" sz="1400" spc="-1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1400" spc="-1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 err="1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Mitarbeiter</a:t>
            </a:r>
            <a:r>
              <a:rPr sz="1400" spc="23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</a:t>
            </a:r>
            <a:r>
              <a:rPr sz="1400" spc="16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</a:t>
            </a:r>
            <a:r>
              <a:rPr sz="1400" spc="18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2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4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Saam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0670" marR="5080">
              <a:lnSpc>
                <a:spcPct val="100000"/>
              </a:lnSpc>
              <a:spcBef>
                <a:spcPts val="340"/>
              </a:spcBef>
            </a:pPr>
            <a:r>
              <a:rPr sz="140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(VWL,</a:t>
            </a:r>
            <a:r>
              <a:rPr sz="1400" spc="85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spc="-1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digitale Wirtschaftswissenschaften)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mark 180x240">
            <a:extLst>
              <a:ext uri="{FF2B5EF4-FFF2-40B4-BE49-F238E27FC236}">
                <a16:creationId xmlns:a16="http://schemas.microsoft.com/office/drawing/2014/main" id="{202EE659-AEF2-39C3-3C45-475CFF4E1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51668"/>
            <a:ext cx="1401116" cy="186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pen Science und Organisationskultur: Offenheit als Kernwert in der ZBW |  ZBW MediaTalk">
            <a:extLst>
              <a:ext uri="{FF2B5EF4-FFF2-40B4-BE49-F238E27FC236}">
                <a16:creationId xmlns:a16="http://schemas.microsoft.com/office/drawing/2014/main" id="{5D342E7B-2624-4B66-2B38-557C32A09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639" y="1224675"/>
            <a:ext cx="2987179" cy="199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8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412" y="547172"/>
            <a:ext cx="4374860" cy="503882"/>
          </a:xfrm>
        </p:spPr>
        <p:txBody>
          <a:bodyPr/>
          <a:lstStyle/>
          <a:p>
            <a:pPr algn="ctr"/>
            <a:r>
              <a:rPr lang="de-DE" dirty="0"/>
              <a:t>1. Einleitung – Professur Saam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172400" y="4767263"/>
            <a:ext cx="576063" cy="273844"/>
          </a:xfrm>
        </p:spPr>
        <p:txBody>
          <a:bodyPr/>
          <a:lstStyle/>
          <a:p>
            <a:fld id="{3E01A2B2-10AD-754B-9B4C-E5B6FED423D0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A3A4C6F1-50EF-F261-AF6F-D49346281148}"/>
              </a:ext>
            </a:extLst>
          </p:cNvPr>
          <p:cNvSpPr txBox="1"/>
          <p:nvPr/>
        </p:nvSpPr>
        <p:spPr>
          <a:xfrm>
            <a:off x="1089741" y="4767263"/>
            <a:ext cx="7486202" cy="209672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434"/>
              </a:spcBef>
              <a:tabLst>
                <a:tab pos="299085" algn="l"/>
                <a:tab pos="299720" algn="l"/>
              </a:tabLst>
            </a:pP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 zur Seite der Professur: </a:t>
            </a: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www.wiso.uni-hamburg.de/fachbereich-sozoek/professuren/saam/04-team.html</a:t>
            </a: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8361AF5-5B09-8D9B-10B6-49165A409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661" y="1118087"/>
            <a:ext cx="5525953" cy="347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4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749719" cy="3528392"/>
          </a:xfrm>
        </p:spPr>
        <p:txBody>
          <a:bodyPr>
            <a:normAutofit lnSpcReduction="10000"/>
          </a:bodyPr>
          <a:lstStyle/>
          <a:p>
            <a:r>
              <a:rPr lang="de-DE" u="sng" dirty="0">
                <a:latin typeface="+mj-lt"/>
              </a:rPr>
              <a:t>IGK1: Interdisziplinärer Grundkurs 1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Schwerpunkt: 		VWL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Fokus: 			Innovation, Wachstum, Nachhaltigkeit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Hilfsmittel:			GPT (General Purpose Technology) 		</a:t>
            </a:r>
            <a:r>
              <a:rPr lang="de-DE" sz="16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de-DE" sz="1600" dirty="0">
                <a:latin typeface="+mj-lt"/>
              </a:rPr>
              <a:t> 	AI / KI 	(</a:t>
            </a:r>
            <a:r>
              <a:rPr lang="de-DE" sz="1200" dirty="0">
                <a:solidFill>
                  <a:srgbClr val="7030A0"/>
                </a:solidFill>
                <a:latin typeface="+mj-lt"/>
              </a:rPr>
              <a:t>Pilotprojekt</a:t>
            </a:r>
            <a:r>
              <a:rPr lang="de-DE" sz="1600" dirty="0">
                <a:latin typeface="+mj-lt"/>
              </a:rPr>
              <a:t>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IGK1 + IGK2 = 		6 </a:t>
            </a:r>
            <a:r>
              <a:rPr lang="de-DE" sz="1600" dirty="0" err="1">
                <a:latin typeface="+mj-lt"/>
              </a:rPr>
              <a:t>Credits</a:t>
            </a:r>
            <a:r>
              <a:rPr lang="de-DE" sz="1600" dirty="0">
                <a:latin typeface="+mj-lt"/>
              </a:rPr>
              <a:t> nach Abschluss IGK2 			(</a:t>
            </a:r>
            <a:r>
              <a:rPr lang="de-DE" sz="1200" dirty="0">
                <a:solidFill>
                  <a:srgbClr val="7030A0"/>
                </a:solidFill>
                <a:latin typeface="+mj-lt"/>
              </a:rPr>
              <a:t>Abgabe der Hausarbeit</a:t>
            </a:r>
            <a:r>
              <a:rPr lang="de-DE" sz="1600" dirty="0">
                <a:latin typeface="+mj-lt"/>
              </a:rPr>
              <a:t>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Ziel:				Erlernen von wissenschaftlichen </a:t>
            </a:r>
            <a:r>
              <a:rPr lang="de-DE" sz="1600" dirty="0" smtClean="0">
                <a:latin typeface="+mj-lt"/>
              </a:rPr>
              <a:t>Arbeiten</a:t>
            </a:r>
          </a:p>
          <a:p>
            <a:endParaRPr lang="de-DE" sz="1600" dirty="0" smtClean="0"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de-DE" sz="1600" dirty="0">
                <a:latin typeface="+mj-lt"/>
              </a:rPr>
              <a:t>Verwendung von KI in diesem </a:t>
            </a:r>
            <a:r>
              <a:rPr lang="de-DE" sz="1600" dirty="0" smtClean="0">
                <a:latin typeface="+mj-lt"/>
              </a:rPr>
              <a:t>Kurs ist freiwillig</a:t>
            </a:r>
          </a:p>
          <a:p>
            <a:endParaRPr lang="de-DE" dirty="0">
              <a:latin typeface="+mj-lt"/>
            </a:endParaRPr>
          </a:p>
          <a:p>
            <a:endParaRPr lang="de-DE" dirty="0">
              <a:latin typeface="+mj-lt"/>
            </a:endParaRPr>
          </a:p>
          <a:p>
            <a:r>
              <a:rPr lang="de-DE" dirty="0">
                <a:latin typeface="+mj-lt"/>
              </a:rPr>
              <a:t>Präsentation (IGK1) </a:t>
            </a:r>
            <a:r>
              <a:rPr lang="de-DE" dirty="0">
                <a:latin typeface="+mj-lt"/>
                <a:sym typeface="Wingdings" panose="05000000000000000000" pitchFamily="2" charset="2"/>
              </a:rPr>
              <a:t> Hausarbeit (IGK2)  Bachelorarbeit</a:t>
            </a:r>
            <a:endParaRPr lang="de-DE" dirty="0">
              <a:latin typeface="+mj-lt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47172"/>
            <a:ext cx="5184576" cy="503882"/>
          </a:xfrm>
        </p:spPr>
        <p:txBody>
          <a:bodyPr/>
          <a:lstStyle/>
          <a:p>
            <a:pPr algn="ctr"/>
            <a:r>
              <a:rPr lang="de-DE" dirty="0"/>
              <a:t>1. Einleitung – IGK 1 (Einordnung)</a:t>
            </a:r>
          </a:p>
        </p:txBody>
      </p:sp>
    </p:spTree>
    <p:extLst>
      <p:ext uri="{BB962C8B-B14F-4D97-AF65-F5344CB8AC3E}">
        <p14:creationId xmlns:p14="http://schemas.microsoft.com/office/powerpoint/2010/main" val="426130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412" y="547172"/>
            <a:ext cx="4374860" cy="503882"/>
          </a:xfrm>
        </p:spPr>
        <p:txBody>
          <a:bodyPr/>
          <a:lstStyle/>
          <a:p>
            <a:pPr algn="ctr"/>
            <a:r>
              <a:rPr lang="de-DE" dirty="0"/>
              <a:t>1. Einleitung – </a:t>
            </a:r>
            <a:r>
              <a:rPr lang="de-DE" dirty="0" err="1"/>
              <a:t>OpenOlat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A3A4C6F1-50EF-F261-AF6F-D49346281148}"/>
              </a:ext>
            </a:extLst>
          </p:cNvPr>
          <p:cNvSpPr txBox="1"/>
          <p:nvPr/>
        </p:nvSpPr>
        <p:spPr>
          <a:xfrm>
            <a:off x="539552" y="4799349"/>
            <a:ext cx="8064896" cy="209672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434"/>
              </a:spcBef>
              <a:tabLst>
                <a:tab pos="299085" algn="l"/>
                <a:tab pos="299720" algn="l"/>
              </a:tabLst>
            </a:pP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 zu OpenOlat-Seite: </a:t>
            </a: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www.openolat.uni-hamburg.de/auth/RepositoryEntry/432079325/CourseNode/106445868720515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9E80593B-4B5C-A4B7-3B11-73DFD8924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" y="1201404"/>
            <a:ext cx="2555774" cy="3528392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DE" sz="1800" dirty="0"/>
              <a:t>Kursmitteilungen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DE" sz="1800" dirty="0"/>
              <a:t>Informationen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DE" sz="1800" dirty="0"/>
              <a:t>Folien / </a:t>
            </a:r>
            <a:r>
              <a:rPr lang="de-DE" sz="1800" dirty="0" smtClean="0"/>
              <a:t>Literatur</a:t>
            </a:r>
            <a:endParaRPr lang="de-DE" sz="18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580" y="1092316"/>
            <a:ext cx="6687907" cy="37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6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131590"/>
            <a:ext cx="9143999" cy="4011910"/>
          </a:xfrm>
        </p:spPr>
        <p:txBody>
          <a:bodyPr>
            <a:noAutofit/>
          </a:bodyPr>
          <a:lstStyle/>
          <a:p>
            <a:r>
              <a:rPr lang="de-DE" sz="1800" u="sng" dirty="0">
                <a:latin typeface="+mj-lt"/>
              </a:rPr>
              <a:t>AI-gestützte Forschung</a:t>
            </a:r>
            <a:r>
              <a:rPr lang="de-DE" sz="1800" dirty="0">
                <a:latin typeface="+mj-lt"/>
              </a:rPr>
              <a:t>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Recherche und Ordnung wissenschaftlicher </a:t>
            </a:r>
            <a:r>
              <a:rPr lang="de-DE" sz="1800" dirty="0" smtClean="0">
                <a:latin typeface="+mj-lt"/>
              </a:rPr>
              <a:t>Literatur</a:t>
            </a:r>
            <a:endParaRPr lang="de-DE" sz="18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Erschließung der Grundstruktur wissenschaftlicher </a:t>
            </a:r>
            <a:r>
              <a:rPr lang="de-DE" sz="1800" dirty="0" smtClean="0">
                <a:latin typeface="+mj-lt"/>
              </a:rPr>
              <a:t>Texte</a:t>
            </a:r>
          </a:p>
          <a:p>
            <a:endParaRPr lang="de-DE" sz="1800" dirty="0">
              <a:latin typeface="+mj-lt"/>
            </a:endParaRPr>
          </a:p>
          <a:p>
            <a:r>
              <a:rPr lang="de-DE" sz="1800" u="sng" dirty="0">
                <a:latin typeface="+mj-lt"/>
              </a:rPr>
              <a:t>KI-Anwendungen in der Politikberatung</a:t>
            </a:r>
            <a:r>
              <a:rPr lang="de-DE" sz="1800" dirty="0">
                <a:latin typeface="+mj-lt"/>
              </a:rPr>
              <a:t>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Nutzung von </a:t>
            </a:r>
            <a:r>
              <a:rPr lang="de-DE" sz="1800" dirty="0" smtClean="0">
                <a:latin typeface="+mj-lt"/>
              </a:rPr>
              <a:t>KI </a:t>
            </a:r>
            <a:r>
              <a:rPr lang="de-DE" sz="1800" dirty="0">
                <a:latin typeface="+mj-lt"/>
              </a:rPr>
              <a:t>für wirtschaftspolitische </a:t>
            </a:r>
            <a:r>
              <a:rPr lang="de-DE" sz="1800" dirty="0" smtClean="0">
                <a:latin typeface="+mj-lt"/>
              </a:rPr>
              <a:t>Fragen</a:t>
            </a:r>
            <a:endParaRPr lang="de-DE" sz="18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Dokumentation und Reflexion der Interaktion mit AI </a:t>
            </a:r>
            <a:r>
              <a:rPr lang="de-DE" sz="1800" dirty="0" smtClean="0">
                <a:latin typeface="+mj-lt"/>
              </a:rPr>
              <a:t>Modellen   </a:t>
            </a:r>
            <a:r>
              <a:rPr lang="de-DE" sz="1800" dirty="0">
                <a:latin typeface="+mj-lt"/>
              </a:rPr>
              <a:t>(</a:t>
            </a:r>
            <a:r>
              <a:rPr lang="de-DE" sz="1200" dirty="0">
                <a:solidFill>
                  <a:srgbClr val="7030A0"/>
                </a:solidFill>
                <a:latin typeface="+mj-lt"/>
              </a:rPr>
              <a:t>überlegen noch wie; Ideen willkommen</a:t>
            </a:r>
            <a:r>
              <a:rPr lang="de-DE" sz="1800" dirty="0">
                <a:latin typeface="+mj-lt"/>
              </a:rPr>
              <a:t>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1800" dirty="0">
              <a:latin typeface="+mj-lt"/>
            </a:endParaRPr>
          </a:p>
          <a:p>
            <a:r>
              <a:rPr lang="de-DE" sz="1800" u="sng" dirty="0">
                <a:latin typeface="+mj-lt"/>
              </a:rPr>
              <a:t>Methodik &amp; Peer-Feedback</a:t>
            </a:r>
            <a:r>
              <a:rPr lang="de-DE" sz="1800" dirty="0">
                <a:latin typeface="+mj-lt"/>
              </a:rPr>
              <a:t>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Peer-Feedback und </a:t>
            </a:r>
            <a:r>
              <a:rPr lang="de-DE" sz="1800" dirty="0" err="1" smtClean="0">
                <a:latin typeface="+mj-lt"/>
              </a:rPr>
              <a:t>Präsentationsskills</a:t>
            </a:r>
            <a:endParaRPr lang="de-DE" sz="18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Kollektives Lernen (z.B. durch Gruppenarbeiten)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520427"/>
            <a:ext cx="6264696" cy="503882"/>
          </a:xfrm>
        </p:spPr>
        <p:txBody>
          <a:bodyPr/>
          <a:lstStyle/>
          <a:p>
            <a:pPr algn="ctr"/>
            <a:r>
              <a:rPr lang="de-DE" dirty="0"/>
              <a:t>1. Einleitung – Kompetenzentwicklung</a:t>
            </a:r>
            <a:endParaRPr lang="de-DE" dirty="0">
              <a:solidFill>
                <a:srgbClr val="3B51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4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412" y="547172"/>
            <a:ext cx="4374860" cy="503882"/>
          </a:xfrm>
        </p:spPr>
        <p:txBody>
          <a:bodyPr/>
          <a:lstStyle/>
          <a:p>
            <a:pPr algn="ctr"/>
            <a:r>
              <a:rPr lang="de-DE" dirty="0"/>
              <a:t>1. Einleitung – Kursaufbau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A3A4C6F1-50EF-F261-AF6F-D49346281148}"/>
              </a:ext>
            </a:extLst>
          </p:cNvPr>
          <p:cNvSpPr txBox="1"/>
          <p:nvPr/>
        </p:nvSpPr>
        <p:spPr>
          <a:xfrm>
            <a:off x="395536" y="4729796"/>
            <a:ext cx="8064896" cy="209672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34"/>
              </a:spcBef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 zum Zeitplan: </a:t>
            </a: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www.openolat.uni-hamburg.de/auth/RepositoryEntry/432079325/CourseNode/106445786296617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b="10407"/>
          <a:stretch/>
        </p:blipFill>
        <p:spPr>
          <a:xfrm>
            <a:off x="2392301" y="1073124"/>
            <a:ext cx="4881082" cy="355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1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131590"/>
            <a:ext cx="9143999" cy="4011910"/>
          </a:xfrm>
        </p:spPr>
        <p:txBody>
          <a:bodyPr>
            <a:noAutofit/>
          </a:bodyPr>
          <a:lstStyle/>
          <a:p>
            <a:r>
              <a:rPr lang="de-DE" sz="1600" dirty="0" smtClean="0">
                <a:latin typeface="+mj-lt"/>
              </a:rPr>
              <a:t>Simulation eines staatlichen Forschungsauftrags aus Ministerium</a:t>
            </a:r>
          </a:p>
          <a:p>
            <a:endParaRPr lang="de-DE" sz="1600" dirty="0" smtClean="0">
              <a:latin typeface="+mj-lt"/>
            </a:endParaRPr>
          </a:p>
          <a:p>
            <a:r>
              <a:rPr lang="de-DE" sz="1600" u="sng" dirty="0" smtClean="0">
                <a:latin typeface="+mj-lt"/>
              </a:rPr>
              <a:t>Ablauf</a:t>
            </a:r>
            <a:r>
              <a:rPr lang="de-DE" sz="1600" dirty="0" smtClean="0">
                <a:latin typeface="+mj-lt"/>
              </a:rPr>
              <a:t>:</a:t>
            </a:r>
            <a:endParaRPr lang="de-DE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600" dirty="0" smtClean="0">
                <a:latin typeface="+mj-lt"/>
              </a:rPr>
              <a:t>Formulieren Sie </a:t>
            </a:r>
            <a:r>
              <a:rPr lang="de-DE" sz="1600" dirty="0">
                <a:latin typeface="+mj-lt"/>
              </a:rPr>
              <a:t>bis zum </a:t>
            </a:r>
            <a:r>
              <a:rPr lang="de-DE" sz="1600" dirty="0" smtClean="0">
                <a:latin typeface="+mj-lt"/>
              </a:rPr>
              <a:t>03.11.2024 </a:t>
            </a:r>
            <a:r>
              <a:rPr lang="de-DE" sz="1600" dirty="0">
                <a:latin typeface="+mj-lt"/>
              </a:rPr>
              <a:t>eine wirtschaftspolitische Fragestellung und reichen diese ein.</a:t>
            </a:r>
            <a:endParaRPr lang="de-DE" sz="1600" dirty="0" smtClean="0">
              <a:latin typeface="+mj-lt"/>
            </a:endParaRP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de-DE" sz="1600" dirty="0" smtClean="0">
                <a:solidFill>
                  <a:srgbClr val="7030A0"/>
                </a:solidFill>
                <a:latin typeface="+mj-lt"/>
              </a:rPr>
              <a:t>Wir sichten alle eingereichten Fragen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de-DE" sz="1600" dirty="0" smtClean="0">
                <a:solidFill>
                  <a:srgbClr val="7030A0"/>
                </a:solidFill>
                <a:latin typeface="+mj-lt"/>
              </a:rPr>
              <a:t>Wir veröffentlichen eine Priorisierungsliste aller geeigneten Fragen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 smtClean="0">
                <a:latin typeface="+mj-lt"/>
              </a:rPr>
              <a:t>Sie wählen </a:t>
            </a:r>
            <a:r>
              <a:rPr lang="de-DE" sz="1600" dirty="0">
                <a:latin typeface="+mj-lt"/>
              </a:rPr>
              <a:t>Fragen aus der veröffentlichten Prioritätenliste aus und tragen sich dafür ein.</a:t>
            </a:r>
            <a:endParaRPr lang="de-DE" sz="1600" dirty="0" smtClean="0">
              <a:latin typeface="+mj-lt"/>
            </a:endParaRP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de-DE" sz="1600" dirty="0" smtClean="0">
                <a:solidFill>
                  <a:srgbClr val="7030A0"/>
                </a:solidFill>
                <a:latin typeface="+mj-lt"/>
              </a:rPr>
              <a:t>Wir geben die Zuordnung bekannt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 smtClean="0">
                <a:latin typeface="+mj-lt"/>
              </a:rPr>
              <a:t>Sie arbeiten </a:t>
            </a:r>
            <a:r>
              <a:rPr lang="de-DE" sz="1600" dirty="0">
                <a:latin typeface="+mj-lt"/>
              </a:rPr>
              <a:t>im Laufe des Semesters an der gewählten Frage mit Unterstützung von </a:t>
            </a:r>
            <a:r>
              <a:rPr lang="de-DE" sz="1600" dirty="0" smtClean="0">
                <a:latin typeface="+mj-lt"/>
              </a:rPr>
              <a:t>AI.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600" dirty="0" smtClean="0">
                <a:latin typeface="+mj-lt"/>
              </a:rPr>
              <a:t>Sie Präsentieren </a:t>
            </a:r>
            <a:r>
              <a:rPr lang="de-DE" sz="1600" dirty="0">
                <a:latin typeface="+mj-lt"/>
              </a:rPr>
              <a:t>am Ende des Semesters Ergebnisse, Erkenntnisse und Erfahrungen mit </a:t>
            </a:r>
            <a:r>
              <a:rPr lang="de-DE" sz="1600" dirty="0" smtClean="0">
                <a:latin typeface="+mj-lt"/>
              </a:rPr>
              <a:t>AI.</a:t>
            </a:r>
          </a:p>
          <a:p>
            <a:r>
              <a:rPr lang="de-DE" sz="1600" dirty="0" smtClean="0">
                <a:latin typeface="+mj-lt"/>
                <a:sym typeface="Wingdings" panose="05000000000000000000" pitchFamily="2" charset="2"/>
              </a:rPr>
              <a:t> </a:t>
            </a:r>
            <a:r>
              <a:rPr lang="de-DE" sz="1600" dirty="0" smtClean="0">
                <a:solidFill>
                  <a:srgbClr val="009C00"/>
                </a:solidFill>
                <a:latin typeface="+mj-lt"/>
                <a:sym typeface="Wingdings" panose="05000000000000000000" pitchFamily="2" charset="2"/>
              </a:rPr>
              <a:t>IGK2</a:t>
            </a:r>
            <a:r>
              <a:rPr lang="de-DE" sz="1600" dirty="0" smtClean="0">
                <a:latin typeface="+mj-lt"/>
                <a:sym typeface="Wingdings" panose="05000000000000000000" pitchFamily="2" charset="2"/>
              </a:rPr>
              <a:t> im SS2025</a:t>
            </a:r>
            <a:endParaRPr lang="de-DE" sz="1600" dirty="0">
              <a:latin typeface="+mj-lt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520427"/>
            <a:ext cx="6264696" cy="503882"/>
          </a:xfrm>
        </p:spPr>
        <p:txBody>
          <a:bodyPr/>
          <a:lstStyle/>
          <a:p>
            <a:pPr algn="ctr"/>
            <a:r>
              <a:rPr lang="de-DE" dirty="0"/>
              <a:t>1. Einleitung – </a:t>
            </a:r>
            <a:r>
              <a:rPr lang="de-DE" dirty="0" smtClean="0"/>
              <a:t>Forschungsauftrag</a:t>
            </a:r>
            <a:endParaRPr lang="de-DE" dirty="0">
              <a:solidFill>
                <a:srgbClr val="3B51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0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570" y="547172"/>
            <a:ext cx="4374860" cy="503882"/>
          </a:xfrm>
        </p:spPr>
        <p:txBody>
          <a:bodyPr/>
          <a:lstStyle/>
          <a:p>
            <a:pPr algn="ctr"/>
            <a:r>
              <a:rPr lang="de-DE" dirty="0"/>
              <a:t>1. Einleitung – Deadlines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460432" y="4767263"/>
            <a:ext cx="288031" cy="273844"/>
          </a:xfrm>
        </p:spPr>
        <p:txBody>
          <a:bodyPr/>
          <a:lstStyle/>
          <a:p>
            <a:fld id="{3E01A2B2-10AD-754B-9B4C-E5B6FED423D0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A3A4C6F1-50EF-F261-AF6F-D49346281148}"/>
              </a:ext>
            </a:extLst>
          </p:cNvPr>
          <p:cNvSpPr txBox="1"/>
          <p:nvPr/>
        </p:nvSpPr>
        <p:spPr>
          <a:xfrm>
            <a:off x="395536" y="4510664"/>
            <a:ext cx="8064896" cy="41485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34"/>
              </a:spcBef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 (Olat): 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</a:t>
            </a:r>
            <a:r>
              <a:rPr lang="de-DE" sz="1000" spc="50" dirty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://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www.openolat.uni-hamburg.de/auth/RepositoryEntry/432079325/CourseNode/108537189234800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99085" indent="-287020">
              <a:lnSpc>
                <a:spcPct val="100000"/>
              </a:lnSpc>
              <a:spcBef>
                <a:spcPts val="434"/>
              </a:spcBef>
              <a:buFont typeface="Courier New" panose="02070309020205020404" pitchFamily="49" charset="0"/>
              <a:buChar char="o"/>
              <a:tabLst>
                <a:tab pos="299085" algn="l"/>
                <a:tab pos="299720" algn="l"/>
              </a:tabLst>
            </a:pP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 (BMWK 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IC4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https://www.bmwk.de/Redaktion/DE/Downloads/M-O/organisationsplan-bmwk.pdf?__blob=publicationFile&amp;v=36</a:t>
            </a:r>
            <a:r>
              <a:rPr lang="de-DE" sz="1000" spc="50" dirty="0" smtClean="0">
                <a:solidFill>
                  <a:srgbClr val="3A51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/>
          <a:srcRect t="21118"/>
          <a:stretch/>
        </p:blipFill>
        <p:spPr>
          <a:xfrm>
            <a:off x="1703401" y="1159290"/>
            <a:ext cx="5737198" cy="338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376" y="547172"/>
            <a:ext cx="4536504" cy="503882"/>
          </a:xfrm>
        </p:spPr>
        <p:txBody>
          <a:bodyPr/>
          <a:lstStyle/>
          <a:p>
            <a:pPr algn="ctr"/>
            <a:r>
              <a:rPr lang="de-DE" dirty="0"/>
              <a:t>2. </a:t>
            </a:r>
            <a:r>
              <a:rPr lang="de-DE" dirty="0" smtClean="0"/>
              <a:t>Was ist KI?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825205-8990-6540-D4F7-C241B27ED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749719" cy="3528392"/>
          </a:xfrm>
        </p:spPr>
        <p:txBody>
          <a:bodyPr>
            <a:noAutofit/>
          </a:bodyPr>
          <a:lstStyle/>
          <a:p>
            <a:r>
              <a:rPr lang="de-DE" sz="1600" u="sng" dirty="0">
                <a:latin typeface="+mj-lt"/>
              </a:rPr>
              <a:t>Definition </a:t>
            </a:r>
            <a:r>
              <a:rPr lang="de-DE" sz="1600" u="sng" dirty="0" smtClean="0">
                <a:latin typeface="+mj-lt"/>
              </a:rPr>
              <a:t>(AI Act 2024/1689)</a:t>
            </a:r>
            <a:r>
              <a:rPr lang="de-DE" sz="1600" dirty="0" smtClean="0">
                <a:latin typeface="+mj-lt"/>
              </a:rPr>
              <a:t>:</a:t>
            </a:r>
            <a:endParaRPr lang="de-DE" sz="16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Systeme, die menschenähnliche kognitive Fähigkeiten simulieren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Lernen aus Daten, Mustererkennung, autonome </a:t>
            </a:r>
            <a:r>
              <a:rPr lang="de-DE" sz="1600" dirty="0" smtClean="0">
                <a:latin typeface="+mj-lt"/>
              </a:rPr>
              <a:t>Entscheidungsfindung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Software oder Hardware mit selbstständigen Schlussfolgerungen</a:t>
            </a:r>
            <a:endParaRPr lang="de-DE" sz="1600" dirty="0" smtClean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Lernfähige Algorithmen (z. B. </a:t>
            </a:r>
            <a:r>
              <a:rPr lang="de-DE" sz="1600" dirty="0" err="1">
                <a:latin typeface="+mj-lt"/>
              </a:rPr>
              <a:t>Machine</a:t>
            </a:r>
            <a:r>
              <a:rPr lang="de-DE" sz="1600" dirty="0">
                <a:latin typeface="+mj-lt"/>
              </a:rPr>
              <a:t> Learning, neuronale Netze</a:t>
            </a:r>
            <a:r>
              <a:rPr lang="de-DE" sz="1600" dirty="0" smtClean="0">
                <a:latin typeface="+mj-lt"/>
              </a:rPr>
              <a:t>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Interaktion mit digitalen oder physischen Umgebungen</a:t>
            </a:r>
          </a:p>
          <a:p>
            <a:endParaRPr lang="de-DE" sz="1000" dirty="0" smtClean="0">
              <a:latin typeface="+mj-lt"/>
            </a:endParaRPr>
          </a:p>
          <a:p>
            <a:r>
              <a:rPr lang="de-DE" sz="1600" u="sng" dirty="0" smtClean="0">
                <a:latin typeface="+mj-lt"/>
              </a:rPr>
              <a:t>Wirtschaftlicher </a:t>
            </a:r>
            <a:r>
              <a:rPr lang="de-DE" sz="1600" u="sng" dirty="0">
                <a:latin typeface="+mj-lt"/>
              </a:rPr>
              <a:t>Kontext</a:t>
            </a:r>
            <a:r>
              <a:rPr lang="de-DE" sz="1600" dirty="0" smtClean="0">
                <a:latin typeface="+mj-lt"/>
              </a:rPr>
              <a:t>:</a:t>
            </a:r>
            <a:endParaRPr lang="de-DE" sz="16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Automatisierung von </a:t>
            </a:r>
            <a:r>
              <a:rPr lang="de-DE" sz="1600" dirty="0" smtClean="0">
                <a:latin typeface="+mj-lt"/>
              </a:rPr>
              <a:t>Prozessen 	(z. B. Kundenservice, Produktion, Buchhaltung)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Erweiterte Datenanalyse 		(z.B. Big Data, Marktprognosen)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Optimierung von Entscheidungen	(z</a:t>
            </a:r>
            <a:r>
              <a:rPr lang="de-DE" sz="1600" dirty="0">
                <a:latin typeface="+mj-lt"/>
              </a:rPr>
              <a:t>. B. Investitionen, Diagnostik)</a:t>
            </a:r>
            <a:endParaRPr lang="de-DE" sz="1600" dirty="0" smtClean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1000" dirty="0" smtClean="0">
              <a:latin typeface="+mj-lt"/>
            </a:endParaRPr>
          </a:p>
          <a:p>
            <a:r>
              <a:rPr lang="de-DE" sz="1600" dirty="0" smtClean="0">
                <a:latin typeface="+mj-lt"/>
              </a:rPr>
              <a:t>„</a:t>
            </a:r>
            <a:r>
              <a:rPr lang="de-DE" sz="1600" i="1" dirty="0">
                <a:latin typeface="+mj-lt"/>
              </a:rPr>
              <a:t>Die KI ist ein fundamentales Risiko für die Existenz der menschlichen Zivilisation</a:t>
            </a:r>
            <a:r>
              <a:rPr lang="de-DE" sz="1600" i="1" dirty="0" smtClean="0">
                <a:latin typeface="+mj-lt"/>
              </a:rPr>
              <a:t>.</a:t>
            </a:r>
            <a:r>
              <a:rPr lang="de-DE" sz="1600" dirty="0" smtClean="0">
                <a:latin typeface="+mj-lt"/>
              </a:rPr>
              <a:t>“</a:t>
            </a:r>
          </a:p>
          <a:p>
            <a:r>
              <a:rPr lang="de-DE" sz="1600" dirty="0" smtClean="0">
                <a:latin typeface="+mj-lt"/>
              </a:rPr>
              <a:t> </a:t>
            </a:r>
            <a:r>
              <a:rPr lang="de-DE" sz="1600" dirty="0">
                <a:latin typeface="+mj-lt"/>
              </a:rPr>
              <a:t>– </a:t>
            </a:r>
            <a:r>
              <a:rPr lang="de-DE" sz="1600" dirty="0" err="1">
                <a:latin typeface="+mj-lt"/>
              </a:rPr>
              <a:t>Elon</a:t>
            </a:r>
            <a:r>
              <a:rPr lang="de-DE" sz="1600" dirty="0">
                <a:latin typeface="+mj-lt"/>
              </a:rPr>
              <a:t> </a:t>
            </a:r>
            <a:r>
              <a:rPr lang="de-DE" sz="1600" dirty="0" err="1">
                <a:latin typeface="+mj-lt"/>
              </a:rPr>
              <a:t>Musk</a:t>
            </a:r>
            <a:endParaRPr lang="de-DE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759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320" y="520427"/>
            <a:ext cx="5544616" cy="503882"/>
          </a:xfrm>
        </p:spPr>
        <p:txBody>
          <a:bodyPr/>
          <a:lstStyle/>
          <a:p>
            <a:pPr algn="ctr"/>
            <a:r>
              <a:rPr lang="de-DE" dirty="0"/>
              <a:t>2. Geschichte und Technologien der KI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825205-8990-6540-D4F7-C241B27ED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749719" cy="3528392"/>
          </a:xfrm>
        </p:spPr>
        <p:txBody>
          <a:bodyPr>
            <a:norm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Frühe Anfänge in den 1950er Jahren: Turing-Test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Evolution von einfachen Algorithmen zu Neuronalen </a:t>
            </a:r>
            <a:r>
              <a:rPr lang="de-DE" sz="1800" dirty="0" smtClean="0">
                <a:latin typeface="+mj-lt"/>
              </a:rPr>
              <a:t>Netzen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18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800" dirty="0">
                <a:latin typeface="+mj-lt"/>
              </a:rPr>
              <a:t>Aktuelle Schlüsseltechnologien: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Maschinelles Lernen (ML)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Natural Language Processing (NLP)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Robotik</a:t>
            </a:r>
          </a:p>
          <a:p>
            <a:endParaRPr lang="de-DE" sz="1800" dirty="0" smtClean="0">
              <a:latin typeface="+mj-lt"/>
            </a:endParaRPr>
          </a:p>
          <a:p>
            <a:endParaRPr lang="de-DE" sz="1800" dirty="0" smtClean="0">
              <a:latin typeface="+mj-lt"/>
            </a:endParaRPr>
          </a:p>
          <a:p>
            <a:r>
              <a:rPr lang="de-DE" sz="1800" dirty="0" smtClean="0">
                <a:latin typeface="+mj-lt"/>
              </a:rPr>
              <a:t>KI-Entwicklung entwickelte </a:t>
            </a:r>
            <a:r>
              <a:rPr lang="de-DE" sz="1800" dirty="0">
                <a:latin typeface="+mj-lt"/>
              </a:rPr>
              <a:t>sich im Laufe der Jahre </a:t>
            </a:r>
            <a:r>
              <a:rPr lang="de-DE" sz="1800" dirty="0" smtClean="0">
                <a:latin typeface="+mj-lt"/>
              </a:rPr>
              <a:t>rapide, aber Schlüssel </a:t>
            </a:r>
            <a:r>
              <a:rPr lang="de-DE" sz="1800" dirty="0">
                <a:latin typeface="+mj-lt"/>
              </a:rPr>
              <a:t>liegt </a:t>
            </a:r>
            <a:r>
              <a:rPr lang="de-DE" sz="1800" dirty="0" smtClean="0">
                <a:latin typeface="+mj-lt"/>
              </a:rPr>
              <a:t>in der </a:t>
            </a:r>
            <a:r>
              <a:rPr lang="de-DE" sz="1800" dirty="0">
                <a:solidFill>
                  <a:srgbClr val="7030A0"/>
                </a:solidFill>
                <a:latin typeface="+mj-lt"/>
              </a:rPr>
              <a:t>richtigen Anwendung der Technologie</a:t>
            </a:r>
            <a:r>
              <a:rPr lang="de-DE" sz="1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45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320" y="520427"/>
            <a:ext cx="5544616" cy="503882"/>
          </a:xfrm>
        </p:spPr>
        <p:txBody>
          <a:bodyPr/>
          <a:lstStyle/>
          <a:p>
            <a:pPr algn="ctr"/>
            <a:r>
              <a:rPr lang="de-DE" dirty="0"/>
              <a:t>2. Anwendungen und Ethik der KI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825205-8990-6540-D4F7-C241B27ED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749719" cy="3528392"/>
          </a:xfrm>
        </p:spPr>
        <p:txBody>
          <a:bodyPr>
            <a:noAutofit/>
          </a:bodyPr>
          <a:lstStyle/>
          <a:p>
            <a:r>
              <a:rPr lang="de-DE" sz="1600" u="sng" dirty="0">
                <a:latin typeface="+mj-lt"/>
              </a:rPr>
              <a:t>Praktische Anwendungen</a:t>
            </a:r>
            <a:r>
              <a:rPr lang="de-DE" sz="1600" dirty="0">
                <a:latin typeface="+mj-lt"/>
              </a:rPr>
              <a:t>: </a:t>
            </a:r>
            <a:endParaRPr lang="de-DE" sz="1600" dirty="0" smtClean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 smtClean="0">
                <a:latin typeface="+mj-lt"/>
              </a:rPr>
              <a:t>Automatisierte </a:t>
            </a:r>
            <a:r>
              <a:rPr lang="de-DE" sz="1500" dirty="0" err="1" smtClean="0">
                <a:latin typeface="+mj-lt"/>
              </a:rPr>
              <a:t>Chatbots</a:t>
            </a:r>
            <a:r>
              <a:rPr lang="de-DE" sz="1500" dirty="0" smtClean="0">
                <a:latin typeface="+mj-lt"/>
              </a:rPr>
              <a:t> (höflicher Kundenservice)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 smtClean="0">
                <a:latin typeface="+mj-lt"/>
              </a:rPr>
              <a:t>Prognosemodelle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 smtClean="0">
                <a:latin typeface="+mj-lt"/>
              </a:rPr>
              <a:t>Bilderkennung (z.B. Krebserkennung in Medizin) und Bildgenerierung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 smtClean="0">
                <a:latin typeface="+mj-lt"/>
              </a:rPr>
              <a:t>Generative Texte (z.B. ganze Bücher)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 smtClean="0">
                <a:latin typeface="+mj-lt"/>
              </a:rPr>
              <a:t>Fertige Filme aus wenigen Sätzen</a:t>
            </a:r>
            <a:endParaRPr lang="de-DE" sz="15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1600" dirty="0" smtClean="0">
              <a:latin typeface="+mj-lt"/>
            </a:endParaRPr>
          </a:p>
          <a:p>
            <a:r>
              <a:rPr lang="de-DE" sz="1600" u="sng" dirty="0" smtClean="0">
                <a:latin typeface="+mj-lt"/>
              </a:rPr>
              <a:t>Ethische </a:t>
            </a:r>
            <a:r>
              <a:rPr lang="de-DE" sz="1600" u="sng" dirty="0">
                <a:latin typeface="+mj-lt"/>
              </a:rPr>
              <a:t>Überlegungen</a:t>
            </a:r>
            <a:r>
              <a:rPr lang="de-DE" sz="1600" dirty="0">
                <a:latin typeface="+mj-lt"/>
              </a:rPr>
              <a:t>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>
                <a:latin typeface="+mj-lt"/>
              </a:rPr>
              <a:t>Bias: </a:t>
            </a:r>
            <a:r>
              <a:rPr lang="de-DE" sz="1500" dirty="0" smtClean="0">
                <a:latin typeface="+mj-lt"/>
              </a:rPr>
              <a:t>Abbildung </a:t>
            </a:r>
            <a:r>
              <a:rPr lang="de-DE" sz="1500" dirty="0">
                <a:latin typeface="+mj-lt"/>
              </a:rPr>
              <a:t>von </a:t>
            </a:r>
            <a:r>
              <a:rPr lang="de-DE" sz="1500" dirty="0" smtClean="0">
                <a:latin typeface="+mj-lt"/>
              </a:rPr>
              <a:t>Vorurteilen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 smtClean="0">
                <a:latin typeface="+mj-lt"/>
              </a:rPr>
              <a:t>Datenschutz </a:t>
            </a:r>
            <a:r>
              <a:rPr lang="de-DE" sz="1500" dirty="0">
                <a:latin typeface="+mj-lt"/>
              </a:rPr>
              <a:t>und Privatsphäre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>
                <a:latin typeface="+mj-lt"/>
              </a:rPr>
              <a:t>Verantwortung: Wer trägt die Verantwortung bei KI-Fehlern?</a:t>
            </a:r>
          </a:p>
          <a:p>
            <a:endParaRPr lang="de-DE" sz="1600" dirty="0" smtClean="0">
              <a:latin typeface="+mj-lt"/>
            </a:endParaRPr>
          </a:p>
          <a:p>
            <a:r>
              <a:rPr lang="de-DE" sz="1600" dirty="0" smtClean="0">
                <a:latin typeface="+mj-lt"/>
              </a:rPr>
              <a:t>„</a:t>
            </a:r>
            <a:r>
              <a:rPr lang="de-DE" sz="1600" i="1" dirty="0" smtClean="0">
                <a:latin typeface="+mj-lt"/>
              </a:rPr>
              <a:t>Wir </a:t>
            </a:r>
            <a:r>
              <a:rPr lang="de-DE" sz="1600" i="1" dirty="0">
                <a:latin typeface="+mj-lt"/>
              </a:rPr>
              <a:t>sollten nicht mehr fragen, was Computer machen können. Sondern wir sollten fragen, was sie machen sollen</a:t>
            </a:r>
            <a:r>
              <a:rPr lang="de-DE" sz="1600" i="1" dirty="0" smtClean="0">
                <a:latin typeface="+mj-lt"/>
              </a:rPr>
              <a:t>.“ </a:t>
            </a:r>
            <a:r>
              <a:rPr lang="de-DE" sz="1600" dirty="0" smtClean="0">
                <a:latin typeface="+mj-lt"/>
              </a:rPr>
              <a:t>– </a:t>
            </a:r>
            <a:r>
              <a:rPr lang="de-DE" sz="1600" dirty="0">
                <a:latin typeface="+mj-lt"/>
              </a:rPr>
              <a:t>Satya Nadella, CEO von Microsoft</a:t>
            </a:r>
            <a:endParaRPr lang="de-DE" sz="16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501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572" y="561531"/>
            <a:ext cx="6787128" cy="503882"/>
          </a:xfrm>
        </p:spPr>
        <p:txBody>
          <a:bodyPr/>
          <a:lstStyle/>
          <a:p>
            <a:pPr algn="ctr"/>
            <a:r>
              <a:rPr lang="de-DE" sz="2400" dirty="0" smtClean="0"/>
              <a:t>2. Möglichkeiten der KI </a:t>
            </a:r>
            <a:r>
              <a:rPr lang="de-DE" sz="2400" dirty="0"/>
              <a:t>in der </a:t>
            </a:r>
            <a:r>
              <a:rPr lang="de-DE" sz="2400" dirty="0" smtClean="0"/>
              <a:t>Wirtschaft</a:t>
            </a:r>
            <a:endParaRPr lang="de-DE" sz="240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825205-8990-6540-D4F7-C241B27ED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749719" cy="3528392"/>
          </a:xfrm>
        </p:spPr>
        <p:txBody>
          <a:bodyPr>
            <a:noAutofit/>
          </a:bodyPr>
          <a:lstStyle/>
          <a:p>
            <a:r>
              <a:rPr lang="de-DE" sz="1800" u="sng" dirty="0">
                <a:latin typeface="+mj-lt"/>
              </a:rPr>
              <a:t>KI-gesteuerte Geschäftsmodelle</a:t>
            </a:r>
            <a:r>
              <a:rPr lang="de-DE" sz="1800" dirty="0" smtClean="0">
                <a:latin typeface="+mj-lt"/>
              </a:rPr>
              <a:t>:</a:t>
            </a:r>
            <a:endParaRPr lang="de-DE" sz="18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Empfehlungssysteme: </a:t>
            </a:r>
            <a:r>
              <a:rPr lang="de-DE" sz="1600" dirty="0" smtClean="0">
                <a:latin typeface="+mj-lt"/>
              </a:rPr>
              <a:t>			Personalisierte </a:t>
            </a:r>
            <a:r>
              <a:rPr lang="de-DE" sz="1600" dirty="0">
                <a:latin typeface="+mj-lt"/>
              </a:rPr>
              <a:t>Kundenangebote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Kundeninteraktion: </a:t>
            </a:r>
            <a:r>
              <a:rPr lang="de-DE" sz="1600" dirty="0" smtClean="0">
                <a:latin typeface="+mj-lt"/>
              </a:rPr>
              <a:t>			Automatisierter </a:t>
            </a:r>
            <a:r>
              <a:rPr lang="de-DE" sz="1600" dirty="0">
                <a:latin typeface="+mj-lt"/>
              </a:rPr>
              <a:t>Service und Support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Prozessautomatisierung: </a:t>
            </a:r>
            <a:r>
              <a:rPr lang="de-DE" sz="1600" dirty="0" smtClean="0">
                <a:latin typeface="+mj-lt"/>
              </a:rPr>
              <a:t>		Effizientere </a:t>
            </a:r>
            <a:r>
              <a:rPr lang="de-DE" sz="1600" dirty="0">
                <a:latin typeface="+mj-lt"/>
              </a:rPr>
              <a:t>Abläufe und Kostensenkung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1800" dirty="0" smtClean="0">
              <a:latin typeface="+mj-lt"/>
            </a:endParaRPr>
          </a:p>
          <a:p>
            <a:r>
              <a:rPr lang="de-DE" sz="1800" u="sng" dirty="0" smtClean="0">
                <a:latin typeface="+mj-lt"/>
              </a:rPr>
              <a:t>Wirtschaftspolitische </a:t>
            </a:r>
            <a:r>
              <a:rPr lang="de-DE" sz="1800" u="sng" dirty="0">
                <a:latin typeface="+mj-lt"/>
              </a:rPr>
              <a:t>Relevanz</a:t>
            </a:r>
            <a:r>
              <a:rPr lang="de-DE" sz="1800" dirty="0" smtClean="0">
                <a:latin typeface="+mj-lt"/>
              </a:rPr>
              <a:t>:</a:t>
            </a:r>
            <a:endParaRPr lang="de-DE" sz="18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Effizienzsteigerung: </a:t>
            </a:r>
            <a:r>
              <a:rPr lang="de-DE" sz="1600" dirty="0" smtClean="0">
                <a:latin typeface="+mj-lt"/>
              </a:rPr>
              <a:t>			Schnellere </a:t>
            </a:r>
            <a:r>
              <a:rPr lang="de-DE" sz="1600" dirty="0">
                <a:latin typeface="+mj-lt"/>
              </a:rPr>
              <a:t>Entscheidungsprozesse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Arbeitsmarktdynamik: </a:t>
            </a:r>
            <a:r>
              <a:rPr lang="de-DE" sz="1600" dirty="0" smtClean="0">
                <a:latin typeface="+mj-lt"/>
              </a:rPr>
              <a:t>			</a:t>
            </a:r>
            <a:r>
              <a:rPr lang="de-DE" sz="1600" dirty="0">
                <a:latin typeface="+mj-lt"/>
              </a:rPr>
              <a:t>Veränderungen von Arbeitsinhalten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>
                <a:latin typeface="+mj-lt"/>
              </a:rPr>
              <a:t>Regulierung und Besteuerung: </a:t>
            </a:r>
            <a:r>
              <a:rPr lang="de-DE" sz="1600" dirty="0" smtClean="0">
                <a:latin typeface="+mj-lt"/>
              </a:rPr>
              <a:t>	Rahmenbedingungen </a:t>
            </a:r>
            <a:r>
              <a:rPr lang="de-DE" sz="1600" dirty="0">
                <a:latin typeface="+mj-lt"/>
              </a:rPr>
              <a:t>für KI-Anwendungen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1800" dirty="0" smtClean="0">
              <a:latin typeface="+mj-lt"/>
            </a:endParaRPr>
          </a:p>
          <a:p>
            <a:r>
              <a:rPr lang="de-DE" sz="1800" u="sng" dirty="0" smtClean="0">
                <a:latin typeface="+mj-lt"/>
              </a:rPr>
              <a:t>Strategische </a:t>
            </a:r>
            <a:r>
              <a:rPr lang="de-DE" sz="1800" u="sng" dirty="0">
                <a:latin typeface="+mj-lt"/>
              </a:rPr>
              <a:t>Vorteile</a:t>
            </a:r>
            <a:r>
              <a:rPr lang="de-DE" sz="1800" dirty="0" smtClean="0">
                <a:latin typeface="+mj-lt"/>
              </a:rPr>
              <a:t>:</a:t>
            </a:r>
            <a:endParaRPr lang="de-DE" sz="18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600" dirty="0" smtClean="0">
                <a:latin typeface="+mj-lt"/>
              </a:rPr>
              <a:t>Hoffnung auf exponentielles </a:t>
            </a:r>
            <a:r>
              <a:rPr lang="de-DE" sz="1600" dirty="0">
                <a:latin typeface="+mj-lt"/>
              </a:rPr>
              <a:t>Wachstum </a:t>
            </a:r>
            <a:r>
              <a:rPr lang="de-DE" sz="1600" dirty="0" smtClean="0">
                <a:latin typeface="+mj-lt"/>
              </a:rPr>
              <a:t>in Zukunft			(</a:t>
            </a:r>
            <a:r>
              <a:rPr lang="de-DE" sz="1600" dirty="0" smtClean="0">
                <a:solidFill>
                  <a:srgbClr val="7030A0"/>
                </a:solidFill>
                <a:latin typeface="+mj-lt"/>
              </a:rPr>
              <a:t>bisher keine empirischen Anzeichen</a:t>
            </a:r>
            <a:r>
              <a:rPr lang="de-DE" sz="1600" dirty="0" smtClean="0">
                <a:latin typeface="+mj-lt"/>
              </a:rPr>
              <a:t>)</a:t>
            </a:r>
            <a:endParaRPr lang="de-DE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000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D3D05-B444-56E9-16FC-9EC2EABC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572" y="561531"/>
            <a:ext cx="6787128" cy="503882"/>
          </a:xfrm>
        </p:spPr>
        <p:txBody>
          <a:bodyPr/>
          <a:lstStyle/>
          <a:p>
            <a:pPr algn="ctr"/>
            <a:r>
              <a:rPr lang="de-DE" sz="2400" dirty="0"/>
              <a:t>2. </a:t>
            </a:r>
            <a:r>
              <a:rPr lang="de-DE" sz="2400" dirty="0" smtClean="0"/>
              <a:t>Qualität </a:t>
            </a:r>
            <a:r>
              <a:rPr lang="de-DE" sz="2400" dirty="0"/>
              <a:t>der </a:t>
            </a:r>
            <a:r>
              <a:rPr lang="de-DE" sz="2400" dirty="0" smtClean="0"/>
              <a:t>KI-Antworten</a:t>
            </a:r>
            <a:endParaRPr lang="de-DE" sz="240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825205-8990-6540-D4F7-C241B27ED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749719" cy="3528392"/>
          </a:xfrm>
        </p:spPr>
        <p:txBody>
          <a:bodyPr>
            <a:noAutofit/>
          </a:bodyPr>
          <a:lstStyle/>
          <a:p>
            <a:r>
              <a:rPr lang="de-DE" sz="1600" u="sng" dirty="0">
                <a:latin typeface="+mj-lt"/>
              </a:rPr>
              <a:t>Datenabhängigkeit</a:t>
            </a:r>
            <a:r>
              <a:rPr lang="de-DE" sz="1600" dirty="0" smtClean="0">
                <a:latin typeface="+mj-lt"/>
              </a:rPr>
              <a:t>:</a:t>
            </a:r>
            <a:endParaRPr lang="de-DE" sz="16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>
                <a:latin typeface="+mj-lt"/>
              </a:rPr>
              <a:t>KI-Performance basiert auf Trainingsdaten.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>
                <a:latin typeface="+mj-lt"/>
              </a:rPr>
              <a:t>Hochwertige Daten = Bessere Ergebnisse.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e-DE" sz="1600" dirty="0" smtClean="0">
              <a:latin typeface="+mj-lt"/>
            </a:endParaRPr>
          </a:p>
          <a:p>
            <a:r>
              <a:rPr lang="de-DE" sz="1600" u="sng" dirty="0" smtClean="0">
                <a:latin typeface="+mj-lt"/>
              </a:rPr>
              <a:t>Fragenqualität</a:t>
            </a:r>
            <a:r>
              <a:rPr lang="de-DE" sz="1600" dirty="0" smtClean="0">
                <a:latin typeface="+mj-lt"/>
              </a:rPr>
              <a:t>:</a:t>
            </a:r>
            <a:endParaRPr lang="de-DE" sz="1600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>
                <a:latin typeface="+mj-lt"/>
              </a:rPr>
              <a:t>Das Ergebnis spiegelt die Frage wider.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>
                <a:latin typeface="+mj-lt"/>
              </a:rPr>
              <a:t>Klarheit und Präzision sind entscheidend</a:t>
            </a:r>
            <a:r>
              <a:rPr lang="de-DE" sz="1500" dirty="0" smtClean="0">
                <a:latin typeface="+mj-lt"/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>
                <a:latin typeface="+mj-lt"/>
              </a:rPr>
              <a:t>AI Prompt Engineer (m/w/d</a:t>
            </a:r>
            <a:r>
              <a:rPr lang="de-DE" sz="1500" dirty="0" smtClean="0">
                <a:latin typeface="+mj-lt"/>
              </a:rPr>
              <a:t>) derzeit ein gut bezahlter Job.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sz="1500" dirty="0" smtClean="0">
                <a:latin typeface="+mj-lt"/>
              </a:rPr>
              <a:t>Community </a:t>
            </a:r>
            <a:r>
              <a:rPr lang="de-DE" sz="1500" dirty="0" err="1" smtClean="0">
                <a:latin typeface="+mj-lt"/>
              </a:rPr>
              <a:t>Marketplaces</a:t>
            </a:r>
            <a:r>
              <a:rPr lang="de-DE" sz="1500" dirty="0" smtClean="0">
                <a:latin typeface="+mj-lt"/>
              </a:rPr>
              <a:t> für </a:t>
            </a:r>
            <a:r>
              <a:rPr lang="de-DE" sz="1500" dirty="0" err="1" smtClean="0">
                <a:latin typeface="+mj-lt"/>
              </a:rPr>
              <a:t>Promts</a:t>
            </a:r>
            <a:r>
              <a:rPr lang="de-DE" sz="1500" dirty="0" smtClean="0">
                <a:latin typeface="+mj-lt"/>
              </a:rPr>
              <a:t>:	</a:t>
            </a:r>
            <a:r>
              <a:rPr lang="de-DE" sz="1500" dirty="0">
                <a:latin typeface="+mj-lt"/>
              </a:rPr>
              <a:t>	z.B. </a:t>
            </a:r>
            <a:r>
              <a:rPr lang="de-DE" sz="1500" dirty="0" smtClean="0">
                <a:latin typeface="+mj-lt"/>
              </a:rPr>
              <a:t>	</a:t>
            </a:r>
            <a:r>
              <a:rPr lang="de-DE" sz="1500" dirty="0" smtClean="0">
                <a:latin typeface="+mj-lt"/>
                <a:hlinkClick r:id="rId2"/>
              </a:rPr>
              <a:t>https</a:t>
            </a:r>
            <a:r>
              <a:rPr lang="de-DE" sz="1500" dirty="0">
                <a:latin typeface="+mj-lt"/>
                <a:hlinkClick r:id="rId2"/>
              </a:rPr>
              <a:t>://promptbase.com</a:t>
            </a:r>
            <a:r>
              <a:rPr lang="de-DE" sz="1500" dirty="0" smtClean="0">
                <a:latin typeface="+mj-lt"/>
                <a:hlinkClick r:id="rId2"/>
              </a:rPr>
              <a:t>/</a:t>
            </a:r>
            <a:r>
              <a:rPr lang="de-DE" sz="1500" dirty="0" smtClean="0">
                <a:latin typeface="+mj-lt"/>
              </a:rPr>
              <a:t> </a:t>
            </a:r>
            <a:endParaRPr lang="de-DE" sz="1500" dirty="0">
              <a:latin typeface="+mj-lt"/>
            </a:endParaRPr>
          </a:p>
          <a:p>
            <a:endParaRPr lang="de-DE" sz="1600" dirty="0" smtClean="0">
              <a:latin typeface="+mj-lt"/>
            </a:endParaRPr>
          </a:p>
          <a:p>
            <a:endParaRPr lang="de-DE" sz="1600" dirty="0" smtClean="0">
              <a:latin typeface="+mj-lt"/>
            </a:endParaRPr>
          </a:p>
          <a:p>
            <a:r>
              <a:rPr lang="de-DE" sz="1600" dirty="0">
                <a:latin typeface="+mj-lt"/>
              </a:rPr>
              <a:t>„</a:t>
            </a:r>
            <a:r>
              <a:rPr lang="de-DE" sz="1600" i="1" dirty="0">
                <a:latin typeface="+mj-lt"/>
              </a:rPr>
              <a:t>Man bekommt von einem Algorithmus nicht das, was man will, sondern das, was man fragt.</a:t>
            </a:r>
            <a:r>
              <a:rPr lang="de-DE" sz="1600" dirty="0">
                <a:latin typeface="+mj-lt"/>
              </a:rPr>
              <a:t>“ </a:t>
            </a:r>
            <a:endParaRPr lang="de-DE" sz="1600" dirty="0" smtClean="0">
              <a:latin typeface="+mj-lt"/>
            </a:endParaRPr>
          </a:p>
          <a:p>
            <a:r>
              <a:rPr lang="de-DE" sz="1600" dirty="0" smtClean="0">
                <a:latin typeface="+mj-lt"/>
              </a:rPr>
              <a:t>– </a:t>
            </a:r>
            <a:r>
              <a:rPr lang="de-DE" sz="1600" dirty="0">
                <a:latin typeface="+mj-lt"/>
              </a:rPr>
              <a:t>Jordan Peterson</a:t>
            </a:r>
          </a:p>
        </p:txBody>
      </p:sp>
    </p:spTree>
    <p:extLst>
      <p:ext uri="{BB962C8B-B14F-4D97-AF65-F5344CB8AC3E}">
        <p14:creationId xmlns:p14="http://schemas.microsoft.com/office/powerpoint/2010/main" val="290058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47172"/>
            <a:ext cx="5184576" cy="503882"/>
          </a:xfrm>
        </p:spPr>
        <p:txBody>
          <a:bodyPr/>
          <a:lstStyle/>
          <a:p>
            <a:pPr algn="ctr"/>
            <a:r>
              <a:rPr lang="de-DE" dirty="0"/>
              <a:t>2</a:t>
            </a:r>
            <a:r>
              <a:rPr lang="de-DE" dirty="0" smtClean="0"/>
              <a:t>. AI Benchmark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06" y="1181461"/>
            <a:ext cx="7355587" cy="3635673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166133" y="4821903"/>
            <a:ext cx="2811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hlinkClick r:id="rId3"/>
              </a:rPr>
              <a:t>https://lmarena.ai</a:t>
            </a:r>
            <a:r>
              <a:rPr lang="de-DE" sz="1200" dirty="0" smtClean="0">
                <a:hlinkClick r:id="rId3"/>
              </a:rPr>
              <a:t>/</a:t>
            </a:r>
            <a:r>
              <a:rPr lang="de-DE" sz="1200" dirty="0" smtClean="0"/>
              <a:t>	| Stand: 15.10.2024</a:t>
            </a:r>
            <a:endParaRPr lang="de-DE" sz="1200" dirty="0"/>
          </a:p>
        </p:txBody>
      </p:sp>
      <p:sp>
        <p:nvSpPr>
          <p:cNvPr id="5" name="Rechteck 4"/>
          <p:cNvSpPr/>
          <p:nvPr/>
        </p:nvSpPr>
        <p:spPr>
          <a:xfrm>
            <a:off x="5831632" y="46200"/>
            <a:ext cx="33123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u="sng" dirty="0" smtClean="0"/>
              <a:t>Vergleichsplattform für KI-Modelle</a:t>
            </a:r>
            <a:r>
              <a:rPr lang="de-DE" sz="1000" dirty="0" smtClean="0"/>
              <a:t/>
            </a:r>
            <a:br>
              <a:rPr lang="de-DE" sz="1000" dirty="0" smtClean="0"/>
            </a:br>
            <a:r>
              <a:rPr lang="de-DE" sz="1000" dirty="0" smtClean="0"/>
              <a:t>Aufgestellt von: lmarena.ai (Community &amp; Experten)</a:t>
            </a:r>
            <a:br>
              <a:rPr lang="de-DE" sz="1000" dirty="0" smtClean="0"/>
            </a:br>
            <a:r>
              <a:rPr lang="de-DE" sz="1000" dirty="0" smtClean="0"/>
              <a:t>Kriterien: Nutzerbewertungen, Arena-Score, Modellleistung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1338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547172"/>
            <a:ext cx="5832648" cy="503882"/>
          </a:xfrm>
        </p:spPr>
        <p:txBody>
          <a:bodyPr/>
          <a:lstStyle/>
          <a:p>
            <a:pPr algn="ctr"/>
            <a:r>
              <a:rPr lang="de-DE" dirty="0"/>
              <a:t>2</a:t>
            </a:r>
            <a:r>
              <a:rPr lang="de-DE" dirty="0" smtClean="0"/>
              <a:t>. AI im Vergleich (</a:t>
            </a:r>
            <a:r>
              <a:rPr lang="de-DE" sz="2200" b="0" i="1" dirty="0" smtClean="0"/>
              <a:t>Stand 15.10.2024</a:t>
            </a:r>
            <a:r>
              <a:rPr lang="de-DE" dirty="0" smtClean="0"/>
              <a:t>)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94" y="1093892"/>
            <a:ext cx="7043846" cy="403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A6F03-7C03-BEC7-A511-F8299DE05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69" y="1131590"/>
            <a:ext cx="8929231" cy="4011910"/>
          </a:xfrm>
        </p:spPr>
        <p:txBody>
          <a:bodyPr>
            <a:normAutofit fontScale="85000" lnSpcReduction="20000"/>
          </a:bodyPr>
          <a:lstStyle/>
          <a:p>
            <a:r>
              <a:rPr lang="de-DE" u="sng" dirty="0" smtClean="0"/>
              <a:t>Kosten</a:t>
            </a:r>
            <a:r>
              <a:rPr lang="de-DE" dirty="0" smtClean="0"/>
              <a:t>																</a:t>
            </a:r>
            <a:r>
              <a:rPr lang="de-DE" dirty="0" smtClean="0">
                <a:solidFill>
                  <a:srgbClr val="00B0F0"/>
                </a:solidFill>
              </a:rPr>
              <a:t>[</a:t>
            </a:r>
            <a:r>
              <a:rPr lang="de-DE" dirty="0">
                <a:solidFill>
                  <a:srgbClr val="00B0F0"/>
                </a:solidFill>
              </a:rPr>
              <a:t>2</a:t>
            </a:r>
            <a:r>
              <a:rPr lang="de-DE" dirty="0" smtClean="0">
                <a:solidFill>
                  <a:srgbClr val="00B0F0"/>
                </a:solidFill>
              </a:rPr>
              <a:t>]</a:t>
            </a:r>
            <a:endParaRPr lang="de-DE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 smtClean="0"/>
              <a:t>GPT-4o</a:t>
            </a:r>
            <a:r>
              <a:rPr lang="de-DE" dirty="0"/>
              <a:t>: $5 / 1.000 Eingabetokens, $15 / 1.000 Ausgabetokens (</a:t>
            </a:r>
            <a:r>
              <a:rPr lang="de-DE" dirty="0" err="1"/>
              <a:t>OpenAI</a:t>
            </a:r>
            <a:r>
              <a:rPr lang="de-DE" dirty="0"/>
              <a:t>, 2025</a:t>
            </a:r>
            <a:r>
              <a:rPr lang="de-DE" dirty="0" smtClean="0"/>
              <a:t>) 		</a:t>
            </a:r>
            <a:r>
              <a:rPr lang="de-DE" dirty="0">
                <a:solidFill>
                  <a:srgbClr val="00B0F0"/>
                </a:solidFill>
              </a:rPr>
              <a:t> </a:t>
            </a:r>
            <a:endParaRPr lang="de-DE" dirty="0">
              <a:solidFill>
                <a:srgbClr val="00B0F0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 smtClean="0"/>
              <a:t>GPT-4o </a:t>
            </a:r>
            <a:r>
              <a:rPr lang="de-DE" dirty="0"/>
              <a:t>mini: $2.50 / 1M Eingabetokens, $10 / 1M </a:t>
            </a:r>
            <a:r>
              <a:rPr lang="de-DE" dirty="0" smtClean="0"/>
              <a:t>Ausgabetokens</a:t>
            </a:r>
            <a:endParaRPr lang="de-DE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 smtClean="0"/>
              <a:t>Lange </a:t>
            </a:r>
            <a:r>
              <a:rPr lang="de-DE" dirty="0" smtClean="0"/>
              <a:t>/ ineffiziente Prompts = höhere Kosten</a:t>
            </a:r>
          </a:p>
          <a:p>
            <a:endParaRPr lang="de-DE" dirty="0" smtClean="0"/>
          </a:p>
          <a:p>
            <a:r>
              <a:rPr lang="de-DE" u="sng" dirty="0" smtClean="0"/>
              <a:t>Energieverbrauch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 smtClean="0"/>
              <a:t>KI-Abfrage</a:t>
            </a:r>
            <a:r>
              <a:rPr lang="de-DE" dirty="0"/>
              <a:t>: bis zu 10× mehr Energie als Google-Suche (Wikipedia, 2025</a:t>
            </a:r>
            <a:r>
              <a:rPr lang="de-DE" dirty="0" smtClean="0"/>
              <a:t>)			</a:t>
            </a:r>
            <a:r>
              <a:rPr lang="de-DE" dirty="0" smtClean="0">
                <a:solidFill>
                  <a:srgbClr val="00B0F0"/>
                </a:solidFill>
              </a:rPr>
              <a:t>[3]</a:t>
            </a:r>
            <a:endParaRPr lang="de-DE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GPT-3-Training: 1.287 MWh Strom, 552 t CO₂</a:t>
            </a:r>
            <a:r>
              <a:rPr lang="de-DE" dirty="0" smtClean="0"/>
              <a:t>	</a:t>
            </a:r>
            <a:r>
              <a:rPr lang="de-DE" dirty="0" smtClean="0"/>
              <a:t>							</a:t>
            </a:r>
            <a:r>
              <a:rPr lang="de-DE" dirty="0" smtClean="0">
                <a:solidFill>
                  <a:srgbClr val="00B0F0"/>
                </a:solidFill>
              </a:rPr>
              <a:t>[</a:t>
            </a:r>
            <a:r>
              <a:rPr lang="de-DE" dirty="0">
                <a:solidFill>
                  <a:srgbClr val="00B0F0"/>
                </a:solidFill>
              </a:rPr>
              <a:t>4</a:t>
            </a:r>
            <a:r>
              <a:rPr lang="de-DE" dirty="0" smtClean="0">
                <a:solidFill>
                  <a:srgbClr val="00B0F0"/>
                </a:solidFill>
              </a:rPr>
              <a:t>]</a:t>
            </a:r>
            <a:endParaRPr lang="de-DE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/>
              <a:t>Prognose bis 2027: 85–134 </a:t>
            </a:r>
            <a:r>
              <a:rPr lang="de-DE" dirty="0" err="1"/>
              <a:t>TWh</a:t>
            </a:r>
            <a:r>
              <a:rPr lang="de-DE" dirty="0"/>
              <a:t> für KI (~0,5 % des globalen Stromverbrauchs</a:t>
            </a:r>
            <a:r>
              <a:rPr lang="de-DE" dirty="0" smtClean="0"/>
              <a:t>)		</a:t>
            </a:r>
            <a:r>
              <a:rPr lang="de-DE" dirty="0" smtClean="0">
                <a:solidFill>
                  <a:srgbClr val="00B0F0"/>
                </a:solidFill>
              </a:rPr>
              <a:t>[5]</a:t>
            </a:r>
            <a:endParaRPr lang="de-DE" dirty="0" smtClean="0"/>
          </a:p>
          <a:p>
            <a:endParaRPr lang="de-DE" dirty="0" smtClean="0"/>
          </a:p>
          <a:p>
            <a:r>
              <a:rPr lang="de-DE" u="sng" dirty="0" smtClean="0"/>
              <a:t>Nachhaltigkeit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/>
              <a:t>Optimierte Prompts &amp; effiziente Modelle reduzieren CO₂-Ausstoß</a:t>
            </a:r>
            <a:endParaRPr lang="de-DE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/>
              <a:t>KI-Integration in Suchmaschinen: 10 </a:t>
            </a:r>
            <a:r>
              <a:rPr lang="de-DE" dirty="0" err="1"/>
              <a:t>TWh</a:t>
            </a:r>
            <a:r>
              <a:rPr lang="de-DE" dirty="0"/>
              <a:t>/Jahr 	</a:t>
            </a:r>
            <a:r>
              <a:rPr lang="de-DE" dirty="0" smtClean="0"/>
              <a:t>							</a:t>
            </a:r>
            <a:r>
              <a:rPr lang="de-DE" dirty="0" smtClean="0">
                <a:solidFill>
                  <a:srgbClr val="00B0F0"/>
                </a:solidFill>
              </a:rPr>
              <a:t>[</a:t>
            </a:r>
            <a:r>
              <a:rPr lang="de-DE" dirty="0">
                <a:solidFill>
                  <a:srgbClr val="00B0F0"/>
                </a:solidFill>
              </a:rPr>
              <a:t>3</a:t>
            </a:r>
            <a:r>
              <a:rPr lang="de-DE" dirty="0" smtClean="0">
                <a:solidFill>
                  <a:srgbClr val="00B0F0"/>
                </a:solidFill>
              </a:rPr>
              <a:t>]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e-DE" dirty="0" smtClean="0"/>
              <a:t>EU </a:t>
            </a:r>
            <a:r>
              <a:rPr lang="de-DE" dirty="0"/>
              <a:t>AI Act (</a:t>
            </a:r>
            <a:r>
              <a:rPr lang="de-DE" dirty="0" smtClean="0"/>
              <a:t>2024): </a:t>
            </a:r>
            <a:r>
              <a:rPr lang="de-DE" dirty="0"/>
              <a:t>Regulierung &amp; mögliche Anreize für nachhaltige KI			</a:t>
            </a:r>
            <a:r>
              <a:rPr lang="de-DE" dirty="0" smtClean="0"/>
              <a:t>	</a:t>
            </a:r>
            <a:r>
              <a:rPr lang="de-DE" dirty="0" smtClean="0">
                <a:solidFill>
                  <a:srgbClr val="00B0F0"/>
                </a:solidFill>
              </a:rPr>
              <a:t>[</a:t>
            </a:r>
            <a:r>
              <a:rPr lang="de-DE" dirty="0">
                <a:solidFill>
                  <a:srgbClr val="00B0F0"/>
                </a:solidFill>
              </a:rPr>
              <a:t>1] 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49DEF2-DF64-43D6-9764-E00CC0188D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FF2FF50-3962-668E-C433-0F729FB5C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47172"/>
            <a:ext cx="6264696" cy="503882"/>
          </a:xfrm>
        </p:spPr>
        <p:txBody>
          <a:bodyPr/>
          <a:lstStyle/>
          <a:p>
            <a:pPr algn="ctr"/>
            <a:r>
              <a:rPr lang="de-DE" dirty="0"/>
              <a:t>Kosten &amp; ökologischer Fußabdruck von KI</a:t>
            </a:r>
          </a:p>
        </p:txBody>
      </p:sp>
    </p:spTree>
    <p:extLst>
      <p:ext uri="{BB962C8B-B14F-4D97-AF65-F5344CB8AC3E}">
        <p14:creationId xmlns:p14="http://schemas.microsoft.com/office/powerpoint/2010/main" val="29092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46F15-2863-B3B9-2934-BDF7FE36B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554" y="522218"/>
            <a:ext cx="4662892" cy="503882"/>
          </a:xfrm>
        </p:spPr>
        <p:txBody>
          <a:bodyPr/>
          <a:lstStyle/>
          <a:p>
            <a:r>
              <a:rPr lang="de-DE" dirty="0"/>
              <a:t>3. Erwartungen an den Kurs?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BEF302-6A1B-71E6-3792-A00BA0B78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491630"/>
            <a:ext cx="9144000" cy="3168352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800"/>
              </a:spcBef>
              <a:spcAft>
                <a:spcPts val="1800"/>
              </a:spcAft>
              <a:buFont typeface="Courier New" panose="02070309020205020404" pitchFamily="49" charset="0"/>
              <a:buChar char="o"/>
            </a:pPr>
            <a:r>
              <a:rPr lang="de-DE" sz="1500" b="1" dirty="0"/>
              <a:t>Grund für die Kurswahl</a:t>
            </a:r>
            <a:r>
              <a:rPr lang="de-DE" sz="1500" dirty="0"/>
              <a:t>: </a:t>
            </a:r>
            <a:r>
              <a:rPr lang="de-DE" sz="1500" dirty="0" smtClean="0"/>
              <a:t>		Welche </a:t>
            </a:r>
            <a:r>
              <a:rPr lang="de-DE" sz="1500" dirty="0"/>
              <a:t>Faktoren haben Ihre Entscheidung beeinflusst?</a:t>
            </a:r>
          </a:p>
          <a:p>
            <a:pPr marL="342900" indent="-342900">
              <a:spcBef>
                <a:spcPts val="1800"/>
              </a:spcBef>
              <a:spcAft>
                <a:spcPts val="1800"/>
              </a:spcAft>
              <a:buFont typeface="Courier New" panose="02070309020205020404" pitchFamily="49" charset="0"/>
              <a:buChar char="o"/>
            </a:pPr>
            <a:r>
              <a:rPr lang="de-DE" sz="1500" b="1" dirty="0"/>
              <a:t>Persönliche Fragestellungen</a:t>
            </a:r>
            <a:r>
              <a:rPr lang="de-DE" sz="1500" dirty="0"/>
              <a:t>: </a:t>
            </a:r>
            <a:r>
              <a:rPr lang="de-DE" sz="1500" dirty="0" smtClean="0"/>
              <a:t>	Gibt </a:t>
            </a:r>
            <a:r>
              <a:rPr lang="de-DE" sz="1500" dirty="0"/>
              <a:t>es spezifische Themen, die Sie in diesem Kurs bearbeiten möchten?</a:t>
            </a:r>
          </a:p>
          <a:p>
            <a:pPr marL="342900" indent="-342900">
              <a:spcBef>
                <a:spcPts val="1800"/>
              </a:spcBef>
              <a:spcAft>
                <a:spcPts val="1800"/>
              </a:spcAft>
              <a:buFont typeface="Courier New" panose="02070309020205020404" pitchFamily="49" charset="0"/>
              <a:buChar char="o"/>
            </a:pPr>
            <a:r>
              <a:rPr lang="de-DE" sz="1500" b="1" dirty="0"/>
              <a:t>Angestrebte Kenntnisse</a:t>
            </a:r>
            <a:r>
              <a:rPr lang="de-DE" sz="1500" dirty="0"/>
              <a:t>: </a:t>
            </a:r>
            <a:r>
              <a:rPr lang="de-DE" sz="1500" dirty="0" smtClean="0"/>
              <a:t>	Welche </a:t>
            </a:r>
            <a:r>
              <a:rPr lang="de-DE" sz="1500" dirty="0"/>
              <a:t>Fähigkeiten oder Kenntnisse hoffen Sie, durch diesen Kurs zu erwerben?</a:t>
            </a:r>
          </a:p>
          <a:p>
            <a:pPr marL="342900" indent="-342900">
              <a:spcBef>
                <a:spcPts val="1800"/>
              </a:spcBef>
              <a:spcAft>
                <a:spcPts val="1800"/>
              </a:spcAft>
              <a:buFont typeface="Courier New" panose="02070309020205020404" pitchFamily="49" charset="0"/>
              <a:buChar char="o"/>
            </a:pPr>
            <a:r>
              <a:rPr lang="de-DE" sz="1500" b="1" dirty="0"/>
              <a:t>Erwartete Unterstützung</a:t>
            </a:r>
            <a:r>
              <a:rPr lang="de-DE" sz="1500" dirty="0"/>
              <a:t>: </a:t>
            </a:r>
            <a:r>
              <a:rPr lang="de-DE" sz="1500" dirty="0" smtClean="0"/>
              <a:t>  Welche </a:t>
            </a:r>
            <a:r>
              <a:rPr lang="de-DE" sz="1500" dirty="0"/>
              <a:t>Art von Unterstützung oder Hilfestellung erwarten Sie während des Kurses?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D5715D5-9385-873D-996D-60F0A5FCFB8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264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99BC86-8C32-E3E2-103F-6CD0FA0A2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96" y="1131590"/>
            <a:ext cx="9108503" cy="401191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00B0F0"/>
                </a:solidFill>
              </a:rPr>
              <a:t>[1] </a:t>
            </a:r>
            <a:r>
              <a:rPr lang="de-DE" sz="1200" dirty="0"/>
              <a:t>European Union. (2024). </a:t>
            </a:r>
            <a:r>
              <a:rPr lang="de-DE" sz="1200" i="1" dirty="0"/>
              <a:t>AI Act 2024/1689</a:t>
            </a:r>
            <a:r>
              <a:rPr lang="de-DE" sz="1200" dirty="0"/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00B0F0"/>
                </a:solidFill>
              </a:rPr>
              <a:t>[2] </a:t>
            </a:r>
            <a:r>
              <a:rPr lang="de-DE" sz="1200" dirty="0" err="1"/>
              <a:t>OpenAI</a:t>
            </a:r>
            <a:r>
              <a:rPr lang="de-DE" sz="1200" dirty="0"/>
              <a:t>. (2025). </a:t>
            </a:r>
            <a:r>
              <a:rPr lang="de-DE" sz="1200" i="1" dirty="0"/>
              <a:t>GPT-4o </a:t>
            </a:r>
            <a:r>
              <a:rPr lang="de-DE" sz="1200" i="1" dirty="0" err="1"/>
              <a:t>pricing</a:t>
            </a:r>
            <a:r>
              <a:rPr lang="de-DE" sz="1200" dirty="0"/>
              <a:t>. </a:t>
            </a:r>
            <a:r>
              <a:rPr lang="de-DE" sz="1200" dirty="0" err="1"/>
              <a:t>Retrieved</a:t>
            </a:r>
            <a:r>
              <a:rPr lang="de-DE" sz="1200" dirty="0"/>
              <a:t> </a:t>
            </a:r>
            <a:r>
              <a:rPr lang="de-DE" sz="1200" dirty="0" err="1"/>
              <a:t>from</a:t>
            </a:r>
            <a:r>
              <a:rPr lang="de-DE" sz="1200" dirty="0"/>
              <a:t> </a:t>
            </a:r>
            <a:r>
              <a:rPr lang="de-DE" sz="1200" dirty="0">
                <a:hlinkClick r:id="rId2"/>
              </a:rPr>
              <a:t>https://openai.com</a:t>
            </a:r>
            <a:endParaRPr lang="de-DE" sz="1200" dirty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00B0F0"/>
                </a:solidFill>
              </a:rPr>
              <a:t>[3] </a:t>
            </a:r>
            <a:r>
              <a:rPr lang="en-US" sz="1200" dirty="0" smtClean="0"/>
              <a:t>Calvert</a:t>
            </a:r>
            <a:r>
              <a:rPr lang="en-US" sz="1200" dirty="0"/>
              <a:t>, B. (2024). AI already uses as much energy as a small country. </a:t>
            </a:r>
            <a:r>
              <a:rPr lang="en-US" sz="1200" dirty="0" err="1"/>
              <a:t>Vox</a:t>
            </a:r>
            <a:r>
              <a:rPr lang="en-US" sz="1200" dirty="0"/>
              <a:t>. Retrieved from </a:t>
            </a:r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www.vox.com</a:t>
            </a:r>
            <a:r>
              <a:rPr lang="en-US" sz="1200" dirty="0" smtClean="0"/>
              <a:t> </a:t>
            </a:r>
            <a:endParaRPr lang="de-DE" sz="1200" dirty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00B0F0"/>
                </a:solidFill>
              </a:rPr>
              <a:t>[4] </a:t>
            </a:r>
            <a:r>
              <a:rPr lang="en-US" sz="1200" dirty="0" err="1"/>
              <a:t>Saenko</a:t>
            </a:r>
            <a:r>
              <a:rPr lang="en-US" sz="1200" dirty="0"/>
              <a:t>, K. (2023). A Computer Scientist Breaks Down Generative AI's Hefty Carbon Footprint. Scientific American. Retrieved from </a:t>
            </a:r>
            <a:r>
              <a:rPr lang="en-US" sz="1200" dirty="0">
                <a:hlinkClick r:id="rId4"/>
              </a:rPr>
              <a:t>https://</a:t>
            </a:r>
            <a:r>
              <a:rPr lang="en-US" sz="1200" dirty="0" smtClean="0">
                <a:hlinkClick r:id="rId4"/>
              </a:rPr>
              <a:t>www.scientificamerican.com</a:t>
            </a:r>
            <a:endParaRPr lang="en-US" sz="1200" dirty="0" smtClean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 smtClean="0">
                <a:solidFill>
                  <a:srgbClr val="00B0F0"/>
                </a:solidFill>
              </a:rPr>
              <a:t>[5] </a:t>
            </a:r>
            <a:r>
              <a:rPr lang="en-US" sz="1200" dirty="0" err="1"/>
              <a:t>Erdenesanaa</a:t>
            </a:r>
            <a:r>
              <a:rPr lang="en-US" sz="1200" dirty="0"/>
              <a:t>, D. (2023). A.I. Could Soon Need as Much Electricity as an Entire Country. The New York Times. Retrieved </a:t>
            </a:r>
            <a:r>
              <a:rPr lang="en-US" sz="1200" dirty="0" smtClean="0"/>
              <a:t>from </a:t>
            </a:r>
            <a:r>
              <a:rPr lang="en-US" sz="1200" dirty="0" smtClean="0">
                <a:hlinkClick r:id="rId5"/>
              </a:rPr>
              <a:t>https</a:t>
            </a:r>
            <a:r>
              <a:rPr lang="en-US" sz="1200" dirty="0">
                <a:hlinkClick r:id="rId5"/>
              </a:rPr>
              <a:t>://</a:t>
            </a:r>
            <a:r>
              <a:rPr lang="en-US" sz="1200" dirty="0" smtClean="0">
                <a:hlinkClick r:id="rId5"/>
              </a:rPr>
              <a:t>www.nytimes.com</a:t>
            </a:r>
            <a:r>
              <a:rPr lang="en-US" sz="1200" dirty="0" smtClean="0"/>
              <a:t> </a:t>
            </a:r>
            <a:endParaRPr lang="de-DE" sz="1200" dirty="0"/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de-DE" sz="1200" dirty="0">
              <a:latin typeface="+mj-lt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4F7AC7-875D-F54D-00D1-8A974E8843B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45AC352-9213-528C-1F1E-66E674D9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651" y="520427"/>
            <a:ext cx="6264696" cy="503882"/>
          </a:xfrm>
        </p:spPr>
        <p:txBody>
          <a:bodyPr/>
          <a:lstStyle/>
          <a:p>
            <a:pPr algn="ctr"/>
            <a:r>
              <a:rPr lang="de-DE" dirty="0"/>
              <a:t>Quellen</a:t>
            </a:r>
            <a:endParaRPr lang="de-DE" dirty="0">
              <a:solidFill>
                <a:srgbClr val="3B51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46F15-2863-B3B9-2934-BDF7FE36B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532088"/>
            <a:ext cx="7200800" cy="503882"/>
          </a:xfrm>
        </p:spPr>
        <p:txBody>
          <a:bodyPr/>
          <a:lstStyle/>
          <a:p>
            <a:pPr algn="ctr"/>
            <a:r>
              <a:rPr lang="de-DE" dirty="0"/>
              <a:t>Dokumentation der KI-Nutzung für den Foliensatz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D5715D5-9385-873D-996D-60F0A5FCFB8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21</a:t>
            </a:fld>
            <a:endParaRPr lang="de-DE" dirty="0"/>
          </a:p>
        </p:txBody>
      </p:sp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751419"/>
              </p:ext>
            </p:extLst>
          </p:nvPr>
        </p:nvGraphicFramePr>
        <p:xfrm>
          <a:off x="539552" y="1269668"/>
          <a:ext cx="8136906" cy="27254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2302">
                  <a:extLst>
                    <a:ext uri="{9D8B030D-6E8A-4147-A177-3AD203B41FA5}">
                      <a16:colId xmlns:a16="http://schemas.microsoft.com/office/drawing/2014/main" val="617976397"/>
                    </a:ext>
                  </a:extLst>
                </a:gridCol>
                <a:gridCol w="2712302">
                  <a:extLst>
                    <a:ext uri="{9D8B030D-6E8A-4147-A177-3AD203B41FA5}">
                      <a16:colId xmlns:a16="http://schemas.microsoft.com/office/drawing/2014/main" val="2081076122"/>
                    </a:ext>
                  </a:extLst>
                </a:gridCol>
                <a:gridCol w="2712302">
                  <a:extLst>
                    <a:ext uri="{9D8B030D-6E8A-4147-A177-3AD203B41FA5}">
                      <a16:colId xmlns:a16="http://schemas.microsoft.com/office/drawing/2014/main" val="1594044574"/>
                    </a:ext>
                  </a:extLst>
                </a:gridCol>
              </a:tblGrid>
              <a:tr h="289066"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/>
                        <a:t>Arbeitsschritt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/>
                        <a:t>Eingesetzte(s) KI-System(e)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1" dirty="0"/>
                        <a:t>Beschreibung der Verwendungsweise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3676572662"/>
                  </a:ext>
                </a:extLst>
              </a:tr>
              <a:tr h="412951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Strukturvorschlag für die Slides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 dirty="0"/>
                        <a:t>ChatGPT-3.5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Erste Erstellung einer logischen Struktur für das Folienset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3951820957"/>
                  </a:ext>
                </a:extLst>
              </a:tr>
              <a:tr h="536836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Inhaltsgenerierung &amp; Brainstorming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ChatGPT-3.5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Entwicklung der inhaltlichen Kernelemente und thematische Gliederung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263284202"/>
                  </a:ext>
                </a:extLst>
              </a:tr>
              <a:tr h="536836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Integration menschlicher Inhalte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ChatGPT-3.5 &amp; Menschliche Beiträge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Hilfswissenschaftler David Bechler lieferte Inhaltsvorlagen als Referenzen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4250542296"/>
                  </a:ext>
                </a:extLst>
              </a:tr>
              <a:tr h="536836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Überarbeitung &amp; Anpassung für WS 24/25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ChatGPT-4o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Aktualisierung und Verfeinerung der Inhalte für das Wintersemester 24/25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548986310"/>
                  </a:ext>
                </a:extLst>
              </a:tr>
              <a:tr h="412951"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Wording &amp; sprachliche Feinabstimmung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/>
                        <a:t>ChatGPT-4o</a:t>
                      </a:r>
                    </a:p>
                  </a:txBody>
                  <a:tcPr marL="41295" marR="41295" marT="20648" marB="206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800" dirty="0"/>
                        <a:t>Anpassung von Formulierungen nach präzisen Anweisungen</a:t>
                      </a:r>
                    </a:p>
                  </a:txBody>
                  <a:tcPr marL="41295" marR="41295" marT="20648" marB="20648" anchor="ctr"/>
                </a:tc>
                <a:extLst>
                  <a:ext uri="{0D108BD9-81ED-4DB2-BD59-A6C34878D82A}">
                    <a16:rowId xmlns:a16="http://schemas.microsoft.com/office/drawing/2014/main" val="191424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2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lienmaster">
  <a:themeElements>
    <a:clrScheme name="Benutzerdefiniert 1">
      <a:dk1>
        <a:srgbClr val="3B515B"/>
      </a:dk1>
      <a:lt1>
        <a:srgbClr val="FFFFFF"/>
      </a:lt1>
      <a:dk2>
        <a:srgbClr val="000000"/>
      </a:dk2>
      <a:lt2>
        <a:srgbClr val="B6BFC3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1353</Words>
  <Application>Microsoft Office PowerPoint</Application>
  <PresentationFormat>Bildschirmpräsentation (16:9)</PresentationFormat>
  <Paragraphs>207</Paragraphs>
  <Slides>21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30" baseType="lpstr">
      <vt:lpstr>Calibri</vt:lpstr>
      <vt:lpstr>Wingdings</vt:lpstr>
      <vt:lpstr>Arial</vt:lpstr>
      <vt:lpstr>TheSans UHH</vt:lpstr>
      <vt:lpstr>TheSans UHH Regular</vt:lpstr>
      <vt:lpstr>Courier New</vt:lpstr>
      <vt:lpstr>TheSans UHH Bold Caps</vt:lpstr>
      <vt:lpstr>TheSans UHH Bold Caps</vt:lpstr>
      <vt:lpstr>Folienmaster</vt:lpstr>
      <vt:lpstr>IGK1 1. Einführung und Organisatorisches (16.10.2024) </vt:lpstr>
      <vt:lpstr>Agenda</vt:lpstr>
      <vt:lpstr>1. Einleitung - Kontakt</vt:lpstr>
      <vt:lpstr>1. Einleitung – Professur Saam</vt:lpstr>
      <vt:lpstr>1. Einleitung – IGK 1 (Einordnung)</vt:lpstr>
      <vt:lpstr>1. Einleitung – OpenOlat</vt:lpstr>
      <vt:lpstr>1. Einleitung – Kompetenzentwicklung</vt:lpstr>
      <vt:lpstr>1. Einleitung – Kursaufbau</vt:lpstr>
      <vt:lpstr>1. Einleitung – Forschungsauftrag</vt:lpstr>
      <vt:lpstr>1. Einleitung – Deadlines</vt:lpstr>
      <vt:lpstr>2. Was ist KI?</vt:lpstr>
      <vt:lpstr>2. Geschichte und Technologien der KI</vt:lpstr>
      <vt:lpstr>2. Anwendungen und Ethik der KI</vt:lpstr>
      <vt:lpstr>2. Möglichkeiten der KI in der Wirtschaft</vt:lpstr>
      <vt:lpstr>2. Qualität der KI-Antworten</vt:lpstr>
      <vt:lpstr>2. AI Benchmark</vt:lpstr>
      <vt:lpstr>2. AI im Vergleich (Stand 15.10.2024)</vt:lpstr>
      <vt:lpstr>Kosten &amp; ökologischer Fußabdruck von KI</vt:lpstr>
      <vt:lpstr>3. Erwartungen an den Kurs?</vt:lpstr>
      <vt:lpstr>Quellen</vt:lpstr>
      <vt:lpstr>Dokumentation der KI-Nutzung für den Foliensatz</vt:lpstr>
    </vt:vector>
  </TitlesOfParts>
  <Manager/>
  <Company>Universität Hamburg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Autorenname</dc:creator>
  <cp:keywords/>
  <dc:description/>
  <cp:lastModifiedBy>Spektor, Mark</cp:lastModifiedBy>
  <cp:revision>309</cp:revision>
  <dcterms:created xsi:type="dcterms:W3CDTF">2017-11-14T09:58:03Z</dcterms:created>
  <dcterms:modified xsi:type="dcterms:W3CDTF">2025-03-18T16:43:09Z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rache">
    <vt:lpwstr>Deutsch</vt:lpwstr>
  </property>
</Properties>
</file>