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5"/>
  </p:notesMasterIdLst>
  <p:sldIdLst>
    <p:sldId id="256" r:id="rId2"/>
    <p:sldId id="954" r:id="rId3"/>
    <p:sldId id="272" r:id="rId4"/>
    <p:sldId id="273" r:id="rId5"/>
    <p:sldId id="270" r:id="rId6"/>
    <p:sldId id="271" r:id="rId7"/>
    <p:sldId id="275" r:id="rId8"/>
    <p:sldId id="276" r:id="rId9"/>
    <p:sldId id="265" r:id="rId10"/>
    <p:sldId id="974" r:id="rId11"/>
    <p:sldId id="257" r:id="rId12"/>
    <p:sldId id="258" r:id="rId13"/>
    <p:sldId id="279" r:id="rId14"/>
    <p:sldId id="289" r:id="rId15"/>
    <p:sldId id="288" r:id="rId16"/>
    <p:sldId id="291" r:id="rId17"/>
    <p:sldId id="260" r:id="rId18"/>
    <p:sldId id="955" r:id="rId19"/>
    <p:sldId id="957" r:id="rId20"/>
    <p:sldId id="953" r:id="rId21"/>
    <p:sldId id="262" r:id="rId22"/>
    <p:sldId id="956" r:id="rId23"/>
    <p:sldId id="958" r:id="rId24"/>
    <p:sldId id="959" r:id="rId25"/>
    <p:sldId id="927" r:id="rId26"/>
    <p:sldId id="961" r:id="rId27"/>
    <p:sldId id="962" r:id="rId28"/>
    <p:sldId id="979" r:id="rId29"/>
    <p:sldId id="963" r:id="rId30"/>
    <p:sldId id="964" r:id="rId31"/>
    <p:sldId id="965" r:id="rId32"/>
    <p:sldId id="966" r:id="rId33"/>
    <p:sldId id="967" r:id="rId34"/>
    <p:sldId id="968" r:id="rId35"/>
    <p:sldId id="976" r:id="rId36"/>
    <p:sldId id="977" r:id="rId37"/>
    <p:sldId id="978" r:id="rId38"/>
    <p:sldId id="969" r:id="rId39"/>
    <p:sldId id="970" r:id="rId40"/>
    <p:sldId id="971" r:id="rId41"/>
    <p:sldId id="972" r:id="rId42"/>
    <p:sldId id="973" r:id="rId43"/>
    <p:sldId id="259" r:id="rId44"/>
  </p:sldIdLst>
  <p:sldSz cx="9144000" cy="5143500" type="screen16x9"/>
  <p:notesSz cx="6858000" cy="9144000"/>
  <p:embeddedFontLst>
    <p:embeddedFont>
      <p:font typeface="Montserrat" pitchFamily="2" charset="77"/>
      <p:regular r:id="rId46"/>
      <p:bold r:id="rId47"/>
      <p:italic r:id="rId48"/>
      <p:boldItalic r:id="rId49"/>
    </p:embeddedFont>
    <p:embeddedFont>
      <p:font typeface="Open Sans" panose="020B060603050402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47"/>
    <p:restoredTop sz="94740"/>
  </p:normalViewPr>
  <p:slideViewPr>
    <p:cSldViewPr snapToGrid="0">
      <p:cViewPr varScale="1">
        <p:scale>
          <a:sx n="106" d="100"/>
          <a:sy n="106" d="100"/>
        </p:scale>
        <p:origin x="184" y="12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9" d="100"/>
          <a:sy n="149" d="100"/>
        </p:scale>
        <p:origin x="25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4bbf9d3dd1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24bbf9d3dd1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Lot’s learn on the job, not so many on courses and some did not have the time – and there was a need for recognition and reward for developing software</a:t>
            </a:r>
          </a:p>
        </p:txBody>
      </p:sp>
    </p:spTree>
    <p:extLst>
      <p:ext uri="{BB962C8B-B14F-4D97-AF65-F5344CB8AC3E}">
        <p14:creationId xmlns:p14="http://schemas.microsoft.com/office/powerpoint/2010/main" val="3680620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4bbf9d3dd1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24bbf9d3dd1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4bbf9d3dd1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24bbf9d3dd1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Material is freely licensed</a:t>
            </a:r>
          </a:p>
        </p:txBody>
      </p:sp>
    </p:spTree>
    <p:extLst>
      <p:ext uri="{BB962C8B-B14F-4D97-AF65-F5344CB8AC3E}">
        <p14:creationId xmlns:p14="http://schemas.microsoft.com/office/powerpoint/2010/main" val="1855477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a28436b7b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a28436b7b6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ga28436b7b6_0_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ac8328b6b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ac8328b6b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gac8328b6bb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691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61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GB" dirty="0"/>
              <a:t>With apologies to my colleague Simon Hettrick, whose slide I’ve stolen, the problem is that we often try and fit RSEs into neat categories.</a:t>
            </a:r>
          </a:p>
          <a:p>
            <a:pPr marL="158750" indent="0">
              <a:buNone/>
            </a:pPr>
            <a:endParaRPr lang="en-GB" dirty="0"/>
          </a:p>
          <a:p>
            <a:pPr marL="158750" indent="0">
              <a:buNone/>
            </a:pPr>
            <a:r>
              <a:rPr lang="en-GB" dirty="0"/>
              <a:t>But what makes RSEs great is that they don’t fit in boxes!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517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4bbf9d3dd1_0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4bbf9d3dd1_0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810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602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ontserrat"/>
              <a:buNone/>
              <a:defRPr sz="25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460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194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body" idx="1"/>
          </p:nvPr>
        </p:nvSpPr>
        <p:spPr>
          <a:xfrm>
            <a:off x="311700" y="40581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88025"/>
            <a:ext cx="8520600" cy="62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311700" y="1921350"/>
            <a:ext cx="8520600" cy="24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4326" y="98822"/>
            <a:ext cx="6886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333378" y="1200151"/>
            <a:ext cx="8353425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484070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341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8044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747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zenodo.org/record/5504016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esco.org/en/open-science/about?hub=686" TargetMode="External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21" Type="http://schemas.openxmlformats.org/officeDocument/2006/relationships/image" Target="../media/image36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hyperlink" Target="https://legalinstruments.oecd.org/en/instruments/OECD-LEGAL-0347" TargetMode="External"/><Relationship Id="rId9" Type="http://schemas.openxmlformats.org/officeDocument/2006/relationships/hyperlink" Target="https://zenodo.org/records/1183562" TargetMode="External"/><Relationship Id="rId1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oderefinery.org/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rpentries.org/" TargetMode="External"/><Relationship Id="rId5" Type="http://schemas.openxmlformats.org/officeDocument/2006/relationships/image" Target="../media/image40.png"/><Relationship Id="rId10" Type="http://schemas.openxmlformats.org/officeDocument/2006/relationships/hyperlink" Target="https://ourcodingclub.github.io/" TargetMode="External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3.png"/><Relationship Id="rId7" Type="http://schemas.openxmlformats.org/officeDocument/2006/relationships/hyperlink" Target="https://carpentries.github.io/instructor-trainin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rpentries.github.io/lesson-development-training/" TargetMode="External"/><Relationship Id="rId5" Type="http://schemas.openxmlformats.org/officeDocument/2006/relationships/hyperlink" Target="https://carpentries-incubator.github.io/python-intermediate-development/" TargetMode="External"/><Relationship Id="rId4" Type="http://schemas.openxmlformats.org/officeDocument/2006/relationships/hyperlink" Target="https://software-carpentry.org/lessons/" TargetMode="External"/><Relationship Id="rId9" Type="http://schemas.openxmlformats.org/officeDocument/2006/relationships/hyperlink" Target="https://carpentries-incubator.github.io/python-intermediate-development-earth-sciences/00-setting-the-scene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carpentries.org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hyperlink" Target="https://swc-slack-invite.herokuapp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carpentries.org/community_discussions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5497/RDA0006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rdmkit.elixir-europe.org/" TargetMode="External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hyperlink" Target="https://envri.eu/" TargetMode="External"/><Relationship Id="rId4" Type="http://schemas.openxmlformats.org/officeDocument/2006/relationships/image" Target="../media/image51.png"/><Relationship Id="rId9" Type="http://schemas.openxmlformats.org/officeDocument/2006/relationships/hyperlink" Target="https://envri-hub.envri.eu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7994286" TargetMode="External"/><Relationship Id="rId7" Type="http://schemas.openxmlformats.org/officeDocument/2006/relationships/image" Target="../media/image60.png"/><Relationship Id="rId2" Type="http://schemas.openxmlformats.org/officeDocument/2006/relationships/hyperlink" Target="https://www.esciencecenter.nl/news/the-netherlands-escience-center-releases-job-profile-and-role-description-for-research-software-engineers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setoolkit.github.io/roles/new-rse/" TargetMode="External"/><Relationship Id="rId5" Type="http://schemas.openxmlformats.org/officeDocument/2006/relationships/image" Target="../media/image59.png"/><Relationship Id="rId4" Type="http://schemas.openxmlformats.org/officeDocument/2006/relationships/hyperlink" Target="https://zenodo.org/records/7805870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hyperlink" Target="https://rsecon24.society-rse.org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jpeg"/><Relationship Id="rId3" Type="http://schemas.openxmlformats.org/officeDocument/2006/relationships/image" Target="../media/image67.jpeg"/><Relationship Id="rId21" Type="http://schemas.openxmlformats.org/officeDocument/2006/relationships/image" Target="../media/image85.pn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2" Type="http://schemas.openxmlformats.org/officeDocument/2006/relationships/image" Target="../media/image66.jpg"/><Relationship Id="rId16" Type="http://schemas.openxmlformats.org/officeDocument/2006/relationships/image" Target="../media/image80.png"/><Relationship Id="rId20" Type="http://schemas.openxmlformats.org/officeDocument/2006/relationships/image" Target="../media/image84.jpeg"/><Relationship Id="rId29" Type="http://schemas.openxmlformats.org/officeDocument/2006/relationships/image" Target="../media/image9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24" Type="http://schemas.openxmlformats.org/officeDocument/2006/relationships/image" Target="../media/image88.jpeg"/><Relationship Id="rId32" Type="http://schemas.openxmlformats.org/officeDocument/2006/relationships/hyperlink" Target="https://unsplash.com/license" TargetMode="External"/><Relationship Id="rId5" Type="http://schemas.openxmlformats.org/officeDocument/2006/relationships/image" Target="../media/image69.jpeg"/><Relationship Id="rId15" Type="http://schemas.openxmlformats.org/officeDocument/2006/relationships/image" Target="../media/image79.png"/><Relationship Id="rId23" Type="http://schemas.openxmlformats.org/officeDocument/2006/relationships/image" Target="../media/image87.jpeg"/><Relationship Id="rId28" Type="http://schemas.openxmlformats.org/officeDocument/2006/relationships/image" Target="../media/image92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31" Type="http://schemas.openxmlformats.org/officeDocument/2006/relationships/hyperlink" Target="https://unsplash.com/photos/a-watercolor-painting-of-the-earth-in-space-eA32JIBsSu8?utm_content=creditCopyText&amp;utm_medium=referral&amp;utm_source=unsplash" TargetMode="External"/><Relationship Id="rId4" Type="http://schemas.openxmlformats.org/officeDocument/2006/relationships/image" Target="../media/image68.png"/><Relationship Id="rId9" Type="http://schemas.openxmlformats.org/officeDocument/2006/relationships/image" Target="../media/image73.jpe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hyperlink" Target="https://unsplash.com/@miracleday?utm_content=creditCopyText&amp;utm_medium=referral&amp;utm_source=unsplash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hyperlink" Target="https://unsplash.com/@ideasboom?utm_content=creditCopyText&amp;utm_medium=referral&amp;utm_source=unsplash" TargetMode="External"/><Relationship Id="rId3" Type="http://schemas.openxmlformats.org/officeDocument/2006/relationships/image" Target="../media/image95.png"/><Relationship Id="rId7" Type="http://schemas.openxmlformats.org/officeDocument/2006/relationships/image" Target="../media/image99.jpeg"/><Relationship Id="rId12" Type="http://schemas.openxmlformats.org/officeDocument/2006/relationships/image" Target="../media/image104.png"/><Relationship Id="rId2" Type="http://schemas.openxmlformats.org/officeDocument/2006/relationships/image" Target="../media/image94.jp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openxmlformats.org/officeDocument/2006/relationships/image" Target="../media/image97.jpeg"/><Relationship Id="rId15" Type="http://schemas.openxmlformats.org/officeDocument/2006/relationships/hyperlink" Target="https://www.software.ac.uk/fellowship-programme/fellows" TargetMode="External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hyperlink" Target="https://unsplash.com/photos/birds-eye-view-photograph-of-green-mountains-01_igFr7hd4?utm_content=creditCopyText&amp;utm_medium=referral&amp;utm_source=unsplash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hyperlink" Target="https://citation-file-format.github.io/" TargetMode="External"/><Relationship Id="rId7" Type="http://schemas.openxmlformats.org/officeDocument/2006/relationships/image" Target="../media/image11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5.png"/><Relationship Id="rId2" Type="http://schemas.openxmlformats.org/officeDocument/2006/relationships/hyperlink" Target="https://github.com/research-software-directory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hyperlink" Target="https://research.software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joss.theoj.org/" TargetMode="External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orkflowhub.eu/" TargetMode="External"/><Relationship Id="rId3" Type="http://schemas.openxmlformats.org/officeDocument/2006/relationships/hyperlink" Target="https://bit.ly/UKHSA-SCoP-2024" TargetMode="External"/><Relationship Id="rId7" Type="http://schemas.openxmlformats.org/officeDocument/2006/relationships/hyperlink" Target="https://json-ld.org/" TargetMode="Externa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hema.org/" TargetMode="External"/><Relationship Id="rId11" Type="http://schemas.openxmlformats.org/officeDocument/2006/relationships/image" Target="../media/image121.png"/><Relationship Id="rId5" Type="http://schemas.openxmlformats.org/officeDocument/2006/relationships/hyperlink" Target="https://www.researchobject.org/ro-crate/" TargetMode="External"/><Relationship Id="rId10" Type="http://schemas.openxmlformats.org/officeDocument/2006/relationships/hyperlink" Target="https://tess.elixir-europe.org/" TargetMode="External"/><Relationship Id="rId4" Type="http://schemas.openxmlformats.org/officeDocument/2006/relationships/image" Target="../media/image119.png"/><Relationship Id="rId9" Type="http://schemas.openxmlformats.org/officeDocument/2006/relationships/image" Target="../media/image1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ctrTitle"/>
          </p:nvPr>
        </p:nvSpPr>
        <p:spPr>
          <a:xfrm>
            <a:off x="311700" y="1707614"/>
            <a:ext cx="8520600" cy="8951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Sustainable Research Software</a:t>
            </a:r>
            <a:endParaRPr dirty="0"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958467" y="2602750"/>
            <a:ext cx="7579605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Shoaib Sufi, Community Lead SSI, Software in Polar Research Workshop 7</a:t>
            </a:r>
            <a:r>
              <a:rPr lang="en-GB" baseline="30000" dirty="0"/>
              <a:t>th</a:t>
            </a:r>
            <a:r>
              <a:rPr lang="en-GB" dirty="0"/>
              <a:t> Feb 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E46EB-F84D-9705-28E9-7BA4C712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Slides licensed under CC BY 4.0 - </a:t>
            </a:r>
            <a:r>
              <a:rPr lang="en-GB" sz="2000" dirty="0">
                <a:hlinkClick r:id="rId2"/>
              </a:rPr>
              <a:t>https://creativecommons.org/licenses/by/4.0/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You are free to reuse any uncredited slides, crediting </a:t>
            </a:r>
            <a:br>
              <a:rPr lang="en-GB" sz="2000" dirty="0"/>
            </a:br>
            <a:r>
              <a:rPr lang="en-GB" sz="2000" dirty="0"/>
              <a:t>Sufi, Shoaib (2024).</a:t>
            </a:r>
            <a:br>
              <a:rPr lang="en-GB" sz="2000" dirty="0"/>
            </a:br>
            <a:r>
              <a:rPr lang="en-GB" sz="2000" dirty="0"/>
              <a:t>Sustainable Research Software</a:t>
            </a:r>
            <a:br>
              <a:rPr lang="en-GB" sz="2000" dirty="0"/>
            </a:br>
            <a:r>
              <a:rPr lang="en-GB" sz="2000" b="1" i="0" dirty="0">
                <a:effectLst/>
                <a:latin typeface="Helvetica" pitchFamily="2" charset="0"/>
              </a:rPr>
              <a:t>10.5281/zenodo.10610747</a:t>
            </a:r>
            <a:br>
              <a:rPr lang="en-GB" sz="2000" dirty="0"/>
            </a:br>
            <a:r>
              <a:rPr lang="en-GB" sz="2000" dirty="0"/>
              <a:t>(for slides which are credited please check)</a:t>
            </a:r>
          </a:p>
        </p:txBody>
      </p:sp>
    </p:spTree>
    <p:extLst>
      <p:ext uri="{BB962C8B-B14F-4D97-AF65-F5344CB8AC3E}">
        <p14:creationId xmlns:p14="http://schemas.microsoft.com/office/powerpoint/2010/main" val="416075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4E96-081B-A758-5E5F-1DDDED61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Research Software?</a:t>
            </a:r>
          </a:p>
        </p:txBody>
      </p:sp>
    </p:spTree>
    <p:extLst>
      <p:ext uri="{BB962C8B-B14F-4D97-AF65-F5344CB8AC3E}">
        <p14:creationId xmlns:p14="http://schemas.microsoft.com/office/powerpoint/2010/main" val="48545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0233D-0EB3-04BF-E204-14E6963B4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" y="563880"/>
            <a:ext cx="3962400" cy="4046220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US" sz="2000" b="1" dirty="0"/>
              <a:t>Inclusive definition</a:t>
            </a:r>
          </a:p>
          <a:p>
            <a:r>
              <a:rPr lang="en-GB" b="1" dirty="0"/>
              <a:t>All code and software artifacts </a:t>
            </a:r>
            <a:r>
              <a:rPr lang="en-GB" dirty="0"/>
              <a:t>that are used, produced, or </a:t>
            </a:r>
            <a:r>
              <a:rPr lang="en-GB" b="1" dirty="0"/>
              <a:t>might be related to the research </a:t>
            </a:r>
            <a:r>
              <a:rPr lang="en-GB" dirty="0"/>
              <a:t>process in one or more stages of the research lifecycle and regardless of the layer of the software stack. </a:t>
            </a:r>
          </a:p>
          <a:p>
            <a:r>
              <a:rPr lang="en-GB" dirty="0"/>
              <a:t>Software that was </a:t>
            </a:r>
            <a:r>
              <a:rPr lang="en-GB" b="1" dirty="0"/>
              <a:t>not necessarily developed with the intention </a:t>
            </a:r>
            <a:r>
              <a:rPr lang="en-GB" dirty="0"/>
              <a:t>of being part of research, for example, a library for interfacing with a sensor, or software that ceased to be exclusive to the research domain, for example, certain programming languages developed in research projects, e.g., Python, Scala, R.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9C1AB1-4C67-78A5-10DA-E5423EB9CA82}"/>
              </a:ext>
            </a:extLst>
          </p:cNvPr>
          <p:cNvSpPr txBox="1">
            <a:spLocks/>
          </p:cNvSpPr>
          <p:nvPr/>
        </p:nvSpPr>
        <p:spPr>
          <a:xfrm>
            <a:off x="4343400" y="563880"/>
            <a:ext cx="3962400" cy="30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>
              <a:buNone/>
            </a:pPr>
            <a:r>
              <a:rPr lang="en-US" b="1" dirty="0"/>
              <a:t>Exclusive definition</a:t>
            </a:r>
          </a:p>
          <a:p>
            <a:r>
              <a:rPr lang="en-GB" dirty="0"/>
              <a:t>Well </a:t>
            </a:r>
            <a:r>
              <a:rPr lang="en-GB" b="1" dirty="0"/>
              <a:t>identified software that is part of the research discovery process</a:t>
            </a:r>
            <a:r>
              <a:rPr lang="en-GB" dirty="0"/>
              <a:t>, which might require specialized domain knowledge and is by itself a contribution to science and research.</a:t>
            </a:r>
          </a:p>
          <a:p>
            <a:r>
              <a:rPr lang="en-GB" dirty="0"/>
              <a:t>Software that was </a:t>
            </a:r>
            <a:r>
              <a:rPr lang="en-GB" b="1" dirty="0"/>
              <a:t>developed with the intention</a:t>
            </a:r>
            <a:r>
              <a:rPr lang="en-GB" dirty="0"/>
              <a:t> of being part of research.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792AF7-18E9-3074-214C-4AF718217509}"/>
              </a:ext>
            </a:extLst>
          </p:cNvPr>
          <p:cNvSpPr txBox="1"/>
          <p:nvPr/>
        </p:nvSpPr>
        <p:spPr>
          <a:xfrm>
            <a:off x="1234440" y="4671060"/>
            <a:ext cx="6675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What is Research Software?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B1644-CB5F-60F8-3A89-D0712354CE71}"/>
              </a:ext>
            </a:extLst>
          </p:cNvPr>
          <p:cNvSpPr txBox="1"/>
          <p:nvPr/>
        </p:nvSpPr>
        <p:spPr>
          <a:xfrm>
            <a:off x="4625340" y="361878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Defining Research Software: a controversial discussion, </a:t>
            </a:r>
            <a:r>
              <a:rPr lang="en-US" sz="1200" i="1" dirty="0" err="1"/>
              <a:t>Gruenpeter</a:t>
            </a:r>
            <a:r>
              <a:rPr lang="en-US" sz="1200" i="1" dirty="0"/>
              <a:t> et al, 2021, </a:t>
            </a:r>
            <a:r>
              <a:rPr lang="en-US" sz="1200" i="1" dirty="0">
                <a:hlinkClick r:id="rId2"/>
              </a:rPr>
              <a:t>https://zenodo.org/record/5504016</a:t>
            </a:r>
            <a:r>
              <a:rPr lang="en-US" sz="1200" i="1" dirty="0"/>
              <a:t> </a:t>
            </a:r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07FDD2B7-0B0E-EF4E-7A97-66E3AB73A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720" y="4080445"/>
            <a:ext cx="3196590" cy="46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0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900C-CFC3-8E64-CDED-031F84C1C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u="sng" dirty="0"/>
              <a:t>Sustainable</a:t>
            </a:r>
            <a:r>
              <a:rPr lang="en-US" dirty="0"/>
              <a:t> Research Software?</a:t>
            </a:r>
          </a:p>
        </p:txBody>
      </p:sp>
    </p:spTree>
    <p:extLst>
      <p:ext uri="{BB962C8B-B14F-4D97-AF65-F5344CB8AC3E}">
        <p14:creationId xmlns:p14="http://schemas.microsoft.com/office/powerpoint/2010/main" val="138512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BEE6A-00BC-4B59-1F08-A10BD686C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research software</a:t>
            </a:r>
          </a:p>
        </p:txBody>
      </p:sp>
      <p:pic>
        <p:nvPicPr>
          <p:cNvPr id="2050" name="Picture 2" descr="Better Software Better Research">
            <a:extLst>
              <a:ext uri="{FF2B5EF4-FFF2-40B4-BE49-F238E27FC236}">
                <a16:creationId xmlns:a16="http://schemas.microsoft.com/office/drawing/2014/main" id="{543F168C-1B6A-1D64-8E84-F11916194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61" y="1167349"/>
            <a:ext cx="2933700" cy="165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6AF72-8F30-4FA7-3D5D-2763B903C48E}"/>
              </a:ext>
            </a:extLst>
          </p:cNvPr>
          <p:cNvSpPr txBox="1"/>
          <p:nvPr/>
        </p:nvSpPr>
        <p:spPr>
          <a:xfrm>
            <a:off x="311700" y="1432560"/>
            <a:ext cx="52051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Making research software sustained in the long term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/>
              <a:t>Funding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/>
              <a:t>People - Recognition &amp; Reward (e.g., career paths)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/>
              <a:t>Citation 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/>
              <a:t>Training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/>
              <a:t>Reproducibility / Open Research 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8"/>
            <a:r>
              <a:rPr lang="en-US" dirty="0"/>
              <a:t>Many </a:t>
            </a:r>
            <a:r>
              <a:rPr lang="en-US" dirty="0" err="1"/>
              <a:t>organisations</a:t>
            </a:r>
            <a:r>
              <a:rPr lang="en-US" dirty="0"/>
              <a:t> now have a focus on this area and are working together to improve the understanding and funding of research software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A2A827-72AF-F809-7676-C34591864BE9}"/>
              </a:ext>
            </a:extLst>
          </p:cNvPr>
          <p:cNvSpPr txBox="1"/>
          <p:nvPr/>
        </p:nvSpPr>
        <p:spPr>
          <a:xfrm>
            <a:off x="6065520" y="3078480"/>
            <a:ext cx="262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Software as a first class research object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6D901-4ADB-4B5D-9546-0747876F0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98" y="3793063"/>
            <a:ext cx="1295400" cy="406400"/>
          </a:xfrm>
          <a:prstGeom prst="rect">
            <a:avLst/>
          </a:prstGeom>
        </p:spPr>
      </p:pic>
      <p:pic>
        <p:nvPicPr>
          <p:cNvPr id="9" name="Picture 8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017B4637-B600-B700-B0B4-7E358CD30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613" y="3831765"/>
            <a:ext cx="1175429" cy="367698"/>
          </a:xfrm>
          <a:prstGeom prst="rect">
            <a:avLst/>
          </a:prstGeom>
        </p:spPr>
      </p:pic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19EC954C-585C-09EF-45E9-F5C7C6EBD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5823" y="3831765"/>
            <a:ext cx="652818" cy="334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1472C0-DFCB-FBAA-AA1F-36DB07BAC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3257" y="4156190"/>
            <a:ext cx="903299" cy="66585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D43D63A-9013-3028-3EEB-CB3082395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489" y="3775624"/>
            <a:ext cx="1151942" cy="24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0175719-2AED-9558-0B05-3342DCD718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4433" y="4156190"/>
            <a:ext cx="592053" cy="2716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E813D4-0B93-00C9-9928-5FEDFECDE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8410" y="3761614"/>
            <a:ext cx="706407" cy="2716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1EA504-42AF-60BF-BC13-EA7EF7CD74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1665" y="4156190"/>
            <a:ext cx="1007364" cy="329072"/>
          </a:xfrm>
          <a:prstGeom prst="rect">
            <a:avLst/>
          </a:prstGeom>
        </p:spPr>
      </p:pic>
      <p:pic>
        <p:nvPicPr>
          <p:cNvPr id="2060" name="Picture 12" descr="Society of Research Software Engineering">
            <a:extLst>
              <a:ext uri="{FF2B5EF4-FFF2-40B4-BE49-F238E27FC236}">
                <a16:creationId xmlns:a16="http://schemas.microsoft.com/office/drawing/2014/main" id="{07C7EC7C-73F8-127E-E375-F500B6DD4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007" y="3703344"/>
            <a:ext cx="434564" cy="49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B959EC6-6CD6-B82F-C4D7-C61966748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257" y="3724148"/>
            <a:ext cx="637790" cy="3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purple and white logo&#10;&#10;Description automatically generated">
            <a:extLst>
              <a:ext uri="{FF2B5EF4-FFF2-40B4-BE49-F238E27FC236}">
                <a16:creationId xmlns:a16="http://schemas.microsoft.com/office/drawing/2014/main" id="{A3754465-CD6F-662A-6FE2-9092189C3F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8671" y="4169459"/>
            <a:ext cx="627095" cy="315803"/>
          </a:xfrm>
          <a:prstGeom prst="rect">
            <a:avLst/>
          </a:prstGeom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E364D022-8ECF-C8F1-6840-B8CDD2B92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014" y="4061291"/>
            <a:ext cx="461493" cy="46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B4399475-6FA4-EB12-BDE7-4E367B11B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075" y="3576275"/>
            <a:ext cx="587972" cy="5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SSE Africa">
            <a:extLst>
              <a:ext uri="{FF2B5EF4-FFF2-40B4-BE49-F238E27FC236}">
                <a16:creationId xmlns:a16="http://schemas.microsoft.com/office/drawing/2014/main" id="{5C1E6157-F219-EF92-43DA-CDD292C42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4134680"/>
            <a:ext cx="41910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00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27FAE-2BB0-72EF-BB5C-38DEDDC4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advocacy</a:t>
            </a:r>
          </a:p>
        </p:txBody>
      </p:sp>
    </p:spTree>
    <p:extLst>
      <p:ext uri="{BB962C8B-B14F-4D97-AF65-F5344CB8AC3E}">
        <p14:creationId xmlns:p14="http://schemas.microsoft.com/office/powerpoint/2010/main" val="155726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EEA3-D231-A387-67C3-98A0A64D0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6" y="0"/>
            <a:ext cx="3220257" cy="60302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Advocacy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94BBB-B90D-C401-15FC-93BBAB948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9405" y="603025"/>
            <a:ext cx="1912561" cy="499839"/>
          </a:xfrm>
        </p:spPr>
        <p:txBody>
          <a:bodyPr/>
          <a:lstStyle/>
          <a:p>
            <a:pPr marL="114300" indent="0">
              <a:buNone/>
            </a:pPr>
            <a:r>
              <a:rPr lang="en-GB" dirty="0"/>
              <a:t>International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615AD1-6EE0-6821-B09C-91AD6B734799}"/>
              </a:ext>
            </a:extLst>
          </p:cNvPr>
          <p:cNvSpPr txBox="1"/>
          <p:nvPr/>
        </p:nvSpPr>
        <p:spPr>
          <a:xfrm>
            <a:off x="209405" y="4753484"/>
            <a:ext cx="4439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</a:t>
            </a:r>
            <a:r>
              <a:rPr lang="en-GB" dirty="0" err="1">
                <a:solidFill>
                  <a:schemeClr val="bg1"/>
                </a:solidFill>
              </a:rPr>
              <a:t>www.software.ac.uk</a:t>
            </a:r>
            <a:r>
              <a:rPr lang="en-GB" dirty="0">
                <a:solidFill>
                  <a:schemeClr val="bg1"/>
                </a:solidFill>
              </a:rPr>
              <a:t>/our-outputs/reports</a:t>
            </a:r>
          </a:p>
        </p:txBody>
      </p:sp>
      <p:pic>
        <p:nvPicPr>
          <p:cNvPr id="6" name="Picture 5" descr="A cover of a book&#10;&#10;Description automatically generated">
            <a:extLst>
              <a:ext uri="{FF2B5EF4-FFF2-40B4-BE49-F238E27FC236}">
                <a16:creationId xmlns:a16="http://schemas.microsoft.com/office/drawing/2014/main" id="{3F446893-F499-81D8-FF87-92F75FB37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244" y="1919846"/>
            <a:ext cx="404849" cy="5561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55B677-4705-C451-7D3D-1A0256F5A0A3}"/>
              </a:ext>
            </a:extLst>
          </p:cNvPr>
          <p:cNvSpPr txBox="1"/>
          <p:nvPr/>
        </p:nvSpPr>
        <p:spPr>
          <a:xfrm>
            <a:off x="209406" y="1133577"/>
            <a:ext cx="23104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“In addition, the re-use of data is increasingly and critically dependent on the availability of related metadata, as well as bespoke algorithms, </a:t>
            </a:r>
            <a:r>
              <a:rPr lang="en-GB" b="1" i="1" dirty="0"/>
              <a:t>workflows</a:t>
            </a:r>
            <a:r>
              <a:rPr lang="en-GB" i="1" dirty="0"/>
              <a:t>, </a:t>
            </a:r>
            <a:r>
              <a:rPr lang="en-GB" b="1" i="1" dirty="0"/>
              <a:t>models</a:t>
            </a:r>
            <a:r>
              <a:rPr lang="en-GB" i="1" dirty="0"/>
              <a:t>, and </a:t>
            </a:r>
            <a:r>
              <a:rPr lang="en-GB" b="1" i="1" dirty="0"/>
              <a:t>software</a:t>
            </a:r>
            <a:r>
              <a:rPr lang="en-GB" i="1" dirty="0"/>
              <a:t> (including </a:t>
            </a:r>
            <a:r>
              <a:rPr lang="en-GB" b="1" i="1" dirty="0"/>
              <a:t>code</a:t>
            </a:r>
            <a:r>
              <a:rPr lang="en-GB" i="1" dirty="0"/>
              <a:t>), which are essential for their interpretation.” (</a:t>
            </a:r>
            <a:r>
              <a:rPr lang="en-GB" sz="1100" i="1" dirty="0"/>
              <a:t>2021)</a:t>
            </a:r>
            <a:endParaRPr lang="en-GB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93A810-BF53-5250-9E98-2C71AE893E06}"/>
              </a:ext>
            </a:extLst>
          </p:cNvPr>
          <p:cNvSpPr txBox="1"/>
          <p:nvPr/>
        </p:nvSpPr>
        <p:spPr>
          <a:xfrm>
            <a:off x="109276" y="3489833"/>
            <a:ext cx="22196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hlinkClick r:id="rId4"/>
              </a:rPr>
              <a:t>legalinstruments.oecd.org/en/instruments/OECD-LEGAL-0347</a:t>
            </a:r>
            <a:r>
              <a:rPr lang="en-GB" sz="1050" dirty="0"/>
              <a:t> </a:t>
            </a:r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890030AD-B80E-7457-0959-F7AB9BFB2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" y="3989672"/>
            <a:ext cx="1604416" cy="528587"/>
          </a:xfrm>
          <a:prstGeom prst="rect">
            <a:avLst/>
          </a:prstGeom>
        </p:spPr>
      </p:pic>
      <p:pic>
        <p:nvPicPr>
          <p:cNvPr id="17" name="Picture 16" descr="A blue sign with white letters&#10;&#10;Description automatically generated">
            <a:extLst>
              <a:ext uri="{FF2B5EF4-FFF2-40B4-BE49-F238E27FC236}">
                <a16:creationId xmlns:a16="http://schemas.microsoft.com/office/drawing/2014/main" id="{B2B34483-9630-57F0-5B80-D221EE9840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709" y="2612766"/>
            <a:ext cx="1765979" cy="471325"/>
          </a:xfrm>
          <a:prstGeom prst="rect">
            <a:avLst/>
          </a:prstGeom>
        </p:spPr>
      </p:pic>
      <p:pic>
        <p:nvPicPr>
          <p:cNvPr id="19" name="Picture 18" descr="A blue cover with colorful lines&#10;&#10;Description automatically generated">
            <a:extLst>
              <a:ext uri="{FF2B5EF4-FFF2-40B4-BE49-F238E27FC236}">
                <a16:creationId xmlns:a16="http://schemas.microsoft.com/office/drawing/2014/main" id="{1CBCFE54-41A7-5F34-956A-CD278AD2BF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882" y="1638081"/>
            <a:ext cx="457689" cy="5635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2E1864-2033-CBC8-590D-8F503C21402D}"/>
              </a:ext>
            </a:extLst>
          </p:cNvPr>
          <p:cNvSpPr txBox="1"/>
          <p:nvPr/>
        </p:nvSpPr>
        <p:spPr>
          <a:xfrm>
            <a:off x="2508149" y="988603"/>
            <a:ext cx="16815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“Recommendation:</a:t>
            </a:r>
          </a:p>
          <a:p>
            <a:r>
              <a:rPr lang="en-GB" i="1" dirty="0"/>
              <a:t>Invest in training, education, </a:t>
            </a:r>
            <a:r>
              <a:rPr lang="en-GB" b="1" i="1" dirty="0"/>
              <a:t>digital literacy</a:t>
            </a:r>
            <a:r>
              <a:rPr lang="en-GB" i="1" dirty="0"/>
              <a:t> and capacity-building to support open science” (</a:t>
            </a:r>
            <a:r>
              <a:rPr lang="en-GB" sz="1100" i="1" dirty="0"/>
              <a:t>2021)</a:t>
            </a:r>
            <a:endParaRPr lang="en-GB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4E0693-916D-AD05-C05D-A4FDD68B3C05}"/>
              </a:ext>
            </a:extLst>
          </p:cNvPr>
          <p:cNvSpPr txBox="1"/>
          <p:nvPr/>
        </p:nvSpPr>
        <p:spPr>
          <a:xfrm>
            <a:off x="2482235" y="592463"/>
            <a:ext cx="20092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hlinkClick r:id="rId8"/>
              </a:rPr>
              <a:t>www</a:t>
            </a:r>
            <a:r>
              <a:rPr lang="en-GB" sz="1100" dirty="0">
                <a:hlinkClick r:id="rId8"/>
              </a:rPr>
              <a:t>.unesco.org/en/open-science/about?hub=686</a:t>
            </a:r>
            <a:r>
              <a:rPr lang="en-GB" sz="1100" dirty="0"/>
              <a:t> 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3E6ECE3-8653-0105-0C9D-3182E15FAE6E}"/>
              </a:ext>
            </a:extLst>
          </p:cNvPr>
          <p:cNvSpPr txBox="1">
            <a:spLocks/>
          </p:cNvSpPr>
          <p:nvPr/>
        </p:nvSpPr>
        <p:spPr>
          <a:xfrm>
            <a:off x="4433416" y="539040"/>
            <a:ext cx="1912561" cy="49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>
              <a:buFont typeface="Montserrat"/>
              <a:buNone/>
            </a:pPr>
            <a:r>
              <a:rPr lang="en-GB" dirty="0"/>
              <a:t>National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7D5FB8-219E-F5A9-7CF1-0FCAB9C1784D}"/>
              </a:ext>
            </a:extLst>
          </p:cNvPr>
          <p:cNvSpPr txBox="1"/>
          <p:nvPr/>
        </p:nvSpPr>
        <p:spPr>
          <a:xfrm>
            <a:off x="4572001" y="932925"/>
            <a:ext cx="1863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“It's impossible to conduct research without software, say 7 out of 10 UK researchers” (2014)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71D36F-5A3F-9B3F-67C4-2E8FD90765E2}"/>
              </a:ext>
            </a:extLst>
          </p:cNvPr>
          <p:cNvSpPr txBox="1"/>
          <p:nvPr/>
        </p:nvSpPr>
        <p:spPr>
          <a:xfrm>
            <a:off x="4536083" y="2391785"/>
            <a:ext cx="18996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hlinkClick r:id="rId9"/>
              </a:rPr>
              <a:t>zenodo.org/records/1183562</a:t>
            </a:r>
            <a:r>
              <a:rPr lang="en-GB" sz="105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7EBF35-3D56-2AAB-940B-60FE34709C14}"/>
              </a:ext>
            </a:extLst>
          </p:cNvPr>
          <p:cNvSpPr txBox="1"/>
          <p:nvPr/>
        </p:nvSpPr>
        <p:spPr>
          <a:xfrm>
            <a:off x="4587602" y="2089874"/>
            <a:ext cx="186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0" i="0" dirty="0">
                <a:solidFill>
                  <a:srgbClr val="000000"/>
                </a:solidFill>
                <a:effectLst/>
                <a:latin typeface="+mn-lt"/>
              </a:rPr>
              <a:t>S.J. Hettrick et al, UK Research Software Survey 2014</a:t>
            </a:r>
            <a:endParaRPr lang="en-GB" sz="900" dirty="0">
              <a:latin typeface="+mn-lt"/>
            </a:endParaRPr>
          </a:p>
        </p:txBody>
      </p:sp>
      <p:pic>
        <p:nvPicPr>
          <p:cNvPr id="27" name="Picture 26" descr="A white and red cover with text&#10;&#10;Description automatically generated">
            <a:extLst>
              <a:ext uri="{FF2B5EF4-FFF2-40B4-BE49-F238E27FC236}">
                <a16:creationId xmlns:a16="http://schemas.microsoft.com/office/drawing/2014/main" id="{2459AFFA-95F4-A0E1-E7D5-2C4F2C6A3C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6246" y="672889"/>
            <a:ext cx="1162504" cy="157625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B8D2CE4-06B0-B0BB-F026-3296F5C633E7}"/>
              </a:ext>
            </a:extLst>
          </p:cNvPr>
          <p:cNvSpPr txBox="1"/>
          <p:nvPr/>
        </p:nvSpPr>
        <p:spPr>
          <a:xfrm>
            <a:off x="7077473" y="682338"/>
            <a:ext cx="1015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(2022)</a:t>
            </a:r>
          </a:p>
        </p:txBody>
      </p:sp>
      <p:pic>
        <p:nvPicPr>
          <p:cNvPr id="3080" name="Picture 8" descr="Arts and Humanities Research Council">
            <a:extLst>
              <a:ext uri="{FF2B5EF4-FFF2-40B4-BE49-F238E27FC236}">
                <a16:creationId xmlns:a16="http://schemas.microsoft.com/office/drawing/2014/main" id="{19509877-CB34-623C-3C85-4D8AA5AE6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470" y="610269"/>
            <a:ext cx="570679" cy="4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 screen shot of a document&#10;&#10;Description automatically generated">
            <a:extLst>
              <a:ext uri="{FF2B5EF4-FFF2-40B4-BE49-F238E27FC236}">
                <a16:creationId xmlns:a16="http://schemas.microsoft.com/office/drawing/2014/main" id="{AB7B429C-99D9-3B19-CAE6-DDFCB37CEF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63456" y="1157552"/>
            <a:ext cx="1117465" cy="155041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0FB06EC-C875-A70E-1BED-1A0B6B7DE67A}"/>
              </a:ext>
            </a:extLst>
          </p:cNvPr>
          <p:cNvSpPr txBox="1"/>
          <p:nvPr/>
        </p:nvSpPr>
        <p:spPr>
          <a:xfrm>
            <a:off x="8324306" y="1148368"/>
            <a:ext cx="1015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(2023)</a:t>
            </a:r>
          </a:p>
        </p:txBody>
      </p:sp>
      <p:pic>
        <p:nvPicPr>
          <p:cNvPr id="33" name="Picture 32" descr="A cover of a book&#10;&#10;Description automatically generated">
            <a:extLst>
              <a:ext uri="{FF2B5EF4-FFF2-40B4-BE49-F238E27FC236}">
                <a16:creationId xmlns:a16="http://schemas.microsoft.com/office/drawing/2014/main" id="{F79DE2C8-26F1-0FC9-A9F6-7907771F89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24936" y="2329128"/>
            <a:ext cx="1150413" cy="1593362"/>
          </a:xfrm>
          <a:prstGeom prst="rect">
            <a:avLst/>
          </a:prstGeom>
        </p:spPr>
      </p:pic>
      <p:pic>
        <p:nvPicPr>
          <p:cNvPr id="3082" name="Picture 10" descr="Economic and Social Research Council">
            <a:extLst>
              <a:ext uri="{FF2B5EF4-FFF2-40B4-BE49-F238E27FC236}">
                <a16:creationId xmlns:a16="http://schemas.microsoft.com/office/drawing/2014/main" id="{776135AC-20BF-AE28-629E-2027B64ED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070" y="3993311"/>
            <a:ext cx="529766" cy="44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A white and green cover with text&#10;&#10;Description automatically generated">
            <a:extLst>
              <a:ext uri="{FF2B5EF4-FFF2-40B4-BE49-F238E27FC236}">
                <a16:creationId xmlns:a16="http://schemas.microsoft.com/office/drawing/2014/main" id="{5CD411A3-0A5B-33B1-A260-657B7F26B2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6092" y="2848429"/>
            <a:ext cx="1157957" cy="159336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EF837B2-BDA5-2FF6-BD31-3343A712A147}"/>
              </a:ext>
            </a:extLst>
          </p:cNvPr>
          <p:cNvSpPr txBox="1"/>
          <p:nvPr/>
        </p:nvSpPr>
        <p:spPr>
          <a:xfrm>
            <a:off x="7077472" y="2339559"/>
            <a:ext cx="1015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(2023)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768740-81D2-7750-A913-1B0495B1D4F5}"/>
              </a:ext>
            </a:extLst>
          </p:cNvPr>
          <p:cNvSpPr txBox="1"/>
          <p:nvPr/>
        </p:nvSpPr>
        <p:spPr>
          <a:xfrm>
            <a:off x="8324305" y="2837848"/>
            <a:ext cx="1015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(2023)</a:t>
            </a:r>
          </a:p>
        </p:txBody>
      </p:sp>
      <p:pic>
        <p:nvPicPr>
          <p:cNvPr id="39" name="Picture 38" descr="A white rectangle with blue text&#10;&#10;Description automatically generated">
            <a:extLst>
              <a:ext uri="{FF2B5EF4-FFF2-40B4-BE49-F238E27FC236}">
                <a16:creationId xmlns:a16="http://schemas.microsoft.com/office/drawing/2014/main" id="{37EB4EAB-6E5C-F590-1A8C-6283F64485F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77472" y="4212093"/>
            <a:ext cx="885984" cy="30616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AF34CF2-2126-468A-0C36-3887B5DEDB1F}"/>
              </a:ext>
            </a:extLst>
          </p:cNvPr>
          <p:cNvSpPr txBox="1"/>
          <p:nvPr/>
        </p:nvSpPr>
        <p:spPr>
          <a:xfrm>
            <a:off x="5122623" y="2875193"/>
            <a:ext cx="17088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Digital skill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C00000"/>
                </a:solidFill>
              </a:rPr>
              <a:t>Recognition &amp; Reward</a:t>
            </a:r>
          </a:p>
        </p:txBody>
      </p:sp>
      <p:pic>
        <p:nvPicPr>
          <p:cNvPr id="42" name="Picture 4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662A940-27FF-48AF-0FD2-B1EEBA8386F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71569" y="3179476"/>
            <a:ext cx="1239864" cy="40037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60821EC-74C3-2FE5-32CC-BB29B8DE662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51622" y="3557883"/>
            <a:ext cx="2029166" cy="23808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4454C5A-0164-CC92-8D5A-0099D3E9A7A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67661" y="3810938"/>
            <a:ext cx="2089426" cy="24261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04C058-6942-8D51-60AD-BBFE06A66E1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75239" y="4062247"/>
            <a:ext cx="2219689" cy="229059"/>
          </a:xfrm>
          <a:prstGeom prst="rect">
            <a:avLst/>
          </a:prstGeom>
        </p:spPr>
      </p:pic>
      <p:pic>
        <p:nvPicPr>
          <p:cNvPr id="50" name="Picture 49" descr="A yellow and blue logo&#10;&#10;Description automatically generated">
            <a:extLst>
              <a:ext uri="{FF2B5EF4-FFF2-40B4-BE49-F238E27FC236}">
                <a16:creationId xmlns:a16="http://schemas.microsoft.com/office/drawing/2014/main" id="{5F22A300-34D3-1F66-C5C4-9D70D22739A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02327" y="4306632"/>
            <a:ext cx="2159047" cy="28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3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4455-A710-9562-6D35-2A93E5D7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Organisational</a:t>
            </a:r>
            <a:r>
              <a:rPr lang="en-US" dirty="0"/>
              <a:t> Policies</a:t>
            </a:r>
          </a:p>
        </p:txBody>
      </p:sp>
    </p:spTree>
    <p:extLst>
      <p:ext uri="{BB962C8B-B14F-4D97-AF65-F5344CB8AC3E}">
        <p14:creationId xmlns:p14="http://schemas.microsoft.com/office/powerpoint/2010/main" val="359480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3863-46A8-8F4C-DBCC-387B854B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098459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Organisational Policies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EFEF1-C349-FE60-9D54-9B6B33538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30" y="572700"/>
            <a:ext cx="4308852" cy="207048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1600" b="1" dirty="0">
                <a:solidFill>
                  <a:schemeClr val="accent4">
                    <a:lumMod val="75000"/>
                  </a:schemeClr>
                </a:solidFill>
              </a:rPr>
              <a:t>Mission</a:t>
            </a:r>
            <a:r>
              <a:rPr lang="en-GB" sz="1600" dirty="0"/>
              <a:t> – BAS is a research driven organisation recognised for:</a:t>
            </a:r>
          </a:p>
          <a:p>
            <a:r>
              <a:rPr lang="en-GB" sz="1600" dirty="0"/>
              <a:t>Operational </a:t>
            </a:r>
            <a:r>
              <a:rPr lang="en-GB" sz="1600" b="1" dirty="0"/>
              <a:t>professionalism</a:t>
            </a:r>
            <a:r>
              <a:rPr lang="en-GB" sz="1600" dirty="0"/>
              <a:t> and </a:t>
            </a:r>
            <a:r>
              <a:rPr lang="en-GB" sz="1600" b="1" dirty="0"/>
              <a:t>innovation</a:t>
            </a:r>
            <a:r>
              <a:rPr lang="en-GB" sz="1600" dirty="0"/>
              <a:t> in everything we do</a:t>
            </a:r>
          </a:p>
          <a:p>
            <a:r>
              <a:rPr lang="en-GB" sz="1600" b="1" dirty="0"/>
              <a:t>Developing</a:t>
            </a:r>
            <a:r>
              <a:rPr lang="en-GB" sz="1600" dirty="0"/>
              <a:t> our </a:t>
            </a:r>
            <a:r>
              <a:rPr lang="en-GB" sz="1600" b="1" dirty="0"/>
              <a:t>staff</a:t>
            </a:r>
            <a:r>
              <a:rPr lang="en-GB" sz="1600" dirty="0"/>
              <a:t> to reach their full potential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A5E42-7A78-50BF-7136-387E19CC7626}"/>
              </a:ext>
            </a:extLst>
          </p:cNvPr>
          <p:cNvSpPr txBox="1"/>
          <p:nvPr/>
        </p:nvSpPr>
        <p:spPr>
          <a:xfrm>
            <a:off x="4385883" y="572700"/>
            <a:ext cx="4369699" cy="2608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buClr>
                <a:schemeClr val="dk2"/>
              </a:buClr>
              <a:buSzPts val="1800"/>
              <a:buFont typeface="Montserrat"/>
            </a:pP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  <a:latin typeface="Montserrat"/>
                <a:sym typeface="Montserrat"/>
              </a:rPr>
              <a:t>Terms of Reference</a:t>
            </a:r>
          </a:p>
          <a:p>
            <a:pPr marL="285750" indent="-285750">
              <a:lnSpc>
                <a:spcPct val="115000"/>
              </a:lnSpc>
              <a:buClr>
                <a:schemeClr val="dk2"/>
              </a:buClr>
              <a:buSzPts val="1800"/>
              <a:buFont typeface="Montserrat"/>
              <a:buChar char="•"/>
            </a:pP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Foster and </a:t>
            </a:r>
            <a:r>
              <a:rPr lang="en-GB" sz="1600" b="1" dirty="0">
                <a:solidFill>
                  <a:schemeClr val="dk2"/>
                </a:solidFill>
                <a:latin typeface="Montserrat"/>
                <a:sym typeface="Montserrat"/>
              </a:rPr>
              <a:t>develop a skilled </a:t>
            </a: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and adaptable </a:t>
            </a:r>
            <a:r>
              <a:rPr lang="en-GB" sz="1600" b="1" dirty="0">
                <a:solidFill>
                  <a:schemeClr val="dk2"/>
                </a:solidFill>
                <a:latin typeface="Montserrat"/>
                <a:sym typeface="Montserrat"/>
              </a:rPr>
              <a:t>workforce</a:t>
            </a: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 that can meet future challenges</a:t>
            </a:r>
          </a:p>
          <a:p>
            <a:pPr marL="285750" indent="-285750">
              <a:lnSpc>
                <a:spcPct val="115000"/>
              </a:lnSpc>
              <a:buClr>
                <a:schemeClr val="dk2"/>
              </a:buClr>
              <a:buSzPts val="1800"/>
              <a:buFont typeface="Montserrat"/>
              <a:buChar char="•"/>
            </a:pP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Ensure that BAS communicates its work and </a:t>
            </a:r>
            <a:r>
              <a:rPr lang="en-GB" sz="1600" b="1" dirty="0">
                <a:solidFill>
                  <a:schemeClr val="dk2"/>
                </a:solidFill>
                <a:latin typeface="Montserrat"/>
                <a:sym typeface="Montserrat"/>
              </a:rPr>
              <a:t>engages</a:t>
            </a: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 with the </a:t>
            </a:r>
            <a:r>
              <a:rPr lang="en-GB" sz="1600" b="1" dirty="0">
                <a:solidFill>
                  <a:schemeClr val="dk2"/>
                </a:solidFill>
                <a:latin typeface="Montserrat"/>
                <a:sym typeface="Montserrat"/>
              </a:rPr>
              <a:t>wider scientific community</a:t>
            </a:r>
            <a:r>
              <a:rPr lang="en-GB" sz="1600" dirty="0">
                <a:solidFill>
                  <a:schemeClr val="dk2"/>
                </a:solidFill>
                <a:latin typeface="Montserrat"/>
                <a:sym typeface="Montserrat"/>
              </a:rPr>
              <a:t>, decision maker and general public </a:t>
            </a:r>
            <a:r>
              <a:rPr lang="en-GB" sz="1800" dirty="0">
                <a:solidFill>
                  <a:schemeClr val="dk2"/>
                </a:solidFill>
                <a:latin typeface="Montserrat"/>
                <a:sym typeface="Montserrat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D4B54-9FBF-E0E4-B313-A969C38D18BF}"/>
              </a:ext>
            </a:extLst>
          </p:cNvPr>
          <p:cNvSpPr txBox="1"/>
          <p:nvPr/>
        </p:nvSpPr>
        <p:spPr>
          <a:xfrm>
            <a:off x="139667" y="2643182"/>
            <a:ext cx="4070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Strategy</a:t>
            </a:r>
            <a:r>
              <a:rPr lang="en-GB" sz="1600" b="1" dirty="0">
                <a:latin typeface="Montserrat" pitchFamily="2" charset="77"/>
              </a:rPr>
              <a:t>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33333"/>
                </a:solidFill>
                <a:latin typeface="Montserrat" pitchFamily="2" charset="77"/>
              </a:rPr>
              <a:t>T</a:t>
            </a:r>
            <a:r>
              <a:rPr lang="en-GB" sz="1600" b="0" dirty="0">
                <a:solidFill>
                  <a:srgbClr val="333333"/>
                </a:solidFill>
                <a:effectLst/>
                <a:latin typeface="Montserrat" pitchFamily="2" charset="77"/>
              </a:rPr>
              <a:t>he provision and management of large-scale polar </a:t>
            </a:r>
            <a:r>
              <a:rPr lang="en-GB" sz="1600" b="1" dirty="0">
                <a:solidFill>
                  <a:srgbClr val="333333"/>
                </a:solidFill>
                <a:effectLst/>
                <a:latin typeface="Montserrat" pitchFamily="2" charset="77"/>
              </a:rPr>
              <a:t>infrastructure</a:t>
            </a:r>
            <a:r>
              <a:rPr lang="en-GB" sz="1600" b="0" dirty="0">
                <a:solidFill>
                  <a:srgbClr val="333333"/>
                </a:solidFill>
                <a:effectLst/>
                <a:latin typeface="Montserrat" pitchFamily="2" charset="77"/>
              </a:rPr>
              <a:t> assets, services and facilities in the most cost-effective and </a:t>
            </a:r>
            <a:r>
              <a:rPr lang="en-GB" sz="1600" b="1" dirty="0">
                <a:solidFill>
                  <a:srgbClr val="333333"/>
                </a:solidFill>
                <a:effectLst/>
                <a:latin typeface="Montserrat" pitchFamily="2" charset="77"/>
              </a:rPr>
              <a:t>efficient</a:t>
            </a:r>
            <a:r>
              <a:rPr lang="en-GB" sz="1600" b="0" dirty="0">
                <a:solidFill>
                  <a:srgbClr val="333333"/>
                </a:solidFill>
                <a:effectLst/>
                <a:latin typeface="Montserrat" pitchFamily="2" charset="77"/>
              </a:rPr>
              <a:t> way possible.</a:t>
            </a:r>
            <a:endParaRPr lang="en-GB" sz="1600" dirty="0">
              <a:latin typeface="Montserra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1A2E7A-F3E6-99B5-9133-82CEB3D93E2C}"/>
              </a:ext>
            </a:extLst>
          </p:cNvPr>
          <p:cNvSpPr txBox="1"/>
          <p:nvPr/>
        </p:nvSpPr>
        <p:spPr>
          <a:xfrm>
            <a:off x="5195086" y="132461"/>
            <a:ext cx="4308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Montserrat" pitchFamily="2" charset="77"/>
              </a:rPr>
              <a:t>This is BAS – could be other R&amp;D led organisations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9D7877-D34B-EACA-03A6-611147810B47}"/>
              </a:ext>
            </a:extLst>
          </p:cNvPr>
          <p:cNvSpPr txBox="1"/>
          <p:nvPr/>
        </p:nvSpPr>
        <p:spPr>
          <a:xfrm>
            <a:off x="4385882" y="2875767"/>
            <a:ext cx="46184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030A0"/>
                </a:solidFill>
                <a:latin typeface="Montserrat" pitchFamily="2" charset="77"/>
              </a:rPr>
              <a:t>Science Strategy Exec Group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33333"/>
                </a:solidFill>
                <a:latin typeface="Montserrat" pitchFamily="2" charset="77"/>
              </a:rPr>
              <a:t>foster a vibrant and fertile intellectual environment within BAS, in which all scientists are challenged to develop bold and exciting scientific ideas, and to </a:t>
            </a:r>
            <a:r>
              <a:rPr lang="en-GB" sz="1600" b="1" dirty="0">
                <a:solidFill>
                  <a:srgbClr val="333333"/>
                </a:solidFill>
                <a:latin typeface="Montserrat" pitchFamily="2" charset="77"/>
              </a:rPr>
              <a:t>develop their personal </a:t>
            </a:r>
            <a:r>
              <a:rPr lang="en-GB" sz="1600" dirty="0">
                <a:solidFill>
                  <a:srgbClr val="333333"/>
                </a:solidFill>
                <a:latin typeface="Montserrat" pitchFamily="2" charset="77"/>
              </a:rPr>
              <a:t>and </a:t>
            </a:r>
            <a:r>
              <a:rPr lang="en-GB" sz="1600" b="1" dirty="0">
                <a:solidFill>
                  <a:srgbClr val="333333"/>
                </a:solidFill>
                <a:latin typeface="Montserrat" pitchFamily="2" charset="77"/>
              </a:rPr>
              <a:t>professional skills;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D8A99-E6C2-4286-AF7F-12B721981F51}"/>
              </a:ext>
            </a:extLst>
          </p:cNvPr>
          <p:cNvSpPr txBox="1"/>
          <p:nvPr/>
        </p:nvSpPr>
        <p:spPr>
          <a:xfrm>
            <a:off x="1155032" y="4691649"/>
            <a:ext cx="6264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Montserrat" pitchFamily="2" charset="77"/>
              </a:rPr>
              <a:t>Developing Staff Skills</a:t>
            </a:r>
          </a:p>
        </p:txBody>
      </p:sp>
    </p:spTree>
    <p:extLst>
      <p:ext uri="{BB962C8B-B14F-4D97-AF65-F5344CB8AC3E}">
        <p14:creationId xmlns:p14="http://schemas.microsoft.com/office/powerpoint/2010/main" val="1366187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Developing Computational Skills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Confidence in your coding</a:t>
            </a:r>
            <a:endParaRPr dirty="0"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GB" dirty="0"/>
              <a:t>“My code is not as good as a proper software engineer”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“imposter syndrome”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“learnt on the job”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How do you gain confidence – or even know where you are at?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What about coding skills related to better group working?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B3712-3F9D-6B66-AB2E-8039D2BA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03695" y="85252"/>
            <a:ext cx="4184886" cy="423795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GB" dirty="0">
                <a:solidFill>
                  <a:schemeClr val="bg1"/>
                </a:solidFill>
              </a:rPr>
              <a:t>Research Community Coding initiatives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BEDE9E04-D20B-E384-99C7-8952E3A6D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6" y="1580582"/>
            <a:ext cx="3299512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>
            <a:extLst>
              <a:ext uri="{FF2B5EF4-FFF2-40B4-BE49-F238E27FC236}">
                <a16:creationId xmlns:a16="http://schemas.microsoft.com/office/drawing/2014/main" id="{012F7963-53B6-CCAC-5555-19C338206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652" y="2721294"/>
            <a:ext cx="1183915" cy="75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>
            <a:extLst>
              <a:ext uri="{FF2B5EF4-FFF2-40B4-BE49-F238E27FC236}">
                <a16:creationId xmlns:a16="http://schemas.microsoft.com/office/drawing/2014/main" id="{944DCC8D-F4D7-FE70-FBB9-F0199B086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20" y="2545501"/>
            <a:ext cx="1451362" cy="92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>
            <a:extLst>
              <a:ext uri="{FF2B5EF4-FFF2-40B4-BE49-F238E27FC236}">
                <a16:creationId xmlns:a16="http://schemas.microsoft.com/office/drawing/2014/main" id="{A10653C9-FA16-9EC3-E397-390DEE7EE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84" y="2571750"/>
            <a:ext cx="1466116" cy="9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25B58-6689-8AEC-71FA-0FB860F3BD2A}"/>
              </a:ext>
            </a:extLst>
          </p:cNvPr>
          <p:cNvSpPr txBox="1"/>
          <p:nvPr/>
        </p:nvSpPr>
        <p:spPr>
          <a:xfrm>
            <a:off x="1673181" y="3699008"/>
            <a:ext cx="15436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sng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6"/>
              </a:rPr>
              <a:t>carpentries.org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pic>
        <p:nvPicPr>
          <p:cNvPr id="4113" name="Picture 17">
            <a:extLst>
              <a:ext uri="{FF2B5EF4-FFF2-40B4-BE49-F238E27FC236}">
                <a16:creationId xmlns:a16="http://schemas.microsoft.com/office/drawing/2014/main" id="{6326EB54-6DE7-4C8A-D60F-763245532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93" y="1075160"/>
            <a:ext cx="1427593" cy="105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E32506-AFB2-FA21-71CC-9FCC8CA383D1}"/>
              </a:ext>
            </a:extLst>
          </p:cNvPr>
          <p:cNvSpPr txBox="1"/>
          <p:nvPr/>
        </p:nvSpPr>
        <p:spPr>
          <a:xfrm>
            <a:off x="6089349" y="2280556"/>
            <a:ext cx="16284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sng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8"/>
              </a:rPr>
              <a:t>coderefinery.org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pic>
        <p:nvPicPr>
          <p:cNvPr id="4115" name="Picture 19">
            <a:extLst>
              <a:ext uri="{FF2B5EF4-FFF2-40B4-BE49-F238E27FC236}">
                <a16:creationId xmlns:a16="http://schemas.microsoft.com/office/drawing/2014/main" id="{30375C6E-B909-C2A2-33D1-D4A7B8FAB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34" y="2845872"/>
            <a:ext cx="1570952" cy="104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8AB724-0BBB-5755-F5C1-1ED43F99FFEF}"/>
              </a:ext>
            </a:extLst>
          </p:cNvPr>
          <p:cNvSpPr txBox="1"/>
          <p:nvPr/>
        </p:nvSpPr>
        <p:spPr>
          <a:xfrm>
            <a:off x="5835305" y="4068340"/>
            <a:ext cx="21365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sng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10"/>
              </a:rPr>
              <a:t>ourcodingclub.github.io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186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ogo for a company&#10;&#10;Description automatically generated">
            <a:extLst>
              <a:ext uri="{FF2B5EF4-FFF2-40B4-BE49-F238E27FC236}">
                <a16:creationId xmlns:a16="http://schemas.microsoft.com/office/drawing/2014/main" id="{BD63E7B4-12B1-9FAF-E9F0-4BDD7745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919" y="3533470"/>
            <a:ext cx="2597702" cy="978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275B33-3A96-38C4-FF4B-F8014E28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31" y="0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Software Carpentry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D5FAE-15C6-07EC-9723-F61020F7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31" y="632124"/>
            <a:ext cx="5050009" cy="3475598"/>
          </a:xfrm>
        </p:spPr>
        <p:txBody>
          <a:bodyPr>
            <a:normAutofit/>
          </a:bodyPr>
          <a:lstStyle/>
          <a:p>
            <a:r>
              <a:rPr lang="en-GB" sz="1400" dirty="0"/>
              <a:t>Develop Skills</a:t>
            </a:r>
          </a:p>
          <a:p>
            <a:pPr lvl="1"/>
            <a:r>
              <a:rPr lang="en-GB" sz="1100" dirty="0"/>
              <a:t>Introductory – core lessons</a:t>
            </a:r>
          </a:p>
          <a:p>
            <a:pPr lvl="2"/>
            <a:r>
              <a:rPr lang="en-GB" sz="1100" dirty="0">
                <a:hlinkClick r:id="rId4"/>
              </a:rPr>
              <a:t>software-carpentry.org/lessons/</a:t>
            </a:r>
            <a:r>
              <a:rPr lang="en-GB" sz="1100" dirty="0"/>
              <a:t> </a:t>
            </a:r>
          </a:p>
          <a:p>
            <a:pPr lvl="1"/>
            <a:r>
              <a:rPr lang="en-GB" sz="1100" dirty="0"/>
              <a:t>Intermediate</a:t>
            </a:r>
          </a:p>
          <a:p>
            <a:pPr lvl="2"/>
            <a:r>
              <a:rPr lang="en-GB" sz="1100" dirty="0">
                <a:hlinkClick r:id="rId5"/>
              </a:rPr>
              <a:t>https://carpentries-incubator.github.io/python-intermediate-development/</a:t>
            </a:r>
            <a:r>
              <a:rPr lang="en-GB" sz="1100" dirty="0"/>
              <a:t> </a:t>
            </a:r>
          </a:p>
          <a:p>
            <a:pPr lvl="2"/>
            <a:endParaRPr lang="en-GB" sz="1100" dirty="0"/>
          </a:p>
          <a:p>
            <a:r>
              <a:rPr lang="en-GB" sz="1400" dirty="0"/>
              <a:t>Package and deliver skills</a:t>
            </a:r>
          </a:p>
          <a:p>
            <a:pPr lvl="1"/>
            <a:r>
              <a:rPr lang="en-GB" sz="1100" dirty="0"/>
              <a:t>Lesson development</a:t>
            </a:r>
          </a:p>
          <a:p>
            <a:pPr lvl="2"/>
            <a:r>
              <a:rPr lang="en-GB" sz="1100" dirty="0">
                <a:hlinkClick r:id="rId6"/>
              </a:rPr>
              <a:t>https://carpentries.github.io/lesson-development-training/</a:t>
            </a:r>
            <a:r>
              <a:rPr lang="en-GB" sz="1100" dirty="0"/>
              <a:t> </a:t>
            </a:r>
          </a:p>
          <a:p>
            <a:pPr lvl="1"/>
            <a:r>
              <a:rPr lang="en-GB" sz="1100" dirty="0"/>
              <a:t>Instructor training</a:t>
            </a:r>
          </a:p>
          <a:p>
            <a:pPr lvl="2"/>
            <a:r>
              <a:rPr lang="en-GB" sz="1100" dirty="0">
                <a:hlinkClick r:id="rId7"/>
              </a:rPr>
              <a:t>https://carpentries.github.io/instructor-training/</a:t>
            </a:r>
            <a:r>
              <a:rPr lang="en-GB" sz="1100" dirty="0"/>
              <a:t> </a:t>
            </a:r>
          </a:p>
          <a:p>
            <a:r>
              <a:rPr lang="en-GB" sz="1500" dirty="0"/>
              <a:t>Infrastructure</a:t>
            </a:r>
          </a:p>
          <a:p>
            <a:pPr lvl="1"/>
            <a:r>
              <a:rPr lang="en-GB" sz="1100" dirty="0"/>
              <a:t>https://carpentries-</a:t>
            </a:r>
            <a:r>
              <a:rPr lang="en-GB" sz="1100" dirty="0" err="1"/>
              <a:t>incubator.org</a:t>
            </a:r>
            <a:r>
              <a:rPr lang="en-GB" sz="1100" dirty="0"/>
              <a:t>/</a:t>
            </a:r>
          </a:p>
        </p:txBody>
      </p:sp>
      <p:pic>
        <p:nvPicPr>
          <p:cNvPr id="5" name="Picture 4" descr="A screenshot of a software skills for atmospheric sciences&#10;&#10;Description automatically generated">
            <a:extLst>
              <a:ext uri="{FF2B5EF4-FFF2-40B4-BE49-F238E27FC236}">
                <a16:creationId xmlns:a16="http://schemas.microsoft.com/office/drawing/2014/main" id="{6886C496-2800-60D2-4364-AB3E451E7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1231" y="0"/>
            <a:ext cx="3692769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DF63B6-F288-8166-5040-D3896D55EB9B}"/>
              </a:ext>
            </a:extLst>
          </p:cNvPr>
          <p:cNvSpPr txBox="1"/>
          <p:nvPr/>
        </p:nvSpPr>
        <p:spPr>
          <a:xfrm>
            <a:off x="5374205" y="2261063"/>
            <a:ext cx="2597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Integrated development environments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Verifying software correctness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  <a:latin typeface="Open Sans" panose="020B0606030504020204" pitchFamily="34" charset="0"/>
              </a:rPr>
              <a:t> S</a:t>
            </a:r>
            <a:r>
              <a:rPr lang="en-GB" sz="1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oftware design paradigms and architecture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Code review to improve software quality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Best practices in documenting, licensing, tracking issues, maintaining, releasing and supporting software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5A38C3-A73E-3D01-5B65-48E226CDB4F9}"/>
              </a:ext>
            </a:extLst>
          </p:cNvPr>
          <p:cNvSpPr txBox="1"/>
          <p:nvPr/>
        </p:nvSpPr>
        <p:spPr>
          <a:xfrm rot="20519481">
            <a:off x="8253831" y="2597531"/>
            <a:ext cx="75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</a:rPr>
              <a:t>60 applicants 30 places!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DB2DAE-76F4-A7E9-C177-0C2B7FC6B259}"/>
              </a:ext>
            </a:extLst>
          </p:cNvPr>
          <p:cNvSpPr txBox="1"/>
          <p:nvPr/>
        </p:nvSpPr>
        <p:spPr>
          <a:xfrm>
            <a:off x="-74814" y="4754880"/>
            <a:ext cx="59560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hlinkClick r:id="rId9"/>
              </a:rPr>
              <a:t>carpentries-incubator.github.io/</a:t>
            </a:r>
            <a:r>
              <a:rPr lang="en-GB" sz="800" dirty="0">
                <a:hlinkClick r:id="rId9"/>
              </a:rPr>
              <a:t>python-intermediate-development-earth-sciences</a:t>
            </a:r>
            <a:r>
              <a:rPr lang="en-GB" sz="900" dirty="0">
                <a:hlinkClick r:id="rId9"/>
              </a:rPr>
              <a:t>/00-setting-the-scene/index.html</a:t>
            </a:r>
            <a:r>
              <a:rPr lang="en-GB" sz="9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4C026F-8A63-85DE-B404-671F5241C520}"/>
              </a:ext>
            </a:extLst>
          </p:cNvPr>
          <p:cNvSpPr txBox="1"/>
          <p:nvPr/>
        </p:nvSpPr>
        <p:spPr>
          <a:xfrm>
            <a:off x="70631" y="3950761"/>
            <a:ext cx="2597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FF0000"/>
                </a:solidFill>
              </a:rPr>
              <a:t>A lesson as a unit of sharing</a:t>
            </a:r>
          </a:p>
        </p:txBody>
      </p:sp>
    </p:spTree>
    <p:extLst>
      <p:ext uri="{BB962C8B-B14F-4D97-AF65-F5344CB8AC3E}">
        <p14:creationId xmlns:p14="http://schemas.microsoft.com/office/powerpoint/2010/main" val="2148191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2"/>
          <p:cNvSpPr txBox="1">
            <a:spLocks noGrp="1"/>
          </p:cNvSpPr>
          <p:nvPr>
            <p:ph type="title"/>
          </p:nvPr>
        </p:nvSpPr>
        <p:spPr>
          <a:xfrm>
            <a:off x="314326" y="98822"/>
            <a:ext cx="3044694" cy="406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Beyond learning</a:t>
            </a:r>
            <a:endParaRPr dirty="0"/>
          </a:p>
        </p:txBody>
      </p:sp>
      <p:sp>
        <p:nvSpPr>
          <p:cNvPr id="377" name="Google Shape;377;p42"/>
          <p:cNvSpPr/>
          <p:nvPr/>
        </p:nvSpPr>
        <p:spPr>
          <a:xfrm>
            <a:off x="1406075" y="3460150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Attendee</a:t>
            </a:r>
            <a:endParaRPr/>
          </a:p>
        </p:txBody>
      </p:sp>
      <p:sp>
        <p:nvSpPr>
          <p:cNvPr id="378" name="Google Shape;378;p42"/>
          <p:cNvSpPr/>
          <p:nvPr/>
        </p:nvSpPr>
        <p:spPr>
          <a:xfrm>
            <a:off x="1780700" y="2840025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Helper</a:t>
            </a:r>
            <a:endParaRPr/>
          </a:p>
        </p:txBody>
      </p:sp>
      <p:sp>
        <p:nvSpPr>
          <p:cNvPr id="379" name="Google Shape;379;p42"/>
          <p:cNvSpPr/>
          <p:nvPr/>
        </p:nvSpPr>
        <p:spPr>
          <a:xfrm>
            <a:off x="3310750" y="2386113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Instructor</a:t>
            </a:r>
            <a:endParaRPr/>
          </a:p>
        </p:txBody>
      </p:sp>
      <p:sp>
        <p:nvSpPr>
          <p:cNvPr id="380" name="Google Shape;380;p42"/>
          <p:cNvSpPr/>
          <p:nvPr/>
        </p:nvSpPr>
        <p:spPr>
          <a:xfrm>
            <a:off x="1406075" y="2101350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Organiser</a:t>
            </a:r>
            <a:endParaRPr/>
          </a:p>
        </p:txBody>
      </p:sp>
      <p:sp>
        <p:nvSpPr>
          <p:cNvPr id="381" name="Google Shape;381;p42"/>
          <p:cNvSpPr/>
          <p:nvPr/>
        </p:nvSpPr>
        <p:spPr>
          <a:xfrm>
            <a:off x="4831900" y="1909088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Curriculum developer</a:t>
            </a:r>
            <a:endParaRPr dirty="0"/>
          </a:p>
        </p:txBody>
      </p:sp>
      <p:sp>
        <p:nvSpPr>
          <p:cNvPr id="382" name="Google Shape;382;p42"/>
          <p:cNvSpPr/>
          <p:nvPr/>
        </p:nvSpPr>
        <p:spPr>
          <a:xfrm>
            <a:off x="4831900" y="1153375"/>
            <a:ext cx="1344300" cy="50610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Exec Committee</a:t>
            </a:r>
            <a:endParaRPr dirty="0"/>
          </a:p>
        </p:txBody>
      </p:sp>
      <p:sp>
        <p:nvSpPr>
          <p:cNvPr id="383" name="Google Shape;383;p42"/>
          <p:cNvSpPr/>
          <p:nvPr/>
        </p:nvSpPr>
        <p:spPr>
          <a:xfrm>
            <a:off x="6221800" y="1518475"/>
            <a:ext cx="1344300" cy="5061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Instructor trainer</a:t>
            </a:r>
            <a:endParaRPr/>
          </a:p>
        </p:txBody>
      </p:sp>
      <p:pic>
        <p:nvPicPr>
          <p:cNvPr id="385" name="Google Shape;3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6066" y="3107788"/>
            <a:ext cx="3676650" cy="7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2"/>
          <p:cNvSpPr txBox="1"/>
          <p:nvPr/>
        </p:nvSpPr>
        <p:spPr>
          <a:xfrm>
            <a:off x="7020175" y="3132523"/>
            <a:ext cx="14355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carpentries.org</a:t>
            </a:r>
            <a:r>
              <a:rPr lang="en-US" dirty="0"/>
              <a:t> </a:t>
            </a:r>
            <a:endParaRPr dirty="0"/>
          </a:p>
        </p:txBody>
      </p:sp>
      <p:cxnSp>
        <p:nvCxnSpPr>
          <p:cNvPr id="387" name="Google Shape;387;p42"/>
          <p:cNvCxnSpPr/>
          <p:nvPr/>
        </p:nvCxnSpPr>
        <p:spPr>
          <a:xfrm rot="10800000">
            <a:off x="1008022" y="1026107"/>
            <a:ext cx="8400" cy="29289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8" name="Google Shape;388;p42"/>
          <p:cNvSpPr txBox="1"/>
          <p:nvPr/>
        </p:nvSpPr>
        <p:spPr>
          <a:xfrm rot="-5400000">
            <a:off x="41500" y="2578575"/>
            <a:ext cx="11784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Calibri"/>
                <a:ea typeface="Calibri"/>
                <a:cs typeface="Calibri"/>
                <a:sym typeface="Calibri"/>
              </a:rPr>
              <a:t>Commitment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9" name="Google Shape;389;p42"/>
          <p:cNvCxnSpPr/>
          <p:nvPr/>
        </p:nvCxnSpPr>
        <p:spPr>
          <a:xfrm rot="10800000" flipH="1">
            <a:off x="1227300" y="4148925"/>
            <a:ext cx="7219800" cy="42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0" name="Google Shape;390;p42"/>
          <p:cNvSpPr txBox="1"/>
          <p:nvPr/>
        </p:nvSpPr>
        <p:spPr>
          <a:xfrm>
            <a:off x="4026375" y="4191226"/>
            <a:ext cx="1149691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Complexity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4"/>
          <p:cNvSpPr txBox="1">
            <a:spLocks noGrp="1"/>
          </p:cNvSpPr>
          <p:nvPr>
            <p:ph type="title"/>
          </p:nvPr>
        </p:nvSpPr>
        <p:spPr>
          <a:xfrm>
            <a:off x="62276" y="98822"/>
            <a:ext cx="3774434" cy="43850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Teaching Community</a:t>
            </a:r>
            <a:endParaRPr dirty="0"/>
          </a:p>
        </p:txBody>
      </p:sp>
      <p:pic>
        <p:nvPicPr>
          <p:cNvPr id="419" name="Google Shape;41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50" y="637526"/>
            <a:ext cx="3855450" cy="53022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4"/>
          <p:cNvSpPr txBox="1"/>
          <p:nvPr/>
        </p:nvSpPr>
        <p:spPr>
          <a:xfrm>
            <a:off x="234325" y="996357"/>
            <a:ext cx="34431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carpentries.org/community_discussions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421" name="Google Shape;42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88" y="1428494"/>
            <a:ext cx="8839199" cy="19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3500" y="3226365"/>
            <a:ext cx="2010350" cy="615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4"/>
          <p:cNvSpPr txBox="1"/>
          <p:nvPr/>
        </p:nvSpPr>
        <p:spPr>
          <a:xfrm>
            <a:off x="3213876" y="4161023"/>
            <a:ext cx="28482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7"/>
              </a:rPr>
              <a:t>swc-slack-invite.herokuapp.com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5E768-6F32-34BB-AACA-5281EB1E041E}"/>
              </a:ext>
            </a:extLst>
          </p:cNvPr>
          <p:cNvSpPr txBox="1"/>
          <p:nvPr/>
        </p:nvSpPr>
        <p:spPr>
          <a:xfrm>
            <a:off x="3491168" y="3791999"/>
            <a:ext cx="28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Join </a:t>
            </a:r>
            <a:r>
              <a:rPr lang="en-GB" sz="900" b="1" dirty="0"/>
              <a:t>The Carpentries </a:t>
            </a:r>
            <a:r>
              <a:rPr lang="en-GB" sz="900" dirty="0"/>
              <a:t>on Slack.</a:t>
            </a:r>
          </a:p>
          <a:p>
            <a:r>
              <a:rPr lang="en-GB" sz="900" b="1" dirty="0"/>
              <a:t>4400+</a:t>
            </a:r>
            <a:r>
              <a:rPr lang="en-GB" sz="900" dirty="0"/>
              <a:t> users are registered so far.</a:t>
            </a:r>
          </a:p>
        </p:txBody>
      </p:sp>
      <p:pic>
        <p:nvPicPr>
          <p:cNvPr id="4" name="Picture 3" descr="A white circle with blue and white design&#10;&#10;Description automatically generated">
            <a:extLst>
              <a:ext uri="{FF2B5EF4-FFF2-40B4-BE49-F238E27FC236}">
                <a16:creationId xmlns:a16="http://schemas.microsoft.com/office/drawing/2014/main" id="{43F3BAC3-60D4-4879-1F92-03E6EFE13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1178" y="3415862"/>
            <a:ext cx="3210409" cy="7522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92F2-57FD-B8E8-4C74-A7A2B461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Research &amp; FAIR</a:t>
            </a:r>
          </a:p>
        </p:txBody>
      </p:sp>
    </p:spTree>
    <p:extLst>
      <p:ext uri="{BB962C8B-B14F-4D97-AF65-F5344CB8AC3E}">
        <p14:creationId xmlns:p14="http://schemas.microsoft.com/office/powerpoint/2010/main" val="1437207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CA8F-14E1-576F-1D21-9D25B160E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4"/>
            <a:ext cx="3896882" cy="5727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Open Science/Research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03F3B-0FC6-1D06-2612-686AE2A94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94004" y="4663214"/>
            <a:ext cx="9144000" cy="477712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dirty="0">
                <a:solidFill>
                  <a:schemeClr val="bg1"/>
                </a:solidFill>
              </a:rPr>
              <a:t>Transparency | Openness | Verification | Reproducibility =&gt; Research Integrity</a:t>
            </a:r>
          </a:p>
          <a:p>
            <a:pPr marL="11430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11430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7FDC7-608E-2104-D81E-28BB7DDF22C6}"/>
              </a:ext>
            </a:extLst>
          </p:cNvPr>
          <p:cNvSpPr txBox="1"/>
          <p:nvPr/>
        </p:nvSpPr>
        <p:spPr>
          <a:xfrm>
            <a:off x="201842" y="4283293"/>
            <a:ext cx="46367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By </a:t>
            </a:r>
            <a:r>
              <a:rPr lang="en-GB" sz="500" dirty="0" err="1"/>
              <a:t>UNESCO.org</a:t>
            </a:r>
            <a:r>
              <a:rPr lang="en-GB" sz="500" dirty="0"/>
              <a:t> - Understanding open science (p:6) </a:t>
            </a:r>
            <a:r>
              <a:rPr lang="en-GB" sz="500" dirty="0" err="1"/>
              <a:t>followingUNESCO</a:t>
            </a:r>
            <a:r>
              <a:rPr lang="en-GB" sz="500" dirty="0"/>
              <a:t> Recommendation on Open </a:t>
            </a:r>
            <a:r>
              <a:rPr lang="en-GB" sz="500" dirty="0" err="1"/>
              <a:t>Science.Documents</a:t>
            </a:r>
            <a:r>
              <a:rPr lang="en-GB" sz="500" dirty="0"/>
              <a:t> available </a:t>
            </a:r>
            <a:r>
              <a:rPr lang="en-GB" sz="500" dirty="0" err="1"/>
              <a:t>in:Understanding</a:t>
            </a:r>
            <a:r>
              <a:rPr lang="en-GB" sz="500" dirty="0"/>
              <a:t> open science : English, </a:t>
            </a:r>
            <a:r>
              <a:rPr lang="en-GB" sz="500" dirty="0" err="1"/>
              <a:t>Français,UNESCO</a:t>
            </a:r>
            <a:r>
              <a:rPr lang="en-GB" sz="500" dirty="0"/>
              <a:t> Recommendation on Open Science: English, </a:t>
            </a:r>
            <a:r>
              <a:rPr lang="en-GB" sz="500" dirty="0" err="1"/>
              <a:t>Français</a:t>
            </a:r>
            <a:r>
              <a:rPr lang="en-GB" sz="500" dirty="0"/>
              <a:t>, </a:t>
            </a:r>
            <a:r>
              <a:rPr lang="en-GB" sz="500" dirty="0" err="1"/>
              <a:t>Español</a:t>
            </a:r>
            <a:r>
              <a:rPr lang="en-GB" sz="500" dirty="0"/>
              <a:t>, </a:t>
            </a:r>
            <a:r>
              <a:rPr lang="en-GB" sz="500" dirty="0" err="1"/>
              <a:t>Português</a:t>
            </a:r>
            <a:r>
              <a:rPr lang="en-GB" sz="500" dirty="0"/>
              <a:t>, </a:t>
            </a:r>
            <a:r>
              <a:rPr lang="ar-AE" sz="500" dirty="0"/>
              <a:t>العربية, </a:t>
            </a:r>
            <a:r>
              <a:rPr lang="ja-JP" altLang="en-US" sz="500"/>
              <a:t>汉语</a:t>
            </a:r>
            <a:r>
              <a:rPr lang="en-US" altLang="ja-JP" sz="500" dirty="0"/>
              <a:t>, </a:t>
            </a:r>
            <a:r>
              <a:rPr lang="az-Cyrl-AZ" sz="500" dirty="0"/>
              <a:t>Русский язык, монгол хэл ., </a:t>
            </a:r>
            <a:r>
              <a:rPr lang="en-GB" sz="500" dirty="0"/>
              <a:t>CC BY-SA 4.0, https://</a:t>
            </a:r>
            <a:r>
              <a:rPr lang="en-GB" sz="500" dirty="0" err="1"/>
              <a:t>commons.wikimedia.org</a:t>
            </a:r>
            <a:r>
              <a:rPr lang="en-GB" sz="500" dirty="0"/>
              <a:t>/w/</a:t>
            </a:r>
            <a:r>
              <a:rPr lang="en-GB" sz="500" dirty="0" err="1"/>
              <a:t>index.php?curid</a:t>
            </a:r>
            <a:r>
              <a:rPr lang="en-GB" sz="500" dirty="0"/>
              <a:t>=130456946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3CECC0C2-062A-08E2-F510-4FCA0064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805" y="-342723"/>
            <a:ext cx="4576671" cy="539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B458BF-C343-1E94-8652-7C24DDCB8D4B}"/>
              </a:ext>
            </a:extLst>
          </p:cNvPr>
          <p:cNvSpPr txBox="1"/>
          <p:nvPr/>
        </p:nvSpPr>
        <p:spPr>
          <a:xfrm>
            <a:off x="201842" y="1556087"/>
            <a:ext cx="5000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Open Scientific Knowledge: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Open source </a:t>
            </a:r>
            <a:r>
              <a:rPr lang="en-GB" sz="2000" b="1" dirty="0"/>
              <a:t>software</a:t>
            </a:r>
            <a:r>
              <a:rPr lang="en-GB" sz="2000" dirty="0"/>
              <a:t> and source code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Open research </a:t>
            </a:r>
            <a:r>
              <a:rPr lang="en-GB" sz="2000" b="1" dirty="0"/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CEDE52-6590-14E2-BFCD-1C7AF1F5BC32}"/>
              </a:ext>
            </a:extLst>
          </p:cNvPr>
          <p:cNvSpPr txBox="1"/>
          <p:nvPr/>
        </p:nvSpPr>
        <p:spPr>
          <a:xfrm>
            <a:off x="2627408" y="3689968"/>
            <a:ext cx="3479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UNESCO Pillars of Open Science (2021)</a:t>
            </a:r>
          </a:p>
        </p:txBody>
      </p:sp>
    </p:spTree>
    <p:extLst>
      <p:ext uri="{BB962C8B-B14F-4D97-AF65-F5344CB8AC3E}">
        <p14:creationId xmlns:p14="http://schemas.microsoft.com/office/powerpoint/2010/main" val="32584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107C-19BD-9B59-797E-5AD088AD8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95" y="0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FAIR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786CF-2374-FCC9-45F8-68776D3AB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195" y="881149"/>
            <a:ext cx="4343427" cy="3218051"/>
          </a:xfrm>
        </p:spPr>
        <p:txBody>
          <a:bodyPr>
            <a:normAutofit fontScale="70000" lnSpcReduction="20000"/>
          </a:bodyPr>
          <a:lstStyle/>
          <a:p>
            <a:r>
              <a:rPr lang="en-GB" sz="2400" dirty="0"/>
              <a:t>Findable</a:t>
            </a:r>
          </a:p>
          <a:p>
            <a:pPr lvl="1"/>
            <a:r>
              <a:rPr lang="en-GB" sz="2000" dirty="0"/>
              <a:t>Unique id, metadata, Indexed</a:t>
            </a:r>
          </a:p>
          <a:p>
            <a:r>
              <a:rPr lang="en-GB" sz="2400" dirty="0"/>
              <a:t>Accessible</a:t>
            </a:r>
          </a:p>
          <a:p>
            <a:pPr lvl="1"/>
            <a:r>
              <a:rPr lang="en-GB" sz="1800" dirty="0"/>
              <a:t>Note this is not the same as Free (where FAIR differs from Open)</a:t>
            </a:r>
          </a:p>
          <a:p>
            <a:pPr lvl="1"/>
            <a:r>
              <a:rPr lang="en-GB" sz="1800" dirty="0"/>
              <a:t>Open protocols, accessible metadata</a:t>
            </a:r>
          </a:p>
          <a:p>
            <a:r>
              <a:rPr lang="en-GB" sz="2400" dirty="0"/>
              <a:t>Interoperable</a:t>
            </a:r>
          </a:p>
          <a:p>
            <a:pPr lvl="1"/>
            <a:r>
              <a:rPr lang="en-GB" sz="2000" dirty="0"/>
              <a:t>Metadata – language, vocabularies, references</a:t>
            </a:r>
          </a:p>
          <a:p>
            <a:r>
              <a:rPr lang="en-GB" sz="2400" dirty="0"/>
              <a:t>Reusable</a:t>
            </a:r>
            <a:endParaRPr lang="en-GB" sz="2000" dirty="0"/>
          </a:p>
          <a:p>
            <a:pPr lvl="1"/>
            <a:r>
              <a:rPr lang="en-GB" sz="2000" dirty="0"/>
              <a:t>Description, license, provenance, domain standards</a:t>
            </a:r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2C4CEBE6-BBB3-A3CF-4CFA-7DCD38380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067" y="0"/>
            <a:ext cx="38919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3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1C4397-3B66-A570-C0F5-D06C23BA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Principles for Research Software		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8599FF-423C-6EF5-1DF8-BC44BE2B1C52}"/>
              </a:ext>
            </a:extLst>
          </p:cNvPr>
          <p:cNvSpPr txBox="1">
            <a:spLocks/>
          </p:cNvSpPr>
          <p:nvPr/>
        </p:nvSpPr>
        <p:spPr>
          <a:xfrm>
            <a:off x="311700" y="1285495"/>
            <a:ext cx="4174956" cy="339447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1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F: Software, and its associated metadata, is easy for both humans and machines to find </a:t>
            </a:r>
          </a:p>
          <a:p>
            <a:r>
              <a:rPr lang="en-GB" sz="1000" dirty="0">
                <a:latin typeface="+mn-lt"/>
              </a:rPr>
              <a:t>F1. Software is assigned a globally unique and persistent identifier. </a:t>
            </a:r>
          </a:p>
          <a:p>
            <a:pPr marL="141288"/>
            <a:r>
              <a:rPr lang="en-GB" sz="1000" dirty="0">
                <a:latin typeface="+mn-lt"/>
              </a:rPr>
              <a:t>F1.1. Components of the software representing levels of granularity are assigned distinct identifiers. </a:t>
            </a:r>
          </a:p>
          <a:p>
            <a:pPr marL="141288"/>
            <a:r>
              <a:rPr lang="en-GB" sz="1000" dirty="0">
                <a:latin typeface="+mn-lt"/>
              </a:rPr>
              <a:t>F1.2. Different versions of the software are assigned distinct identifiers. </a:t>
            </a:r>
          </a:p>
          <a:p>
            <a:r>
              <a:rPr lang="en-GB" sz="1000" dirty="0">
                <a:latin typeface="+mn-lt"/>
              </a:rPr>
              <a:t>F2. Software is described with rich metadata. </a:t>
            </a:r>
          </a:p>
          <a:p>
            <a:r>
              <a:rPr lang="en-GB" sz="1000" dirty="0">
                <a:latin typeface="+mn-lt"/>
              </a:rPr>
              <a:t>F3. Metadata clearly and explicitly include the identifier of the software they describe. </a:t>
            </a:r>
          </a:p>
          <a:p>
            <a:r>
              <a:rPr lang="en-GB" sz="1000" dirty="0">
                <a:latin typeface="+mn-lt"/>
              </a:rPr>
              <a:t>F4. Metadata are FAIR, searchable and indexable.</a:t>
            </a:r>
          </a:p>
          <a:p>
            <a:br>
              <a:rPr lang="en-GB" sz="1000" dirty="0">
                <a:solidFill>
                  <a:srgbClr val="7030A0"/>
                </a:solidFill>
                <a:latin typeface="+mn-lt"/>
              </a:rPr>
            </a:br>
            <a:r>
              <a:rPr lang="en-GB" sz="1000" b="1" dirty="0">
                <a:solidFill>
                  <a:srgbClr val="7030A0"/>
                </a:solidFill>
                <a:latin typeface="+mn-lt"/>
              </a:rPr>
              <a:t>A: Software, and its metadata, is retrievable via standardized protocols.</a:t>
            </a:r>
          </a:p>
          <a:p>
            <a:r>
              <a:rPr lang="en-GB" sz="1000" dirty="0">
                <a:latin typeface="+mn-lt"/>
              </a:rPr>
              <a:t>A1. Software is retrievable by its identifier using a standardized communications protocol. </a:t>
            </a:r>
          </a:p>
          <a:p>
            <a:pPr marL="141288"/>
            <a:r>
              <a:rPr lang="en-GB" sz="1000" dirty="0">
                <a:latin typeface="+mn-lt"/>
              </a:rPr>
              <a:t>A1.1. The protocol is open, free, and universally implementable. </a:t>
            </a:r>
          </a:p>
          <a:p>
            <a:pPr marL="141288"/>
            <a:r>
              <a:rPr lang="en-GB" sz="1000" dirty="0">
                <a:latin typeface="+mn-lt"/>
              </a:rPr>
              <a:t>A1.2. The protocol allows for an authentication and authorization procedure, where necessary. </a:t>
            </a:r>
          </a:p>
          <a:p>
            <a:r>
              <a:rPr lang="en-GB" sz="1000" dirty="0">
                <a:latin typeface="+mn-lt"/>
              </a:rPr>
              <a:t>A2. Metadata are accessible, even when the software is no longer available.</a:t>
            </a:r>
            <a:br>
              <a:rPr lang="en-GB" sz="1000" dirty="0">
                <a:latin typeface="+mn-lt"/>
              </a:rPr>
            </a:br>
            <a:endParaRPr lang="en-GB" sz="1000" dirty="0">
              <a:latin typeface="+mn-lt"/>
            </a:endParaRPr>
          </a:p>
          <a:p>
            <a:br>
              <a:rPr lang="en-GB" sz="1000" dirty="0">
                <a:latin typeface="+mn-lt"/>
              </a:rPr>
            </a:br>
            <a:br>
              <a:rPr lang="en-GB" sz="1000" dirty="0">
                <a:latin typeface="+mn-lt"/>
              </a:rPr>
            </a:br>
            <a:br>
              <a:rPr lang="en-GB" sz="1000" dirty="0">
                <a:latin typeface="+mn-lt"/>
              </a:rPr>
            </a:br>
            <a:br>
              <a:rPr lang="en-GB" sz="1000" dirty="0">
                <a:latin typeface="+mn-lt"/>
              </a:rPr>
            </a:br>
            <a:br>
              <a:rPr lang="en-GB" sz="1000" dirty="0">
                <a:latin typeface="+mn-lt"/>
              </a:rPr>
            </a:br>
            <a:br>
              <a:rPr lang="en-GB" sz="1000" dirty="0">
                <a:latin typeface="+mn-lt"/>
              </a:rPr>
            </a:br>
            <a:endParaRPr lang="en-GB" sz="10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A50DA6-AEA6-68A6-78A6-47F276302B03}"/>
              </a:ext>
            </a:extLst>
          </p:cNvPr>
          <p:cNvSpPr txBox="1"/>
          <p:nvPr/>
        </p:nvSpPr>
        <p:spPr>
          <a:xfrm>
            <a:off x="4572000" y="1285495"/>
            <a:ext cx="42603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I: Software interoperates with other software by exchanging data and/or metadata, and/or through interaction via application programming interfaces (APIs), described through standards. </a:t>
            </a:r>
          </a:p>
          <a:p>
            <a:r>
              <a:rPr lang="en-GB" sz="1000" dirty="0">
                <a:latin typeface="+mn-lt"/>
              </a:rPr>
              <a:t>I1. Software reads, writes and exchanges data in a way that meets domain-relevant community standards. </a:t>
            </a:r>
          </a:p>
          <a:p>
            <a:r>
              <a:rPr lang="en-GB" sz="1000" dirty="0">
                <a:latin typeface="+mn-lt"/>
              </a:rPr>
              <a:t>I2. Software includes qualified references to other objects</a:t>
            </a:r>
            <a:br>
              <a:rPr lang="en-GB" sz="1000" dirty="0">
                <a:latin typeface="+mn-lt"/>
              </a:rPr>
            </a:br>
            <a:endParaRPr lang="en-GB" sz="1000" dirty="0">
              <a:latin typeface="+mn-lt"/>
            </a:endParaRPr>
          </a:p>
          <a:p>
            <a:r>
              <a:rPr lang="en-GB" sz="1000" b="1" dirty="0">
                <a:solidFill>
                  <a:srgbClr val="FF0000"/>
                </a:solidFill>
                <a:latin typeface="+mn-lt"/>
              </a:rPr>
              <a:t>R: Software is both usable (can be executed) and reusable (can be understood, modified, built upon, or incorporated into other software). </a:t>
            </a:r>
          </a:p>
          <a:p>
            <a:r>
              <a:rPr lang="en-GB" sz="1000" dirty="0">
                <a:latin typeface="+mn-lt"/>
              </a:rPr>
              <a:t>R1. Software is described with a plurality of accurate and relevant attributes. </a:t>
            </a:r>
          </a:p>
          <a:p>
            <a:pPr marL="141288" indent="36513"/>
            <a:r>
              <a:rPr lang="en-GB" sz="1000" dirty="0">
                <a:latin typeface="+mn-lt"/>
              </a:rPr>
              <a:t>R1.1. Software is given a clear and accessible license. </a:t>
            </a:r>
          </a:p>
          <a:p>
            <a:pPr marL="141288" indent="36513"/>
            <a:r>
              <a:rPr lang="en-GB" sz="1000" dirty="0">
                <a:latin typeface="+mn-lt"/>
              </a:rPr>
              <a:t>R1.2. Software is associated with detailed provenance. </a:t>
            </a:r>
          </a:p>
          <a:p>
            <a:r>
              <a:rPr lang="en-GB" sz="1000" dirty="0">
                <a:latin typeface="+mn-lt"/>
              </a:rPr>
              <a:t>R2. Software includes qualified references to other software. </a:t>
            </a:r>
          </a:p>
          <a:p>
            <a:r>
              <a:rPr lang="en-GB" sz="1000" dirty="0">
                <a:latin typeface="+mn-lt"/>
              </a:rPr>
              <a:t>R3. Software meets domain-relevant community standards.</a:t>
            </a:r>
          </a:p>
          <a:p>
            <a:endParaRPr lang="en-GB" sz="1000" dirty="0">
              <a:latin typeface="+mn-lt"/>
            </a:endParaRPr>
          </a:p>
          <a:p>
            <a:r>
              <a:rPr lang="en-GB" sz="1000" i="1" dirty="0" err="1">
                <a:latin typeface="+mn-lt"/>
              </a:rPr>
              <a:t>Chue</a:t>
            </a:r>
            <a:r>
              <a:rPr lang="en-GB" sz="1000" i="1" dirty="0">
                <a:latin typeface="+mn-lt"/>
              </a:rPr>
              <a:t> Hong, N. P., et al. (2022). FAIR Principles for Research Software version 1.0. (FAIR4RS Principles v1.0). Research Data Alliance. DOI: </a:t>
            </a:r>
            <a:r>
              <a:rPr lang="en-GB" sz="1000" i="1" dirty="0">
                <a:latin typeface="+mn-lt"/>
                <a:hlinkClick r:id="rId3"/>
              </a:rPr>
              <a:t>https://</a:t>
            </a:r>
            <a:r>
              <a:rPr lang="en-GB" sz="1000" i="1" dirty="0" err="1">
                <a:latin typeface="+mn-lt"/>
                <a:hlinkClick r:id="rId3"/>
              </a:rPr>
              <a:t>doi.org</a:t>
            </a:r>
            <a:r>
              <a:rPr lang="en-GB" sz="1000" i="1" dirty="0">
                <a:latin typeface="+mn-lt"/>
                <a:hlinkClick r:id="rId3"/>
              </a:rPr>
              <a:t>/10.15497/RDA00068</a:t>
            </a:r>
            <a:r>
              <a:rPr lang="en-GB" sz="1000" i="1" dirty="0">
                <a:latin typeface="+mn-lt"/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4C28C4-8061-E8D6-AC24-4247FDB49948}"/>
              </a:ext>
            </a:extLst>
          </p:cNvPr>
          <p:cNvSpPr txBox="1"/>
          <p:nvPr/>
        </p:nvSpPr>
        <p:spPr>
          <a:xfrm>
            <a:off x="3149243" y="4898861"/>
            <a:ext cx="599475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" dirty="0">
                <a:solidFill>
                  <a:schemeClr val="bg1"/>
                </a:solidFill>
              </a:rPr>
              <a:t>Slide courtesy of - </a:t>
            </a:r>
            <a:r>
              <a:rPr lang="en-GB" sz="600" dirty="0" err="1">
                <a:solidFill>
                  <a:schemeClr val="bg1"/>
                </a:solidFill>
              </a:rPr>
              <a:t>Chue</a:t>
            </a:r>
            <a:r>
              <a:rPr lang="en-GB" sz="600" dirty="0">
                <a:solidFill>
                  <a:schemeClr val="bg1"/>
                </a:solidFill>
              </a:rPr>
              <a:t> Hong, Neil (2023). - Introduction to research software policies - https://</a:t>
            </a:r>
            <a:r>
              <a:rPr lang="en-GB" sz="600" dirty="0" err="1">
                <a:solidFill>
                  <a:schemeClr val="bg1"/>
                </a:solidFill>
              </a:rPr>
              <a:t>doi.org</a:t>
            </a:r>
            <a:r>
              <a:rPr lang="en-GB" sz="600" dirty="0">
                <a:solidFill>
                  <a:schemeClr val="bg1"/>
                </a:solidFill>
              </a:rPr>
              <a:t>/10.6084/m9.figshare. 24233617</a:t>
            </a:r>
          </a:p>
        </p:txBody>
      </p:sp>
    </p:spTree>
    <p:extLst>
      <p:ext uri="{BB962C8B-B14F-4D97-AF65-F5344CB8AC3E}">
        <p14:creationId xmlns:p14="http://schemas.microsoft.com/office/powerpoint/2010/main" val="2541682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E2EAA-C8DB-E731-E646-F745B6532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Quality</a:t>
            </a:r>
          </a:p>
        </p:txBody>
      </p:sp>
    </p:spTree>
    <p:extLst>
      <p:ext uri="{BB962C8B-B14F-4D97-AF65-F5344CB8AC3E}">
        <p14:creationId xmlns:p14="http://schemas.microsoft.com/office/powerpoint/2010/main" val="3006469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8D38-9D98-D4C6-1577-114CE50C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1695125" cy="5727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EVERSE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3F9BD-A153-E305-464C-DF74A0F30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8034" y="995209"/>
            <a:ext cx="3685765" cy="2387262"/>
          </a:xfrm>
        </p:spPr>
        <p:txBody>
          <a:bodyPr>
            <a:normAutofit fontScale="92500"/>
          </a:bodyPr>
          <a:lstStyle/>
          <a:p>
            <a:r>
              <a:rPr lang="en-GB" dirty="0"/>
              <a:t>Research Software Quality</a:t>
            </a:r>
          </a:p>
          <a:p>
            <a:pPr lvl="1"/>
            <a:r>
              <a:rPr lang="en-GB" dirty="0" err="1"/>
              <a:t>RSQKit</a:t>
            </a:r>
            <a:r>
              <a:rPr lang="en-GB" dirty="0"/>
              <a:t> (built on the idea of </a:t>
            </a:r>
            <a:r>
              <a:rPr lang="en-GB" dirty="0" err="1"/>
              <a:t>RDMKit</a:t>
            </a:r>
            <a:r>
              <a:rPr lang="en-GB" dirty="0"/>
              <a:t> – </a:t>
            </a:r>
            <a:r>
              <a:rPr lang="en-GB" dirty="0">
                <a:hlinkClick r:id="rId3"/>
              </a:rPr>
              <a:t>https://rdmkit.elixir-europe.org/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Research Software Quality practices</a:t>
            </a:r>
          </a:p>
          <a:p>
            <a:pPr lvl="2"/>
            <a:r>
              <a:rPr lang="en-GB" dirty="0"/>
              <a:t>Relevant to the European Open Science Cloud (EOSC) Science clusters</a:t>
            </a:r>
          </a:p>
          <a:p>
            <a:pPr lvl="3"/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6A1311A-F34D-8B6F-B884-E77EF7039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74" y="572700"/>
            <a:ext cx="2496225" cy="6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9A4B88-19E6-3EBA-A99A-913E56CCF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6187" y="1200889"/>
            <a:ext cx="4535586" cy="2320126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B95385B0-B905-6C00-1802-DEEA009EF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240" y="632033"/>
            <a:ext cx="1904533" cy="5095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9A5D03-D928-E06B-5380-1F869A99C375}"/>
              </a:ext>
            </a:extLst>
          </p:cNvPr>
          <p:cNvSpPr txBox="1"/>
          <p:nvPr/>
        </p:nvSpPr>
        <p:spPr>
          <a:xfrm>
            <a:off x="32044" y="618337"/>
            <a:ext cx="3891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 starts March 2024 (Horizon Europe project – 18 partners, 3 years, €6.8M)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2F8753-4AB3-6500-7613-5626CA314A61}"/>
              </a:ext>
            </a:extLst>
          </p:cNvPr>
          <p:cNvSpPr txBox="1"/>
          <p:nvPr/>
        </p:nvSpPr>
        <p:spPr>
          <a:xfrm>
            <a:off x="0" y="3262830"/>
            <a:ext cx="46367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 </a:t>
            </a:r>
            <a:r>
              <a:rPr lang="en-GB" b="1" i="1" dirty="0"/>
              <a:t>research infrastructure (RI) </a:t>
            </a:r>
            <a:r>
              <a:rPr lang="en-GB" i="1" dirty="0"/>
              <a:t>is an organization that enables the research community to use specific facilities, resources and services in order to accelerate scientific achievements and promote sustainable research</a:t>
            </a:r>
          </a:p>
        </p:txBody>
      </p:sp>
      <p:pic>
        <p:nvPicPr>
          <p:cNvPr id="6148" name="Picture 4" descr="ENVRI Community">
            <a:extLst>
              <a:ext uri="{FF2B5EF4-FFF2-40B4-BE49-F238E27FC236}">
                <a16:creationId xmlns:a16="http://schemas.microsoft.com/office/drawing/2014/main" id="{3DB113A8-10E6-A0E1-6DB3-6FEBA6656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906" y="3847605"/>
            <a:ext cx="646464" cy="42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402E4C-9A91-E1F9-513E-791418FE4B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7218" y="3746714"/>
            <a:ext cx="2374900" cy="609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39C8BD-E473-1693-62D1-43EC56ED17E4}"/>
              </a:ext>
            </a:extLst>
          </p:cNvPr>
          <p:cNvSpPr txBox="1"/>
          <p:nvPr/>
        </p:nvSpPr>
        <p:spPr>
          <a:xfrm>
            <a:off x="6936741" y="4293219"/>
            <a:ext cx="2298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9"/>
              </a:rPr>
              <a:t>envri-hub.envri.eu</a:t>
            </a:r>
            <a:r>
              <a:rPr lang="en-GB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A6ACC3-CB97-C5A9-FE51-E63ED0C3D132}"/>
              </a:ext>
            </a:extLst>
          </p:cNvPr>
          <p:cNvSpPr txBox="1"/>
          <p:nvPr/>
        </p:nvSpPr>
        <p:spPr>
          <a:xfrm>
            <a:off x="4618955" y="4263023"/>
            <a:ext cx="14928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10"/>
              </a:rPr>
              <a:t>envri.eu</a:t>
            </a:r>
            <a:r>
              <a:rPr lang="en-GB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CC0658-D86E-74AD-305C-512E6B82927D}"/>
              </a:ext>
            </a:extLst>
          </p:cNvPr>
          <p:cNvSpPr txBox="1"/>
          <p:nvPr/>
        </p:nvSpPr>
        <p:spPr>
          <a:xfrm>
            <a:off x="5545101" y="3779872"/>
            <a:ext cx="924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26 Earth Systems RI’s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1CE61EB-AA77-D413-F27E-CB8E1FF3D199}"/>
              </a:ext>
            </a:extLst>
          </p:cNvPr>
          <p:cNvCxnSpPr>
            <a:cxnSpLocks/>
          </p:cNvCxnSpPr>
          <p:nvPr/>
        </p:nvCxnSpPr>
        <p:spPr>
          <a:xfrm>
            <a:off x="5882910" y="3425179"/>
            <a:ext cx="734308" cy="422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825802-979A-D2D4-056D-0FF025CE8CC4}"/>
              </a:ext>
            </a:extLst>
          </p:cNvPr>
          <p:cNvCxnSpPr/>
          <p:nvPr/>
        </p:nvCxnSpPr>
        <p:spPr>
          <a:xfrm flipH="1">
            <a:off x="5259823" y="3439231"/>
            <a:ext cx="598811" cy="3074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809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4952-2FAD-39E1-CB5F-629E9D07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Software Engineering</a:t>
            </a:r>
          </a:p>
        </p:txBody>
      </p:sp>
    </p:spTree>
    <p:extLst>
      <p:ext uri="{BB962C8B-B14F-4D97-AF65-F5344CB8AC3E}">
        <p14:creationId xmlns:p14="http://schemas.microsoft.com/office/powerpoint/2010/main" val="4197367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tower and a lawn&#10;&#10;Description automatically generated with medium confidence">
            <a:extLst>
              <a:ext uri="{FF2B5EF4-FFF2-40B4-BE49-F238E27FC236}">
                <a16:creationId xmlns:a16="http://schemas.microsoft.com/office/drawing/2014/main" id="{881F5047-5B08-B5C1-42AC-8A8C77283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30" y="0"/>
            <a:ext cx="7042666" cy="46118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D191C4-3257-71F4-B839-79B0835A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50" y="4765009"/>
            <a:ext cx="8832299" cy="572700"/>
          </a:xfrm>
        </p:spPr>
        <p:txBody>
          <a:bodyPr>
            <a:normAutofit/>
          </a:bodyPr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Image courtesy of – Hettrick, Simon (2023). - Research software, research culture and RSEs - https://</a:t>
            </a:r>
            <a:r>
              <a:rPr lang="en-GB" sz="700" dirty="0" err="1">
                <a:solidFill>
                  <a:schemeClr val="bg1"/>
                </a:solidFill>
              </a:rPr>
              <a:t>slides.com</a:t>
            </a:r>
            <a:r>
              <a:rPr lang="en-GB" sz="700" dirty="0">
                <a:solidFill>
                  <a:schemeClr val="bg1"/>
                </a:solidFill>
              </a:rPr>
              <a:t>/</a:t>
            </a:r>
            <a:r>
              <a:rPr lang="en-GB" sz="700" dirty="0" err="1">
                <a:solidFill>
                  <a:schemeClr val="bg1"/>
                </a:solidFill>
              </a:rPr>
              <a:t>simonhettrick</a:t>
            </a:r>
            <a:r>
              <a:rPr lang="en-GB" sz="700" dirty="0">
                <a:solidFill>
                  <a:schemeClr val="bg1"/>
                </a:solidFill>
              </a:rPr>
              <a:t>/research-software-research-culture-and-rses-2023</a:t>
            </a:r>
            <a:br>
              <a:rPr lang="en-GB" sz="700" dirty="0">
                <a:solidFill>
                  <a:schemeClr val="bg1"/>
                </a:solidFill>
              </a:rPr>
            </a:br>
            <a:endParaRPr lang="en-GB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4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classic &quot;research software engineer&quot; axis diagram showing a line from software engineering to research, courtesy of Simon Hettrick">
            <a:extLst>
              <a:ext uri="{FF2B5EF4-FFF2-40B4-BE49-F238E27FC236}">
                <a16:creationId xmlns:a16="http://schemas.microsoft.com/office/drawing/2014/main" id="{D144C218-AD44-CD25-7CA8-28BF498A7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150" y="1028700"/>
            <a:ext cx="6235700" cy="30861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B85BDD0-6BCE-D932-7727-A8CB01C16CEB}"/>
              </a:ext>
            </a:extLst>
          </p:cNvPr>
          <p:cNvGrpSpPr/>
          <p:nvPr/>
        </p:nvGrpSpPr>
        <p:grpSpPr>
          <a:xfrm>
            <a:off x="3505846" y="1021009"/>
            <a:ext cx="2934722" cy="3361808"/>
            <a:chOff x="3505846" y="1021009"/>
            <a:chExt cx="2934722" cy="336180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E8C2353-0F47-64CB-2D75-523660EBC8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8016" y="1453825"/>
              <a:ext cx="1719072" cy="2228159"/>
            </a:xfrm>
            <a:prstGeom prst="line">
              <a:avLst/>
            </a:prstGeom>
            <a:ln w="38100" cap="rnd">
              <a:solidFill>
                <a:srgbClr val="00B05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2F0E01C-5ABC-36BF-7F85-85900D94DDF1}"/>
                </a:ext>
              </a:extLst>
            </p:cNvPr>
            <p:cNvSpPr txBox="1"/>
            <p:nvPr/>
          </p:nvSpPr>
          <p:spPr>
            <a:xfrm>
              <a:off x="3505846" y="3736486"/>
              <a:ext cx="8643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Central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38D30B-929F-D154-67BB-E255EC3D2873}"/>
                </a:ext>
              </a:extLst>
            </p:cNvPr>
            <p:cNvSpPr txBox="1"/>
            <p:nvPr/>
          </p:nvSpPr>
          <p:spPr>
            <a:xfrm>
              <a:off x="5268452" y="1021009"/>
              <a:ext cx="1172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Embedded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ADE498A-C199-E523-6FB3-EC9C8F3B3FD8}"/>
              </a:ext>
            </a:extLst>
          </p:cNvPr>
          <p:cNvGrpSpPr/>
          <p:nvPr/>
        </p:nvGrpSpPr>
        <p:grpSpPr>
          <a:xfrm>
            <a:off x="75851" y="2260327"/>
            <a:ext cx="1646523" cy="646331"/>
            <a:chOff x="75851" y="2260327"/>
            <a:chExt cx="1646523" cy="64633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EB5C8F-0BA2-32D6-93CA-5B0ABF0EBA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8662" y="2583493"/>
              <a:ext cx="743712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F241B3-182D-31E8-F653-42CF8AE22F65}"/>
                </a:ext>
              </a:extLst>
            </p:cNvPr>
            <p:cNvSpPr txBox="1"/>
            <p:nvPr/>
          </p:nvSpPr>
          <p:spPr>
            <a:xfrm>
              <a:off x="75851" y="2260327"/>
              <a:ext cx="9028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161EC5C-A694-D477-335C-77B868583F9E}"/>
              </a:ext>
            </a:extLst>
          </p:cNvPr>
          <p:cNvGrpSpPr/>
          <p:nvPr/>
        </p:nvGrpSpPr>
        <p:grpSpPr>
          <a:xfrm>
            <a:off x="75851" y="970740"/>
            <a:ext cx="1887061" cy="1114092"/>
            <a:chOff x="75851" y="970740"/>
            <a:chExt cx="1887061" cy="1114092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1B99D84-C0C5-64F0-FEDA-32D590FADC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50518" y="1479029"/>
              <a:ext cx="612394" cy="605803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C6C5F41-5C36-51C4-97C3-690749E3A341}"/>
                </a:ext>
              </a:extLst>
            </p:cNvPr>
            <p:cNvSpPr txBox="1"/>
            <p:nvPr/>
          </p:nvSpPr>
          <p:spPr>
            <a:xfrm>
              <a:off x="75851" y="970740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Modelling &amp;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Simulation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A311DD0-977A-9B61-61BD-9F282DF53027}"/>
              </a:ext>
            </a:extLst>
          </p:cNvPr>
          <p:cNvGrpSpPr/>
          <p:nvPr/>
        </p:nvGrpSpPr>
        <p:grpSpPr>
          <a:xfrm>
            <a:off x="1766873" y="703507"/>
            <a:ext cx="1428596" cy="1381325"/>
            <a:chOff x="1766873" y="703507"/>
            <a:chExt cx="1428596" cy="138132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C8A53F0-92DC-435A-312E-D858075ADF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8400" y="1448178"/>
              <a:ext cx="0" cy="636654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EE40A2-306A-6BE1-54B2-B8C6174E4766}"/>
                </a:ext>
              </a:extLst>
            </p:cNvPr>
            <p:cNvSpPr txBox="1"/>
            <p:nvPr/>
          </p:nvSpPr>
          <p:spPr>
            <a:xfrm>
              <a:off x="1766873" y="703507"/>
              <a:ext cx="14285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Application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Development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CDDD88-FDE6-E014-1899-0419FA967413}"/>
              </a:ext>
            </a:extLst>
          </p:cNvPr>
          <p:cNvGrpSpPr/>
          <p:nvPr/>
        </p:nvGrpSpPr>
        <p:grpSpPr>
          <a:xfrm>
            <a:off x="1877990" y="3001901"/>
            <a:ext cx="1120820" cy="1539049"/>
            <a:chOff x="1877990" y="3001901"/>
            <a:chExt cx="1120820" cy="1539049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7A6EAF5-C7BE-C820-5A60-27BB323B05B1}"/>
                </a:ext>
              </a:extLst>
            </p:cNvPr>
            <p:cNvCxnSpPr>
              <a:cxnSpLocks/>
            </p:cNvCxnSpPr>
            <p:nvPr/>
          </p:nvCxnSpPr>
          <p:spPr>
            <a:xfrm>
              <a:off x="2438400" y="3001901"/>
              <a:ext cx="0" cy="77532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A6FEE3-27AD-9370-A8AD-4A92F6279FB9}"/>
                </a:ext>
              </a:extLst>
            </p:cNvPr>
            <p:cNvSpPr txBox="1"/>
            <p:nvPr/>
          </p:nvSpPr>
          <p:spPr>
            <a:xfrm>
              <a:off x="1877990" y="3894619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DevOps /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ResOps</a:t>
              </a:r>
              <a:endParaRPr lang="en-GB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C90E9E0-C345-CC28-25D0-F7B4F6D28C2D}"/>
              </a:ext>
            </a:extLst>
          </p:cNvPr>
          <p:cNvGrpSpPr/>
          <p:nvPr/>
        </p:nvGrpSpPr>
        <p:grpSpPr>
          <a:xfrm>
            <a:off x="75851" y="3001901"/>
            <a:ext cx="1887061" cy="1349892"/>
            <a:chOff x="75851" y="3001901"/>
            <a:chExt cx="1887061" cy="134989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A5629C-566E-4221-4BCB-B7A394F7C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9472" y="3001901"/>
              <a:ext cx="853440" cy="680083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035FA6-2936-418F-660B-17E93800B6A6}"/>
                </a:ext>
              </a:extLst>
            </p:cNvPr>
            <p:cNvSpPr txBox="1"/>
            <p:nvPr/>
          </p:nvSpPr>
          <p:spPr>
            <a:xfrm>
              <a:off x="75851" y="3705462"/>
              <a:ext cx="13901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Porting &amp;</a:t>
              </a:r>
            </a:p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Optimisation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11E9BF1-36A9-C4B5-F456-E0072D111C3D}"/>
              </a:ext>
            </a:extLst>
          </p:cNvPr>
          <p:cNvGrpSpPr/>
          <p:nvPr/>
        </p:nvGrpSpPr>
        <p:grpSpPr>
          <a:xfrm>
            <a:off x="6918960" y="824303"/>
            <a:ext cx="1276750" cy="1759189"/>
            <a:chOff x="6918960" y="824303"/>
            <a:chExt cx="1276750" cy="1759189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9A1FC73-B4CD-FDA4-4296-BD12890E41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960" y="1617071"/>
              <a:ext cx="445008" cy="966421"/>
            </a:xfrm>
            <a:prstGeom prst="line">
              <a:avLst/>
            </a:prstGeom>
            <a:ln w="381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B2522C-6E65-6C21-1F1C-EA95EFC97F6C}"/>
                </a:ext>
              </a:extLst>
            </p:cNvPr>
            <p:cNvSpPr txBox="1"/>
            <p:nvPr/>
          </p:nvSpPr>
          <p:spPr>
            <a:xfrm>
              <a:off x="6946650" y="824303"/>
              <a:ext cx="12490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Arts &amp;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Humanities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4C911F6-8B2E-E2F7-6B25-C9509C0E06E8}"/>
              </a:ext>
            </a:extLst>
          </p:cNvPr>
          <p:cNvGrpSpPr/>
          <p:nvPr/>
        </p:nvGrpSpPr>
        <p:grpSpPr>
          <a:xfrm>
            <a:off x="7363968" y="1453950"/>
            <a:ext cx="1704181" cy="1228290"/>
            <a:chOff x="7363968" y="1453950"/>
            <a:chExt cx="1704181" cy="122829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4F023C8-D30F-2BBD-6195-9007D64BB4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63968" y="2049184"/>
              <a:ext cx="670560" cy="633056"/>
            </a:xfrm>
            <a:prstGeom prst="line">
              <a:avLst/>
            </a:prstGeom>
            <a:ln w="381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391223-7AC0-A2A7-BA83-3EA0803C9BC3}"/>
                </a:ext>
              </a:extLst>
            </p:cNvPr>
            <p:cNvSpPr txBox="1"/>
            <p:nvPr/>
          </p:nvSpPr>
          <p:spPr>
            <a:xfrm>
              <a:off x="8075570" y="1453950"/>
              <a:ext cx="9925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30A1849-A98D-9FD8-6FF8-DA690169D23D}"/>
              </a:ext>
            </a:extLst>
          </p:cNvPr>
          <p:cNvGrpSpPr/>
          <p:nvPr/>
        </p:nvGrpSpPr>
        <p:grpSpPr>
          <a:xfrm>
            <a:off x="7423760" y="2567904"/>
            <a:ext cx="2103780" cy="646331"/>
            <a:chOff x="7423760" y="2567904"/>
            <a:chExt cx="2103780" cy="646331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685F630-025C-2CC1-CA47-F4157C5D396D}"/>
                </a:ext>
              </a:extLst>
            </p:cNvPr>
            <p:cNvCxnSpPr>
              <a:cxnSpLocks/>
              <a:endCxn id="45" idx="1"/>
            </p:cNvCxnSpPr>
            <p:nvPr/>
          </p:nvCxnSpPr>
          <p:spPr>
            <a:xfrm flipV="1">
              <a:off x="7423760" y="2891070"/>
              <a:ext cx="396900" cy="15588"/>
            </a:xfrm>
            <a:prstGeom prst="line">
              <a:avLst/>
            </a:prstGeom>
            <a:ln w="381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4A73EFE-5B60-ADF5-A184-A29909B5A91B}"/>
                </a:ext>
              </a:extLst>
            </p:cNvPr>
            <p:cNvSpPr txBox="1"/>
            <p:nvPr/>
          </p:nvSpPr>
          <p:spPr>
            <a:xfrm>
              <a:off x="7820660" y="2567904"/>
              <a:ext cx="1706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Inter-disciplinary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29866A4-B32E-624A-B1DF-5658F5645702}"/>
              </a:ext>
            </a:extLst>
          </p:cNvPr>
          <p:cNvGrpSpPr/>
          <p:nvPr/>
        </p:nvGrpSpPr>
        <p:grpSpPr>
          <a:xfrm>
            <a:off x="7287261" y="3162042"/>
            <a:ext cx="1684862" cy="1037810"/>
            <a:chOff x="7287261" y="3162042"/>
            <a:chExt cx="1684862" cy="103781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37F0275-C22A-9652-3A13-A1D6E8C2D8ED}"/>
                </a:ext>
              </a:extLst>
            </p:cNvPr>
            <p:cNvCxnSpPr>
              <a:cxnSpLocks/>
            </p:cNvCxnSpPr>
            <p:nvPr/>
          </p:nvCxnSpPr>
          <p:spPr>
            <a:xfrm>
              <a:off x="7287261" y="3162042"/>
              <a:ext cx="664209" cy="433917"/>
            </a:xfrm>
            <a:prstGeom prst="line">
              <a:avLst/>
            </a:prstGeom>
            <a:ln w="381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3110022-3FF7-BBC2-7E36-6609C89E32B0}"/>
                </a:ext>
              </a:extLst>
            </p:cNvPr>
            <p:cNvSpPr txBox="1"/>
            <p:nvPr/>
          </p:nvSpPr>
          <p:spPr>
            <a:xfrm>
              <a:off x="8018016" y="3553521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Life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sciences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8BDFD80-A7AC-A689-8C0A-EF93F86F8D6D}"/>
              </a:ext>
            </a:extLst>
          </p:cNvPr>
          <p:cNvGrpSpPr/>
          <p:nvPr/>
        </p:nvGrpSpPr>
        <p:grpSpPr>
          <a:xfrm>
            <a:off x="5837585" y="3162042"/>
            <a:ext cx="1832553" cy="1315163"/>
            <a:chOff x="5837585" y="3162042"/>
            <a:chExt cx="1832553" cy="1315163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2F1015-442D-65A3-EADC-996D501B7C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53862" y="3162042"/>
              <a:ext cx="118780" cy="568423"/>
            </a:xfrm>
            <a:prstGeom prst="line">
              <a:avLst/>
            </a:prstGeom>
            <a:ln w="381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035CFF9-4719-D695-B227-9B3F6503A64C}"/>
                </a:ext>
              </a:extLst>
            </p:cNvPr>
            <p:cNvSpPr txBox="1"/>
            <p:nvPr/>
          </p:nvSpPr>
          <p:spPr>
            <a:xfrm>
              <a:off x="5837585" y="3830874"/>
              <a:ext cx="18325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Mathematical &amp; </a:t>
              </a:r>
              <a:b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Physical Sciences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F888697-7FD7-5D01-B83B-87C9E613332B}"/>
              </a:ext>
            </a:extLst>
          </p:cNvPr>
          <p:cNvSpPr txBox="1"/>
          <p:nvPr/>
        </p:nvSpPr>
        <p:spPr>
          <a:xfrm>
            <a:off x="370289" y="4783212"/>
            <a:ext cx="86018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Slide courtesy of - </a:t>
            </a:r>
            <a:r>
              <a:rPr lang="en-GB" sz="800" dirty="0" err="1">
                <a:solidFill>
                  <a:schemeClr val="bg1"/>
                </a:solidFill>
              </a:rPr>
              <a:t>Chue</a:t>
            </a:r>
            <a:r>
              <a:rPr lang="en-GB" sz="800" dirty="0">
                <a:solidFill>
                  <a:schemeClr val="bg1"/>
                </a:solidFill>
              </a:rPr>
              <a:t> Hong, Neil (2023). Research software engineering – from “what” and “where” to “why” and “how” - https://</a:t>
            </a:r>
            <a:r>
              <a:rPr lang="en-GB" sz="800" dirty="0" err="1">
                <a:solidFill>
                  <a:schemeClr val="bg1"/>
                </a:solidFill>
              </a:rPr>
              <a:t>doi.org</a:t>
            </a:r>
            <a:r>
              <a:rPr lang="en-GB" sz="800" dirty="0">
                <a:solidFill>
                  <a:schemeClr val="bg1"/>
                </a:solidFill>
              </a:rPr>
              <a:t>/10.6084/m9.figshare.24319828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9FDE7-F41F-F6B9-F950-1C73B8EC7151}"/>
              </a:ext>
            </a:extLst>
          </p:cNvPr>
          <p:cNvSpPr/>
          <p:nvPr/>
        </p:nvSpPr>
        <p:spPr>
          <a:xfrm>
            <a:off x="3609849" y="2682240"/>
            <a:ext cx="1552869" cy="224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65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england and england with purple points&#10;&#10;Description automatically generated">
            <a:extLst>
              <a:ext uri="{FF2B5EF4-FFF2-40B4-BE49-F238E27FC236}">
                <a16:creationId xmlns:a16="http://schemas.microsoft.com/office/drawing/2014/main" id="{9A115B31-D8D0-8F1E-217B-9F45DEE2F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529" y="0"/>
            <a:ext cx="5908132" cy="4642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C55A3E-9731-0D6C-3EA1-3813D8FCBDA5}"/>
              </a:ext>
            </a:extLst>
          </p:cNvPr>
          <p:cNvSpPr txBox="1"/>
          <p:nvPr/>
        </p:nvSpPr>
        <p:spPr>
          <a:xfrm>
            <a:off x="582705" y="4786067"/>
            <a:ext cx="82923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Image courtesy of – Hettrick, Simon (2023). - Research software, research culture and RSEs - https://</a:t>
            </a:r>
            <a:r>
              <a:rPr lang="en-GB" sz="800" dirty="0" err="1">
                <a:solidFill>
                  <a:schemeClr val="bg1"/>
                </a:solidFill>
              </a:rPr>
              <a:t>slides.com</a:t>
            </a:r>
            <a:r>
              <a:rPr lang="en-GB" sz="800" dirty="0">
                <a:solidFill>
                  <a:schemeClr val="bg1"/>
                </a:solidFill>
              </a:rPr>
              <a:t>/</a:t>
            </a:r>
            <a:r>
              <a:rPr lang="en-GB" sz="800" dirty="0" err="1">
                <a:solidFill>
                  <a:schemeClr val="bg1"/>
                </a:solidFill>
              </a:rPr>
              <a:t>simonhettrick</a:t>
            </a:r>
            <a:r>
              <a:rPr lang="en-GB" sz="800" dirty="0">
                <a:solidFill>
                  <a:schemeClr val="bg1"/>
                </a:solidFill>
              </a:rPr>
              <a:t>/research-software-research-culture-and-rses-2023</a:t>
            </a:r>
            <a:br>
              <a:rPr lang="en-GB" sz="800" dirty="0">
                <a:solidFill>
                  <a:schemeClr val="bg1"/>
                </a:solidFill>
              </a:rPr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3CDC10-1E8E-961A-17E2-A4F1FFFEF6CC}"/>
              </a:ext>
            </a:extLst>
          </p:cNvPr>
          <p:cNvSpPr txBox="1"/>
          <p:nvPr/>
        </p:nvSpPr>
        <p:spPr>
          <a:xfrm>
            <a:off x="0" y="815788"/>
            <a:ext cx="1506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Growth in </a:t>
            </a:r>
            <a:r>
              <a:rPr lang="en-GB" b="1" dirty="0"/>
              <a:t>Institutional</a:t>
            </a:r>
          </a:p>
          <a:p>
            <a:pPr algn="ctr"/>
            <a:r>
              <a:rPr lang="en-GB" dirty="0"/>
              <a:t>Research Software Engineering Groups</a:t>
            </a:r>
          </a:p>
        </p:txBody>
      </p:sp>
    </p:spTree>
    <p:extLst>
      <p:ext uri="{BB962C8B-B14F-4D97-AF65-F5344CB8AC3E}">
        <p14:creationId xmlns:p14="http://schemas.microsoft.com/office/powerpoint/2010/main" val="1472821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079D1-1524-787A-4BB2-C979A1147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1" y="580697"/>
            <a:ext cx="2668192" cy="572700"/>
          </a:xfrm>
        </p:spPr>
        <p:txBody>
          <a:bodyPr/>
          <a:lstStyle/>
          <a:p>
            <a:r>
              <a:rPr lang="en-GB" dirty="0"/>
              <a:t>RSE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B43DC-0DCA-FA6D-3527-6A943DEAD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41" y="2827231"/>
            <a:ext cx="8520600" cy="1470616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GB" sz="800" dirty="0">
                <a:hlinkClick r:id="rId2"/>
              </a:rPr>
              <a:t>https://www.esciencecenter.nl/news/the-netherlands-escience-center-releases-job-profile-and-role-description-for-research-software-engineers/</a:t>
            </a:r>
            <a:endParaRPr lang="en-GB" sz="800" dirty="0"/>
          </a:p>
          <a:p>
            <a:endParaRPr lang="en-GB" dirty="0"/>
          </a:p>
          <a:p>
            <a:r>
              <a:rPr lang="en-GB" dirty="0"/>
              <a:t>Definition of RSE - </a:t>
            </a:r>
            <a:r>
              <a:rPr lang="en-GB" dirty="0">
                <a:hlinkClick r:id="rId3"/>
              </a:rPr>
              <a:t>https://zenodo.org/records/7994286</a:t>
            </a:r>
            <a:endParaRPr lang="en-GB" dirty="0"/>
          </a:p>
          <a:p>
            <a:r>
              <a:rPr lang="en-GB" dirty="0"/>
              <a:t>5 Level’s of role description 1-3 RSE and 4&amp;5 SRSE - </a:t>
            </a:r>
            <a:r>
              <a:rPr lang="en-GB" dirty="0">
                <a:hlinkClick r:id="rId4"/>
              </a:rPr>
              <a:t>https://zenodo.org/records/7805870</a:t>
            </a:r>
            <a:r>
              <a:rPr lang="en-GB" dirty="0"/>
              <a:t> </a:t>
            </a:r>
          </a:p>
          <a:p>
            <a:r>
              <a:rPr lang="en-GB" dirty="0"/>
              <a:t>Similar work done at UCL and Manchester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433B9-14A5-E802-E162-5D466E379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34" y="1202735"/>
            <a:ext cx="6946900" cy="83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34A444-0FD1-FA92-3070-9AAB8A2AD081}"/>
              </a:ext>
            </a:extLst>
          </p:cNvPr>
          <p:cNvSpPr txBox="1"/>
          <p:nvPr/>
        </p:nvSpPr>
        <p:spPr>
          <a:xfrm>
            <a:off x="157951" y="2008493"/>
            <a:ext cx="27957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rsetoolkit.github.io/roles/new-rse</a:t>
            </a:r>
            <a:r>
              <a:rPr lang="en-GB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138AAC-535E-26FE-87FB-EB9532656735}"/>
              </a:ext>
            </a:extLst>
          </p:cNvPr>
          <p:cNvSpPr txBox="1">
            <a:spLocks/>
          </p:cNvSpPr>
          <p:nvPr/>
        </p:nvSpPr>
        <p:spPr>
          <a:xfrm>
            <a:off x="157951" y="2323331"/>
            <a:ext cx="266819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RSE Careers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F3B80D-FD2F-592C-BC58-C564E451C3D9}"/>
              </a:ext>
            </a:extLst>
          </p:cNvPr>
          <p:cNvSpPr txBox="1"/>
          <p:nvPr/>
        </p:nvSpPr>
        <p:spPr>
          <a:xfrm>
            <a:off x="157951" y="121381"/>
            <a:ext cx="3515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Maturing</a:t>
            </a:r>
          </a:p>
        </p:txBody>
      </p:sp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3A4D2738-2567-86A1-2E5B-3BB30E0C9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4834" y="3204486"/>
            <a:ext cx="1491555" cy="42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05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8D1F-9E46-D8AA-8A99-929DAF10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00" y="7025"/>
            <a:ext cx="2307675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RSECon24</a:t>
            </a:r>
          </a:p>
        </p:txBody>
      </p:sp>
      <p:pic>
        <p:nvPicPr>
          <p:cNvPr id="5" name="Picture 4" descr="A logo with white text&#10;&#10;Description automatically generated">
            <a:extLst>
              <a:ext uri="{FF2B5EF4-FFF2-40B4-BE49-F238E27FC236}">
                <a16:creationId xmlns:a16="http://schemas.microsoft.com/office/drawing/2014/main" id="{0A576908-9270-3BE2-DC27-C6344653F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0" y="27950"/>
            <a:ext cx="2413000" cy="8636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5D2FE8D-BBBB-4BEF-306C-B14DBBB91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0" y="737661"/>
            <a:ext cx="3232724" cy="4084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552267-DDDE-16E6-C547-1C0BD848AB25}"/>
              </a:ext>
            </a:extLst>
          </p:cNvPr>
          <p:cNvSpPr txBox="1"/>
          <p:nvPr/>
        </p:nvSpPr>
        <p:spPr>
          <a:xfrm>
            <a:off x="3878522" y="583773"/>
            <a:ext cx="228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rsecon24.society-rse.org</a:t>
            </a:r>
            <a:r>
              <a:rPr lang="en-GB" dirty="0"/>
              <a:t> </a:t>
            </a:r>
          </a:p>
        </p:txBody>
      </p:sp>
      <p:pic>
        <p:nvPicPr>
          <p:cNvPr id="1026" name="Picture 2" descr="RSECon 23">
            <a:extLst>
              <a:ext uri="{FF2B5EF4-FFF2-40B4-BE49-F238E27FC236}">
                <a16:creationId xmlns:a16="http://schemas.microsoft.com/office/drawing/2014/main" id="{8F8052C5-ED02-0516-A5A5-34A70AF73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817" y="1210220"/>
            <a:ext cx="3836728" cy="383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7490D7-02E2-8ACB-B7E7-1B3C82B95415}"/>
              </a:ext>
            </a:extLst>
          </p:cNvPr>
          <p:cNvSpPr txBox="1"/>
          <p:nvPr/>
        </p:nvSpPr>
        <p:spPr>
          <a:xfrm>
            <a:off x="5943788" y="4893060"/>
            <a:ext cx="1093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RSECon23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A6F0D9-7362-4BAB-55AC-640CC7C154C3}"/>
              </a:ext>
            </a:extLst>
          </p:cNvPr>
          <p:cNvSpPr txBox="1"/>
          <p:nvPr/>
        </p:nvSpPr>
        <p:spPr>
          <a:xfrm>
            <a:off x="4295517" y="89155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300-400 people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C1AA25-2668-2FF0-6D6A-8B6ECAF0BBB0}"/>
              </a:ext>
            </a:extLst>
          </p:cNvPr>
          <p:cNvSpPr txBox="1"/>
          <p:nvPr/>
        </p:nvSpPr>
        <p:spPr>
          <a:xfrm>
            <a:off x="3495675" y="1428750"/>
            <a:ext cx="152584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576071"/>
                </a:solidFill>
                <a:effectLst/>
                <a:latin typeface="Inter"/>
              </a:rPr>
              <a:t>Learn about the latest tools and techniques.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576071"/>
                </a:solidFill>
                <a:effectLst/>
                <a:latin typeface="Inter"/>
              </a:rPr>
              <a:t>Forge valuable connections with fellow RSEs.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576071"/>
                </a:solidFill>
                <a:effectLst/>
                <a:latin typeface="Inter"/>
              </a:rPr>
              <a:t>Showcase your work and get feedback from experts.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7990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BF957-073D-13AE-18C9-E700F9CD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SSI Fellows</a:t>
            </a:r>
          </a:p>
        </p:txBody>
      </p:sp>
    </p:spTree>
    <p:extLst>
      <p:ext uri="{BB962C8B-B14F-4D97-AF65-F5344CB8AC3E}">
        <p14:creationId xmlns:p14="http://schemas.microsoft.com/office/powerpoint/2010/main" val="1659004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llage of a group of people&#10;&#10;Description automatically generated">
            <a:extLst>
              <a:ext uri="{FF2B5EF4-FFF2-40B4-BE49-F238E27FC236}">
                <a16:creationId xmlns:a16="http://schemas.microsoft.com/office/drawing/2014/main" id="{34C7F0BB-6502-398C-1C35-059DEA0E5B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-206857" y="446808"/>
            <a:ext cx="9579457" cy="39549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EF27CD-733F-A5A8-05B5-BC19BDC98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12" y="0"/>
            <a:ext cx="2099727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SSI Fellows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A5EEA-E14B-4C10-F3BA-DE44E1EA7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45" y="750723"/>
            <a:ext cx="5445939" cy="3788907"/>
          </a:xfrm>
        </p:spPr>
        <p:txBody>
          <a:bodyPr/>
          <a:lstStyle/>
          <a:p>
            <a:r>
              <a:rPr lang="en-GB" dirty="0"/>
              <a:t>Running cohorts since 2012</a:t>
            </a:r>
          </a:p>
          <a:p>
            <a:r>
              <a:rPr lang="en-GB" dirty="0"/>
              <a:t>Now have 210+ Fellows</a:t>
            </a:r>
          </a:p>
          <a:p>
            <a:r>
              <a:rPr lang="en-GB" dirty="0"/>
              <a:t>We give them £3K funding</a:t>
            </a:r>
          </a:p>
          <a:p>
            <a:pPr lvl="1"/>
            <a:r>
              <a:rPr lang="en-GB" dirty="0"/>
              <a:t>They have a plan for software in research in their area</a:t>
            </a:r>
          </a:p>
          <a:p>
            <a:pPr lvl="1"/>
            <a:r>
              <a:rPr lang="en-GB" dirty="0"/>
              <a:t>Different Career stages &amp; domains</a:t>
            </a:r>
          </a:p>
          <a:p>
            <a:pPr lvl="1"/>
            <a:r>
              <a:rPr lang="en-GB" dirty="0"/>
              <a:t>We give them networking &amp; collaboration opportunities</a:t>
            </a:r>
          </a:p>
          <a:p>
            <a:pPr lvl="1"/>
            <a:r>
              <a:rPr lang="en-GB" dirty="0"/>
              <a:t>90% said it made a difference to them &amp; their domains</a:t>
            </a:r>
          </a:p>
          <a:p>
            <a:pPr lvl="1"/>
            <a:r>
              <a:rPr lang="en-GB" dirty="0"/>
              <a:t>70% said it improved their careers</a:t>
            </a:r>
          </a:p>
        </p:txBody>
      </p:sp>
      <p:pic>
        <p:nvPicPr>
          <p:cNvPr id="5" name="Picture 4" descr="A screenshot of a research paper&#10;&#10;Description automatically generated">
            <a:extLst>
              <a:ext uri="{FF2B5EF4-FFF2-40B4-BE49-F238E27FC236}">
                <a16:creationId xmlns:a16="http://schemas.microsoft.com/office/drawing/2014/main" id="{700FB539-0C0F-E75D-8FCE-8DDF1B358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323" y="572700"/>
            <a:ext cx="3037735" cy="40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19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1032" descr="A watercolor of a planet earth&#10;&#10;Description automatically generated">
            <a:extLst>
              <a:ext uri="{FF2B5EF4-FFF2-40B4-BE49-F238E27FC236}">
                <a16:creationId xmlns:a16="http://schemas.microsoft.com/office/drawing/2014/main" id="{8D6CB959-25A7-6714-9B35-E5EE6BA9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-195033" y="-553419"/>
            <a:ext cx="10436849" cy="6959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5A26C-9690-A3EA-2A39-265FBDF1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6091" y="-8899"/>
            <a:ext cx="4372030" cy="572700"/>
          </a:xfrm>
        </p:spPr>
        <p:txBody>
          <a:bodyPr>
            <a:normAutofit/>
          </a:bodyPr>
          <a:lstStyle/>
          <a:p>
            <a:r>
              <a:rPr lang="en-GB" sz="2100" dirty="0">
                <a:solidFill>
                  <a:schemeClr val="bg1"/>
                </a:solidFill>
              </a:rPr>
              <a:t>Earth Systems SSI Fellows</a:t>
            </a:r>
          </a:p>
        </p:txBody>
      </p:sp>
      <p:pic>
        <p:nvPicPr>
          <p:cNvPr id="1026" name="Picture 2" descr="Kathryn Rose">
            <a:extLst>
              <a:ext uri="{FF2B5EF4-FFF2-40B4-BE49-F238E27FC236}">
                <a16:creationId xmlns:a16="http://schemas.microsoft.com/office/drawing/2014/main" id="{858C25FC-6C55-2F58-763F-5FDF98831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32" y="597853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73A9E-3F56-48A8-DF22-7599A5070E98}"/>
              </a:ext>
            </a:extLst>
          </p:cNvPr>
          <p:cNvSpPr txBox="1"/>
          <p:nvPr/>
        </p:nvSpPr>
        <p:spPr>
          <a:xfrm flipH="1">
            <a:off x="-195033" y="1444588"/>
            <a:ext cx="1795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Kathryn Rose </a:t>
            </a:r>
          </a:p>
          <a:p>
            <a:pPr algn="ctr"/>
            <a:r>
              <a:rPr lang="en-GB" sz="1050" dirty="0"/>
              <a:t>Glaciology, Glacial Geomorphology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D017C9-4AD5-3460-028C-DD860D339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374" y="573728"/>
            <a:ext cx="420000" cy="180000"/>
          </a:xfrm>
          <a:prstGeom prst="rect">
            <a:avLst/>
          </a:prstGeom>
        </p:spPr>
      </p:pic>
      <p:pic>
        <p:nvPicPr>
          <p:cNvPr id="1028" name="Picture 4" descr="Allen Pope">
            <a:extLst>
              <a:ext uri="{FF2B5EF4-FFF2-40B4-BE49-F238E27FC236}">
                <a16:creationId xmlns:a16="http://schemas.microsoft.com/office/drawing/2014/main" id="{FBA6BE6D-06A4-D10C-B718-3B0308485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32" y="2054411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12DD53-1D46-5C42-88B5-B82DBCCD30BA}"/>
              </a:ext>
            </a:extLst>
          </p:cNvPr>
          <p:cNvSpPr txBox="1"/>
          <p:nvPr/>
        </p:nvSpPr>
        <p:spPr>
          <a:xfrm flipH="1">
            <a:off x="-195033" y="2928936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Allen Pope</a:t>
            </a:r>
          </a:p>
          <a:p>
            <a:pPr algn="ctr"/>
            <a:r>
              <a:rPr lang="en-GB" sz="1050" dirty="0"/>
              <a:t>Glaciology</a:t>
            </a:r>
          </a:p>
        </p:txBody>
      </p:sp>
      <p:pic>
        <p:nvPicPr>
          <p:cNvPr id="1030" name="Picture 6" descr="Melody Sandells">
            <a:extLst>
              <a:ext uri="{FF2B5EF4-FFF2-40B4-BE49-F238E27FC236}">
                <a16:creationId xmlns:a16="http://schemas.microsoft.com/office/drawing/2014/main" id="{222E115F-A1F2-D7FC-A12E-6BF8664E4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32" y="3397731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A3D5BA-7A92-6760-24E9-CCCB8D5B9674}"/>
              </a:ext>
            </a:extLst>
          </p:cNvPr>
          <p:cNvSpPr txBox="1"/>
          <p:nvPr/>
        </p:nvSpPr>
        <p:spPr>
          <a:xfrm flipH="1">
            <a:off x="-195033" y="4237935"/>
            <a:ext cx="1795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Melody </a:t>
            </a:r>
            <a:r>
              <a:rPr lang="en-GB" sz="1050" b="1" dirty="0" err="1"/>
              <a:t>Sandells</a:t>
            </a:r>
            <a:endParaRPr lang="en-GB" sz="1050" b="1" dirty="0"/>
          </a:p>
          <a:p>
            <a:pPr algn="ctr"/>
            <a:r>
              <a:rPr lang="en-GB" sz="1050" dirty="0"/>
              <a:t>Snow and soil moisture</a:t>
            </a:r>
          </a:p>
          <a:p>
            <a:pPr algn="ctr"/>
            <a:endParaRPr lang="en-GB" sz="1050" dirty="0"/>
          </a:p>
        </p:txBody>
      </p:sp>
      <p:pic>
        <p:nvPicPr>
          <p:cNvPr id="1032" name="Picture 8" descr="Kayla Lacovino">
            <a:extLst>
              <a:ext uri="{FF2B5EF4-FFF2-40B4-BE49-F238E27FC236}">
                <a16:creationId xmlns:a16="http://schemas.microsoft.com/office/drawing/2014/main" id="{2C9CF9B7-8EFE-AD16-DFAC-1CDE41389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775" y="597853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B5C397-AF64-F41C-BE82-4C701CC9CA66}"/>
              </a:ext>
            </a:extLst>
          </p:cNvPr>
          <p:cNvSpPr txBox="1"/>
          <p:nvPr/>
        </p:nvSpPr>
        <p:spPr>
          <a:xfrm flipH="1">
            <a:off x="1239010" y="1444588"/>
            <a:ext cx="1795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chemeClr val="tx1"/>
                </a:solidFill>
              </a:rPr>
              <a:t>Kayla </a:t>
            </a:r>
            <a:r>
              <a:rPr lang="en-GB" sz="1050" b="1" dirty="0" err="1">
                <a:solidFill>
                  <a:schemeClr val="tx1"/>
                </a:solidFill>
              </a:rPr>
              <a:t>Lacovino</a:t>
            </a:r>
            <a:endParaRPr lang="en-GB" sz="1050" b="1" dirty="0">
              <a:solidFill>
                <a:schemeClr val="tx1"/>
              </a:solidFill>
            </a:endParaRPr>
          </a:p>
          <a:p>
            <a:pPr algn="ctr"/>
            <a:r>
              <a:rPr lang="en-GB" sz="1050" dirty="0">
                <a:solidFill>
                  <a:schemeClr val="tx1"/>
                </a:solidFill>
              </a:rPr>
              <a:t>Volcanology</a:t>
            </a:r>
          </a:p>
          <a:p>
            <a:pPr algn="ctr"/>
            <a:endParaRPr lang="en-GB" sz="1050" dirty="0"/>
          </a:p>
        </p:txBody>
      </p:sp>
      <p:pic>
        <p:nvPicPr>
          <p:cNvPr id="1034" name="Picture 10" descr="Leanne Mary Wake">
            <a:extLst>
              <a:ext uri="{FF2B5EF4-FFF2-40B4-BE49-F238E27FC236}">
                <a16:creationId xmlns:a16="http://schemas.microsoft.com/office/drawing/2014/main" id="{F0A56F15-EDC3-E334-0A5D-46573CBA6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775" y="2062425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6655EC-0C77-CB0E-A6B4-36C591A31AEC}"/>
              </a:ext>
            </a:extLst>
          </p:cNvPr>
          <p:cNvSpPr txBox="1"/>
          <p:nvPr/>
        </p:nvSpPr>
        <p:spPr>
          <a:xfrm flipH="1">
            <a:off x="1239010" y="2860357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Leanne May Wake</a:t>
            </a:r>
          </a:p>
          <a:p>
            <a:pPr algn="ctr"/>
            <a:r>
              <a:rPr lang="en-GB" sz="1050" dirty="0"/>
              <a:t>Sea-Level change</a:t>
            </a:r>
          </a:p>
        </p:txBody>
      </p:sp>
      <p:pic>
        <p:nvPicPr>
          <p:cNvPr id="1036" name="Picture 12" descr="Bethan Davies">
            <a:extLst>
              <a:ext uri="{FF2B5EF4-FFF2-40B4-BE49-F238E27FC236}">
                <a16:creationId xmlns:a16="http://schemas.microsoft.com/office/drawing/2014/main" id="{73139F2D-CD3E-3AF4-CB97-AB61B385A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655" y="3397731"/>
            <a:ext cx="85824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4ACA44-7166-A1B5-45EF-3E609FFCCB4D}"/>
              </a:ext>
            </a:extLst>
          </p:cNvPr>
          <p:cNvSpPr txBox="1"/>
          <p:nvPr/>
        </p:nvSpPr>
        <p:spPr>
          <a:xfrm flipH="1">
            <a:off x="1239010" y="4237935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Bethan Davies</a:t>
            </a:r>
          </a:p>
          <a:p>
            <a:pPr algn="ctr"/>
            <a:r>
              <a:rPr lang="en-GB" sz="1050" dirty="0"/>
              <a:t>Glacial Geology</a:t>
            </a:r>
          </a:p>
        </p:txBody>
      </p:sp>
      <p:pic>
        <p:nvPicPr>
          <p:cNvPr id="17" name="Picture 16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4FA8578B-1897-FF31-1F4D-DDD4B31E2F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0207" y="3413151"/>
            <a:ext cx="360000" cy="180000"/>
          </a:xfrm>
          <a:prstGeom prst="rect">
            <a:avLst/>
          </a:prstGeom>
        </p:spPr>
      </p:pic>
      <p:pic>
        <p:nvPicPr>
          <p:cNvPr id="1038" name="Picture 14" descr="Jon Hill">
            <a:extLst>
              <a:ext uri="{FF2B5EF4-FFF2-40B4-BE49-F238E27FC236}">
                <a16:creationId xmlns:a16="http://schemas.microsoft.com/office/drawing/2014/main" id="{49B6327B-9940-5965-D20A-107486D47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03" y="597853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B2B20E-1E42-C1AB-4CF8-3179631A4F75}"/>
              </a:ext>
            </a:extLst>
          </p:cNvPr>
          <p:cNvSpPr txBox="1"/>
          <p:nvPr/>
        </p:nvSpPr>
        <p:spPr>
          <a:xfrm flipH="1">
            <a:off x="2701138" y="1444588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John Hill</a:t>
            </a:r>
          </a:p>
          <a:p>
            <a:pPr algn="ctr"/>
            <a:r>
              <a:rPr lang="en-GB" sz="1050" dirty="0"/>
              <a:t>Environmental Modelling</a:t>
            </a:r>
          </a:p>
        </p:txBody>
      </p:sp>
      <p:pic>
        <p:nvPicPr>
          <p:cNvPr id="1040" name="Picture 16" descr="Craig Maclachlan">
            <a:extLst>
              <a:ext uri="{FF2B5EF4-FFF2-40B4-BE49-F238E27FC236}">
                <a16:creationId xmlns:a16="http://schemas.microsoft.com/office/drawing/2014/main" id="{F223FF88-1D6F-60EB-DE5F-E66211AB3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03" y="2062425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61F5764-6762-3FE1-5997-014C58001AA5}"/>
              </a:ext>
            </a:extLst>
          </p:cNvPr>
          <p:cNvSpPr txBox="1"/>
          <p:nvPr/>
        </p:nvSpPr>
        <p:spPr>
          <a:xfrm flipH="1">
            <a:off x="2701138" y="2860357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Craig MacLachlan</a:t>
            </a:r>
          </a:p>
          <a:p>
            <a:pPr algn="ctr"/>
            <a:r>
              <a:rPr lang="en-GB" sz="1050" dirty="0"/>
              <a:t>Climate Science</a:t>
            </a:r>
          </a:p>
        </p:txBody>
      </p:sp>
      <p:pic>
        <p:nvPicPr>
          <p:cNvPr id="21" name="Picture 20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B1BD8622-FD25-DFA3-3760-DC8733EE0D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19297" y="597853"/>
            <a:ext cx="388800" cy="180000"/>
          </a:xfrm>
          <a:prstGeom prst="rect">
            <a:avLst/>
          </a:prstGeom>
        </p:spPr>
      </p:pic>
      <p:pic>
        <p:nvPicPr>
          <p:cNvPr id="22" name="Picture 21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C936138A-5181-A0FA-D4D8-71F342531E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19297" y="2062713"/>
            <a:ext cx="388800" cy="180000"/>
          </a:xfrm>
          <a:prstGeom prst="rect">
            <a:avLst/>
          </a:prstGeom>
        </p:spPr>
      </p:pic>
      <p:pic>
        <p:nvPicPr>
          <p:cNvPr id="1042" name="Picture 18" descr="Thomas Etherington">
            <a:extLst>
              <a:ext uri="{FF2B5EF4-FFF2-40B4-BE49-F238E27FC236}">
                <a16:creationId xmlns:a16="http://schemas.microsoft.com/office/drawing/2014/main" id="{FF732745-2939-34F2-879B-958E12925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03" y="3345757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93D8FE3-6FC3-8928-F4B8-1A9FAAC0380B}"/>
              </a:ext>
            </a:extLst>
          </p:cNvPr>
          <p:cNvSpPr txBox="1"/>
          <p:nvPr/>
        </p:nvSpPr>
        <p:spPr>
          <a:xfrm flipH="1">
            <a:off x="2701138" y="4237935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Thomas Etherington</a:t>
            </a:r>
          </a:p>
          <a:p>
            <a:pPr algn="ctr"/>
            <a:r>
              <a:rPr lang="en-GB" sz="1050" dirty="0"/>
              <a:t>Ecology</a:t>
            </a:r>
          </a:p>
        </p:txBody>
      </p:sp>
      <p:pic>
        <p:nvPicPr>
          <p:cNvPr id="25" name="Picture 24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A006EC8C-CB96-0C8E-D208-EA290030459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19297" y="3397731"/>
            <a:ext cx="388800" cy="180000"/>
          </a:xfrm>
          <a:prstGeom prst="rect">
            <a:avLst/>
          </a:prstGeom>
        </p:spPr>
      </p:pic>
      <p:pic>
        <p:nvPicPr>
          <p:cNvPr id="27" name="Picture 26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6BE19E36-6F58-57D2-D456-39827E1975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568" y="3410722"/>
            <a:ext cx="401539" cy="180000"/>
          </a:xfrm>
          <a:prstGeom prst="rect">
            <a:avLst/>
          </a:prstGeom>
        </p:spPr>
      </p:pic>
      <p:pic>
        <p:nvPicPr>
          <p:cNvPr id="28" name="Picture 27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A832EDDA-62EA-6E3A-9397-0D17F6B936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29438" y="597853"/>
            <a:ext cx="401539" cy="180000"/>
          </a:xfrm>
          <a:prstGeom prst="rect">
            <a:avLst/>
          </a:prstGeom>
        </p:spPr>
      </p:pic>
      <p:pic>
        <p:nvPicPr>
          <p:cNvPr id="8" name="Picture 7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99948AB7-B747-A74B-DB71-932431A371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4707" y="2047511"/>
            <a:ext cx="401539" cy="1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B982EF-3838-947F-8143-3107D7B9368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14990" y="2031499"/>
            <a:ext cx="430435" cy="180000"/>
          </a:xfrm>
          <a:prstGeom prst="rect">
            <a:avLst/>
          </a:prstGeom>
        </p:spPr>
      </p:pic>
      <p:pic>
        <p:nvPicPr>
          <p:cNvPr id="30" name="Picture 29" descr="A person wearing a helmet and sunglasses&#10;&#10;Description automatically generated">
            <a:extLst>
              <a:ext uri="{FF2B5EF4-FFF2-40B4-BE49-F238E27FC236}">
                <a16:creationId xmlns:a16="http://schemas.microsoft.com/office/drawing/2014/main" id="{CC9B994D-83FD-52D7-C53D-5A9C839AA7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90589" y="597853"/>
            <a:ext cx="874410" cy="864000"/>
          </a:xfrm>
          <a:prstGeom prst="rect">
            <a:avLst/>
          </a:prstGeom>
        </p:spPr>
      </p:pic>
      <p:pic>
        <p:nvPicPr>
          <p:cNvPr id="32" name="Picture 31" descr="A red numbers on a white background&#10;&#10;Description automatically generated">
            <a:extLst>
              <a:ext uri="{FF2B5EF4-FFF2-40B4-BE49-F238E27FC236}">
                <a16:creationId xmlns:a16="http://schemas.microsoft.com/office/drawing/2014/main" id="{F7D4094E-6DF1-24BA-AD14-6E84F6BA01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80182" y="591577"/>
            <a:ext cx="313548" cy="18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9B34A3D-21F3-861D-599E-62480FFF56C1}"/>
              </a:ext>
            </a:extLst>
          </p:cNvPr>
          <p:cNvSpPr txBox="1"/>
          <p:nvPr/>
        </p:nvSpPr>
        <p:spPr>
          <a:xfrm flipH="1">
            <a:off x="4330029" y="1444588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Sammie Buzzard</a:t>
            </a:r>
          </a:p>
          <a:p>
            <a:pPr algn="ctr"/>
            <a:r>
              <a:rPr lang="en-GB" sz="1050" dirty="0"/>
              <a:t>Glaciology</a:t>
            </a:r>
          </a:p>
        </p:txBody>
      </p:sp>
      <p:pic>
        <p:nvPicPr>
          <p:cNvPr id="1046" name="Picture 22" descr="Jessica Ward">
            <a:extLst>
              <a:ext uri="{FF2B5EF4-FFF2-40B4-BE49-F238E27FC236}">
                <a16:creationId xmlns:a16="http://schemas.microsoft.com/office/drawing/2014/main" id="{B8B4EE8B-CAD6-7EBE-02D4-37DA3E281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56" y="2031211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9AE1D5C-10C7-B0E8-EE09-8F181BC6DDDC}"/>
              </a:ext>
            </a:extLst>
          </p:cNvPr>
          <p:cNvSpPr txBox="1"/>
          <p:nvPr/>
        </p:nvSpPr>
        <p:spPr>
          <a:xfrm flipH="1">
            <a:off x="5994191" y="2860357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Jessica Ward</a:t>
            </a:r>
          </a:p>
          <a:p>
            <a:pPr algn="ctr"/>
            <a:r>
              <a:rPr lang="en-GB" sz="1050" dirty="0"/>
              <a:t>Ecology</a:t>
            </a:r>
          </a:p>
        </p:txBody>
      </p:sp>
      <p:pic>
        <p:nvPicPr>
          <p:cNvPr id="36" name="Picture 35" descr="A red numbers on a white background&#10;&#10;Description automatically generated">
            <a:extLst>
              <a:ext uri="{FF2B5EF4-FFF2-40B4-BE49-F238E27FC236}">
                <a16:creationId xmlns:a16="http://schemas.microsoft.com/office/drawing/2014/main" id="{F2CF9E3E-180C-CDCB-E9F5-0A7F018EBDD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3684" y="2023544"/>
            <a:ext cx="360000" cy="180000"/>
          </a:xfrm>
          <a:prstGeom prst="rect">
            <a:avLst/>
          </a:prstGeom>
        </p:spPr>
      </p:pic>
      <p:pic>
        <p:nvPicPr>
          <p:cNvPr id="1048" name="Picture 24" descr="Gergana Daskalova">
            <a:extLst>
              <a:ext uri="{FF2B5EF4-FFF2-40B4-BE49-F238E27FC236}">
                <a16:creationId xmlns:a16="http://schemas.microsoft.com/office/drawing/2014/main" id="{6EE9A3C1-E996-BF50-A7B7-FB3A4E1D8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59" y="3366517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1403AC-2D64-B82C-F075-95E6DA486ADF}"/>
              </a:ext>
            </a:extLst>
          </p:cNvPr>
          <p:cNvSpPr txBox="1"/>
          <p:nvPr/>
        </p:nvSpPr>
        <p:spPr>
          <a:xfrm flipH="1">
            <a:off x="5994191" y="4219961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Gergana </a:t>
            </a:r>
            <a:r>
              <a:rPr lang="en-GB" sz="1050" b="1" dirty="0" err="1"/>
              <a:t>Daskalova</a:t>
            </a:r>
            <a:endParaRPr lang="en-GB" sz="1050" b="1" dirty="0"/>
          </a:p>
          <a:p>
            <a:pPr algn="ctr"/>
            <a:r>
              <a:rPr lang="en-GB" sz="1050" dirty="0"/>
              <a:t>Ecology</a:t>
            </a:r>
          </a:p>
        </p:txBody>
      </p:sp>
      <p:pic>
        <p:nvPicPr>
          <p:cNvPr id="1050" name="Picture 26" descr="Isla Myers-Smith">
            <a:extLst>
              <a:ext uri="{FF2B5EF4-FFF2-40B4-BE49-F238E27FC236}">
                <a16:creationId xmlns:a16="http://schemas.microsoft.com/office/drawing/2014/main" id="{42DF8424-D1C4-D190-DA5B-4E91B5581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56" y="597853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56CCF62-3027-7F32-C344-757792DC83F3}"/>
              </a:ext>
            </a:extLst>
          </p:cNvPr>
          <p:cNvSpPr txBox="1"/>
          <p:nvPr/>
        </p:nvSpPr>
        <p:spPr>
          <a:xfrm flipH="1">
            <a:off x="5994191" y="1444588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Isla Myers-Smith</a:t>
            </a:r>
          </a:p>
          <a:p>
            <a:pPr algn="ctr"/>
            <a:r>
              <a:rPr lang="en-GB" sz="1050" dirty="0"/>
              <a:t>Ecology</a:t>
            </a:r>
          </a:p>
        </p:txBody>
      </p:sp>
      <p:pic>
        <p:nvPicPr>
          <p:cNvPr id="40" name="Picture 39" descr="A red numbers on a white background&#10;&#10;Description automatically generated">
            <a:extLst>
              <a:ext uri="{FF2B5EF4-FFF2-40B4-BE49-F238E27FC236}">
                <a16:creationId xmlns:a16="http://schemas.microsoft.com/office/drawing/2014/main" id="{C9A944A5-BC62-75B2-AAAE-4BA9F15BC6F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3684" y="3357736"/>
            <a:ext cx="360000" cy="180000"/>
          </a:xfrm>
          <a:prstGeom prst="rect">
            <a:avLst/>
          </a:prstGeom>
        </p:spPr>
      </p:pic>
      <p:pic>
        <p:nvPicPr>
          <p:cNvPr id="41" name="Picture 40" descr="A red numbers on a white background&#10;&#10;Description automatically generated">
            <a:extLst>
              <a:ext uri="{FF2B5EF4-FFF2-40B4-BE49-F238E27FC236}">
                <a16:creationId xmlns:a16="http://schemas.microsoft.com/office/drawing/2014/main" id="{81C90320-C46F-4430-08C8-A96502E07D9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3684" y="586527"/>
            <a:ext cx="360000" cy="180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21C131C3-9700-38F8-11B6-470B7DF56477}"/>
              </a:ext>
            </a:extLst>
          </p:cNvPr>
          <p:cNvSpPr txBox="1"/>
          <p:nvPr/>
        </p:nvSpPr>
        <p:spPr>
          <a:xfrm flipH="1">
            <a:off x="7491751" y="2860357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Leonardo </a:t>
            </a:r>
            <a:r>
              <a:rPr lang="en-GB" sz="1050" b="1" dirty="0" err="1"/>
              <a:t>Uieda</a:t>
            </a:r>
            <a:endParaRPr lang="en-GB" sz="1050" b="1" dirty="0"/>
          </a:p>
          <a:p>
            <a:pPr algn="ctr"/>
            <a:r>
              <a:rPr lang="en-GB" sz="1050" dirty="0"/>
              <a:t>Geophysics</a:t>
            </a:r>
          </a:p>
        </p:txBody>
      </p:sp>
      <p:pic>
        <p:nvPicPr>
          <p:cNvPr id="1056" name="Picture 32" descr="Colin Sauze">
            <a:extLst>
              <a:ext uri="{FF2B5EF4-FFF2-40B4-BE49-F238E27FC236}">
                <a16:creationId xmlns:a16="http://schemas.microsoft.com/office/drawing/2014/main" id="{9D04AEA9-1DD8-FC88-7A21-26F7EBA00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64" y="3366517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F34C2DF-504A-59BF-8970-FC2CE947BFC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487484" y="3353268"/>
            <a:ext cx="412500" cy="1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6FB338F-6126-765F-32A0-215E843ED3A5}"/>
              </a:ext>
            </a:extLst>
          </p:cNvPr>
          <p:cNvSpPr txBox="1"/>
          <p:nvPr/>
        </p:nvSpPr>
        <p:spPr>
          <a:xfrm flipH="1">
            <a:off x="7491751" y="4219961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Colin </a:t>
            </a:r>
            <a:r>
              <a:rPr lang="en-GB" sz="1050" b="1" dirty="0" err="1"/>
              <a:t>Sauze</a:t>
            </a:r>
            <a:endParaRPr lang="en-GB" sz="1050" b="1" dirty="0"/>
          </a:p>
          <a:p>
            <a:pPr algn="ctr"/>
            <a:r>
              <a:rPr lang="en-GB" sz="1050" dirty="0"/>
              <a:t>RSE - Oceanography</a:t>
            </a:r>
          </a:p>
        </p:txBody>
      </p:sp>
      <p:pic>
        <p:nvPicPr>
          <p:cNvPr id="58" name="Picture 14" descr="Stuart Grieve">
            <a:extLst>
              <a:ext uri="{FF2B5EF4-FFF2-40B4-BE49-F238E27FC236}">
                <a16:creationId xmlns:a16="http://schemas.microsoft.com/office/drawing/2014/main" id="{F147B096-67B6-2C38-CA2F-8F1C3FFDB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94" y="2040958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 descr="A red numbers on a white background&#10;&#10;Description automatically generated">
            <a:extLst>
              <a:ext uri="{FF2B5EF4-FFF2-40B4-BE49-F238E27FC236}">
                <a16:creationId xmlns:a16="http://schemas.microsoft.com/office/drawing/2014/main" id="{C355DD32-0F7F-8F63-070C-02EE7798310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80182" y="2033563"/>
            <a:ext cx="313548" cy="180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5CE648E-1EA8-2D5F-291F-9D2E8430748B}"/>
              </a:ext>
            </a:extLst>
          </p:cNvPr>
          <p:cNvSpPr txBox="1"/>
          <p:nvPr/>
        </p:nvSpPr>
        <p:spPr>
          <a:xfrm flipH="1">
            <a:off x="4294856" y="2860357"/>
            <a:ext cx="20964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Stuart Geoscience</a:t>
            </a:r>
          </a:p>
          <a:p>
            <a:pPr algn="ctr"/>
            <a:r>
              <a:rPr lang="en-GB" sz="1100" dirty="0"/>
              <a:t>Grieve</a:t>
            </a:r>
          </a:p>
        </p:txBody>
      </p:sp>
      <p:pic>
        <p:nvPicPr>
          <p:cNvPr id="61" name="Picture 28" descr="Philipp Boersch-Supan">
            <a:extLst>
              <a:ext uri="{FF2B5EF4-FFF2-40B4-BE49-F238E27FC236}">
                <a16:creationId xmlns:a16="http://schemas.microsoft.com/office/drawing/2014/main" id="{589A394B-C67D-7333-9D3E-E34AEE64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16" y="597853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4EB6CC19-4B39-9F8D-8A26-B7FFEE320C68}"/>
              </a:ext>
            </a:extLst>
          </p:cNvPr>
          <p:cNvSpPr txBox="1"/>
          <p:nvPr/>
        </p:nvSpPr>
        <p:spPr>
          <a:xfrm flipH="1">
            <a:off x="7491751" y="1444588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Philipp </a:t>
            </a:r>
            <a:r>
              <a:rPr lang="en-GB" sz="1050" b="1" dirty="0" err="1"/>
              <a:t>Boersch-Supan</a:t>
            </a:r>
            <a:endParaRPr lang="en-GB" sz="1050" b="1" dirty="0"/>
          </a:p>
          <a:p>
            <a:pPr algn="ctr"/>
            <a:r>
              <a:rPr lang="en-GB" sz="1050" dirty="0"/>
              <a:t>Ecology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B0187B7-DDCA-13EC-30D9-EB02B2F5E86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56968" y="597853"/>
            <a:ext cx="405000" cy="180000"/>
          </a:xfrm>
          <a:prstGeom prst="rect">
            <a:avLst/>
          </a:prstGeom>
        </p:spPr>
      </p:pic>
      <p:pic>
        <p:nvPicPr>
          <p:cNvPr id="1024" name="Picture 30">
            <a:extLst>
              <a:ext uri="{FF2B5EF4-FFF2-40B4-BE49-F238E27FC236}">
                <a16:creationId xmlns:a16="http://schemas.microsoft.com/office/drawing/2014/main" id="{D87491BF-C800-9CD7-38EE-C72636393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16" y="2054305"/>
            <a:ext cx="648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024">
            <a:extLst>
              <a:ext uri="{FF2B5EF4-FFF2-40B4-BE49-F238E27FC236}">
                <a16:creationId xmlns:a16="http://schemas.microsoft.com/office/drawing/2014/main" id="{0F5D0C35-3655-C2D3-C755-1E235A9D22F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18187" y="1950146"/>
            <a:ext cx="405000" cy="180000"/>
          </a:xfrm>
          <a:prstGeom prst="rect">
            <a:avLst/>
          </a:prstGeom>
        </p:spPr>
      </p:pic>
      <p:sp>
        <p:nvSpPr>
          <p:cNvPr id="1029" name="TextBox 1028">
            <a:extLst>
              <a:ext uri="{FF2B5EF4-FFF2-40B4-BE49-F238E27FC236}">
                <a16:creationId xmlns:a16="http://schemas.microsoft.com/office/drawing/2014/main" id="{790A3D7F-6722-CF74-8EB7-BB849E45BC52}"/>
              </a:ext>
            </a:extLst>
          </p:cNvPr>
          <p:cNvSpPr txBox="1"/>
          <p:nvPr/>
        </p:nvSpPr>
        <p:spPr>
          <a:xfrm>
            <a:off x="5648064" y="4769037"/>
            <a:ext cx="47244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Picture by </a:t>
            </a:r>
            <a:r>
              <a:rPr lang="en-GB" sz="800" dirty="0">
                <a:solidFill>
                  <a:schemeClr val="bg1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Elena Mozhvilo</a:t>
            </a:r>
            <a:r>
              <a:rPr lang="en-GB" sz="800" dirty="0">
                <a:solidFill>
                  <a:schemeClr val="bg1"/>
                </a:solidFill>
              </a:rPr>
              <a:t> on </a:t>
            </a:r>
            <a:r>
              <a:rPr lang="en-GB" sz="800" dirty="0">
                <a:solidFill>
                  <a:schemeClr val="bg1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GB" sz="800" dirty="0">
                <a:solidFill>
                  <a:schemeClr val="bg1"/>
                </a:solidFill>
              </a:rPr>
              <a:t> covered by the </a:t>
            </a:r>
            <a:r>
              <a:rPr lang="en-GB" sz="800" dirty="0">
                <a:solidFill>
                  <a:schemeClr val="bg1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license 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67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green hills with rolling hills&#10;&#10;Description automatically generated">
            <a:extLst>
              <a:ext uri="{FF2B5EF4-FFF2-40B4-BE49-F238E27FC236}">
                <a16:creationId xmlns:a16="http://schemas.microsoft.com/office/drawing/2014/main" id="{7EA5D79B-D5EA-8AD6-C04C-210600D160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34638" y="-311060"/>
            <a:ext cx="9809905" cy="584066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1BE0FC8-50E7-0A93-ECF8-BAF9E00C9DB4}"/>
              </a:ext>
            </a:extLst>
          </p:cNvPr>
          <p:cNvSpPr txBox="1">
            <a:spLocks/>
          </p:cNvSpPr>
          <p:nvPr/>
        </p:nvSpPr>
        <p:spPr>
          <a:xfrm>
            <a:off x="-19419" y="12351"/>
            <a:ext cx="437203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100" dirty="0">
                <a:solidFill>
                  <a:schemeClr val="bg1"/>
                </a:solidFill>
              </a:rPr>
              <a:t>Earth Systems SSI Fellows 2</a:t>
            </a:r>
          </a:p>
        </p:txBody>
      </p:sp>
      <p:pic>
        <p:nvPicPr>
          <p:cNvPr id="2050" name="Picture 2" descr="Luke Abraham">
            <a:extLst>
              <a:ext uri="{FF2B5EF4-FFF2-40B4-BE49-F238E27FC236}">
                <a16:creationId xmlns:a16="http://schemas.microsoft.com/office/drawing/2014/main" id="{94CF26CA-E7C5-9915-8E9B-748BEC53A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571" y="564107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B66767-BB12-A8C4-6EF5-C28793CB3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179" y="563577"/>
            <a:ext cx="406957" cy="1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B7D887-4E67-F5DD-C07A-42429EB3FFF7}"/>
              </a:ext>
            </a:extLst>
          </p:cNvPr>
          <p:cNvSpPr txBox="1"/>
          <p:nvPr/>
        </p:nvSpPr>
        <p:spPr>
          <a:xfrm flipH="1">
            <a:off x="1230829" y="1711455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Luke Abraham</a:t>
            </a:r>
          </a:p>
          <a:p>
            <a:pPr algn="ctr"/>
            <a:r>
              <a:rPr lang="en-GB" sz="1100" dirty="0"/>
              <a:t>Climate modelling</a:t>
            </a:r>
          </a:p>
        </p:txBody>
      </p:sp>
      <p:pic>
        <p:nvPicPr>
          <p:cNvPr id="2052" name="Picture 4" descr="Jesper Dramsch">
            <a:extLst>
              <a:ext uri="{FF2B5EF4-FFF2-40B4-BE49-F238E27FC236}">
                <a16:creationId xmlns:a16="http://schemas.microsoft.com/office/drawing/2014/main" id="{63EDE982-63BE-2FEE-FF12-A767D0BBB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490" y="2452524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CC60E4-E4B7-93EA-A1E3-E29118670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095" y="2465462"/>
            <a:ext cx="406957" cy="18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EB0105-1E76-4552-9CE8-2CCA67E41C5E}"/>
              </a:ext>
            </a:extLst>
          </p:cNvPr>
          <p:cNvSpPr txBox="1"/>
          <p:nvPr/>
        </p:nvSpPr>
        <p:spPr>
          <a:xfrm flipH="1">
            <a:off x="1100191" y="3653167"/>
            <a:ext cx="17955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Jesper </a:t>
            </a:r>
            <a:r>
              <a:rPr lang="en-GB" sz="1100" b="1" dirty="0" err="1"/>
              <a:t>Dramsch</a:t>
            </a:r>
            <a:endParaRPr lang="en-GB" sz="1100" b="1" dirty="0"/>
          </a:p>
          <a:p>
            <a:pPr algn="ctr"/>
            <a:r>
              <a:rPr lang="en-GB" sz="1100" dirty="0"/>
              <a:t>ML – </a:t>
            </a:r>
          </a:p>
          <a:p>
            <a:pPr algn="ctr"/>
            <a:r>
              <a:rPr lang="en-GB" sz="1100" dirty="0"/>
              <a:t>Weather Models</a:t>
            </a:r>
          </a:p>
        </p:txBody>
      </p:sp>
      <p:pic>
        <p:nvPicPr>
          <p:cNvPr id="2054" name="Picture 6" descr="James Byrne Profile Photo">
            <a:extLst>
              <a:ext uri="{FF2B5EF4-FFF2-40B4-BE49-F238E27FC236}">
                <a16:creationId xmlns:a16="http://schemas.microsoft.com/office/drawing/2014/main" id="{67518AA4-A928-54B3-6C5F-78415810E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437" y="564107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D8BBCB-3384-56FB-E06C-581BA0384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958" y="576060"/>
            <a:ext cx="406957" cy="18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3AE613-6622-28C2-38B7-ED3D96DCCFA9}"/>
              </a:ext>
            </a:extLst>
          </p:cNvPr>
          <p:cNvSpPr txBox="1"/>
          <p:nvPr/>
        </p:nvSpPr>
        <p:spPr>
          <a:xfrm flipH="1">
            <a:off x="2497883" y="1701286"/>
            <a:ext cx="20964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James Byrne</a:t>
            </a:r>
          </a:p>
          <a:p>
            <a:pPr algn="ctr"/>
            <a:r>
              <a:rPr lang="en-GB" sz="1100" dirty="0"/>
              <a:t>RSE Lead – </a:t>
            </a:r>
          </a:p>
          <a:p>
            <a:pPr algn="ctr"/>
            <a:r>
              <a:rPr lang="en-GB" sz="1100" dirty="0"/>
              <a:t>Polar Research</a:t>
            </a:r>
          </a:p>
        </p:txBody>
      </p:sp>
      <p:pic>
        <p:nvPicPr>
          <p:cNvPr id="2056" name="Picture 8" descr="David Wilby">
            <a:extLst>
              <a:ext uri="{FF2B5EF4-FFF2-40B4-BE49-F238E27FC236}">
                <a16:creationId xmlns:a16="http://schemas.microsoft.com/office/drawing/2014/main" id="{C3FBDBC7-8AC6-3369-582D-F721FB60B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495" y="2452524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21AC2B-DDA3-A2A7-51FB-E03134D20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958" y="2477099"/>
            <a:ext cx="406957" cy="18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17E007-4CA6-917B-D47D-DB49A909C9E1}"/>
              </a:ext>
            </a:extLst>
          </p:cNvPr>
          <p:cNvSpPr txBox="1"/>
          <p:nvPr/>
        </p:nvSpPr>
        <p:spPr>
          <a:xfrm flipH="1">
            <a:off x="2648342" y="3634342"/>
            <a:ext cx="17955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David </a:t>
            </a:r>
            <a:r>
              <a:rPr lang="en-GB" sz="1100" b="1" dirty="0" err="1"/>
              <a:t>Wilby</a:t>
            </a:r>
            <a:endParaRPr lang="en-GB" sz="1100" b="1" dirty="0"/>
          </a:p>
          <a:p>
            <a:pPr algn="ctr"/>
            <a:r>
              <a:rPr lang="en-GB" sz="1100" dirty="0"/>
              <a:t>RSE – </a:t>
            </a:r>
          </a:p>
          <a:p>
            <a:pPr algn="ctr"/>
            <a:r>
              <a:rPr lang="en-GB" sz="1100" dirty="0"/>
              <a:t>Polar Research</a:t>
            </a:r>
          </a:p>
        </p:txBody>
      </p:sp>
      <p:pic>
        <p:nvPicPr>
          <p:cNvPr id="2058" name="Picture 10" descr="Michael Tso">
            <a:extLst>
              <a:ext uri="{FF2B5EF4-FFF2-40B4-BE49-F238E27FC236}">
                <a16:creationId xmlns:a16="http://schemas.microsoft.com/office/drawing/2014/main" id="{8C7271E5-F8E1-1DAD-7502-99683B692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304" y="564107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F47ACFD-1703-D3A8-693E-FDFE189282DE}"/>
              </a:ext>
            </a:extLst>
          </p:cNvPr>
          <p:cNvSpPr txBox="1"/>
          <p:nvPr/>
        </p:nvSpPr>
        <p:spPr>
          <a:xfrm flipH="1">
            <a:off x="3959436" y="1738797"/>
            <a:ext cx="20964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Michael Tso</a:t>
            </a:r>
          </a:p>
          <a:p>
            <a:pPr algn="ctr"/>
            <a:r>
              <a:rPr lang="en-GB" sz="1100" dirty="0"/>
              <a:t>Environmental </a:t>
            </a:r>
          </a:p>
          <a:p>
            <a:pPr algn="ctr"/>
            <a:r>
              <a:rPr lang="en-GB" sz="1100" dirty="0"/>
              <a:t>data science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778543E-D91E-BDF5-4DF1-374BBEA9D2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8997" y="576060"/>
            <a:ext cx="405000" cy="180000"/>
          </a:xfrm>
          <a:prstGeom prst="rect">
            <a:avLst/>
          </a:prstGeom>
        </p:spPr>
      </p:pic>
      <p:pic>
        <p:nvPicPr>
          <p:cNvPr id="2060" name="Picture 12" descr="Andrea Sanchez Tapia">
            <a:extLst>
              <a:ext uri="{FF2B5EF4-FFF2-40B4-BE49-F238E27FC236}">
                <a16:creationId xmlns:a16="http://schemas.microsoft.com/office/drawing/2014/main" id="{F573D2AD-8BA8-F268-33C4-478815B7E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00" y="2452524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103F440-9BF9-7E84-427F-7813C1B9E8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9000" y="2477099"/>
            <a:ext cx="405000" cy="1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7A2E3A1-50E6-6E6F-738A-192F334D24DA}"/>
              </a:ext>
            </a:extLst>
          </p:cNvPr>
          <p:cNvSpPr txBox="1"/>
          <p:nvPr/>
        </p:nvSpPr>
        <p:spPr>
          <a:xfrm flipH="1">
            <a:off x="4085954" y="3642594"/>
            <a:ext cx="20964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Andrea Sánchez Tapia </a:t>
            </a:r>
          </a:p>
          <a:p>
            <a:pPr algn="ctr"/>
            <a:r>
              <a:rPr lang="en-GB" sz="1100" dirty="0"/>
              <a:t>Ecology</a:t>
            </a:r>
          </a:p>
        </p:txBody>
      </p:sp>
      <p:pic>
        <p:nvPicPr>
          <p:cNvPr id="23" name="Picture 34" descr="Sadie Bartholomew">
            <a:extLst>
              <a:ext uri="{FF2B5EF4-FFF2-40B4-BE49-F238E27FC236}">
                <a16:creationId xmlns:a16="http://schemas.microsoft.com/office/drawing/2014/main" id="{84819781-3280-1AD7-3899-5DD5FC5A8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5" y="564107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A7E190-A5A4-600F-BE80-E2AF839E3A78}"/>
              </a:ext>
            </a:extLst>
          </p:cNvPr>
          <p:cNvSpPr txBox="1"/>
          <p:nvPr/>
        </p:nvSpPr>
        <p:spPr>
          <a:xfrm flipH="1">
            <a:off x="-169258" y="1755889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Sadie Bartholomew</a:t>
            </a:r>
          </a:p>
          <a:p>
            <a:pPr algn="ctr"/>
            <a:r>
              <a:rPr lang="en-GB" sz="1100" dirty="0"/>
              <a:t>Atmospheric Science</a:t>
            </a:r>
          </a:p>
        </p:txBody>
      </p:sp>
      <p:pic>
        <p:nvPicPr>
          <p:cNvPr id="25" name="Picture 36" descr="Sam Harrison">
            <a:extLst>
              <a:ext uri="{FF2B5EF4-FFF2-40B4-BE49-F238E27FC236}">
                <a16:creationId xmlns:a16="http://schemas.microsoft.com/office/drawing/2014/main" id="{300B9133-1C85-D58F-9B57-F9210B3B6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5" y="2452524"/>
            <a:ext cx="864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EC13020-B989-B6A6-1FEA-C74788D2000D}"/>
              </a:ext>
            </a:extLst>
          </p:cNvPr>
          <p:cNvSpPr txBox="1"/>
          <p:nvPr/>
        </p:nvSpPr>
        <p:spPr>
          <a:xfrm flipH="1">
            <a:off x="-234638" y="3642594"/>
            <a:ext cx="1795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Sam Harrison</a:t>
            </a:r>
          </a:p>
          <a:p>
            <a:pPr algn="ctr"/>
            <a:r>
              <a:rPr lang="en-GB" sz="1100" dirty="0"/>
              <a:t>Geospatial Modelling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EFF1121-AB77-2BB6-0433-571EB1DF3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41" y="564687"/>
            <a:ext cx="406957" cy="18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E75376-5437-1B0F-3DFC-5BA0BBF8D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38" y="2429273"/>
            <a:ext cx="406957" cy="180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8FD8E80-912D-525D-8999-F39E357D2E91}"/>
              </a:ext>
            </a:extLst>
          </p:cNvPr>
          <p:cNvSpPr txBox="1"/>
          <p:nvPr/>
        </p:nvSpPr>
        <p:spPr>
          <a:xfrm>
            <a:off x="6543675" y="4699220"/>
            <a:ext cx="46914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Photo by </a:t>
            </a:r>
            <a:r>
              <a:rPr lang="en-GB" sz="900" dirty="0">
                <a:solidFill>
                  <a:schemeClr val="bg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Qingbao Meng</a:t>
            </a:r>
            <a:r>
              <a:rPr lang="en-GB" sz="900" dirty="0">
                <a:solidFill>
                  <a:schemeClr val="bg1"/>
                </a:solidFill>
              </a:rPr>
              <a:t> on </a:t>
            </a:r>
            <a:r>
              <a:rPr lang="en-GB" sz="90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GB" sz="9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3" name="Picture 32" descr="A green hills with rolling hills&#10;&#10;Description automatically generated">
            <a:extLst>
              <a:ext uri="{FF2B5EF4-FFF2-40B4-BE49-F238E27FC236}">
                <a16:creationId xmlns:a16="http://schemas.microsoft.com/office/drawing/2014/main" id="{C1CC4C03-917F-51C4-EFD2-D58FBD0150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483756" y="-322890"/>
            <a:ext cx="2863463" cy="170486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4AD854C-00A7-6DBF-1104-EF16790530E5}"/>
              </a:ext>
            </a:extLst>
          </p:cNvPr>
          <p:cNvSpPr txBox="1"/>
          <p:nvPr/>
        </p:nvSpPr>
        <p:spPr>
          <a:xfrm>
            <a:off x="5813693" y="700687"/>
            <a:ext cx="579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www.software.ac.uk/fellows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494FED-FA13-45A9-ACA2-91FEB892A19B}"/>
              </a:ext>
            </a:extLst>
          </p:cNvPr>
          <p:cNvSpPr txBox="1"/>
          <p:nvPr/>
        </p:nvSpPr>
        <p:spPr>
          <a:xfrm>
            <a:off x="6355541" y="1278835"/>
            <a:ext cx="2433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Social links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Mentions on the SSI website</a:t>
            </a:r>
          </a:p>
        </p:txBody>
      </p:sp>
      <p:pic>
        <p:nvPicPr>
          <p:cNvPr id="2064" name="Picture 16" descr="Fellowship 2022 collage">
            <a:extLst>
              <a:ext uri="{FF2B5EF4-FFF2-40B4-BE49-F238E27FC236}">
                <a16:creationId xmlns:a16="http://schemas.microsoft.com/office/drawing/2014/main" id="{248BF613-98A8-3704-BDF2-AF77A45AE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024" y="2317191"/>
            <a:ext cx="2959730" cy="196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85A2B3-CCDE-6D64-03C9-3A2770A2E9D0}"/>
              </a:ext>
            </a:extLst>
          </p:cNvPr>
          <p:cNvSpPr txBox="1"/>
          <p:nvPr/>
        </p:nvSpPr>
        <p:spPr>
          <a:xfrm>
            <a:off x="355225" y="4699220"/>
            <a:ext cx="6000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Applications for Fellows 2025 planned to open in August/Sept 2024</a:t>
            </a:r>
          </a:p>
        </p:txBody>
      </p:sp>
    </p:spTree>
    <p:extLst>
      <p:ext uri="{BB962C8B-B14F-4D97-AF65-F5344CB8AC3E}">
        <p14:creationId xmlns:p14="http://schemas.microsoft.com/office/powerpoint/2010/main" val="428079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4E3A-BE17-E6CB-334D-03444A0E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Sustainable practices</a:t>
            </a:r>
          </a:p>
        </p:txBody>
      </p:sp>
    </p:spTree>
    <p:extLst>
      <p:ext uri="{BB962C8B-B14F-4D97-AF65-F5344CB8AC3E}">
        <p14:creationId xmlns:p14="http://schemas.microsoft.com/office/powerpoint/2010/main" val="1686362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2F0D-BD1E-8C6B-3E67-5479EBC2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84799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Citing Software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AFED936-5095-87FA-D80F-F033B7001F2B}"/>
              </a:ext>
            </a:extLst>
          </p:cNvPr>
          <p:cNvSpPr/>
          <p:nvPr/>
        </p:nvSpPr>
        <p:spPr>
          <a:xfrm>
            <a:off x="192948" y="813732"/>
            <a:ext cx="2483141" cy="4194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Citation File Format (CFF)</a:t>
            </a:r>
          </a:p>
        </p:txBody>
      </p:sp>
      <p:pic>
        <p:nvPicPr>
          <p:cNvPr id="9" name="Picture 8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A1262024-838F-24E7-3769-BDFFD607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391" y="813732"/>
            <a:ext cx="3756361" cy="38043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293061-1002-7B74-AC5C-9D3F9BD9842A}"/>
              </a:ext>
            </a:extLst>
          </p:cNvPr>
          <p:cNvSpPr txBox="1"/>
          <p:nvPr/>
        </p:nvSpPr>
        <p:spPr>
          <a:xfrm>
            <a:off x="109057" y="4664271"/>
            <a:ext cx="4622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citation-file-format.github.io</a:t>
            </a:r>
            <a:r>
              <a:rPr lang="en-GB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1BA4DA-6F06-CBA6-1832-BE7D13A9D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344" y="1511395"/>
            <a:ext cx="1201152" cy="419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4ECD37-0708-A7DD-BD4C-D0C718D8C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610" y="2134528"/>
            <a:ext cx="1124886" cy="419449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26DDDBA0-F766-3AA6-273A-163A55771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6537" y="2715914"/>
            <a:ext cx="1208262" cy="47946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73940F-B684-15FF-D2DB-49A03E8EFB00}"/>
              </a:ext>
            </a:extLst>
          </p:cNvPr>
          <p:cNvSpPr txBox="1"/>
          <p:nvPr/>
        </p:nvSpPr>
        <p:spPr>
          <a:xfrm>
            <a:off x="335071" y="1807973"/>
            <a:ext cx="2326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standard for being able to cite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file which goes alongside a ReadMe, License, Contributing, Code of Conduct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170" name="Picture 2" descr="Portrait photo of Stephan Druskat.">
            <a:extLst>
              <a:ext uri="{FF2B5EF4-FFF2-40B4-BE49-F238E27FC236}">
                <a16:creationId xmlns:a16="http://schemas.microsoft.com/office/drawing/2014/main" id="{BC5EC300-67B5-072E-DEB5-62BEE3575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920" y="3357320"/>
            <a:ext cx="1123576" cy="112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red number on a white background&#10;&#10;Description automatically generated">
            <a:extLst>
              <a:ext uri="{FF2B5EF4-FFF2-40B4-BE49-F238E27FC236}">
                <a16:creationId xmlns:a16="http://schemas.microsoft.com/office/drawing/2014/main" id="{54A1CC7E-19E2-3DE7-E6B8-851AA76D3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6044" y="3399733"/>
            <a:ext cx="437509" cy="17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758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AF230-6544-C587-502C-938CAFF2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54" y="0"/>
            <a:ext cx="3719973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Software Directories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CF6BE-283A-D85C-7B9F-1285A9CA7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742880"/>
            <a:ext cx="3972725" cy="346280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dirty="0"/>
              <a:t>Making Software</a:t>
            </a:r>
          </a:p>
          <a:p>
            <a:r>
              <a:rPr lang="en-GB" dirty="0"/>
              <a:t>Findable</a:t>
            </a:r>
          </a:p>
          <a:p>
            <a:r>
              <a:rPr lang="en-GB" dirty="0"/>
              <a:t>Visible</a:t>
            </a:r>
          </a:p>
          <a:p>
            <a:r>
              <a:rPr lang="en-GB" dirty="0"/>
              <a:t>Related projects &amp; organisations</a:t>
            </a:r>
          </a:p>
          <a:p>
            <a:r>
              <a:rPr lang="en-GB" dirty="0"/>
              <a:t>Mentions</a:t>
            </a:r>
          </a:p>
          <a:p>
            <a:r>
              <a:rPr lang="en-GB" dirty="0"/>
              <a:t>Open Source</a:t>
            </a:r>
          </a:p>
          <a:p>
            <a:pPr lvl="1"/>
            <a:r>
              <a:rPr lang="en-GB" dirty="0">
                <a:hlinkClick r:id="rId2"/>
              </a:rPr>
              <a:t>github.com/research-software-directory</a:t>
            </a:r>
            <a:r>
              <a:rPr lang="en-GB" dirty="0"/>
              <a:t> </a:t>
            </a:r>
          </a:p>
          <a:p>
            <a:pPr lvl="1"/>
            <a:endParaRPr lang="en-GB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8F831B46-D4BB-F1AD-B279-CF0FCAE81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725" y="630039"/>
            <a:ext cx="5008668" cy="35367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493C58-C324-EBFF-FFC2-2751A06D824A}"/>
              </a:ext>
            </a:extLst>
          </p:cNvPr>
          <p:cNvSpPr txBox="1"/>
          <p:nvPr/>
        </p:nvSpPr>
        <p:spPr>
          <a:xfrm>
            <a:off x="6567277" y="4205684"/>
            <a:ext cx="2826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hlinkClick r:id="rId4"/>
              </a:rPr>
              <a:t>research.software</a:t>
            </a:r>
            <a:r>
              <a:rPr lang="en-GB" dirty="0"/>
              <a:t> </a:t>
            </a:r>
          </a:p>
        </p:txBody>
      </p:sp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60E5B350-0C5B-BDA2-745D-210480D6B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400" y="3358709"/>
            <a:ext cx="974523" cy="1693948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930FB99B-1697-F4E2-B46F-D7DC301DDB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677" y="4166755"/>
            <a:ext cx="1416762" cy="415866"/>
          </a:xfrm>
          <a:prstGeom prst="rect">
            <a:avLst/>
          </a:prstGeom>
        </p:spPr>
      </p:pic>
      <p:pic>
        <p:nvPicPr>
          <p:cNvPr id="5122" name="Picture 2" descr="@research-software-directory">
            <a:extLst>
              <a:ext uri="{FF2B5EF4-FFF2-40B4-BE49-F238E27FC236}">
                <a16:creationId xmlns:a16="http://schemas.microsoft.com/office/drawing/2014/main" id="{29899D24-BCAB-3C07-9E9A-BD9C7790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8" y="3634442"/>
            <a:ext cx="1368165" cy="136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CE8C34-3EBF-914E-E78D-9D96C0C84C27}"/>
              </a:ext>
            </a:extLst>
          </p:cNvPr>
          <p:cNvSpPr txBox="1"/>
          <p:nvPr/>
        </p:nvSpPr>
        <p:spPr>
          <a:xfrm>
            <a:off x="2192482" y="3803073"/>
            <a:ext cx="510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</a:t>
            </a:r>
          </a:p>
        </p:txBody>
      </p:sp>
    </p:spTree>
    <p:extLst>
      <p:ext uri="{BB962C8B-B14F-4D97-AF65-F5344CB8AC3E}">
        <p14:creationId xmlns:p14="http://schemas.microsoft.com/office/powerpoint/2010/main" val="1945873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74E5-EB62-8A18-8367-99C5B8D3C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3158864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Software Papers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F8866-63F5-7E91-2CE4-FC979587B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54" y="711707"/>
            <a:ext cx="3086128" cy="3054900"/>
          </a:xfrm>
        </p:spPr>
        <p:txBody>
          <a:bodyPr/>
          <a:lstStyle/>
          <a:p>
            <a:pPr marL="114300" indent="0">
              <a:buNone/>
            </a:pPr>
            <a:r>
              <a:rPr lang="en-GB" dirty="0"/>
              <a:t>Write a paper about the software and then cite that</a:t>
            </a:r>
          </a:p>
          <a:p>
            <a:r>
              <a:rPr lang="en-GB" dirty="0"/>
              <a:t>E.g. </a:t>
            </a:r>
            <a:r>
              <a:rPr lang="en-GB" dirty="0" err="1"/>
              <a:t>JoSS</a:t>
            </a:r>
            <a:endParaRPr lang="en-GB" dirty="0"/>
          </a:p>
          <a:p>
            <a:pPr lvl="1"/>
            <a:r>
              <a:rPr lang="en-GB" dirty="0"/>
              <a:t>Developer friendly</a:t>
            </a:r>
          </a:p>
          <a:p>
            <a:pPr lvl="1"/>
            <a:r>
              <a:rPr lang="en-GB" dirty="0"/>
              <a:t>Open access</a:t>
            </a:r>
          </a:p>
          <a:p>
            <a:pPr lvl="1"/>
            <a:r>
              <a:rPr lang="en-GB" dirty="0"/>
              <a:t>No APC</a:t>
            </a:r>
          </a:p>
          <a:p>
            <a:pPr lvl="1"/>
            <a:r>
              <a:rPr lang="en-GB" dirty="0"/>
              <a:t>Authors retain copyright</a:t>
            </a:r>
          </a:p>
        </p:txBody>
      </p:sp>
      <p:pic>
        <p:nvPicPr>
          <p:cNvPr id="5" name="Picture 4" descr="A logo with a blue and black design&#10;&#10;Description automatically generated">
            <a:extLst>
              <a:ext uri="{FF2B5EF4-FFF2-40B4-BE49-F238E27FC236}">
                <a16:creationId xmlns:a16="http://schemas.microsoft.com/office/drawing/2014/main" id="{FF07F6C8-2A10-7941-4A9C-9A02A965B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896" y="711707"/>
            <a:ext cx="2984500" cy="1320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B38FF2-E543-59A6-18F0-1D3C2C4673F6}"/>
              </a:ext>
            </a:extLst>
          </p:cNvPr>
          <p:cNvSpPr txBox="1"/>
          <p:nvPr/>
        </p:nvSpPr>
        <p:spPr>
          <a:xfrm>
            <a:off x="5153891" y="1931380"/>
            <a:ext cx="26185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3"/>
              </a:rPr>
              <a:t>joss.theoj.org</a:t>
            </a:r>
            <a:r>
              <a:rPr lang="en-GB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9BD50-27A6-4C5E-9E0B-36F9999F60FE}"/>
              </a:ext>
            </a:extLst>
          </p:cNvPr>
          <p:cNvSpPr txBox="1"/>
          <p:nvPr/>
        </p:nvSpPr>
        <p:spPr>
          <a:xfrm>
            <a:off x="4810991" y="2337955"/>
            <a:ext cx="34601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Citations as academic career currency</a:t>
            </a:r>
          </a:p>
          <a:p>
            <a:r>
              <a:rPr lang="en-GB" dirty="0"/>
              <a:t>How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Simple submission workflow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71BC4916-EC41-25A1-C368-4F588DFE3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058" y="3538910"/>
            <a:ext cx="3460173" cy="97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58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37B2A-DB0B-4C10-9965-CEAB9FD43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2847136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Other practices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A160026-A176-A580-3790-93E780DE1A57}"/>
              </a:ext>
            </a:extLst>
          </p:cNvPr>
          <p:cNvSpPr/>
          <p:nvPr/>
        </p:nvSpPr>
        <p:spPr>
          <a:xfrm>
            <a:off x="120517" y="716541"/>
            <a:ext cx="2296418" cy="3636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Special Interest Groups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0D5F34-1542-214F-C23D-58506F7FDF88}"/>
              </a:ext>
            </a:extLst>
          </p:cNvPr>
          <p:cNvSpPr txBox="1"/>
          <p:nvPr/>
        </p:nvSpPr>
        <p:spPr>
          <a:xfrm>
            <a:off x="120517" y="1282858"/>
            <a:ext cx="21924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UK Health Security Agency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Software Community of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Networking across the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Share tools, practices, projects</a:t>
            </a:r>
          </a:p>
        </p:txBody>
      </p:sp>
      <p:pic>
        <p:nvPicPr>
          <p:cNvPr id="7" name="Picture 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F460A456-316D-6F36-D919-C67FA9553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12" y="3301375"/>
            <a:ext cx="1922291" cy="3883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7A0ECB-54EA-D9CB-57B3-36445B60ECAF}"/>
              </a:ext>
            </a:extLst>
          </p:cNvPr>
          <p:cNvSpPr txBox="1"/>
          <p:nvPr/>
        </p:nvSpPr>
        <p:spPr>
          <a:xfrm>
            <a:off x="120517" y="389240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bit.ly/UKHSA-SCoP-2024</a:t>
            </a:r>
            <a:r>
              <a:rPr lang="en-GB" dirty="0"/>
              <a:t>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8B1AA6C-1702-5ED7-12A0-C3CE484B6287}"/>
              </a:ext>
            </a:extLst>
          </p:cNvPr>
          <p:cNvSpPr/>
          <p:nvPr/>
        </p:nvSpPr>
        <p:spPr>
          <a:xfrm>
            <a:off x="2598230" y="734645"/>
            <a:ext cx="2296418" cy="36368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Metadata for Reproducibility</a:t>
            </a:r>
          </a:p>
        </p:txBody>
      </p:sp>
      <p:pic>
        <p:nvPicPr>
          <p:cNvPr id="12" name="Picture 11" descr="A logo with text on it&#10;&#10;Description automatically generated">
            <a:extLst>
              <a:ext uri="{FF2B5EF4-FFF2-40B4-BE49-F238E27FC236}">
                <a16:creationId xmlns:a16="http://schemas.microsoft.com/office/drawing/2014/main" id="{255EFA18-0EF4-1AC2-CA9D-CB2F012B7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226" y="1322767"/>
            <a:ext cx="2296418" cy="7890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6DEA94-6A67-1F84-7345-3FE1B2F03C68}"/>
              </a:ext>
            </a:extLst>
          </p:cNvPr>
          <p:cNvSpPr txBox="1"/>
          <p:nvPr/>
        </p:nvSpPr>
        <p:spPr>
          <a:xfrm>
            <a:off x="2312999" y="2153307"/>
            <a:ext cx="5283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www.researchobject.org/ro-crate/</a:t>
            </a:r>
            <a:r>
              <a:rPr lang="en-GB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4334F9-D66A-6D44-D254-ECFD3F63C7EE}"/>
              </a:ext>
            </a:extLst>
          </p:cNvPr>
          <p:cNvSpPr txBox="1"/>
          <p:nvPr/>
        </p:nvSpPr>
        <p:spPr>
          <a:xfrm>
            <a:off x="2560577" y="2461084"/>
            <a:ext cx="23717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Packaging research data with their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From those working with a folder of data to data-intensive computational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Uses </a:t>
            </a:r>
            <a:r>
              <a:rPr lang="en-GB" dirty="0" err="1">
                <a:hlinkClick r:id="rId6"/>
              </a:rPr>
              <a:t>schema.org</a:t>
            </a:r>
            <a:r>
              <a:rPr lang="en-GB" dirty="0">
                <a:hlinkClick r:id="rId6"/>
              </a:rPr>
              <a:t> </a:t>
            </a:r>
            <a:r>
              <a:rPr lang="en-GB" dirty="0"/>
              <a:t>annotations in </a:t>
            </a:r>
            <a:r>
              <a:rPr lang="en-GB" dirty="0">
                <a:hlinkClick r:id="rId7"/>
              </a:rPr>
              <a:t>JSON-LD</a:t>
            </a:r>
            <a:endParaRPr lang="en-GB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3B92746-1DE7-8716-417F-CDBABA437CC2}"/>
              </a:ext>
            </a:extLst>
          </p:cNvPr>
          <p:cNvSpPr/>
          <p:nvPr/>
        </p:nvSpPr>
        <p:spPr>
          <a:xfrm>
            <a:off x="5055671" y="736095"/>
            <a:ext cx="2296418" cy="36368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Making Workflows visible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F037CF-0205-2B23-FE14-2447EE905BBE}"/>
              </a:ext>
            </a:extLst>
          </p:cNvPr>
          <p:cNvSpPr txBox="1"/>
          <p:nvPr/>
        </p:nvSpPr>
        <p:spPr>
          <a:xfrm>
            <a:off x="5018770" y="1236854"/>
            <a:ext cx="21223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Discovery &amp; reuse of computational workflows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Aiding accessibility &amp; interoperability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Originally for Life Science but Open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2463A0-C184-D520-672D-2F9A70F44D11}"/>
              </a:ext>
            </a:extLst>
          </p:cNvPr>
          <p:cNvSpPr txBox="1"/>
          <p:nvPr/>
        </p:nvSpPr>
        <p:spPr>
          <a:xfrm>
            <a:off x="5179879" y="2878754"/>
            <a:ext cx="28064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8"/>
              </a:rPr>
              <a:t>workflowhub.eu</a:t>
            </a:r>
            <a:r>
              <a:rPr lang="en-GB" dirty="0"/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C9EAF8F-725D-26B8-6410-510259EF86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9162" y="3297847"/>
            <a:ext cx="2040825" cy="510207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76EEE79-E5C0-0E96-EF56-51F51B4A9937}"/>
              </a:ext>
            </a:extLst>
          </p:cNvPr>
          <p:cNvSpPr/>
          <p:nvPr/>
        </p:nvSpPr>
        <p:spPr>
          <a:xfrm>
            <a:off x="7503578" y="627706"/>
            <a:ext cx="1621441" cy="71714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Training oriented search portal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8C75E7-0D6C-5BD4-6F4D-32D616F70ADC}"/>
              </a:ext>
            </a:extLst>
          </p:cNvPr>
          <p:cNvSpPr txBox="1"/>
          <p:nvPr/>
        </p:nvSpPr>
        <p:spPr>
          <a:xfrm>
            <a:off x="7498057" y="1403243"/>
            <a:ext cx="162144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Courses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Learning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Life Science focused, Open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Others have their own version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885913-35BA-794F-C841-A1752EAE517D}"/>
              </a:ext>
            </a:extLst>
          </p:cNvPr>
          <p:cNvSpPr txBox="1"/>
          <p:nvPr/>
        </p:nvSpPr>
        <p:spPr>
          <a:xfrm>
            <a:off x="7362027" y="3753029"/>
            <a:ext cx="18934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10"/>
              </a:rPr>
              <a:t>tess.elixir-europe.org</a:t>
            </a:r>
            <a:r>
              <a:rPr lang="en-GB" dirty="0"/>
              <a:t>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5487CFD-2E98-14DD-BF63-29B64382C0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2226" y="4029126"/>
            <a:ext cx="673100" cy="50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4203B3-8A33-10BF-C885-28C0277718BD}"/>
              </a:ext>
            </a:extLst>
          </p:cNvPr>
          <p:cNvSpPr txBox="1"/>
          <p:nvPr/>
        </p:nvSpPr>
        <p:spPr>
          <a:xfrm>
            <a:off x="117408" y="4645188"/>
            <a:ext cx="8909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Not exhaustive – other work such as Turing Way, </a:t>
            </a:r>
            <a:r>
              <a:rPr lang="en-GB" sz="1200" dirty="0" err="1">
                <a:solidFill>
                  <a:schemeClr val="bg1"/>
                </a:solidFill>
              </a:rPr>
              <a:t>HiddenREF</a:t>
            </a:r>
            <a:r>
              <a:rPr lang="en-GB" sz="1200" dirty="0">
                <a:solidFill>
                  <a:schemeClr val="bg1"/>
                </a:solidFill>
              </a:rPr>
              <a:t>, Organisational Software &amp; Open Research Policies, AEC, CODECHECK, </a:t>
            </a:r>
            <a:r>
              <a:rPr lang="en-GB" sz="1200" dirty="0" err="1">
                <a:solidFill>
                  <a:schemeClr val="bg1"/>
                </a:solidFill>
              </a:rPr>
              <a:t>ReproHacks</a:t>
            </a:r>
            <a:r>
              <a:rPr lang="en-GB" sz="1200" dirty="0">
                <a:solidFill>
                  <a:schemeClr val="bg1"/>
                </a:solidFill>
              </a:rPr>
              <a:t>, EDIA &amp; the Research Software Community, Green Computing &amp; RS …</a:t>
            </a:r>
          </a:p>
        </p:txBody>
      </p:sp>
    </p:spTree>
    <p:extLst>
      <p:ext uri="{BB962C8B-B14F-4D97-AF65-F5344CB8AC3E}">
        <p14:creationId xmlns:p14="http://schemas.microsoft.com/office/powerpoint/2010/main" val="844920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13CD-A2E7-1263-4530-BC442D4A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Collaborations Workshop 2024 (CW24)</a:t>
            </a:r>
          </a:p>
        </p:txBody>
      </p:sp>
    </p:spTree>
    <p:extLst>
      <p:ext uri="{BB962C8B-B14F-4D97-AF65-F5344CB8AC3E}">
        <p14:creationId xmlns:p14="http://schemas.microsoft.com/office/powerpoint/2010/main" val="2645362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80E1C-97D8-65D3-0EC0-56EBB1CBD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2" y="0"/>
            <a:ext cx="1340931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CW24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DA950-5550-D351-92DD-B2D8007CA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71417" y="1534907"/>
            <a:ext cx="2248250" cy="30549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CW24 brings together:</a:t>
            </a:r>
          </a:p>
          <a:p>
            <a:pPr lvl="1"/>
            <a:r>
              <a:rPr lang="en-GB" dirty="0"/>
              <a:t>Researchers</a:t>
            </a:r>
          </a:p>
          <a:p>
            <a:pPr lvl="1"/>
            <a:r>
              <a:rPr lang="en-GB" dirty="0"/>
              <a:t>Developers</a:t>
            </a:r>
          </a:p>
          <a:p>
            <a:pPr lvl="1"/>
            <a:r>
              <a:rPr lang="en-GB" dirty="0"/>
              <a:t>Innovators</a:t>
            </a:r>
          </a:p>
          <a:p>
            <a:pPr lvl="1"/>
            <a:r>
              <a:rPr lang="en-GB" dirty="0"/>
              <a:t>Managers</a:t>
            </a:r>
          </a:p>
          <a:p>
            <a:pPr lvl="1"/>
            <a:r>
              <a:rPr lang="en-GB" dirty="0"/>
              <a:t>Funders</a:t>
            </a:r>
          </a:p>
          <a:p>
            <a:pPr lvl="1"/>
            <a:r>
              <a:rPr lang="en-GB" dirty="0"/>
              <a:t>Publishers</a:t>
            </a:r>
          </a:p>
          <a:p>
            <a:pPr lvl="1"/>
            <a:r>
              <a:rPr lang="en-GB" dirty="0"/>
              <a:t>Policy makers</a:t>
            </a:r>
          </a:p>
          <a:p>
            <a:pPr lvl="1"/>
            <a:r>
              <a:rPr lang="en-GB" dirty="0"/>
              <a:t>Educators</a:t>
            </a:r>
          </a:p>
          <a:p>
            <a:pPr lvl="1"/>
            <a:r>
              <a:rPr lang="en-GB" dirty="0"/>
              <a:t>&amp; more</a:t>
            </a:r>
          </a:p>
        </p:txBody>
      </p:sp>
      <p:pic>
        <p:nvPicPr>
          <p:cNvPr id="3074" name="Picture 2" descr="A series of three lightbulbs against a black background, the CW24 logo in the centre">
            <a:extLst>
              <a:ext uri="{FF2B5EF4-FFF2-40B4-BE49-F238E27FC236}">
                <a16:creationId xmlns:a16="http://schemas.microsoft.com/office/drawing/2014/main" id="{7E849269-C4AD-70D3-C0F7-3A6E6C199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255" y="684064"/>
            <a:ext cx="3095682" cy="173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7F0811-42BC-BC88-3879-F6BCB277A8D1}"/>
              </a:ext>
            </a:extLst>
          </p:cNvPr>
          <p:cNvSpPr txBox="1"/>
          <p:nvPr/>
        </p:nvSpPr>
        <p:spPr>
          <a:xfrm>
            <a:off x="5821963" y="241786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www.software.ac.uk</a:t>
            </a:r>
            <a:r>
              <a:rPr lang="en-GB" dirty="0"/>
              <a:t>/cw24</a:t>
            </a:r>
          </a:p>
        </p:txBody>
      </p:sp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8D4EFE1-2BE7-D7C6-833B-A45A9F90F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962" y="2831052"/>
            <a:ext cx="1701800" cy="6223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68350B6-0B34-B527-9D19-3719A558AE53}"/>
              </a:ext>
            </a:extLst>
          </p:cNvPr>
          <p:cNvSpPr txBox="1">
            <a:spLocks/>
          </p:cNvSpPr>
          <p:nvPr/>
        </p:nvSpPr>
        <p:spPr>
          <a:xfrm>
            <a:off x="2103079" y="1013175"/>
            <a:ext cx="2902811" cy="1733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GB" dirty="0"/>
              <a:t>Themes</a:t>
            </a:r>
          </a:p>
          <a:p>
            <a:pPr lvl="1"/>
            <a:r>
              <a:rPr lang="en-GB" dirty="0"/>
              <a:t>Environmental Sustainability</a:t>
            </a:r>
          </a:p>
          <a:p>
            <a:pPr lvl="1"/>
            <a:r>
              <a:rPr lang="en-GB" dirty="0"/>
              <a:t>AI/ML tools for science</a:t>
            </a:r>
          </a:p>
          <a:p>
            <a:pPr lvl="1"/>
            <a:r>
              <a:rPr lang="en-GB" dirty="0"/>
              <a:t>Citizen science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23ECD6F-80F4-2417-B086-9F9CA1916C4E}"/>
              </a:ext>
            </a:extLst>
          </p:cNvPr>
          <p:cNvSpPr txBox="1">
            <a:spLocks/>
          </p:cNvSpPr>
          <p:nvPr/>
        </p:nvSpPr>
        <p:spPr>
          <a:xfrm>
            <a:off x="2252407" y="2586526"/>
            <a:ext cx="2608827" cy="2041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GB" dirty="0"/>
              <a:t>Interactive</a:t>
            </a:r>
          </a:p>
          <a:p>
            <a:pPr lvl="1"/>
            <a:r>
              <a:rPr lang="en-GB" dirty="0"/>
              <a:t>Discussions &amp; speed blogging</a:t>
            </a:r>
          </a:p>
          <a:p>
            <a:pPr lvl="1"/>
            <a:r>
              <a:rPr lang="en-GB" dirty="0"/>
              <a:t>Collaborative ideas sessions</a:t>
            </a:r>
          </a:p>
          <a:p>
            <a:pPr lvl="1"/>
            <a:r>
              <a:rPr lang="en-GB" dirty="0"/>
              <a:t>Hack day with prizes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6F8E17-533E-1D3B-91EC-11D6E1182EF8}"/>
              </a:ext>
            </a:extLst>
          </p:cNvPr>
          <p:cNvSpPr txBox="1"/>
          <p:nvPr/>
        </p:nvSpPr>
        <p:spPr>
          <a:xfrm>
            <a:off x="127143" y="684064"/>
            <a:ext cx="3463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Collaborate | Network | Learn | Have fun!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B7D40A-5B07-DE97-FAE2-9D8FD88ABA8C}"/>
              </a:ext>
            </a:extLst>
          </p:cNvPr>
          <p:cNvSpPr txBox="1"/>
          <p:nvPr/>
        </p:nvSpPr>
        <p:spPr>
          <a:xfrm rot="21116217">
            <a:off x="5496982" y="3453489"/>
            <a:ext cx="219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First Keynote confirmed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3D0A316-652E-7A73-D434-1426360D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55" y="3437691"/>
            <a:ext cx="1427934" cy="142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54CFCBF-7C11-DAA1-B332-8943B4EA26B2}"/>
              </a:ext>
            </a:extLst>
          </p:cNvPr>
          <p:cNvSpPr txBox="1"/>
          <p:nvPr/>
        </p:nvSpPr>
        <p:spPr>
          <a:xfrm>
            <a:off x="5204936" y="3913806"/>
            <a:ext cx="260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Arfon</a:t>
            </a:r>
            <a:r>
              <a:rPr lang="en-GB" dirty="0"/>
              <a:t> Smith </a:t>
            </a:r>
          </a:p>
          <a:p>
            <a:pPr algn="ctr"/>
            <a:r>
              <a:rPr lang="en-GB" dirty="0"/>
              <a:t>Product Lead GitHub </a:t>
            </a:r>
            <a:r>
              <a:rPr lang="en-GB" dirty="0" err="1"/>
              <a:t>Copilot</a:t>
            </a:r>
            <a:endParaRPr lang="en-GB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7B048103-599A-8676-329F-E21CFE4F3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072" y="3142202"/>
            <a:ext cx="6223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AA8836-39BF-952C-619D-31E93C10C949}"/>
              </a:ext>
            </a:extLst>
          </p:cNvPr>
          <p:cNvSpPr txBox="1"/>
          <p:nvPr/>
        </p:nvSpPr>
        <p:spPr>
          <a:xfrm>
            <a:off x="5448432" y="4674048"/>
            <a:ext cx="39975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/>
                </a:solidFill>
              </a:rPr>
              <a:t>GitHub </a:t>
            </a:r>
            <a:r>
              <a:rPr lang="en-GB" sz="700" dirty="0" err="1">
                <a:solidFill>
                  <a:schemeClr val="bg1"/>
                </a:solidFill>
              </a:rPr>
              <a:t>Octocat</a:t>
            </a:r>
            <a:r>
              <a:rPr lang="en-GB" sz="700" dirty="0">
                <a:solidFill>
                  <a:schemeClr val="bg1"/>
                </a:solidFill>
              </a:rPr>
              <a:t> and </a:t>
            </a:r>
            <a:r>
              <a:rPr lang="en-GB" sz="700" dirty="0" err="1">
                <a:solidFill>
                  <a:schemeClr val="bg1"/>
                </a:solidFill>
              </a:rPr>
              <a:t>CoPilot</a:t>
            </a:r>
            <a:r>
              <a:rPr lang="en-GB" sz="700" dirty="0">
                <a:solidFill>
                  <a:schemeClr val="bg1"/>
                </a:solidFill>
              </a:rPr>
              <a:t> included here under fair use - https://</a:t>
            </a:r>
            <a:r>
              <a:rPr lang="en-GB" sz="700" dirty="0" err="1">
                <a:solidFill>
                  <a:schemeClr val="bg1"/>
                </a:solidFill>
              </a:rPr>
              <a:t>octodex.github.com</a:t>
            </a:r>
            <a:r>
              <a:rPr lang="en-GB" sz="700" dirty="0">
                <a:solidFill>
                  <a:schemeClr val="bg1"/>
                </a:solidFill>
              </a:rPr>
              <a:t>/</a:t>
            </a:r>
            <a:r>
              <a:rPr lang="en-GB" sz="700" dirty="0" err="1">
                <a:solidFill>
                  <a:schemeClr val="bg1"/>
                </a:solidFill>
              </a:rPr>
              <a:t>faq</a:t>
            </a:r>
            <a:r>
              <a:rPr lang="en-GB" sz="700" dirty="0">
                <a:solidFill>
                  <a:schemeClr val="bg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79643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E2773-646B-14D3-F477-F7F82351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conclusion</a:t>
            </a:r>
          </a:p>
        </p:txBody>
      </p:sp>
    </p:spTree>
    <p:extLst>
      <p:ext uri="{BB962C8B-B14F-4D97-AF65-F5344CB8AC3E}">
        <p14:creationId xmlns:p14="http://schemas.microsoft.com/office/powerpoint/2010/main" val="13446101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15EF-D0E5-ABED-6878-B7343F3DB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2828009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Take Homes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8BC8D-3F7F-2194-8031-7CC29A7AA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36375"/>
            <a:ext cx="8520600" cy="369525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Software in research is becoming </a:t>
            </a:r>
            <a:r>
              <a:rPr lang="en-GB" b="1" dirty="0"/>
              <a:t>more visible</a:t>
            </a:r>
          </a:p>
          <a:p>
            <a:pPr lvl="1"/>
            <a:r>
              <a:rPr lang="en-GB" dirty="0"/>
              <a:t>As are the people doing this</a:t>
            </a:r>
          </a:p>
          <a:p>
            <a:r>
              <a:rPr lang="en-GB" dirty="0"/>
              <a:t>UKRI and other funders are taking note and are keen to understand</a:t>
            </a:r>
          </a:p>
          <a:p>
            <a:r>
              <a:rPr lang="en-GB" dirty="0"/>
              <a:t>Software </a:t>
            </a:r>
            <a:r>
              <a:rPr lang="en-GB" b="1" dirty="0"/>
              <a:t>Citation</a:t>
            </a:r>
            <a:r>
              <a:rPr lang="en-GB" dirty="0"/>
              <a:t> now has more </a:t>
            </a:r>
            <a:r>
              <a:rPr lang="en-GB" b="1" dirty="0"/>
              <a:t>standards</a:t>
            </a:r>
          </a:p>
          <a:p>
            <a:r>
              <a:rPr lang="en-GB" dirty="0"/>
              <a:t>Software </a:t>
            </a:r>
            <a:r>
              <a:rPr lang="en-GB" b="1" dirty="0"/>
              <a:t>directories</a:t>
            </a:r>
            <a:r>
              <a:rPr lang="en-GB" dirty="0"/>
              <a:t> are </a:t>
            </a:r>
            <a:r>
              <a:rPr lang="en-GB" b="1" dirty="0"/>
              <a:t>out in the wild </a:t>
            </a:r>
            <a:r>
              <a:rPr lang="en-GB" dirty="0"/>
              <a:t>as is their software</a:t>
            </a:r>
          </a:p>
          <a:p>
            <a:r>
              <a:rPr lang="en-GB" dirty="0"/>
              <a:t>Many </a:t>
            </a:r>
            <a:r>
              <a:rPr lang="en-GB" b="1" dirty="0"/>
              <a:t>Earth systems researchers/RSE’s are engaged </a:t>
            </a:r>
            <a:r>
              <a:rPr lang="en-GB" dirty="0"/>
              <a:t>and are connecting to a wider selection of researchers interested in software</a:t>
            </a:r>
          </a:p>
          <a:p>
            <a:r>
              <a:rPr lang="en-GB" dirty="0"/>
              <a:t>There are </a:t>
            </a:r>
            <a:r>
              <a:rPr lang="en-GB" b="1" dirty="0"/>
              <a:t>software related careers in research </a:t>
            </a:r>
          </a:p>
          <a:p>
            <a:r>
              <a:rPr lang="en-GB" dirty="0"/>
              <a:t>You might really enjoy </a:t>
            </a:r>
            <a:r>
              <a:rPr lang="en-GB" b="1" dirty="0"/>
              <a:t>CW24</a:t>
            </a:r>
            <a:r>
              <a:rPr lang="en-GB" dirty="0"/>
              <a:t>!</a:t>
            </a:r>
          </a:p>
          <a:p>
            <a:r>
              <a:rPr lang="en-GB" dirty="0"/>
              <a:t>There are community generated mechanisms for </a:t>
            </a:r>
            <a:r>
              <a:rPr lang="en-GB" b="1" dirty="0"/>
              <a:t>improving digital skills</a:t>
            </a:r>
          </a:p>
          <a:p>
            <a:r>
              <a:rPr lang="en-GB" dirty="0"/>
              <a:t>There is a big push in the </a:t>
            </a:r>
            <a:r>
              <a:rPr lang="en-GB" b="1" dirty="0"/>
              <a:t>Open</a:t>
            </a:r>
            <a:r>
              <a:rPr lang="en-GB" dirty="0"/>
              <a:t> and </a:t>
            </a:r>
            <a:r>
              <a:rPr lang="en-GB" b="1" dirty="0"/>
              <a:t>FAIR</a:t>
            </a:r>
            <a:r>
              <a:rPr lang="en-GB" dirty="0"/>
              <a:t> space around data and software esp. for European funding.</a:t>
            </a:r>
          </a:p>
        </p:txBody>
      </p:sp>
    </p:spTree>
    <p:extLst>
      <p:ext uri="{BB962C8B-B14F-4D97-AF65-F5344CB8AC3E}">
        <p14:creationId xmlns:p14="http://schemas.microsoft.com/office/powerpoint/2010/main" val="33167972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26C0E-02A8-CDDB-43BC-ABC115C1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3078863" cy="5727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Any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9DB2A-4C45-BFBA-6F0A-F97C3E667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5803" y="1044300"/>
            <a:ext cx="2099727" cy="30549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sz="199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642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SI -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19232</TotalTime>
  <Words>2525</Words>
  <Application>Microsoft Macintosh PowerPoint</Application>
  <PresentationFormat>On-screen Show (16:9)</PresentationFormat>
  <Paragraphs>373</Paragraphs>
  <Slides>43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Helvetica</vt:lpstr>
      <vt:lpstr>Times New Roman</vt:lpstr>
      <vt:lpstr>Inter</vt:lpstr>
      <vt:lpstr>Calibri</vt:lpstr>
      <vt:lpstr>Montserrat</vt:lpstr>
      <vt:lpstr>Open Sans</vt:lpstr>
      <vt:lpstr>Arial</vt:lpstr>
      <vt:lpstr>SSI - Theme</vt:lpstr>
      <vt:lpstr>Sustainable Research Software</vt:lpstr>
      <vt:lpstr>Slides licensed under CC BY 4.0 - https://creativecommons.org/licenses/by/4.0/  You are free to reuse any uncredited slides, crediting  Sufi, Shoaib (2024). Sustainable Research Software 10.5281/zenodo.10610747 (for slides which are credited please check)</vt:lpstr>
      <vt:lpstr>What is Research Software?</vt:lpstr>
      <vt:lpstr>PowerPoint Presentation</vt:lpstr>
      <vt:lpstr>What is Sustainable Research Software?</vt:lpstr>
      <vt:lpstr>Sustainable research software</vt:lpstr>
      <vt:lpstr>Key advocacy</vt:lpstr>
      <vt:lpstr>Advocacy</vt:lpstr>
      <vt:lpstr>Organisational Policies</vt:lpstr>
      <vt:lpstr>Organisational Policies</vt:lpstr>
      <vt:lpstr>Developing Computational Skills</vt:lpstr>
      <vt:lpstr>Confidence in your coding</vt:lpstr>
      <vt:lpstr>PowerPoint Presentation</vt:lpstr>
      <vt:lpstr>Software Carpentry</vt:lpstr>
      <vt:lpstr>Beyond learning</vt:lpstr>
      <vt:lpstr>Teaching Community</vt:lpstr>
      <vt:lpstr>Open Research &amp; FAIR</vt:lpstr>
      <vt:lpstr>Open Science/Research</vt:lpstr>
      <vt:lpstr>FAIR Data</vt:lpstr>
      <vt:lpstr>FAIR Principles for Research Software  </vt:lpstr>
      <vt:lpstr>Software Quality</vt:lpstr>
      <vt:lpstr>EVERSE</vt:lpstr>
      <vt:lpstr>Research Software Engineering</vt:lpstr>
      <vt:lpstr>Image courtesy of – Hettrick, Simon (2023). - Research software, research culture and RSEs - https://slides.com/simonhettrick/research-software-research-culture-and-rses-2023 </vt:lpstr>
      <vt:lpstr>PowerPoint Presentation</vt:lpstr>
      <vt:lpstr>PowerPoint Presentation</vt:lpstr>
      <vt:lpstr>RSE Resources</vt:lpstr>
      <vt:lpstr>RSECon24</vt:lpstr>
      <vt:lpstr>SSI Fellows</vt:lpstr>
      <vt:lpstr>SSI Fellows</vt:lpstr>
      <vt:lpstr>Earth Systems SSI Fellows</vt:lpstr>
      <vt:lpstr>PowerPoint Presentation</vt:lpstr>
      <vt:lpstr>Sustainable practices</vt:lpstr>
      <vt:lpstr>Citing Software</vt:lpstr>
      <vt:lpstr>Software Directories</vt:lpstr>
      <vt:lpstr>Software Papers</vt:lpstr>
      <vt:lpstr>Other practices</vt:lpstr>
      <vt:lpstr>Collaborations Workshop 2024 (CW24)</vt:lpstr>
      <vt:lpstr>CW24</vt:lpstr>
      <vt:lpstr>In conclusion</vt:lpstr>
      <vt:lpstr>Take Homes</vt:lpstr>
      <vt:lpstr>Any 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Software in Research – why should polar scientists care?</dc:title>
  <cp:lastModifiedBy>Shoaib Sufi</cp:lastModifiedBy>
  <cp:revision>85</cp:revision>
  <dcterms:modified xsi:type="dcterms:W3CDTF">2024-02-07T19:00:53Z</dcterms:modified>
</cp:coreProperties>
</file>