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5143500" cx="9144000"/>
  <p:notesSz cx="6858000" cy="9144000"/>
  <p:embeddedFontLst>
    <p:embeddedFont>
      <p:font typeface="Montserrat SemiBold"/>
      <p:regular r:id="rId38"/>
      <p:bold r:id="rId39"/>
      <p:italic r:id="rId40"/>
      <p:boldItalic r:id="rId41"/>
    </p:embeddedFont>
    <p:embeddedFont>
      <p:font typeface="Montserrat"/>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6" roundtripDataSignature="AMtx7mg2Nvpcn/qFwqOcYvtwNlplEP77w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63B6980-B196-45CA-90DB-7D8856CA855F}">
  <a:tblStyle styleId="{763B6980-B196-45CA-90DB-7D8856CA855F}"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AEBE9"/>
          </a:solidFill>
        </a:fill>
      </a:tcStyle>
    </a:wholeTbl>
    <a:band1H>
      <a:tcTxStyle b="off" i="off"/>
      <a:tcStyle>
        <a:fill>
          <a:solidFill>
            <a:srgbClr val="F5D5CF"/>
          </a:solidFill>
        </a:fill>
      </a:tcStyle>
    </a:band1H>
    <a:band2H>
      <a:tcTxStyle b="off" i="off"/>
    </a:band2H>
    <a:band1V>
      <a:tcTxStyle b="off" i="off"/>
      <a:tcStyle>
        <a:fill>
          <a:solidFill>
            <a:srgbClr val="F5D5CF"/>
          </a:solidFill>
        </a:fill>
      </a:tcStyle>
    </a:band1V>
    <a:band2V>
      <a:tcTxStyle b="off" i="off"/>
    </a:band2V>
    <a:lastCol>
      <a:tcTxStyle b="on" i="off">
        <a:font>
          <a:latin typeface="Arial"/>
          <a:ea typeface="Arial"/>
          <a:cs typeface="Arial"/>
        </a:font>
        <a:schemeClr val="lt1"/>
      </a:tcTxStyle>
      <a:tcStyle>
        <a:fill>
          <a:solidFill>
            <a:schemeClr val="accent3"/>
          </a:solidFill>
        </a:fill>
      </a:tcStyle>
    </a:lastCol>
    <a:firstCol>
      <a:tcTxStyle b="on" i="off">
        <a:font>
          <a:latin typeface="Arial"/>
          <a:ea typeface="Arial"/>
          <a:cs typeface="Arial"/>
        </a:font>
        <a:schemeClr val="lt1"/>
      </a:tcTxStyle>
      <a:tcStyle>
        <a:fill>
          <a:solidFill>
            <a:schemeClr val="accent3"/>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3"/>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3"/>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MontserratSemiBold-italic.fntdata"/><Relationship Id="rId20" Type="http://schemas.openxmlformats.org/officeDocument/2006/relationships/slide" Target="slides/slide15.xml"/><Relationship Id="rId42" Type="http://schemas.openxmlformats.org/officeDocument/2006/relationships/font" Target="fonts/Montserrat-regular.fntdata"/><Relationship Id="rId41" Type="http://schemas.openxmlformats.org/officeDocument/2006/relationships/font" Target="fonts/MontserratSemiBold-boldItalic.fntdata"/><Relationship Id="rId22" Type="http://schemas.openxmlformats.org/officeDocument/2006/relationships/slide" Target="slides/slide17.xml"/><Relationship Id="rId44" Type="http://schemas.openxmlformats.org/officeDocument/2006/relationships/font" Target="fonts/Montserrat-italic.fntdata"/><Relationship Id="rId21" Type="http://schemas.openxmlformats.org/officeDocument/2006/relationships/slide" Target="slides/slide16.xml"/><Relationship Id="rId43" Type="http://schemas.openxmlformats.org/officeDocument/2006/relationships/font" Target="fonts/Montserrat-bold.fntdata"/><Relationship Id="rId24" Type="http://schemas.openxmlformats.org/officeDocument/2006/relationships/slide" Target="slides/slide19.xml"/><Relationship Id="rId46" Type="http://customschemas.google.com/relationships/presentationmetadata" Target="metadata"/><Relationship Id="rId23" Type="http://schemas.openxmlformats.org/officeDocument/2006/relationships/slide" Target="slides/slide18.xml"/><Relationship Id="rId45" Type="http://schemas.openxmlformats.org/officeDocument/2006/relationships/font" Target="fonts/Montserrat-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MontserratSemiBold-bold.fntdata"/><Relationship Id="rId16" Type="http://schemas.openxmlformats.org/officeDocument/2006/relationships/slide" Target="slides/slide11.xml"/><Relationship Id="rId38" Type="http://schemas.openxmlformats.org/officeDocument/2006/relationships/font" Target="fonts/MontserratSemiBold-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 name="Google Shape;2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g2507dddaab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 name="Google Shape;38;g2507dddaab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 name="Google Shape;39;g2507dddaab4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AU"/>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2507dddaab4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 name="Google Shape;48;g2507dddaab4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 name="Google Shape;49;g2507dddaab4_0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AU"/>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 name="Google Shape;5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56" name="Google Shape;56;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A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 name="Google Shape;6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 name="Google Shape;6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A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507dddaab4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 name="Google Shape;72;g2507dddaab4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 name="Google Shape;73;g2507dddaab4_0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AU"/>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 name="Google Shape;8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 name="Google Shape;9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 name="Google Shape;9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 name="Google Shape;10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 name="Google Shape;10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 name="Google Shape;11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9" name="Google Shape;11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4" name="Google Shape;12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 name="Google Shape;13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 name="Google Shape;13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 name="Google Shape;14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6" name="Google Shape;14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 name="Google Shape;15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 name="Google Shape;15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 name="Google Shape;16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8" name="Google Shape;16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4" name="Google Shape;17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 name="Google Shape;18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 name="Google Shape;187;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3" name="Google Shape;19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9" name="Google Shape;19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5" name="Google Shape;20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1" name="Google Shape;21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6" name="Google Shape;21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1" name="Google Shape;221;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red" type="obj">
  <p:cSld name="OBJECT">
    <p:spTree>
      <p:nvGrpSpPr>
        <p:cNvPr id="16" name="Shape 16"/>
        <p:cNvGrpSpPr/>
        <p:nvPr/>
      </p:nvGrpSpPr>
      <p:grpSpPr>
        <a:xfrm>
          <a:off x="0" y="0"/>
          <a:ext cx="0" cy="0"/>
          <a:chOff x="0" y="0"/>
          <a:chExt cx="0" cy="0"/>
        </a:xfrm>
      </p:grpSpPr>
      <p:sp>
        <p:nvSpPr>
          <p:cNvPr id="17" name="Google Shape;17;p30"/>
          <p:cNvSpPr/>
          <p:nvPr/>
        </p:nvSpPr>
        <p:spPr>
          <a:xfrm>
            <a:off x="0" y="1728000"/>
            <a:ext cx="9144000" cy="3415500"/>
          </a:xfrm>
          <a:prstGeom prst="rect">
            <a:avLst/>
          </a:prstGeom>
          <a:solidFill>
            <a:srgbClr val="C55A11"/>
          </a:solidFill>
          <a:ln cap="flat" cmpd="sng" w="12700">
            <a:solidFill>
              <a:srgbClr val="C55A1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 name="Google Shape;18;p30"/>
          <p:cNvSpPr txBox="1"/>
          <p:nvPr>
            <p:ph type="title"/>
          </p:nvPr>
        </p:nvSpPr>
        <p:spPr>
          <a:xfrm>
            <a:off x="252000" y="699740"/>
            <a:ext cx="8640000" cy="900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003D67"/>
              </a:buClr>
              <a:buSzPts val="2200"/>
              <a:buNone/>
              <a:defRPr sz="2500">
                <a:solidFill>
                  <a:srgbClr val="003D67"/>
                </a:solidFill>
                <a:latin typeface="Arial"/>
                <a:ea typeface="Arial"/>
                <a:cs typeface="Arial"/>
                <a:sym typeface="Arial"/>
              </a:defRPr>
            </a:lvl1pPr>
            <a:lvl2pPr lvl="1" algn="l">
              <a:lnSpc>
                <a:spcPct val="100000"/>
              </a:lnSpc>
              <a:spcBef>
                <a:spcPts val="0"/>
              </a:spcBef>
              <a:spcAft>
                <a:spcPts val="0"/>
              </a:spcAft>
              <a:buSzPts val="1800"/>
              <a:buNone/>
              <a:defRPr sz="1100"/>
            </a:lvl2pPr>
            <a:lvl3pPr lvl="2" algn="l">
              <a:lnSpc>
                <a:spcPct val="100000"/>
              </a:lnSpc>
              <a:spcBef>
                <a:spcPts val="0"/>
              </a:spcBef>
              <a:spcAft>
                <a:spcPts val="0"/>
              </a:spcAft>
              <a:buSzPts val="1800"/>
              <a:buNone/>
              <a:defRPr sz="1100"/>
            </a:lvl3pPr>
            <a:lvl4pPr lvl="3" algn="l">
              <a:lnSpc>
                <a:spcPct val="100000"/>
              </a:lnSpc>
              <a:spcBef>
                <a:spcPts val="0"/>
              </a:spcBef>
              <a:spcAft>
                <a:spcPts val="0"/>
              </a:spcAft>
              <a:buSzPts val="1800"/>
              <a:buNone/>
              <a:defRPr sz="1100"/>
            </a:lvl4pPr>
            <a:lvl5pPr lvl="4" algn="l">
              <a:lnSpc>
                <a:spcPct val="100000"/>
              </a:lnSpc>
              <a:spcBef>
                <a:spcPts val="0"/>
              </a:spcBef>
              <a:spcAft>
                <a:spcPts val="0"/>
              </a:spcAft>
              <a:buSzPts val="1800"/>
              <a:buNone/>
              <a:defRPr sz="1100"/>
            </a:lvl5pPr>
            <a:lvl6pPr lvl="5" algn="l">
              <a:lnSpc>
                <a:spcPct val="100000"/>
              </a:lnSpc>
              <a:spcBef>
                <a:spcPts val="0"/>
              </a:spcBef>
              <a:spcAft>
                <a:spcPts val="0"/>
              </a:spcAft>
              <a:buSzPts val="1800"/>
              <a:buNone/>
              <a:defRPr sz="1100"/>
            </a:lvl6pPr>
            <a:lvl7pPr lvl="6" algn="l">
              <a:lnSpc>
                <a:spcPct val="100000"/>
              </a:lnSpc>
              <a:spcBef>
                <a:spcPts val="0"/>
              </a:spcBef>
              <a:spcAft>
                <a:spcPts val="0"/>
              </a:spcAft>
              <a:buSzPts val="1800"/>
              <a:buNone/>
              <a:defRPr sz="1100"/>
            </a:lvl7pPr>
            <a:lvl8pPr lvl="7" algn="l">
              <a:lnSpc>
                <a:spcPct val="100000"/>
              </a:lnSpc>
              <a:spcBef>
                <a:spcPts val="0"/>
              </a:spcBef>
              <a:spcAft>
                <a:spcPts val="0"/>
              </a:spcAft>
              <a:buSzPts val="1800"/>
              <a:buNone/>
              <a:defRPr sz="1100"/>
            </a:lvl8pPr>
            <a:lvl9pPr lvl="8" algn="l">
              <a:lnSpc>
                <a:spcPct val="100000"/>
              </a:lnSpc>
              <a:spcBef>
                <a:spcPts val="0"/>
              </a:spcBef>
              <a:spcAft>
                <a:spcPts val="0"/>
              </a:spcAft>
              <a:buSzPts val="1800"/>
              <a:buNone/>
              <a:defRPr sz="1100"/>
            </a:lvl9pPr>
          </a:lstStyle>
          <a:p/>
        </p:txBody>
      </p:sp>
      <p:sp>
        <p:nvSpPr>
          <p:cNvPr id="19" name="Google Shape;19;p30"/>
          <p:cNvSpPr txBox="1"/>
          <p:nvPr>
            <p:ph idx="1" type="body"/>
          </p:nvPr>
        </p:nvSpPr>
        <p:spPr>
          <a:xfrm>
            <a:off x="252000" y="1976400"/>
            <a:ext cx="8640000" cy="2631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FFFFFF"/>
              </a:buClr>
              <a:buSzPts val="2000"/>
              <a:buNone/>
              <a:defRPr>
                <a:solidFill>
                  <a:srgbClr val="FFFFFF"/>
                </a:solidFill>
                <a:latin typeface="Arial"/>
                <a:ea typeface="Arial"/>
                <a:cs typeface="Arial"/>
                <a:sym typeface="Arial"/>
              </a:defRPr>
            </a:lvl1pPr>
            <a:lvl2pPr indent="-228600" lvl="1" marL="914400" algn="l">
              <a:lnSpc>
                <a:spcPct val="90000"/>
              </a:lnSpc>
              <a:spcBef>
                <a:spcPts val="375"/>
              </a:spcBef>
              <a:spcAft>
                <a:spcPts val="0"/>
              </a:spcAft>
              <a:buClr>
                <a:srgbClr val="FFFFFF"/>
              </a:buClr>
              <a:buSzPts val="1600"/>
              <a:buNone/>
              <a:defRPr>
                <a:solidFill>
                  <a:srgbClr val="FFFFFF"/>
                </a:solidFill>
              </a:defRPr>
            </a:lvl2pPr>
            <a:lvl3pPr indent="-228600" lvl="2" marL="1371600" algn="l">
              <a:lnSpc>
                <a:spcPct val="90000"/>
              </a:lnSpc>
              <a:spcBef>
                <a:spcPts val="375"/>
              </a:spcBef>
              <a:spcAft>
                <a:spcPts val="0"/>
              </a:spcAft>
              <a:buClr>
                <a:srgbClr val="FFFFFF"/>
              </a:buClr>
              <a:buSzPts val="1400"/>
              <a:buNone/>
              <a:defRPr>
                <a:solidFill>
                  <a:srgbClr val="FFFFFF"/>
                </a:solidFill>
              </a:defRPr>
            </a:lvl3pPr>
            <a:lvl4pPr indent="-228600" lvl="3" marL="1828800" algn="l">
              <a:lnSpc>
                <a:spcPct val="90000"/>
              </a:lnSpc>
              <a:spcBef>
                <a:spcPts val="375"/>
              </a:spcBef>
              <a:spcAft>
                <a:spcPts val="0"/>
              </a:spcAft>
              <a:buClr>
                <a:srgbClr val="FFFFFF"/>
              </a:buClr>
              <a:buSzPts val="1200"/>
              <a:buNone/>
              <a:defRPr>
                <a:solidFill>
                  <a:srgbClr val="FFFFFF"/>
                </a:solidFill>
              </a:defRPr>
            </a:lvl4pPr>
            <a:lvl5pPr indent="-228600" lvl="4" marL="2286000" algn="l">
              <a:lnSpc>
                <a:spcPct val="90000"/>
              </a:lnSpc>
              <a:spcBef>
                <a:spcPts val="375"/>
              </a:spcBef>
              <a:spcAft>
                <a:spcPts val="0"/>
              </a:spcAft>
              <a:buClr>
                <a:srgbClr val="FFFFFF"/>
              </a:buClr>
              <a:buSzPts val="1200"/>
              <a:buNone/>
              <a:defRPr>
                <a:solidFill>
                  <a:srgbClr val="FFFFFF"/>
                </a:solidFill>
              </a:defRPr>
            </a:lvl5pPr>
            <a:lvl6pPr indent="-342900" lvl="5" marL="2743200" algn="l">
              <a:lnSpc>
                <a:spcPct val="90000"/>
              </a:lnSpc>
              <a:spcBef>
                <a:spcPts val="375"/>
              </a:spcBef>
              <a:spcAft>
                <a:spcPts val="0"/>
              </a:spcAft>
              <a:buClr>
                <a:srgbClr val="FFFFFF"/>
              </a:buClr>
              <a:buSzPts val="1800"/>
              <a:buChar char="•"/>
              <a:defRPr>
                <a:solidFill>
                  <a:srgbClr val="FFFFFF"/>
                </a:solidFill>
              </a:defRPr>
            </a:lvl6pPr>
            <a:lvl7pPr indent="-342900" lvl="6" marL="3200400" algn="l">
              <a:lnSpc>
                <a:spcPct val="90000"/>
              </a:lnSpc>
              <a:spcBef>
                <a:spcPts val="375"/>
              </a:spcBef>
              <a:spcAft>
                <a:spcPts val="0"/>
              </a:spcAft>
              <a:buClr>
                <a:srgbClr val="FFFFFF"/>
              </a:buClr>
              <a:buSzPts val="1800"/>
              <a:buChar char="•"/>
              <a:defRPr>
                <a:solidFill>
                  <a:srgbClr val="FFFFFF"/>
                </a:solidFill>
              </a:defRPr>
            </a:lvl7pPr>
            <a:lvl8pPr indent="-342900" lvl="7" marL="3657600" algn="l">
              <a:lnSpc>
                <a:spcPct val="90000"/>
              </a:lnSpc>
              <a:spcBef>
                <a:spcPts val="375"/>
              </a:spcBef>
              <a:spcAft>
                <a:spcPts val="0"/>
              </a:spcAft>
              <a:buClr>
                <a:srgbClr val="FFFFFF"/>
              </a:buClr>
              <a:buSzPts val="1800"/>
              <a:buChar char="•"/>
              <a:defRPr>
                <a:solidFill>
                  <a:srgbClr val="FFFFFF"/>
                </a:solidFill>
              </a:defRPr>
            </a:lvl8pPr>
            <a:lvl9pPr indent="-342900" lvl="8" marL="4114800" algn="l">
              <a:lnSpc>
                <a:spcPct val="90000"/>
              </a:lnSpc>
              <a:spcBef>
                <a:spcPts val="375"/>
              </a:spcBef>
              <a:spcAft>
                <a:spcPts val="0"/>
              </a:spcAft>
              <a:buClr>
                <a:srgbClr val="FFFFFF"/>
              </a:buClr>
              <a:buSzPts val="1800"/>
              <a:buChar char="•"/>
              <a:defRPr>
                <a:solidFill>
                  <a:srgbClr val="FFFFFF"/>
                </a:solidFill>
              </a:defRPr>
            </a:lvl9pPr>
          </a:lstStyle>
          <a:p/>
        </p:txBody>
      </p:sp>
      <p:sp>
        <p:nvSpPr>
          <p:cNvPr id="20" name="Google Shape;20;p30"/>
          <p:cNvSpPr/>
          <p:nvPr/>
        </p:nvSpPr>
        <p:spPr>
          <a:xfrm>
            <a:off x="0" y="4735773"/>
            <a:ext cx="9144000" cy="407727"/>
          </a:xfrm>
          <a:prstGeom prst="rect">
            <a:avLst/>
          </a:prstGeom>
          <a:noFill/>
          <a:ln>
            <a:noFill/>
          </a:ln>
        </p:spPr>
        <p:txBody>
          <a:bodyPr anchorCtr="0" anchor="ctr" bIns="45700" lIns="360000" spcFirstLastPara="1" rIns="360000"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AU" sz="800" u="none" cap="none" strike="noStrike">
                <a:solidFill>
                  <a:schemeClr val="dk1"/>
                </a:solidFill>
                <a:latin typeface="Arial"/>
                <a:ea typeface="Arial"/>
                <a:cs typeface="Arial"/>
                <a:sym typeface="Arial"/>
              </a:rPr>
              <a:t>	</a:t>
            </a:r>
            <a:endParaRPr b="0" i="0" sz="800" u="none" cap="none" strike="noStrike">
              <a:solidFill>
                <a:schemeClr val="dk1"/>
              </a:solidFill>
              <a:latin typeface="Arial"/>
              <a:ea typeface="Arial"/>
              <a:cs typeface="Arial"/>
              <a:sym typeface="Arial"/>
            </a:endParaRPr>
          </a:p>
        </p:txBody>
      </p:sp>
      <p:sp>
        <p:nvSpPr>
          <p:cNvPr id="21" name="Google Shape;21;p30"/>
          <p:cNvSpPr txBox="1"/>
          <p:nvPr>
            <p:ph idx="12" type="sldNum"/>
          </p:nvPr>
        </p:nvSpPr>
        <p:spPr>
          <a:xfrm>
            <a:off x="3851910" y="4802317"/>
            <a:ext cx="1436370" cy="274637"/>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option 4">
  <p:cSld name="Content slide">
    <p:spTree>
      <p:nvGrpSpPr>
        <p:cNvPr id="22" name="Shape 22"/>
        <p:cNvGrpSpPr/>
        <p:nvPr/>
      </p:nvGrpSpPr>
      <p:grpSpPr>
        <a:xfrm>
          <a:off x="0" y="0"/>
          <a:ext cx="0" cy="0"/>
          <a:chOff x="0" y="0"/>
          <a:chExt cx="0" cy="0"/>
        </a:xfrm>
      </p:grpSpPr>
      <p:sp>
        <p:nvSpPr>
          <p:cNvPr id="23" name="Google Shape;23;p38"/>
          <p:cNvSpPr/>
          <p:nvPr/>
        </p:nvSpPr>
        <p:spPr>
          <a:xfrm>
            <a:off x="4217158" y="4735773"/>
            <a:ext cx="4926842" cy="407727"/>
          </a:xfrm>
          <a:prstGeom prst="rect">
            <a:avLst/>
          </a:prstGeom>
          <a:noFill/>
          <a:ln>
            <a:noFill/>
          </a:ln>
        </p:spPr>
        <p:txBody>
          <a:bodyPr anchorCtr="0" anchor="ctr" bIns="45700" lIns="360000" spcFirstLastPara="1" rIns="360000" wrap="square" tIns="45700">
            <a:noAutofit/>
          </a:bodyPr>
          <a:lstStyle/>
          <a:p>
            <a:pPr indent="0" lvl="0" marL="0" marR="0" rtl="0" algn="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24" name="Google Shape;24;p38"/>
          <p:cNvSpPr/>
          <p:nvPr/>
        </p:nvSpPr>
        <p:spPr>
          <a:xfrm>
            <a:off x="0" y="4735773"/>
            <a:ext cx="9144000" cy="407727"/>
          </a:xfrm>
          <a:prstGeom prst="rect">
            <a:avLst/>
          </a:prstGeom>
          <a:noFill/>
          <a:ln>
            <a:noFill/>
          </a:ln>
        </p:spPr>
        <p:txBody>
          <a:bodyPr anchorCtr="0" anchor="ctr" bIns="45700" lIns="360000" spcFirstLastPara="1" rIns="360000" wrap="square" tIns="4570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lt2"/>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sp>
        <p:nvSpPr>
          <p:cNvPr id="10" name="Google Shape;10;p29"/>
          <p:cNvSpPr txBox="1"/>
          <p:nvPr>
            <p:ph type="title"/>
          </p:nvPr>
        </p:nvSpPr>
        <p:spPr>
          <a:xfrm>
            <a:off x="3085400" y="143784"/>
            <a:ext cx="5804700" cy="407700"/>
          </a:xfrm>
          <a:prstGeom prst="rect">
            <a:avLst/>
          </a:prstGeom>
          <a:noFill/>
          <a:ln>
            <a:noFill/>
          </a:ln>
        </p:spPr>
        <p:txBody>
          <a:bodyPr anchorCtr="0" anchor="b" bIns="45700" lIns="91425" spcFirstLastPara="1" rIns="91425" wrap="square" tIns="45700">
            <a:normAutofit/>
          </a:bodyPr>
          <a:lstStyle>
            <a:lvl1pPr lvl="0" marR="0" rtl="0" algn="r">
              <a:lnSpc>
                <a:spcPct val="90000"/>
              </a:lnSpc>
              <a:spcBef>
                <a:spcPts val="0"/>
              </a:spcBef>
              <a:spcAft>
                <a:spcPts val="0"/>
              </a:spcAft>
              <a:buClr>
                <a:schemeClr val="dk1"/>
              </a:buClr>
              <a:buSzPts val="2100"/>
              <a:buFont typeface="Montserrat"/>
              <a:buNone/>
              <a:defRPr b="1" i="0" sz="2100" u="none" cap="none" strike="noStrike">
                <a:solidFill>
                  <a:schemeClr val="dk1"/>
                </a:solidFill>
                <a:latin typeface="Montserrat"/>
                <a:ea typeface="Montserrat"/>
                <a:cs typeface="Montserrat"/>
                <a:sym typeface="Montserrat"/>
              </a:defRPr>
            </a:lvl1pPr>
            <a:lvl2pPr lvl="1" marR="0" rtl="0" algn="r">
              <a:lnSpc>
                <a:spcPct val="100000"/>
              </a:lnSpc>
              <a:spcBef>
                <a:spcPts val="0"/>
              </a:spcBef>
              <a:spcAft>
                <a:spcPts val="0"/>
              </a:spcAft>
              <a:buClr>
                <a:srgbClr val="000000"/>
              </a:buClr>
              <a:buSzPts val="300"/>
              <a:buFont typeface="Montserrat"/>
              <a:buNone/>
              <a:defRPr b="1" i="0" sz="700" u="none" cap="none" strike="noStrike">
                <a:solidFill>
                  <a:srgbClr val="000000"/>
                </a:solidFill>
                <a:latin typeface="Montserrat"/>
                <a:ea typeface="Montserrat"/>
                <a:cs typeface="Montserrat"/>
                <a:sym typeface="Montserrat"/>
              </a:defRPr>
            </a:lvl2pPr>
            <a:lvl3pPr lvl="2" marR="0" rtl="0" algn="r">
              <a:lnSpc>
                <a:spcPct val="100000"/>
              </a:lnSpc>
              <a:spcBef>
                <a:spcPts val="0"/>
              </a:spcBef>
              <a:spcAft>
                <a:spcPts val="0"/>
              </a:spcAft>
              <a:buClr>
                <a:srgbClr val="000000"/>
              </a:buClr>
              <a:buSzPts val="300"/>
              <a:buFont typeface="Montserrat"/>
              <a:buNone/>
              <a:defRPr b="1" i="0" sz="700" u="none" cap="none" strike="noStrike">
                <a:solidFill>
                  <a:srgbClr val="000000"/>
                </a:solidFill>
                <a:latin typeface="Montserrat"/>
                <a:ea typeface="Montserrat"/>
                <a:cs typeface="Montserrat"/>
                <a:sym typeface="Montserrat"/>
              </a:defRPr>
            </a:lvl3pPr>
            <a:lvl4pPr lvl="3" marR="0" rtl="0" algn="r">
              <a:lnSpc>
                <a:spcPct val="100000"/>
              </a:lnSpc>
              <a:spcBef>
                <a:spcPts val="0"/>
              </a:spcBef>
              <a:spcAft>
                <a:spcPts val="0"/>
              </a:spcAft>
              <a:buClr>
                <a:srgbClr val="000000"/>
              </a:buClr>
              <a:buSzPts val="300"/>
              <a:buFont typeface="Montserrat"/>
              <a:buNone/>
              <a:defRPr b="1" i="0" sz="700" u="none" cap="none" strike="noStrike">
                <a:solidFill>
                  <a:srgbClr val="000000"/>
                </a:solidFill>
                <a:latin typeface="Montserrat"/>
                <a:ea typeface="Montserrat"/>
                <a:cs typeface="Montserrat"/>
                <a:sym typeface="Montserrat"/>
              </a:defRPr>
            </a:lvl4pPr>
            <a:lvl5pPr lvl="4" marR="0" rtl="0" algn="r">
              <a:lnSpc>
                <a:spcPct val="100000"/>
              </a:lnSpc>
              <a:spcBef>
                <a:spcPts val="0"/>
              </a:spcBef>
              <a:spcAft>
                <a:spcPts val="0"/>
              </a:spcAft>
              <a:buClr>
                <a:srgbClr val="000000"/>
              </a:buClr>
              <a:buSzPts val="300"/>
              <a:buFont typeface="Montserrat"/>
              <a:buNone/>
              <a:defRPr b="1" i="0" sz="700" u="none" cap="none" strike="noStrike">
                <a:solidFill>
                  <a:srgbClr val="000000"/>
                </a:solidFill>
                <a:latin typeface="Montserrat"/>
                <a:ea typeface="Montserrat"/>
                <a:cs typeface="Montserrat"/>
                <a:sym typeface="Montserrat"/>
              </a:defRPr>
            </a:lvl5pPr>
            <a:lvl6pPr lvl="5" marR="0" rtl="0" algn="r">
              <a:lnSpc>
                <a:spcPct val="100000"/>
              </a:lnSpc>
              <a:spcBef>
                <a:spcPts val="0"/>
              </a:spcBef>
              <a:spcAft>
                <a:spcPts val="0"/>
              </a:spcAft>
              <a:buClr>
                <a:srgbClr val="000000"/>
              </a:buClr>
              <a:buSzPts val="300"/>
              <a:buFont typeface="Montserrat"/>
              <a:buNone/>
              <a:defRPr b="1" i="0" sz="700" u="none" cap="none" strike="noStrike">
                <a:solidFill>
                  <a:srgbClr val="000000"/>
                </a:solidFill>
                <a:latin typeface="Montserrat"/>
                <a:ea typeface="Montserrat"/>
                <a:cs typeface="Montserrat"/>
                <a:sym typeface="Montserrat"/>
              </a:defRPr>
            </a:lvl6pPr>
            <a:lvl7pPr lvl="6" marR="0" rtl="0" algn="r">
              <a:lnSpc>
                <a:spcPct val="100000"/>
              </a:lnSpc>
              <a:spcBef>
                <a:spcPts val="0"/>
              </a:spcBef>
              <a:spcAft>
                <a:spcPts val="0"/>
              </a:spcAft>
              <a:buClr>
                <a:srgbClr val="000000"/>
              </a:buClr>
              <a:buSzPts val="300"/>
              <a:buFont typeface="Montserrat"/>
              <a:buNone/>
              <a:defRPr b="1" i="0" sz="700" u="none" cap="none" strike="noStrike">
                <a:solidFill>
                  <a:srgbClr val="000000"/>
                </a:solidFill>
                <a:latin typeface="Montserrat"/>
                <a:ea typeface="Montserrat"/>
                <a:cs typeface="Montserrat"/>
                <a:sym typeface="Montserrat"/>
              </a:defRPr>
            </a:lvl7pPr>
            <a:lvl8pPr lvl="7" marR="0" rtl="0" algn="r">
              <a:lnSpc>
                <a:spcPct val="100000"/>
              </a:lnSpc>
              <a:spcBef>
                <a:spcPts val="0"/>
              </a:spcBef>
              <a:spcAft>
                <a:spcPts val="0"/>
              </a:spcAft>
              <a:buClr>
                <a:srgbClr val="000000"/>
              </a:buClr>
              <a:buSzPts val="300"/>
              <a:buFont typeface="Montserrat"/>
              <a:buNone/>
              <a:defRPr b="1" i="0" sz="700" u="none" cap="none" strike="noStrike">
                <a:solidFill>
                  <a:srgbClr val="000000"/>
                </a:solidFill>
                <a:latin typeface="Montserrat"/>
                <a:ea typeface="Montserrat"/>
                <a:cs typeface="Montserrat"/>
                <a:sym typeface="Montserrat"/>
              </a:defRPr>
            </a:lvl8pPr>
            <a:lvl9pPr lvl="8" marR="0" rtl="0" algn="r">
              <a:lnSpc>
                <a:spcPct val="100000"/>
              </a:lnSpc>
              <a:spcBef>
                <a:spcPts val="0"/>
              </a:spcBef>
              <a:spcAft>
                <a:spcPts val="0"/>
              </a:spcAft>
              <a:buClr>
                <a:srgbClr val="000000"/>
              </a:buClr>
              <a:buSzPts val="300"/>
              <a:buFont typeface="Montserrat"/>
              <a:buNone/>
              <a:defRPr b="1" i="0" sz="700" u="none" cap="none" strike="noStrike">
                <a:solidFill>
                  <a:srgbClr val="000000"/>
                </a:solidFill>
                <a:latin typeface="Montserrat"/>
                <a:ea typeface="Montserrat"/>
                <a:cs typeface="Montserrat"/>
                <a:sym typeface="Montserrat"/>
              </a:defRPr>
            </a:lvl9pPr>
          </a:lstStyle>
          <a:p/>
        </p:txBody>
      </p:sp>
      <p:sp>
        <p:nvSpPr>
          <p:cNvPr id="11" name="Google Shape;11;p29"/>
          <p:cNvSpPr txBox="1"/>
          <p:nvPr>
            <p:ph idx="1" type="body"/>
          </p:nvPr>
        </p:nvSpPr>
        <p:spPr>
          <a:xfrm>
            <a:off x="250095" y="1040043"/>
            <a:ext cx="8640000" cy="3511017"/>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90000"/>
              </a:lnSpc>
              <a:spcBef>
                <a:spcPts val="75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1pPr>
            <a:lvl2pPr indent="-330200" lvl="1" marL="914400" marR="0" rtl="0" algn="l">
              <a:lnSpc>
                <a:spcPct val="90000"/>
              </a:lnSpc>
              <a:spcBef>
                <a:spcPts val="375"/>
              </a:spcBef>
              <a:spcAft>
                <a:spcPts val="0"/>
              </a:spcAft>
              <a:buClr>
                <a:schemeClr val="dk1"/>
              </a:buClr>
              <a:buSzPts val="1600"/>
              <a:buFont typeface="Montserrat"/>
              <a:buChar char="•"/>
              <a:defRPr b="0" i="0" sz="1600" u="none" cap="none" strike="noStrike">
                <a:solidFill>
                  <a:schemeClr val="dk1"/>
                </a:solidFill>
                <a:latin typeface="Montserrat"/>
                <a:ea typeface="Montserrat"/>
                <a:cs typeface="Montserrat"/>
                <a:sym typeface="Montserrat"/>
              </a:defRPr>
            </a:lvl2pPr>
            <a:lvl3pPr indent="-317500" lvl="2" marL="1371600" marR="0" rtl="0" algn="l">
              <a:lnSpc>
                <a:spcPct val="90000"/>
              </a:lnSpc>
              <a:spcBef>
                <a:spcPts val="375"/>
              </a:spcBef>
              <a:spcAft>
                <a:spcPts val="0"/>
              </a:spcAft>
              <a:buClr>
                <a:schemeClr val="dk1"/>
              </a:buClr>
              <a:buSzPts val="1400"/>
              <a:buFont typeface="Montserrat"/>
              <a:buChar char="•"/>
              <a:defRPr b="0" i="0" sz="1400" u="none" cap="none" strike="noStrike">
                <a:solidFill>
                  <a:schemeClr val="dk1"/>
                </a:solidFill>
                <a:latin typeface="Montserrat"/>
                <a:ea typeface="Montserrat"/>
                <a:cs typeface="Montserrat"/>
                <a:sym typeface="Montserrat"/>
              </a:defRPr>
            </a:lvl3pPr>
            <a:lvl4pPr indent="-304800" lvl="3" marL="1828800" marR="0" rtl="0" algn="l">
              <a:lnSpc>
                <a:spcPct val="90000"/>
              </a:lnSpc>
              <a:spcBef>
                <a:spcPts val="375"/>
              </a:spcBef>
              <a:spcAft>
                <a:spcPts val="0"/>
              </a:spcAft>
              <a:buClr>
                <a:schemeClr val="dk1"/>
              </a:buClr>
              <a:buSzPts val="1200"/>
              <a:buFont typeface="Montserrat"/>
              <a:buChar char="•"/>
              <a:defRPr b="0" i="0" sz="1200" u="none" cap="none" strike="noStrike">
                <a:solidFill>
                  <a:schemeClr val="dk1"/>
                </a:solidFill>
                <a:latin typeface="Montserrat"/>
                <a:ea typeface="Montserrat"/>
                <a:cs typeface="Montserrat"/>
                <a:sym typeface="Montserrat"/>
              </a:defRPr>
            </a:lvl4pPr>
            <a:lvl5pPr indent="-304800" lvl="4" marL="2286000" marR="0" rtl="0" algn="l">
              <a:lnSpc>
                <a:spcPct val="90000"/>
              </a:lnSpc>
              <a:spcBef>
                <a:spcPts val="375"/>
              </a:spcBef>
              <a:spcAft>
                <a:spcPts val="0"/>
              </a:spcAft>
              <a:buClr>
                <a:schemeClr val="dk1"/>
              </a:buClr>
              <a:buSzPts val="1200"/>
              <a:buFont typeface="Montserrat"/>
              <a:buChar char="•"/>
              <a:defRPr b="0" i="0" sz="1200" u="none" cap="none" strike="noStrike">
                <a:solidFill>
                  <a:schemeClr val="dk1"/>
                </a:solidFill>
                <a:latin typeface="Montserrat"/>
                <a:ea typeface="Montserrat"/>
                <a:cs typeface="Montserrat"/>
                <a:sym typeface="Montserrat"/>
              </a:defRPr>
            </a:lvl5pPr>
            <a:lvl6pPr indent="-314325" lvl="5" marL="2743200" marR="0" rtl="0" algn="l">
              <a:lnSpc>
                <a:spcPct val="90000"/>
              </a:lnSpc>
              <a:spcBef>
                <a:spcPts val="375"/>
              </a:spcBef>
              <a:spcAft>
                <a:spcPts val="0"/>
              </a:spcAft>
              <a:buClr>
                <a:schemeClr val="dk1"/>
              </a:buClr>
              <a:buSzPts val="1350"/>
              <a:buFont typeface="Montserrat"/>
              <a:buChar char="•"/>
              <a:defRPr b="0" i="0" sz="1350" u="none" cap="none" strike="noStrike">
                <a:solidFill>
                  <a:schemeClr val="dk1"/>
                </a:solidFill>
                <a:latin typeface="Montserrat"/>
                <a:ea typeface="Montserrat"/>
                <a:cs typeface="Montserrat"/>
                <a:sym typeface="Montserrat"/>
              </a:defRPr>
            </a:lvl6pPr>
            <a:lvl7pPr indent="-314325" lvl="6" marL="3200400" marR="0" rtl="0" algn="l">
              <a:lnSpc>
                <a:spcPct val="90000"/>
              </a:lnSpc>
              <a:spcBef>
                <a:spcPts val="375"/>
              </a:spcBef>
              <a:spcAft>
                <a:spcPts val="0"/>
              </a:spcAft>
              <a:buClr>
                <a:schemeClr val="dk1"/>
              </a:buClr>
              <a:buSzPts val="1350"/>
              <a:buFont typeface="Montserrat"/>
              <a:buChar char="•"/>
              <a:defRPr b="0" i="0" sz="1350" u="none" cap="none" strike="noStrike">
                <a:solidFill>
                  <a:schemeClr val="dk1"/>
                </a:solidFill>
                <a:latin typeface="Montserrat"/>
                <a:ea typeface="Montserrat"/>
                <a:cs typeface="Montserrat"/>
                <a:sym typeface="Montserrat"/>
              </a:defRPr>
            </a:lvl7pPr>
            <a:lvl8pPr indent="-314325" lvl="7" marL="3657600" marR="0" rtl="0" algn="l">
              <a:lnSpc>
                <a:spcPct val="90000"/>
              </a:lnSpc>
              <a:spcBef>
                <a:spcPts val="375"/>
              </a:spcBef>
              <a:spcAft>
                <a:spcPts val="0"/>
              </a:spcAft>
              <a:buClr>
                <a:schemeClr val="dk1"/>
              </a:buClr>
              <a:buSzPts val="1350"/>
              <a:buFont typeface="Montserrat"/>
              <a:buChar char="•"/>
              <a:defRPr b="0" i="0" sz="1350" u="none" cap="none" strike="noStrike">
                <a:solidFill>
                  <a:schemeClr val="dk1"/>
                </a:solidFill>
                <a:latin typeface="Montserrat"/>
                <a:ea typeface="Montserrat"/>
                <a:cs typeface="Montserrat"/>
                <a:sym typeface="Montserrat"/>
              </a:defRPr>
            </a:lvl8pPr>
            <a:lvl9pPr indent="-314325" lvl="8" marL="4114800" marR="0" rtl="0" algn="l">
              <a:lnSpc>
                <a:spcPct val="90000"/>
              </a:lnSpc>
              <a:spcBef>
                <a:spcPts val="375"/>
              </a:spcBef>
              <a:spcAft>
                <a:spcPts val="0"/>
              </a:spcAft>
              <a:buClr>
                <a:schemeClr val="dk1"/>
              </a:buClr>
              <a:buSzPts val="1350"/>
              <a:buFont typeface="Montserrat"/>
              <a:buChar char="•"/>
              <a:defRPr b="0" i="0" sz="1350" u="none" cap="none" strike="noStrike">
                <a:solidFill>
                  <a:schemeClr val="dk1"/>
                </a:solidFill>
                <a:latin typeface="Montserrat"/>
                <a:ea typeface="Montserrat"/>
                <a:cs typeface="Montserrat"/>
                <a:sym typeface="Montserrat"/>
              </a:defRPr>
            </a:lvl9pPr>
          </a:lstStyle>
          <a:p/>
        </p:txBody>
      </p:sp>
      <p:sp>
        <p:nvSpPr>
          <p:cNvPr id="12" name="Google Shape;12;p29"/>
          <p:cNvSpPr/>
          <p:nvPr/>
        </p:nvSpPr>
        <p:spPr>
          <a:xfrm>
            <a:off x="0" y="4735773"/>
            <a:ext cx="9144000" cy="407727"/>
          </a:xfrm>
          <a:prstGeom prst="rect">
            <a:avLst/>
          </a:prstGeom>
          <a:solidFill>
            <a:srgbClr val="C55A11"/>
          </a:solidFill>
          <a:ln cap="flat" cmpd="sng" w="12700">
            <a:solidFill>
              <a:srgbClr val="C55A11"/>
            </a:solidFill>
            <a:prstDash val="solid"/>
            <a:miter lim="800000"/>
            <a:headEnd len="sm" w="sm" type="none"/>
            <a:tailEnd len="sm" w="sm" type="none"/>
          </a:ln>
        </p:spPr>
        <p:txBody>
          <a:bodyPr anchorCtr="0" anchor="ctr" bIns="45700" lIns="360000" spcFirstLastPara="1" rIns="360000" wrap="square" tIns="45700">
            <a:noAutofit/>
          </a:bodyPr>
          <a:lstStyle/>
          <a:p>
            <a:pPr indent="0" lvl="0" marL="0" marR="0" rtl="0" algn="r">
              <a:lnSpc>
                <a:spcPct val="100000"/>
              </a:lnSpc>
              <a:spcBef>
                <a:spcPts val="0"/>
              </a:spcBef>
              <a:spcAft>
                <a:spcPts val="0"/>
              </a:spcAft>
              <a:buClr>
                <a:srgbClr val="000000"/>
              </a:buClr>
              <a:buSzPts val="800"/>
              <a:buFont typeface="Arial"/>
              <a:buNone/>
            </a:pPr>
            <a:r>
              <a:rPr b="0" i="0" lang="en-AU" sz="800" u="none" cap="none" strike="noStrike">
                <a:solidFill>
                  <a:schemeClr val="dk1"/>
                </a:solidFill>
                <a:latin typeface="Arial"/>
                <a:ea typeface="Arial"/>
                <a:cs typeface="Arial"/>
                <a:sym typeface="Arial"/>
              </a:rPr>
              <a:t>	</a:t>
            </a:r>
            <a:endParaRPr b="0" i="0" sz="800" u="none" cap="none" strike="noStrike">
              <a:solidFill>
                <a:schemeClr val="dk1"/>
              </a:solidFill>
              <a:latin typeface="Arial"/>
              <a:ea typeface="Arial"/>
              <a:cs typeface="Arial"/>
              <a:sym typeface="Arial"/>
            </a:endParaRPr>
          </a:p>
        </p:txBody>
      </p:sp>
      <p:sp>
        <p:nvSpPr>
          <p:cNvPr id="13" name="Google Shape;13;p29"/>
          <p:cNvSpPr txBox="1"/>
          <p:nvPr>
            <p:ph idx="12" type="sldNum"/>
          </p:nvPr>
        </p:nvSpPr>
        <p:spPr>
          <a:xfrm>
            <a:off x="3851910" y="4802317"/>
            <a:ext cx="1436370" cy="274637"/>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AU"/>
              <a:t>‹#›</a:t>
            </a:fld>
            <a:endParaRPr/>
          </a:p>
        </p:txBody>
      </p:sp>
      <p:sp>
        <p:nvSpPr>
          <p:cNvPr id="14" name="Google Shape;14;p29"/>
          <p:cNvSpPr/>
          <p:nvPr/>
        </p:nvSpPr>
        <p:spPr>
          <a:xfrm>
            <a:off x="-1905" y="4729240"/>
            <a:ext cx="9144000" cy="407727"/>
          </a:xfrm>
          <a:prstGeom prst="rect">
            <a:avLst/>
          </a:prstGeom>
          <a:noFill/>
          <a:ln>
            <a:noFill/>
          </a:ln>
        </p:spPr>
        <p:txBody>
          <a:bodyPr anchorCtr="0" anchor="ctr" bIns="45700" lIns="360000" spcFirstLastPara="1" rIns="360000" wrap="square" tIns="45700">
            <a:noAutofit/>
          </a:bodyPr>
          <a:lstStyle/>
          <a:p>
            <a:pPr indent="0" lvl="0" marL="0" marR="0" rtl="0" algn="r">
              <a:lnSpc>
                <a:spcPct val="100000"/>
              </a:lnSpc>
              <a:spcBef>
                <a:spcPts val="0"/>
              </a:spcBef>
              <a:spcAft>
                <a:spcPts val="0"/>
              </a:spcAft>
              <a:buClr>
                <a:srgbClr val="000000"/>
              </a:buClr>
              <a:buSzPts val="800"/>
              <a:buFont typeface="Arial"/>
              <a:buNone/>
            </a:pPr>
            <a:r>
              <a:rPr b="0" i="0" lang="en-AU" sz="800" u="none" cap="none" strike="noStrike">
                <a:solidFill>
                  <a:schemeClr val="lt2"/>
                </a:solidFill>
                <a:latin typeface="Arial"/>
                <a:ea typeface="Arial"/>
                <a:cs typeface="Arial"/>
                <a:sym typeface="Arial"/>
              </a:rPr>
              <a:t>The Value Chain Project – By HIWeather and SERA WG</a:t>
            </a:r>
            <a:endParaRPr b="0" i="0" sz="800" u="none" cap="none" strike="noStrike">
              <a:solidFill>
                <a:schemeClr val="lt2"/>
              </a:solidFill>
              <a:latin typeface="Arial"/>
              <a:ea typeface="Arial"/>
              <a:cs typeface="Arial"/>
              <a:sym typeface="Arial"/>
            </a:endParaRPr>
          </a:p>
        </p:txBody>
      </p:sp>
      <p:pic>
        <p:nvPicPr>
          <p:cNvPr descr="A blue text on a white background&#10;&#10;Description automatically generated with medium confidence" id="15" name="Google Shape;15;p29"/>
          <p:cNvPicPr preferRelativeResize="0"/>
          <p:nvPr/>
        </p:nvPicPr>
        <p:blipFill rotWithShape="1">
          <a:blip r:embed="rId1">
            <a:alphaModFix/>
          </a:blip>
          <a:srcRect b="0" l="0" r="0" t="0"/>
          <a:stretch/>
        </p:blipFill>
        <p:spPr>
          <a:xfrm>
            <a:off x="85900" y="78134"/>
            <a:ext cx="2802958" cy="53899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hyperlink" Target="https://docs.google.com/document/d/1tWx9TrMols0BUPwHzBmVynJIWx31Vgo5fMLe23OCRvw/edit?usp=drive_link" TargetMode="External"/><Relationship Id="rId5" Type="http://schemas.openxmlformats.org/officeDocument/2006/relationships/hyperlink" Target="https://drive.google.com/file/d/1PGRxIRtC976lscDcbMezFV366suZ0xhB/view?usp=drive_link" TargetMode="External"/><Relationship Id="rId6" Type="http://schemas.openxmlformats.org/officeDocument/2006/relationships/hyperlink" Target="https://zenodo.org/uploads/10457434"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hyperlink" Target="https://docs.google.com/document/d/1tWx9TrMols0BUPwHzBmVynJIWx31Vgo5fMLe23OCRvw/edit?usp=drive_link/1sJPkVc3Wc2gnXggsKdiNbfvMQshsESjB/edit?usp=sharing&amp;ouid=109703831119527418801&amp;rtpof=true&amp;sd=tru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hyperlink" Target="http://hiweather.net/Lists/130.html" TargetMode="External"/><Relationship Id="rId4" Type="http://schemas.openxmlformats.org/officeDocument/2006/relationships/hyperlink" Target="https://docs.google.com/document/d/1tWx9TrMols0BUPwHzBmVynJIWx31Vgo5fMLe23OCRvw/edit?usp=drive_linkJPkVc3Wc2gnXggsKdiNbfvMQshsESjB/edit?usp=sharing&amp;ouid=109703831119527418801&amp;rtpof=true&amp;sd=true" TargetMode="External"/><Relationship Id="rId9" Type="http://schemas.openxmlformats.org/officeDocument/2006/relationships/hyperlink" Target="mailto:valuechain@bom.gov.au" TargetMode="External"/><Relationship Id="rId5" Type="http://schemas.openxmlformats.org/officeDocument/2006/relationships/hyperlink" Target="https://link.springer.com/book/10.1007/978-3-030-98989-7" TargetMode="External"/><Relationship Id="rId6" Type="http://schemas.openxmlformats.org/officeDocument/2006/relationships/hyperlink" Target="https://doi.org/10.5194/asr-20-73-2023" TargetMode="External"/><Relationship Id="rId7" Type="http://schemas.openxmlformats.org/officeDocument/2006/relationships/hyperlink" Target="https://doi.org/10.5194/asr-20-73-2023" TargetMode="External"/><Relationship Id="rId8" Type="http://schemas.openxmlformats.org/officeDocument/2006/relationships/hyperlink" Target="https://community.wmo.int/en/activity-areas/community-platfor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 name="Shape 28"/>
        <p:cNvGrpSpPr/>
        <p:nvPr/>
      </p:nvGrpSpPr>
      <p:grpSpPr>
        <a:xfrm>
          <a:off x="0" y="0"/>
          <a:ext cx="0" cy="0"/>
          <a:chOff x="0" y="0"/>
          <a:chExt cx="0" cy="0"/>
        </a:xfrm>
      </p:grpSpPr>
      <p:sp>
        <p:nvSpPr>
          <p:cNvPr id="29" name="Google Shape;29;p1"/>
          <p:cNvSpPr txBox="1"/>
          <p:nvPr>
            <p:ph idx="1" type="body"/>
          </p:nvPr>
        </p:nvSpPr>
        <p:spPr>
          <a:xfrm>
            <a:off x="13960" y="2571750"/>
            <a:ext cx="9144000" cy="7617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000"/>
              <a:buNone/>
            </a:pPr>
            <a:r>
              <a:rPr lang="en-AU" sz="3600">
                <a:solidFill>
                  <a:schemeClr val="accent5"/>
                </a:solidFill>
                <a:latin typeface="Arial"/>
                <a:ea typeface="Arial"/>
                <a:cs typeface="Arial"/>
                <a:sym typeface="Arial"/>
              </a:rPr>
              <a:t>Rapid assessment template</a:t>
            </a:r>
            <a:endParaRPr sz="3600">
              <a:solidFill>
                <a:schemeClr val="accent5"/>
              </a:solidFill>
              <a:latin typeface="Arial"/>
              <a:ea typeface="Arial"/>
              <a:cs typeface="Arial"/>
              <a:sym typeface="Arial"/>
            </a:endParaRPr>
          </a:p>
        </p:txBody>
      </p:sp>
      <p:sp>
        <p:nvSpPr>
          <p:cNvPr id="30" name="Google Shape;30;p1"/>
          <p:cNvSpPr/>
          <p:nvPr/>
        </p:nvSpPr>
        <p:spPr>
          <a:xfrm>
            <a:off x="13960" y="13960"/>
            <a:ext cx="4446357" cy="886479"/>
          </a:xfrm>
          <a:prstGeom prst="rect">
            <a:avLst/>
          </a:prstGeom>
          <a:solidFill>
            <a:schemeClr val="lt2"/>
          </a:solidFill>
          <a:ln cap="flat" cmpd="sng" w="2540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black background with blue and orange text&#10;&#10;Description automatically generated with low confidence" id="31" name="Google Shape;31;p1"/>
          <p:cNvPicPr preferRelativeResize="0"/>
          <p:nvPr/>
        </p:nvPicPr>
        <p:blipFill rotWithShape="1">
          <a:blip r:embed="rId3">
            <a:alphaModFix/>
          </a:blip>
          <a:srcRect b="0" l="0" r="0" t="0"/>
          <a:stretch/>
        </p:blipFill>
        <p:spPr>
          <a:xfrm>
            <a:off x="488114" y="355687"/>
            <a:ext cx="5580180" cy="987992"/>
          </a:xfrm>
          <a:prstGeom prst="rect">
            <a:avLst/>
          </a:prstGeom>
          <a:noFill/>
          <a:ln>
            <a:noFill/>
          </a:ln>
        </p:spPr>
      </p:pic>
      <p:sp>
        <p:nvSpPr>
          <p:cNvPr id="32" name="Google Shape;32;p1"/>
          <p:cNvSpPr txBox="1"/>
          <p:nvPr/>
        </p:nvSpPr>
        <p:spPr>
          <a:xfrm>
            <a:off x="125999" y="4167851"/>
            <a:ext cx="8892000" cy="846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AU" sz="1400" u="none" cap="none" strike="noStrike">
                <a:solidFill>
                  <a:schemeClr val="lt2"/>
                </a:solidFill>
                <a:latin typeface="Arial"/>
                <a:ea typeface="Arial"/>
                <a:cs typeface="Arial"/>
                <a:sym typeface="Arial"/>
              </a:rPr>
              <a:t>The Value Chain Project is a joint WWRP</a:t>
            </a:r>
            <a:r>
              <a:rPr baseline="30000" lang="en-AU">
                <a:solidFill>
                  <a:schemeClr val="lt2"/>
                </a:solidFill>
              </a:rPr>
              <a:t>1</a:t>
            </a:r>
            <a:r>
              <a:rPr b="0" i="0" lang="en-AU" sz="1400" u="none" cap="none" strike="noStrike">
                <a:solidFill>
                  <a:schemeClr val="lt2"/>
                </a:solidFill>
                <a:latin typeface="Arial"/>
                <a:ea typeface="Arial"/>
                <a:cs typeface="Arial"/>
                <a:sym typeface="Arial"/>
              </a:rPr>
              <a:t> HIWeather</a:t>
            </a:r>
            <a:r>
              <a:rPr baseline="30000" lang="en-AU">
                <a:solidFill>
                  <a:schemeClr val="lt2"/>
                </a:solidFill>
              </a:rPr>
              <a:t>2</a:t>
            </a:r>
            <a:r>
              <a:rPr b="0" i="0" lang="en-AU" sz="1400" u="none" cap="none" strike="noStrike">
                <a:solidFill>
                  <a:schemeClr val="lt2"/>
                </a:solidFill>
                <a:latin typeface="Arial"/>
                <a:ea typeface="Arial"/>
                <a:cs typeface="Arial"/>
                <a:sym typeface="Arial"/>
              </a:rPr>
              <a:t> Flagship Project with the WWRP Societal and Economic Research Applications (SERA) Working Group</a:t>
            </a:r>
            <a:endParaRPr/>
          </a:p>
          <a:p>
            <a:pPr indent="-342900" lvl="0" marL="800100" marR="0" rtl="0" algn="l">
              <a:lnSpc>
                <a:spcPct val="100000"/>
              </a:lnSpc>
              <a:spcBef>
                <a:spcPts val="0"/>
              </a:spcBef>
              <a:spcAft>
                <a:spcPts val="0"/>
              </a:spcAft>
              <a:buClr>
                <a:srgbClr val="000000"/>
              </a:buClr>
              <a:buSzPts val="1050"/>
              <a:buFont typeface="Arial"/>
              <a:buAutoNum type="arabicPeriod"/>
            </a:pPr>
            <a:r>
              <a:rPr lang="en-AU" sz="1050">
                <a:solidFill>
                  <a:schemeClr val="lt2"/>
                </a:solidFill>
              </a:rPr>
              <a:t>The World Meteorological Organisation (WMO) World Weather Research Program</a:t>
            </a:r>
            <a:endParaRPr sz="1050">
              <a:solidFill>
                <a:schemeClr val="lt2"/>
              </a:solidFill>
            </a:endParaRPr>
          </a:p>
          <a:p>
            <a:pPr indent="-342900" lvl="0" marL="800100" marR="0" rtl="0" algn="l">
              <a:lnSpc>
                <a:spcPct val="100000"/>
              </a:lnSpc>
              <a:spcBef>
                <a:spcPts val="0"/>
              </a:spcBef>
              <a:spcAft>
                <a:spcPts val="0"/>
              </a:spcAft>
              <a:buClr>
                <a:srgbClr val="000000"/>
              </a:buClr>
              <a:buSzPts val="1050"/>
              <a:buFont typeface="Arial"/>
              <a:buAutoNum type="arabicPeriod"/>
            </a:pPr>
            <a:r>
              <a:rPr b="0" i="0" lang="en-AU" sz="1050" u="none" cap="none" strike="noStrike">
                <a:solidFill>
                  <a:schemeClr val="lt2"/>
                </a:solidFill>
                <a:latin typeface="Arial"/>
                <a:ea typeface="Arial"/>
                <a:cs typeface="Arial"/>
                <a:sym typeface="Arial"/>
              </a:rPr>
              <a:t>High Impact Weather (HIWeather)</a:t>
            </a:r>
            <a:endParaRPr/>
          </a:p>
        </p:txBody>
      </p:sp>
      <p:cxnSp>
        <p:nvCxnSpPr>
          <p:cNvPr id="33" name="Google Shape;33;p1"/>
          <p:cNvCxnSpPr/>
          <p:nvPr/>
        </p:nvCxnSpPr>
        <p:spPr>
          <a:xfrm>
            <a:off x="0" y="4097547"/>
            <a:ext cx="9144000" cy="0"/>
          </a:xfrm>
          <a:prstGeom prst="straightConnector1">
            <a:avLst/>
          </a:prstGeom>
          <a:noFill/>
          <a:ln cap="flat" cmpd="sng" w="12700">
            <a:solidFill>
              <a:schemeClr val="accent6"/>
            </a:solidFill>
            <a:prstDash val="solid"/>
            <a:round/>
            <a:headEnd len="sm" w="sm" type="none"/>
            <a:tailEnd len="sm" w="sm" type="none"/>
          </a:ln>
        </p:spPr>
      </p:cxnSp>
      <p:pic>
        <p:nvPicPr>
          <p:cNvPr id="34" name="Google Shape;34;p1"/>
          <p:cNvPicPr preferRelativeResize="0"/>
          <p:nvPr/>
        </p:nvPicPr>
        <p:blipFill rotWithShape="1">
          <a:blip r:embed="rId4">
            <a:alphaModFix/>
          </a:blip>
          <a:srcRect b="0" l="0" r="0" t="0"/>
          <a:stretch/>
        </p:blipFill>
        <p:spPr>
          <a:xfrm>
            <a:off x="6909373" y="880609"/>
            <a:ext cx="2009526" cy="528956"/>
          </a:xfrm>
          <a:prstGeom prst="rect">
            <a:avLst/>
          </a:prstGeom>
          <a:noFill/>
          <a:ln>
            <a:noFill/>
          </a:ln>
        </p:spPr>
      </p:pic>
      <p:pic>
        <p:nvPicPr>
          <p:cNvPr id="35" name="Google Shape;35;p1"/>
          <p:cNvPicPr preferRelativeResize="0"/>
          <p:nvPr/>
        </p:nvPicPr>
        <p:blipFill rotWithShape="1">
          <a:blip r:embed="rId5">
            <a:alphaModFix/>
          </a:blip>
          <a:srcRect b="0" l="0" r="0" t="0"/>
          <a:stretch/>
        </p:blipFill>
        <p:spPr>
          <a:xfrm>
            <a:off x="6976526" y="138061"/>
            <a:ext cx="1889075" cy="6382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g2507dddaab4_0_0"/>
          <p:cNvSpPr txBox="1"/>
          <p:nvPr>
            <p:ph type="title"/>
          </p:nvPr>
        </p:nvSpPr>
        <p:spPr>
          <a:xfrm>
            <a:off x="252000" y="699740"/>
            <a:ext cx="8640000" cy="90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1800"/>
              <a:buNone/>
            </a:pPr>
            <a:r>
              <a:rPr lang="en-AU">
                <a:solidFill>
                  <a:srgbClr val="003D67"/>
                </a:solidFill>
              </a:rPr>
              <a:t>Contents</a:t>
            </a:r>
            <a:endParaRPr>
              <a:solidFill>
                <a:srgbClr val="003D67"/>
              </a:solidFill>
            </a:endParaRPr>
          </a:p>
        </p:txBody>
      </p:sp>
      <p:sp>
        <p:nvSpPr>
          <p:cNvPr id="42" name="Google Shape;42;g2507dddaab4_0_0"/>
          <p:cNvSpPr txBox="1"/>
          <p:nvPr>
            <p:ph idx="1" type="body"/>
          </p:nvPr>
        </p:nvSpPr>
        <p:spPr>
          <a:xfrm>
            <a:off x="252000" y="1954351"/>
            <a:ext cx="8640000" cy="3016800"/>
          </a:xfrm>
          <a:prstGeom prst="rect">
            <a:avLst/>
          </a:prstGeom>
          <a:noFill/>
          <a:ln>
            <a:noFill/>
          </a:ln>
        </p:spPr>
        <p:txBody>
          <a:bodyPr anchorCtr="0" anchor="t" bIns="45700" lIns="91425" spcFirstLastPara="1" rIns="91425" wrap="square" tIns="45700">
            <a:normAutofit/>
          </a:bodyPr>
          <a:lstStyle/>
          <a:p>
            <a:pPr indent="-355600" lvl="0" marL="457200" rtl="0" algn="l">
              <a:lnSpc>
                <a:spcPct val="90000"/>
              </a:lnSpc>
              <a:spcBef>
                <a:spcPts val="750"/>
              </a:spcBef>
              <a:spcAft>
                <a:spcPts val="0"/>
              </a:spcAft>
              <a:buClr>
                <a:schemeClr val="accent5"/>
              </a:buClr>
              <a:buSzPts val="2000"/>
              <a:buFont typeface="Montserrat"/>
              <a:buChar char="●"/>
            </a:pPr>
            <a:r>
              <a:rPr lang="en-AU">
                <a:solidFill>
                  <a:schemeClr val="accent5"/>
                </a:solidFill>
              </a:rPr>
              <a:t>Introduction to the warning value chain</a:t>
            </a:r>
            <a:endParaRPr>
              <a:solidFill>
                <a:schemeClr val="accent5"/>
              </a:solidFill>
            </a:endParaRPr>
          </a:p>
          <a:p>
            <a:pPr indent="-355600" lvl="0" marL="457200" rtl="0" algn="l">
              <a:lnSpc>
                <a:spcPct val="90000"/>
              </a:lnSpc>
              <a:spcBef>
                <a:spcPts val="0"/>
              </a:spcBef>
              <a:spcAft>
                <a:spcPts val="0"/>
              </a:spcAft>
              <a:buClr>
                <a:schemeClr val="accent5"/>
              </a:buClr>
              <a:buSzPts val="2000"/>
              <a:buFont typeface="Montserrat"/>
              <a:buChar char="●"/>
            </a:pPr>
            <a:r>
              <a:rPr lang="en-AU">
                <a:solidFill>
                  <a:schemeClr val="accent5"/>
                </a:solidFill>
              </a:rPr>
              <a:t>Rapid assessment template</a:t>
            </a:r>
            <a:endParaRPr>
              <a:solidFill>
                <a:schemeClr val="accent5"/>
              </a:solidFill>
            </a:endParaRPr>
          </a:p>
        </p:txBody>
      </p:sp>
      <p:sp>
        <p:nvSpPr>
          <p:cNvPr id="43" name="Google Shape;43;g2507dddaab4_0_0"/>
          <p:cNvSpPr txBox="1"/>
          <p:nvPr/>
        </p:nvSpPr>
        <p:spPr>
          <a:xfrm>
            <a:off x="4423856" y="3061877"/>
            <a:ext cx="3660000" cy="1262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AU" sz="1400" u="none" cap="none" strike="noStrike">
                <a:solidFill>
                  <a:schemeClr val="accent5"/>
                </a:solidFill>
                <a:latin typeface="Arial"/>
                <a:ea typeface="Arial"/>
                <a:cs typeface="Arial"/>
                <a:sym typeface="Arial"/>
              </a:rPr>
              <a:t>Add key evidence for the different value chain components (e.g., copy and paste content from observations, forecast displays and warnings) and include any comments or thoughts you have on this evidence.</a:t>
            </a:r>
            <a:endParaRPr b="0" i="0" sz="1400" u="none" cap="none" strike="noStrike">
              <a:solidFill>
                <a:schemeClr val="accent5"/>
              </a:solidFill>
              <a:latin typeface="Arial"/>
              <a:ea typeface="Arial"/>
              <a:cs typeface="Arial"/>
              <a:sym typeface="Arial"/>
            </a:endParaRPr>
          </a:p>
        </p:txBody>
      </p:sp>
      <p:sp>
        <p:nvSpPr>
          <p:cNvPr id="44" name="Google Shape;44;g2507dddaab4_0_0"/>
          <p:cNvSpPr txBox="1"/>
          <p:nvPr/>
        </p:nvSpPr>
        <p:spPr>
          <a:xfrm>
            <a:off x="785975" y="2600925"/>
            <a:ext cx="6408600" cy="24012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00000"/>
              </a:lnSpc>
              <a:spcBef>
                <a:spcPts val="375"/>
              </a:spcBef>
              <a:spcAft>
                <a:spcPts val="0"/>
              </a:spcAft>
              <a:buClr>
                <a:schemeClr val="lt2"/>
              </a:buClr>
              <a:buSzPts val="1600"/>
              <a:buFont typeface="Montserrat"/>
              <a:buAutoNum type="arabicPeriod"/>
            </a:pPr>
            <a:r>
              <a:rPr b="0" i="0" lang="en-AU" sz="1600" u="none" cap="none" strike="noStrike">
                <a:solidFill>
                  <a:schemeClr val="lt2"/>
                </a:solidFill>
                <a:latin typeface="Arial"/>
                <a:ea typeface="Arial"/>
                <a:cs typeface="Arial"/>
                <a:sym typeface="Arial"/>
              </a:rPr>
              <a:t>Essential information</a:t>
            </a:r>
            <a:endParaRPr b="0" i="0" sz="1600" u="none" cap="none" strike="noStrike">
              <a:solidFill>
                <a:schemeClr val="lt2"/>
              </a:solidFill>
              <a:latin typeface="Arial"/>
              <a:ea typeface="Arial"/>
              <a:cs typeface="Arial"/>
              <a:sym typeface="Arial"/>
            </a:endParaRPr>
          </a:p>
          <a:p>
            <a:pPr indent="-330200" lvl="0" marL="457200" marR="0" rtl="0" algn="l">
              <a:lnSpc>
                <a:spcPct val="100000"/>
              </a:lnSpc>
              <a:spcBef>
                <a:spcPts val="0"/>
              </a:spcBef>
              <a:spcAft>
                <a:spcPts val="0"/>
              </a:spcAft>
              <a:buClr>
                <a:schemeClr val="lt2"/>
              </a:buClr>
              <a:buSzPts val="1600"/>
              <a:buFont typeface="Montserrat"/>
              <a:buAutoNum type="arabicPeriod"/>
            </a:pPr>
            <a:r>
              <a:rPr b="0" i="0" lang="en-AU" sz="1600" u="none" cap="none" strike="noStrike">
                <a:solidFill>
                  <a:schemeClr val="lt2"/>
                </a:solidFill>
                <a:latin typeface="Arial"/>
                <a:ea typeface="Arial"/>
                <a:cs typeface="Arial"/>
                <a:sym typeface="Arial"/>
              </a:rPr>
              <a:t>Observations</a:t>
            </a:r>
            <a:endParaRPr b="0" i="0" sz="1600" u="none" cap="none" strike="noStrike">
              <a:solidFill>
                <a:schemeClr val="lt2"/>
              </a:solidFill>
              <a:latin typeface="Arial"/>
              <a:ea typeface="Arial"/>
              <a:cs typeface="Arial"/>
              <a:sym typeface="Arial"/>
            </a:endParaRPr>
          </a:p>
          <a:p>
            <a:pPr indent="-330200" lvl="0" marL="457200" marR="0" rtl="0" algn="l">
              <a:lnSpc>
                <a:spcPct val="100000"/>
              </a:lnSpc>
              <a:spcBef>
                <a:spcPts val="0"/>
              </a:spcBef>
              <a:spcAft>
                <a:spcPts val="0"/>
              </a:spcAft>
              <a:buClr>
                <a:schemeClr val="lt2"/>
              </a:buClr>
              <a:buSzPts val="1600"/>
              <a:buFont typeface="Montserrat"/>
              <a:buAutoNum type="arabicPeriod"/>
            </a:pPr>
            <a:r>
              <a:rPr b="0" i="0" lang="en-AU" sz="1600" u="none" cap="none" strike="noStrike">
                <a:solidFill>
                  <a:schemeClr val="lt2"/>
                </a:solidFill>
                <a:latin typeface="Arial"/>
                <a:ea typeface="Arial"/>
                <a:cs typeface="Arial"/>
                <a:sym typeface="Arial"/>
              </a:rPr>
              <a:t>Weather forecasts</a:t>
            </a:r>
            <a:endParaRPr b="0" i="0" sz="1600" u="none" cap="none" strike="noStrike">
              <a:solidFill>
                <a:schemeClr val="lt2"/>
              </a:solidFill>
              <a:latin typeface="Arial"/>
              <a:ea typeface="Arial"/>
              <a:cs typeface="Arial"/>
              <a:sym typeface="Arial"/>
            </a:endParaRPr>
          </a:p>
          <a:p>
            <a:pPr indent="-330200" lvl="0" marL="457200" marR="0" rtl="0" algn="l">
              <a:lnSpc>
                <a:spcPct val="100000"/>
              </a:lnSpc>
              <a:spcBef>
                <a:spcPts val="0"/>
              </a:spcBef>
              <a:spcAft>
                <a:spcPts val="0"/>
              </a:spcAft>
              <a:buClr>
                <a:schemeClr val="lt2"/>
              </a:buClr>
              <a:buSzPts val="1600"/>
              <a:buFont typeface="Montserrat"/>
              <a:buAutoNum type="arabicPeriod"/>
            </a:pPr>
            <a:r>
              <a:rPr b="0" i="0" lang="en-AU" sz="1600" u="none" cap="none" strike="noStrike">
                <a:solidFill>
                  <a:schemeClr val="lt2"/>
                </a:solidFill>
                <a:latin typeface="Arial"/>
                <a:ea typeface="Arial"/>
                <a:cs typeface="Arial"/>
                <a:sym typeface="Arial"/>
              </a:rPr>
              <a:t>Hazard forecasts</a:t>
            </a:r>
            <a:endParaRPr b="0" i="0" sz="1600" u="none" cap="none" strike="noStrike">
              <a:solidFill>
                <a:schemeClr val="lt2"/>
              </a:solidFill>
              <a:latin typeface="Arial"/>
              <a:ea typeface="Arial"/>
              <a:cs typeface="Arial"/>
              <a:sym typeface="Arial"/>
            </a:endParaRPr>
          </a:p>
          <a:p>
            <a:pPr indent="-330200" lvl="0" marL="457200" marR="0" rtl="0" algn="l">
              <a:lnSpc>
                <a:spcPct val="100000"/>
              </a:lnSpc>
              <a:spcBef>
                <a:spcPts val="0"/>
              </a:spcBef>
              <a:spcAft>
                <a:spcPts val="0"/>
              </a:spcAft>
              <a:buClr>
                <a:schemeClr val="lt2"/>
              </a:buClr>
              <a:buSzPts val="1600"/>
              <a:buFont typeface="Montserrat"/>
              <a:buAutoNum type="arabicPeriod"/>
            </a:pPr>
            <a:r>
              <a:rPr b="0" i="0" lang="en-AU" sz="1600" u="none" cap="none" strike="noStrike">
                <a:solidFill>
                  <a:schemeClr val="lt2"/>
                </a:solidFill>
                <a:latin typeface="Arial"/>
                <a:ea typeface="Arial"/>
                <a:cs typeface="Arial"/>
                <a:sym typeface="Arial"/>
              </a:rPr>
              <a:t>Impact forecasts</a:t>
            </a:r>
            <a:endParaRPr b="0" i="0" sz="1600" u="none" cap="none" strike="noStrike">
              <a:solidFill>
                <a:schemeClr val="lt2"/>
              </a:solidFill>
              <a:latin typeface="Arial"/>
              <a:ea typeface="Arial"/>
              <a:cs typeface="Arial"/>
              <a:sym typeface="Arial"/>
            </a:endParaRPr>
          </a:p>
          <a:p>
            <a:pPr indent="-330200" lvl="0" marL="457200" marR="0" rtl="0" algn="l">
              <a:lnSpc>
                <a:spcPct val="100000"/>
              </a:lnSpc>
              <a:spcBef>
                <a:spcPts val="0"/>
              </a:spcBef>
              <a:spcAft>
                <a:spcPts val="0"/>
              </a:spcAft>
              <a:buClr>
                <a:schemeClr val="lt2"/>
              </a:buClr>
              <a:buSzPts val="1600"/>
              <a:buFont typeface="Montserrat"/>
              <a:buAutoNum type="arabicPeriod"/>
            </a:pPr>
            <a:r>
              <a:rPr b="0" i="0" lang="en-AU" sz="1600" u="none" cap="none" strike="noStrike">
                <a:solidFill>
                  <a:schemeClr val="lt2"/>
                </a:solidFill>
                <a:latin typeface="Arial"/>
                <a:ea typeface="Arial"/>
                <a:cs typeface="Arial"/>
                <a:sym typeface="Arial"/>
              </a:rPr>
              <a:t>Warning communication</a:t>
            </a:r>
            <a:endParaRPr b="0" i="0" sz="1600" u="none" cap="none" strike="noStrike">
              <a:solidFill>
                <a:schemeClr val="lt2"/>
              </a:solidFill>
              <a:latin typeface="Arial"/>
              <a:ea typeface="Arial"/>
              <a:cs typeface="Arial"/>
              <a:sym typeface="Arial"/>
            </a:endParaRPr>
          </a:p>
          <a:p>
            <a:pPr indent="-330200" lvl="0" marL="457200" marR="0" rtl="0" algn="l">
              <a:lnSpc>
                <a:spcPct val="100000"/>
              </a:lnSpc>
              <a:spcBef>
                <a:spcPts val="0"/>
              </a:spcBef>
              <a:spcAft>
                <a:spcPts val="0"/>
              </a:spcAft>
              <a:buClr>
                <a:schemeClr val="lt2"/>
              </a:buClr>
              <a:buSzPts val="1600"/>
              <a:buFont typeface="Montserrat"/>
              <a:buAutoNum type="arabicPeriod"/>
            </a:pPr>
            <a:r>
              <a:rPr b="0" i="0" lang="en-AU" sz="1600" u="none" cap="none" strike="noStrike">
                <a:solidFill>
                  <a:schemeClr val="lt2"/>
                </a:solidFill>
                <a:latin typeface="Arial"/>
                <a:ea typeface="Arial"/>
                <a:cs typeface="Arial"/>
                <a:sym typeface="Arial"/>
              </a:rPr>
              <a:t>Warning response</a:t>
            </a:r>
            <a:endParaRPr b="0" i="0" sz="1600" u="none" cap="none" strike="noStrike">
              <a:solidFill>
                <a:schemeClr val="lt2"/>
              </a:solidFill>
              <a:latin typeface="Arial"/>
              <a:ea typeface="Arial"/>
              <a:cs typeface="Arial"/>
              <a:sym typeface="Arial"/>
            </a:endParaRPr>
          </a:p>
          <a:p>
            <a:pPr indent="-330200" lvl="0" marL="457200" marR="0" rtl="0" algn="l">
              <a:lnSpc>
                <a:spcPct val="100000"/>
              </a:lnSpc>
              <a:spcBef>
                <a:spcPts val="0"/>
              </a:spcBef>
              <a:spcAft>
                <a:spcPts val="0"/>
              </a:spcAft>
              <a:buClr>
                <a:schemeClr val="lt2"/>
              </a:buClr>
              <a:buSzPts val="1600"/>
              <a:buFont typeface="Montserrat"/>
              <a:buAutoNum type="arabicPeriod"/>
            </a:pPr>
            <a:r>
              <a:rPr b="0" i="0" lang="en-AU" sz="1600" u="none" cap="none" strike="noStrike">
                <a:solidFill>
                  <a:schemeClr val="lt2"/>
                </a:solidFill>
                <a:latin typeface="Arial"/>
                <a:ea typeface="Arial"/>
                <a:cs typeface="Arial"/>
                <a:sym typeface="Arial"/>
              </a:rPr>
              <a:t>Analysis of the warning chain</a:t>
            </a:r>
            <a:endParaRPr b="0" i="0" sz="1600" u="none" cap="none" strike="noStrike">
              <a:solidFill>
                <a:schemeClr val="lt2"/>
              </a:solidFill>
              <a:latin typeface="Arial"/>
              <a:ea typeface="Arial"/>
              <a:cs typeface="Arial"/>
              <a:sym typeface="Arial"/>
            </a:endParaRPr>
          </a:p>
          <a:p>
            <a:pPr indent="-330200" lvl="0" marL="457200" marR="0" rtl="0" algn="l">
              <a:lnSpc>
                <a:spcPct val="100000"/>
              </a:lnSpc>
              <a:spcBef>
                <a:spcPts val="0"/>
              </a:spcBef>
              <a:spcAft>
                <a:spcPts val="0"/>
              </a:spcAft>
              <a:buClr>
                <a:schemeClr val="lt2"/>
              </a:buClr>
              <a:buSzPts val="1600"/>
              <a:buFont typeface="Montserrat"/>
              <a:buAutoNum type="arabicPeriod"/>
            </a:pPr>
            <a:r>
              <a:rPr b="0" i="0" lang="en-AU" sz="1600" u="none" cap="none" strike="noStrike">
                <a:solidFill>
                  <a:schemeClr val="lt2"/>
                </a:solidFill>
                <a:latin typeface="Arial"/>
                <a:ea typeface="Arial"/>
                <a:cs typeface="Arial"/>
                <a:sym typeface="Arial"/>
              </a:rPr>
              <a:t>Subjective scoring (could be done as a group activity)</a:t>
            </a:r>
            <a:endParaRPr b="0" i="0" sz="1600" u="none" cap="none" strike="noStrike">
              <a:solidFill>
                <a:schemeClr val="lt2"/>
              </a:solidFill>
              <a:latin typeface="Arial"/>
              <a:ea typeface="Arial"/>
              <a:cs typeface="Arial"/>
              <a:sym typeface="Arial"/>
            </a:endParaRPr>
          </a:p>
        </p:txBody>
      </p:sp>
      <p:sp>
        <p:nvSpPr>
          <p:cNvPr id="45" name="Google Shape;45;g2507dddaab4_0_0"/>
          <p:cNvSpPr/>
          <p:nvPr/>
        </p:nvSpPr>
        <p:spPr>
          <a:xfrm>
            <a:off x="3768575" y="3033399"/>
            <a:ext cx="477900" cy="1318800"/>
          </a:xfrm>
          <a:prstGeom prst="rightBrace">
            <a:avLst>
              <a:gd fmla="val 8333" name="adj1"/>
              <a:gd fmla="val 50544" name="adj2"/>
            </a:avLst>
          </a:prstGeom>
          <a:noFill/>
          <a:ln cap="flat" cmpd="sng" w="22225">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g2507dddaab4_0_6"/>
          <p:cNvSpPr txBox="1"/>
          <p:nvPr>
            <p:ph type="title"/>
          </p:nvPr>
        </p:nvSpPr>
        <p:spPr>
          <a:xfrm>
            <a:off x="252000" y="699740"/>
            <a:ext cx="8640000" cy="90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1800"/>
              <a:buNone/>
            </a:pPr>
            <a:r>
              <a:rPr b="1" lang="en-AU">
                <a:solidFill>
                  <a:srgbClr val="003D67"/>
                </a:solidFill>
              </a:rPr>
              <a:t>Introduction to the warning value chain</a:t>
            </a:r>
            <a:endParaRPr b="1">
              <a:solidFill>
                <a:srgbClr val="003D67"/>
              </a:solidFill>
            </a:endParaRPr>
          </a:p>
        </p:txBody>
      </p:sp>
      <p:sp>
        <p:nvSpPr>
          <p:cNvPr id="52" name="Google Shape;52;g2507dddaab4_0_6"/>
          <p:cNvSpPr txBox="1"/>
          <p:nvPr>
            <p:ph idx="1" type="body"/>
          </p:nvPr>
        </p:nvSpPr>
        <p:spPr>
          <a:xfrm>
            <a:off x="252000" y="1976400"/>
            <a:ext cx="8640000" cy="2631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750"/>
              </a:spcBef>
              <a:spcAft>
                <a:spcPts val="0"/>
              </a:spcAft>
              <a:buSzPts val="2000"/>
              <a:buNone/>
            </a:pPr>
            <a:r>
              <a:rPr lang="en-AU">
                <a:solidFill>
                  <a:schemeClr val="accent5"/>
                </a:solidFill>
              </a:rPr>
              <a:t>This section covers a brief introduction to the warning value chain and warning value chain questionnaire.</a:t>
            </a:r>
            <a:endParaRPr>
              <a:solidFill>
                <a:schemeClr val="accent5"/>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2"/>
          <p:cNvSpPr txBox="1"/>
          <p:nvPr/>
        </p:nvSpPr>
        <p:spPr>
          <a:xfrm>
            <a:off x="2931664" y="125788"/>
            <a:ext cx="6093673" cy="43084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1" i="0" lang="en-AU" sz="2200" u="none" cap="none" strike="noStrike">
                <a:solidFill>
                  <a:srgbClr val="003D67"/>
                </a:solidFill>
                <a:latin typeface="Arial"/>
                <a:ea typeface="Arial"/>
                <a:cs typeface="Arial"/>
                <a:sym typeface="Arial"/>
              </a:rPr>
              <a:t>The warning value chain</a:t>
            </a:r>
            <a:endParaRPr b="1" i="0" sz="2200" u="none" cap="none" strike="noStrike">
              <a:solidFill>
                <a:srgbClr val="003D67"/>
              </a:solidFill>
              <a:latin typeface="Arial"/>
              <a:ea typeface="Arial"/>
              <a:cs typeface="Arial"/>
              <a:sym typeface="Arial"/>
            </a:endParaRPr>
          </a:p>
        </p:txBody>
      </p:sp>
      <p:pic>
        <p:nvPicPr>
          <p:cNvPr descr="Diagram&#10;&#10;Description automatically generated" id="59" name="Google Shape;59;p2"/>
          <p:cNvPicPr preferRelativeResize="0"/>
          <p:nvPr/>
        </p:nvPicPr>
        <p:blipFill rotWithShape="1">
          <a:blip r:embed="rId3">
            <a:alphaModFix/>
          </a:blip>
          <a:srcRect b="0" l="0" r="0" t="0"/>
          <a:stretch/>
        </p:blipFill>
        <p:spPr>
          <a:xfrm>
            <a:off x="1374286" y="955663"/>
            <a:ext cx="6395428" cy="2626693"/>
          </a:xfrm>
          <a:prstGeom prst="rect">
            <a:avLst/>
          </a:prstGeom>
          <a:noFill/>
          <a:ln>
            <a:noFill/>
          </a:ln>
        </p:spPr>
      </p:pic>
      <p:sp>
        <p:nvSpPr>
          <p:cNvPr id="60" name="Google Shape;60;p2"/>
          <p:cNvSpPr txBox="1"/>
          <p:nvPr/>
        </p:nvSpPr>
        <p:spPr>
          <a:xfrm>
            <a:off x="254209" y="3764471"/>
            <a:ext cx="8635582" cy="7386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2A2A2A"/>
              </a:buClr>
              <a:buSzPts val="1400"/>
              <a:buFont typeface="Arial"/>
              <a:buNone/>
            </a:pPr>
            <a:r>
              <a:rPr b="0" i="0" lang="en-AU" sz="1400" u="none" cap="none" strike="noStrike">
                <a:solidFill>
                  <a:schemeClr val="dk1"/>
                </a:solidFill>
                <a:latin typeface="Arial"/>
                <a:ea typeface="Arial"/>
                <a:cs typeface="Arial"/>
                <a:sym typeface="Arial"/>
              </a:rPr>
              <a:t>This simplified view of the value chain for high impact weather warnings shows the capabilities and outputs (green "mountains“) where value is added, and information exchanges (bridges crossing the “valleys of death” where value is lost) linking the capabilities and their associated communities. From Golding (2022).</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id="66" name="Google Shape;66;p3"/>
          <p:cNvPicPr preferRelativeResize="0"/>
          <p:nvPr/>
        </p:nvPicPr>
        <p:blipFill rotWithShape="1">
          <a:blip r:embed="rId3">
            <a:alphaModFix/>
          </a:blip>
          <a:srcRect b="0" l="0" r="0" t="0"/>
          <a:stretch/>
        </p:blipFill>
        <p:spPr>
          <a:xfrm>
            <a:off x="215421" y="684029"/>
            <a:ext cx="4908338" cy="2621526"/>
          </a:xfrm>
          <a:prstGeom prst="rect">
            <a:avLst/>
          </a:prstGeom>
          <a:noFill/>
          <a:ln>
            <a:noFill/>
          </a:ln>
        </p:spPr>
      </p:pic>
      <p:sp>
        <p:nvSpPr>
          <p:cNvPr id="67" name="Google Shape;67;p3"/>
          <p:cNvSpPr txBox="1"/>
          <p:nvPr/>
        </p:nvSpPr>
        <p:spPr>
          <a:xfrm>
            <a:off x="5305200" y="822050"/>
            <a:ext cx="3720000" cy="35403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2A2A2A"/>
              </a:buClr>
              <a:buSzPts val="1350"/>
              <a:buFont typeface="Montserrat"/>
              <a:buChar char="●"/>
            </a:pPr>
            <a:r>
              <a:rPr b="0" i="0" lang="en-AU" sz="1400" u="none" cap="none" strike="noStrike">
                <a:solidFill>
                  <a:srgbClr val="2A2A2A"/>
                </a:solidFill>
                <a:latin typeface="Arial"/>
                <a:ea typeface="Arial"/>
                <a:cs typeface="Arial"/>
                <a:sym typeface="Arial"/>
              </a:rPr>
              <a:t>First developed by WMO</a:t>
            </a:r>
            <a:r>
              <a:rPr lang="en-AU">
                <a:solidFill>
                  <a:srgbClr val="2A2A2A"/>
                </a:solidFill>
              </a:rPr>
              <a:t>/WWRP’</a:t>
            </a:r>
            <a:r>
              <a:rPr b="0" i="0" lang="en-AU" sz="1400" u="none" cap="none" strike="noStrike">
                <a:solidFill>
                  <a:srgbClr val="2A2A2A"/>
                </a:solidFill>
                <a:latin typeface="Arial"/>
                <a:ea typeface="Arial"/>
                <a:cs typeface="Arial"/>
                <a:sym typeface="Arial"/>
              </a:rPr>
              <a:t>s HIWeather Warning Value Chain Flagship Project in 2021.</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rgbClr val="2A2A2A"/>
              </a:buClr>
              <a:buSzPts val="1350"/>
              <a:buFont typeface="Montserrat"/>
              <a:buChar char="●"/>
            </a:pPr>
            <a:r>
              <a:rPr b="0" i="0" lang="en-AU" sz="1400" u="none" cap="none" strike="noStrike">
                <a:solidFill>
                  <a:srgbClr val="2A2A2A"/>
                </a:solidFill>
                <a:latin typeface="Arial"/>
                <a:ea typeface="Arial"/>
                <a:cs typeface="Arial"/>
                <a:sym typeface="Arial"/>
              </a:rPr>
              <a:t>Designed to help capture the end-to-end production and flow of information and decision making along the warning chain.</a:t>
            </a:r>
            <a:endParaRPr b="0" i="0" sz="1400" u="none" cap="none" strike="noStrike">
              <a:solidFill>
                <a:srgbClr val="2A2A2A"/>
              </a:solidFill>
              <a:latin typeface="Arial"/>
              <a:ea typeface="Arial"/>
              <a:cs typeface="Arial"/>
              <a:sym typeface="Arial"/>
            </a:endParaRPr>
          </a:p>
          <a:p>
            <a:pPr indent="-285750" lvl="0" marL="285750" marR="0" rtl="0" algn="l">
              <a:lnSpc>
                <a:spcPct val="100000"/>
              </a:lnSpc>
              <a:spcBef>
                <a:spcPts val="600"/>
              </a:spcBef>
              <a:spcAft>
                <a:spcPts val="0"/>
              </a:spcAft>
              <a:buClr>
                <a:srgbClr val="2A2A2A"/>
              </a:buClr>
              <a:buSzPts val="1350"/>
              <a:buFont typeface="Montserrat"/>
              <a:buChar char="●"/>
            </a:pPr>
            <a:r>
              <a:rPr b="0" i="0" lang="en-AU" sz="1400" u="none" cap="none" strike="noStrike">
                <a:solidFill>
                  <a:srgbClr val="2A2A2A"/>
                </a:solidFill>
                <a:latin typeface="Arial"/>
                <a:ea typeface="Arial"/>
                <a:cs typeface="Arial"/>
                <a:sym typeface="Arial"/>
              </a:rPr>
              <a:t>Completed questionnaires add to a global database of hazardous weather events.</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rgbClr val="2A2A2A"/>
              </a:buClr>
              <a:buSzPts val="1350"/>
              <a:buFont typeface="Montserrat"/>
              <a:buChar char="●"/>
            </a:pPr>
            <a:r>
              <a:rPr b="0" i="0" lang="en-AU" sz="1400" u="none" cap="none" strike="noStrike">
                <a:solidFill>
                  <a:srgbClr val="2A2A2A"/>
                </a:solidFill>
                <a:latin typeface="Arial"/>
                <a:ea typeface="Arial"/>
                <a:cs typeface="Arial"/>
                <a:sym typeface="Arial"/>
              </a:rPr>
              <a:t>Supports learning from past events to:</a:t>
            </a:r>
            <a:endParaRPr b="0" i="0" sz="1400" u="none" cap="none" strike="noStrike">
              <a:solidFill>
                <a:srgbClr val="2A2A2A"/>
              </a:solidFill>
              <a:latin typeface="Arial"/>
              <a:ea typeface="Arial"/>
              <a:cs typeface="Arial"/>
              <a:sym typeface="Arial"/>
            </a:endParaRPr>
          </a:p>
          <a:p>
            <a:pPr indent="-168275" lvl="1" marL="625475" marR="0" rtl="0" algn="l">
              <a:lnSpc>
                <a:spcPct val="100000"/>
              </a:lnSpc>
              <a:spcBef>
                <a:spcPts val="0"/>
              </a:spcBef>
              <a:spcAft>
                <a:spcPts val="0"/>
              </a:spcAft>
              <a:buClr>
                <a:srgbClr val="2A2A2A"/>
              </a:buClr>
              <a:buSzPts val="1400"/>
              <a:buFont typeface="Montserrat"/>
              <a:buChar char="○"/>
            </a:pPr>
            <a:r>
              <a:rPr b="0" i="0" lang="en-AU" sz="1600" u="none" cap="none" strike="noStrike">
                <a:solidFill>
                  <a:srgbClr val="2A2A2A"/>
                </a:solidFill>
                <a:latin typeface="Arial"/>
                <a:ea typeface="Arial"/>
                <a:cs typeface="Arial"/>
                <a:sym typeface="Arial"/>
              </a:rPr>
              <a:t>Help understand effective practices.</a:t>
            </a:r>
            <a:endParaRPr b="0" i="0" sz="1600" u="none" cap="none" strike="noStrike">
              <a:solidFill>
                <a:srgbClr val="2A2A2A"/>
              </a:solidFill>
              <a:latin typeface="Arial"/>
              <a:ea typeface="Arial"/>
              <a:cs typeface="Arial"/>
              <a:sym typeface="Arial"/>
            </a:endParaRPr>
          </a:p>
          <a:p>
            <a:pPr indent="-168275" lvl="1" marL="625475" marR="0" rtl="0" algn="l">
              <a:lnSpc>
                <a:spcPct val="100000"/>
              </a:lnSpc>
              <a:spcBef>
                <a:spcPts val="600"/>
              </a:spcBef>
              <a:spcAft>
                <a:spcPts val="0"/>
              </a:spcAft>
              <a:buClr>
                <a:srgbClr val="2A2A2A"/>
              </a:buClr>
              <a:buSzPts val="1400"/>
              <a:buFont typeface="Montserrat"/>
              <a:buChar char="○"/>
            </a:pPr>
            <a:r>
              <a:rPr b="0" i="0" lang="en-AU" sz="1600" u="none" cap="none" strike="noStrike">
                <a:solidFill>
                  <a:srgbClr val="2A2A2A"/>
                </a:solidFill>
                <a:latin typeface="Arial"/>
                <a:ea typeface="Arial"/>
                <a:cs typeface="Arial"/>
                <a:sym typeface="Arial"/>
              </a:rPr>
              <a:t>Identify improvements that would enhance future warnings.</a:t>
            </a:r>
            <a:endParaRPr b="0" i="0" sz="1600" u="none" cap="none" strike="noStrike">
              <a:solidFill>
                <a:srgbClr val="2A2A2A"/>
              </a:solidFill>
              <a:latin typeface="Arial"/>
              <a:ea typeface="Arial"/>
              <a:cs typeface="Arial"/>
              <a:sym typeface="Arial"/>
            </a:endParaRPr>
          </a:p>
        </p:txBody>
      </p:sp>
      <p:sp>
        <p:nvSpPr>
          <p:cNvPr id="68" name="Google Shape;68;p3"/>
          <p:cNvSpPr txBox="1"/>
          <p:nvPr/>
        </p:nvSpPr>
        <p:spPr>
          <a:xfrm>
            <a:off x="235974" y="3364425"/>
            <a:ext cx="5069100" cy="1569900"/>
          </a:xfrm>
          <a:prstGeom prst="rect">
            <a:avLst/>
          </a:prstGeom>
          <a:solidFill>
            <a:schemeClr val="lt2"/>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A2A2A"/>
              </a:buClr>
              <a:buSzPts val="1600"/>
              <a:buFont typeface="Arial"/>
              <a:buNone/>
            </a:pPr>
            <a:r>
              <a:rPr b="0" i="0" lang="en-AU" sz="1200" u="none" cap="none" strike="noStrike">
                <a:solidFill>
                  <a:srgbClr val="2A2A2A"/>
                </a:solidFill>
                <a:latin typeface="Arial"/>
                <a:ea typeface="Arial"/>
                <a:cs typeface="Arial"/>
                <a:sym typeface="Arial"/>
              </a:rPr>
              <a:t>Full questionnaires can be downloaded from Google Drive</a:t>
            </a:r>
            <a:endParaRPr b="0" i="0" sz="1200" u="none" cap="none" strike="noStrike">
              <a:solidFill>
                <a:srgbClr val="2A2A2A"/>
              </a:solidFill>
              <a:latin typeface="Arial"/>
              <a:ea typeface="Arial"/>
              <a:cs typeface="Arial"/>
              <a:sym typeface="Arial"/>
            </a:endParaRPr>
          </a:p>
          <a:p>
            <a:pPr indent="-304800" lvl="0" marL="457200" marR="0" rtl="0" algn="l">
              <a:lnSpc>
                <a:spcPct val="100000"/>
              </a:lnSpc>
              <a:spcBef>
                <a:spcPts val="0"/>
              </a:spcBef>
              <a:spcAft>
                <a:spcPts val="0"/>
              </a:spcAft>
              <a:buClr>
                <a:srgbClr val="2A2A2A"/>
              </a:buClr>
              <a:buSzPts val="1200"/>
              <a:buChar char="●"/>
            </a:pPr>
            <a:r>
              <a:rPr lang="en-AU" sz="1200">
                <a:solidFill>
                  <a:srgbClr val="2A2A2A"/>
                </a:solidFill>
              </a:rPr>
              <a:t>Google doc - </a:t>
            </a:r>
            <a:r>
              <a:rPr lang="en-AU" sz="1200" u="sng">
                <a:solidFill>
                  <a:schemeClr val="hlink"/>
                </a:solidFill>
                <a:hlinkClick r:id="rId4"/>
              </a:rPr>
              <a:t>https://docs.google.com/document/d/1tWx9TrMols0BUPwHzBmVynJIWx31Vgo5fMLe23OCRvw/edit?usp=drive_link</a:t>
            </a:r>
            <a:endParaRPr sz="1200" u="none">
              <a:solidFill>
                <a:srgbClr val="2A2A2A"/>
              </a:solidFill>
            </a:endParaRPr>
          </a:p>
          <a:p>
            <a:pPr indent="-304800" lvl="0" marL="457200" marR="0" rtl="0" algn="l">
              <a:lnSpc>
                <a:spcPct val="100000"/>
              </a:lnSpc>
              <a:spcBef>
                <a:spcPts val="0"/>
              </a:spcBef>
              <a:spcAft>
                <a:spcPts val="0"/>
              </a:spcAft>
              <a:buClr>
                <a:srgbClr val="2A2A2A"/>
              </a:buClr>
              <a:buSzPts val="1200"/>
              <a:buChar char="●"/>
            </a:pPr>
            <a:r>
              <a:rPr lang="en-AU" sz="1200">
                <a:solidFill>
                  <a:srgbClr val="2A2A2A"/>
                </a:solidFill>
              </a:rPr>
              <a:t>MS Word (zip) - </a:t>
            </a:r>
            <a:r>
              <a:rPr lang="en-AU" sz="1200" u="sng">
                <a:solidFill>
                  <a:schemeClr val="hlink"/>
                </a:solidFill>
                <a:hlinkClick r:id="rId5"/>
              </a:rPr>
              <a:t>https://drive.google.com/file/d/1PGRxIRtC976lscDcbMezFV366suZ0xhB/view?usp=drive_link</a:t>
            </a:r>
            <a:endParaRPr sz="1200">
              <a:solidFill>
                <a:srgbClr val="2A2A2A"/>
              </a:solidFill>
            </a:endParaRPr>
          </a:p>
          <a:p>
            <a:pPr indent="0" lvl="0" marL="0" marR="0" rtl="0" algn="l">
              <a:lnSpc>
                <a:spcPct val="100000"/>
              </a:lnSpc>
              <a:spcBef>
                <a:spcPts val="0"/>
              </a:spcBef>
              <a:spcAft>
                <a:spcPts val="0"/>
              </a:spcAft>
              <a:buNone/>
            </a:pPr>
            <a:r>
              <a:rPr lang="en-AU" sz="1200">
                <a:solidFill>
                  <a:srgbClr val="2A2A2A"/>
                </a:solidFill>
              </a:rPr>
              <a:t>A published version with DOI is on: </a:t>
            </a:r>
            <a:r>
              <a:rPr lang="en-AU" sz="1100" u="sng">
                <a:solidFill>
                  <a:schemeClr val="hlink"/>
                </a:solidFill>
                <a:hlinkClick r:id="rId6"/>
              </a:rPr>
              <a:t>https://zenodo.org/uploads/10457434</a:t>
            </a:r>
            <a:endParaRPr sz="1200">
              <a:solidFill>
                <a:srgbClr val="2A2A2A"/>
              </a:solidFill>
            </a:endParaRPr>
          </a:p>
        </p:txBody>
      </p:sp>
      <p:sp>
        <p:nvSpPr>
          <p:cNvPr id="69" name="Google Shape;69;p3"/>
          <p:cNvSpPr txBox="1"/>
          <p:nvPr/>
        </p:nvSpPr>
        <p:spPr>
          <a:xfrm>
            <a:off x="2440850" y="125800"/>
            <a:ext cx="6584400" cy="4308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1" i="0" lang="en-AU" sz="2200" u="none" cap="none" strike="noStrike">
                <a:solidFill>
                  <a:srgbClr val="003D67"/>
                </a:solidFill>
                <a:latin typeface="Arial"/>
                <a:ea typeface="Arial"/>
                <a:cs typeface="Arial"/>
                <a:sym typeface="Arial"/>
              </a:rPr>
              <a:t>Full questionnaire</a:t>
            </a:r>
            <a:endParaRPr b="1" i="0" sz="2200" u="none" cap="none" strike="noStrike">
              <a:solidFill>
                <a:srgbClr val="003D67"/>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g2507dddaab4_0_12"/>
          <p:cNvSpPr txBox="1"/>
          <p:nvPr/>
        </p:nvSpPr>
        <p:spPr>
          <a:xfrm>
            <a:off x="2931664" y="125788"/>
            <a:ext cx="6093600" cy="4308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1" i="0" lang="en-AU" sz="2200" u="none" cap="none" strike="noStrike">
                <a:solidFill>
                  <a:srgbClr val="003D67"/>
                </a:solidFill>
                <a:latin typeface="Arial"/>
                <a:ea typeface="Arial"/>
                <a:cs typeface="Arial"/>
                <a:sym typeface="Arial"/>
              </a:rPr>
              <a:t>Rapid assessment questionnaire</a:t>
            </a:r>
            <a:endParaRPr b="1" i="0" sz="2200" u="none" cap="none" strike="noStrike">
              <a:solidFill>
                <a:srgbClr val="003D67"/>
              </a:solidFill>
              <a:latin typeface="Arial"/>
              <a:ea typeface="Arial"/>
              <a:cs typeface="Arial"/>
              <a:sym typeface="Arial"/>
            </a:endParaRPr>
          </a:p>
        </p:txBody>
      </p:sp>
      <p:pic>
        <p:nvPicPr>
          <p:cNvPr descr="Warning with solid fill" id="76" name="Google Shape;76;g2507dddaab4_0_12"/>
          <p:cNvPicPr preferRelativeResize="0"/>
          <p:nvPr/>
        </p:nvPicPr>
        <p:blipFill rotWithShape="1">
          <a:blip r:embed="rId3">
            <a:alphaModFix/>
          </a:blip>
          <a:srcRect b="0" l="0" r="0" t="0"/>
          <a:stretch/>
        </p:blipFill>
        <p:spPr>
          <a:xfrm>
            <a:off x="6151256" y="947961"/>
            <a:ext cx="2268254" cy="2268254"/>
          </a:xfrm>
          <a:prstGeom prst="rect">
            <a:avLst/>
          </a:prstGeom>
          <a:noFill/>
          <a:ln>
            <a:noFill/>
          </a:ln>
        </p:spPr>
      </p:pic>
      <p:sp>
        <p:nvSpPr>
          <p:cNvPr id="77" name="Google Shape;77;g2507dddaab4_0_12"/>
          <p:cNvSpPr txBox="1"/>
          <p:nvPr/>
        </p:nvSpPr>
        <p:spPr>
          <a:xfrm>
            <a:off x="319178" y="947961"/>
            <a:ext cx="5443200" cy="3329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100"/>
              <a:buFont typeface="Arial"/>
              <a:buNone/>
            </a:pPr>
            <a:r>
              <a:rPr b="0" i="0" lang="en-AU" sz="1800" u="none" cap="none" strike="noStrike">
                <a:solidFill>
                  <a:srgbClr val="000000"/>
                </a:solidFill>
                <a:latin typeface="Arial"/>
                <a:ea typeface="Arial"/>
                <a:cs typeface="Arial"/>
                <a:sym typeface="Arial"/>
              </a:rPr>
              <a:t>The rapid assessment template contained in the following slides is not designed to replace the </a:t>
            </a:r>
            <a:r>
              <a:rPr b="0" i="0" lang="en-AU" sz="1800" u="sng" cap="none" strike="noStrike">
                <a:solidFill>
                  <a:schemeClr val="hlink"/>
                </a:solidFill>
                <a:latin typeface="Arial"/>
                <a:ea typeface="Arial"/>
                <a:cs typeface="Arial"/>
                <a:sym typeface="Arial"/>
                <a:hlinkClick r:id="rId4"/>
              </a:rPr>
              <a:t>full questionnaire template</a:t>
            </a:r>
            <a:r>
              <a:rPr b="0" i="0" lang="en-AU" sz="1800" u="none" cap="none" strike="noStrike">
                <a:solidFill>
                  <a:srgbClr val="000000"/>
                </a:solidFill>
                <a:latin typeface="Arial"/>
                <a:ea typeface="Arial"/>
                <a:cs typeface="Arial"/>
                <a:sym typeface="Arial"/>
              </a:rPr>
              <a:t>, but instead may help with:</a:t>
            </a:r>
            <a:endParaRPr b="0" i="0" sz="16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100"/>
              <a:buFont typeface="Arial"/>
              <a:buNone/>
            </a:pPr>
            <a:r>
              <a:t/>
            </a:r>
            <a:endParaRPr b="0" i="0" sz="1800" u="none" cap="none" strike="noStrike">
              <a:solidFill>
                <a:srgbClr val="000000"/>
              </a:solidFill>
              <a:latin typeface="Arial"/>
              <a:ea typeface="Arial"/>
              <a:cs typeface="Arial"/>
              <a:sym typeface="Arial"/>
            </a:endParaRPr>
          </a:p>
          <a:p>
            <a:pPr indent="-330200" lvl="0" marL="457200" marR="0" rtl="0" algn="l">
              <a:lnSpc>
                <a:spcPct val="115000"/>
              </a:lnSpc>
              <a:spcBef>
                <a:spcPts val="0"/>
              </a:spcBef>
              <a:spcAft>
                <a:spcPts val="0"/>
              </a:spcAft>
              <a:buClr>
                <a:srgbClr val="000000"/>
              </a:buClr>
              <a:buSzPts val="1600"/>
              <a:buFont typeface="Montserrat"/>
              <a:buChar char="●"/>
            </a:pPr>
            <a:r>
              <a:rPr b="0" i="0" lang="en-AU" sz="1800" u="none" cap="none" strike="noStrike">
                <a:solidFill>
                  <a:srgbClr val="000000"/>
                </a:solidFill>
                <a:latin typeface="Arial"/>
                <a:ea typeface="Arial"/>
                <a:cs typeface="Arial"/>
                <a:sym typeface="Arial"/>
              </a:rPr>
              <a:t>Rapid assessments where there is not time to complete a full questionnaire.</a:t>
            </a:r>
            <a:endParaRPr b="0" i="0" sz="1800" u="none" cap="none" strike="noStrike">
              <a:solidFill>
                <a:srgbClr val="000000"/>
              </a:solidFill>
              <a:latin typeface="Arial"/>
              <a:ea typeface="Arial"/>
              <a:cs typeface="Arial"/>
              <a:sym typeface="Arial"/>
            </a:endParaRPr>
          </a:p>
          <a:p>
            <a:pPr indent="-330200" lvl="0" marL="457200" marR="0" rtl="0" algn="l">
              <a:lnSpc>
                <a:spcPct val="115000"/>
              </a:lnSpc>
              <a:spcBef>
                <a:spcPts val="0"/>
              </a:spcBef>
              <a:spcAft>
                <a:spcPts val="0"/>
              </a:spcAft>
              <a:buClr>
                <a:srgbClr val="000000"/>
              </a:buClr>
              <a:buSzPts val="1600"/>
              <a:buFont typeface="Montserrat"/>
              <a:buChar char="●"/>
            </a:pPr>
            <a:r>
              <a:rPr b="0" i="0" lang="en-AU" sz="1800" u="none" cap="none" strike="noStrike">
                <a:solidFill>
                  <a:schemeClr val="dk1"/>
                </a:solidFill>
                <a:latin typeface="Arial"/>
                <a:ea typeface="Arial"/>
                <a:cs typeface="Arial"/>
                <a:sym typeface="Arial"/>
              </a:rPr>
              <a:t>Storing perishable and/or key information until a time comes to complete a full questionnaire.</a:t>
            </a:r>
            <a:endParaRPr b="0" i="0" sz="1800" u="none" cap="none" strike="noStrike">
              <a:solidFill>
                <a:schemeClr val="dk1"/>
              </a:solidFill>
              <a:latin typeface="Arial"/>
              <a:ea typeface="Arial"/>
              <a:cs typeface="Arial"/>
              <a:sym typeface="Arial"/>
            </a:endParaRPr>
          </a:p>
          <a:p>
            <a:pPr indent="-330200" lvl="0" marL="457200" marR="0" rtl="0" algn="l">
              <a:lnSpc>
                <a:spcPct val="115000"/>
              </a:lnSpc>
              <a:spcBef>
                <a:spcPts val="0"/>
              </a:spcBef>
              <a:spcAft>
                <a:spcPts val="0"/>
              </a:spcAft>
              <a:buClr>
                <a:srgbClr val="000000"/>
              </a:buClr>
              <a:buSzPts val="1600"/>
              <a:buFont typeface="Montserrat"/>
              <a:buChar char="●"/>
            </a:pPr>
            <a:r>
              <a:rPr b="0" i="0" lang="en-AU" sz="1800" u="none" cap="none" strike="noStrike">
                <a:solidFill>
                  <a:schemeClr val="dk1"/>
                </a:solidFill>
                <a:latin typeface="Arial"/>
                <a:ea typeface="Arial"/>
                <a:cs typeface="Arial"/>
                <a:sym typeface="Arial"/>
              </a:rPr>
              <a:t>Presenting key results from a fully completed questionnaire.</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4"/>
          <p:cNvSpPr txBox="1"/>
          <p:nvPr>
            <p:ph type="title"/>
          </p:nvPr>
        </p:nvSpPr>
        <p:spPr>
          <a:xfrm>
            <a:off x="252000" y="699740"/>
            <a:ext cx="8640000" cy="90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AU">
                <a:solidFill>
                  <a:srgbClr val="003D67"/>
                </a:solidFill>
              </a:rPr>
              <a:t>1. Essential information</a:t>
            </a:r>
            <a:endParaRPr>
              <a:solidFill>
                <a:srgbClr val="003D67"/>
              </a:solidFill>
            </a:endParaRPr>
          </a:p>
        </p:txBody>
      </p:sp>
      <p:sp>
        <p:nvSpPr>
          <p:cNvPr id="83" name="Google Shape;83;p4"/>
          <p:cNvSpPr txBox="1"/>
          <p:nvPr>
            <p:ph idx="1" type="body"/>
          </p:nvPr>
        </p:nvSpPr>
        <p:spPr>
          <a:xfrm>
            <a:off x="252000" y="1976400"/>
            <a:ext cx="8640000" cy="2631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2"/>
              </a:buClr>
              <a:buSzPts val="1800"/>
              <a:buNone/>
            </a:pPr>
            <a:r>
              <a:rPr lang="en-AU" sz="1600">
                <a:solidFill>
                  <a:schemeClr val="lt2"/>
                </a:solidFill>
              </a:rPr>
              <a:t>Brief facts about the particular event:</a:t>
            </a:r>
            <a:endParaRPr sz="1600"/>
          </a:p>
          <a:p>
            <a:pPr indent="-273050" lvl="0" marL="285750" rtl="0" algn="l">
              <a:lnSpc>
                <a:spcPct val="90000"/>
              </a:lnSpc>
              <a:spcBef>
                <a:spcPts val="750"/>
              </a:spcBef>
              <a:spcAft>
                <a:spcPts val="0"/>
              </a:spcAft>
              <a:buClr>
                <a:schemeClr val="lt2"/>
              </a:buClr>
              <a:buSzPts val="1600"/>
              <a:buChar char="•"/>
            </a:pPr>
            <a:r>
              <a:rPr lang="en-AU" sz="1600">
                <a:solidFill>
                  <a:schemeClr val="lt2"/>
                </a:solidFill>
              </a:rPr>
              <a:t>What happened?</a:t>
            </a:r>
            <a:endParaRPr sz="1600"/>
          </a:p>
          <a:p>
            <a:pPr indent="-273050" lvl="0" marL="285750" rtl="0" algn="l">
              <a:lnSpc>
                <a:spcPct val="90000"/>
              </a:lnSpc>
              <a:spcBef>
                <a:spcPts val="750"/>
              </a:spcBef>
              <a:spcAft>
                <a:spcPts val="0"/>
              </a:spcAft>
              <a:buClr>
                <a:schemeClr val="lt2"/>
              </a:buClr>
              <a:buSzPts val="1600"/>
              <a:buChar char="•"/>
            </a:pPr>
            <a:r>
              <a:rPr lang="en-AU" sz="1600">
                <a:solidFill>
                  <a:schemeClr val="lt2"/>
                </a:solidFill>
              </a:rPr>
              <a:t>When?</a:t>
            </a:r>
            <a:endParaRPr sz="1600"/>
          </a:p>
          <a:p>
            <a:pPr indent="-273050" lvl="0" marL="285750" rtl="0" algn="l">
              <a:lnSpc>
                <a:spcPct val="90000"/>
              </a:lnSpc>
              <a:spcBef>
                <a:spcPts val="750"/>
              </a:spcBef>
              <a:spcAft>
                <a:spcPts val="0"/>
              </a:spcAft>
              <a:buClr>
                <a:schemeClr val="lt2"/>
              </a:buClr>
              <a:buSzPts val="1600"/>
              <a:buChar char="•"/>
            </a:pPr>
            <a:r>
              <a:rPr lang="en-AU" sz="1600">
                <a:solidFill>
                  <a:schemeClr val="lt2"/>
                </a:solidFill>
              </a:rPr>
              <a:t>Where?</a:t>
            </a:r>
            <a:endParaRPr sz="1600"/>
          </a:p>
          <a:p>
            <a:pPr indent="-273050" lvl="0" marL="285750" rtl="0" algn="l">
              <a:lnSpc>
                <a:spcPct val="90000"/>
              </a:lnSpc>
              <a:spcBef>
                <a:spcPts val="750"/>
              </a:spcBef>
              <a:spcAft>
                <a:spcPts val="0"/>
              </a:spcAft>
              <a:buClr>
                <a:schemeClr val="lt2"/>
              </a:buClr>
              <a:buSzPts val="1600"/>
              <a:buChar char="•"/>
            </a:pPr>
            <a:r>
              <a:rPr lang="en-AU" sz="1600">
                <a:solidFill>
                  <a:schemeClr val="lt2"/>
                </a:solidFill>
              </a:rPr>
              <a:t>Overview of warnings, responses and impacts</a:t>
            </a:r>
            <a:endParaRPr sz="1600">
              <a:solidFill>
                <a:schemeClr val="lt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5"/>
          <p:cNvSpPr txBox="1"/>
          <p:nvPr/>
        </p:nvSpPr>
        <p:spPr>
          <a:xfrm>
            <a:off x="2931664" y="125788"/>
            <a:ext cx="6093600" cy="4308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1" i="0" lang="en-AU" sz="2200" u="none" cap="none" strike="noStrike">
                <a:solidFill>
                  <a:srgbClr val="003D67"/>
                </a:solidFill>
                <a:latin typeface="Arial"/>
                <a:ea typeface="Arial"/>
                <a:cs typeface="Arial"/>
                <a:sym typeface="Arial"/>
              </a:rPr>
              <a:t>Essential information</a:t>
            </a:r>
            <a:endParaRPr b="1" i="0" sz="2200" u="none" cap="none" strike="noStrike">
              <a:solidFill>
                <a:srgbClr val="003D67"/>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6"/>
          <p:cNvSpPr txBox="1"/>
          <p:nvPr>
            <p:ph type="title"/>
          </p:nvPr>
        </p:nvSpPr>
        <p:spPr>
          <a:xfrm>
            <a:off x="252000" y="699740"/>
            <a:ext cx="8640000" cy="90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AU">
                <a:solidFill>
                  <a:srgbClr val="003D67"/>
                </a:solidFill>
              </a:rPr>
              <a:t>2. Observations</a:t>
            </a:r>
            <a:endParaRPr>
              <a:solidFill>
                <a:srgbClr val="003D67"/>
              </a:solidFill>
            </a:endParaRPr>
          </a:p>
        </p:txBody>
      </p:sp>
      <p:sp>
        <p:nvSpPr>
          <p:cNvPr id="94" name="Google Shape;94;p6"/>
          <p:cNvSpPr txBox="1"/>
          <p:nvPr>
            <p:ph idx="1" type="body"/>
          </p:nvPr>
        </p:nvSpPr>
        <p:spPr>
          <a:xfrm>
            <a:off x="252000" y="1976400"/>
            <a:ext cx="8640000" cy="2631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2"/>
              </a:buClr>
              <a:buSzPts val="1800"/>
              <a:buNone/>
            </a:pPr>
            <a:r>
              <a:rPr lang="en-AU" sz="1600">
                <a:solidFill>
                  <a:schemeClr val="lt2"/>
                </a:solidFill>
              </a:rPr>
              <a:t>For example:</a:t>
            </a:r>
            <a:endParaRPr sz="1600"/>
          </a:p>
          <a:p>
            <a:pPr indent="-330200" lvl="0" marL="342900" rtl="0" algn="l">
              <a:lnSpc>
                <a:spcPct val="90000"/>
              </a:lnSpc>
              <a:spcBef>
                <a:spcPts val="750"/>
              </a:spcBef>
              <a:spcAft>
                <a:spcPts val="0"/>
              </a:spcAft>
              <a:buClr>
                <a:schemeClr val="lt2"/>
              </a:buClr>
              <a:buSzPts val="1600"/>
              <a:buChar char="•"/>
            </a:pPr>
            <a:r>
              <a:rPr lang="en-AU" sz="1600">
                <a:solidFill>
                  <a:schemeClr val="lt2"/>
                </a:solidFill>
              </a:rPr>
              <a:t>Observational data used in the weather forecasts </a:t>
            </a:r>
            <a:endParaRPr sz="1600"/>
          </a:p>
          <a:p>
            <a:pPr indent="-330200" lvl="0" marL="342900" rtl="0" algn="l">
              <a:lnSpc>
                <a:spcPct val="90000"/>
              </a:lnSpc>
              <a:spcBef>
                <a:spcPts val="750"/>
              </a:spcBef>
              <a:spcAft>
                <a:spcPts val="0"/>
              </a:spcAft>
              <a:buClr>
                <a:schemeClr val="lt2"/>
              </a:buClr>
              <a:buSzPts val="1600"/>
              <a:buChar char="•"/>
            </a:pPr>
            <a:r>
              <a:rPr lang="en-AU" sz="1600">
                <a:solidFill>
                  <a:schemeClr val="lt2"/>
                </a:solidFill>
              </a:rPr>
              <a:t>Weather observations and analysis charts</a:t>
            </a:r>
            <a:endParaRPr sz="1600">
              <a:solidFill>
                <a:schemeClr val="lt2"/>
              </a:solidFill>
            </a:endParaRPr>
          </a:p>
          <a:p>
            <a:pPr indent="-330200" lvl="0" marL="342900" rtl="0" algn="l">
              <a:lnSpc>
                <a:spcPct val="90000"/>
              </a:lnSpc>
              <a:spcBef>
                <a:spcPts val="750"/>
              </a:spcBef>
              <a:spcAft>
                <a:spcPts val="0"/>
              </a:spcAft>
              <a:buClr>
                <a:schemeClr val="lt2"/>
              </a:buClr>
              <a:buSzPts val="1600"/>
              <a:buChar char="•"/>
            </a:pPr>
            <a:r>
              <a:rPr lang="en-AU" sz="1600">
                <a:solidFill>
                  <a:schemeClr val="lt2"/>
                </a:solidFill>
              </a:rPr>
              <a:t>How did the observed weather relate to climatology and/or previous extreme events</a:t>
            </a:r>
            <a:endParaRPr sz="1600">
              <a:solidFill>
                <a:schemeClr val="lt2"/>
              </a:solidFill>
            </a:endParaRPr>
          </a:p>
          <a:p>
            <a:pPr indent="-330200" lvl="0" marL="342900" rtl="0" algn="l">
              <a:lnSpc>
                <a:spcPct val="90000"/>
              </a:lnSpc>
              <a:spcBef>
                <a:spcPts val="750"/>
              </a:spcBef>
              <a:spcAft>
                <a:spcPts val="0"/>
              </a:spcAft>
              <a:buClr>
                <a:schemeClr val="lt2"/>
              </a:buClr>
              <a:buSzPts val="1600"/>
              <a:buChar char="•"/>
            </a:pPr>
            <a:r>
              <a:rPr lang="en-AU" sz="1600">
                <a:solidFill>
                  <a:schemeClr val="lt2"/>
                </a:solidFill>
              </a:rPr>
              <a:t>Successes/issues/challenges experienced</a:t>
            </a:r>
            <a:endParaRPr sz="1600">
              <a:solidFill>
                <a:schemeClr val="lt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7"/>
          <p:cNvSpPr txBox="1"/>
          <p:nvPr/>
        </p:nvSpPr>
        <p:spPr>
          <a:xfrm>
            <a:off x="2931664" y="125788"/>
            <a:ext cx="6093673" cy="43084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1" i="0" lang="en-AU" sz="2200" u="none" cap="none" strike="noStrike">
                <a:solidFill>
                  <a:srgbClr val="003D67"/>
                </a:solidFill>
                <a:latin typeface="Arial"/>
                <a:ea typeface="Arial"/>
                <a:cs typeface="Arial"/>
                <a:sym typeface="Arial"/>
              </a:rPr>
              <a:t>Observations</a:t>
            </a:r>
            <a:endParaRPr b="1" i="0" sz="2200" u="none" cap="none" strike="noStrike">
              <a:solidFill>
                <a:srgbClr val="003D67"/>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8"/>
          <p:cNvSpPr txBox="1"/>
          <p:nvPr>
            <p:ph type="title"/>
          </p:nvPr>
        </p:nvSpPr>
        <p:spPr>
          <a:xfrm>
            <a:off x="252000" y="699740"/>
            <a:ext cx="8640000" cy="90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AU">
                <a:solidFill>
                  <a:srgbClr val="003D67"/>
                </a:solidFill>
              </a:rPr>
              <a:t>3. Weather forecasts</a:t>
            </a:r>
            <a:endParaRPr>
              <a:solidFill>
                <a:srgbClr val="003D67"/>
              </a:solidFill>
            </a:endParaRPr>
          </a:p>
        </p:txBody>
      </p:sp>
      <p:sp>
        <p:nvSpPr>
          <p:cNvPr id="105" name="Google Shape;105;p8"/>
          <p:cNvSpPr txBox="1"/>
          <p:nvPr>
            <p:ph idx="1" type="body"/>
          </p:nvPr>
        </p:nvSpPr>
        <p:spPr>
          <a:xfrm>
            <a:off x="252000" y="1976400"/>
            <a:ext cx="8640000" cy="2968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2"/>
              </a:buClr>
              <a:buSzPts val="1900"/>
              <a:buNone/>
            </a:pPr>
            <a:r>
              <a:rPr lang="en-AU" sz="1600">
                <a:solidFill>
                  <a:schemeClr val="lt2"/>
                </a:solidFill>
              </a:rPr>
              <a:t>For example:</a:t>
            </a:r>
            <a:endParaRPr sz="1600"/>
          </a:p>
          <a:p>
            <a:pPr indent="-323913" lvl="0" marL="342900" rtl="0" algn="l">
              <a:lnSpc>
                <a:spcPct val="90000"/>
              </a:lnSpc>
              <a:spcBef>
                <a:spcPts val="750"/>
              </a:spcBef>
              <a:spcAft>
                <a:spcPts val="0"/>
              </a:spcAft>
              <a:buClr>
                <a:schemeClr val="lt2"/>
              </a:buClr>
              <a:buSzPts val="1600"/>
              <a:buChar char="•"/>
            </a:pPr>
            <a:r>
              <a:rPr lang="en-AU" sz="1600">
                <a:solidFill>
                  <a:schemeClr val="lt2"/>
                </a:solidFill>
              </a:rPr>
              <a:t>Weather forecast models used in this event</a:t>
            </a:r>
            <a:endParaRPr sz="1600"/>
          </a:p>
          <a:p>
            <a:pPr indent="-323913" lvl="0" marL="342900" rtl="0" algn="l">
              <a:lnSpc>
                <a:spcPct val="90000"/>
              </a:lnSpc>
              <a:spcBef>
                <a:spcPts val="750"/>
              </a:spcBef>
              <a:spcAft>
                <a:spcPts val="0"/>
              </a:spcAft>
              <a:buClr>
                <a:schemeClr val="lt2"/>
              </a:buClr>
              <a:buSzPts val="1600"/>
              <a:buChar char="•"/>
            </a:pPr>
            <a:r>
              <a:rPr lang="en-AU" sz="1600">
                <a:solidFill>
                  <a:schemeClr val="lt2"/>
                </a:solidFill>
              </a:rPr>
              <a:t>Post-processing/calibration applied to weather model output</a:t>
            </a:r>
            <a:endParaRPr sz="1600"/>
          </a:p>
          <a:p>
            <a:pPr indent="-323913" lvl="0" marL="342900" rtl="0" algn="l">
              <a:lnSpc>
                <a:spcPct val="90000"/>
              </a:lnSpc>
              <a:spcBef>
                <a:spcPts val="750"/>
              </a:spcBef>
              <a:spcAft>
                <a:spcPts val="0"/>
              </a:spcAft>
              <a:buClr>
                <a:schemeClr val="lt2"/>
              </a:buClr>
              <a:buSzPts val="1600"/>
              <a:buChar char="•"/>
            </a:pPr>
            <a:r>
              <a:rPr lang="en-AU" sz="1600">
                <a:solidFill>
                  <a:schemeClr val="lt2"/>
                </a:solidFill>
              </a:rPr>
              <a:t>Weather forecast outputs and examples</a:t>
            </a:r>
            <a:endParaRPr sz="1600"/>
          </a:p>
          <a:p>
            <a:pPr indent="-323913" lvl="0" marL="342900" rtl="0" algn="l">
              <a:lnSpc>
                <a:spcPct val="90000"/>
              </a:lnSpc>
              <a:spcBef>
                <a:spcPts val="750"/>
              </a:spcBef>
              <a:spcAft>
                <a:spcPts val="0"/>
              </a:spcAft>
              <a:buClr>
                <a:schemeClr val="lt2"/>
              </a:buClr>
              <a:buSzPts val="1600"/>
              <a:buChar char="•"/>
            </a:pPr>
            <a:r>
              <a:rPr lang="en-AU" sz="1600">
                <a:solidFill>
                  <a:schemeClr val="lt2"/>
                </a:solidFill>
              </a:rPr>
              <a:t>Interpretation/guidance for forecast users</a:t>
            </a:r>
            <a:endParaRPr sz="1600"/>
          </a:p>
          <a:p>
            <a:pPr indent="-323913" lvl="0" marL="342900" rtl="0" algn="l">
              <a:lnSpc>
                <a:spcPct val="90000"/>
              </a:lnSpc>
              <a:spcBef>
                <a:spcPts val="750"/>
              </a:spcBef>
              <a:spcAft>
                <a:spcPts val="0"/>
              </a:spcAft>
              <a:buClr>
                <a:schemeClr val="lt2"/>
              </a:buClr>
              <a:buSzPts val="1600"/>
              <a:buChar char="•"/>
            </a:pPr>
            <a:r>
              <a:rPr lang="en-AU" sz="1600">
                <a:solidFill>
                  <a:schemeClr val="lt2"/>
                </a:solidFill>
              </a:rPr>
              <a:t>Level of agreement between the different forecasts</a:t>
            </a:r>
            <a:endParaRPr sz="1600"/>
          </a:p>
          <a:p>
            <a:pPr indent="-323913" lvl="0" marL="342900" rtl="0" algn="l">
              <a:lnSpc>
                <a:spcPct val="90000"/>
              </a:lnSpc>
              <a:spcBef>
                <a:spcPts val="750"/>
              </a:spcBef>
              <a:spcAft>
                <a:spcPts val="0"/>
              </a:spcAft>
              <a:buClr>
                <a:schemeClr val="lt2"/>
              </a:buClr>
              <a:buSzPts val="1600"/>
              <a:buChar char="•"/>
            </a:pPr>
            <a:r>
              <a:rPr lang="en-AU" sz="1600">
                <a:solidFill>
                  <a:schemeClr val="lt2"/>
                </a:solidFill>
              </a:rPr>
              <a:t>How reliable and accurate were weather forecasts at different lead times?</a:t>
            </a:r>
            <a:endParaRPr sz="1600"/>
          </a:p>
          <a:p>
            <a:pPr indent="-323913" lvl="0" marL="342900" rtl="0" algn="l">
              <a:lnSpc>
                <a:spcPct val="90000"/>
              </a:lnSpc>
              <a:spcBef>
                <a:spcPts val="750"/>
              </a:spcBef>
              <a:spcAft>
                <a:spcPts val="0"/>
              </a:spcAft>
              <a:buClr>
                <a:schemeClr val="lt2"/>
              </a:buClr>
              <a:buSzPts val="1600"/>
              <a:buChar char="•"/>
            </a:pPr>
            <a:r>
              <a:rPr lang="en-AU" sz="1600">
                <a:solidFill>
                  <a:schemeClr val="lt2"/>
                </a:solidFill>
              </a:rPr>
              <a:t>When was the potential event first detected in the models?</a:t>
            </a:r>
            <a:endParaRPr sz="1600"/>
          </a:p>
          <a:p>
            <a:pPr indent="-323913" lvl="0" marL="342900" rtl="0" algn="l">
              <a:lnSpc>
                <a:spcPct val="90000"/>
              </a:lnSpc>
              <a:spcBef>
                <a:spcPts val="750"/>
              </a:spcBef>
              <a:spcAft>
                <a:spcPts val="0"/>
              </a:spcAft>
              <a:buClr>
                <a:schemeClr val="lt2"/>
              </a:buClr>
              <a:buSzPts val="1600"/>
              <a:buChar char="•"/>
            </a:pPr>
            <a:r>
              <a:rPr lang="en-AU" sz="1600">
                <a:solidFill>
                  <a:schemeClr val="lt2"/>
                </a:solidFill>
              </a:rPr>
              <a:t>Successes/issues/challenges experienced</a:t>
            </a:r>
            <a:endParaRPr sz="16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9"/>
          <p:cNvSpPr txBox="1"/>
          <p:nvPr/>
        </p:nvSpPr>
        <p:spPr>
          <a:xfrm>
            <a:off x="2931664" y="125788"/>
            <a:ext cx="6093673" cy="43084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1" i="0" lang="en-AU" sz="2200" u="none" cap="none" strike="noStrike">
                <a:solidFill>
                  <a:srgbClr val="003D67"/>
                </a:solidFill>
                <a:latin typeface="Arial"/>
                <a:ea typeface="Arial"/>
                <a:cs typeface="Arial"/>
                <a:sym typeface="Arial"/>
              </a:rPr>
              <a:t>Weather forecasts</a:t>
            </a:r>
            <a:endParaRPr b="1" i="0" sz="2200" u="none" cap="none" strike="noStrike">
              <a:solidFill>
                <a:srgbClr val="003D67"/>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0"/>
          <p:cNvSpPr txBox="1"/>
          <p:nvPr>
            <p:ph type="title"/>
          </p:nvPr>
        </p:nvSpPr>
        <p:spPr>
          <a:xfrm>
            <a:off x="252000" y="699740"/>
            <a:ext cx="8640000" cy="90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AU">
                <a:solidFill>
                  <a:srgbClr val="003D67"/>
                </a:solidFill>
              </a:rPr>
              <a:t>4. Hazard forecasts</a:t>
            </a:r>
            <a:endParaRPr>
              <a:solidFill>
                <a:srgbClr val="003D67"/>
              </a:solidFill>
            </a:endParaRPr>
          </a:p>
        </p:txBody>
      </p:sp>
      <p:sp>
        <p:nvSpPr>
          <p:cNvPr id="116" name="Google Shape;116;p10"/>
          <p:cNvSpPr txBox="1"/>
          <p:nvPr>
            <p:ph idx="1" type="body"/>
          </p:nvPr>
        </p:nvSpPr>
        <p:spPr>
          <a:xfrm>
            <a:off x="252000" y="1976400"/>
            <a:ext cx="8640000" cy="2631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2"/>
              </a:buClr>
              <a:buSzPts val="1800"/>
              <a:buNone/>
            </a:pPr>
            <a:r>
              <a:rPr lang="en-AU" sz="1600">
                <a:solidFill>
                  <a:schemeClr val="lt2"/>
                </a:solidFill>
              </a:rPr>
              <a:t>For example:</a:t>
            </a:r>
            <a:endParaRPr sz="1600"/>
          </a:p>
          <a:p>
            <a:pPr indent="-444500" lvl="0" marL="457200" rtl="0" algn="l">
              <a:lnSpc>
                <a:spcPct val="90000"/>
              </a:lnSpc>
              <a:spcBef>
                <a:spcPts val="750"/>
              </a:spcBef>
              <a:spcAft>
                <a:spcPts val="0"/>
              </a:spcAft>
              <a:buClr>
                <a:schemeClr val="lt2"/>
              </a:buClr>
              <a:buSzPts val="1600"/>
              <a:buChar char="•"/>
            </a:pPr>
            <a:r>
              <a:rPr lang="en-AU" sz="1600">
                <a:solidFill>
                  <a:schemeClr val="lt2"/>
                </a:solidFill>
              </a:rPr>
              <a:t>Hazard forecast outputs and examples</a:t>
            </a:r>
            <a:endParaRPr sz="1600">
              <a:solidFill>
                <a:schemeClr val="lt2"/>
              </a:solidFill>
            </a:endParaRPr>
          </a:p>
          <a:p>
            <a:pPr indent="-444500" lvl="0" marL="457200" rtl="0" algn="l">
              <a:lnSpc>
                <a:spcPct val="90000"/>
              </a:lnSpc>
              <a:spcBef>
                <a:spcPts val="750"/>
              </a:spcBef>
              <a:spcAft>
                <a:spcPts val="0"/>
              </a:spcAft>
              <a:buClr>
                <a:schemeClr val="lt2"/>
              </a:buClr>
              <a:buSzPts val="1600"/>
              <a:buChar char="•"/>
            </a:pPr>
            <a:r>
              <a:rPr lang="en-AU" sz="1600">
                <a:solidFill>
                  <a:schemeClr val="lt2"/>
                </a:solidFill>
              </a:rPr>
              <a:t>How reliable and accurate were the hazard forecasts</a:t>
            </a:r>
            <a:endParaRPr sz="1600">
              <a:solidFill>
                <a:schemeClr val="lt2"/>
              </a:solidFill>
            </a:endParaRPr>
          </a:p>
          <a:p>
            <a:pPr indent="-444500" lvl="0" marL="457200" rtl="0" algn="l">
              <a:lnSpc>
                <a:spcPct val="90000"/>
              </a:lnSpc>
              <a:spcBef>
                <a:spcPts val="750"/>
              </a:spcBef>
              <a:spcAft>
                <a:spcPts val="0"/>
              </a:spcAft>
              <a:buClr>
                <a:schemeClr val="lt2"/>
              </a:buClr>
              <a:buSzPts val="1600"/>
              <a:buChar char="•"/>
            </a:pPr>
            <a:r>
              <a:rPr lang="en-AU" sz="1600">
                <a:solidFill>
                  <a:schemeClr val="lt2"/>
                </a:solidFill>
              </a:rPr>
              <a:t>What process identified the event as hazardous and started the warning process?</a:t>
            </a:r>
            <a:endParaRPr sz="1600">
              <a:solidFill>
                <a:schemeClr val="lt2"/>
              </a:solidFill>
            </a:endParaRPr>
          </a:p>
          <a:p>
            <a:pPr indent="-444500" lvl="0" marL="457200" rtl="0" algn="l">
              <a:lnSpc>
                <a:spcPct val="90000"/>
              </a:lnSpc>
              <a:spcBef>
                <a:spcPts val="750"/>
              </a:spcBef>
              <a:spcAft>
                <a:spcPts val="0"/>
              </a:spcAft>
              <a:buClr>
                <a:schemeClr val="lt2"/>
              </a:buClr>
              <a:buSzPts val="1600"/>
              <a:buChar char="•"/>
            </a:pPr>
            <a:r>
              <a:rPr lang="en-AU" sz="1600">
                <a:solidFill>
                  <a:schemeClr val="lt2"/>
                </a:solidFill>
              </a:rPr>
              <a:t>Hazard observations and analyses  </a:t>
            </a:r>
            <a:endParaRPr sz="1600">
              <a:solidFill>
                <a:schemeClr val="lt2"/>
              </a:solidFill>
            </a:endParaRPr>
          </a:p>
          <a:p>
            <a:pPr indent="-444500" lvl="0" marL="457200" rtl="0" algn="l">
              <a:lnSpc>
                <a:spcPct val="90000"/>
              </a:lnSpc>
              <a:spcBef>
                <a:spcPts val="750"/>
              </a:spcBef>
              <a:spcAft>
                <a:spcPts val="0"/>
              </a:spcAft>
              <a:buClr>
                <a:schemeClr val="lt2"/>
              </a:buClr>
              <a:buSzPts val="1600"/>
              <a:buChar char="•"/>
            </a:pPr>
            <a:r>
              <a:rPr lang="en-AU" sz="1600">
                <a:solidFill>
                  <a:schemeClr val="lt2"/>
                </a:solidFill>
              </a:rPr>
              <a:t>How was the hazard(s) made worse by pre-existing conditions?</a:t>
            </a:r>
            <a:endParaRPr sz="1600">
              <a:solidFill>
                <a:schemeClr val="lt2"/>
              </a:solidFill>
            </a:endParaRPr>
          </a:p>
          <a:p>
            <a:pPr indent="-444500" lvl="0" marL="457200" rtl="0" algn="l">
              <a:lnSpc>
                <a:spcPct val="90000"/>
              </a:lnSpc>
              <a:spcBef>
                <a:spcPts val="750"/>
              </a:spcBef>
              <a:spcAft>
                <a:spcPts val="0"/>
              </a:spcAft>
              <a:buClr>
                <a:schemeClr val="lt2"/>
              </a:buClr>
              <a:buSzPts val="1600"/>
              <a:buChar char="•"/>
            </a:pPr>
            <a:r>
              <a:rPr lang="en-AU" sz="1600">
                <a:solidFill>
                  <a:schemeClr val="lt2"/>
                </a:solidFill>
              </a:rPr>
              <a:t>Successes/issues/challenges experienced</a:t>
            </a:r>
            <a:endParaRPr sz="1600">
              <a:solidFill>
                <a:schemeClr val="lt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1"/>
          <p:cNvSpPr txBox="1"/>
          <p:nvPr/>
        </p:nvSpPr>
        <p:spPr>
          <a:xfrm>
            <a:off x="2931664" y="125788"/>
            <a:ext cx="6093673" cy="43084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1" i="0" lang="en-AU" sz="2200" u="none" cap="none" strike="noStrike">
                <a:solidFill>
                  <a:srgbClr val="003D67"/>
                </a:solidFill>
                <a:latin typeface="Arial"/>
                <a:ea typeface="Arial"/>
                <a:cs typeface="Arial"/>
                <a:sym typeface="Arial"/>
              </a:rPr>
              <a:t>Hazard forecasts</a:t>
            </a:r>
            <a:endParaRPr b="1" i="0" sz="2200" u="none" cap="none" strike="noStrike">
              <a:solidFill>
                <a:srgbClr val="003D67"/>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2"/>
          <p:cNvSpPr txBox="1"/>
          <p:nvPr>
            <p:ph type="title"/>
          </p:nvPr>
        </p:nvSpPr>
        <p:spPr>
          <a:xfrm>
            <a:off x="252000" y="699740"/>
            <a:ext cx="8640000" cy="90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AU">
                <a:solidFill>
                  <a:srgbClr val="003D67"/>
                </a:solidFill>
              </a:rPr>
              <a:t>5. Impact forecasts</a:t>
            </a:r>
            <a:endParaRPr>
              <a:solidFill>
                <a:srgbClr val="003D67"/>
              </a:solidFill>
            </a:endParaRPr>
          </a:p>
        </p:txBody>
      </p:sp>
      <p:sp>
        <p:nvSpPr>
          <p:cNvPr id="127" name="Google Shape;127;p12"/>
          <p:cNvSpPr txBox="1"/>
          <p:nvPr>
            <p:ph idx="1" type="body"/>
          </p:nvPr>
        </p:nvSpPr>
        <p:spPr>
          <a:xfrm>
            <a:off x="252000" y="1976400"/>
            <a:ext cx="8640000" cy="2631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2"/>
              </a:buClr>
              <a:buSzPts val="7200"/>
              <a:buNone/>
            </a:pPr>
            <a:r>
              <a:rPr lang="en-AU" sz="1600">
                <a:solidFill>
                  <a:schemeClr val="lt2"/>
                </a:solidFill>
              </a:rPr>
              <a:t>For example:</a:t>
            </a:r>
            <a:endParaRPr sz="1600"/>
          </a:p>
          <a:p>
            <a:pPr indent="-255588" lvl="0" marL="268288" rtl="0" algn="l">
              <a:lnSpc>
                <a:spcPct val="90000"/>
              </a:lnSpc>
              <a:spcBef>
                <a:spcPts val="750"/>
              </a:spcBef>
              <a:spcAft>
                <a:spcPts val="0"/>
              </a:spcAft>
              <a:buClr>
                <a:schemeClr val="lt2"/>
              </a:buClr>
              <a:buSzPts val="1600"/>
              <a:buChar char="•"/>
            </a:pPr>
            <a:r>
              <a:rPr lang="en-AU" sz="1600">
                <a:solidFill>
                  <a:schemeClr val="lt2"/>
                </a:solidFill>
              </a:rPr>
              <a:t>Impact prediction models/tools (if used)</a:t>
            </a:r>
            <a:endParaRPr sz="1600"/>
          </a:p>
          <a:p>
            <a:pPr indent="-255588" lvl="0" marL="268288" rtl="0" algn="l">
              <a:lnSpc>
                <a:spcPct val="90000"/>
              </a:lnSpc>
              <a:spcBef>
                <a:spcPts val="750"/>
              </a:spcBef>
              <a:spcAft>
                <a:spcPts val="0"/>
              </a:spcAft>
              <a:buClr>
                <a:schemeClr val="lt2"/>
              </a:buClr>
              <a:buSzPts val="1600"/>
              <a:buChar char="•"/>
            </a:pPr>
            <a:r>
              <a:rPr lang="en-AU" sz="1600">
                <a:solidFill>
                  <a:schemeClr val="lt2"/>
                </a:solidFill>
              </a:rPr>
              <a:t>Informal rules/tools used to predict impacts</a:t>
            </a:r>
            <a:endParaRPr sz="1600"/>
          </a:p>
          <a:p>
            <a:pPr indent="-255588" lvl="0" marL="268288" rtl="0" algn="l">
              <a:lnSpc>
                <a:spcPct val="90000"/>
              </a:lnSpc>
              <a:spcBef>
                <a:spcPts val="750"/>
              </a:spcBef>
              <a:spcAft>
                <a:spcPts val="0"/>
              </a:spcAft>
              <a:buClr>
                <a:schemeClr val="lt2"/>
              </a:buClr>
              <a:buSzPts val="1600"/>
              <a:buChar char="•"/>
            </a:pPr>
            <a:r>
              <a:rPr lang="en-AU" sz="1600">
                <a:solidFill>
                  <a:schemeClr val="lt2"/>
                </a:solidFill>
              </a:rPr>
              <a:t>Impact forecast outputs and examples</a:t>
            </a:r>
            <a:endParaRPr sz="1600"/>
          </a:p>
          <a:p>
            <a:pPr indent="-255588" lvl="0" marL="268288" rtl="0" algn="l">
              <a:lnSpc>
                <a:spcPct val="90000"/>
              </a:lnSpc>
              <a:spcBef>
                <a:spcPts val="750"/>
              </a:spcBef>
              <a:spcAft>
                <a:spcPts val="0"/>
              </a:spcAft>
              <a:buClr>
                <a:schemeClr val="lt2"/>
              </a:buClr>
              <a:buSzPts val="1600"/>
              <a:buFont typeface="Montserrat"/>
              <a:buChar char="•"/>
            </a:pPr>
            <a:r>
              <a:rPr lang="en-AU" sz="1600">
                <a:solidFill>
                  <a:schemeClr val="lt2"/>
                </a:solidFill>
              </a:rPr>
              <a:t>Who and what were exposed and vulnerable to the hazards?</a:t>
            </a:r>
            <a:endParaRPr sz="1600"/>
          </a:p>
          <a:p>
            <a:pPr indent="-255588" lvl="0" marL="268288" rtl="0" algn="l">
              <a:lnSpc>
                <a:spcPct val="90000"/>
              </a:lnSpc>
              <a:spcBef>
                <a:spcPts val="750"/>
              </a:spcBef>
              <a:spcAft>
                <a:spcPts val="0"/>
              </a:spcAft>
              <a:buClr>
                <a:schemeClr val="lt2"/>
              </a:buClr>
              <a:buSzPts val="1600"/>
              <a:buChar char="•"/>
            </a:pPr>
            <a:r>
              <a:rPr lang="en-AU" sz="1600">
                <a:solidFill>
                  <a:schemeClr val="lt2"/>
                </a:solidFill>
              </a:rPr>
              <a:t>Observed impacts e.g health/social, property/business, infrastructure, environmental</a:t>
            </a:r>
            <a:endParaRPr sz="1600"/>
          </a:p>
          <a:p>
            <a:pPr indent="-255588" lvl="0" marL="268288" rtl="0" algn="l">
              <a:lnSpc>
                <a:spcPct val="90000"/>
              </a:lnSpc>
              <a:spcBef>
                <a:spcPts val="750"/>
              </a:spcBef>
              <a:spcAft>
                <a:spcPts val="0"/>
              </a:spcAft>
              <a:buClr>
                <a:schemeClr val="lt2"/>
              </a:buClr>
              <a:buSzPts val="1600"/>
              <a:buChar char="•"/>
            </a:pPr>
            <a:r>
              <a:rPr lang="en-AU" sz="1600">
                <a:solidFill>
                  <a:schemeClr val="lt2"/>
                </a:solidFill>
              </a:rPr>
              <a:t>Comparison of predicted/expected and actual impacts</a:t>
            </a:r>
            <a:endParaRPr sz="1600"/>
          </a:p>
          <a:p>
            <a:pPr indent="-255588" lvl="0" marL="268288" rtl="0" algn="l">
              <a:lnSpc>
                <a:spcPct val="90000"/>
              </a:lnSpc>
              <a:spcBef>
                <a:spcPts val="750"/>
              </a:spcBef>
              <a:spcAft>
                <a:spcPts val="0"/>
              </a:spcAft>
              <a:buClr>
                <a:schemeClr val="lt2"/>
              </a:buClr>
              <a:buSzPts val="1600"/>
              <a:buChar char="•"/>
            </a:pPr>
            <a:r>
              <a:rPr lang="en-AU" sz="1600">
                <a:solidFill>
                  <a:schemeClr val="lt2"/>
                </a:solidFill>
              </a:rPr>
              <a:t>Successes/issues/challenges experienced</a:t>
            </a:r>
            <a:endParaRPr sz="16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3"/>
          <p:cNvSpPr txBox="1"/>
          <p:nvPr/>
        </p:nvSpPr>
        <p:spPr>
          <a:xfrm>
            <a:off x="2931664" y="125788"/>
            <a:ext cx="6093673" cy="43084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1" i="0" lang="en-AU" sz="2200" u="none" cap="none" strike="noStrike">
                <a:solidFill>
                  <a:srgbClr val="003D67"/>
                </a:solidFill>
                <a:latin typeface="Arial"/>
                <a:ea typeface="Arial"/>
                <a:cs typeface="Arial"/>
                <a:sym typeface="Arial"/>
              </a:rPr>
              <a:t>Impact forecasts</a:t>
            </a:r>
            <a:endParaRPr b="1" i="0" sz="2200" u="none" cap="none" strike="noStrike">
              <a:solidFill>
                <a:srgbClr val="003D67"/>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4"/>
          <p:cNvSpPr txBox="1"/>
          <p:nvPr>
            <p:ph type="title"/>
          </p:nvPr>
        </p:nvSpPr>
        <p:spPr>
          <a:xfrm>
            <a:off x="252000" y="699740"/>
            <a:ext cx="8640000" cy="90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AU">
                <a:solidFill>
                  <a:srgbClr val="003D67"/>
                </a:solidFill>
              </a:rPr>
              <a:t>6. Warning communication</a:t>
            </a:r>
            <a:endParaRPr>
              <a:solidFill>
                <a:srgbClr val="003D67"/>
              </a:solidFill>
            </a:endParaRPr>
          </a:p>
        </p:txBody>
      </p:sp>
      <p:sp>
        <p:nvSpPr>
          <p:cNvPr id="138" name="Google Shape;138;p14"/>
          <p:cNvSpPr txBox="1"/>
          <p:nvPr>
            <p:ph idx="1" type="body"/>
          </p:nvPr>
        </p:nvSpPr>
        <p:spPr>
          <a:xfrm>
            <a:off x="252000" y="1976399"/>
            <a:ext cx="8640000" cy="2819887"/>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lt2"/>
              </a:buClr>
              <a:buSzPts val="1800"/>
              <a:buNone/>
            </a:pPr>
            <a:r>
              <a:rPr lang="en-AU" sz="1600">
                <a:solidFill>
                  <a:schemeClr val="lt2"/>
                </a:solidFill>
              </a:rPr>
              <a:t>For example:</a:t>
            </a:r>
            <a:endParaRPr sz="1600"/>
          </a:p>
          <a:p>
            <a:pPr indent="-255588" lvl="0" marL="268288" rtl="0" algn="l">
              <a:lnSpc>
                <a:spcPct val="80000"/>
              </a:lnSpc>
              <a:spcBef>
                <a:spcPts val="750"/>
              </a:spcBef>
              <a:spcAft>
                <a:spcPts val="0"/>
              </a:spcAft>
              <a:buClr>
                <a:schemeClr val="lt2"/>
              </a:buClr>
              <a:buSzPts val="1600"/>
              <a:buChar char="•"/>
            </a:pPr>
            <a:r>
              <a:rPr lang="en-AU" sz="1600">
                <a:solidFill>
                  <a:schemeClr val="lt2"/>
                </a:solidFill>
              </a:rPr>
              <a:t>Brief overview of the communication “story”</a:t>
            </a:r>
            <a:endParaRPr sz="1600"/>
          </a:p>
          <a:p>
            <a:pPr indent="-255588" lvl="0" marL="268288" rtl="0" algn="l">
              <a:lnSpc>
                <a:spcPct val="80000"/>
              </a:lnSpc>
              <a:spcBef>
                <a:spcPts val="750"/>
              </a:spcBef>
              <a:spcAft>
                <a:spcPts val="0"/>
              </a:spcAft>
              <a:buClr>
                <a:schemeClr val="lt2"/>
              </a:buClr>
              <a:buSzPts val="1600"/>
              <a:buChar char="•"/>
            </a:pPr>
            <a:r>
              <a:rPr lang="en-AU" sz="1600">
                <a:solidFill>
                  <a:schemeClr val="lt2"/>
                </a:solidFill>
              </a:rPr>
              <a:t>What warnings were provided to emergency responders, stakeholders and the public? </a:t>
            </a:r>
            <a:endParaRPr sz="1600"/>
          </a:p>
          <a:p>
            <a:pPr indent="-255588" lvl="0" marL="268288" rtl="0" algn="l">
              <a:lnSpc>
                <a:spcPct val="80000"/>
              </a:lnSpc>
              <a:spcBef>
                <a:spcPts val="750"/>
              </a:spcBef>
              <a:spcAft>
                <a:spcPts val="0"/>
              </a:spcAft>
              <a:buClr>
                <a:schemeClr val="lt2"/>
              </a:buClr>
              <a:buSzPts val="1600"/>
              <a:buChar char="•"/>
            </a:pPr>
            <a:r>
              <a:rPr lang="en-AU" sz="1600">
                <a:solidFill>
                  <a:schemeClr val="accent6"/>
                </a:solidFill>
              </a:rPr>
              <a:t>Communication of warning information by other organizations including media</a:t>
            </a:r>
            <a:endParaRPr sz="1600">
              <a:solidFill>
                <a:schemeClr val="accent6"/>
              </a:solidFill>
            </a:endParaRPr>
          </a:p>
          <a:p>
            <a:pPr indent="-255588" lvl="0" marL="268288" rtl="0" algn="l">
              <a:lnSpc>
                <a:spcPct val="80000"/>
              </a:lnSpc>
              <a:spcBef>
                <a:spcPts val="750"/>
              </a:spcBef>
              <a:spcAft>
                <a:spcPts val="0"/>
              </a:spcAft>
              <a:buClr>
                <a:schemeClr val="lt2"/>
              </a:buClr>
              <a:buSzPts val="1600"/>
              <a:buChar char="•"/>
            </a:pPr>
            <a:r>
              <a:rPr lang="en-AU" sz="1600">
                <a:solidFill>
                  <a:schemeClr val="lt2"/>
                </a:solidFill>
              </a:rPr>
              <a:t>Warning outputs and examples, including uncertainty information</a:t>
            </a:r>
            <a:endParaRPr sz="1600"/>
          </a:p>
          <a:p>
            <a:pPr indent="-255588" lvl="0" marL="268288" rtl="0" algn="l">
              <a:lnSpc>
                <a:spcPct val="80000"/>
              </a:lnSpc>
              <a:spcBef>
                <a:spcPts val="750"/>
              </a:spcBef>
              <a:spcAft>
                <a:spcPts val="0"/>
              </a:spcAft>
              <a:buClr>
                <a:schemeClr val="lt2"/>
              </a:buClr>
              <a:buSzPts val="1600"/>
              <a:buChar char="•"/>
            </a:pPr>
            <a:r>
              <a:rPr lang="en-AU" sz="1600">
                <a:solidFill>
                  <a:schemeClr val="lt2"/>
                </a:solidFill>
              </a:rPr>
              <a:t>Were communication systems in place and operating effectively? </a:t>
            </a:r>
            <a:endParaRPr sz="1600"/>
          </a:p>
          <a:p>
            <a:pPr indent="-255588" lvl="0" marL="268288" rtl="0" algn="l">
              <a:lnSpc>
                <a:spcPct val="80000"/>
              </a:lnSpc>
              <a:spcBef>
                <a:spcPts val="750"/>
              </a:spcBef>
              <a:spcAft>
                <a:spcPts val="0"/>
              </a:spcAft>
              <a:buClr>
                <a:schemeClr val="lt2"/>
              </a:buClr>
              <a:buSzPts val="1600"/>
              <a:buChar char="•"/>
            </a:pPr>
            <a:r>
              <a:rPr lang="en-AU" sz="1600">
                <a:solidFill>
                  <a:schemeClr val="lt2"/>
                </a:solidFill>
              </a:rPr>
              <a:t>To what extent were warning messages received and understood by the public?</a:t>
            </a:r>
            <a:endParaRPr sz="1600"/>
          </a:p>
          <a:p>
            <a:pPr indent="-255588" lvl="0" marL="268288" rtl="0" algn="l">
              <a:lnSpc>
                <a:spcPct val="80000"/>
              </a:lnSpc>
              <a:spcBef>
                <a:spcPts val="750"/>
              </a:spcBef>
              <a:spcAft>
                <a:spcPts val="0"/>
              </a:spcAft>
              <a:buClr>
                <a:schemeClr val="lt2"/>
              </a:buClr>
              <a:buSzPts val="1600"/>
              <a:buChar char="•"/>
            </a:pPr>
            <a:r>
              <a:rPr lang="en-AU" sz="1600">
                <a:solidFill>
                  <a:schemeClr val="lt2"/>
                </a:solidFill>
              </a:rPr>
              <a:t>Communication success/issues/challenges experienced</a:t>
            </a:r>
            <a:endParaRPr sz="16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5"/>
          <p:cNvSpPr txBox="1"/>
          <p:nvPr/>
        </p:nvSpPr>
        <p:spPr>
          <a:xfrm>
            <a:off x="2931664" y="125788"/>
            <a:ext cx="6093673" cy="43084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1" i="0" lang="en-AU" sz="2200" u="none" cap="none" strike="noStrike">
                <a:solidFill>
                  <a:srgbClr val="003D67"/>
                </a:solidFill>
                <a:latin typeface="Arial"/>
                <a:ea typeface="Arial"/>
                <a:cs typeface="Arial"/>
                <a:sym typeface="Arial"/>
              </a:rPr>
              <a:t>Warning communication</a:t>
            </a:r>
            <a:endParaRPr b="1" i="0" sz="2200" u="none" cap="none" strike="noStrike">
              <a:solidFill>
                <a:srgbClr val="003D67"/>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6"/>
          <p:cNvSpPr txBox="1"/>
          <p:nvPr>
            <p:ph type="title"/>
          </p:nvPr>
        </p:nvSpPr>
        <p:spPr>
          <a:xfrm>
            <a:off x="252000" y="699740"/>
            <a:ext cx="8640000" cy="90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AU">
                <a:solidFill>
                  <a:srgbClr val="003D67"/>
                </a:solidFill>
              </a:rPr>
              <a:t>7. Warning response</a:t>
            </a:r>
            <a:endParaRPr>
              <a:solidFill>
                <a:srgbClr val="003D67"/>
              </a:solidFill>
            </a:endParaRPr>
          </a:p>
        </p:txBody>
      </p:sp>
      <p:sp>
        <p:nvSpPr>
          <p:cNvPr id="149" name="Google Shape;149;p16"/>
          <p:cNvSpPr txBox="1"/>
          <p:nvPr>
            <p:ph idx="1" type="body"/>
          </p:nvPr>
        </p:nvSpPr>
        <p:spPr>
          <a:xfrm>
            <a:off x="252000" y="1976400"/>
            <a:ext cx="8640000" cy="2631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2"/>
              </a:buClr>
              <a:buSzPts val="1800"/>
              <a:buNone/>
            </a:pPr>
            <a:r>
              <a:rPr lang="en-AU" sz="1600">
                <a:solidFill>
                  <a:schemeClr val="lt2"/>
                </a:solidFill>
              </a:rPr>
              <a:t>For example:</a:t>
            </a:r>
            <a:endParaRPr sz="1600"/>
          </a:p>
          <a:p>
            <a:pPr indent="-255588" lvl="0" marL="268288" rtl="0" algn="l">
              <a:lnSpc>
                <a:spcPct val="90000"/>
              </a:lnSpc>
              <a:spcBef>
                <a:spcPts val="750"/>
              </a:spcBef>
              <a:spcAft>
                <a:spcPts val="0"/>
              </a:spcAft>
              <a:buClr>
                <a:schemeClr val="lt2"/>
              </a:buClr>
              <a:buSzPts val="1600"/>
              <a:buChar char="•"/>
            </a:pPr>
            <a:r>
              <a:rPr lang="en-AU" sz="1600">
                <a:solidFill>
                  <a:schemeClr val="lt2"/>
                </a:solidFill>
              </a:rPr>
              <a:t>Overview of response to warnings by emergency services, the public, and institutions?</a:t>
            </a:r>
            <a:endParaRPr sz="1600"/>
          </a:p>
          <a:p>
            <a:pPr indent="-255588" lvl="0" marL="268288" rtl="0" algn="l">
              <a:lnSpc>
                <a:spcPct val="90000"/>
              </a:lnSpc>
              <a:spcBef>
                <a:spcPts val="750"/>
              </a:spcBef>
              <a:spcAft>
                <a:spcPts val="0"/>
              </a:spcAft>
              <a:buClr>
                <a:schemeClr val="lt2"/>
              </a:buClr>
              <a:buSzPts val="1600"/>
              <a:buChar char="•"/>
            </a:pPr>
            <a:r>
              <a:rPr lang="en-AU" sz="1600">
                <a:solidFill>
                  <a:schemeClr val="lt2"/>
                </a:solidFill>
              </a:rPr>
              <a:t>How did the response compare to similar previous events?</a:t>
            </a:r>
            <a:endParaRPr sz="1600"/>
          </a:p>
          <a:p>
            <a:pPr indent="-255588" lvl="0" marL="268288" rtl="0" algn="l">
              <a:lnSpc>
                <a:spcPct val="90000"/>
              </a:lnSpc>
              <a:spcBef>
                <a:spcPts val="750"/>
              </a:spcBef>
              <a:spcAft>
                <a:spcPts val="0"/>
              </a:spcAft>
              <a:buClr>
                <a:schemeClr val="lt2"/>
              </a:buClr>
              <a:buSzPts val="1600"/>
              <a:buChar char="•"/>
            </a:pPr>
            <a:r>
              <a:rPr lang="en-AU" sz="1600">
                <a:solidFill>
                  <a:schemeClr val="lt2"/>
                </a:solidFill>
              </a:rPr>
              <a:t>Were disaster preparedness and response plans used?</a:t>
            </a:r>
            <a:endParaRPr sz="1600"/>
          </a:p>
          <a:p>
            <a:pPr indent="-255588" lvl="0" marL="268288" rtl="0" algn="l">
              <a:lnSpc>
                <a:spcPct val="90000"/>
              </a:lnSpc>
              <a:spcBef>
                <a:spcPts val="750"/>
              </a:spcBef>
              <a:spcAft>
                <a:spcPts val="0"/>
              </a:spcAft>
              <a:buClr>
                <a:schemeClr val="lt2"/>
              </a:buClr>
              <a:buSzPts val="1600"/>
              <a:buChar char="•"/>
            </a:pPr>
            <a:r>
              <a:rPr lang="en-AU" sz="1600">
                <a:solidFill>
                  <a:schemeClr val="lt2"/>
                </a:solidFill>
              </a:rPr>
              <a:t>How did key decision makers and institutions interact before, during and after event?</a:t>
            </a:r>
            <a:endParaRPr sz="1600"/>
          </a:p>
          <a:p>
            <a:pPr indent="-255588" lvl="0" marL="268288" rtl="0" algn="l">
              <a:lnSpc>
                <a:spcPct val="90000"/>
              </a:lnSpc>
              <a:spcBef>
                <a:spcPts val="750"/>
              </a:spcBef>
              <a:spcAft>
                <a:spcPts val="0"/>
              </a:spcAft>
              <a:buClr>
                <a:schemeClr val="lt2"/>
              </a:buClr>
              <a:buSzPts val="1600"/>
              <a:buChar char="•"/>
            </a:pPr>
            <a:r>
              <a:rPr lang="en-AU" sz="1600">
                <a:solidFill>
                  <a:schemeClr val="lt2"/>
                </a:solidFill>
              </a:rPr>
              <a:t>How knowledgeable was the community about the hazard and its associated risks?</a:t>
            </a:r>
            <a:endParaRPr sz="1600"/>
          </a:p>
          <a:p>
            <a:pPr indent="-255588" lvl="0" marL="268288" rtl="0" algn="l">
              <a:lnSpc>
                <a:spcPct val="90000"/>
              </a:lnSpc>
              <a:spcBef>
                <a:spcPts val="750"/>
              </a:spcBef>
              <a:spcAft>
                <a:spcPts val="0"/>
              </a:spcAft>
              <a:buClr>
                <a:schemeClr val="lt2"/>
              </a:buClr>
              <a:buSzPts val="1600"/>
              <a:buChar char="•"/>
            </a:pPr>
            <a:r>
              <a:rPr lang="en-AU" sz="1600">
                <a:solidFill>
                  <a:schemeClr val="lt2"/>
                </a:solidFill>
              </a:rPr>
              <a:t>What capacity did the community have to respond to warnings?</a:t>
            </a:r>
            <a:endParaRPr sz="1600"/>
          </a:p>
          <a:p>
            <a:pPr indent="-255588" lvl="0" marL="268288" rtl="0" algn="l">
              <a:lnSpc>
                <a:spcPct val="90000"/>
              </a:lnSpc>
              <a:spcBef>
                <a:spcPts val="750"/>
              </a:spcBef>
              <a:spcAft>
                <a:spcPts val="0"/>
              </a:spcAft>
              <a:buClr>
                <a:schemeClr val="lt2"/>
              </a:buClr>
              <a:buSzPts val="1600"/>
              <a:buChar char="•"/>
            </a:pPr>
            <a:r>
              <a:rPr lang="en-AU" sz="1600">
                <a:solidFill>
                  <a:schemeClr val="lt2"/>
                </a:solidFill>
              </a:rPr>
              <a:t>Success/issues/challenges experienced</a:t>
            </a:r>
            <a:endParaRPr sz="16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7"/>
          <p:cNvSpPr txBox="1"/>
          <p:nvPr/>
        </p:nvSpPr>
        <p:spPr>
          <a:xfrm>
            <a:off x="2931664" y="125788"/>
            <a:ext cx="6093673" cy="43084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0" i="0" lang="en-AU" sz="2200" u="none" cap="none" strike="noStrike">
                <a:solidFill>
                  <a:srgbClr val="003D67"/>
                </a:solidFill>
                <a:latin typeface="Montserrat SemiBold"/>
                <a:ea typeface="Montserrat SemiBold"/>
                <a:cs typeface="Montserrat SemiBold"/>
                <a:sym typeface="Montserrat SemiBold"/>
              </a:rPr>
              <a:t>Warning response</a:t>
            </a:r>
            <a:endParaRPr b="0" i="0" sz="2200" u="none" cap="none" strike="noStrike">
              <a:solidFill>
                <a:srgbClr val="003D67"/>
              </a:solidFill>
              <a:latin typeface="Montserrat SemiBold"/>
              <a:ea typeface="Montserrat SemiBold"/>
              <a:cs typeface="Montserrat SemiBold"/>
              <a:sym typeface="Montserrat SemiBo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8"/>
          <p:cNvSpPr txBox="1"/>
          <p:nvPr>
            <p:ph type="title"/>
          </p:nvPr>
        </p:nvSpPr>
        <p:spPr>
          <a:xfrm>
            <a:off x="252000" y="699740"/>
            <a:ext cx="8640000" cy="90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AU">
                <a:solidFill>
                  <a:srgbClr val="003D67"/>
                </a:solidFill>
              </a:rPr>
              <a:t>8. Analysis of the warning chain</a:t>
            </a:r>
            <a:endParaRPr>
              <a:solidFill>
                <a:srgbClr val="003D67"/>
              </a:solidFill>
            </a:endParaRPr>
          </a:p>
        </p:txBody>
      </p:sp>
      <p:sp>
        <p:nvSpPr>
          <p:cNvPr id="160" name="Google Shape;160;p18"/>
          <p:cNvSpPr txBox="1"/>
          <p:nvPr>
            <p:ph idx="1" type="body"/>
          </p:nvPr>
        </p:nvSpPr>
        <p:spPr>
          <a:xfrm>
            <a:off x="252000" y="1976400"/>
            <a:ext cx="8640000" cy="2631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2"/>
              </a:buClr>
              <a:buSzPts val="1800"/>
              <a:buNone/>
            </a:pPr>
            <a:r>
              <a:rPr lang="en-AU" sz="1600">
                <a:solidFill>
                  <a:schemeClr val="lt2"/>
                </a:solidFill>
              </a:rPr>
              <a:t>For example:</a:t>
            </a:r>
            <a:endParaRPr sz="1600"/>
          </a:p>
          <a:p>
            <a:pPr indent="-273050" lvl="0" marL="285750" rtl="0" algn="l">
              <a:lnSpc>
                <a:spcPct val="90000"/>
              </a:lnSpc>
              <a:spcBef>
                <a:spcPts val="750"/>
              </a:spcBef>
              <a:spcAft>
                <a:spcPts val="0"/>
              </a:spcAft>
              <a:buClr>
                <a:schemeClr val="lt2"/>
              </a:buClr>
              <a:buSzPts val="1600"/>
              <a:buChar char="•"/>
            </a:pPr>
            <a:r>
              <a:rPr lang="en-AU" sz="1600">
                <a:solidFill>
                  <a:schemeClr val="lt2"/>
                </a:solidFill>
              </a:rPr>
              <a:t>Evidence that warning chain was effective in reducing impacts</a:t>
            </a:r>
            <a:endParaRPr sz="1600"/>
          </a:p>
          <a:p>
            <a:pPr indent="-273050" lvl="0" marL="285750" rtl="0" algn="l">
              <a:lnSpc>
                <a:spcPct val="90000"/>
              </a:lnSpc>
              <a:spcBef>
                <a:spcPts val="750"/>
              </a:spcBef>
              <a:spcAft>
                <a:spcPts val="0"/>
              </a:spcAft>
              <a:buClr>
                <a:schemeClr val="lt2"/>
              </a:buClr>
              <a:buSzPts val="1600"/>
              <a:buChar char="•"/>
            </a:pPr>
            <a:r>
              <a:rPr lang="en-AU" sz="1600">
                <a:solidFill>
                  <a:schemeClr val="lt2"/>
                </a:solidFill>
              </a:rPr>
              <a:t>What were the strongest links (information flow) in the warning chain?</a:t>
            </a:r>
            <a:endParaRPr sz="1600"/>
          </a:p>
          <a:p>
            <a:pPr indent="-273050" lvl="0" marL="285750" rtl="0" algn="l">
              <a:lnSpc>
                <a:spcPct val="90000"/>
              </a:lnSpc>
              <a:spcBef>
                <a:spcPts val="750"/>
              </a:spcBef>
              <a:spcAft>
                <a:spcPts val="0"/>
              </a:spcAft>
              <a:buClr>
                <a:schemeClr val="lt2"/>
              </a:buClr>
              <a:buSzPts val="1600"/>
              <a:buChar char="•"/>
            </a:pPr>
            <a:r>
              <a:rPr lang="en-AU" sz="1600">
                <a:solidFill>
                  <a:schemeClr val="lt2"/>
                </a:solidFill>
              </a:rPr>
              <a:t>What were the weakest links (information flow) in the warning chain?</a:t>
            </a:r>
            <a:endParaRPr sz="1600"/>
          </a:p>
          <a:p>
            <a:pPr indent="-273050" lvl="0" marL="285750" rtl="0" algn="l">
              <a:lnSpc>
                <a:spcPct val="90000"/>
              </a:lnSpc>
              <a:spcBef>
                <a:spcPts val="750"/>
              </a:spcBef>
              <a:spcAft>
                <a:spcPts val="0"/>
              </a:spcAft>
              <a:buClr>
                <a:schemeClr val="lt2"/>
              </a:buClr>
              <a:buSzPts val="1600"/>
              <a:buChar char="•"/>
            </a:pPr>
            <a:r>
              <a:rPr lang="en-AU" sz="1600">
                <a:solidFill>
                  <a:schemeClr val="lt2"/>
                </a:solidFill>
              </a:rPr>
              <a:t>Are there any key lessons learned from this event?</a:t>
            </a:r>
            <a:endParaRPr sz="16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9"/>
          <p:cNvSpPr txBox="1"/>
          <p:nvPr/>
        </p:nvSpPr>
        <p:spPr>
          <a:xfrm>
            <a:off x="2931664" y="125788"/>
            <a:ext cx="6093673" cy="43084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1" i="0" lang="en-AU" sz="2200" u="none" cap="none" strike="noStrike">
                <a:solidFill>
                  <a:srgbClr val="003D67"/>
                </a:solidFill>
                <a:latin typeface="Arial"/>
                <a:ea typeface="Arial"/>
                <a:cs typeface="Arial"/>
                <a:sym typeface="Arial"/>
              </a:rPr>
              <a:t>Analysis of the warning chain</a:t>
            </a:r>
            <a:endParaRPr b="1" i="0" sz="2200" u="none" cap="none" strike="noStrike">
              <a:solidFill>
                <a:srgbClr val="003D67"/>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0"/>
          <p:cNvSpPr txBox="1"/>
          <p:nvPr>
            <p:ph type="title"/>
          </p:nvPr>
        </p:nvSpPr>
        <p:spPr>
          <a:xfrm>
            <a:off x="252000" y="699740"/>
            <a:ext cx="8640000" cy="90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AU">
                <a:solidFill>
                  <a:srgbClr val="003D67"/>
                </a:solidFill>
              </a:rPr>
              <a:t>9. Scoring</a:t>
            </a:r>
            <a:endParaRPr>
              <a:solidFill>
                <a:srgbClr val="003D67"/>
              </a:solidFill>
            </a:endParaRPr>
          </a:p>
        </p:txBody>
      </p:sp>
      <p:sp>
        <p:nvSpPr>
          <p:cNvPr id="171" name="Google Shape;171;p20"/>
          <p:cNvSpPr txBox="1"/>
          <p:nvPr>
            <p:ph idx="1" type="body"/>
          </p:nvPr>
        </p:nvSpPr>
        <p:spPr>
          <a:xfrm>
            <a:off x="252000" y="1976400"/>
            <a:ext cx="8640000" cy="2631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2"/>
              </a:buClr>
              <a:buSzPts val="1800"/>
              <a:buNone/>
            </a:pPr>
            <a:r>
              <a:rPr lang="en-AU" sz="1600">
                <a:solidFill>
                  <a:schemeClr val="lt2"/>
                </a:solidFill>
              </a:rPr>
              <a:t>How successful were the forecasts, warnings and responses? </a:t>
            </a:r>
            <a:endParaRPr sz="16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graphicFrame>
        <p:nvGraphicFramePr>
          <p:cNvPr id="176" name="Google Shape;176;p21"/>
          <p:cNvGraphicFramePr/>
          <p:nvPr/>
        </p:nvGraphicFramePr>
        <p:xfrm>
          <a:off x="169812" y="1108469"/>
          <a:ext cx="3000000" cy="3000000"/>
        </p:xfrm>
        <a:graphic>
          <a:graphicData uri="http://schemas.openxmlformats.org/drawingml/2006/table">
            <a:tbl>
              <a:tblPr bandRow="1" firstRow="1">
                <a:noFill/>
                <a:tableStyleId>{763B6980-B196-45CA-90DB-7D8856CA855F}</a:tableStyleId>
              </a:tblPr>
              <a:tblGrid>
                <a:gridCol w="3324500"/>
                <a:gridCol w="966650"/>
                <a:gridCol w="881750"/>
                <a:gridCol w="914400"/>
                <a:gridCol w="894800"/>
                <a:gridCol w="858950"/>
                <a:gridCol w="963325"/>
              </a:tblGrid>
              <a:tr h="370850">
                <a:tc>
                  <a:txBody>
                    <a:bodyPr/>
                    <a:lstStyle/>
                    <a:p>
                      <a:pPr indent="0" lvl="0" marL="0" marR="0" rtl="0" algn="l">
                        <a:lnSpc>
                          <a:spcPct val="100000"/>
                        </a:lnSpc>
                        <a:spcBef>
                          <a:spcPts val="0"/>
                        </a:spcBef>
                        <a:spcAft>
                          <a:spcPts val="0"/>
                        </a:spcAft>
                        <a:buClr>
                          <a:srgbClr val="000000"/>
                        </a:buClr>
                        <a:buSzPts val="1200"/>
                        <a:buFont typeface="Arial"/>
                        <a:buNone/>
                      </a:pPr>
                      <a:r>
                        <a:t/>
                      </a:r>
                      <a:endParaRPr b="0"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lang="en-AU" sz="1200" u="none" cap="none" strike="noStrike">
                          <a:solidFill>
                            <a:schemeClr val="dk1"/>
                          </a:solidFill>
                          <a:latin typeface="Arial"/>
                          <a:ea typeface="Arial"/>
                          <a:cs typeface="Arial"/>
                          <a:sym typeface="Arial"/>
                        </a:rPr>
                        <a:t>Person A</a:t>
                      </a:r>
                      <a:endParaRPr b="0"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lang="en-AU" sz="1200" u="none" cap="none" strike="noStrike">
                          <a:solidFill>
                            <a:schemeClr val="dk1"/>
                          </a:solidFill>
                          <a:latin typeface="Arial"/>
                          <a:ea typeface="Arial"/>
                          <a:cs typeface="Arial"/>
                          <a:sym typeface="Arial"/>
                        </a:rPr>
                        <a:t>Person B</a:t>
                      </a:r>
                      <a:endParaRPr b="0"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lang="en-AU" sz="1200" u="none" cap="none" strike="noStrike">
                          <a:solidFill>
                            <a:schemeClr val="dk1"/>
                          </a:solidFill>
                          <a:latin typeface="Arial"/>
                          <a:ea typeface="Arial"/>
                          <a:cs typeface="Arial"/>
                          <a:sym typeface="Arial"/>
                        </a:rPr>
                        <a:t>Person C</a:t>
                      </a:r>
                      <a:endParaRPr b="0"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lang="en-AU" sz="1200" u="none" cap="none" strike="noStrike">
                          <a:solidFill>
                            <a:schemeClr val="dk1"/>
                          </a:solidFill>
                          <a:latin typeface="Arial"/>
                          <a:ea typeface="Arial"/>
                          <a:cs typeface="Arial"/>
                          <a:sym typeface="Arial"/>
                        </a:rPr>
                        <a:t>Person D</a:t>
                      </a:r>
                      <a:endParaRPr b="0"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lang="en-AU" sz="1200" u="none" cap="none" strike="noStrike">
                          <a:solidFill>
                            <a:schemeClr val="dk1"/>
                          </a:solidFill>
                          <a:latin typeface="Arial"/>
                          <a:ea typeface="Arial"/>
                          <a:cs typeface="Arial"/>
                          <a:sym typeface="Arial"/>
                        </a:rPr>
                        <a:t>Person E</a:t>
                      </a:r>
                      <a:endParaRPr b="0"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lang="en-AU" sz="1200" u="none" cap="none" strike="noStrike">
                          <a:solidFill>
                            <a:schemeClr val="dk1"/>
                          </a:solidFill>
                          <a:latin typeface="Arial"/>
                          <a:ea typeface="Arial"/>
                          <a:cs typeface="Arial"/>
                          <a:sym typeface="Arial"/>
                        </a:rPr>
                        <a:t>Average</a:t>
                      </a:r>
                      <a:endParaRPr b="0"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200"/>
                        <a:buFont typeface="Arial"/>
                        <a:buNone/>
                      </a:pPr>
                      <a:r>
                        <a:rPr lang="en-AU" sz="1200" u="none" cap="none" strike="noStrike">
                          <a:solidFill>
                            <a:srgbClr val="2A2A2A"/>
                          </a:solidFill>
                          <a:latin typeface="Arial"/>
                          <a:ea typeface="Arial"/>
                          <a:cs typeface="Arial"/>
                          <a:sym typeface="Arial"/>
                        </a:rPr>
                        <a:t>How well do you think the event was observed?</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200"/>
                        <a:buFont typeface="Arial"/>
                        <a:buNone/>
                      </a:pPr>
                      <a:r>
                        <a:rPr lang="en-AU" sz="1200" u="none" cap="none" strike="noStrike">
                          <a:solidFill>
                            <a:srgbClr val="2A2A2A"/>
                          </a:solidFill>
                          <a:latin typeface="Arial"/>
                          <a:ea typeface="Arial"/>
                          <a:cs typeface="Arial"/>
                          <a:sym typeface="Arial"/>
                        </a:rPr>
                        <a:t>How well do you think the weather was forecast?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200"/>
                        <a:buFont typeface="Arial"/>
                        <a:buNone/>
                      </a:pPr>
                      <a:r>
                        <a:rPr lang="en-AU" sz="1200" u="none" cap="none" strike="noStrike">
                          <a:solidFill>
                            <a:srgbClr val="2A2A2A"/>
                          </a:solidFill>
                          <a:latin typeface="Arial"/>
                          <a:ea typeface="Arial"/>
                          <a:cs typeface="Arial"/>
                          <a:sym typeface="Arial"/>
                        </a:rPr>
                        <a:t>How well do you think the hazards were forecast?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200"/>
                        <a:buFont typeface="Arial"/>
                        <a:buNone/>
                      </a:pPr>
                      <a:r>
                        <a:rPr lang="en-AU" sz="1200" u="none" cap="none" strike="noStrike">
                          <a:solidFill>
                            <a:srgbClr val="2A2A2A"/>
                          </a:solidFill>
                          <a:latin typeface="Arial"/>
                          <a:ea typeface="Arial"/>
                          <a:cs typeface="Arial"/>
                          <a:sym typeface="Arial"/>
                        </a:rPr>
                        <a:t>How well do you think the impacts were predicted?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200"/>
                        <a:buFont typeface="Arial"/>
                        <a:buNone/>
                      </a:pPr>
                      <a:r>
                        <a:rPr lang="en-AU" sz="1200" u="none" cap="none" strike="noStrike">
                          <a:solidFill>
                            <a:srgbClr val="2A2A2A"/>
                          </a:solidFill>
                          <a:latin typeface="Arial"/>
                          <a:ea typeface="Arial"/>
                          <a:cs typeface="Arial"/>
                          <a:sym typeface="Arial"/>
                        </a:rPr>
                        <a:t>How well do you think warnings were communicated?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200"/>
                        <a:buFont typeface="Arial"/>
                        <a:buNone/>
                      </a:pPr>
                      <a:r>
                        <a:rPr lang="en-AU" sz="1200" u="none" cap="none" strike="noStrike">
                          <a:solidFill>
                            <a:srgbClr val="2A2A2A"/>
                          </a:solidFill>
                          <a:latin typeface="Arial"/>
                          <a:ea typeface="Arial"/>
                          <a:cs typeface="Arial"/>
                          <a:sym typeface="Arial"/>
                        </a:rPr>
                        <a:t>How well do you think the warnings were used?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200"/>
                        <a:buFont typeface="Arial"/>
                        <a:buNone/>
                      </a:pPr>
                      <a:r>
                        <a:rPr lang="en-AU" sz="1200" u="none" cap="none" strike="noStrike">
                          <a:solidFill>
                            <a:srgbClr val="2A2A2A"/>
                          </a:solidFill>
                          <a:latin typeface="Arial"/>
                          <a:ea typeface="Arial"/>
                          <a:cs typeface="Arial"/>
                          <a:sym typeface="Arial"/>
                        </a:rPr>
                        <a:t>How well do you think the entire warning chain performed overall?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77" name="Google Shape;177;p21"/>
          <p:cNvSpPr txBox="1"/>
          <p:nvPr/>
        </p:nvSpPr>
        <p:spPr>
          <a:xfrm>
            <a:off x="1569609" y="559088"/>
            <a:ext cx="6004780" cy="4616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AU" sz="1200" u="none" cap="none" strike="noStrike">
                <a:solidFill>
                  <a:schemeClr val="dk1"/>
                </a:solidFill>
                <a:highlight>
                  <a:srgbClr val="FFFFFF"/>
                </a:highlight>
                <a:latin typeface="Arial"/>
                <a:ea typeface="Arial"/>
                <a:cs typeface="Arial"/>
                <a:sym typeface="Arial"/>
              </a:rPr>
              <a:t>Scale of 1 (poor) to 5 (excellent). </a:t>
            </a:r>
            <a:r>
              <a:rPr b="0" i="0" lang="en-AU" sz="1200" u="none" cap="none" strike="noStrike">
                <a:solidFill>
                  <a:schemeClr val="dk1"/>
                </a:solidFill>
                <a:latin typeface="Arial"/>
                <a:ea typeface="Arial"/>
                <a:cs typeface="Arial"/>
                <a:sym typeface="Arial"/>
              </a:rPr>
              <a:t>Score individually and then take a group average. Note any justification for your scores on the subsequent slides.</a:t>
            </a:r>
            <a:endParaRPr b="0" i="0" sz="1400" u="none" cap="none" strike="noStrike">
              <a:solidFill>
                <a:srgbClr val="000000"/>
              </a:solidFill>
              <a:latin typeface="Arial"/>
              <a:ea typeface="Arial"/>
              <a:cs typeface="Arial"/>
              <a:sym typeface="Arial"/>
            </a:endParaRPr>
          </a:p>
        </p:txBody>
      </p:sp>
      <p:sp>
        <p:nvSpPr>
          <p:cNvPr id="178" name="Google Shape;178;p21"/>
          <p:cNvSpPr txBox="1"/>
          <p:nvPr/>
        </p:nvSpPr>
        <p:spPr>
          <a:xfrm>
            <a:off x="2931664" y="125788"/>
            <a:ext cx="6093673" cy="43084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1" i="0" lang="en-AU" sz="2200" u="none" cap="none" strike="noStrike">
                <a:solidFill>
                  <a:srgbClr val="003D67"/>
                </a:solidFill>
                <a:latin typeface="Arial"/>
                <a:ea typeface="Arial"/>
                <a:cs typeface="Arial"/>
                <a:sym typeface="Arial"/>
              </a:rPr>
              <a:t>Scoring</a:t>
            </a:r>
            <a:endParaRPr b="1" i="0" sz="2200" u="none" cap="none" strike="noStrike">
              <a:solidFill>
                <a:srgbClr val="003D67"/>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graphicFrame>
        <p:nvGraphicFramePr>
          <p:cNvPr id="183" name="Google Shape;183;p22"/>
          <p:cNvGraphicFramePr/>
          <p:nvPr/>
        </p:nvGraphicFramePr>
        <p:xfrm>
          <a:off x="0" y="945756"/>
          <a:ext cx="3000000" cy="3000000"/>
        </p:xfrm>
        <a:graphic>
          <a:graphicData uri="http://schemas.openxmlformats.org/drawingml/2006/table">
            <a:tbl>
              <a:tblPr bandRow="1" firstRow="1">
                <a:noFill/>
                <a:tableStyleId>{763B6980-B196-45CA-90DB-7D8856CA855F}</a:tableStyleId>
              </a:tblPr>
              <a:tblGrid>
                <a:gridCol w="1324300"/>
                <a:gridCol w="720100"/>
                <a:gridCol w="7099600"/>
              </a:tblGrid>
              <a:tr h="370850">
                <a:tc>
                  <a:txBody>
                    <a:bodyPr/>
                    <a:lstStyle/>
                    <a:p>
                      <a:pPr indent="0" lvl="0" marL="0" marR="0" rtl="0" algn="l">
                        <a:lnSpc>
                          <a:spcPct val="100000"/>
                        </a:lnSpc>
                        <a:spcBef>
                          <a:spcPts val="0"/>
                        </a:spcBef>
                        <a:spcAft>
                          <a:spcPts val="0"/>
                        </a:spcAft>
                        <a:buClr>
                          <a:srgbClr val="000000"/>
                        </a:buClr>
                        <a:buSzPts val="800"/>
                        <a:buFont typeface="Arial"/>
                        <a:buNone/>
                      </a:pPr>
                      <a:r>
                        <a:t/>
                      </a:r>
                      <a:endParaRPr b="0"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b="0" lang="en-AU" sz="1000" u="none" cap="none" strike="noStrike">
                          <a:solidFill>
                            <a:schemeClr val="dk1"/>
                          </a:solidFill>
                          <a:latin typeface="Montserrat"/>
                          <a:ea typeface="Montserrat"/>
                          <a:cs typeface="Montserrat"/>
                          <a:sym typeface="Montserrat"/>
                        </a:rPr>
                        <a:t>Scores</a:t>
                      </a:r>
                      <a:endParaRPr b="0" sz="1400" u="none" cap="none" strike="noStrike">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b="0" lang="en-AU" sz="1000" u="none" cap="none" strike="noStrike">
                          <a:solidFill>
                            <a:schemeClr val="dk1"/>
                          </a:solidFill>
                          <a:latin typeface="Montserrat"/>
                          <a:ea typeface="Montserrat"/>
                          <a:cs typeface="Montserrat"/>
                          <a:sym typeface="Montserrat"/>
                        </a:rPr>
                        <a:t>Justification</a:t>
                      </a:r>
                      <a:endParaRPr b="0" sz="1400" u="none" cap="none" strike="noStrike">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event was observed?</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weather was forecast?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hazards were forecast?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impacts were predicted?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warnings were communicated?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warnings were used?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entire warning chain performed overall?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84" name="Google Shape;184;p22"/>
          <p:cNvSpPr txBox="1"/>
          <p:nvPr/>
        </p:nvSpPr>
        <p:spPr>
          <a:xfrm>
            <a:off x="2931664" y="125788"/>
            <a:ext cx="6093673" cy="43084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1" i="0" lang="en-AU" sz="2200" u="none" cap="none" strike="noStrike">
                <a:solidFill>
                  <a:srgbClr val="003D67"/>
                </a:solidFill>
                <a:latin typeface="Arial"/>
                <a:ea typeface="Arial"/>
                <a:cs typeface="Arial"/>
                <a:sym typeface="Arial"/>
              </a:rPr>
              <a:t>Person A score justification</a:t>
            </a:r>
            <a:endParaRPr b="1" i="0" sz="2200" u="none" cap="none" strike="noStrike">
              <a:solidFill>
                <a:srgbClr val="003D67"/>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graphicFrame>
        <p:nvGraphicFramePr>
          <p:cNvPr id="189" name="Google Shape;189;p23"/>
          <p:cNvGraphicFramePr/>
          <p:nvPr/>
        </p:nvGraphicFramePr>
        <p:xfrm>
          <a:off x="0" y="945756"/>
          <a:ext cx="3000000" cy="3000000"/>
        </p:xfrm>
        <a:graphic>
          <a:graphicData uri="http://schemas.openxmlformats.org/drawingml/2006/table">
            <a:tbl>
              <a:tblPr bandRow="1" firstRow="1">
                <a:noFill/>
                <a:tableStyleId>{763B6980-B196-45CA-90DB-7D8856CA855F}</a:tableStyleId>
              </a:tblPr>
              <a:tblGrid>
                <a:gridCol w="1324300"/>
                <a:gridCol w="720100"/>
                <a:gridCol w="7099600"/>
              </a:tblGrid>
              <a:tr h="370850">
                <a:tc>
                  <a:txBody>
                    <a:bodyPr/>
                    <a:lstStyle/>
                    <a:p>
                      <a:pPr indent="0" lvl="0" marL="0" marR="0" rtl="0" algn="l">
                        <a:lnSpc>
                          <a:spcPct val="100000"/>
                        </a:lnSpc>
                        <a:spcBef>
                          <a:spcPts val="0"/>
                        </a:spcBef>
                        <a:spcAft>
                          <a:spcPts val="0"/>
                        </a:spcAft>
                        <a:buClr>
                          <a:srgbClr val="000000"/>
                        </a:buClr>
                        <a:buSzPts val="800"/>
                        <a:buFont typeface="Arial"/>
                        <a:buNone/>
                      </a:pPr>
                      <a:r>
                        <a:t/>
                      </a:r>
                      <a:endParaRPr b="0"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b="0" lang="en-AU" sz="1000" u="none" cap="none" strike="noStrike">
                          <a:solidFill>
                            <a:schemeClr val="dk1"/>
                          </a:solidFill>
                          <a:latin typeface="Montserrat"/>
                          <a:ea typeface="Montserrat"/>
                          <a:cs typeface="Montserrat"/>
                          <a:sym typeface="Montserrat"/>
                        </a:rPr>
                        <a:t>Scores</a:t>
                      </a:r>
                      <a:endParaRPr b="0" sz="1400" u="none" cap="none" strike="noStrike">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b="0" lang="en-AU" sz="1000" u="none" cap="none" strike="noStrike">
                          <a:solidFill>
                            <a:schemeClr val="dk1"/>
                          </a:solidFill>
                          <a:latin typeface="Montserrat"/>
                          <a:ea typeface="Montserrat"/>
                          <a:cs typeface="Montserrat"/>
                          <a:sym typeface="Montserrat"/>
                        </a:rPr>
                        <a:t>Justification</a:t>
                      </a:r>
                      <a:endParaRPr b="0" sz="1400" u="none" cap="none" strike="noStrike">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event was observed?</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weather was forecast?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hazards were forecast?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impacts were predicted?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warnings were communicated?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warnings were used?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entire warning chain performed overall?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90" name="Google Shape;190;p23"/>
          <p:cNvSpPr txBox="1"/>
          <p:nvPr/>
        </p:nvSpPr>
        <p:spPr>
          <a:xfrm>
            <a:off x="2931664" y="125788"/>
            <a:ext cx="6093673" cy="43084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1" i="0" lang="en-AU" sz="2200" u="none" cap="none" strike="noStrike">
                <a:solidFill>
                  <a:srgbClr val="003D67"/>
                </a:solidFill>
                <a:latin typeface="Arial"/>
                <a:ea typeface="Arial"/>
                <a:cs typeface="Arial"/>
                <a:sym typeface="Arial"/>
              </a:rPr>
              <a:t>Person B score justification</a:t>
            </a:r>
            <a:endParaRPr b="1" i="0" sz="2200" u="none" cap="none" strike="noStrike">
              <a:solidFill>
                <a:srgbClr val="003D67"/>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graphicFrame>
        <p:nvGraphicFramePr>
          <p:cNvPr id="195" name="Google Shape;195;p24"/>
          <p:cNvGraphicFramePr/>
          <p:nvPr/>
        </p:nvGraphicFramePr>
        <p:xfrm>
          <a:off x="0" y="945756"/>
          <a:ext cx="3000000" cy="3000000"/>
        </p:xfrm>
        <a:graphic>
          <a:graphicData uri="http://schemas.openxmlformats.org/drawingml/2006/table">
            <a:tbl>
              <a:tblPr bandRow="1" firstRow="1">
                <a:noFill/>
                <a:tableStyleId>{763B6980-B196-45CA-90DB-7D8856CA855F}</a:tableStyleId>
              </a:tblPr>
              <a:tblGrid>
                <a:gridCol w="1324300"/>
                <a:gridCol w="720100"/>
                <a:gridCol w="7099600"/>
              </a:tblGrid>
              <a:tr h="370850">
                <a:tc>
                  <a:txBody>
                    <a:bodyPr/>
                    <a:lstStyle/>
                    <a:p>
                      <a:pPr indent="0" lvl="0" marL="0" marR="0" rtl="0" algn="l">
                        <a:lnSpc>
                          <a:spcPct val="100000"/>
                        </a:lnSpc>
                        <a:spcBef>
                          <a:spcPts val="0"/>
                        </a:spcBef>
                        <a:spcAft>
                          <a:spcPts val="0"/>
                        </a:spcAft>
                        <a:buClr>
                          <a:srgbClr val="000000"/>
                        </a:buClr>
                        <a:buSzPts val="800"/>
                        <a:buFont typeface="Arial"/>
                        <a:buNone/>
                      </a:pPr>
                      <a:r>
                        <a:t/>
                      </a:r>
                      <a:endParaRPr b="0"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b="0" lang="en-AU" sz="1000" u="none" cap="none" strike="noStrike">
                          <a:solidFill>
                            <a:schemeClr val="dk1"/>
                          </a:solidFill>
                          <a:latin typeface="Montserrat"/>
                          <a:ea typeface="Montserrat"/>
                          <a:cs typeface="Montserrat"/>
                          <a:sym typeface="Montserrat"/>
                        </a:rPr>
                        <a:t>Scores</a:t>
                      </a:r>
                      <a:endParaRPr b="0" sz="1400" u="none" cap="none" strike="noStrike">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b="0" lang="en-AU" sz="1000" u="none" cap="none" strike="noStrike">
                          <a:solidFill>
                            <a:schemeClr val="dk1"/>
                          </a:solidFill>
                          <a:latin typeface="Montserrat"/>
                          <a:ea typeface="Montserrat"/>
                          <a:cs typeface="Montserrat"/>
                          <a:sym typeface="Montserrat"/>
                        </a:rPr>
                        <a:t>Justification</a:t>
                      </a:r>
                      <a:endParaRPr b="0" sz="1400" u="none" cap="none" strike="noStrike">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event was observed?</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weather was forecast?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hazards were forecast?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impacts were predicted?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warnings were communicated?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warnings were used?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entire warning chain performed overall?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96" name="Google Shape;196;p24"/>
          <p:cNvSpPr txBox="1"/>
          <p:nvPr/>
        </p:nvSpPr>
        <p:spPr>
          <a:xfrm>
            <a:off x="2931664" y="125788"/>
            <a:ext cx="6093673" cy="43084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1" i="0" lang="en-AU" sz="2200" u="none" cap="none" strike="noStrike">
                <a:solidFill>
                  <a:srgbClr val="003D67"/>
                </a:solidFill>
                <a:latin typeface="Arial"/>
                <a:ea typeface="Arial"/>
                <a:cs typeface="Arial"/>
                <a:sym typeface="Arial"/>
              </a:rPr>
              <a:t>Person C score justification</a:t>
            </a:r>
            <a:endParaRPr b="1" i="0" sz="2200" u="none" cap="none" strike="noStrike">
              <a:solidFill>
                <a:srgbClr val="003D67"/>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graphicFrame>
        <p:nvGraphicFramePr>
          <p:cNvPr id="201" name="Google Shape;201;p25"/>
          <p:cNvGraphicFramePr/>
          <p:nvPr/>
        </p:nvGraphicFramePr>
        <p:xfrm>
          <a:off x="0" y="945756"/>
          <a:ext cx="3000000" cy="3000000"/>
        </p:xfrm>
        <a:graphic>
          <a:graphicData uri="http://schemas.openxmlformats.org/drawingml/2006/table">
            <a:tbl>
              <a:tblPr bandRow="1" firstRow="1">
                <a:noFill/>
                <a:tableStyleId>{763B6980-B196-45CA-90DB-7D8856CA855F}</a:tableStyleId>
              </a:tblPr>
              <a:tblGrid>
                <a:gridCol w="1324300"/>
                <a:gridCol w="720100"/>
                <a:gridCol w="7099600"/>
              </a:tblGrid>
              <a:tr h="370850">
                <a:tc>
                  <a:txBody>
                    <a:bodyPr/>
                    <a:lstStyle/>
                    <a:p>
                      <a:pPr indent="0" lvl="0" marL="0" marR="0" rtl="0" algn="l">
                        <a:lnSpc>
                          <a:spcPct val="100000"/>
                        </a:lnSpc>
                        <a:spcBef>
                          <a:spcPts val="0"/>
                        </a:spcBef>
                        <a:spcAft>
                          <a:spcPts val="0"/>
                        </a:spcAft>
                        <a:buClr>
                          <a:srgbClr val="000000"/>
                        </a:buClr>
                        <a:buSzPts val="800"/>
                        <a:buFont typeface="Arial"/>
                        <a:buNone/>
                      </a:pPr>
                      <a:r>
                        <a:t/>
                      </a:r>
                      <a:endParaRPr b="0"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b="0" lang="en-AU" sz="1000" u="none" cap="none" strike="noStrike">
                          <a:solidFill>
                            <a:schemeClr val="dk1"/>
                          </a:solidFill>
                          <a:latin typeface="Montserrat"/>
                          <a:ea typeface="Montserrat"/>
                          <a:cs typeface="Montserrat"/>
                          <a:sym typeface="Montserrat"/>
                        </a:rPr>
                        <a:t>Scores</a:t>
                      </a:r>
                      <a:endParaRPr b="0" sz="1400" u="none" cap="none" strike="noStrike">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b="0" lang="en-AU" sz="1000" u="none" cap="none" strike="noStrike">
                          <a:solidFill>
                            <a:schemeClr val="dk1"/>
                          </a:solidFill>
                          <a:latin typeface="Montserrat"/>
                          <a:ea typeface="Montserrat"/>
                          <a:cs typeface="Montserrat"/>
                          <a:sym typeface="Montserrat"/>
                        </a:rPr>
                        <a:t>Justification</a:t>
                      </a:r>
                      <a:endParaRPr b="0" sz="1400" u="none" cap="none" strike="noStrike">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event was observed?</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weather was forecast?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hazards were forecast?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impacts were predicted?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warnings were communicated?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warnings were used?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entire warning chain performed overall?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202" name="Google Shape;202;p25"/>
          <p:cNvSpPr txBox="1"/>
          <p:nvPr/>
        </p:nvSpPr>
        <p:spPr>
          <a:xfrm>
            <a:off x="2931664" y="125788"/>
            <a:ext cx="6093673" cy="43084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1" i="0" lang="en-AU" sz="2200" u="none" cap="none" strike="noStrike">
                <a:solidFill>
                  <a:srgbClr val="003D67"/>
                </a:solidFill>
                <a:latin typeface="Arial"/>
                <a:ea typeface="Arial"/>
                <a:cs typeface="Arial"/>
                <a:sym typeface="Arial"/>
              </a:rPr>
              <a:t>Person D score justification</a:t>
            </a:r>
            <a:endParaRPr b="1" i="0" sz="2200" u="none" cap="none" strike="noStrike">
              <a:solidFill>
                <a:srgbClr val="003D67"/>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graphicFrame>
        <p:nvGraphicFramePr>
          <p:cNvPr id="207" name="Google Shape;207;p26"/>
          <p:cNvGraphicFramePr/>
          <p:nvPr/>
        </p:nvGraphicFramePr>
        <p:xfrm>
          <a:off x="0" y="945756"/>
          <a:ext cx="3000000" cy="3000000"/>
        </p:xfrm>
        <a:graphic>
          <a:graphicData uri="http://schemas.openxmlformats.org/drawingml/2006/table">
            <a:tbl>
              <a:tblPr bandRow="1" firstRow="1">
                <a:noFill/>
                <a:tableStyleId>{763B6980-B196-45CA-90DB-7D8856CA855F}</a:tableStyleId>
              </a:tblPr>
              <a:tblGrid>
                <a:gridCol w="1324300"/>
                <a:gridCol w="720100"/>
                <a:gridCol w="7099600"/>
              </a:tblGrid>
              <a:tr h="370850">
                <a:tc>
                  <a:txBody>
                    <a:bodyPr/>
                    <a:lstStyle/>
                    <a:p>
                      <a:pPr indent="0" lvl="0" marL="0" marR="0" rtl="0" algn="l">
                        <a:lnSpc>
                          <a:spcPct val="100000"/>
                        </a:lnSpc>
                        <a:spcBef>
                          <a:spcPts val="0"/>
                        </a:spcBef>
                        <a:spcAft>
                          <a:spcPts val="0"/>
                        </a:spcAft>
                        <a:buClr>
                          <a:srgbClr val="000000"/>
                        </a:buClr>
                        <a:buSzPts val="800"/>
                        <a:buFont typeface="Arial"/>
                        <a:buNone/>
                      </a:pPr>
                      <a:r>
                        <a:t/>
                      </a:r>
                      <a:endParaRPr b="0"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b="0" lang="en-AU" sz="1000" u="none" cap="none" strike="noStrike">
                          <a:solidFill>
                            <a:schemeClr val="dk1"/>
                          </a:solidFill>
                          <a:latin typeface="Montserrat"/>
                          <a:ea typeface="Montserrat"/>
                          <a:cs typeface="Montserrat"/>
                          <a:sym typeface="Montserrat"/>
                        </a:rPr>
                        <a:t>Scores</a:t>
                      </a:r>
                      <a:endParaRPr b="0" sz="1400" u="none" cap="none" strike="noStrike">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b="0" lang="en-AU" sz="1000" u="none" cap="none" strike="noStrike">
                          <a:solidFill>
                            <a:schemeClr val="dk1"/>
                          </a:solidFill>
                          <a:latin typeface="Montserrat"/>
                          <a:ea typeface="Montserrat"/>
                          <a:cs typeface="Montserrat"/>
                          <a:sym typeface="Montserrat"/>
                        </a:rPr>
                        <a:t>Justification</a:t>
                      </a:r>
                      <a:endParaRPr b="0" sz="1400" u="none" cap="none" strike="noStrike">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event was observed?</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weather was forecast?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hazards were forecast?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impacts were predicted?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warnings were communicated?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warnings were used?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800"/>
                        <a:buFont typeface="Arial"/>
                        <a:buNone/>
                      </a:pPr>
                      <a:r>
                        <a:rPr lang="en-AU" sz="800" u="none" cap="none" strike="noStrike">
                          <a:solidFill>
                            <a:srgbClr val="2A2A2A"/>
                          </a:solidFill>
                          <a:latin typeface="Montserrat"/>
                          <a:ea typeface="Montserrat"/>
                          <a:cs typeface="Montserrat"/>
                          <a:sym typeface="Montserrat"/>
                        </a:rPr>
                        <a:t>How well do you think the entire warning chain performed overall?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208" name="Google Shape;208;p26"/>
          <p:cNvSpPr txBox="1"/>
          <p:nvPr/>
        </p:nvSpPr>
        <p:spPr>
          <a:xfrm>
            <a:off x="2931664" y="125788"/>
            <a:ext cx="6093673" cy="43084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0" i="0" lang="en-AU" sz="2200" u="none" cap="none" strike="noStrike">
                <a:solidFill>
                  <a:srgbClr val="003D67"/>
                </a:solidFill>
                <a:latin typeface="Montserrat SemiBold"/>
                <a:ea typeface="Montserrat SemiBold"/>
                <a:cs typeface="Montserrat SemiBold"/>
                <a:sym typeface="Montserrat SemiBold"/>
              </a:rPr>
              <a:t>Person E score justification</a:t>
            </a:r>
            <a:endParaRPr b="0" i="0" sz="2200" u="none" cap="none" strike="noStrike">
              <a:solidFill>
                <a:srgbClr val="003D67"/>
              </a:solidFill>
              <a:latin typeface="Montserrat SemiBold"/>
              <a:ea typeface="Montserrat SemiBold"/>
              <a:cs typeface="Montserrat SemiBold"/>
              <a:sym typeface="Montserrat SemiBo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7"/>
          <p:cNvSpPr txBox="1"/>
          <p:nvPr/>
        </p:nvSpPr>
        <p:spPr>
          <a:xfrm>
            <a:off x="2931664" y="125788"/>
            <a:ext cx="6093673" cy="43084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1" i="0" lang="en-AU" sz="2200" u="none" cap="none" strike="noStrike">
                <a:solidFill>
                  <a:srgbClr val="003D67"/>
                </a:solidFill>
                <a:latin typeface="Arial"/>
                <a:ea typeface="Arial"/>
                <a:cs typeface="Arial"/>
                <a:sym typeface="Arial"/>
              </a:rPr>
              <a:t>Scoring summary</a:t>
            </a:r>
            <a:endParaRPr b="1" i="0" sz="2200" u="none" cap="none" strike="noStrike">
              <a:solidFill>
                <a:srgbClr val="003D67"/>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8"/>
          <p:cNvSpPr txBox="1"/>
          <p:nvPr/>
        </p:nvSpPr>
        <p:spPr>
          <a:xfrm>
            <a:off x="2931664" y="125788"/>
            <a:ext cx="6093673" cy="43084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2A2A2A"/>
              </a:buClr>
              <a:buSzPts val="2500"/>
              <a:buFont typeface="Arial"/>
              <a:buNone/>
            </a:pPr>
            <a:r>
              <a:rPr b="1" i="0" lang="en-AU" sz="2200" u="none" cap="none" strike="noStrike">
                <a:solidFill>
                  <a:srgbClr val="003D67"/>
                </a:solidFill>
                <a:latin typeface="Arial"/>
                <a:ea typeface="Arial"/>
                <a:cs typeface="Arial"/>
                <a:sym typeface="Arial"/>
              </a:rPr>
              <a:t>Key notes / recommendations</a:t>
            </a:r>
            <a:endParaRPr b="1" i="0" sz="2200" u="none" cap="none" strike="noStrike">
              <a:solidFill>
                <a:srgbClr val="003D67"/>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75"/>
          <p:cNvSpPr txBox="1"/>
          <p:nvPr>
            <p:ph type="title"/>
          </p:nvPr>
        </p:nvSpPr>
        <p:spPr>
          <a:xfrm>
            <a:off x="252000" y="699740"/>
            <a:ext cx="8640000" cy="90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n-AU">
                <a:solidFill>
                  <a:srgbClr val="003D67"/>
                </a:solidFill>
              </a:rPr>
              <a:t>More information</a:t>
            </a:r>
            <a:endParaRPr>
              <a:solidFill>
                <a:srgbClr val="003D67"/>
              </a:solidFill>
            </a:endParaRPr>
          </a:p>
        </p:txBody>
      </p:sp>
      <p:sp>
        <p:nvSpPr>
          <p:cNvPr id="224" name="Google Shape;224;p75"/>
          <p:cNvSpPr txBox="1"/>
          <p:nvPr>
            <p:ph idx="1" type="body"/>
          </p:nvPr>
        </p:nvSpPr>
        <p:spPr>
          <a:xfrm>
            <a:off x="252000" y="1946000"/>
            <a:ext cx="8640000" cy="2909100"/>
          </a:xfrm>
          <a:prstGeom prst="rect">
            <a:avLst/>
          </a:prstGeom>
          <a:noFill/>
          <a:ln>
            <a:noFill/>
          </a:ln>
        </p:spPr>
        <p:txBody>
          <a:bodyPr anchorCtr="0" anchor="t" bIns="45700" lIns="91425" spcFirstLastPara="1" rIns="91425" wrap="square" tIns="45700">
            <a:normAutofit lnSpcReduction="10000"/>
          </a:bodyPr>
          <a:lstStyle/>
          <a:p>
            <a:pPr indent="-317500" lvl="0" marL="571500" rtl="0" algn="l">
              <a:lnSpc>
                <a:spcPct val="100000"/>
              </a:lnSpc>
              <a:spcBef>
                <a:spcPts val="750"/>
              </a:spcBef>
              <a:spcAft>
                <a:spcPts val="0"/>
              </a:spcAft>
              <a:buSzPts val="1600"/>
              <a:buFont typeface="Arial"/>
              <a:buChar char="•"/>
            </a:pPr>
            <a:r>
              <a:rPr lang="en-AU" sz="1600" u="sng">
                <a:solidFill>
                  <a:schemeClr val="lt2"/>
                </a:solidFill>
                <a:hlinkClick r:id="rId3">
                  <a:extLst>
                    <a:ext uri="{A12FA001-AC4F-418D-AE19-62706E023703}">
                      <ahyp:hlinkClr val="tx"/>
                    </a:ext>
                  </a:extLst>
                </a:hlinkClick>
              </a:rPr>
              <a:t>HIWeather warning value chain project website</a:t>
            </a:r>
            <a:r>
              <a:rPr lang="en-AU" sz="1600">
                <a:solidFill>
                  <a:schemeClr val="lt2"/>
                </a:solidFill>
              </a:rPr>
              <a:t> (June 2023)</a:t>
            </a:r>
            <a:endParaRPr sz="1600"/>
          </a:p>
          <a:p>
            <a:pPr indent="-317500" lvl="0" marL="571500" rtl="0" algn="l">
              <a:lnSpc>
                <a:spcPct val="100000"/>
              </a:lnSpc>
              <a:spcBef>
                <a:spcPts val="750"/>
              </a:spcBef>
              <a:spcAft>
                <a:spcPts val="0"/>
              </a:spcAft>
              <a:buSzPts val="1600"/>
              <a:buFont typeface="Arial"/>
              <a:buChar char="•"/>
            </a:pPr>
            <a:r>
              <a:rPr lang="en-AU" sz="1600" u="sng">
                <a:solidFill>
                  <a:schemeClr val="hlink"/>
                </a:solidFill>
                <a:hlinkClick r:id="rId4"/>
              </a:rPr>
              <a:t>Full warning value chain questionnaire</a:t>
            </a:r>
            <a:r>
              <a:rPr lang="en-AU" sz="1600">
                <a:solidFill>
                  <a:schemeClr val="lt2"/>
                </a:solidFill>
              </a:rPr>
              <a:t> (July 2023)</a:t>
            </a:r>
            <a:endParaRPr sz="1600"/>
          </a:p>
          <a:p>
            <a:pPr indent="-317500" lvl="0" marL="571500" rtl="0" algn="l">
              <a:lnSpc>
                <a:spcPct val="100000"/>
              </a:lnSpc>
              <a:spcBef>
                <a:spcPts val="750"/>
              </a:spcBef>
              <a:spcAft>
                <a:spcPts val="0"/>
              </a:spcAft>
              <a:buSzPts val="1600"/>
              <a:buFont typeface="Arial"/>
              <a:buChar char="•"/>
            </a:pPr>
            <a:r>
              <a:rPr lang="en-AU" sz="1600">
                <a:solidFill>
                  <a:schemeClr val="lt2"/>
                </a:solidFill>
              </a:rPr>
              <a:t>Golding (2022) Towards the “Perfect” Weather Warning: Bridging Disciplinary Gaps thro</a:t>
            </a:r>
            <a:r>
              <a:rPr lang="en-AU" sz="1600">
                <a:solidFill>
                  <a:schemeClr val="lt2"/>
                </a:solidFill>
              </a:rPr>
              <a:t>ug</a:t>
            </a:r>
            <a:r>
              <a:rPr lang="en-AU" sz="1600">
                <a:solidFill>
                  <a:schemeClr val="lt2"/>
                </a:solidFill>
              </a:rPr>
              <a:t>h Partnership and Communication. Available from </a:t>
            </a:r>
            <a:r>
              <a:rPr lang="en-AU" sz="1600" u="sng">
                <a:solidFill>
                  <a:schemeClr val="lt2"/>
                </a:solidFill>
                <a:hlinkClick r:id="rId5">
                  <a:extLst>
                    <a:ext uri="{A12FA001-AC4F-418D-AE19-62706E023703}">
                      <ahyp:hlinkClr val="tx"/>
                    </a:ext>
                  </a:extLst>
                </a:hlinkClick>
              </a:rPr>
              <a:t>https://link.springer.com/book/10.1007/978-3-030-98989-7</a:t>
            </a:r>
            <a:r>
              <a:rPr lang="en-AU" sz="1600">
                <a:solidFill>
                  <a:schemeClr val="lt2"/>
                </a:solidFill>
              </a:rPr>
              <a:t>.</a:t>
            </a:r>
            <a:endParaRPr sz="1600">
              <a:solidFill>
                <a:schemeClr val="lt2"/>
              </a:solidFill>
            </a:endParaRPr>
          </a:p>
          <a:p>
            <a:pPr indent="-317500" lvl="0" marL="571500" rtl="0" algn="l">
              <a:lnSpc>
                <a:spcPct val="100000"/>
              </a:lnSpc>
              <a:spcBef>
                <a:spcPts val="750"/>
              </a:spcBef>
              <a:spcAft>
                <a:spcPts val="0"/>
              </a:spcAft>
              <a:buClr>
                <a:schemeClr val="lt2"/>
              </a:buClr>
              <a:buSzPts val="1600"/>
              <a:buFont typeface="Arial"/>
              <a:buChar char="•"/>
            </a:pPr>
            <a:r>
              <a:rPr lang="en-AU" sz="1600">
                <a:solidFill>
                  <a:schemeClr val="lt2"/>
                </a:solidFill>
              </a:rPr>
              <a:t>Hoffmann, D., E.E. Ebert, C. Mooney, B. Golding and S. Potter (2023) Using value chain approaches to evaluate the end-to-end warning chain. Adv. Sci. Res., 20, 73–79,</a:t>
            </a:r>
            <a:r>
              <a:rPr lang="en-AU" sz="1600">
                <a:solidFill>
                  <a:schemeClr val="lt2"/>
                </a:solidFill>
                <a:uFill>
                  <a:noFill/>
                </a:uFill>
                <a:hlinkClick r:id="rId6">
                  <a:extLst>
                    <a:ext uri="{A12FA001-AC4F-418D-AE19-62706E023703}">
                      <ahyp:hlinkClr val="tx"/>
                    </a:ext>
                  </a:extLst>
                </a:hlinkClick>
              </a:rPr>
              <a:t> </a:t>
            </a:r>
            <a:r>
              <a:rPr lang="en-AU" sz="1600" u="sng">
                <a:solidFill>
                  <a:schemeClr val="lt2"/>
                </a:solidFill>
                <a:hlinkClick r:id="rId7">
                  <a:extLst>
                    <a:ext uri="{A12FA001-AC4F-418D-AE19-62706E023703}">
                      <ahyp:hlinkClr val="tx"/>
                    </a:ext>
                  </a:extLst>
                </a:hlinkClick>
              </a:rPr>
              <a:t>https://doi.org/10.5194/asr-20-73-2023</a:t>
            </a:r>
            <a:r>
              <a:rPr lang="en-AU" sz="1600">
                <a:solidFill>
                  <a:schemeClr val="lt2"/>
                </a:solidFill>
              </a:rPr>
              <a:t>.</a:t>
            </a:r>
            <a:endParaRPr sz="1600">
              <a:solidFill>
                <a:schemeClr val="lt2"/>
              </a:solidFill>
            </a:endParaRPr>
          </a:p>
          <a:p>
            <a:pPr indent="-317500" lvl="0" marL="571500" marR="0" rtl="0" algn="l">
              <a:lnSpc>
                <a:spcPct val="100000"/>
              </a:lnSpc>
              <a:spcBef>
                <a:spcPts val="750"/>
              </a:spcBef>
              <a:spcAft>
                <a:spcPts val="0"/>
              </a:spcAft>
              <a:buSzPts val="1600"/>
              <a:buFont typeface="Arial"/>
              <a:buChar char="•"/>
            </a:pPr>
            <a:r>
              <a:rPr lang="en-AU" sz="1600" u="sng">
                <a:solidFill>
                  <a:schemeClr val="hlink"/>
                </a:solidFill>
                <a:hlinkClick r:id="rId8"/>
              </a:rPr>
              <a:t>WMO WWRP website</a:t>
            </a:r>
            <a:r>
              <a:rPr lang="en-AU" sz="1600">
                <a:solidFill>
                  <a:schemeClr val="lt2"/>
                </a:solidFill>
              </a:rPr>
              <a:t> (July 2023)</a:t>
            </a:r>
            <a:endParaRPr sz="1600">
              <a:solidFill>
                <a:schemeClr val="lt2"/>
              </a:solidFill>
            </a:endParaRPr>
          </a:p>
          <a:p>
            <a:pPr indent="-317500" lvl="0" marL="571500" marR="0" rtl="0" algn="l">
              <a:lnSpc>
                <a:spcPct val="100000"/>
              </a:lnSpc>
              <a:spcBef>
                <a:spcPts val="750"/>
              </a:spcBef>
              <a:spcAft>
                <a:spcPts val="0"/>
              </a:spcAft>
              <a:buClr>
                <a:schemeClr val="lt2"/>
              </a:buClr>
              <a:buSzPts val="1600"/>
              <a:buFont typeface="Arial"/>
              <a:buChar char="•"/>
            </a:pPr>
            <a:r>
              <a:rPr lang="en-AU" sz="1600">
                <a:solidFill>
                  <a:schemeClr val="lt2"/>
                </a:solidFill>
              </a:rPr>
              <a:t>Email: </a:t>
            </a:r>
            <a:r>
              <a:rPr lang="en-AU" sz="1600" u="sng">
                <a:solidFill>
                  <a:schemeClr val="hlink"/>
                </a:solidFill>
                <a:hlinkClick r:id="rId9"/>
              </a:rPr>
              <a:t>valuechain@bom.gov.au</a:t>
            </a:r>
            <a:r>
              <a:rPr lang="en-AU" sz="1600">
                <a:solidFill>
                  <a:schemeClr val="lt2"/>
                </a:solidFill>
              </a:rPr>
              <a:t> </a:t>
            </a:r>
            <a:endParaRPr sz="1600">
              <a:solidFill>
                <a:schemeClr val="lt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HIWeather Value Chain Theme">
  <a:themeElements>
    <a:clrScheme name="Met Office">
      <a:dk1>
        <a:srgbClr val="2A2A2A"/>
      </a:dk1>
      <a:lt1>
        <a:srgbClr val="B9DC0C"/>
      </a:lt1>
      <a:dk2>
        <a:srgbClr val="2A2A2A"/>
      </a:dk2>
      <a:lt2>
        <a:srgbClr val="FFFFFF"/>
      </a:lt2>
      <a:accent1>
        <a:srgbClr val="50B9A4"/>
      </a:accent1>
      <a:accent2>
        <a:srgbClr val="007AA9"/>
      </a:accent2>
      <a:accent3>
        <a:srgbClr val="E47452"/>
      </a:accent3>
      <a:accent4>
        <a:srgbClr val="A1A0AA"/>
      </a:accent4>
      <a:accent5>
        <a:srgbClr val="FFFFFF"/>
      </a:accent5>
      <a:accent6>
        <a:srgbClr val="FFFFFF"/>
      </a:accent6>
      <a:hlink>
        <a:srgbClr val="0673F9"/>
      </a:hlink>
      <a:folHlink>
        <a:srgbClr val="6F273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2023-02-09T15:57:35Z</dcterms:created>
  <dc:creator>Neal, Robert</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0x01010008EC4BDFB4C3D542892399C37F0B505F00201343D3E4765C4493824A9A8C4D7E2E</vt:lpwstr>
  </property>
  <property fmtid="{D5CDD505-2E9C-101B-9397-08002B2CF9AE}" pid="3" name="Order">
    <vt:r8>4814700.0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ies>
</file>