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omments/modernComment_128_65468C24.xml" ContentType="application/vnd.ms-powerpoint.comments+xml"/>
  <Override PartName="/ppt/comments/modernComment_130_64B06200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60"/>
  </p:notesMasterIdLst>
  <p:sldIdLst>
    <p:sldId id="279" r:id="rId5"/>
    <p:sldId id="267" r:id="rId6"/>
    <p:sldId id="284" r:id="rId7"/>
    <p:sldId id="290" r:id="rId8"/>
    <p:sldId id="294" r:id="rId9"/>
    <p:sldId id="295" r:id="rId10"/>
    <p:sldId id="293" r:id="rId11"/>
    <p:sldId id="300" r:id="rId12"/>
    <p:sldId id="341" r:id="rId13"/>
    <p:sldId id="301" r:id="rId14"/>
    <p:sldId id="302" r:id="rId15"/>
    <p:sldId id="296" r:id="rId16"/>
    <p:sldId id="304" r:id="rId17"/>
    <p:sldId id="303" r:id="rId18"/>
    <p:sldId id="306" r:id="rId19"/>
    <p:sldId id="311" r:id="rId20"/>
    <p:sldId id="307" r:id="rId21"/>
    <p:sldId id="313" r:id="rId22"/>
    <p:sldId id="309" r:id="rId23"/>
    <p:sldId id="312" r:id="rId24"/>
    <p:sldId id="288" r:id="rId25"/>
    <p:sldId id="285" r:id="rId26"/>
    <p:sldId id="320" r:id="rId27"/>
    <p:sldId id="336" r:id="rId28"/>
    <p:sldId id="287" r:id="rId29"/>
    <p:sldId id="263" r:id="rId30"/>
    <p:sldId id="317" r:id="rId31"/>
    <p:sldId id="318" r:id="rId32"/>
    <p:sldId id="292" r:id="rId33"/>
    <p:sldId id="310" r:id="rId34"/>
    <p:sldId id="335" r:id="rId35"/>
    <p:sldId id="316" r:id="rId36"/>
    <p:sldId id="340" r:id="rId37"/>
    <p:sldId id="342" r:id="rId38"/>
    <p:sldId id="343" r:id="rId39"/>
    <p:sldId id="323" r:id="rId40"/>
    <p:sldId id="308" r:id="rId41"/>
    <p:sldId id="321" r:id="rId42"/>
    <p:sldId id="326" r:id="rId43"/>
    <p:sldId id="337" r:id="rId44"/>
    <p:sldId id="338" r:id="rId45"/>
    <p:sldId id="324" r:id="rId46"/>
    <p:sldId id="325" r:id="rId47"/>
    <p:sldId id="322" r:id="rId48"/>
    <p:sldId id="327" r:id="rId49"/>
    <p:sldId id="332" r:id="rId50"/>
    <p:sldId id="331" r:id="rId51"/>
    <p:sldId id="286" r:id="rId52"/>
    <p:sldId id="328" r:id="rId53"/>
    <p:sldId id="329" r:id="rId54"/>
    <p:sldId id="264" r:id="rId55"/>
    <p:sldId id="283" r:id="rId56"/>
    <p:sldId id="333" r:id="rId57"/>
    <p:sldId id="334" r:id="rId58"/>
    <p:sldId id="262" r:id="rId5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Calibri Light" panose="020F0302020204030204" pitchFamily="34" charset="0"/>
      <p:regular r:id="rId65"/>
      <p:italic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C04064-292D-24CD-0197-E667D487D2D0}" name="Rob James (QIB)" initials="" userId="S::rjames@nbi.ac.uk::d299e262-d33a-4c09-8794-f62dcdbcb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D00"/>
    <a:srgbClr val="33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03" autoAdjust="0"/>
    <p:restoredTop sz="96327"/>
  </p:normalViewPr>
  <p:slideViewPr>
    <p:cSldViewPr snapToGrid="0" snapToObjects="1">
      <p:cViewPr>
        <p:scale>
          <a:sx n="93" d="100"/>
          <a:sy n="93" d="100"/>
        </p:scale>
        <p:origin x="584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6.fntdata"/><Relationship Id="rId5" Type="http://schemas.openxmlformats.org/officeDocument/2006/relationships/slide" Target="slides/slide1.xml"/><Relationship Id="rId61" Type="http://schemas.openxmlformats.org/officeDocument/2006/relationships/font" Target="fonts/font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omments/modernComment_128_65468C2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FE2748-AFAB-4B4E-ADC3-6517C3F05EFB}" authorId="{3BC04064-292D-24CD-0197-E667D487D2D0}" created="2023-10-31T11:03:04.138">
    <pc:sldMkLst xmlns:pc="http://schemas.microsoft.com/office/powerpoint/2013/main/command">
      <pc:docMk/>
      <pc:sldMk cId="1699122212" sldId="296"/>
    </pc:sldMkLst>
    <p188:txBody>
      <a:bodyPr/>
      <a:lstStyle/>
      <a:p>
        <a:r>
          <a:rPr lang="en-US"/>
          <a:t>Remove?</a:t>
        </a:r>
      </a:p>
    </p188:txBody>
  </p188:cm>
</p188:cmLst>
</file>

<file path=ppt/comments/modernComment_130_64B0620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08165D-D52F-984E-83FB-2318E37AB650}" authorId="{3BC04064-292D-24CD-0197-E667D487D2D0}" created="2023-10-31T11:03:14.720">
    <pc:sldMkLst xmlns:pc="http://schemas.microsoft.com/office/powerpoint/2013/main/command">
      <pc:docMk/>
      <pc:sldMk cId="1689281024" sldId="304"/>
    </pc:sldMkLst>
    <p188:txBody>
      <a:bodyPr/>
      <a:lstStyle/>
      <a:p>
        <a:r>
          <a:rPr lang="en-US"/>
          <a:t>Remove?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A853B-15F3-2043-8EC8-D687EC22F733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201BD-E87A-D04D-AF74-E4D0EAB34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333F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07453F9-8BBE-7649-947D-8FDB7F035F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524" y="0"/>
            <a:ext cx="5160475" cy="51435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88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F3202758-626D-BF40-8303-270644D7DB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"/>
            <a:ext cx="4572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98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F03B52D8-DBE1-F741-B44B-5FED4FF38D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1950" y="0"/>
            <a:ext cx="497205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18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5B2AF04-CFF4-1A46-BF4F-D40B0DB04D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7496" y="0"/>
            <a:ext cx="43165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58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51CF735-6388-3F40-8BB6-C2CC60E565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01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18BEB5A-6A7E-3343-85AD-DF6FA88FBC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413" y="-1"/>
            <a:ext cx="4849587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71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7186286-CC6B-5B40-94DE-9DF12C39A0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"/>
            <a:ext cx="4572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44024"/>
            <a:ext cx="4767315" cy="119814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32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963219"/>
            <a:ext cx="4357418" cy="48928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BD300-2EE3-A240-AEEC-881EFA0D0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902185"/>
            <a:ext cx="1729335" cy="79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34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hapt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015B3-D5B0-A24E-AD1C-A0BEAFFE1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86" t="59607" b="10751"/>
          <a:stretch/>
        </p:blipFill>
        <p:spPr>
          <a:xfrm>
            <a:off x="0" y="0"/>
            <a:ext cx="74427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867" y="500063"/>
            <a:ext cx="5500687" cy="424749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ts val="32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0E18F-3337-5846-A3B8-28F7C1513B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3001" y="4224528"/>
            <a:ext cx="1134457" cy="52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2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&amp;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7ABA59C-6DE0-FC4F-B741-66C99E4B49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6252" y="554636"/>
            <a:ext cx="3077833" cy="33877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0E18F-3337-5846-A3B8-28F7C1513B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F1A74-B5BF-3D42-A4A1-9B2ABD2A68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9915" y="1436434"/>
            <a:ext cx="4446423" cy="27758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Clr>
                <a:schemeClr val="bg2"/>
              </a:buClr>
              <a:buNone/>
              <a:defRPr sz="1400">
                <a:latin typeface="+mj-lt"/>
              </a:defRPr>
            </a:lvl1pPr>
            <a:lvl2pPr indent="0">
              <a:buClr>
                <a:schemeClr val="bg2"/>
              </a:buClr>
              <a:buNone/>
              <a:defRPr sz="1200">
                <a:latin typeface="+mj-lt"/>
              </a:defRPr>
            </a:lvl2pPr>
            <a:lvl3pPr indent="0">
              <a:buClr>
                <a:schemeClr val="bg2"/>
              </a:buClr>
              <a:buNone/>
              <a:defRPr sz="1100">
                <a:latin typeface="+mj-lt"/>
              </a:defRPr>
            </a:lvl3pPr>
            <a:lvl4pPr indent="0">
              <a:buClr>
                <a:schemeClr val="bg2"/>
              </a:buClr>
              <a:buNone/>
              <a:defRPr sz="1000">
                <a:latin typeface="+mj-lt"/>
              </a:defRPr>
            </a:lvl4pPr>
            <a:lvl5pPr indent="0">
              <a:buClr>
                <a:schemeClr val="bg2"/>
              </a:buClr>
              <a:buNone/>
              <a:defRPr sz="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96F4A6-477C-2841-A79F-613736E4B4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915" y="557153"/>
            <a:ext cx="4431700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00"/>
              </a:lnSpc>
              <a:defRPr sz="24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94BDDF3-DCED-EA4F-89C3-B82BFD270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15" y="987076"/>
            <a:ext cx="4431701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8BF98-6598-4C41-B9B4-42201F3F08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2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&amp;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F1A74-B5BF-3D42-A4A1-9B2ABD2A68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7124" y="1409076"/>
            <a:ext cx="4444584" cy="24268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Clr>
                <a:schemeClr val="bg2"/>
              </a:buClr>
              <a:buNone/>
              <a:defRPr sz="1400">
                <a:latin typeface="+mj-lt"/>
              </a:defRPr>
            </a:lvl1pPr>
            <a:lvl2pPr>
              <a:buClr>
                <a:schemeClr val="bg2"/>
              </a:buClr>
              <a:buNone/>
              <a:defRPr sz="1200">
                <a:latin typeface="+mj-lt"/>
              </a:defRPr>
            </a:lvl2pPr>
            <a:lvl3pPr>
              <a:buClr>
                <a:schemeClr val="bg2"/>
              </a:buClr>
              <a:buNone/>
              <a:defRPr sz="1100">
                <a:latin typeface="+mj-lt"/>
              </a:defRPr>
            </a:lvl3pPr>
            <a:lvl4pPr>
              <a:buClr>
                <a:schemeClr val="bg2"/>
              </a:buClr>
              <a:buNone/>
              <a:defRPr sz="1000">
                <a:latin typeface="+mj-lt"/>
              </a:defRPr>
            </a:lvl4pPr>
            <a:lvl5pPr>
              <a:buClr>
                <a:schemeClr val="bg2"/>
              </a:buClr>
              <a:buNone/>
              <a:defRPr sz="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2A509A0F-9F34-5D43-A5C1-D0FFBBE7D3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646" y="554635"/>
            <a:ext cx="3077833" cy="35976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537774DE-59A9-9940-B061-6A7F1352F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7124" y="987076"/>
            <a:ext cx="4444583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954FACA-893A-D849-A9BA-A835E0FE4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124" y="554634"/>
            <a:ext cx="4444584" cy="2842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CC2EE3-CE5B-084D-B314-66E247CD87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BCC958-A8E3-2246-BB13-00BB52D8C3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4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2C6D25AF-4DB8-3F46-B1C2-7AFDD3E8C3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04F8148-0BDD-0543-AEEA-149A9C6ED07A}"/>
              </a:ext>
            </a:extLst>
          </p:cNvPr>
          <p:cNvGrpSpPr/>
          <p:nvPr userDrawn="1"/>
        </p:nvGrpSpPr>
        <p:grpSpPr>
          <a:xfrm>
            <a:off x="510101" y="1835918"/>
            <a:ext cx="1515297" cy="1515149"/>
            <a:chOff x="510101" y="1835918"/>
            <a:chExt cx="1515297" cy="15151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B694B1C-D3E5-0445-9FBD-0ED6F86E4947}"/>
                </a:ext>
              </a:extLst>
            </p:cNvPr>
            <p:cNvSpPr/>
            <p:nvPr userDrawn="1"/>
          </p:nvSpPr>
          <p:spPr>
            <a:xfrm>
              <a:off x="510249" y="1835918"/>
              <a:ext cx="1515149" cy="15151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04A586-568C-2A4C-990E-227B2938540B}"/>
                </a:ext>
              </a:extLst>
            </p:cNvPr>
            <p:cNvSpPr/>
            <p:nvPr userDrawn="1"/>
          </p:nvSpPr>
          <p:spPr>
            <a:xfrm>
              <a:off x="510101" y="1835918"/>
              <a:ext cx="1515149" cy="552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84254" y="557152"/>
            <a:ext cx="4775391" cy="402167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600"/>
              </a:lnSpc>
              <a:defRPr sz="24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E937977-CFFE-1246-A6D1-C7601B75C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4254" y="987076"/>
            <a:ext cx="4775391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56BB8-EE51-EE41-AC36-DBF694CBC1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101" y="1966070"/>
            <a:ext cx="1515149" cy="946628"/>
          </a:xfrm>
          <a:prstGeom prst="rect">
            <a:avLst/>
          </a:prstGeom>
        </p:spPr>
        <p:txBody>
          <a:bodyPr wrap="square" lIns="108000" tIns="36000" rIns="108000" bIns="0" anchor="t" anchorCtr="0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558D83A-E48D-5245-8866-7C769F66C3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0101" y="2694444"/>
            <a:ext cx="1515445" cy="581698"/>
          </a:xfrm>
          <a:prstGeom prst="rect">
            <a:avLst/>
          </a:prstGeom>
        </p:spPr>
        <p:txBody>
          <a:bodyPr lIns="108000" tIns="0" rIns="108000" bIns="0" anchor="t" anchorCtr="0">
            <a:normAutofit/>
          </a:bodyPr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439FE62-82C6-8349-A0DD-CB3BF9A67B4B}"/>
              </a:ext>
            </a:extLst>
          </p:cNvPr>
          <p:cNvGrpSpPr/>
          <p:nvPr userDrawn="1"/>
        </p:nvGrpSpPr>
        <p:grpSpPr>
          <a:xfrm>
            <a:off x="3814351" y="1835918"/>
            <a:ext cx="1515297" cy="1515149"/>
            <a:chOff x="510101" y="1835918"/>
            <a:chExt cx="1515297" cy="1515149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01D8092-0B13-434A-8DA9-AF2B0BA98D5C}"/>
                </a:ext>
              </a:extLst>
            </p:cNvPr>
            <p:cNvSpPr/>
            <p:nvPr userDrawn="1"/>
          </p:nvSpPr>
          <p:spPr>
            <a:xfrm>
              <a:off x="510249" y="1835918"/>
              <a:ext cx="1515149" cy="15151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A941B11-4A6E-FD4B-A2DE-1D0797928C20}"/>
                </a:ext>
              </a:extLst>
            </p:cNvPr>
            <p:cNvSpPr/>
            <p:nvPr userDrawn="1"/>
          </p:nvSpPr>
          <p:spPr>
            <a:xfrm>
              <a:off x="510101" y="1835918"/>
              <a:ext cx="1515149" cy="552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Text Placeholder 3">
            <a:extLst>
              <a:ext uri="{FF2B5EF4-FFF2-40B4-BE49-F238E27FC236}">
                <a16:creationId xmlns:a16="http://schemas.microsoft.com/office/drawing/2014/main" id="{FC451370-C6DE-F649-B7BF-F8EEF86430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4351" y="1966070"/>
            <a:ext cx="1515149" cy="946628"/>
          </a:xfrm>
          <a:prstGeom prst="rect">
            <a:avLst/>
          </a:prstGeom>
        </p:spPr>
        <p:txBody>
          <a:bodyPr wrap="square" lIns="108000" tIns="36000" rIns="108000" bIns="0" anchor="t" anchorCtr="0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13">
            <a:extLst>
              <a:ext uri="{FF2B5EF4-FFF2-40B4-BE49-F238E27FC236}">
                <a16:creationId xmlns:a16="http://schemas.microsoft.com/office/drawing/2014/main" id="{5FFB7A26-381F-5949-AFFF-62930CE24B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4351" y="2694444"/>
            <a:ext cx="1515445" cy="581698"/>
          </a:xfrm>
          <a:prstGeom prst="rect">
            <a:avLst/>
          </a:prstGeom>
        </p:spPr>
        <p:txBody>
          <a:bodyPr lIns="108000" tIns="0" rIns="108000" bIns="0" anchor="t" anchorCtr="0">
            <a:normAutofit/>
          </a:bodyPr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5D6824D-1FD2-B64F-85AE-2D19A9B11EFA}"/>
              </a:ext>
            </a:extLst>
          </p:cNvPr>
          <p:cNvGrpSpPr/>
          <p:nvPr userDrawn="1"/>
        </p:nvGrpSpPr>
        <p:grpSpPr>
          <a:xfrm>
            <a:off x="2156032" y="1835918"/>
            <a:ext cx="1515297" cy="1515149"/>
            <a:chOff x="510101" y="1835918"/>
            <a:chExt cx="1515297" cy="151514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61E1F42-9DD8-2644-8087-49EA783DA21B}"/>
                </a:ext>
              </a:extLst>
            </p:cNvPr>
            <p:cNvSpPr/>
            <p:nvPr userDrawn="1"/>
          </p:nvSpPr>
          <p:spPr>
            <a:xfrm>
              <a:off x="510249" y="1835918"/>
              <a:ext cx="1515149" cy="15151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202C1B6-97EF-3943-A9FF-0B51DA49EF07}"/>
                </a:ext>
              </a:extLst>
            </p:cNvPr>
            <p:cNvSpPr/>
            <p:nvPr userDrawn="1"/>
          </p:nvSpPr>
          <p:spPr>
            <a:xfrm>
              <a:off x="510101" y="1835918"/>
              <a:ext cx="1515149" cy="552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 Placeholder 3">
            <a:extLst>
              <a:ext uri="{FF2B5EF4-FFF2-40B4-BE49-F238E27FC236}">
                <a16:creationId xmlns:a16="http://schemas.microsoft.com/office/drawing/2014/main" id="{10209BD2-72BE-094A-9845-13F3171FB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56032" y="1966070"/>
            <a:ext cx="1515149" cy="946628"/>
          </a:xfrm>
          <a:prstGeom prst="rect">
            <a:avLst/>
          </a:prstGeom>
        </p:spPr>
        <p:txBody>
          <a:bodyPr wrap="square" lIns="108000" tIns="36000" rIns="108000" bIns="0" anchor="t" anchorCtr="0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Text Placeholder 13">
            <a:extLst>
              <a:ext uri="{FF2B5EF4-FFF2-40B4-BE49-F238E27FC236}">
                <a16:creationId xmlns:a16="http://schemas.microsoft.com/office/drawing/2014/main" id="{BEDC3B6E-454C-8E41-806A-8EBB27659B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56032" y="2694444"/>
            <a:ext cx="1515445" cy="581698"/>
          </a:xfrm>
          <a:prstGeom prst="rect">
            <a:avLst/>
          </a:prstGeom>
        </p:spPr>
        <p:txBody>
          <a:bodyPr lIns="108000" tIns="0" rIns="108000" bIns="0" anchor="t" anchorCtr="0">
            <a:normAutofit/>
          </a:bodyPr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AD753A8-232E-EF43-93FF-CE47ACE1357E}"/>
              </a:ext>
            </a:extLst>
          </p:cNvPr>
          <p:cNvGrpSpPr/>
          <p:nvPr userDrawn="1"/>
        </p:nvGrpSpPr>
        <p:grpSpPr>
          <a:xfrm>
            <a:off x="5480418" y="1845681"/>
            <a:ext cx="1515297" cy="1515149"/>
            <a:chOff x="510101" y="1835918"/>
            <a:chExt cx="1515297" cy="1515149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314680E-3CE5-3F41-B81F-238D85DB4F37}"/>
                </a:ext>
              </a:extLst>
            </p:cNvPr>
            <p:cNvSpPr/>
            <p:nvPr userDrawn="1"/>
          </p:nvSpPr>
          <p:spPr>
            <a:xfrm>
              <a:off x="510249" y="1835918"/>
              <a:ext cx="1515149" cy="15151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A7FBDF7-EDD4-D24B-A611-C5B677E36684}"/>
                </a:ext>
              </a:extLst>
            </p:cNvPr>
            <p:cNvSpPr/>
            <p:nvPr userDrawn="1"/>
          </p:nvSpPr>
          <p:spPr>
            <a:xfrm>
              <a:off x="510101" y="1835918"/>
              <a:ext cx="1515149" cy="552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Text Placeholder 3">
            <a:extLst>
              <a:ext uri="{FF2B5EF4-FFF2-40B4-BE49-F238E27FC236}">
                <a16:creationId xmlns:a16="http://schemas.microsoft.com/office/drawing/2014/main" id="{79D9274F-2D33-7D41-B805-ACFDCA28F8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0418" y="1975833"/>
            <a:ext cx="1515149" cy="946628"/>
          </a:xfrm>
          <a:prstGeom prst="rect">
            <a:avLst/>
          </a:prstGeom>
        </p:spPr>
        <p:txBody>
          <a:bodyPr wrap="square" lIns="108000" tIns="36000" rIns="108000" bIns="0" anchor="t" anchorCtr="0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13">
            <a:extLst>
              <a:ext uri="{FF2B5EF4-FFF2-40B4-BE49-F238E27FC236}">
                <a16:creationId xmlns:a16="http://schemas.microsoft.com/office/drawing/2014/main" id="{F0F0724E-2C86-BE44-930C-87AC902EED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0418" y="2694444"/>
            <a:ext cx="1515445" cy="581698"/>
          </a:xfrm>
          <a:prstGeom prst="rect">
            <a:avLst/>
          </a:prstGeom>
        </p:spPr>
        <p:txBody>
          <a:bodyPr lIns="108000" tIns="0" rIns="108000" bIns="0" anchor="t" anchorCtr="0">
            <a:normAutofit/>
          </a:bodyPr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340E1D9-357F-834C-879D-111055E95102}"/>
              </a:ext>
            </a:extLst>
          </p:cNvPr>
          <p:cNvGrpSpPr/>
          <p:nvPr userDrawn="1"/>
        </p:nvGrpSpPr>
        <p:grpSpPr>
          <a:xfrm>
            <a:off x="7146486" y="1835918"/>
            <a:ext cx="1515297" cy="1515149"/>
            <a:chOff x="510101" y="1835918"/>
            <a:chExt cx="1515297" cy="1515149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DC5D386-CFBC-644F-997E-72CB59A79742}"/>
                </a:ext>
              </a:extLst>
            </p:cNvPr>
            <p:cNvSpPr/>
            <p:nvPr userDrawn="1"/>
          </p:nvSpPr>
          <p:spPr>
            <a:xfrm>
              <a:off x="510249" y="1835918"/>
              <a:ext cx="1515149" cy="15151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B6CB9AE-E3F9-A041-9E0A-6DC9CCC88D77}"/>
                </a:ext>
              </a:extLst>
            </p:cNvPr>
            <p:cNvSpPr/>
            <p:nvPr userDrawn="1"/>
          </p:nvSpPr>
          <p:spPr>
            <a:xfrm>
              <a:off x="510101" y="1835918"/>
              <a:ext cx="1515149" cy="552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Text Placeholder 3">
            <a:extLst>
              <a:ext uri="{FF2B5EF4-FFF2-40B4-BE49-F238E27FC236}">
                <a16:creationId xmlns:a16="http://schemas.microsoft.com/office/drawing/2014/main" id="{3D9C2CE9-9336-9448-9A85-EDDE698F1F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6486" y="1966070"/>
            <a:ext cx="1515149" cy="946628"/>
          </a:xfrm>
          <a:prstGeom prst="rect">
            <a:avLst/>
          </a:prstGeom>
        </p:spPr>
        <p:txBody>
          <a:bodyPr wrap="square" lIns="108000" tIns="36000" rIns="108000" bIns="0" anchor="t" anchorCtr="0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13">
            <a:extLst>
              <a:ext uri="{FF2B5EF4-FFF2-40B4-BE49-F238E27FC236}">
                <a16:creationId xmlns:a16="http://schemas.microsoft.com/office/drawing/2014/main" id="{BFBE17FB-EDF7-8E42-8CC6-3F36D846BB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46486" y="2694444"/>
            <a:ext cx="1515445" cy="581698"/>
          </a:xfrm>
          <a:prstGeom prst="rect">
            <a:avLst/>
          </a:prstGeom>
        </p:spPr>
        <p:txBody>
          <a:bodyPr lIns="108000" tIns="0" rIns="108000" bIns="0" anchor="t" anchorCtr="0">
            <a:normAutofit/>
          </a:bodyPr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4F42A9A-6597-E348-A34B-59E841A582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87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tatement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D55D16-9CD5-5A49-86C0-3488879A82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049" t="63160" b="11871"/>
          <a:stretch/>
        </p:blipFill>
        <p:spPr>
          <a:xfrm>
            <a:off x="-1" y="0"/>
            <a:ext cx="74427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867" y="500063"/>
            <a:ext cx="5500687" cy="424749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ts val="3200"/>
              </a:lnSpc>
              <a:defRPr sz="30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A558A3-A3C5-634E-B09E-0EA8BF5EFC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3001" y="4224528"/>
            <a:ext cx="1134457" cy="52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78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avy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6604CA4-4E47-1047-BDC1-189DC6CDD5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916" y="1436434"/>
            <a:ext cx="8079151" cy="2775802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ct val="150000"/>
              </a:lnSpc>
              <a:buClr>
                <a:schemeClr val="bg2"/>
              </a:buClr>
              <a:buNone/>
              <a:defRPr sz="1400">
                <a:latin typeface="+mj-lt"/>
              </a:defRPr>
            </a:lvl1pPr>
            <a:lvl2pPr>
              <a:lnSpc>
                <a:spcPct val="150000"/>
              </a:lnSpc>
              <a:buClr>
                <a:schemeClr val="bg2"/>
              </a:buClr>
              <a:buNone/>
              <a:defRPr sz="1200">
                <a:latin typeface="+mj-lt"/>
              </a:defRPr>
            </a:lvl2pPr>
            <a:lvl3pPr>
              <a:lnSpc>
                <a:spcPct val="150000"/>
              </a:lnSpc>
              <a:buClr>
                <a:schemeClr val="bg2"/>
              </a:buClr>
              <a:buNone/>
              <a:defRPr sz="1100">
                <a:latin typeface="+mj-lt"/>
              </a:defRPr>
            </a:lvl3pPr>
            <a:lvl4pPr>
              <a:lnSpc>
                <a:spcPct val="150000"/>
              </a:lnSpc>
              <a:buClr>
                <a:schemeClr val="bg2"/>
              </a:buClr>
              <a:buNone/>
              <a:defRPr sz="1000">
                <a:latin typeface="+mj-lt"/>
              </a:defRPr>
            </a:lvl4pPr>
            <a:lvl5pPr>
              <a:lnSpc>
                <a:spcPct val="150000"/>
              </a:lnSpc>
              <a:buClr>
                <a:schemeClr val="bg2"/>
              </a:buClr>
              <a:buNone/>
              <a:defRPr sz="800">
                <a:latin typeface="+mj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2D56D5-8860-D848-A197-7DA9A378E2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914" y="557153"/>
            <a:ext cx="8079151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00"/>
              </a:lnSpc>
              <a:defRPr sz="24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E5499AE-7498-9844-80D9-AD2E93FEF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15" y="987076"/>
            <a:ext cx="8079153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10A026-A710-E040-8080-353A1DA964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BCDBA3-B06B-8442-9A2D-C85FF2663F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87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ull Ou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86B9F8C-C92C-9A4C-BE34-E4EEBD21D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915" y="557153"/>
            <a:ext cx="4431700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00"/>
              </a:lnSpc>
              <a:defRPr sz="24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D91A3FE-22F3-FE40-A954-17C5E2F9F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15" y="987076"/>
            <a:ext cx="4431701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63DF57F-7028-2343-9F2E-BF862A78A5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15" y="1436434"/>
            <a:ext cx="8109116" cy="2775802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1pPr>
            <a:lvl2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2pPr>
            <a:lvl3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3pPr>
            <a:lvl4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4pPr>
            <a:lvl5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A49A3D-3F53-1549-BD81-76E76B210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64A10-37E6-8F49-858D-E0F161F1E1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ull out and Imag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7ABA59C-6DE0-FC4F-B741-66C99E4B49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6252" y="554636"/>
            <a:ext cx="3077833" cy="33877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FE44AE-D1CC-824F-9AC5-DCD8635E46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915" y="557153"/>
            <a:ext cx="4431700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00"/>
              </a:lnSpc>
              <a:defRPr sz="24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CFEDC5F-D89F-9C4C-81D6-7947AEB14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15" y="987076"/>
            <a:ext cx="4431701" cy="27384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3D2C18D-64F9-6D40-8EAF-98AAD5FA35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9915" y="1436434"/>
            <a:ext cx="4431700" cy="2775802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1pPr>
            <a:lvl2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2pPr>
            <a:lvl3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3pPr>
            <a:lvl4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4pPr>
            <a:lvl5pPr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79D0B0-3821-AC44-A256-1A20892361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0CB0A3-BD0B-4749-8420-A3A8BAAB44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69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rofi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60407E-8034-8541-A28B-94B25A453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57" t="73376" r="-12078" b="-2688"/>
          <a:stretch/>
        </p:blipFill>
        <p:spPr>
          <a:xfrm>
            <a:off x="0" y="0"/>
            <a:ext cx="7468086" cy="283144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F1A74-B5BF-3D42-A4A1-9B2ABD2A68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3339" y="2602349"/>
            <a:ext cx="2667261" cy="1606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Clr>
                <a:schemeClr val="bg2"/>
              </a:buClr>
              <a:buFont typeface="Arial" panose="020B0604020202020204" pitchFamily="34" charset="0"/>
              <a:buNone/>
              <a:defRPr sz="1200">
                <a:latin typeface="+mj-lt"/>
              </a:defRPr>
            </a:lvl1pPr>
            <a:lvl2pPr>
              <a:buClr>
                <a:schemeClr val="bg2"/>
              </a:buClr>
              <a:buFont typeface="Arial" panose="020B0604020202020204" pitchFamily="34" charset="0"/>
              <a:buChar char="•"/>
              <a:defRPr sz="1200">
                <a:latin typeface="+mj-lt"/>
              </a:defRPr>
            </a:lvl2pPr>
            <a:lvl3pPr>
              <a:buClr>
                <a:schemeClr val="bg2"/>
              </a:buClr>
              <a:buFont typeface="Arial" panose="020B0604020202020204" pitchFamily="34" charset="0"/>
              <a:buChar char="•"/>
              <a:defRPr sz="1200">
                <a:latin typeface="+mj-lt"/>
              </a:defRPr>
            </a:lvl3pPr>
            <a:lvl4pPr>
              <a:buClr>
                <a:schemeClr val="bg2"/>
              </a:buClr>
              <a:buFont typeface="Arial" panose="020B0604020202020204" pitchFamily="34" charset="0"/>
              <a:buChar char="•"/>
              <a:defRPr sz="1200">
                <a:latin typeface="+mj-lt"/>
              </a:defRPr>
            </a:lvl4pPr>
            <a:lvl5pPr>
              <a:buClr>
                <a:schemeClr val="bg2"/>
              </a:buClr>
              <a:buFont typeface="Arial" panose="020B0604020202020204" pitchFamily="34" charset="0"/>
              <a:buChar char="•"/>
              <a:defRPr sz="12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96F4A6-477C-2841-A79F-613736E4B4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30075" y="530831"/>
            <a:ext cx="2332568" cy="67937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ts val="26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94BDDF3-DCED-EA4F-89C3-B82BFD270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0075" y="1377323"/>
            <a:ext cx="2332569" cy="536143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600"/>
              </a:lnSpc>
              <a:buNone/>
              <a:defRPr sz="14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D30D954-1D58-BE41-988F-5423FEF455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1867" y="541867"/>
            <a:ext cx="1285875" cy="1285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2B38F6E8-6334-3144-BCE5-9FD9F58CCA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1867" y="2922892"/>
            <a:ext cx="1285875" cy="1285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88EBA61-0EEC-754C-B3E9-C105D5C84A6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486400" y="530831"/>
            <a:ext cx="3114193" cy="36779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D510DE-4ABD-AE4C-8B1E-FE6B4C5A01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69F71F-0628-824E-A7CC-7AD4B5D74B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03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Free Area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680CEE-AA86-534B-AF41-99FE5106A3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AB53FA-2B1F-0846-944A-20B1D73014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95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Full Imag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C1FFC-357F-2142-A344-818DEA78CC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53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EDAB3-311B-A847-AB1F-C5032881B7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39" y="4547849"/>
            <a:ext cx="898960" cy="414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87C3C6-86FD-894D-93FC-3AAB25E152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7848"/>
            <a:ext cx="7697037" cy="5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09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Aerial Sho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7306B5E-2089-8643-91B0-038540E8F1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40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Quadram Elevations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ebsite&#10;&#10;Description automatically generated">
            <a:extLst>
              <a:ext uri="{FF2B5EF4-FFF2-40B4-BE49-F238E27FC236}">
                <a16:creationId xmlns:a16="http://schemas.microsoft.com/office/drawing/2014/main" id="{2D68EF98-B480-5448-AC58-B0AC07D1B1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36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End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F1A74-B5BF-3D42-A4A1-9B2ABD2A68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380" y="2270123"/>
            <a:ext cx="4357688" cy="99801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bg2"/>
              </a:buClr>
              <a:buNone/>
              <a:defRPr sz="1200"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2"/>
              </a:buClr>
              <a:buNone/>
              <a:defRPr sz="1200">
                <a:solidFill>
                  <a:schemeClr val="bg1"/>
                </a:solidFill>
                <a:latin typeface="+mj-lt"/>
              </a:defRPr>
            </a:lvl2pPr>
            <a:lvl3pPr>
              <a:buClr>
                <a:schemeClr val="bg2"/>
              </a:buClr>
              <a:buNone/>
              <a:defRPr sz="1100">
                <a:solidFill>
                  <a:schemeClr val="bg1"/>
                </a:solidFill>
                <a:latin typeface="+mj-lt"/>
              </a:defRPr>
            </a:lvl3pPr>
            <a:lvl4pPr>
              <a:buClr>
                <a:schemeClr val="bg2"/>
              </a:buClr>
              <a:buNone/>
              <a:defRPr sz="1000">
                <a:solidFill>
                  <a:schemeClr val="bg1"/>
                </a:solidFill>
                <a:latin typeface="+mj-lt"/>
              </a:defRPr>
            </a:lvl4pPr>
            <a:lvl5pPr>
              <a:buClr>
                <a:schemeClr val="bg2"/>
              </a:buClr>
              <a:buNone/>
              <a:defRPr sz="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82A18-0556-9C4E-A4E5-77911D60BCCE}"/>
              </a:ext>
            </a:extLst>
          </p:cNvPr>
          <p:cNvSpPr txBox="1"/>
          <p:nvPr userDrawn="1"/>
        </p:nvSpPr>
        <p:spPr>
          <a:xfrm>
            <a:off x="628378" y="853123"/>
            <a:ext cx="4561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2037A-5357-6647-B0C0-FCF84A4A1700}"/>
              </a:ext>
            </a:extLst>
          </p:cNvPr>
          <p:cNvSpPr txBox="1"/>
          <p:nvPr userDrawn="1"/>
        </p:nvSpPr>
        <p:spPr>
          <a:xfrm>
            <a:off x="628378" y="4101226"/>
            <a:ext cx="157221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+mj-lt"/>
              </a:rPr>
              <a:t>Quadram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Institute </a:t>
            </a:r>
          </a:p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Norwich Research Park </a:t>
            </a:r>
          </a:p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Norfolk NR4 7UQ</a:t>
            </a: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E32891-A6F5-E046-B7D1-F2A3F5CE52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8123" y="3950266"/>
            <a:ext cx="1729335" cy="7972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902213-1CC0-E04E-AC70-3B91141AAF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377" y="4526987"/>
            <a:ext cx="788718" cy="1502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3E056A-3F97-814F-B390-9C8B67F26167}"/>
              </a:ext>
            </a:extLst>
          </p:cNvPr>
          <p:cNvSpPr txBox="1"/>
          <p:nvPr userDrawn="1"/>
        </p:nvSpPr>
        <p:spPr>
          <a:xfrm>
            <a:off x="4511289" y="4101226"/>
            <a:ext cx="17293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bg2"/>
                </a:solidFill>
                <a:latin typeface="+mn-lt"/>
              </a:rPr>
              <a:t>quadram.ac.uk</a:t>
            </a:r>
            <a:endParaRPr lang="en-US" sz="1200" b="1" dirty="0">
              <a:solidFill>
                <a:schemeClr val="bg2"/>
              </a:solidFill>
              <a:latin typeface="+mn-lt"/>
            </a:endParaRPr>
          </a:p>
          <a:p>
            <a:endParaRPr lang="en-US" sz="1200" b="1" dirty="0">
              <a:solidFill>
                <a:schemeClr val="bg2"/>
              </a:solidFill>
              <a:latin typeface="+mn-lt"/>
            </a:endParaRPr>
          </a:p>
          <a:p>
            <a:r>
              <a:rPr lang="en-US" sz="1200" b="1" dirty="0">
                <a:solidFill>
                  <a:schemeClr val="bg2"/>
                </a:solidFill>
                <a:latin typeface="+mn-lt"/>
              </a:rPr>
              <a:t>Follow us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1DB0C4-5397-B04A-B9C0-803115F90E30}"/>
              </a:ext>
            </a:extLst>
          </p:cNvPr>
          <p:cNvCxnSpPr>
            <a:cxnSpLocks/>
          </p:cNvCxnSpPr>
          <p:nvPr userDrawn="1"/>
        </p:nvCxnSpPr>
        <p:spPr>
          <a:xfrm>
            <a:off x="0" y="1651444"/>
            <a:ext cx="3466682" cy="0"/>
          </a:xfrm>
          <a:prstGeom prst="line">
            <a:avLst/>
          </a:prstGeom>
          <a:ln w="76200">
            <a:solidFill>
              <a:srgbClr val="B5B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B3965BB-58A8-AD48-A804-E4F8C483FE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746" y="4526987"/>
            <a:ext cx="159424" cy="15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54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89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68" r:id="rId8"/>
    <p:sldLayoutId id="2147483663" r:id="rId9"/>
    <p:sldLayoutId id="2147483669" r:id="rId10"/>
    <p:sldLayoutId id="2147483670" r:id="rId11"/>
    <p:sldLayoutId id="2147483684" r:id="rId12"/>
    <p:sldLayoutId id="2147483672" r:id="rId13"/>
    <p:sldLayoutId id="2147483674" r:id="rId14"/>
    <p:sldLayoutId id="2147483685" r:id="rId15"/>
    <p:sldLayoutId id="2147483686" r:id="rId16"/>
    <p:sldLayoutId id="2147483676" r:id="rId17"/>
    <p:sldLayoutId id="2147483677" r:id="rId18"/>
    <p:sldLayoutId id="2147483678" r:id="rId19"/>
    <p:sldLayoutId id="2147483679" r:id="rId20"/>
    <p:sldLayoutId id="2147483675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 baseline="0">
          <a:solidFill>
            <a:schemeClr val="accent5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accent5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 baseline="0">
          <a:solidFill>
            <a:schemeClr val="accent5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accent5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accent5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James@Earlham.ac.uk" TargetMode="External"/><Relationship Id="rId2" Type="http://schemas.openxmlformats.org/officeDocument/2006/relationships/hyperlink" Target="mailto:Rob.james@quadram.ac.uk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microsoft.com/office/2018/10/relationships/comments" Target="../comments/modernComment_128_65468C24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microsoft.com/office/2018/10/relationships/comments" Target="../comments/modernComment_130_64B0620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nanoporetech.com/community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D1D5-6EDC-CB43-AB1F-6011F35722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EBAME 8 – Metagenomics in the context of long reads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1893A4-9304-3C45-AD63-958FDF023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3075709"/>
            <a:ext cx="4357418" cy="670268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Rob.james@quadram.ac.uk</a:t>
            </a:r>
            <a:endParaRPr lang="en-US" dirty="0"/>
          </a:p>
          <a:p>
            <a:r>
              <a:rPr lang="en-US" dirty="0">
                <a:hlinkClick r:id="rId3"/>
              </a:rPr>
              <a:t>Robert.James@Earlham.ac.uk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Earlham Institute - Norwich Research Park">
            <a:extLst>
              <a:ext uri="{FF2B5EF4-FFF2-40B4-BE49-F238E27FC236}">
                <a16:creationId xmlns:a16="http://schemas.microsoft.com/office/drawing/2014/main" id="{7CC49CAE-2DBA-5EDD-263A-D0BFC1296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36" y="4133367"/>
            <a:ext cx="754812" cy="56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251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2F4F522-0758-C14B-BD79-9019C86240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numCol="1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Introduction to long read metagenomic sequencing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What is “Long read” metagenomics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”Long-read” and “short-read”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Sequencing platforms overview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Sanger, Illumina, Pacific Bioscience, Nanopore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Technical aspects of shotgun metagenomics.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Sample Collection and Storage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DNA Extractions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b="1" dirty="0"/>
              <a:t>Library preparations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A2C9994-3342-0647-954F-5C1F53E8A3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Overview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1DECF717-C54D-264F-BC57-AAA338BFB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Shotgun metagenomic sequencing in the lab</a:t>
            </a:r>
          </a:p>
        </p:txBody>
      </p:sp>
      <p:pic>
        <p:nvPicPr>
          <p:cNvPr id="3" name="Picture 2" descr="A picture containing plant&#10;&#10;Description automatically generated">
            <a:extLst>
              <a:ext uri="{FF2B5EF4-FFF2-40B4-BE49-F238E27FC236}">
                <a16:creationId xmlns:a16="http://schemas.microsoft.com/office/drawing/2014/main" id="{17F22332-80D5-4A1F-E6A9-EC4366887C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277" y="1181897"/>
            <a:ext cx="4263251" cy="31978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29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3D88EED8-55F0-51B2-92A5-75E24932AF79}"/>
              </a:ext>
            </a:extLst>
          </p:cNvPr>
          <p:cNvSpPr txBox="1">
            <a:spLocks/>
          </p:cNvSpPr>
          <p:nvPr/>
        </p:nvSpPr>
        <p:spPr>
          <a:xfrm>
            <a:off x="539914" y="557153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”Shotgun” Metagenomics</a:t>
            </a:r>
          </a:p>
          <a:p>
            <a:endParaRPr lang="en-US" b="1" dirty="0"/>
          </a:p>
        </p:txBody>
      </p:sp>
      <p:sp>
        <p:nvSpPr>
          <p:cNvPr id="8" name="Subtitle 8">
            <a:extLst>
              <a:ext uri="{FF2B5EF4-FFF2-40B4-BE49-F238E27FC236}">
                <a16:creationId xmlns:a16="http://schemas.microsoft.com/office/drawing/2014/main" id="{907A0714-1242-6D05-D6CD-48930E9F5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15" y="987076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Metagenomics: The study of multiple genes in multiple contexts.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D8379D6-6648-30A8-D172-716354FAA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9916" y="1436434"/>
            <a:ext cx="8079151" cy="2909788"/>
          </a:xfrm>
        </p:spPr>
        <p:txBody>
          <a:bodyPr numCol="1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Isolate and purify the total DNA from all microbes in a complex living communities / samples.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Fragment / Linearize DNA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Prepare DNA for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Sequence fragments of DNA in a sample all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Analyze sequence data appropriately – Sample comparison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Alignment, Taxonomic marker genes, Relative abundance estimates,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(Co) Assembly + MAG coverage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63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igsaw Puzzle Pieces Stock Photo - Download Image Now - Jigsaw Piece, Heap,  Stack">
            <a:extLst>
              <a:ext uri="{FF2B5EF4-FFF2-40B4-BE49-F238E27FC236}">
                <a16:creationId xmlns:a16="http://schemas.microsoft.com/office/drawing/2014/main" id="{FD14D2BB-D12A-F5B0-0054-E6883E4F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5" y="1247187"/>
            <a:ext cx="4828469" cy="321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9DDBEA5-15A2-DF6E-259F-7F565781988D}"/>
              </a:ext>
            </a:extLst>
          </p:cNvPr>
          <p:cNvSpPr txBox="1">
            <a:spLocks/>
          </p:cNvSpPr>
          <p:nvPr/>
        </p:nvSpPr>
        <p:spPr>
          <a:xfrm>
            <a:off x="263338" y="471224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”Shotgun” Metagenomic Assembly</a:t>
            </a:r>
            <a:endParaRPr lang="en-US" b="1" dirty="0"/>
          </a:p>
        </p:txBody>
      </p:sp>
      <p:sp>
        <p:nvSpPr>
          <p:cNvPr id="4" name="Subtitle 8">
            <a:extLst>
              <a:ext uri="{FF2B5EF4-FFF2-40B4-BE49-F238E27FC236}">
                <a16:creationId xmlns:a16="http://schemas.microsoft.com/office/drawing/2014/main" id="{9F45E981-25F3-9BE7-BB25-A5711632E8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36" y="859205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A complex jigsaw puzzle</a:t>
            </a:r>
          </a:p>
        </p:txBody>
      </p:sp>
    </p:spTree>
    <p:extLst>
      <p:ext uri="{BB962C8B-B14F-4D97-AF65-F5344CB8AC3E}">
        <p14:creationId xmlns:p14="http://schemas.microsoft.com/office/powerpoint/2010/main" val="425931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1000-piece Vincent Van Gogh Starry Night Jigsaw Puzzle | Rest In Pieces">
            <a:extLst>
              <a:ext uri="{FF2B5EF4-FFF2-40B4-BE49-F238E27FC236}">
                <a16:creationId xmlns:a16="http://schemas.microsoft.com/office/drawing/2014/main" id="{E742B3AA-1E7C-C3A8-1F37-3A8542E7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20" y="2422071"/>
            <a:ext cx="2857911" cy="20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ona Lisa Puzzle Gift Christmas Puzzles Art Puzzle Vintage - Etsy UK">
            <a:extLst>
              <a:ext uri="{FF2B5EF4-FFF2-40B4-BE49-F238E27FC236}">
                <a16:creationId xmlns:a16="http://schemas.microsoft.com/office/drawing/2014/main" id="{C55D21AC-ED97-9DE1-128E-87B47BFB9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620"/>
            <a:ext cx="2082143" cy="2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Xxxl Clear Blue Sky Panorama Jigsaw Puzzle by Konradlew - Photos.com">
            <a:extLst>
              <a:ext uri="{FF2B5EF4-FFF2-40B4-BE49-F238E27FC236}">
                <a16:creationId xmlns:a16="http://schemas.microsoft.com/office/drawing/2014/main" id="{17B7744B-1630-42D3-3AA4-A19E23978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448" y="124395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John Constable Jigsaw Puzzles - Pixels">
            <a:extLst>
              <a:ext uri="{FF2B5EF4-FFF2-40B4-BE49-F238E27FC236}">
                <a16:creationId xmlns:a16="http://schemas.microsoft.com/office/drawing/2014/main" id="{A0D56282-C9D5-7B38-D6AE-02BED9A6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242" y="176000"/>
            <a:ext cx="2638580" cy="197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nteresting Clouds in Big Sky Country Jigsaw Puzzle by Sue Smith - Pixels">
            <a:extLst>
              <a:ext uri="{FF2B5EF4-FFF2-40B4-BE49-F238E27FC236}">
                <a16:creationId xmlns:a16="http://schemas.microsoft.com/office/drawing/2014/main" id="{D177A156-FC42-287F-E7AA-24B3DBDCC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81" y="2422071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E94215AD-7D0C-9BA1-2F47-7C9387909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4220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92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1000-piece Vincent Van Gogh Starry Night Jigsaw Puzzle | Rest In Pieces">
            <a:extLst>
              <a:ext uri="{FF2B5EF4-FFF2-40B4-BE49-F238E27FC236}">
                <a16:creationId xmlns:a16="http://schemas.microsoft.com/office/drawing/2014/main" id="{E742B3AA-1E7C-C3A8-1F37-3A8542E7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20" y="2422071"/>
            <a:ext cx="2857911" cy="20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ona Lisa Puzzle Gift Christmas Puzzles Art Puzzle Vintage - Etsy UK">
            <a:extLst>
              <a:ext uri="{FF2B5EF4-FFF2-40B4-BE49-F238E27FC236}">
                <a16:creationId xmlns:a16="http://schemas.microsoft.com/office/drawing/2014/main" id="{C55D21AC-ED97-9DE1-128E-87B47BFB9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620"/>
            <a:ext cx="2082143" cy="2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Xxxl Clear Blue Sky Panorama Jigsaw Puzzle by Konradlew - Photos.com">
            <a:extLst>
              <a:ext uri="{FF2B5EF4-FFF2-40B4-BE49-F238E27FC236}">
                <a16:creationId xmlns:a16="http://schemas.microsoft.com/office/drawing/2014/main" id="{17B7744B-1630-42D3-3AA4-A19E23978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448" y="124395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John Constable Jigsaw Puzzles - Pixels">
            <a:extLst>
              <a:ext uri="{FF2B5EF4-FFF2-40B4-BE49-F238E27FC236}">
                <a16:creationId xmlns:a16="http://schemas.microsoft.com/office/drawing/2014/main" id="{A0D56282-C9D5-7B38-D6AE-02BED9A6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242" y="176000"/>
            <a:ext cx="2638580" cy="197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nteresting Clouds in Big Sky Country Jigsaw Puzzle by Sue Smith - Pixels">
            <a:extLst>
              <a:ext uri="{FF2B5EF4-FFF2-40B4-BE49-F238E27FC236}">
                <a16:creationId xmlns:a16="http://schemas.microsoft.com/office/drawing/2014/main" id="{D177A156-FC42-287F-E7AA-24B3DBDCC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81" y="2422071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E94215AD-7D0C-9BA1-2F47-7C9387909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4220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E5C4203C-54A8-D42E-DC5C-289FD7C69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5744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DD31C093-D4A4-1D52-8C63-28CEFD8B4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7268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1000-piece Vincent Van Gogh Starry Night Jigsaw Puzzle | Rest In Pieces">
            <a:extLst>
              <a:ext uri="{FF2B5EF4-FFF2-40B4-BE49-F238E27FC236}">
                <a16:creationId xmlns:a16="http://schemas.microsoft.com/office/drawing/2014/main" id="{F53D383E-A867-B238-1B26-23F28B165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420" y="2574471"/>
            <a:ext cx="2857911" cy="20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John Constable Jigsaw Puzzles - Pixels">
            <a:extLst>
              <a:ext uri="{FF2B5EF4-FFF2-40B4-BE49-F238E27FC236}">
                <a16:creationId xmlns:a16="http://schemas.microsoft.com/office/drawing/2014/main" id="{BF0CD825-896C-B4C6-33A3-9185EE6B6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642" y="328400"/>
            <a:ext cx="2638580" cy="197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Xxxl Clear Blue Sky Panorama Jigsaw Puzzle by Konradlew - Photos.com">
            <a:extLst>
              <a:ext uri="{FF2B5EF4-FFF2-40B4-BE49-F238E27FC236}">
                <a16:creationId xmlns:a16="http://schemas.microsoft.com/office/drawing/2014/main" id="{12851731-8E7B-855A-E02C-2803F5648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48" y="276795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Interesting Clouds in Big Sky Country Jigsaw Puzzle by Sue Smith - Pixels">
            <a:extLst>
              <a:ext uri="{FF2B5EF4-FFF2-40B4-BE49-F238E27FC236}">
                <a16:creationId xmlns:a16="http://schemas.microsoft.com/office/drawing/2014/main" id="{8E38B87F-D309-DB4F-33DB-4BDBB29DE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81" y="2574471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nteresting Clouds in Big Sky Country Jigsaw Puzzle by Sue Smith - Pixels">
            <a:extLst>
              <a:ext uri="{FF2B5EF4-FFF2-40B4-BE49-F238E27FC236}">
                <a16:creationId xmlns:a16="http://schemas.microsoft.com/office/drawing/2014/main" id="{E9CBED26-BAD2-6784-FD7C-919DE964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181" y="2726871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nteresting Clouds in Big Sky Country Jigsaw Puzzle by Sue Smith - Pixels">
            <a:extLst>
              <a:ext uri="{FF2B5EF4-FFF2-40B4-BE49-F238E27FC236}">
                <a16:creationId xmlns:a16="http://schemas.microsoft.com/office/drawing/2014/main" id="{885C1B24-3ABC-48C0-F555-575FB62D9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81" y="2879271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Xxxl Clear Blue Sky Panorama Jigsaw Puzzle by Konradlew - Photos.com">
            <a:extLst>
              <a:ext uri="{FF2B5EF4-FFF2-40B4-BE49-F238E27FC236}">
                <a16:creationId xmlns:a16="http://schemas.microsoft.com/office/drawing/2014/main" id="{94EFA62E-50E6-EA0F-3CE7-64D025924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248" y="429195"/>
            <a:ext cx="2707387" cy="20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867BF475-BB25-3B03-A188-61D8809CC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8792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Big Sky Jigsaw Puzzle by Richard Hamilton - Fine Art America">
            <a:extLst>
              <a:ext uri="{FF2B5EF4-FFF2-40B4-BE49-F238E27FC236}">
                <a16:creationId xmlns:a16="http://schemas.microsoft.com/office/drawing/2014/main" id="{CE0CE9ED-BC64-6E56-9EC3-1231E03B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031671"/>
            <a:ext cx="2716970" cy="20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319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ky puzzle stock illustration. Illustration of concept - 5407240">
            <a:extLst>
              <a:ext uri="{FF2B5EF4-FFF2-40B4-BE49-F238E27FC236}">
                <a16:creationId xmlns:a16="http://schemas.microsoft.com/office/drawing/2014/main" id="{0C22F7AB-960E-18A7-18B0-D24654B2C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6"/>
          <a:stretch/>
        </p:blipFill>
        <p:spPr bwMode="auto">
          <a:xfrm>
            <a:off x="360262" y="842433"/>
            <a:ext cx="4211737" cy="309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Xxxl Clear Blue Sky Panorama Jigsaw Puzzle by Konradlew - Photos.com">
            <a:extLst>
              <a:ext uri="{FF2B5EF4-FFF2-40B4-BE49-F238E27FC236}">
                <a16:creationId xmlns:a16="http://schemas.microsoft.com/office/drawing/2014/main" id="{F82B0863-8757-6272-FEC8-B66094C6B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59" y="842432"/>
            <a:ext cx="4129853" cy="309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68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CBB92B2-2EFA-B4BA-FC0F-1C1E32B30C37}"/>
              </a:ext>
            </a:extLst>
          </p:cNvPr>
          <p:cNvSpPr txBox="1"/>
          <p:nvPr/>
        </p:nvSpPr>
        <p:spPr>
          <a:xfrm>
            <a:off x="795597" y="-381121"/>
            <a:ext cx="75528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dirty="0"/>
          </a:p>
          <a:p>
            <a:r>
              <a:rPr lang="en-GB" sz="2400" dirty="0"/>
              <a:t>Longer overlaps = </a:t>
            </a:r>
            <a:r>
              <a:rPr lang="en-GB" sz="2400" b="1" dirty="0"/>
              <a:t>More contiguous assemblies</a:t>
            </a:r>
          </a:p>
          <a:p>
            <a:r>
              <a:rPr lang="en-GB" sz="2400" dirty="0"/>
              <a:t>	Reduced secondary alignments in repeat regions</a:t>
            </a:r>
          </a:p>
          <a:p>
            <a:r>
              <a:rPr lang="en-GB" sz="2400" dirty="0"/>
              <a:t>	e.g. multiple copy 16s, telomeres etc.</a:t>
            </a:r>
          </a:p>
        </p:txBody>
      </p:sp>
      <p:pic>
        <p:nvPicPr>
          <p:cNvPr id="26" name="Picture 25" descr="A circular object with numbers and a number&#10;&#10;Description automatically generated with medium confidence">
            <a:extLst>
              <a:ext uri="{FF2B5EF4-FFF2-40B4-BE49-F238E27FC236}">
                <a16:creationId xmlns:a16="http://schemas.microsoft.com/office/drawing/2014/main" id="{7D840BC7-2FE6-9698-CA64-4E09EC97A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3" y="1344951"/>
            <a:ext cx="2976476" cy="2943910"/>
          </a:xfrm>
          <a:prstGeom prst="rect">
            <a:avLst/>
          </a:prstGeom>
        </p:spPr>
      </p:pic>
      <p:pic>
        <p:nvPicPr>
          <p:cNvPr id="28" name="Picture 27" descr="A yellow and blue clock&#10;&#10;Description automatically generated">
            <a:extLst>
              <a:ext uri="{FF2B5EF4-FFF2-40B4-BE49-F238E27FC236}">
                <a16:creationId xmlns:a16="http://schemas.microsoft.com/office/drawing/2014/main" id="{5B82DFC3-84F7-9480-CAB0-692669274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182" y="1266744"/>
            <a:ext cx="2975418" cy="3022117"/>
          </a:xfrm>
          <a:prstGeom prst="rect">
            <a:avLst/>
          </a:prstGeom>
        </p:spPr>
      </p:pic>
      <p:pic>
        <p:nvPicPr>
          <p:cNvPr id="30" name="Picture 29" descr="A yellow ring with a blue and red band&#10;&#10;Description automatically generated">
            <a:extLst>
              <a:ext uri="{FF2B5EF4-FFF2-40B4-BE49-F238E27FC236}">
                <a16:creationId xmlns:a16="http://schemas.microsoft.com/office/drawing/2014/main" id="{BB5BDA29-1F0F-7474-E701-B8517BE06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057384"/>
            <a:ext cx="2958863" cy="323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4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CBB92B2-2EFA-B4BA-FC0F-1C1E32B30C37}"/>
              </a:ext>
            </a:extLst>
          </p:cNvPr>
          <p:cNvSpPr txBox="1"/>
          <p:nvPr/>
        </p:nvSpPr>
        <p:spPr>
          <a:xfrm>
            <a:off x="795597" y="-381121"/>
            <a:ext cx="75528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dirty="0"/>
          </a:p>
          <a:p>
            <a:r>
              <a:rPr lang="en-GB" sz="2400" dirty="0"/>
              <a:t>Longer overlaps = </a:t>
            </a:r>
            <a:r>
              <a:rPr lang="en-GB" sz="2400" b="1" dirty="0"/>
              <a:t>More contiguous assemblies</a:t>
            </a:r>
          </a:p>
          <a:p>
            <a:r>
              <a:rPr lang="en-GB" sz="2400" dirty="0"/>
              <a:t>	Reduced secondary alignments in repeat regions</a:t>
            </a:r>
          </a:p>
          <a:p>
            <a:r>
              <a:rPr lang="en-GB" sz="2400" dirty="0"/>
              <a:t>	e.g. multiple copy 16s, telomeres etc.</a:t>
            </a:r>
          </a:p>
        </p:txBody>
      </p:sp>
      <p:pic>
        <p:nvPicPr>
          <p:cNvPr id="3" name="Picture 2" descr="A yellow circle with blue and red lines&#10;&#10;Description automatically generated">
            <a:extLst>
              <a:ext uri="{FF2B5EF4-FFF2-40B4-BE49-F238E27FC236}">
                <a16:creationId xmlns:a16="http://schemas.microsoft.com/office/drawing/2014/main" id="{3BE76E9E-7BB6-20B4-D8FB-FE222D27C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148" y="1104318"/>
            <a:ext cx="3419701" cy="346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0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D34EF37-D3C7-7638-001C-20D078274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866" y="403083"/>
            <a:ext cx="7245826" cy="3046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10FFE39-B7A0-5003-CF2E-81F50EB66E18}"/>
              </a:ext>
            </a:extLst>
          </p:cNvPr>
          <p:cNvSpPr txBox="1"/>
          <p:nvPr/>
        </p:nvSpPr>
        <p:spPr>
          <a:xfrm>
            <a:off x="949087" y="33751"/>
            <a:ext cx="2644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Long-reads with an isolate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00056D-F58D-475F-81B1-49A6A19263F0}"/>
              </a:ext>
            </a:extLst>
          </p:cNvPr>
          <p:cNvSpPr/>
          <p:nvPr/>
        </p:nvSpPr>
        <p:spPr>
          <a:xfrm>
            <a:off x="864866" y="3450003"/>
            <a:ext cx="706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Figure:</a:t>
            </a:r>
            <a:r>
              <a:rPr lang="en-GB" dirty="0"/>
              <a:t> A hybrid analysis strategy using the </a:t>
            </a:r>
            <a:r>
              <a:rPr lang="en-GB" dirty="0" err="1"/>
              <a:t>Unicycler</a:t>
            </a:r>
            <a:r>
              <a:rPr lang="en-GB" dirty="0"/>
              <a:t> assembly tool to combine data derived from short‑read sequencing technology with long read data (28x depth) of the </a:t>
            </a:r>
            <a:r>
              <a:rPr lang="en-GB" i="1" dirty="0"/>
              <a:t>K. pneumoniae </a:t>
            </a:r>
            <a:r>
              <a:rPr lang="en-GB" dirty="0"/>
              <a:t>isolate INF177. </a:t>
            </a:r>
          </a:p>
          <a:p>
            <a:r>
              <a:rPr lang="en-GB" i="1" dirty="0"/>
              <a:t>Ryan Wick, University of Melbourne, Australia.</a:t>
            </a:r>
          </a:p>
        </p:txBody>
      </p:sp>
    </p:spTree>
    <p:extLst>
      <p:ext uri="{BB962C8B-B14F-4D97-AF65-F5344CB8AC3E}">
        <p14:creationId xmlns:p14="http://schemas.microsoft.com/office/powerpoint/2010/main" val="366496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310FFE39-B7A0-5003-CF2E-81F50EB66E18}"/>
              </a:ext>
            </a:extLst>
          </p:cNvPr>
          <p:cNvSpPr txBox="1"/>
          <p:nvPr/>
        </p:nvSpPr>
        <p:spPr>
          <a:xfrm>
            <a:off x="569269" y="132679"/>
            <a:ext cx="257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Metagenomic Long-reads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48B3A-4330-441A-80F0-E5335E663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69" y="654058"/>
            <a:ext cx="3754375" cy="3341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F:\Fot Talk\Screen Shot 2019-01-15 at 22.17.59.png">
            <a:extLst>
              <a:ext uri="{FF2B5EF4-FFF2-40B4-BE49-F238E27FC236}">
                <a16:creationId xmlns:a16="http://schemas.microsoft.com/office/drawing/2014/main" id="{EC2A247C-045E-B9B1-D528-C07F2CA68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0358" y="654058"/>
            <a:ext cx="3604385" cy="33419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EBA810-8C36-0E71-5B95-B48D7019A232}"/>
              </a:ext>
            </a:extLst>
          </p:cNvPr>
          <p:cNvSpPr txBox="1"/>
          <p:nvPr/>
        </p:nvSpPr>
        <p:spPr>
          <a:xfrm>
            <a:off x="2858081" y="4139683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Anerobic digester Assemblies</a:t>
            </a:r>
          </a:p>
        </p:txBody>
      </p:sp>
    </p:spTree>
    <p:extLst>
      <p:ext uri="{BB962C8B-B14F-4D97-AF65-F5344CB8AC3E}">
        <p14:creationId xmlns:p14="http://schemas.microsoft.com/office/powerpoint/2010/main" val="33325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953CDD-B500-AA09-3CFC-96008196B18C}"/>
              </a:ext>
            </a:extLst>
          </p:cNvPr>
          <p:cNvSpPr txBox="1"/>
          <p:nvPr/>
        </p:nvSpPr>
        <p:spPr>
          <a:xfrm>
            <a:off x="496711" y="756356"/>
            <a:ext cx="486415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u="sng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DNA strands are amplified in parallel using a </a:t>
            </a:r>
          </a:p>
          <a:p>
            <a:r>
              <a:rPr lang="en-US" dirty="0"/>
              <a:t>polymerase </a:t>
            </a:r>
          </a:p>
          <a:p>
            <a:endParaRPr lang="en-US" dirty="0"/>
          </a:p>
          <a:p>
            <a:r>
              <a:rPr lang="en-US" dirty="0"/>
              <a:t>Random incorporation of labeled nucleotides that</a:t>
            </a:r>
          </a:p>
          <a:p>
            <a:r>
              <a:rPr lang="en-US" dirty="0"/>
              <a:t>Initiate chain termination during polymerization</a:t>
            </a:r>
          </a:p>
          <a:p>
            <a:r>
              <a:rPr lang="en-US" dirty="0"/>
              <a:t>hydrolysis.</a:t>
            </a:r>
          </a:p>
          <a:p>
            <a:endParaRPr lang="en-US" dirty="0"/>
          </a:p>
          <a:p>
            <a:r>
              <a:rPr lang="en-US" dirty="0"/>
              <a:t>Each </a:t>
            </a:r>
            <a:r>
              <a:rPr lang="en-US" dirty="0" err="1"/>
              <a:t>ddNTP</a:t>
            </a:r>
            <a:r>
              <a:rPr lang="en-US" dirty="0"/>
              <a:t> labeled with a different fluorophore</a:t>
            </a:r>
          </a:p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C</a:t>
            </a:r>
            <a:r>
              <a:rPr lang="en-US" dirty="0"/>
              <a:t> G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2290" name="Picture 2" descr="DNA sequencing (article) | Biotechnology | Khan Academy">
            <a:extLst>
              <a:ext uri="{FF2B5EF4-FFF2-40B4-BE49-F238E27FC236}">
                <a16:creationId xmlns:a16="http://schemas.microsoft.com/office/drawing/2014/main" id="{6E0E125B-9446-BF8E-08AC-EDB005367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14" y="508000"/>
            <a:ext cx="2929885" cy="338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AD2F264-30B3-3A71-CC46-BEFFF0B99AA0}"/>
              </a:ext>
            </a:extLst>
          </p:cNvPr>
          <p:cNvSpPr txBox="1">
            <a:spLocks/>
          </p:cNvSpPr>
          <p:nvPr/>
        </p:nvSpPr>
        <p:spPr>
          <a:xfrm>
            <a:off x="539914" y="557153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Sanger Sequencing</a:t>
            </a:r>
          </a:p>
          <a:p>
            <a:endParaRPr lang="en-US" b="1" dirty="0"/>
          </a:p>
        </p:txBody>
      </p:sp>
      <p:sp>
        <p:nvSpPr>
          <p:cNvPr id="6" name="Subtitle 8">
            <a:extLst>
              <a:ext uri="{FF2B5EF4-FFF2-40B4-BE49-F238E27FC236}">
                <a16:creationId xmlns:a16="http://schemas.microsoft.com/office/drawing/2014/main" id="{B94B4318-CD8C-ED33-CE44-299471525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711" y="880150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 err="1"/>
              <a:t>Didioxy</a:t>
            </a:r>
            <a:r>
              <a:rPr lang="en-US" sz="2000" dirty="0"/>
              <a:t> chain termination</a:t>
            </a:r>
          </a:p>
        </p:txBody>
      </p:sp>
    </p:spTree>
    <p:extLst>
      <p:ext uri="{BB962C8B-B14F-4D97-AF65-F5344CB8AC3E}">
        <p14:creationId xmlns:p14="http://schemas.microsoft.com/office/powerpoint/2010/main" val="16991222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FCB352-9ECA-3CC1-51AF-FB2F55964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88654"/>
            <a:ext cx="4559874" cy="27855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314" name="Picture 2" descr="DNA sequencing (article) | Biotechnology | Khan Academy">
            <a:extLst>
              <a:ext uri="{FF2B5EF4-FFF2-40B4-BE49-F238E27FC236}">
                <a16:creationId xmlns:a16="http://schemas.microsoft.com/office/drawing/2014/main" id="{8C218686-E7FB-09B9-C37F-87642FFA4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18" y="643466"/>
            <a:ext cx="4061270" cy="342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28102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393396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Sanger sequencing review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Not for shotgun metagenomics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Old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800-1000 bp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Isolate 16S amplicons – purity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Amplicons and vector inserts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1C0D7-1962-4F58-19B6-A1776EF620B1}"/>
              </a:ext>
            </a:extLst>
          </p:cNvPr>
          <p:cNvSpPr txBox="1"/>
          <p:nvPr/>
        </p:nvSpPr>
        <p:spPr>
          <a:xfrm>
            <a:off x="5983110" y="355758"/>
            <a:ext cx="1095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56B49-A536-B2A3-E4B6-29F6C42AA045}"/>
              </a:ext>
            </a:extLst>
          </p:cNvPr>
          <p:cNvSpPr txBox="1"/>
          <p:nvPr/>
        </p:nvSpPr>
        <p:spPr>
          <a:xfrm>
            <a:off x="4943904" y="725090"/>
            <a:ext cx="349031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Amplify 16S from isolate of interest</a:t>
            </a:r>
          </a:p>
          <a:p>
            <a:r>
              <a:rPr lang="en-US" dirty="0"/>
              <a:t>Clean up PCR product.</a:t>
            </a:r>
          </a:p>
          <a:p>
            <a:endParaRPr lang="en-US" dirty="0"/>
          </a:p>
          <a:p>
            <a:r>
              <a:rPr lang="en-US" dirty="0"/>
              <a:t>Dilute PCR fragment to:</a:t>
            </a:r>
          </a:p>
          <a:p>
            <a:r>
              <a:rPr lang="en-GB" b="0" i="0" dirty="0">
                <a:solidFill>
                  <a:srgbClr val="5C6770"/>
                </a:solidFill>
                <a:effectLst/>
                <a:latin typeface="Arial" panose="020B0604020202020204" pitchFamily="34" charset="0"/>
              </a:rPr>
              <a:t>150-300 bp:    1 ng/µl</a:t>
            </a:r>
            <a:br>
              <a:rPr lang="en-GB" dirty="0"/>
            </a:br>
            <a:r>
              <a:rPr lang="en-GB" b="0" i="0" dirty="0">
                <a:solidFill>
                  <a:srgbClr val="5C6770"/>
                </a:solidFill>
                <a:effectLst/>
                <a:latin typeface="Arial" panose="020B0604020202020204" pitchFamily="34" charset="0"/>
              </a:rPr>
              <a:t>300-1000 bp:   5 ng/µl</a:t>
            </a:r>
            <a:br>
              <a:rPr lang="en-GB" dirty="0"/>
            </a:br>
            <a:r>
              <a:rPr lang="en-GB" b="0" i="0" dirty="0">
                <a:solidFill>
                  <a:srgbClr val="5C6770"/>
                </a:solidFill>
                <a:effectLst/>
                <a:latin typeface="Arial" panose="020B0604020202020204" pitchFamily="34" charset="0"/>
              </a:rPr>
              <a:t>1000-3000 bp: 10 ng/µl</a:t>
            </a:r>
            <a:endParaRPr lang="en-US" b="0" i="0" dirty="0">
              <a:solidFill>
                <a:srgbClr val="5C6770"/>
              </a:solidFill>
              <a:effectLst/>
              <a:latin typeface="Arial" panose="020B0604020202020204" pitchFamily="34" charset="0"/>
            </a:endParaRPr>
          </a:p>
          <a:p>
            <a:endParaRPr lang="en-US" dirty="0">
              <a:solidFill>
                <a:srgbClr val="5C6770"/>
              </a:solidFill>
              <a:latin typeface="Arial" panose="020B0604020202020204" pitchFamily="34" charset="0"/>
            </a:endParaRPr>
          </a:p>
          <a:p>
            <a:r>
              <a:rPr lang="en-US" dirty="0"/>
              <a:t>Add 5 </a:t>
            </a:r>
            <a:r>
              <a:rPr lang="en-US" dirty="0" err="1"/>
              <a:t>ul</a:t>
            </a:r>
            <a:r>
              <a:rPr lang="en-US" dirty="0"/>
              <a:t> to microtube</a:t>
            </a:r>
          </a:p>
          <a:p>
            <a:r>
              <a:rPr lang="en-US" dirty="0"/>
              <a:t>Add 5 </a:t>
            </a:r>
            <a:r>
              <a:rPr lang="en-US" dirty="0" err="1"/>
              <a:t>ul</a:t>
            </a:r>
            <a:r>
              <a:rPr lang="en-US" dirty="0"/>
              <a:t> F primer @ 5 </a:t>
            </a:r>
            <a:r>
              <a:rPr lang="en-US" dirty="0" err="1"/>
              <a:t>uM</a:t>
            </a:r>
            <a:r>
              <a:rPr lang="en-US" dirty="0"/>
              <a:t> (FC)</a:t>
            </a:r>
          </a:p>
          <a:p>
            <a:r>
              <a:rPr lang="en-US" dirty="0"/>
              <a:t>Add prepaid barcode</a:t>
            </a:r>
          </a:p>
          <a:p>
            <a:r>
              <a:rPr lang="en-US" dirty="0"/>
              <a:t>Send to Eurofins / GATC</a:t>
            </a:r>
          </a:p>
          <a:p>
            <a:r>
              <a:rPr lang="en-US" dirty="0"/>
              <a:t>Data returned in 24 – 48 h.</a:t>
            </a:r>
          </a:p>
        </p:txBody>
      </p:sp>
    </p:spTree>
    <p:extLst>
      <p:ext uri="{BB962C8B-B14F-4D97-AF65-F5344CB8AC3E}">
        <p14:creationId xmlns:p14="http://schemas.microsoft.com/office/powerpoint/2010/main" val="691805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CF15D4D2-A087-B7C1-20E7-076E87891BB5}"/>
              </a:ext>
            </a:extLst>
          </p:cNvPr>
          <p:cNvSpPr txBox="1">
            <a:spLocks/>
          </p:cNvSpPr>
          <p:nvPr/>
        </p:nvSpPr>
        <p:spPr>
          <a:xfrm>
            <a:off x="539914" y="557153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Illumina Sequencing</a:t>
            </a:r>
          </a:p>
          <a:p>
            <a:endParaRPr lang="en-US" b="1" dirty="0"/>
          </a:p>
        </p:txBody>
      </p:sp>
      <p:sp>
        <p:nvSpPr>
          <p:cNvPr id="4" name="Subtitle 8">
            <a:extLst>
              <a:ext uri="{FF2B5EF4-FFF2-40B4-BE49-F238E27FC236}">
                <a16:creationId xmlns:a16="http://schemas.microsoft.com/office/drawing/2014/main" id="{9C30609F-8166-E48A-D7CE-1FDC22420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711" y="880150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150 bp PE, 75bp PE, 300 bp PE, </a:t>
            </a:r>
            <a:r>
              <a:rPr lang="en-US" sz="2000" dirty="0" err="1"/>
              <a:t>RNAseq</a:t>
            </a:r>
            <a:r>
              <a:rPr lang="en-US" sz="2000" dirty="0"/>
              <a:t>  </a:t>
            </a:r>
          </a:p>
        </p:txBody>
      </p:sp>
      <p:pic>
        <p:nvPicPr>
          <p:cNvPr id="7" name="Picture 6" descr="A picture containing screenshot, text, design&#10;&#10;Description automatically generated">
            <a:extLst>
              <a:ext uri="{FF2B5EF4-FFF2-40B4-BE49-F238E27FC236}">
                <a16:creationId xmlns:a16="http://schemas.microsoft.com/office/drawing/2014/main" id="{A18922F6-A480-9BD4-03A9-6195A3CB3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7" y="1436335"/>
            <a:ext cx="7772400" cy="22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93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etch, drawing, skull, skeleton&#10;&#10;Description automatically generated">
            <a:extLst>
              <a:ext uri="{FF2B5EF4-FFF2-40B4-BE49-F238E27FC236}">
                <a16:creationId xmlns:a16="http://schemas.microsoft.com/office/drawing/2014/main" id="{D0C66779-F9F7-9A4D-AA1D-F4F265AD6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79" y="0"/>
            <a:ext cx="4036786" cy="5143500"/>
          </a:xfrm>
          <a:prstGeom prst="rect">
            <a:avLst/>
          </a:prstGeom>
        </p:spPr>
      </p:pic>
      <p:pic>
        <p:nvPicPr>
          <p:cNvPr id="6" name="Picture 5" descr="A picture containing text, screenshot, sketch, drawing&#10;&#10;Description automatically generated">
            <a:extLst>
              <a:ext uri="{FF2B5EF4-FFF2-40B4-BE49-F238E27FC236}">
                <a16:creationId xmlns:a16="http://schemas.microsoft.com/office/drawing/2014/main" id="{FAC852DF-A3CD-35D6-316A-446383ACB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265" y="0"/>
            <a:ext cx="40367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5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FF90A122-CAEB-5E1C-9AD0-5AF27E41B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700"/>
            <a:ext cx="9144000" cy="410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8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hy do Illumina reads all have the same length when sequencing differently  sized fragments?">
            <a:extLst>
              <a:ext uri="{FF2B5EF4-FFF2-40B4-BE49-F238E27FC236}">
                <a16:creationId xmlns:a16="http://schemas.microsoft.com/office/drawing/2014/main" id="{06F5E5E0-0C76-2FFD-18FE-4173D90B0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35" y="1395500"/>
            <a:ext cx="6645314" cy="273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8">
            <a:extLst>
              <a:ext uri="{FF2B5EF4-FFF2-40B4-BE49-F238E27FC236}">
                <a16:creationId xmlns:a16="http://schemas.microsoft.com/office/drawing/2014/main" id="{6712293D-5E6C-2AD8-E558-D381195BB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423" y="482585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Illumina paired end read structure</a:t>
            </a:r>
          </a:p>
        </p:txBody>
      </p:sp>
    </p:spTree>
    <p:extLst>
      <p:ext uri="{BB962C8B-B14F-4D97-AF65-F5344CB8AC3E}">
        <p14:creationId xmlns:p14="http://schemas.microsoft.com/office/powerpoint/2010/main" val="3304487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42836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Illumina Sequencing Review</a:t>
            </a:r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Highest accuracy 99.9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Throughput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cost per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Standardized developed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DNA input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quality DNA requirements (HMW)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sequencing standardization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5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42836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Illumina Sequencing Review</a:t>
            </a:r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Highest accuracy 99.9 %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Throughput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cost per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Standardized developed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DNA input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quality DNA requirements (HMW)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sequencing standardization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5FAE0-1070-2448-A2E6-9E829DD12A41}"/>
              </a:ext>
            </a:extLst>
          </p:cNvPr>
          <p:cNvSpPr txBox="1"/>
          <p:nvPr/>
        </p:nvSpPr>
        <p:spPr>
          <a:xfrm>
            <a:off x="4966253" y="1165639"/>
            <a:ext cx="421435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short reads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Sequencing by synthesis loss of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Library prep bias – PCR / Chimeric reads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PCR often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sequencing standardization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44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F613EA-A020-6F38-7283-C6C151024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67" y="548419"/>
            <a:ext cx="3983743" cy="391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ble to view the image, Please provide a valid URL.">
            <a:extLst>
              <a:ext uri="{FF2B5EF4-FFF2-40B4-BE49-F238E27FC236}">
                <a16:creationId xmlns:a16="http://schemas.microsoft.com/office/drawing/2014/main" id="{DF4F8CCB-9DEC-D0DB-CD10-056D4A853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7" t="8363" r="17641" b="9986"/>
          <a:stretch/>
        </p:blipFill>
        <p:spPr bwMode="auto">
          <a:xfrm>
            <a:off x="5078896" y="681931"/>
            <a:ext cx="2998923" cy="366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D826E7-E0C6-5AB6-0BCA-6BF5A0D61FFB}"/>
              </a:ext>
            </a:extLst>
          </p:cNvPr>
          <p:cNvSpPr txBox="1"/>
          <p:nvPr/>
        </p:nvSpPr>
        <p:spPr>
          <a:xfrm>
            <a:off x="1180916" y="4247619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Sequel II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F8AF1-E15B-27B1-2BAA-11E63D1FAC83}"/>
              </a:ext>
            </a:extLst>
          </p:cNvPr>
          <p:cNvSpPr txBox="1"/>
          <p:nvPr/>
        </p:nvSpPr>
        <p:spPr>
          <a:xfrm>
            <a:off x="6008351" y="4217236"/>
            <a:ext cx="69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Revio</a:t>
            </a:r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5E990A14-FBD7-EC49-1229-DF9F3A8D9336}"/>
              </a:ext>
            </a:extLst>
          </p:cNvPr>
          <p:cNvSpPr txBox="1">
            <a:spLocks/>
          </p:cNvSpPr>
          <p:nvPr/>
        </p:nvSpPr>
        <p:spPr>
          <a:xfrm>
            <a:off x="532424" y="185124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Pacific Bioscience HiFi CCS sequencing</a:t>
            </a:r>
          </a:p>
        </p:txBody>
      </p:sp>
      <p:sp>
        <p:nvSpPr>
          <p:cNvPr id="5" name="Subtitle 8">
            <a:extLst>
              <a:ext uri="{FF2B5EF4-FFF2-40B4-BE49-F238E27FC236}">
                <a16:creationId xmlns:a16="http://schemas.microsoft.com/office/drawing/2014/main" id="{1167EE11-5C20-8D84-FFDE-71952037D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933" y="587634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High accuracy long-read sequencing</a:t>
            </a:r>
          </a:p>
        </p:txBody>
      </p:sp>
    </p:spTree>
    <p:extLst>
      <p:ext uri="{BB962C8B-B14F-4D97-AF65-F5344CB8AC3E}">
        <p14:creationId xmlns:p14="http://schemas.microsoft.com/office/powerpoint/2010/main" val="3621083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E74C2319-1809-723A-D4BE-F2BADB5A8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4204"/>
            <a:ext cx="7772400" cy="3895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EDBA5-1256-8C5E-62AB-6320EC8705EE}"/>
              </a:ext>
            </a:extLst>
          </p:cNvPr>
          <p:cNvSpPr txBox="1"/>
          <p:nvPr/>
        </p:nvSpPr>
        <p:spPr>
          <a:xfrm>
            <a:off x="685800" y="254872"/>
            <a:ext cx="428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Pacific Bioscience CCS long read sequencing</a:t>
            </a:r>
          </a:p>
        </p:txBody>
      </p:sp>
    </p:spTree>
    <p:extLst>
      <p:ext uri="{BB962C8B-B14F-4D97-AF65-F5344CB8AC3E}">
        <p14:creationId xmlns:p14="http://schemas.microsoft.com/office/powerpoint/2010/main" val="2616012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6EDBA5-1256-8C5E-62AB-6320EC8705EE}"/>
              </a:ext>
            </a:extLst>
          </p:cNvPr>
          <p:cNvSpPr txBox="1"/>
          <p:nvPr/>
        </p:nvSpPr>
        <p:spPr>
          <a:xfrm>
            <a:off x="685800" y="254872"/>
            <a:ext cx="428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Pacific Bioscience CCS long read sequencing</a:t>
            </a:r>
          </a:p>
        </p:txBody>
      </p:sp>
      <p:pic>
        <p:nvPicPr>
          <p:cNvPr id="2" name="Content Placeholder 13" descr="A picture containing shape&#10;&#10;Description automatically generated">
            <a:extLst>
              <a:ext uri="{FF2B5EF4-FFF2-40B4-BE49-F238E27FC236}">
                <a16:creationId xmlns:a16="http://schemas.microsoft.com/office/drawing/2014/main" id="{35B7DBA7-EE17-5E8B-A698-F227B35A4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153" y="735806"/>
            <a:ext cx="2807914" cy="36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3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1CB449-D69F-1372-20C7-19BE5FB85B03}"/>
              </a:ext>
            </a:extLst>
          </p:cNvPr>
          <p:cNvSpPr txBox="1"/>
          <p:nvPr/>
        </p:nvSpPr>
        <p:spPr>
          <a:xfrm>
            <a:off x="152400" y="13455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PacBio Exonuclease cleanup: The scary part of PacBio library preparations</a:t>
            </a:r>
          </a:p>
        </p:txBody>
      </p:sp>
      <p:pic>
        <p:nvPicPr>
          <p:cNvPr id="5" name="Picture 4" descr="A picture containing text, indoor, silver, steel&#10;&#10;Description automatically generated">
            <a:extLst>
              <a:ext uri="{FF2B5EF4-FFF2-40B4-BE49-F238E27FC236}">
                <a16:creationId xmlns:a16="http://schemas.microsoft.com/office/drawing/2014/main" id="{6FE38FE4-31F9-B1CA-4963-97C04E2CF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t="27601" r="16400" b="24800"/>
          <a:stretch/>
        </p:blipFill>
        <p:spPr>
          <a:xfrm>
            <a:off x="298499" y="503882"/>
            <a:ext cx="3998573" cy="41197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F55AB-7D97-5A9A-E2D1-8D8DA929B2E5}"/>
              </a:ext>
            </a:extLst>
          </p:cNvPr>
          <p:cNvSpPr txBox="1"/>
          <p:nvPr/>
        </p:nvSpPr>
        <p:spPr>
          <a:xfrm>
            <a:off x="4246859" y="1370197"/>
            <a:ext cx="42240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Lane 1 NEB 100 bp ladder</a:t>
            </a:r>
          </a:p>
          <a:p>
            <a:r>
              <a:rPr lang="en-US" dirty="0"/>
              <a:t>Lane 2: Input DNA</a:t>
            </a:r>
          </a:p>
          <a:p>
            <a:r>
              <a:rPr lang="en-US" dirty="0"/>
              <a:t>Lane 3: </a:t>
            </a:r>
            <a:r>
              <a:rPr lang="en-US" dirty="0" err="1"/>
              <a:t>Endprep</a:t>
            </a:r>
            <a:r>
              <a:rPr lang="en-US" dirty="0"/>
              <a:t> (pre ligation)</a:t>
            </a:r>
          </a:p>
          <a:p>
            <a:r>
              <a:rPr lang="en-US" dirty="0"/>
              <a:t>Lane 4: Post ligation of adapters</a:t>
            </a:r>
          </a:p>
          <a:p>
            <a:r>
              <a:rPr lang="en-US" dirty="0"/>
              <a:t>Lane 5: Nuclease treatment of pre ligation</a:t>
            </a:r>
          </a:p>
          <a:p>
            <a:r>
              <a:rPr lang="en-US" dirty="0"/>
              <a:t>Lane 6: Nuclease treatment of post ligation</a:t>
            </a:r>
          </a:p>
          <a:p>
            <a:r>
              <a:rPr lang="en-US" dirty="0"/>
              <a:t>Lane 7: PB elution buffer</a:t>
            </a:r>
          </a:p>
          <a:p>
            <a:r>
              <a:rPr lang="en-US" dirty="0"/>
              <a:t>Lane 8: NEB 1kb ladder</a:t>
            </a:r>
          </a:p>
        </p:txBody>
      </p:sp>
    </p:spTree>
    <p:extLst>
      <p:ext uri="{BB962C8B-B14F-4D97-AF65-F5344CB8AC3E}">
        <p14:creationId xmlns:p14="http://schemas.microsoft.com/office/powerpoint/2010/main" val="1507437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D1DE9939-22EA-2BDA-BCA3-3D2DB8907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860" y="444096"/>
            <a:ext cx="6934279" cy="40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30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16F7B2-29A9-D641-9234-06448E815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passes vs Q score PacBio CCS reads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68E963-2741-40A0-C37C-13C412731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15" y="1231907"/>
            <a:ext cx="6481774" cy="31478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4C7622-506E-5240-FBDC-B1FFA85AD501}"/>
              </a:ext>
            </a:extLst>
          </p:cNvPr>
          <p:cNvSpPr txBox="1"/>
          <p:nvPr/>
        </p:nvSpPr>
        <p:spPr>
          <a:xfrm>
            <a:off x="7188200" y="1041400"/>
            <a:ext cx="18870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passes = ~ q 30</a:t>
            </a:r>
          </a:p>
          <a:p>
            <a:r>
              <a:rPr lang="en-US" dirty="0"/>
              <a:t>10 kb </a:t>
            </a:r>
            <a:r>
              <a:rPr lang="en-US" dirty="0" err="1"/>
              <a:t>smartbell</a:t>
            </a:r>
            <a:endParaRPr lang="en-US" dirty="0"/>
          </a:p>
          <a:p>
            <a:r>
              <a:rPr lang="en-US" dirty="0"/>
              <a:t>100 kb raw read</a:t>
            </a:r>
          </a:p>
        </p:txBody>
      </p:sp>
    </p:spTree>
    <p:extLst>
      <p:ext uri="{BB962C8B-B14F-4D97-AF65-F5344CB8AC3E}">
        <p14:creationId xmlns:p14="http://schemas.microsoft.com/office/powerpoint/2010/main" val="1309433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456490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PacBio Sequencing Review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accuracy ~99%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Longer reads = more contiguous assemblies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25 kb tissue, 6-10 kb metagenomic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5mC metalation calling epigenetics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 to 500 GB / </a:t>
            </a:r>
            <a:r>
              <a:rPr lang="en-US" dirty="0" err="1"/>
              <a:t>flowcell</a:t>
            </a:r>
            <a:r>
              <a:rPr lang="en-US" dirty="0"/>
              <a:t> (Raw – pre CCS)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Sequel </a:t>
            </a:r>
            <a:r>
              <a:rPr lang="en-US" dirty="0" err="1"/>
              <a:t>IIe</a:t>
            </a:r>
            <a:r>
              <a:rPr lang="en-US" dirty="0"/>
              <a:t> lower throughput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Revio</a:t>
            </a:r>
            <a:r>
              <a:rPr lang="en-US" dirty="0"/>
              <a:t> – Higher throughput than Sequel </a:t>
            </a:r>
            <a:r>
              <a:rPr lang="en-US" dirty="0" err="1"/>
              <a:t>IIe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75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440928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PacBio Sequencing Review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accuracy propertied 99%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Longer reads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25 kb tissue, 6-10 kb metagenomic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5mC metalation calling epigenetics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 to 500 GB / </a:t>
            </a:r>
            <a:r>
              <a:rPr lang="en-US" dirty="0" err="1"/>
              <a:t>flowcell</a:t>
            </a:r>
            <a:r>
              <a:rPr lang="en-US" dirty="0"/>
              <a:t> (Raw – pre CCS)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Sequel </a:t>
            </a:r>
            <a:r>
              <a:rPr lang="en-US" dirty="0" err="1"/>
              <a:t>IIe</a:t>
            </a:r>
            <a:r>
              <a:rPr lang="en-US" dirty="0"/>
              <a:t> lower throughput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Revio</a:t>
            </a:r>
            <a:r>
              <a:rPr lang="en-US" dirty="0"/>
              <a:t> – Higher throughput than Sequel </a:t>
            </a:r>
            <a:r>
              <a:rPr lang="en-US" dirty="0" err="1"/>
              <a:t>IIe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5394C-7094-82DE-598F-F3F82CDFBB21}"/>
              </a:ext>
            </a:extLst>
          </p:cNvPr>
          <p:cNvSpPr txBox="1"/>
          <p:nvPr/>
        </p:nvSpPr>
        <p:spPr>
          <a:xfrm>
            <a:off x="4896679" y="1429309"/>
            <a:ext cx="426552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preparation challenging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Sensitive to short fragments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Revio</a:t>
            </a:r>
            <a:r>
              <a:rPr lang="en-US" dirty="0"/>
              <a:t> very sensitive to short fragments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dependent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DNA input requirements ~15-20ug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HMW DNA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tight sheer pattern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“hungry” library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Aimed at centralized service providers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24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BCDC3072-05F8-B9D1-5CB0-2C15426C4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30" y="707082"/>
            <a:ext cx="5078370" cy="3738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1CB449-D69F-1372-20C7-19BE5FB85B03}"/>
              </a:ext>
            </a:extLst>
          </p:cNvPr>
          <p:cNvSpPr txBox="1"/>
          <p:nvPr/>
        </p:nvSpPr>
        <p:spPr>
          <a:xfrm>
            <a:off x="152400" y="121850"/>
            <a:ext cx="549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PacBio pooled libraries sizes from </a:t>
            </a:r>
            <a:r>
              <a:rPr lang="en-US" dirty="0" err="1"/>
              <a:t>faeces</a:t>
            </a:r>
            <a:r>
              <a:rPr lang="en-US" dirty="0"/>
              <a:t> </a:t>
            </a:r>
          </a:p>
          <a:p>
            <a:r>
              <a:rPr lang="en-US" dirty="0"/>
              <a:t>Short read depletion </a:t>
            </a:r>
            <a:r>
              <a:rPr lang="en-US" dirty="0" err="1"/>
              <a:t>Circulomics</a:t>
            </a:r>
            <a:r>
              <a:rPr lang="en-US" dirty="0"/>
              <a:t> SRX kit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74943-D3DD-55AD-C765-09B35B2A13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7" t="19066" r="19678" b="31908"/>
          <a:stretch/>
        </p:blipFill>
        <p:spPr>
          <a:xfrm>
            <a:off x="5863195" y="319216"/>
            <a:ext cx="2715000" cy="4072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BA84E4-8D50-10B6-2C35-87F80D3FF0DA}"/>
              </a:ext>
            </a:extLst>
          </p:cNvPr>
          <p:cNvSpPr txBox="1"/>
          <p:nvPr/>
        </p:nvSpPr>
        <p:spPr>
          <a:xfrm>
            <a:off x="3744865" y="3597445"/>
            <a:ext cx="2005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&gt;7kb kb DNA pellet</a:t>
            </a:r>
          </a:p>
          <a:p>
            <a:r>
              <a:rPr lang="en-US" dirty="0"/>
              <a:t>from </a:t>
            </a:r>
            <a:r>
              <a:rPr lang="en-US" dirty="0" err="1"/>
              <a:t>faecal</a:t>
            </a:r>
            <a:r>
              <a:rPr lang="en-US" dirty="0"/>
              <a:t> sample</a:t>
            </a:r>
          </a:p>
          <a:p>
            <a:r>
              <a:rPr lang="en-US" dirty="0"/>
              <a:t>input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CF0B94-D8EF-3FC6-535C-908D5C4089D3}"/>
              </a:ext>
            </a:extLst>
          </p:cNvPr>
          <p:cNvCxnSpPr/>
          <p:nvPr/>
        </p:nvCxnSpPr>
        <p:spPr>
          <a:xfrm>
            <a:off x="5791003" y="3753856"/>
            <a:ext cx="970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779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876E526-53A9-8294-DB12-E71C52B2AA99}"/>
              </a:ext>
            </a:extLst>
          </p:cNvPr>
          <p:cNvSpPr txBox="1">
            <a:spLocks/>
          </p:cNvSpPr>
          <p:nvPr/>
        </p:nvSpPr>
        <p:spPr>
          <a:xfrm>
            <a:off x="532424" y="185124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Nanopore long-read sequencing</a:t>
            </a:r>
          </a:p>
        </p:txBody>
      </p:sp>
      <p:pic>
        <p:nvPicPr>
          <p:cNvPr id="19458" name="Picture 2" descr="Oxford Nanopore Technologies">
            <a:extLst>
              <a:ext uri="{FF2B5EF4-FFF2-40B4-BE49-F238E27FC236}">
                <a16:creationId xmlns:a16="http://schemas.microsoft.com/office/drawing/2014/main" id="{1DCC0822-B4A6-1B8C-4B5F-7A6BB0C30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066800"/>
            <a:ext cx="76962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122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876E526-53A9-8294-DB12-E71C52B2AA99}"/>
              </a:ext>
            </a:extLst>
          </p:cNvPr>
          <p:cNvSpPr txBox="1">
            <a:spLocks/>
          </p:cNvSpPr>
          <p:nvPr/>
        </p:nvSpPr>
        <p:spPr>
          <a:xfrm>
            <a:off x="532424" y="185124"/>
            <a:ext cx="8079151" cy="273844"/>
          </a:xfrm>
          <a:prstGeom prst="rect">
            <a:avLst/>
          </a:prstGeom>
        </p:spPr>
        <p:txBody>
          <a:bodyPr lIns="0" tIns="0" rIns="0" bIns="0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Nanopore long-read sequencing</a:t>
            </a:r>
          </a:p>
        </p:txBody>
      </p:sp>
      <p:pic>
        <p:nvPicPr>
          <p:cNvPr id="31746" name="Picture 2" descr="Comparison of currently available Oxford Nanopore Technologies... |  Download Scientific Diagram">
            <a:extLst>
              <a:ext uri="{FF2B5EF4-FFF2-40B4-BE49-F238E27FC236}">
                <a16:creationId xmlns:a16="http://schemas.microsoft.com/office/drawing/2014/main" id="{07A3FD26-544F-ECB9-7823-DEE91E74C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12" y="692453"/>
            <a:ext cx="8611576" cy="375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010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2C2E690-E8D9-669A-473A-7DA0B18E2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14" y="158600"/>
            <a:ext cx="5241925" cy="39445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5DBE1D-8C1E-0748-9F6A-12F7B880DEFD}"/>
              </a:ext>
            </a:extLst>
          </p:cNvPr>
          <p:cNvSpPr txBox="1"/>
          <p:nvPr/>
        </p:nvSpPr>
        <p:spPr>
          <a:xfrm>
            <a:off x="5454939" y="158600"/>
            <a:ext cx="34760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Ligation of sequencing adapters using T4 ligase.</a:t>
            </a:r>
          </a:p>
          <a:p>
            <a:endParaRPr lang="en-US" dirty="0"/>
          </a:p>
          <a:p>
            <a:r>
              <a:rPr lang="en-US" dirty="0"/>
              <a:t>Requires Solid Phase Reversable Immobilization (SPRI) beads for clean up.</a:t>
            </a:r>
          </a:p>
          <a:p>
            <a:endParaRPr lang="en-US" dirty="0"/>
          </a:p>
          <a:p>
            <a:r>
              <a:rPr lang="en-US" dirty="0"/>
              <a:t>To fragment or not to fragment?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A9C09-9507-0276-69B8-C73CAB6FC285}"/>
              </a:ext>
            </a:extLst>
          </p:cNvPr>
          <p:cNvSpPr txBox="1"/>
          <p:nvPr/>
        </p:nvSpPr>
        <p:spPr>
          <a:xfrm>
            <a:off x="213014" y="4103105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Ligation Sequencing Kit</a:t>
            </a:r>
          </a:p>
        </p:txBody>
      </p:sp>
    </p:spTree>
    <p:extLst>
      <p:ext uri="{BB962C8B-B14F-4D97-AF65-F5344CB8AC3E}">
        <p14:creationId xmlns:p14="http://schemas.microsoft.com/office/powerpoint/2010/main" val="17099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A8779366-6435-3419-A3EF-BC5B61077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61" y="94891"/>
            <a:ext cx="6015037" cy="4349498"/>
          </a:xfrm>
          <a:prstGeom prst="rect">
            <a:avLst/>
          </a:prstGeom>
          <a:ln>
            <a:solidFill>
              <a:schemeClr val="dk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4DC1BF-71D8-4D44-42B2-06F3C1634993}"/>
              </a:ext>
            </a:extLst>
          </p:cNvPr>
          <p:cNvSpPr txBox="1"/>
          <p:nvPr/>
        </p:nvSpPr>
        <p:spPr>
          <a:xfrm>
            <a:off x="6460958" y="94891"/>
            <a:ext cx="25266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Rapid attachment chemistry with random cleavage</a:t>
            </a:r>
          </a:p>
          <a:p>
            <a:endParaRPr lang="en-US" dirty="0"/>
          </a:p>
          <a:p>
            <a:r>
              <a:rPr lang="en-US" dirty="0"/>
              <a:t>Optimized user-based protocols for transposase vs read length (mb reads)</a:t>
            </a:r>
          </a:p>
          <a:p>
            <a:endParaRPr lang="en-US" dirty="0"/>
          </a:p>
          <a:p>
            <a:r>
              <a:rPr lang="en-US" dirty="0"/>
              <a:t>Lower throughput compared with ligation sequencing </a:t>
            </a:r>
          </a:p>
        </p:txBody>
      </p:sp>
    </p:spTree>
    <p:extLst>
      <p:ext uri="{BB962C8B-B14F-4D97-AF65-F5344CB8AC3E}">
        <p14:creationId xmlns:p14="http://schemas.microsoft.com/office/powerpoint/2010/main" val="166361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D Genome Sequencing on the Oxford Nanopore MinION - Goodwin - 2017 -  Current Protocols in Human Genetics - Wiley Online Library">
            <a:extLst>
              <a:ext uri="{FF2B5EF4-FFF2-40B4-BE49-F238E27FC236}">
                <a16:creationId xmlns:a16="http://schemas.microsoft.com/office/drawing/2014/main" id="{FE593530-C701-8625-CD7D-8BE75263C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37" y="646649"/>
            <a:ext cx="7380126" cy="337116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1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FAED1C3-432C-F29E-986D-C5A8CCE1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590550"/>
            <a:ext cx="77089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FAC6D5-4614-B8D0-8932-68094C88AF78}"/>
              </a:ext>
            </a:extLst>
          </p:cNvPr>
          <p:cNvSpPr txBox="1"/>
          <p:nvPr/>
        </p:nvSpPr>
        <p:spPr>
          <a:xfrm>
            <a:off x="2939731" y="124236"/>
            <a:ext cx="4277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 of Light on flow cell output:</a:t>
            </a:r>
          </a:p>
          <a:p>
            <a:r>
              <a:rPr lang="en-US" dirty="0"/>
              <a:t>“Increase” in throughput using light shields.</a:t>
            </a:r>
          </a:p>
        </p:txBody>
      </p:sp>
    </p:spTree>
    <p:extLst>
      <p:ext uri="{BB962C8B-B14F-4D97-AF65-F5344CB8AC3E}">
        <p14:creationId xmlns:p14="http://schemas.microsoft.com/office/powerpoint/2010/main" val="352419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239740-F691-86A5-39D6-CEC9D1120E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57"/>
          <a:stretch/>
        </p:blipFill>
        <p:spPr>
          <a:xfrm>
            <a:off x="991187" y="368547"/>
            <a:ext cx="7161626" cy="3816450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  <p:extLst>
      <p:ext uri="{BB962C8B-B14F-4D97-AF65-F5344CB8AC3E}">
        <p14:creationId xmlns:p14="http://schemas.microsoft.com/office/powerpoint/2010/main" val="3472560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63CD0-6D80-95A8-3730-5C78EE4F4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865" y="377827"/>
            <a:ext cx="8485407" cy="3723308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  <p:extLst>
      <p:ext uri="{BB962C8B-B14F-4D97-AF65-F5344CB8AC3E}">
        <p14:creationId xmlns:p14="http://schemas.microsoft.com/office/powerpoint/2010/main" val="2176064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5C13CDA-5149-6C28-0AA0-A438BBE4B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32" y="150132"/>
            <a:ext cx="3382904" cy="4203207"/>
          </a:xfrm>
          <a:prstGeom prst="rect">
            <a:avLst/>
          </a:prstGeom>
          <a:ln>
            <a:solidFill>
              <a:schemeClr val="dk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306216-4EBB-F120-05BB-6D1E82BD0137}"/>
              </a:ext>
            </a:extLst>
          </p:cNvPr>
          <p:cNvSpPr txBox="1"/>
          <p:nvPr/>
        </p:nvSpPr>
        <p:spPr>
          <a:xfrm>
            <a:off x="3732338" y="150132"/>
            <a:ext cx="52908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DNA translocation through pore via motor protein</a:t>
            </a:r>
          </a:p>
          <a:p>
            <a:endParaRPr lang="en-US" sz="2000" dirty="0"/>
          </a:p>
          <a:p>
            <a:r>
              <a:rPr lang="en-US" sz="2000" dirty="0"/>
              <a:t>Motor protein powered via ATP</a:t>
            </a:r>
          </a:p>
          <a:p>
            <a:endParaRPr lang="en-US" sz="2000" dirty="0"/>
          </a:p>
          <a:p>
            <a:r>
              <a:rPr lang="en-US" sz="2000" dirty="0"/>
              <a:t>Disruption of signal as DNA passes through pore</a:t>
            </a:r>
          </a:p>
          <a:p>
            <a:endParaRPr lang="en-US" sz="2000" dirty="0"/>
          </a:p>
          <a:p>
            <a:r>
              <a:rPr lang="en-US" sz="2000" dirty="0"/>
              <a:t>Pore and kit development increase in accuracy </a:t>
            </a:r>
          </a:p>
          <a:p>
            <a:endParaRPr lang="en-US" sz="2000" dirty="0"/>
          </a:p>
          <a:p>
            <a:r>
              <a:rPr lang="en-US" sz="2000" dirty="0"/>
              <a:t>Kit LSK114 motor and R10.4.1 flow cells</a:t>
            </a:r>
          </a:p>
          <a:p>
            <a:endParaRPr lang="en-US" sz="2000" dirty="0"/>
          </a:p>
          <a:p>
            <a:r>
              <a:rPr lang="en-US" sz="2000" dirty="0" err="1"/>
              <a:t>Duplux</a:t>
            </a:r>
            <a:r>
              <a:rPr lang="en-US" sz="2000" dirty="0"/>
              <a:t> flow cells + Stereo </a:t>
            </a:r>
            <a:r>
              <a:rPr lang="en-US" sz="2000" dirty="0" err="1"/>
              <a:t>Basecalling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Up to 150 GB per flow cell (48 flow cells)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776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06E385B-E0D2-C3A6-5459-BDAF30EC7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20406" y="1212574"/>
            <a:ext cx="6703187" cy="3129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E1ED8C-8656-6C6F-1E5A-B78E51E2F22A}"/>
              </a:ext>
            </a:extLst>
          </p:cNvPr>
          <p:cNvSpPr txBox="1"/>
          <p:nvPr/>
        </p:nvSpPr>
        <p:spPr>
          <a:xfrm>
            <a:off x="1411357" y="586409"/>
            <a:ext cx="344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Nanopore read length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8030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3C1C4FD-734B-CFA4-E0A2-24A8947FD71F}"/>
              </a:ext>
            </a:extLst>
          </p:cNvPr>
          <p:cNvSpPr/>
          <p:nvPr/>
        </p:nvSpPr>
        <p:spPr>
          <a:xfrm>
            <a:off x="1560595" y="444078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.Fast5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1F2EEEF-6690-E741-8D82-D2961F76F9B7}"/>
              </a:ext>
            </a:extLst>
          </p:cNvPr>
          <p:cNvSpPr/>
          <p:nvPr/>
        </p:nvSpPr>
        <p:spPr>
          <a:xfrm>
            <a:off x="1560595" y="1524198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.</a:t>
            </a:r>
            <a:r>
              <a:rPr lang="en-GB" dirty="0" err="1">
                <a:solidFill>
                  <a:schemeClr val="tx1"/>
                </a:solidFill>
              </a:rPr>
              <a:t>Fastq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8E88AEF-7093-59AF-2046-19FA087B3AEF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>
            <a:off x="1974151" y="967854"/>
            <a:ext cx="0" cy="5563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F4EFD5F-9A30-DE95-3A4C-F88B40700AF2}"/>
              </a:ext>
            </a:extLst>
          </p:cNvPr>
          <p:cNvSpPr/>
          <p:nvPr/>
        </p:nvSpPr>
        <p:spPr>
          <a:xfrm>
            <a:off x="443491" y="2047974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Align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A383328-3F46-E8DC-D9D9-4CE95409589C}"/>
              </a:ext>
            </a:extLst>
          </p:cNvPr>
          <p:cNvSpPr/>
          <p:nvPr/>
        </p:nvSpPr>
        <p:spPr>
          <a:xfrm>
            <a:off x="2747747" y="2047974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 novo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AEC254A-F515-BEFB-DCFD-E5391D4DA00E}"/>
              </a:ext>
            </a:extLst>
          </p:cNvPr>
          <p:cNvSpPr/>
          <p:nvPr/>
        </p:nvSpPr>
        <p:spPr>
          <a:xfrm>
            <a:off x="1336331" y="2738809"/>
            <a:ext cx="1275640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Consensus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9B26EDE-F99B-D0F5-4F30-DAFB523A22DD}"/>
              </a:ext>
            </a:extLst>
          </p:cNvPr>
          <p:cNvSpPr/>
          <p:nvPr/>
        </p:nvSpPr>
        <p:spPr>
          <a:xfrm>
            <a:off x="1328091" y="3756446"/>
            <a:ext cx="1275640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Polished consensus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06DA41B-C672-3338-A8A6-0A0CACE42441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 flipH="1">
            <a:off x="1965911" y="3262585"/>
            <a:ext cx="8240" cy="493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75F86D3E-3A37-9CBD-8B71-549BF7A70A26}"/>
              </a:ext>
            </a:extLst>
          </p:cNvPr>
          <p:cNvCxnSpPr>
            <a:stCxn id="24" idx="3"/>
            <a:endCxn id="30" idx="3"/>
          </p:cNvCxnSpPr>
          <p:nvPr/>
        </p:nvCxnSpPr>
        <p:spPr>
          <a:xfrm>
            <a:off x="2387707" y="705966"/>
            <a:ext cx="216024" cy="3312368"/>
          </a:xfrm>
          <a:prstGeom prst="bentConnector3">
            <a:avLst>
              <a:gd name="adj1" fmla="val 89807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980A68A5-919B-0B3F-FB55-F77AB5D6F083}"/>
              </a:ext>
            </a:extLst>
          </p:cNvPr>
          <p:cNvCxnSpPr>
            <a:stCxn id="25" idx="1"/>
            <a:endCxn id="30" idx="1"/>
          </p:cNvCxnSpPr>
          <p:nvPr/>
        </p:nvCxnSpPr>
        <p:spPr>
          <a:xfrm rot="10800000" flipV="1">
            <a:off x="1328091" y="1786086"/>
            <a:ext cx="232504" cy="2232248"/>
          </a:xfrm>
          <a:prstGeom prst="bentConnector3">
            <a:avLst>
              <a:gd name="adj1" fmla="val 61618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AFA50582-539A-1DBD-AA03-DC9985FAFFD3}"/>
              </a:ext>
            </a:extLst>
          </p:cNvPr>
          <p:cNvCxnSpPr>
            <a:stCxn id="25" idx="1"/>
            <a:endCxn id="27" idx="0"/>
          </p:cNvCxnSpPr>
          <p:nvPr/>
        </p:nvCxnSpPr>
        <p:spPr>
          <a:xfrm rot="10800000" flipV="1">
            <a:off x="857047" y="1786086"/>
            <a:ext cx="703548" cy="2618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4646E73B-5E1D-701B-56FD-7752D76F8609}"/>
              </a:ext>
            </a:extLst>
          </p:cNvPr>
          <p:cNvCxnSpPr>
            <a:stCxn id="25" idx="3"/>
            <a:endCxn id="28" idx="0"/>
          </p:cNvCxnSpPr>
          <p:nvPr/>
        </p:nvCxnSpPr>
        <p:spPr>
          <a:xfrm>
            <a:off x="2387707" y="1786086"/>
            <a:ext cx="773596" cy="2618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195478F0-5BD8-5E5E-830C-810634C81B8B}"/>
              </a:ext>
            </a:extLst>
          </p:cNvPr>
          <p:cNvCxnSpPr>
            <a:stCxn id="27" idx="2"/>
            <a:endCxn id="29" idx="1"/>
          </p:cNvCxnSpPr>
          <p:nvPr/>
        </p:nvCxnSpPr>
        <p:spPr>
          <a:xfrm rot="16200000" flipH="1">
            <a:off x="882216" y="2546581"/>
            <a:ext cx="428947" cy="47928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09F6988D-D31B-D5DE-DA91-5B1E4859F963}"/>
              </a:ext>
            </a:extLst>
          </p:cNvPr>
          <p:cNvCxnSpPr>
            <a:stCxn id="28" idx="2"/>
            <a:endCxn id="29" idx="3"/>
          </p:cNvCxnSpPr>
          <p:nvPr/>
        </p:nvCxnSpPr>
        <p:spPr>
          <a:xfrm rot="5400000">
            <a:off x="2672164" y="2511557"/>
            <a:ext cx="428947" cy="54933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12542C7-3F0F-FD25-C1AE-430BB1E0C296}"/>
              </a:ext>
            </a:extLst>
          </p:cNvPr>
          <p:cNvSpPr txBox="1"/>
          <p:nvPr/>
        </p:nvSpPr>
        <p:spPr>
          <a:xfrm>
            <a:off x="5167495" y="444078"/>
            <a:ext cx="362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fast5 files containing signal data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DACE5CB-E28C-E8DA-4FE3-E7CB8EE4EB53}"/>
              </a:ext>
            </a:extLst>
          </p:cNvPr>
          <p:cNvSpPr txBox="1"/>
          <p:nvPr/>
        </p:nvSpPr>
        <p:spPr>
          <a:xfrm>
            <a:off x="5259315" y="1538627"/>
            <a:ext cx="3046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Basecall</a:t>
            </a:r>
            <a:r>
              <a:rPr lang="en-US" dirty="0"/>
              <a:t> via RNN to </a:t>
            </a:r>
            <a:r>
              <a:rPr lang="en-US" dirty="0" err="1"/>
              <a:t>fastq</a:t>
            </a:r>
            <a:r>
              <a:rPr lang="en-US" dirty="0"/>
              <a:t> files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57E528-81C7-C24E-F406-1E2C962FE55C}"/>
              </a:ext>
            </a:extLst>
          </p:cNvPr>
          <p:cNvSpPr txBox="1"/>
          <p:nvPr/>
        </p:nvSpPr>
        <p:spPr>
          <a:xfrm>
            <a:off x="5167495" y="2125196"/>
            <a:ext cx="323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Alignment or de-novo assembly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75DCF79-D7CC-BB61-E8F0-58D770FCC22B}"/>
              </a:ext>
            </a:extLst>
          </p:cNvPr>
          <p:cNvSpPr txBox="1"/>
          <p:nvPr/>
        </p:nvSpPr>
        <p:spPr>
          <a:xfrm>
            <a:off x="4811275" y="3742060"/>
            <a:ext cx="433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Reduction of sequencing errors via polishing</a:t>
            </a:r>
          </a:p>
        </p:txBody>
      </p:sp>
    </p:spTree>
    <p:extLst>
      <p:ext uri="{BB962C8B-B14F-4D97-AF65-F5344CB8AC3E}">
        <p14:creationId xmlns:p14="http://schemas.microsoft.com/office/powerpoint/2010/main" val="370182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3C1C4FD-734B-CFA4-E0A2-24A8947FD71F}"/>
              </a:ext>
            </a:extLst>
          </p:cNvPr>
          <p:cNvSpPr/>
          <p:nvPr/>
        </p:nvSpPr>
        <p:spPr>
          <a:xfrm>
            <a:off x="1560595" y="444078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.Fast5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1F2EEEF-6690-E741-8D82-D2961F76F9B7}"/>
              </a:ext>
            </a:extLst>
          </p:cNvPr>
          <p:cNvSpPr/>
          <p:nvPr/>
        </p:nvSpPr>
        <p:spPr>
          <a:xfrm>
            <a:off x="1560595" y="1524198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.</a:t>
            </a:r>
            <a:r>
              <a:rPr lang="en-GB" dirty="0" err="1">
                <a:solidFill>
                  <a:schemeClr val="tx1"/>
                </a:solidFill>
              </a:rPr>
              <a:t>Fastq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8E88AEF-7093-59AF-2046-19FA087B3AEF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>
            <a:off x="1974151" y="967854"/>
            <a:ext cx="0" cy="5563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A383328-3F46-E8DC-D9D9-4CE95409589C}"/>
              </a:ext>
            </a:extLst>
          </p:cNvPr>
          <p:cNvSpPr/>
          <p:nvPr/>
        </p:nvSpPr>
        <p:spPr>
          <a:xfrm>
            <a:off x="2747747" y="2047974"/>
            <a:ext cx="827112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 novo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AEC254A-F515-BEFB-DCFD-E5391D4DA00E}"/>
              </a:ext>
            </a:extLst>
          </p:cNvPr>
          <p:cNvSpPr/>
          <p:nvPr/>
        </p:nvSpPr>
        <p:spPr>
          <a:xfrm>
            <a:off x="1336331" y="2738809"/>
            <a:ext cx="1275640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Consensus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9B26EDE-F99B-D0F5-4F30-DAFB523A22DD}"/>
              </a:ext>
            </a:extLst>
          </p:cNvPr>
          <p:cNvSpPr/>
          <p:nvPr/>
        </p:nvSpPr>
        <p:spPr>
          <a:xfrm>
            <a:off x="1328091" y="3756446"/>
            <a:ext cx="1275640" cy="5237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Polished consensus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06DA41B-C672-3338-A8A6-0A0CACE42441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 flipH="1">
            <a:off x="1965911" y="3262585"/>
            <a:ext cx="8240" cy="493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75F86D3E-3A37-9CBD-8B71-549BF7A70A26}"/>
              </a:ext>
            </a:extLst>
          </p:cNvPr>
          <p:cNvCxnSpPr>
            <a:stCxn id="24" idx="3"/>
            <a:endCxn id="30" idx="3"/>
          </p:cNvCxnSpPr>
          <p:nvPr/>
        </p:nvCxnSpPr>
        <p:spPr>
          <a:xfrm>
            <a:off x="2387707" y="705966"/>
            <a:ext cx="216024" cy="3312368"/>
          </a:xfrm>
          <a:prstGeom prst="bentConnector3">
            <a:avLst>
              <a:gd name="adj1" fmla="val 89807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980A68A5-919B-0B3F-FB55-F77AB5D6F083}"/>
              </a:ext>
            </a:extLst>
          </p:cNvPr>
          <p:cNvCxnSpPr>
            <a:stCxn id="25" idx="1"/>
            <a:endCxn id="30" idx="1"/>
          </p:cNvCxnSpPr>
          <p:nvPr/>
        </p:nvCxnSpPr>
        <p:spPr>
          <a:xfrm rot="10800000" flipV="1">
            <a:off x="1328091" y="1786086"/>
            <a:ext cx="232504" cy="2232248"/>
          </a:xfrm>
          <a:prstGeom prst="bentConnector3">
            <a:avLst>
              <a:gd name="adj1" fmla="val 61618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4646E73B-5E1D-701B-56FD-7752D76F8609}"/>
              </a:ext>
            </a:extLst>
          </p:cNvPr>
          <p:cNvCxnSpPr>
            <a:stCxn id="25" idx="3"/>
            <a:endCxn id="28" idx="0"/>
          </p:cNvCxnSpPr>
          <p:nvPr/>
        </p:nvCxnSpPr>
        <p:spPr>
          <a:xfrm>
            <a:off x="2387707" y="1786086"/>
            <a:ext cx="773596" cy="2618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09F6988D-D31B-D5DE-DA91-5B1E4859F963}"/>
              </a:ext>
            </a:extLst>
          </p:cNvPr>
          <p:cNvCxnSpPr>
            <a:stCxn id="28" idx="2"/>
            <a:endCxn id="29" idx="3"/>
          </p:cNvCxnSpPr>
          <p:nvPr/>
        </p:nvCxnSpPr>
        <p:spPr>
          <a:xfrm rot="5400000">
            <a:off x="2672164" y="2511557"/>
            <a:ext cx="428947" cy="54933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12542C7-3F0F-FD25-C1AE-430BB1E0C296}"/>
              </a:ext>
            </a:extLst>
          </p:cNvPr>
          <p:cNvSpPr txBox="1"/>
          <p:nvPr/>
        </p:nvSpPr>
        <p:spPr>
          <a:xfrm>
            <a:off x="5167495" y="444078"/>
            <a:ext cx="362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fast5 files containing signal data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DACE5CB-E28C-E8DA-4FE3-E7CB8EE4EB53}"/>
              </a:ext>
            </a:extLst>
          </p:cNvPr>
          <p:cNvSpPr txBox="1"/>
          <p:nvPr/>
        </p:nvSpPr>
        <p:spPr>
          <a:xfrm>
            <a:off x="5259315" y="1538627"/>
            <a:ext cx="3046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Basecall</a:t>
            </a:r>
            <a:r>
              <a:rPr lang="en-US" dirty="0"/>
              <a:t> via RNN to </a:t>
            </a:r>
            <a:r>
              <a:rPr lang="en-US" dirty="0" err="1"/>
              <a:t>fastq</a:t>
            </a:r>
            <a:r>
              <a:rPr lang="en-US" dirty="0"/>
              <a:t> files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57E528-81C7-C24E-F406-1E2C962FE55C}"/>
              </a:ext>
            </a:extLst>
          </p:cNvPr>
          <p:cNvSpPr txBox="1"/>
          <p:nvPr/>
        </p:nvSpPr>
        <p:spPr>
          <a:xfrm>
            <a:off x="5167495" y="2125196"/>
            <a:ext cx="192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De-Novo assembly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75DCF79-D7CC-BB61-E8F0-58D770FCC22B}"/>
              </a:ext>
            </a:extLst>
          </p:cNvPr>
          <p:cNvSpPr txBox="1"/>
          <p:nvPr/>
        </p:nvSpPr>
        <p:spPr>
          <a:xfrm>
            <a:off x="5167495" y="2893253"/>
            <a:ext cx="3518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Reduction of sequencing errors </a:t>
            </a:r>
          </a:p>
          <a:p>
            <a:r>
              <a:rPr lang="en-US" dirty="0"/>
              <a:t>via polishing = Consensus sequence</a:t>
            </a:r>
          </a:p>
        </p:txBody>
      </p:sp>
    </p:spTree>
    <p:extLst>
      <p:ext uri="{BB962C8B-B14F-4D97-AF65-F5344CB8AC3E}">
        <p14:creationId xmlns:p14="http://schemas.microsoft.com/office/powerpoint/2010/main" val="63894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7370095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Nanopore Sequencing Review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 reads = greater contiguity of assemblies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Genetic context of genes of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Native DNA sequencing Not sequencing by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5mC metalation calling epigenetics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 sensitive to shorter fragments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PCR step ligation of adapters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Portable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Decentralized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for duplex reads now available- Stereo </a:t>
            </a:r>
            <a:r>
              <a:rPr lang="en-US" dirty="0" err="1"/>
              <a:t>Basecalling</a:t>
            </a:r>
            <a:r>
              <a:rPr lang="en-US" dirty="0"/>
              <a:t> with ‘Dorado’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545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F5394C-7094-82DE-598F-F3F82CDFBB21}"/>
              </a:ext>
            </a:extLst>
          </p:cNvPr>
          <p:cNvSpPr txBox="1"/>
          <p:nvPr/>
        </p:nvSpPr>
        <p:spPr>
          <a:xfrm>
            <a:off x="5058684" y="1179927"/>
            <a:ext cx="37285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mode accuracy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dependent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DNA input requirements 1ug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HMW DNA beneficial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“Hungry” library preparation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99697-BEF8-1914-99D2-0AC6FACCAFD9}"/>
              </a:ext>
            </a:extLst>
          </p:cNvPr>
          <p:cNvSpPr txBox="1"/>
          <p:nvPr/>
        </p:nvSpPr>
        <p:spPr>
          <a:xfrm>
            <a:off x="360218" y="288893"/>
            <a:ext cx="469846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Nanopore Sequencing Review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Advantages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 reads = greater contiguity of assemblies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Genetic context of genes of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Native DNA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5mC 3mC metalation calling epigenetics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 sensitive to shorter fragments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platforms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PCR step ligation of adapters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Low(er) cost /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Portable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Decentralized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for duplex reads now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13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279399" y="255412"/>
            <a:ext cx="303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Sample collection and storage</a:t>
            </a:r>
          </a:p>
        </p:txBody>
      </p:sp>
      <p:sp>
        <p:nvSpPr>
          <p:cNvPr id="3" name="Subtitle 8">
            <a:extLst>
              <a:ext uri="{FF2B5EF4-FFF2-40B4-BE49-F238E27FC236}">
                <a16:creationId xmlns:a16="http://schemas.microsoft.com/office/drawing/2014/main" id="{4D6F35F8-DBB1-6C71-650B-03B0B89AA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15" y="624744"/>
            <a:ext cx="8079153" cy="273844"/>
          </a:xfrm>
        </p:spPr>
        <p:txBody>
          <a:bodyPr>
            <a:normAutofit/>
          </a:bodyPr>
          <a:lstStyle/>
          <a:p>
            <a:r>
              <a:rPr lang="en-US" sz="2000" dirty="0"/>
              <a:t>Best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00B3CD-B93A-468A-44C2-0C9FA96617E8}"/>
              </a:ext>
            </a:extLst>
          </p:cNvPr>
          <p:cNvSpPr txBox="1"/>
          <p:nvPr/>
        </p:nvSpPr>
        <p:spPr>
          <a:xfrm>
            <a:off x="279399" y="1146476"/>
            <a:ext cx="398448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one size fits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type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 stream application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Aim: to reduce DNA degradation and </a:t>
            </a:r>
          </a:p>
          <a:p>
            <a:r>
              <a:rPr lang="en-US" dirty="0"/>
              <a:t>preserve community composition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Nuclease activity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UV degradation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Oxidative DNA damage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Freeze thaw cycle damage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Inhibit further growth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snapshot in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3ABADFF1-DCB8-996E-BC43-148780840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704896"/>
            <a:ext cx="2806700" cy="28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Endonuclease V | NEB">
            <a:extLst>
              <a:ext uri="{FF2B5EF4-FFF2-40B4-BE49-F238E27FC236}">
                <a16:creationId xmlns:a16="http://schemas.microsoft.com/office/drawing/2014/main" id="{582AE44F-49C6-8383-2F27-DDB1FF106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84" y="355698"/>
            <a:ext cx="4757966" cy="129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1774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598312"/>
            <a:ext cx="143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 Damage</a:t>
            </a:r>
          </a:p>
        </p:txBody>
      </p:sp>
      <p:pic>
        <p:nvPicPr>
          <p:cNvPr id="3" name="Picture 4" descr="Endonuclease V | NEB">
            <a:extLst>
              <a:ext uri="{FF2B5EF4-FFF2-40B4-BE49-F238E27FC236}">
                <a16:creationId xmlns:a16="http://schemas.microsoft.com/office/drawing/2014/main" id="{C2D6B91B-AB40-C4C1-702A-0D465F008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8"/>
          <a:stretch/>
        </p:blipFill>
        <p:spPr bwMode="auto">
          <a:xfrm>
            <a:off x="304798" y="967644"/>
            <a:ext cx="2679701" cy="19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A8B4F0-4F87-F2D4-F419-CFA4EE959C0B}"/>
              </a:ext>
            </a:extLst>
          </p:cNvPr>
          <p:cNvSpPr txBox="1"/>
          <p:nvPr/>
        </p:nvSpPr>
        <p:spPr>
          <a:xfrm>
            <a:off x="556203" y="3239432"/>
            <a:ext cx="1971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Nicks:</a:t>
            </a:r>
          </a:p>
          <a:p>
            <a:r>
              <a:rPr lang="en-US" dirty="0"/>
              <a:t>Single strand break</a:t>
            </a:r>
          </a:p>
        </p:txBody>
      </p:sp>
      <p:pic>
        <p:nvPicPr>
          <p:cNvPr id="22530" name="Picture 2" descr="Virtual Lab on biochemistry and biotechnology techniques for NSS">
            <a:extLst>
              <a:ext uri="{FF2B5EF4-FFF2-40B4-BE49-F238E27FC236}">
                <a16:creationId xmlns:a16="http://schemas.microsoft.com/office/drawing/2014/main" id="{B4579088-084D-4791-2340-C67DEB288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5" t="14695" r="18545" b="11259"/>
          <a:stretch/>
        </p:blipFill>
        <p:spPr bwMode="auto">
          <a:xfrm>
            <a:off x="3198274" y="1247679"/>
            <a:ext cx="2961229" cy="19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0977D-A5E0-F70F-5CF4-F572078AF18D}"/>
              </a:ext>
            </a:extLst>
          </p:cNvPr>
          <p:cNvSpPr txBox="1"/>
          <p:nvPr/>
        </p:nvSpPr>
        <p:spPr>
          <a:xfrm>
            <a:off x="3198274" y="3367507"/>
            <a:ext cx="304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Cuts:</a:t>
            </a:r>
          </a:p>
          <a:p>
            <a:r>
              <a:rPr lang="en-US" dirty="0"/>
              <a:t>Double strand break blunt end</a:t>
            </a:r>
          </a:p>
        </p:txBody>
      </p:sp>
      <p:pic>
        <p:nvPicPr>
          <p:cNvPr id="22532" name="Picture 4" descr="Sticky Ends vs. Blunt Ends | Differences, Sequences, &amp; Enzymes - Video &amp;  Lesson Transcript | Study.com">
            <a:extLst>
              <a:ext uri="{FF2B5EF4-FFF2-40B4-BE49-F238E27FC236}">
                <a16:creationId xmlns:a16="http://schemas.microsoft.com/office/drawing/2014/main" id="{9D75ECD0-1D6B-58C2-52C5-7A1B6D37F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78" y="1310007"/>
            <a:ext cx="2495620" cy="20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42FD2A-45C4-2258-62CE-7BA2D30F1E2F}"/>
              </a:ext>
            </a:extLst>
          </p:cNvPr>
          <p:cNvSpPr txBox="1"/>
          <p:nvPr/>
        </p:nvSpPr>
        <p:spPr>
          <a:xfrm>
            <a:off x="6497866" y="3367507"/>
            <a:ext cx="20899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Shear:</a:t>
            </a:r>
          </a:p>
          <a:p>
            <a:r>
              <a:rPr lang="en-US" dirty="0"/>
              <a:t>Double strand break</a:t>
            </a:r>
          </a:p>
          <a:p>
            <a:r>
              <a:rPr lang="en-US" dirty="0"/>
              <a:t>Often mechanical</a:t>
            </a:r>
          </a:p>
        </p:txBody>
      </p:sp>
    </p:spTree>
    <p:extLst>
      <p:ext uri="{BB962C8B-B14F-4D97-AF65-F5344CB8AC3E}">
        <p14:creationId xmlns:p14="http://schemas.microsoft.com/office/powerpoint/2010/main" val="26259315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BB58B9-7DCD-A4BF-FDAB-9E2965288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516" y="1202492"/>
            <a:ext cx="4896002" cy="2148313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4" name="Picture 3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E74C2319-1809-723A-D4BE-F2BADB5A8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56" y="1189792"/>
            <a:ext cx="4286816" cy="2148313"/>
          </a:xfrm>
          <a:prstGeom prst="rect">
            <a:avLst/>
          </a:prstGeom>
          <a:ln>
            <a:solidFill>
              <a:schemeClr val="dk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EDBA5-1256-8C5E-62AB-6320EC8705EE}"/>
              </a:ext>
            </a:extLst>
          </p:cNvPr>
          <p:cNvSpPr txBox="1"/>
          <p:nvPr/>
        </p:nvSpPr>
        <p:spPr>
          <a:xfrm>
            <a:off x="685800" y="254872"/>
            <a:ext cx="428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Pacific Bioscience CCS long read sequencing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E34B-5FB4-5EBD-F58C-A5A6927F1681}"/>
              </a:ext>
            </a:extLst>
          </p:cNvPr>
          <p:cNvSpPr txBox="1"/>
          <p:nvPr/>
        </p:nvSpPr>
        <p:spPr>
          <a:xfrm>
            <a:off x="554845" y="3648974"/>
            <a:ext cx="799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Both PacBio and nanopore sensitive to single strand nicks and double strand breaks.</a:t>
            </a:r>
          </a:p>
        </p:txBody>
      </p:sp>
    </p:spTree>
    <p:extLst>
      <p:ext uri="{BB962C8B-B14F-4D97-AF65-F5344CB8AC3E}">
        <p14:creationId xmlns:p14="http://schemas.microsoft.com/office/powerpoint/2010/main" val="3455116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502231" y="303252"/>
            <a:ext cx="303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Sample collection and storage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ADED97-6E7A-05CE-2740-7BB4E7408DEC}"/>
              </a:ext>
            </a:extLst>
          </p:cNvPr>
          <p:cNvSpPr txBox="1"/>
          <p:nvPr/>
        </p:nvSpPr>
        <p:spPr>
          <a:xfrm>
            <a:off x="62874" y="780551"/>
            <a:ext cx="526868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temperatures reduce nuclease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Store samples at -20 to – 80 C if processing at</a:t>
            </a:r>
          </a:p>
          <a:p>
            <a:r>
              <a:rPr lang="en-US" dirty="0"/>
              <a:t>a later date.</a:t>
            </a:r>
          </a:p>
          <a:p>
            <a:r>
              <a:rPr lang="en-US" dirty="0"/>
              <a:t>Store at 4 C if processing samples directly.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a cryoprotectant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PBS + Glycerol –maintains viability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Omnigene</a:t>
            </a:r>
            <a:r>
              <a:rPr lang="en-US" dirty="0"/>
              <a:t> gut – can inhibit some downstream</a:t>
            </a:r>
          </a:p>
          <a:p>
            <a:pPr lvl="1"/>
            <a:r>
              <a:rPr lang="en-US" dirty="0"/>
              <a:t>applications (SDS in buffer)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STAR buffer – inhibits cell growth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Zymo</a:t>
            </a:r>
            <a:r>
              <a:rPr lang="en-US" dirty="0"/>
              <a:t> DNA / RNA shield – fixes 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Limit freeze thaw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Keep good sample records and labeling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Database / Access</a:t>
            </a:r>
          </a:p>
          <a:p>
            <a:pPr lvl="1"/>
            <a:endParaRPr lang="en-US" dirty="0"/>
          </a:p>
        </p:txBody>
      </p:sp>
      <p:pic>
        <p:nvPicPr>
          <p:cNvPr id="24578" name="Picture 2" descr="DNA Genotek - OMNIgene•GUT Dx | OMD-200 , FDA-authorized collection device  for microbiome; collection of bacterial DNA from fecal samples">
            <a:extLst>
              <a:ext uri="{FF2B5EF4-FFF2-40B4-BE49-F238E27FC236}">
                <a16:creationId xmlns:a16="http://schemas.microsoft.com/office/drawing/2014/main" id="{8639D7D7-8395-BC49-3725-FEED2A935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093" y="1226066"/>
            <a:ext cx="3886033" cy="276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4759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08F52-A6A2-BFEE-F143-7AA83523B433}"/>
              </a:ext>
            </a:extLst>
          </p:cNvPr>
          <p:cNvSpPr txBox="1">
            <a:spLocks/>
          </p:cNvSpPr>
          <p:nvPr/>
        </p:nvSpPr>
        <p:spPr>
          <a:xfrm>
            <a:off x="204714" y="568474"/>
            <a:ext cx="8734571" cy="504056"/>
          </a:xfrm>
          <a:prstGeom prst="rect">
            <a:avLst/>
          </a:prstGeom>
        </p:spPr>
        <p:txBody>
          <a:bodyPr lIns="0" tIns="0" rIns="0" bIns="0" anchor="t" anchorCtr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ts val="16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 b="1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200" dirty="0"/>
              <a:t>Many methods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200" dirty="0"/>
              <a:t>MP Bio </a:t>
            </a:r>
            <a:r>
              <a:rPr lang="en-GB" sz="11200" dirty="0" err="1"/>
              <a:t>FastPrep</a:t>
            </a:r>
            <a:r>
              <a:rPr lang="en-GB" sz="11200" dirty="0"/>
              <a:t> DNA extraction for soil and faeces</a:t>
            </a:r>
          </a:p>
          <a:p>
            <a:endParaRPr lang="en-GB" sz="2000" dirty="0"/>
          </a:p>
          <a:p>
            <a:r>
              <a:rPr lang="en-GB" sz="20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CE194C-8221-B83E-27A1-C048809052B0}"/>
              </a:ext>
            </a:extLst>
          </p:cNvPr>
          <p:cNvSpPr txBox="1"/>
          <p:nvPr/>
        </p:nvSpPr>
        <p:spPr>
          <a:xfrm>
            <a:off x="501170" y="1375410"/>
            <a:ext cx="1838645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Sample collection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6C41EF-A7E9-7DAE-6B45-B3904F5355F6}"/>
              </a:ext>
            </a:extLst>
          </p:cNvPr>
          <p:cNvSpPr txBox="1"/>
          <p:nvPr/>
        </p:nvSpPr>
        <p:spPr>
          <a:xfrm>
            <a:off x="3180867" y="1378982"/>
            <a:ext cx="1620700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Sample storage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B93937-A4D7-1B73-ECD2-F473F4348AB6}"/>
              </a:ext>
            </a:extLst>
          </p:cNvPr>
          <p:cNvSpPr txBox="1"/>
          <p:nvPr/>
        </p:nvSpPr>
        <p:spPr>
          <a:xfrm>
            <a:off x="5642620" y="1375410"/>
            <a:ext cx="2037481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Sample preparation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395B21-570C-9A19-2DAF-185D0A3FD035}"/>
              </a:ext>
            </a:extLst>
          </p:cNvPr>
          <p:cNvSpPr txBox="1"/>
          <p:nvPr/>
        </p:nvSpPr>
        <p:spPr>
          <a:xfrm>
            <a:off x="501170" y="2247492"/>
            <a:ext cx="1838644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Cell lysis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2F602D-B362-C6BF-D64E-E7EC3F82DB80}"/>
              </a:ext>
            </a:extLst>
          </p:cNvPr>
          <p:cNvSpPr txBox="1"/>
          <p:nvPr/>
        </p:nvSpPr>
        <p:spPr>
          <a:xfrm>
            <a:off x="2820827" y="2240657"/>
            <a:ext cx="2340780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Protein precipitation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159984-4859-69AA-C534-E2010DFAEF64}"/>
              </a:ext>
            </a:extLst>
          </p:cNvPr>
          <p:cNvSpPr txBox="1"/>
          <p:nvPr/>
        </p:nvSpPr>
        <p:spPr>
          <a:xfrm>
            <a:off x="2820827" y="3155399"/>
            <a:ext cx="2943904" cy="64633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PCR inhibitor removal / wash Chemical carry 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EA5D47-049E-DF72-C0CD-5F9EE21C9199}"/>
              </a:ext>
            </a:extLst>
          </p:cNvPr>
          <p:cNvSpPr txBox="1"/>
          <p:nvPr/>
        </p:nvSpPr>
        <p:spPr>
          <a:xfrm>
            <a:off x="5642620" y="2243921"/>
            <a:ext cx="3139064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DNA binding / salt precipitation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183D5C-F3DA-CD5E-3E89-8CFAEAE1BC78}"/>
              </a:ext>
            </a:extLst>
          </p:cNvPr>
          <p:cNvSpPr txBox="1"/>
          <p:nvPr/>
        </p:nvSpPr>
        <p:spPr>
          <a:xfrm>
            <a:off x="1937102" y="3943558"/>
            <a:ext cx="47113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DNA elution into buffer for downstream analysis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DB62E22-F290-4233-35DD-BE6ACE24E1DA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339815" y="1560076"/>
            <a:ext cx="841052" cy="35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4AB12CC-28EB-9AD5-CF30-BDDBB273E09F}"/>
              </a:ext>
            </a:extLst>
          </p:cNvPr>
          <p:cNvCxnSpPr/>
          <p:nvPr/>
        </p:nvCxnSpPr>
        <p:spPr>
          <a:xfrm>
            <a:off x="4809589" y="1563087"/>
            <a:ext cx="841052" cy="35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F46CF54B-816D-BF78-93A9-F55C5A55FF03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rot="5400000">
            <a:off x="3789552" y="-624317"/>
            <a:ext cx="502750" cy="5240869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193A8F-10AE-BF31-43C5-1185CC24D537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2339814" y="2425323"/>
            <a:ext cx="481013" cy="68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38FE300-E7FB-9FF3-96FB-4BE05B9B9448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rot="5400000">
            <a:off x="5481393" y="1424640"/>
            <a:ext cx="542146" cy="2919373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AAD796-1CF1-D5A6-3835-A9ADE999660E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5161607" y="2425323"/>
            <a:ext cx="481013" cy="3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C063203E-D313-FD29-F0DB-CB1C9C301839}"/>
              </a:ext>
            </a:extLst>
          </p:cNvPr>
          <p:cNvCxnSpPr>
            <a:stCxn id="7" idx="2"/>
            <a:endCxn id="9" idx="0"/>
          </p:cNvCxnSpPr>
          <p:nvPr/>
        </p:nvCxnSpPr>
        <p:spPr>
          <a:xfrm rot="16200000" flipH="1">
            <a:off x="2587348" y="1449967"/>
            <a:ext cx="538575" cy="2872287"/>
          </a:xfrm>
          <a:prstGeom prst="bentConnector3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AFD100F-DAC1-54F3-D23B-F6845B38EB03}"/>
              </a:ext>
            </a:extLst>
          </p:cNvPr>
          <p:cNvCxnSpPr>
            <a:stCxn id="9" idx="2"/>
            <a:endCxn id="11" idx="0"/>
          </p:cNvCxnSpPr>
          <p:nvPr/>
        </p:nvCxnSpPr>
        <p:spPr>
          <a:xfrm>
            <a:off x="4292779" y="3801730"/>
            <a:ext cx="0" cy="1418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0726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46035" y="185082"/>
            <a:ext cx="254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 extraction examples</a:t>
            </a:r>
          </a:p>
        </p:txBody>
      </p:sp>
      <p:pic>
        <p:nvPicPr>
          <p:cNvPr id="3" name="Picture 2" descr="F:\crohns i j.jpg">
            <a:extLst>
              <a:ext uri="{FF2B5EF4-FFF2-40B4-BE49-F238E27FC236}">
                <a16:creationId xmlns:a16="http://schemas.microsoft.com/office/drawing/2014/main" id="{B2034541-6922-81BF-2A0D-C9DF58EF81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6035" y="675544"/>
            <a:ext cx="2037771" cy="3056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F:\extractions1.jpg">
            <a:extLst>
              <a:ext uri="{FF2B5EF4-FFF2-40B4-BE49-F238E27FC236}">
                <a16:creationId xmlns:a16="http://schemas.microsoft.com/office/drawing/2014/main" id="{E3FD7AA5-45E7-44E2-E9E0-138D4FAF36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9324" y="675544"/>
            <a:ext cx="4134748" cy="3056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62C7CA87-1054-05D1-44C9-6F4DE46646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9590" y="675544"/>
            <a:ext cx="2253857" cy="30560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11701-E3BF-3938-9406-EFAE4EE20A37}"/>
              </a:ext>
            </a:extLst>
          </p:cNvPr>
          <p:cNvSpPr txBox="1"/>
          <p:nvPr/>
        </p:nvSpPr>
        <p:spPr>
          <a:xfrm>
            <a:off x="340553" y="3731621"/>
            <a:ext cx="2415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Ph:Ch:IAA</a:t>
            </a:r>
            <a:r>
              <a:rPr lang="en-US" sz="2000" dirty="0"/>
              <a:t> extraction</a:t>
            </a:r>
          </a:p>
          <a:p>
            <a:r>
              <a:rPr lang="en-US" sz="2000" dirty="0"/>
              <a:t>of human </a:t>
            </a:r>
            <a:r>
              <a:rPr lang="en-US" sz="2000" dirty="0" err="1"/>
              <a:t>faeces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82112-8E55-7AA8-BA88-70025E1178A7}"/>
              </a:ext>
            </a:extLst>
          </p:cNvPr>
          <p:cNvSpPr txBox="1"/>
          <p:nvPr/>
        </p:nvSpPr>
        <p:spPr>
          <a:xfrm>
            <a:off x="2999506" y="3731621"/>
            <a:ext cx="2928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Qiagen total microbiome</a:t>
            </a:r>
          </a:p>
          <a:p>
            <a:r>
              <a:rPr lang="en-US" sz="2000" dirty="0"/>
              <a:t>Kit from human </a:t>
            </a:r>
            <a:r>
              <a:rPr lang="en-US" sz="2000" dirty="0" err="1"/>
              <a:t>faeces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59A9C7-683A-D992-1371-16883E613310}"/>
              </a:ext>
            </a:extLst>
          </p:cNvPr>
          <p:cNvSpPr txBox="1"/>
          <p:nvPr/>
        </p:nvSpPr>
        <p:spPr>
          <a:xfrm>
            <a:off x="6927311" y="3731621"/>
            <a:ext cx="1695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Genomic tip extraction</a:t>
            </a:r>
          </a:p>
        </p:txBody>
      </p:sp>
    </p:spTree>
    <p:extLst>
      <p:ext uri="{BB962C8B-B14F-4D97-AF65-F5344CB8AC3E}">
        <p14:creationId xmlns:p14="http://schemas.microsoft.com/office/powerpoint/2010/main" val="18735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6B2EB-2E3C-6873-FC93-A9F5F8A2DA45}"/>
              </a:ext>
            </a:extLst>
          </p:cNvPr>
          <p:cNvSpPr txBox="1"/>
          <p:nvPr/>
        </p:nvSpPr>
        <p:spPr>
          <a:xfrm>
            <a:off x="304799" y="318912"/>
            <a:ext cx="394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DNA extraction and Library preparation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A0649-F73F-1B9B-062C-11125F38E992}"/>
              </a:ext>
            </a:extLst>
          </p:cNvPr>
          <p:cNvSpPr txBox="1"/>
          <p:nvPr/>
        </p:nvSpPr>
        <p:spPr>
          <a:xfrm>
            <a:off x="304799" y="1002089"/>
            <a:ext cx="522091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Mechanical shearing good for hard to lyse bacteria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Leads to DNA sheering and shorter DNA fragments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community representation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Ideal for short read illumine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 applicable to Nanopore long read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Detrimental to PacBio HiFi sequencing</a:t>
            </a:r>
          </a:p>
        </p:txBody>
      </p:sp>
      <p:pic>
        <p:nvPicPr>
          <p:cNvPr id="27650" name="Picture 2" descr="FastPrep-24™ 5G Homogenizer from MP Biomedicals | Labcompare.com">
            <a:extLst>
              <a:ext uri="{FF2B5EF4-FFF2-40B4-BE49-F238E27FC236}">
                <a16:creationId xmlns:a16="http://schemas.microsoft.com/office/drawing/2014/main" id="{77356D39-51B4-AEF7-5EE4-D8E99FE78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6" r="16774"/>
          <a:stretch/>
        </p:blipFill>
        <p:spPr bwMode="auto">
          <a:xfrm>
            <a:off x="5689600" y="450849"/>
            <a:ext cx="33147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8592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E84DD511-C39B-B6D5-E457-44F874C58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29" y="1119694"/>
            <a:ext cx="7662741" cy="32403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83FC89-96A0-77D0-1538-70AD673B49E3}"/>
              </a:ext>
            </a:extLst>
          </p:cNvPr>
          <p:cNvSpPr txBox="1"/>
          <p:nvPr/>
        </p:nvSpPr>
        <p:spPr>
          <a:xfrm>
            <a:off x="1155700" y="330200"/>
            <a:ext cx="4621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 size distribution following mechanical lysis</a:t>
            </a:r>
          </a:p>
        </p:txBody>
      </p:sp>
    </p:spTree>
    <p:extLst>
      <p:ext uri="{BB962C8B-B14F-4D97-AF65-F5344CB8AC3E}">
        <p14:creationId xmlns:p14="http://schemas.microsoft.com/office/powerpoint/2010/main" val="129718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0B156964-37C5-733C-6C12-05A766D69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1" y="1133434"/>
            <a:ext cx="7522213" cy="32784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F06C73-98F4-8249-A787-05DF75BD73E8}"/>
              </a:ext>
            </a:extLst>
          </p:cNvPr>
          <p:cNvSpPr txBox="1"/>
          <p:nvPr/>
        </p:nvSpPr>
        <p:spPr>
          <a:xfrm>
            <a:off x="487381" y="362311"/>
            <a:ext cx="841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 size distribution following enzymatic and mechanical lysis and short read depletion</a:t>
            </a:r>
          </a:p>
        </p:txBody>
      </p:sp>
    </p:spTree>
    <p:extLst>
      <p:ext uri="{BB962C8B-B14F-4D97-AF65-F5344CB8AC3E}">
        <p14:creationId xmlns:p14="http://schemas.microsoft.com/office/powerpoint/2010/main" val="422353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21F000-8998-A6CD-4A1E-EBF110E96274}"/>
              </a:ext>
            </a:extLst>
          </p:cNvPr>
          <p:cNvSpPr txBox="1"/>
          <p:nvPr/>
        </p:nvSpPr>
        <p:spPr>
          <a:xfrm>
            <a:off x="584200" y="469900"/>
            <a:ext cx="443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Library preparation for long read sequencing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E6223-EFED-241C-E92C-8A3335521B81}"/>
              </a:ext>
            </a:extLst>
          </p:cNvPr>
          <p:cNvSpPr txBox="1"/>
          <p:nvPr/>
        </p:nvSpPr>
        <p:spPr>
          <a:xfrm>
            <a:off x="584200" y="891381"/>
            <a:ext cx="2895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DNA size selection via </a:t>
            </a:r>
            <a:r>
              <a:rPr lang="en-US" dirty="0" err="1"/>
              <a:t>Circulomics</a:t>
            </a:r>
            <a:r>
              <a:rPr lang="en-US" dirty="0"/>
              <a:t> kit / Blue pippin / Sage Elf</a:t>
            </a:r>
          </a:p>
          <a:p>
            <a:endParaRPr lang="en-US" dirty="0"/>
          </a:p>
          <a:p>
            <a:r>
              <a:rPr lang="en-US" dirty="0"/>
              <a:t>Uses a preliminary preparation and repair step to remove nicks from template DNA</a:t>
            </a:r>
          </a:p>
          <a:p>
            <a:r>
              <a:rPr lang="en-US" dirty="0"/>
              <a:t>FFPE Nick translation</a:t>
            </a:r>
          </a:p>
          <a:p>
            <a:endParaRPr lang="en-US" dirty="0"/>
          </a:p>
          <a:p>
            <a:r>
              <a:rPr lang="en-US" dirty="0"/>
              <a:t>Prepares ends for ligation of sequencing adapters (5’ phosphorylation 3’ </a:t>
            </a:r>
            <a:r>
              <a:rPr lang="en-US" dirty="0" err="1"/>
              <a:t>dA</a:t>
            </a:r>
            <a:r>
              <a:rPr lang="en-US" dirty="0"/>
              <a:t> tail) </a:t>
            </a:r>
          </a:p>
        </p:txBody>
      </p:sp>
      <p:pic>
        <p:nvPicPr>
          <p:cNvPr id="28674" name="Picture 2" descr="Blue Pippin Automated DNA Size Selection">
            <a:extLst>
              <a:ext uri="{FF2B5EF4-FFF2-40B4-BE49-F238E27FC236}">
                <a16:creationId xmlns:a16="http://schemas.microsoft.com/office/drawing/2014/main" id="{7FDCD0BE-C7E7-0377-8235-3093BC527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0775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21F000-8998-A6CD-4A1E-EBF110E96274}"/>
              </a:ext>
            </a:extLst>
          </p:cNvPr>
          <p:cNvSpPr txBox="1"/>
          <p:nvPr/>
        </p:nvSpPr>
        <p:spPr>
          <a:xfrm>
            <a:off x="584200" y="469900"/>
            <a:ext cx="443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Library preparation for long read sequencing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6CC79A-E4C6-6005-B368-107A9792BB65}"/>
              </a:ext>
            </a:extLst>
          </p:cNvPr>
          <p:cNvSpPr txBox="1"/>
          <p:nvPr/>
        </p:nvSpPr>
        <p:spPr>
          <a:xfrm>
            <a:off x="584200" y="1231900"/>
            <a:ext cx="784246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 points for Library preparation and sequencing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Store samples appropriately to reduce degradation and community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appropriate extraction method for sequencing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recommended repair and library preparation protocols (kit dependent)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correct molarity for cluster generation / flow cell loading (</a:t>
            </a:r>
            <a:r>
              <a:rPr lang="en-US"/>
              <a:t>Very important).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QC samples before loading is often (but not always) recommended.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129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DE94-2BEB-E64B-85B9-D99B6C87F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367" y="1269999"/>
            <a:ext cx="6786033" cy="3591857"/>
          </a:xfrm>
        </p:spPr>
        <p:txBody>
          <a:bodyPr/>
          <a:lstStyle/>
          <a:p>
            <a:r>
              <a:rPr lang="en-US" sz="2400" dirty="0"/>
              <a:t>PacBio info:</a:t>
            </a:r>
            <a:r>
              <a:rPr lang="en-US" sz="2400" dirty="0">
                <a:solidFill>
                  <a:schemeClr val="tx1"/>
                </a:solidFill>
              </a:rPr>
              <a:t> https://</a:t>
            </a:r>
            <a:r>
              <a:rPr lang="en-US" sz="2400" dirty="0" err="1">
                <a:solidFill>
                  <a:schemeClr val="tx1"/>
                </a:solidFill>
              </a:rPr>
              <a:t>ccs.how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faq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br>
              <a:rPr lang="en-US" sz="2400" dirty="0">
                <a:solidFill>
                  <a:schemeClr val="tx1"/>
                </a:solidFill>
              </a:rPr>
            </a:b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/>
              <a:t>Nanopore Info: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https://nanoporetech.com/community</a:t>
            </a:r>
            <a:br>
              <a:rPr lang="en-US" sz="2400" dirty="0">
                <a:solidFill>
                  <a:schemeClr val="tx1"/>
                </a:solidFill>
              </a:rPr>
            </a:b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/>
              <a:t>Illumina Info:</a:t>
            </a:r>
            <a:r>
              <a:rPr lang="en-US" sz="2400" dirty="0">
                <a:solidFill>
                  <a:schemeClr val="tx1"/>
                </a:solidFill>
              </a:rPr>
              <a:t> https://</a:t>
            </a:r>
            <a:r>
              <a:rPr lang="en-US" sz="2400" dirty="0" err="1">
                <a:solidFill>
                  <a:schemeClr val="tx1"/>
                </a:solidFill>
              </a:rPr>
              <a:t>emea.illumina.com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br>
              <a:rPr lang="en-US" sz="2400" dirty="0">
                <a:solidFill>
                  <a:schemeClr val="tx1"/>
                </a:solidFill>
              </a:rPr>
            </a:b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/>
              <a:t>Molecular biology info:</a:t>
            </a:r>
            <a:r>
              <a:rPr lang="en-US" sz="2400" dirty="0">
                <a:solidFill>
                  <a:schemeClr val="tx1"/>
                </a:solidFill>
              </a:rPr>
              <a:t> https://</a:t>
            </a:r>
            <a:r>
              <a:rPr lang="en-US" sz="2400" dirty="0" err="1">
                <a:solidFill>
                  <a:schemeClr val="tx1"/>
                </a:solidFill>
              </a:rPr>
              <a:t>uk.neb.com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br>
              <a:rPr lang="en-US" sz="2400" dirty="0">
                <a:solidFill>
                  <a:schemeClr val="tx1"/>
                </a:solidFill>
              </a:rPr>
            </a:b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/>
              <a:t>Protocols (user made):</a:t>
            </a:r>
            <a:r>
              <a:rPr lang="en-US" sz="2400" dirty="0">
                <a:solidFill>
                  <a:schemeClr val="tx1"/>
                </a:solidFill>
              </a:rPr>
              <a:t> https://</a:t>
            </a:r>
            <a:r>
              <a:rPr lang="en-US" sz="2400" dirty="0" err="1">
                <a:solidFill>
                  <a:schemeClr val="tx1"/>
                </a:solidFill>
              </a:rPr>
              <a:t>www.protocols.io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410B7D-3DF9-1137-59CA-AB6BE802455D}"/>
              </a:ext>
            </a:extLst>
          </p:cNvPr>
          <p:cNvSpPr txBox="1"/>
          <p:nvPr/>
        </p:nvSpPr>
        <p:spPr>
          <a:xfrm>
            <a:off x="135467" y="180044"/>
            <a:ext cx="2082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10392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Quadram Institute">
      <a:dk1>
        <a:srgbClr val="000000"/>
      </a:dk1>
      <a:lt1>
        <a:srgbClr val="FFFFFF"/>
      </a:lt1>
      <a:dk2>
        <a:srgbClr val="009681"/>
      </a:dk2>
      <a:lt2>
        <a:srgbClr val="B5BD00"/>
      </a:lt2>
      <a:accent1>
        <a:srgbClr val="CF4520"/>
      </a:accent1>
      <a:accent2>
        <a:srgbClr val="FF9E1B"/>
      </a:accent2>
      <a:accent3>
        <a:srgbClr val="48A23F"/>
      </a:accent3>
      <a:accent4>
        <a:srgbClr val="00778B"/>
      </a:accent4>
      <a:accent5>
        <a:srgbClr val="333F48"/>
      </a:accent5>
      <a:accent6>
        <a:srgbClr val="009681"/>
      </a:accent6>
      <a:hlink>
        <a:srgbClr val="B5BD00"/>
      </a:hlink>
      <a:folHlink>
        <a:srgbClr val="FF9E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I Corporate Slide Deck July 2022_  -  Read-Only" id="{4533C1E3-3953-41A4-BC96-DEC1B580F2AB}" vid="{F6D80B58-25C8-4FD2-8567-12CF004403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020DD5BB1B284AB3C4C2A594B7AF45" ma:contentTypeVersion="16" ma:contentTypeDescription="Create a new document." ma:contentTypeScope="" ma:versionID="a129f982c0e2ab9b1ed6f4c6138eaa35">
  <xsd:schema xmlns:xsd="http://www.w3.org/2001/XMLSchema" xmlns:xs="http://www.w3.org/2001/XMLSchema" xmlns:p="http://schemas.microsoft.com/office/2006/metadata/properties" xmlns:ns2="3723ce61-4e35-4582-86b3-1d980f7577c4" xmlns:ns3="cc1463fd-c4c2-412a-ae44-6336aab7f09c" targetNamespace="http://schemas.microsoft.com/office/2006/metadata/properties" ma:root="true" ma:fieldsID="807b70089c498c3754fed6fe998e72d3" ns2:_="" ns3:_="">
    <xsd:import namespace="3723ce61-4e35-4582-86b3-1d980f7577c4"/>
    <xsd:import namespace="cc1463fd-c4c2-412a-ae44-6336aab7f0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3ce61-4e35-4582-86b3-1d980f757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ca2bda0-1d07-4f9d-8d69-1194a57166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1463fd-c4c2-412a-ae44-6336aab7f0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0ad557-be5c-4bc8-8db4-18c3f22f0d5c}" ma:internalName="TaxCatchAll" ma:showField="CatchAllData" ma:web="cc1463fd-c4c2-412a-ae44-6336aab7f0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23ce61-4e35-4582-86b3-1d980f7577c4">
      <Terms xmlns="http://schemas.microsoft.com/office/infopath/2007/PartnerControls"/>
    </lcf76f155ced4ddcb4097134ff3c332f>
    <TaxCatchAll xmlns="cc1463fd-c4c2-412a-ae44-6336aab7f09c" xsi:nil="true"/>
  </documentManagement>
</p:properties>
</file>

<file path=customXml/itemProps1.xml><?xml version="1.0" encoding="utf-8"?>
<ds:datastoreItem xmlns:ds="http://schemas.openxmlformats.org/officeDocument/2006/customXml" ds:itemID="{1D1373B6-1C90-4066-981D-19C972E556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BA867C-58D7-4571-B186-50ABDD0DCD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3ce61-4e35-4582-86b3-1d980f7577c4"/>
    <ds:schemaRef ds:uri="cc1463fd-c4c2-412a-ae44-6336aab7f0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C91D3B-CDCD-4201-A372-2D08EEE8AF8E}">
  <ds:schemaRefs>
    <ds:schemaRef ds:uri="http://schemas.microsoft.com/office/infopath/2007/PartnerControls"/>
    <ds:schemaRef ds:uri="http://schemas.microsoft.com/office/2006/metadata/properties"/>
    <ds:schemaRef ds:uri="3723ce61-4e35-4582-86b3-1d980f7577c4"/>
    <ds:schemaRef ds:uri="http://purl.org/dc/dcmitype/"/>
    <ds:schemaRef ds:uri="http://purl.org/dc/terms/"/>
    <ds:schemaRef ds:uri="cc1463fd-c4c2-412a-ae44-6336aab7f09c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QI Corporate Slide Deck July 2022_</Template>
  <TotalTime>2646</TotalTime>
  <Words>1581</Words>
  <Application>Microsoft Macintosh PowerPoint</Application>
  <PresentationFormat>On-screen Show (16:9)</PresentationFormat>
  <Paragraphs>342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Calibri</vt:lpstr>
      <vt:lpstr>Calibri Light</vt:lpstr>
      <vt:lpstr>Arial</vt:lpstr>
      <vt:lpstr>Office Theme</vt:lpstr>
      <vt:lpstr>EBAME 8 – Metagenomics in the context of long reads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Number of passes vs Q score PacBio CCS reads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PacBio info: https://ccs.how/faq/  Nanopore Info: https://nanoporetech.com/community  Illumina Info: https://emea.illumina.com/  Molecular biology info: https://uk.neb.com/  Protocols (user made): https://www.protocols.io/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Chapple (QIB)</dc:creator>
  <cp:lastModifiedBy>Rob James (QIB)</cp:lastModifiedBy>
  <cp:revision>27</cp:revision>
  <dcterms:created xsi:type="dcterms:W3CDTF">2022-07-05T15:08:09Z</dcterms:created>
  <dcterms:modified xsi:type="dcterms:W3CDTF">2023-11-01T08:06:00Z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0x010100DB020DD5BB1B284AB3C4C2A594B7AF45</vt:lpwstr>
  </property>
  <property fmtid="{D5CDD505-2E9C-101B-9397-08002B2CF9AE}" pid="3" name="MediaServiceImageTags">
    <vt:lpwstr/>
  </property>
</Properties>
</file>