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sldIdLst>
    <p:sldId id="516" r:id="rId2"/>
    <p:sldId id="659" r:id="rId3"/>
    <p:sldId id="967" r:id="rId4"/>
    <p:sldId id="562" r:id="rId5"/>
    <p:sldId id="890" r:id="rId6"/>
    <p:sldId id="891" r:id="rId7"/>
    <p:sldId id="941" r:id="rId8"/>
    <p:sldId id="893" r:id="rId9"/>
    <p:sldId id="894" r:id="rId10"/>
    <p:sldId id="942" r:id="rId11"/>
    <p:sldId id="943" r:id="rId12"/>
    <p:sldId id="1233" r:id="rId13"/>
    <p:sldId id="944" r:id="rId14"/>
    <p:sldId id="3178" r:id="rId15"/>
    <p:sldId id="642" r:id="rId16"/>
    <p:sldId id="3179" r:id="rId17"/>
    <p:sldId id="3177" r:id="rId18"/>
    <p:sldId id="518" r:id="rId19"/>
    <p:sldId id="519" r:id="rId20"/>
    <p:sldId id="520" r:id="rId21"/>
    <p:sldId id="521" r:id="rId22"/>
    <p:sldId id="522" r:id="rId23"/>
    <p:sldId id="523" r:id="rId24"/>
    <p:sldId id="531" r:id="rId25"/>
    <p:sldId id="533" r:id="rId26"/>
    <p:sldId id="532" r:id="rId27"/>
    <p:sldId id="515" r:id="rId28"/>
    <p:sldId id="524" r:id="rId29"/>
    <p:sldId id="535" r:id="rId30"/>
    <p:sldId id="536" r:id="rId31"/>
    <p:sldId id="534" r:id="rId32"/>
    <p:sldId id="527" r:id="rId33"/>
    <p:sldId id="525" r:id="rId34"/>
    <p:sldId id="526" r:id="rId35"/>
    <p:sldId id="539" r:id="rId36"/>
    <p:sldId id="537" r:id="rId37"/>
    <p:sldId id="538" r:id="rId38"/>
    <p:sldId id="3180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230F"/>
    <a:srgbClr val="15411B"/>
    <a:srgbClr val="19411B"/>
    <a:srgbClr val="45C87E"/>
    <a:srgbClr val="DE9D1F"/>
    <a:srgbClr val="5053D2"/>
    <a:srgbClr val="F1A000"/>
    <a:srgbClr val="F1B5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9718" autoAdjust="0"/>
    <p:restoredTop sz="99852" autoAdjust="0"/>
  </p:normalViewPr>
  <p:slideViewPr>
    <p:cSldViewPr snapToGrid="0" snapToObjects="1">
      <p:cViewPr varScale="1">
        <p:scale>
          <a:sx n="128" d="100"/>
          <a:sy n="128" d="100"/>
        </p:scale>
        <p:origin x="80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414042-5CB3-9241-BD58-28117F4AE62E}" type="datetimeFigureOut">
              <a:rPr lang="en-US" smtClean="0"/>
              <a:t>10/22/23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12058-3FC7-504F-A35B-59A013EB4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117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has,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4BD03-722E-9B4E-B5F9-B00645E8F5D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058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a quick summary of some of the most common ‘omics data types.</a:t>
            </a:r>
          </a:p>
          <a:p>
            <a:endParaRPr lang="en-US" dirty="0"/>
          </a:p>
          <a:p>
            <a:r>
              <a:rPr lang="en-US" dirty="0"/>
              <a:t>Omics: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Analysis of large amounts of data representing an entire set of some kind.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64BD03-722E-9B4E-B5F9-B00645E8F5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0392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64BD03-722E-9B4E-B5F9-B00645E8F5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4003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64BD03-722E-9B4E-B5F9-B00645E8F5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0742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64BD03-722E-9B4E-B5F9-B00645E8F5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8117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64BD03-722E-9B4E-B5F9-B00645E8F5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88277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64BD03-722E-9B4E-B5F9-B00645E8F5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31122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64BD03-722E-9B4E-B5F9-B00645E8F5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35014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64BD03-722E-9B4E-B5F9-B00645E8F5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79859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During the next few weeks we will discuss some these approaches in greater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64BD03-722E-9B4E-B5F9-B00645E8F5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37933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Anvi’o represents a departure from the current software development practices and stands on a unique architecture that empowers its users with tremendous amount of flexibility.</a:t>
            </a:r>
            <a:endParaRPr lang="en-US" dirty="0"/>
          </a:p>
          <a:p>
            <a:endParaRPr lang="en-US" dirty="0"/>
          </a:p>
          <a:p>
            <a:r>
              <a:rPr lang="en-US" dirty="0"/>
              <a:t>For instance, anvi’o comes with a large number of small programs, each of which performs simple tasks rather than trying to accomplish entire workflows. In this sense anvi'o </a:t>
            </a:r>
            <a:r>
              <a:rPr lang="en-US" baseline="0" dirty="0"/>
              <a:t>is a lot like LEGO: people who know their questions can piece together different components of anvi’o to implement unique workflows to address unique needs.</a:t>
            </a:r>
          </a:p>
          <a:p>
            <a:endParaRPr lang="en-US" baseline="0" dirty="0"/>
          </a:p>
          <a:p>
            <a:r>
              <a:rPr lang="en-US" baseline="0" dirty="0"/>
              <a:t>Different programs interface with each other through anvi'o artifacts that are generated, modified, queried, split, and merged by individual anvi'o programs.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76EDB-9FDB-A44E-92F8-CAC8D01848C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555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3159D-1F0B-1644-B745-81BD8DFAE7FB}" type="datetimeFigureOut">
              <a:rPr lang="en-US" smtClean="0"/>
              <a:t>10/22/23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3DF28-B34E-A541-B5F6-9E1DDEDAC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029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3159D-1F0B-1644-B745-81BD8DFAE7FB}" type="datetimeFigureOut">
              <a:rPr lang="en-US" smtClean="0"/>
              <a:t>10/22/23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3DF28-B34E-A541-B5F6-9E1DDEDAC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732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3159D-1F0B-1644-B745-81BD8DFAE7FB}" type="datetimeFigureOut">
              <a:rPr lang="en-US" smtClean="0"/>
              <a:t>10/22/23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3DF28-B34E-A541-B5F6-9E1DDEDAC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277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3159D-1F0B-1644-B745-81BD8DFAE7FB}" type="datetimeFigureOut">
              <a:rPr lang="en-US" smtClean="0"/>
              <a:t>10/22/23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3DF28-B34E-A541-B5F6-9E1DDEDAC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064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3159D-1F0B-1644-B745-81BD8DFAE7FB}" type="datetimeFigureOut">
              <a:rPr lang="en-US" smtClean="0"/>
              <a:t>10/22/23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3DF28-B34E-A541-B5F6-9E1DDEDAC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64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3159D-1F0B-1644-B745-81BD8DFAE7FB}" type="datetimeFigureOut">
              <a:rPr lang="en-US" smtClean="0"/>
              <a:t>10/22/23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3DF28-B34E-A541-B5F6-9E1DDEDAC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966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3159D-1F0B-1644-B745-81BD8DFAE7FB}" type="datetimeFigureOut">
              <a:rPr lang="en-US" smtClean="0"/>
              <a:t>10/22/23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3DF28-B34E-A541-B5F6-9E1DDEDAC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57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3159D-1F0B-1644-B745-81BD8DFAE7FB}" type="datetimeFigureOut">
              <a:rPr lang="en-US" smtClean="0"/>
              <a:t>10/22/23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3DF28-B34E-A541-B5F6-9E1DDEDAC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190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3159D-1F0B-1644-B745-81BD8DFAE7FB}" type="datetimeFigureOut">
              <a:rPr lang="en-US" smtClean="0"/>
              <a:t>10/22/23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3DF28-B34E-A541-B5F6-9E1DDEDAC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454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3159D-1F0B-1644-B745-81BD8DFAE7FB}" type="datetimeFigureOut">
              <a:rPr lang="en-US" smtClean="0"/>
              <a:t>10/22/23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3DF28-B34E-A541-B5F6-9E1DDEDAC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74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3159D-1F0B-1644-B745-81BD8DFAE7FB}" type="datetimeFigureOut">
              <a:rPr lang="en-US" smtClean="0"/>
              <a:t>10/22/23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3DF28-B34E-A541-B5F6-9E1DDEDAC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275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61E98E4-FA81-6246-843C-16727CAA9A59}"/>
              </a:ext>
            </a:extLst>
          </p:cNvPr>
          <p:cNvSpPr/>
          <p:nvPr userDrawn="1"/>
        </p:nvSpPr>
        <p:spPr>
          <a:xfrm>
            <a:off x="0" y="0"/>
            <a:ext cx="9144000" cy="9080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F41E5FE-6C38-064D-B327-F5FF0FBA03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4018" y="0"/>
            <a:ext cx="8999982" cy="908051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700" b="1" i="0">
                <a:solidFill>
                  <a:schemeClr val="tx1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661F667-7ADF-8943-BD75-846B800E3D9F}"/>
              </a:ext>
            </a:extLst>
          </p:cNvPr>
          <p:cNvCxnSpPr/>
          <p:nvPr userDrawn="1"/>
        </p:nvCxnSpPr>
        <p:spPr>
          <a:xfrm>
            <a:off x="0" y="908051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D36A143-5D06-4F1B-98BB-CDC0AB8C1BD3}"/>
              </a:ext>
            </a:extLst>
          </p:cNvPr>
          <p:cNvSpPr txBox="1"/>
          <p:nvPr userDrawn="1"/>
        </p:nvSpPr>
        <p:spPr>
          <a:xfrm>
            <a:off x="322326" y="5586984"/>
            <a:ext cx="843534" cy="3000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350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0130075-ABF9-E640-B77A-FFBA5E3FC07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69" b="29919"/>
          <a:stretch/>
        </p:blipFill>
        <p:spPr bwMode="auto">
          <a:xfrm>
            <a:off x="7499510" y="-2"/>
            <a:ext cx="1583600" cy="908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6158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3159D-1F0B-1644-B745-81BD8DFAE7FB}" type="datetimeFigureOut">
              <a:rPr lang="en-US" smtClean="0"/>
              <a:t>10/22/23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A3DF28-B34E-A541-B5F6-9E1DDEDAC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720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jpe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red text and a circle with text&#10;&#10;Description automatically generated">
            <a:extLst>
              <a:ext uri="{FF2B5EF4-FFF2-40B4-BE49-F238E27FC236}">
                <a16:creationId xmlns:a16="http://schemas.microsoft.com/office/drawing/2014/main" id="{167C960B-BF13-3BDE-1AC6-DAE2F5FEB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3"/>
            <a:ext cx="9146820" cy="685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619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ompany name&#10;&#10;Description automatically generated">
            <a:extLst>
              <a:ext uri="{FF2B5EF4-FFF2-40B4-BE49-F238E27FC236}">
                <a16:creationId xmlns:a16="http://schemas.microsoft.com/office/drawing/2014/main" id="{24A46717-8DBA-EFEF-FFAA-0A7C70BFD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74"/>
            <a:ext cx="9153854" cy="6850626"/>
          </a:xfrm>
          <a:prstGeom prst="rect">
            <a:avLst/>
          </a:prstGeom>
        </p:spPr>
      </p:pic>
      <p:pic>
        <p:nvPicPr>
          <p:cNvPr id="2" name="Picture 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DE50C8B-858B-3380-FFB6-47914D3FEB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68405"/>
            <a:ext cx="9144000" cy="592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872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-316254" y="-88823"/>
            <a:ext cx="81587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Anvi’o is an 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open-source</a:t>
            </a:r>
            <a:r>
              <a:rPr lang="en-US" sz="3200" b="1" dirty="0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, 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community-driven 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software platform </a:t>
            </a:r>
            <a:r>
              <a:rPr lang="en-US" sz="3200" b="1" dirty="0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for 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integrated ‘omics</a:t>
            </a:r>
          </a:p>
        </p:txBody>
      </p:sp>
      <p:pic>
        <p:nvPicPr>
          <p:cNvPr id="2" name="Picture 2" descr="A. Murat Eren (Meren) bio photo">
            <a:extLst>
              <a:ext uri="{FF2B5EF4-FFF2-40B4-BE49-F238E27FC236}">
                <a16:creationId xmlns:a16="http://schemas.microsoft.com/office/drawing/2014/main" id="{AEA0E0A1-E2D1-92E9-8C39-EFC0A5ECB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5" y="3188357"/>
            <a:ext cx="3497239" cy="3497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A3B559-8BBB-1E3C-21DE-3754A9CB5E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425" y="1751629"/>
            <a:ext cx="3630494" cy="6673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CF4196-A7EB-705F-2AB8-C4D0F05444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2072" y="3193728"/>
            <a:ext cx="2898256" cy="5327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78586A-42B0-78F4-F4E5-32F31D9CC3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0184" y="6204569"/>
            <a:ext cx="2843178" cy="5226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D98359-2F77-B133-F10A-FCF3F4FCF1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233" y="5699157"/>
            <a:ext cx="2590800" cy="457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8243A4-E456-4DE0-CC28-580435F692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3200" y="3064429"/>
            <a:ext cx="2578558" cy="4550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2F2AB7D-C088-B21F-DCF5-F39D6FC4C9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67226" y="3814821"/>
            <a:ext cx="3341691" cy="5651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3FF4A5-E37E-AF87-6DA9-EE89A11E83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362" y="2575078"/>
            <a:ext cx="2703443" cy="457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1740AA7-D5AE-DD34-A07D-158482A9A28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34103" y="998756"/>
            <a:ext cx="4146504" cy="7622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1D6C34-E1AA-E7C9-AD15-F126B38AA7F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07355" y="2532008"/>
            <a:ext cx="2571967" cy="4349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1EA837E-F4EB-22B5-ED7C-9FEBDB263AC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91851" y="5052854"/>
            <a:ext cx="2488756" cy="42089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F87516A-D08A-0F13-15C6-2A8796DD20C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08490" y="4536742"/>
            <a:ext cx="2487168" cy="4206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3B03FAF-8D85-64BA-3C2F-1B55A6EBC19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92072" y="5179778"/>
            <a:ext cx="2075528" cy="41714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EFBB75E-EA24-0DB8-A5CE-C3280392775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23808" y="3903157"/>
            <a:ext cx="2400639" cy="4723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6B6BF82-D38A-CECE-D410-5A595E56369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807355" y="4480159"/>
            <a:ext cx="2061435" cy="42578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9A83F7E-7598-5FAA-4233-7B97ABDA3E6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6975" y="1078413"/>
            <a:ext cx="4328388" cy="73742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5A3AFC3-2151-A9C6-75D1-A0F9FC76EA0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07904" y="2580236"/>
            <a:ext cx="2729464" cy="58276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9C4AEAD-2467-CB1D-7017-10074CC06FE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743371" y="1788117"/>
            <a:ext cx="3599221" cy="67883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F019E3F-518B-2465-49D5-A677BE6E6395}"/>
              </a:ext>
            </a:extLst>
          </p:cNvPr>
          <p:cNvSpPr txBox="1"/>
          <p:nvPr/>
        </p:nvSpPr>
        <p:spPr>
          <a:xfrm>
            <a:off x="144465" y="6125379"/>
            <a:ext cx="3837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A. Murat </a:t>
            </a:r>
            <a:r>
              <a:rPr lang="en-US" sz="3200" b="1" dirty="0" err="1">
                <a:solidFill>
                  <a:schemeClr val="bg1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Eren</a:t>
            </a:r>
            <a:endParaRPr lang="en-US" sz="3200" b="1" dirty="0">
              <a:solidFill>
                <a:schemeClr val="bg1"/>
              </a:solidFill>
              <a:latin typeface="Helvetica Neue Condensed" panose="02000503000000020004" pitchFamily="2" charset="0"/>
              <a:ea typeface="Helvetica Neue Condensed" panose="02000503000000020004" pitchFamily="2" charset="0"/>
              <a:cs typeface="Helvetica Neue Condensed" panose="02000503000000020004" pitchFamily="2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8E33250-DDCC-62BE-AD75-1AFE27309A0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767702" y="5669358"/>
            <a:ext cx="11176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6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867" y="6163060"/>
            <a:ext cx="41682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rgbClr val="984807"/>
                </a:solidFill>
              </a:rPr>
              <a:t>Eren</a:t>
            </a:r>
            <a:r>
              <a:rPr lang="en-US" sz="2000" b="1" dirty="0">
                <a:solidFill>
                  <a:srgbClr val="984807"/>
                </a:solidFill>
              </a:rPr>
              <a:t> et al., </a:t>
            </a:r>
            <a:r>
              <a:rPr lang="en-US" sz="2000" b="1" dirty="0" err="1">
                <a:solidFill>
                  <a:srgbClr val="984807"/>
                </a:solidFill>
              </a:rPr>
              <a:t>PeerJ</a:t>
            </a:r>
            <a:r>
              <a:rPr lang="en-US" sz="2000" b="1" dirty="0">
                <a:solidFill>
                  <a:srgbClr val="984807"/>
                </a:solidFill>
              </a:rPr>
              <a:t> 2015</a:t>
            </a:r>
          </a:p>
          <a:p>
            <a:r>
              <a:rPr lang="en-US" sz="2000" b="1" dirty="0" err="1">
                <a:solidFill>
                  <a:srgbClr val="984807"/>
                </a:solidFill>
              </a:rPr>
              <a:t>Eren</a:t>
            </a:r>
            <a:r>
              <a:rPr lang="en-US" sz="2000" b="1" dirty="0">
                <a:solidFill>
                  <a:srgbClr val="984807"/>
                </a:solidFill>
              </a:rPr>
              <a:t> et al., Nature Microbiology 2021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50279" y="304161"/>
            <a:ext cx="310867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chemeClr val="bg1">
                    <a:lumMod val="50000"/>
                  </a:schemeClr>
                </a:solidFill>
              </a:rPr>
              <a:t>Genome-resolved </a:t>
            </a:r>
          </a:p>
          <a:p>
            <a:r>
              <a:rPr lang="en-US" sz="3000" b="1" dirty="0">
                <a:solidFill>
                  <a:schemeClr val="bg1">
                    <a:lumMod val="50000"/>
                  </a:schemeClr>
                </a:solidFill>
              </a:rPr>
              <a:t>   metagenomics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43277" y="2229901"/>
            <a:ext cx="193206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Population</a:t>
            </a:r>
          </a:p>
          <a:p>
            <a:r>
              <a:rPr lang="en-US" sz="3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genetics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8428" y="3908567"/>
            <a:ext cx="24060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Comparative</a:t>
            </a:r>
          </a:p>
          <a:p>
            <a:r>
              <a:rPr lang="en-US" sz="3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genomics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47336" y="5433255"/>
            <a:ext cx="25906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chemeClr val="bg1">
                    <a:lumMod val="50000"/>
                  </a:schemeClr>
                </a:solidFill>
              </a:rPr>
              <a:t>Phylogenomics</a:t>
            </a:r>
          </a:p>
        </p:txBody>
      </p:sp>
      <p:pic>
        <p:nvPicPr>
          <p:cNvPr id="8" name="Picture 7" descr="ANVIO_LOGO-plankton-encadr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67" y="176371"/>
            <a:ext cx="6455133" cy="625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465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0DBB1D-1F52-D042-893C-5DD4B9D60C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89248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697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631C1E-C484-DD46-BB4B-910D28E73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89248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802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5A3643-F1B6-D94B-8B5C-2821C4E7FE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89248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948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F540AD-3930-404E-8C01-28910A377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89248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614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D93C34-FAD1-9644-96D7-044C28E0C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89248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805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96B6F6-42F0-244D-B9A9-170D390F8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89248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687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7EF25D-745B-A54C-AD55-5145CB1D3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8924844" cy="51435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A48B499-2762-9D4E-8495-CBB4A177E0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8550" y="4034270"/>
            <a:ext cx="143481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25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7EF25D-745B-A54C-AD55-5145CB1D3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89248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678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57338E-E31F-B24C-B06C-C83024F2E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89248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14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red text and a circle with text&#10;&#10;Description automatically generated">
            <a:extLst>
              <a:ext uri="{FF2B5EF4-FFF2-40B4-BE49-F238E27FC236}">
                <a16:creationId xmlns:a16="http://schemas.microsoft.com/office/drawing/2014/main" id="{167C960B-BF13-3BDE-1AC6-DAE2F5FEB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3"/>
            <a:ext cx="9146820" cy="685588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BE9B31A-133D-EB1B-019E-1EF0E283CD6B}"/>
              </a:ext>
            </a:extLst>
          </p:cNvPr>
          <p:cNvSpPr/>
          <p:nvPr/>
        </p:nvSpPr>
        <p:spPr>
          <a:xfrm>
            <a:off x="87330" y="5667501"/>
            <a:ext cx="8969340" cy="101714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2866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014C71-A851-084D-AE8C-31180FC872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 LEGO-like architectural design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D42FBD-0546-7544-9C3E-22E1C9A4A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38288"/>
            <a:ext cx="9144000" cy="446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132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red text and a circle with text&#10;&#10;Description automatically generated">
            <a:extLst>
              <a:ext uri="{FF2B5EF4-FFF2-40B4-BE49-F238E27FC236}">
                <a16:creationId xmlns:a16="http://schemas.microsoft.com/office/drawing/2014/main" id="{167C960B-BF13-3BDE-1AC6-DAE2F5FEB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3"/>
            <a:ext cx="9146820" cy="685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0911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2B87234C-7B4A-D4DB-0CBD-150A2FF84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95" y="0"/>
            <a:ext cx="89846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573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386DFDC-C15B-9346-388B-05223BE9D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74"/>
            <a:ext cx="9153854" cy="685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0706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E9DDDB8-91CE-8F76-54C7-1ACBAE0A3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74"/>
            <a:ext cx="9153854" cy="685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188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waterfall chart&#10;&#10;Description automatically generated">
            <a:extLst>
              <a:ext uri="{FF2B5EF4-FFF2-40B4-BE49-F238E27FC236}">
                <a16:creationId xmlns:a16="http://schemas.microsoft.com/office/drawing/2014/main" id="{2C5F06FB-BBDF-CB92-18D1-A5F26B9B0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74"/>
            <a:ext cx="9153854" cy="685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4771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waterfall chart&#10;&#10;Description automatically generated">
            <a:extLst>
              <a:ext uri="{FF2B5EF4-FFF2-40B4-BE49-F238E27FC236}">
                <a16:creationId xmlns:a16="http://schemas.microsoft.com/office/drawing/2014/main" id="{1628E946-3B27-D2E7-1B09-17C4A4A97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4379" y="0"/>
            <a:ext cx="92958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4604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EF805916-7D13-9AC1-FA73-F9577F29B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74"/>
            <a:ext cx="9153854" cy="685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2564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70A188B4-5CF4-5987-B5B2-35F104947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74"/>
            <a:ext cx="9153854" cy="685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464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D09217F9-FC27-1AF0-FF70-09A15B8DE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74"/>
            <a:ext cx="9153854" cy="685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505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sunburst chart&#10;&#10;Description automatically generated">
            <a:extLst>
              <a:ext uri="{FF2B5EF4-FFF2-40B4-BE49-F238E27FC236}">
                <a16:creationId xmlns:a16="http://schemas.microsoft.com/office/drawing/2014/main" id="{5ABF044E-BB4A-3090-A798-1859B7395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74"/>
            <a:ext cx="9153854" cy="685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9299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sunburst chart&#10;&#10;Description automatically generated">
            <a:extLst>
              <a:ext uri="{FF2B5EF4-FFF2-40B4-BE49-F238E27FC236}">
                <a16:creationId xmlns:a16="http://schemas.microsoft.com/office/drawing/2014/main" id="{45049EF9-B983-D94A-40AD-2610F40E0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74"/>
            <a:ext cx="9153854" cy="685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3817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A963D3DA-B82E-886B-46A6-76F2FB476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74"/>
            <a:ext cx="9153854" cy="685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6343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453E6233-EAD0-71FB-AAB0-600C979968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74"/>
            <a:ext cx="9153854" cy="685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6311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B711FA67-54AC-09FD-A58D-1B0C66135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74"/>
            <a:ext cx="9153854" cy="685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2051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, schematic&#10;&#10;Description automatically generated">
            <a:extLst>
              <a:ext uri="{FF2B5EF4-FFF2-40B4-BE49-F238E27FC236}">
                <a16:creationId xmlns:a16="http://schemas.microsoft.com/office/drawing/2014/main" id="{A9FA703A-8BA3-1BF2-D463-AB6807CCB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74"/>
            <a:ext cx="9153854" cy="685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1725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, diagram&#10;&#10;Description automatically generated">
            <a:extLst>
              <a:ext uri="{FF2B5EF4-FFF2-40B4-BE49-F238E27FC236}">
                <a16:creationId xmlns:a16="http://schemas.microsoft.com/office/drawing/2014/main" id="{78DC6619-3F36-C19B-DD83-79AC85F28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74"/>
            <a:ext cx="9153854" cy="685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4190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67BB828E-9916-9F73-59C2-96047777F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74"/>
            <a:ext cx="9153854" cy="685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6778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74374F72-88A5-E6FE-FC55-6084B6899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74"/>
            <a:ext cx="9153854" cy="685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1865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46B6F7D5-D9C7-119E-10F4-D7CFDEDC8D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74"/>
            <a:ext cx="9153854" cy="685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3158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CF24F39D-C5E7-9212-BE8A-A1DB4BB3A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74"/>
            <a:ext cx="9153854" cy="685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3628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, sunburst chart&#10;&#10;Description automatically generated">
            <a:extLst>
              <a:ext uri="{FF2B5EF4-FFF2-40B4-BE49-F238E27FC236}">
                <a16:creationId xmlns:a16="http://schemas.microsoft.com/office/drawing/2014/main" id="{8E4F3C12-5B46-A98A-FE18-0BA6ED888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160"/>
            <a:ext cx="9148219" cy="685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5698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, sunburst chart&#10;&#10;Description automatically generated">
            <a:extLst>
              <a:ext uri="{FF2B5EF4-FFF2-40B4-BE49-F238E27FC236}">
                <a16:creationId xmlns:a16="http://schemas.microsoft.com/office/drawing/2014/main" id="{276F6386-BFD6-3283-FFA3-4C095AB8A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74"/>
            <a:ext cx="9153854" cy="685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2834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ackground with red text&#10;&#10;Description automatically generated">
            <a:extLst>
              <a:ext uri="{FF2B5EF4-FFF2-40B4-BE49-F238E27FC236}">
                <a16:creationId xmlns:a16="http://schemas.microsoft.com/office/drawing/2014/main" id="{22F0EE9D-4AD0-0976-1A5F-878D17694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160"/>
            <a:ext cx="9148219" cy="685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007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13144</TotalTime>
  <Words>213</Words>
  <Application>Microsoft Macintosh PowerPoint</Application>
  <PresentationFormat>On-screen Show (4:3)</PresentationFormat>
  <Paragraphs>33</Paragraphs>
  <Slides>38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Calibri</vt:lpstr>
      <vt:lpstr>Helvetica Neue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</dc:creator>
  <cp:lastModifiedBy>Rachel Javet</cp:lastModifiedBy>
  <cp:revision>793</cp:revision>
  <dcterms:created xsi:type="dcterms:W3CDTF">2017-03-06T22:07:24Z</dcterms:created>
  <dcterms:modified xsi:type="dcterms:W3CDTF">2023-10-22T16:29:03Z</dcterms:modified>
</cp:coreProperties>
</file>