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1"/>
    <p:sldMasterId id="2147483792" r:id="rId2"/>
  </p:sldMasterIdLst>
  <p:notesMasterIdLst>
    <p:notesMasterId r:id="rId37"/>
  </p:notesMasterIdLst>
  <p:handoutMasterIdLst>
    <p:handoutMasterId r:id="rId38"/>
  </p:handoutMasterIdLst>
  <p:sldIdLst>
    <p:sldId id="256" r:id="rId3"/>
    <p:sldId id="262" r:id="rId4"/>
    <p:sldId id="319" r:id="rId5"/>
    <p:sldId id="318" r:id="rId6"/>
    <p:sldId id="302" r:id="rId7"/>
    <p:sldId id="303" r:id="rId8"/>
    <p:sldId id="306" r:id="rId9"/>
    <p:sldId id="301" r:id="rId10"/>
    <p:sldId id="304" r:id="rId11"/>
    <p:sldId id="320" r:id="rId12"/>
    <p:sldId id="294" r:id="rId13"/>
    <p:sldId id="295" r:id="rId14"/>
    <p:sldId id="305" r:id="rId15"/>
    <p:sldId id="291" r:id="rId16"/>
    <p:sldId id="307" r:id="rId17"/>
    <p:sldId id="321" r:id="rId18"/>
    <p:sldId id="308" r:id="rId19"/>
    <p:sldId id="309" r:id="rId20"/>
    <p:sldId id="296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298" r:id="rId29"/>
    <p:sldId id="322" r:id="rId30"/>
    <p:sldId id="317" r:id="rId31"/>
    <p:sldId id="292" r:id="rId32"/>
    <p:sldId id="275" r:id="rId33"/>
    <p:sldId id="276" r:id="rId34"/>
    <p:sldId id="277" r:id="rId35"/>
    <p:sldId id="278" r:id="rId3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B2"/>
    <a:srgbClr val="FFFFCC"/>
    <a:srgbClr val="FFCC99"/>
    <a:srgbClr val="CCCC99"/>
    <a:srgbClr val="54B0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2" autoAdjust="0"/>
    <p:restoredTop sz="91183" autoAdjust="0"/>
  </p:normalViewPr>
  <p:slideViewPr>
    <p:cSldViewPr snapToGrid="0">
      <p:cViewPr varScale="1">
        <p:scale>
          <a:sx n="120" d="100"/>
          <a:sy n="120" d="100"/>
        </p:scale>
        <p:origin x="14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35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18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26" Type="http://schemas.openxmlformats.org/officeDocument/2006/relationships/slide" Target="slides/slide26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34" Type="http://schemas.openxmlformats.org/officeDocument/2006/relationships/slide" Target="slides/slide34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5" Type="http://schemas.openxmlformats.org/officeDocument/2006/relationships/slide" Target="slides/slide25.xml"/><Relationship Id="rId33" Type="http://schemas.openxmlformats.org/officeDocument/2006/relationships/slide" Target="slides/slide33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29" Type="http://schemas.openxmlformats.org/officeDocument/2006/relationships/slide" Target="slides/slide29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32" Type="http://schemas.openxmlformats.org/officeDocument/2006/relationships/slide" Target="slides/slide32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28" Type="http://schemas.openxmlformats.org/officeDocument/2006/relationships/slide" Target="slides/slide28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31" Type="http://schemas.openxmlformats.org/officeDocument/2006/relationships/slide" Target="slides/slide31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Relationship Id="rId27" Type="http://schemas.openxmlformats.org/officeDocument/2006/relationships/slide" Target="slides/slide27.xml"/><Relationship Id="rId30" Type="http://schemas.openxmlformats.org/officeDocument/2006/relationships/slide" Target="slides/slide3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AD836D-7921-4203-B81D-94230D54548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E612668-4617-4777-9485-D07052FE9E99}">
      <dgm:prSet phldrT="[Text]"/>
      <dgm:spPr>
        <a:ln>
          <a:solidFill>
            <a:srgbClr val="54B0BD"/>
          </a:solidFill>
        </a:ln>
      </dgm:spPr>
      <dgm:t>
        <a:bodyPr/>
        <a:lstStyle/>
        <a:p>
          <a:r>
            <a:rPr lang="en-US" noProof="0" dirty="0" smtClean="0">
              <a:solidFill>
                <a:srgbClr val="54B0BD"/>
              </a:solidFill>
            </a:rPr>
            <a:t>Object</a:t>
          </a:r>
          <a:endParaRPr lang="en-US" noProof="0" dirty="0">
            <a:solidFill>
              <a:srgbClr val="54B0BD"/>
            </a:solidFill>
          </a:endParaRPr>
        </a:p>
      </dgm:t>
    </dgm:pt>
    <dgm:pt modelId="{7F37ACE9-B660-47E4-A092-5B855D054D4F}" type="parTrans" cxnId="{B025860E-A932-42B7-AED1-813E07FEC7E6}">
      <dgm:prSet/>
      <dgm:spPr/>
      <dgm:t>
        <a:bodyPr/>
        <a:lstStyle/>
        <a:p>
          <a:endParaRPr lang="en-US" noProof="0" dirty="0"/>
        </a:p>
      </dgm:t>
    </dgm:pt>
    <dgm:pt modelId="{D6CD408B-FA12-4B77-B071-6568CEB388E0}" type="sibTrans" cxnId="{B025860E-A932-42B7-AED1-813E07FEC7E6}">
      <dgm:prSet/>
      <dgm:spPr/>
      <dgm:t>
        <a:bodyPr/>
        <a:lstStyle/>
        <a:p>
          <a:endParaRPr lang="en-US" noProof="0" dirty="0"/>
        </a:p>
      </dgm:t>
    </dgm:pt>
    <dgm:pt modelId="{3FF9E9EB-C98B-4BDE-8495-51E418FE3ABB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en-US" noProof="0" dirty="0" smtClean="0"/>
            <a:t>Physical</a:t>
          </a:r>
          <a:endParaRPr lang="en-US" noProof="0" dirty="0"/>
        </a:p>
      </dgm:t>
    </dgm:pt>
    <dgm:pt modelId="{670066E8-40BC-41CD-B707-E290DD24DCD5}" type="parTrans" cxnId="{B8A805DA-86A2-497F-A294-E08FA9B81920}">
      <dgm:prSet/>
      <dgm:spPr/>
      <dgm:t>
        <a:bodyPr/>
        <a:lstStyle/>
        <a:p>
          <a:endParaRPr lang="en-US" noProof="0" dirty="0"/>
        </a:p>
      </dgm:t>
    </dgm:pt>
    <dgm:pt modelId="{13BEFF8E-1CBD-4565-83FB-9523A57B2424}" type="sibTrans" cxnId="{B8A805DA-86A2-497F-A294-E08FA9B81920}">
      <dgm:prSet/>
      <dgm:spPr/>
      <dgm:t>
        <a:bodyPr/>
        <a:lstStyle/>
        <a:p>
          <a:endParaRPr lang="en-US" noProof="0" dirty="0"/>
        </a:p>
      </dgm:t>
    </dgm:pt>
    <dgm:pt modelId="{46E9ADF9-5219-4CAA-8740-46F2A196E9A4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en-US" noProof="0" dirty="0" smtClean="0"/>
            <a:t>Representations (image, video, audio, ...)</a:t>
          </a:r>
          <a:endParaRPr lang="en-US" noProof="0" dirty="0"/>
        </a:p>
      </dgm:t>
    </dgm:pt>
    <dgm:pt modelId="{C08ED8B4-B850-410C-957E-2B9ABCD08EB1}" type="parTrans" cxnId="{234AC0F8-034D-4A01-91A7-EB91BFE4B237}">
      <dgm:prSet/>
      <dgm:spPr/>
      <dgm:t>
        <a:bodyPr/>
        <a:lstStyle/>
        <a:p>
          <a:endParaRPr lang="en-US" noProof="0" dirty="0"/>
        </a:p>
      </dgm:t>
    </dgm:pt>
    <dgm:pt modelId="{C939B91A-C4AE-4062-B50C-3DDDE6E8079D}" type="sibTrans" cxnId="{234AC0F8-034D-4A01-91A7-EB91BFE4B237}">
      <dgm:prSet/>
      <dgm:spPr/>
      <dgm:t>
        <a:bodyPr/>
        <a:lstStyle/>
        <a:p>
          <a:endParaRPr lang="en-US" noProof="0" dirty="0"/>
        </a:p>
      </dgm:t>
    </dgm:pt>
    <dgm:pt modelId="{F36478D6-6200-4C54-B6FB-4D5B9BF0A05E}">
      <dgm:prSet phldrT="[Text]"/>
      <dgm:spPr>
        <a:ln w="25400">
          <a:solidFill>
            <a:srgbClr val="54B0BD"/>
          </a:solidFill>
        </a:ln>
      </dgm:spPr>
      <dgm:t>
        <a:bodyPr/>
        <a:lstStyle/>
        <a:p>
          <a:r>
            <a:rPr lang="en-US" noProof="0" dirty="0" smtClean="0">
              <a:solidFill>
                <a:srgbClr val="54B0BD"/>
              </a:solidFill>
            </a:rPr>
            <a:t>Data</a:t>
          </a:r>
          <a:endParaRPr lang="en-US" noProof="0" dirty="0">
            <a:solidFill>
              <a:srgbClr val="54B0BD"/>
            </a:solidFill>
          </a:endParaRPr>
        </a:p>
      </dgm:t>
    </dgm:pt>
    <dgm:pt modelId="{4AD1E702-452E-4477-807D-184FF141661A}" type="parTrans" cxnId="{8D47636E-78CF-4187-B9CF-7E9E47E4B7FD}">
      <dgm:prSet/>
      <dgm:spPr/>
      <dgm:t>
        <a:bodyPr/>
        <a:lstStyle/>
        <a:p>
          <a:endParaRPr lang="en-US" noProof="0" dirty="0"/>
        </a:p>
      </dgm:t>
    </dgm:pt>
    <dgm:pt modelId="{8689A103-CBBE-4AF4-B799-5C31487FCFFA}" type="sibTrans" cxnId="{8D47636E-78CF-4187-B9CF-7E9E47E4B7FD}">
      <dgm:prSet/>
      <dgm:spPr/>
      <dgm:t>
        <a:bodyPr/>
        <a:lstStyle/>
        <a:p>
          <a:endParaRPr lang="en-US" noProof="0" dirty="0"/>
        </a:p>
      </dgm:t>
    </dgm:pt>
    <dgm:pt modelId="{02B04F7E-644C-4B2B-8F9C-1C04A2E64249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en-US" noProof="0" dirty="0" smtClean="0"/>
            <a:t>intrinsic</a:t>
          </a:r>
          <a:endParaRPr lang="en-US" noProof="0" dirty="0"/>
        </a:p>
      </dgm:t>
    </dgm:pt>
    <dgm:pt modelId="{76EF1330-4CA7-4A1F-BB71-7CDDD001E8B2}" type="parTrans" cxnId="{25B436FE-0121-4287-B026-F59851E70E00}">
      <dgm:prSet/>
      <dgm:spPr/>
      <dgm:t>
        <a:bodyPr/>
        <a:lstStyle/>
        <a:p>
          <a:endParaRPr lang="en-US" noProof="0" dirty="0"/>
        </a:p>
      </dgm:t>
    </dgm:pt>
    <dgm:pt modelId="{88012D7F-125E-48FE-B4F3-B7DBB4F8EE91}" type="sibTrans" cxnId="{25B436FE-0121-4287-B026-F59851E70E00}">
      <dgm:prSet/>
      <dgm:spPr/>
      <dgm:t>
        <a:bodyPr/>
        <a:lstStyle/>
        <a:p>
          <a:endParaRPr lang="en-US" noProof="0" dirty="0"/>
        </a:p>
      </dgm:t>
    </dgm:pt>
    <dgm:pt modelId="{86A6E00F-9D44-4C4E-95F7-F9E93FD3C7A0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en-US" noProof="0" dirty="0" smtClean="0"/>
            <a:t>extrinsic</a:t>
          </a:r>
          <a:endParaRPr lang="en-US" noProof="0" dirty="0"/>
        </a:p>
      </dgm:t>
    </dgm:pt>
    <dgm:pt modelId="{0A04398A-5628-4ED0-B947-FB295E1FEC02}" type="parTrans" cxnId="{4FCCD807-D34D-433F-B490-D4B599D8F24C}">
      <dgm:prSet/>
      <dgm:spPr/>
      <dgm:t>
        <a:bodyPr/>
        <a:lstStyle/>
        <a:p>
          <a:endParaRPr lang="en-US" noProof="0" dirty="0"/>
        </a:p>
      </dgm:t>
    </dgm:pt>
    <dgm:pt modelId="{EEB50D55-CC1A-459C-A514-CC6E0904EB76}" type="sibTrans" cxnId="{4FCCD807-D34D-433F-B490-D4B599D8F24C}">
      <dgm:prSet/>
      <dgm:spPr/>
      <dgm:t>
        <a:bodyPr/>
        <a:lstStyle/>
        <a:p>
          <a:endParaRPr lang="en-US" noProof="0" dirty="0"/>
        </a:p>
      </dgm:t>
    </dgm:pt>
    <dgm:pt modelId="{0E242403-D3FD-4A76-B458-99896A97CED1}">
      <dgm:prSet phldrT="[Text]"/>
      <dgm:spPr>
        <a:solidFill>
          <a:srgbClr val="54B0BD"/>
        </a:solidFill>
        <a:ln>
          <a:noFill/>
        </a:ln>
      </dgm:spPr>
      <dgm:t>
        <a:bodyPr/>
        <a:lstStyle/>
        <a:p>
          <a:r>
            <a:rPr lang="en-US" noProof="0" dirty="0" smtClean="0"/>
            <a:t>Information (digital twin)</a:t>
          </a:r>
          <a:endParaRPr lang="en-US" noProof="0" dirty="0"/>
        </a:p>
      </dgm:t>
    </dgm:pt>
    <dgm:pt modelId="{BC69CED5-44C5-4F32-8B38-0689831DE08A}" type="parTrans" cxnId="{CC76276C-272F-4A5A-8610-91E84B49F8F2}">
      <dgm:prSet/>
      <dgm:spPr/>
      <dgm:t>
        <a:bodyPr/>
        <a:lstStyle/>
        <a:p>
          <a:endParaRPr lang="en-US" noProof="0" dirty="0"/>
        </a:p>
      </dgm:t>
    </dgm:pt>
    <dgm:pt modelId="{C73DF20C-68AA-475D-BE3F-769C5510FB5B}" type="sibTrans" cxnId="{CC76276C-272F-4A5A-8610-91E84B49F8F2}">
      <dgm:prSet/>
      <dgm:spPr/>
      <dgm:t>
        <a:bodyPr/>
        <a:lstStyle/>
        <a:p>
          <a:endParaRPr lang="en-US" noProof="0" dirty="0"/>
        </a:p>
      </dgm:t>
    </dgm:pt>
    <dgm:pt modelId="{52DDDFA3-C417-40B0-A158-243CCA8D11FC}">
      <dgm:prSet phldrT="[Text]"/>
      <dgm:spPr>
        <a:solidFill>
          <a:srgbClr val="FFFFCC"/>
        </a:solidFill>
        <a:ln w="12700">
          <a:solidFill>
            <a:srgbClr val="54B0BD"/>
          </a:solidFill>
        </a:ln>
        <a:effectLst/>
      </dgm:spPr>
      <dgm:t>
        <a:bodyPr/>
        <a:lstStyle/>
        <a:p>
          <a:r>
            <a:rPr lang="en-US" noProof="0" dirty="0" smtClean="0"/>
            <a:t>Intangible value</a:t>
          </a:r>
          <a:endParaRPr lang="en-US" noProof="0" dirty="0"/>
        </a:p>
      </dgm:t>
    </dgm:pt>
    <dgm:pt modelId="{BA5FC02D-EFF4-4312-962D-E5921106A37F}" type="parTrans" cxnId="{5BAF26B7-0A13-4E8A-B29B-B0605C93FB3A}">
      <dgm:prSet/>
      <dgm:spPr/>
      <dgm:t>
        <a:bodyPr/>
        <a:lstStyle/>
        <a:p>
          <a:endParaRPr lang="en-US" noProof="0" dirty="0"/>
        </a:p>
      </dgm:t>
    </dgm:pt>
    <dgm:pt modelId="{91E0CE8E-DC33-4923-9E59-41F27CB9CACD}" type="sibTrans" cxnId="{5BAF26B7-0A13-4E8A-B29B-B0605C93FB3A}">
      <dgm:prSet/>
      <dgm:spPr/>
      <dgm:t>
        <a:bodyPr/>
        <a:lstStyle/>
        <a:p>
          <a:endParaRPr lang="en-US" noProof="0" dirty="0"/>
        </a:p>
      </dgm:t>
    </dgm:pt>
    <dgm:pt modelId="{63E94494-D398-4408-8E11-086201FA19F2}">
      <dgm:prSet phldrT="[Text]"/>
      <dgm:spPr>
        <a:solidFill>
          <a:srgbClr val="FFFFCC"/>
        </a:solidFill>
        <a:ln w="12700">
          <a:solidFill>
            <a:srgbClr val="54B0BD"/>
          </a:solidFill>
        </a:ln>
        <a:effectLst/>
      </dgm:spPr>
      <dgm:t>
        <a:bodyPr/>
        <a:lstStyle/>
        <a:p>
          <a:r>
            <a:rPr lang="en-US" noProof="0" dirty="0" smtClean="0"/>
            <a:t>Collectively available</a:t>
          </a:r>
          <a:endParaRPr lang="en-US" noProof="0" dirty="0"/>
        </a:p>
      </dgm:t>
    </dgm:pt>
    <dgm:pt modelId="{E4AE781D-E065-4EA8-B6A7-0A3D42AE2C5E}" type="parTrans" cxnId="{1B67245A-2C57-4762-9BC6-AAEF221E491D}">
      <dgm:prSet/>
      <dgm:spPr/>
      <dgm:t>
        <a:bodyPr/>
        <a:lstStyle/>
        <a:p>
          <a:endParaRPr lang="en-US" noProof="0" dirty="0"/>
        </a:p>
      </dgm:t>
    </dgm:pt>
    <dgm:pt modelId="{FDFF89B7-C35B-4FFD-98A6-43201AAE8143}" type="sibTrans" cxnId="{1B67245A-2C57-4762-9BC6-AAEF221E491D}">
      <dgm:prSet/>
      <dgm:spPr/>
      <dgm:t>
        <a:bodyPr/>
        <a:lstStyle/>
        <a:p>
          <a:endParaRPr lang="en-US" noProof="0" dirty="0"/>
        </a:p>
      </dgm:t>
    </dgm:pt>
    <dgm:pt modelId="{929CD523-D2BA-48F1-819D-E81199AED79F}">
      <dgm:prSet phldrT="[Text]"/>
      <dgm:spPr>
        <a:solidFill>
          <a:srgbClr val="FFFFCC"/>
        </a:solidFill>
        <a:ln w="12700">
          <a:solidFill>
            <a:srgbClr val="54B0BD"/>
          </a:solidFill>
        </a:ln>
        <a:effectLst/>
      </dgm:spPr>
      <dgm:t>
        <a:bodyPr/>
        <a:lstStyle/>
        <a:p>
          <a:r>
            <a:rPr lang="en-US" noProof="0" dirty="0" smtClean="0"/>
            <a:t>Collaborative use</a:t>
          </a:r>
          <a:endParaRPr lang="en-US" noProof="0" dirty="0"/>
        </a:p>
      </dgm:t>
    </dgm:pt>
    <dgm:pt modelId="{6251B83D-076B-4C9C-B15A-CAF4980D9492}" type="parTrans" cxnId="{BA559539-8E03-44F4-95CD-DEBD0596B14E}">
      <dgm:prSet/>
      <dgm:spPr/>
      <dgm:t>
        <a:bodyPr/>
        <a:lstStyle/>
        <a:p>
          <a:endParaRPr lang="en-US" noProof="0" dirty="0"/>
        </a:p>
      </dgm:t>
    </dgm:pt>
    <dgm:pt modelId="{799005B3-FEA5-44FA-9E02-C6746AE95809}" type="sibTrans" cxnId="{BA559539-8E03-44F4-95CD-DEBD0596B14E}">
      <dgm:prSet/>
      <dgm:spPr/>
      <dgm:t>
        <a:bodyPr/>
        <a:lstStyle/>
        <a:p>
          <a:endParaRPr lang="en-US" noProof="0" dirty="0"/>
        </a:p>
      </dgm:t>
    </dgm:pt>
    <dgm:pt modelId="{A9EBF692-E52F-426E-A3AD-F12A170B6FF4}" type="pres">
      <dgm:prSet presAssocID="{6CAD836D-7921-4203-B81D-94230D5454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8EDEF6F-8123-4D69-BDB7-F580325D2B9D}" type="pres">
      <dgm:prSet presAssocID="{0E242403-D3FD-4A76-B458-99896A97CED1}" presName="boxAndChildren" presStyleCnt="0"/>
      <dgm:spPr/>
    </dgm:pt>
    <dgm:pt modelId="{28407F3D-AF05-45E4-A037-0287B430ACA2}" type="pres">
      <dgm:prSet presAssocID="{0E242403-D3FD-4A76-B458-99896A97CED1}" presName="parentTextBox" presStyleLbl="node1" presStyleIdx="0" presStyleCnt="3"/>
      <dgm:spPr/>
      <dgm:t>
        <a:bodyPr/>
        <a:lstStyle/>
        <a:p>
          <a:endParaRPr lang="de-DE"/>
        </a:p>
      </dgm:t>
    </dgm:pt>
    <dgm:pt modelId="{F8728675-E7CD-44C6-8371-B7253F9CDDD5}" type="pres">
      <dgm:prSet presAssocID="{0E242403-D3FD-4A76-B458-99896A97CED1}" presName="entireBox" presStyleLbl="node1" presStyleIdx="0" presStyleCnt="3"/>
      <dgm:spPr/>
      <dgm:t>
        <a:bodyPr/>
        <a:lstStyle/>
        <a:p>
          <a:endParaRPr lang="de-DE"/>
        </a:p>
      </dgm:t>
    </dgm:pt>
    <dgm:pt modelId="{D1EE1227-237F-4696-98C9-81EE9EFCBD1E}" type="pres">
      <dgm:prSet presAssocID="{0E242403-D3FD-4A76-B458-99896A97CED1}" presName="descendantBox" presStyleCnt="0"/>
      <dgm:spPr/>
    </dgm:pt>
    <dgm:pt modelId="{4CD5AC5C-2102-4BE4-AFB2-986277AD9C44}" type="pres">
      <dgm:prSet presAssocID="{52DDDFA3-C417-40B0-A158-243CCA8D11FC}" presName="childTextBox" presStyleLbl="f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2B14CC-B2B0-4ECF-9789-ABF0E2099916}" type="pres">
      <dgm:prSet presAssocID="{63E94494-D398-4408-8E11-086201FA19F2}" presName="childTextBox" presStyleLbl="f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C11578-1D41-4A12-9D34-082C82D0EB3B}" type="pres">
      <dgm:prSet presAssocID="{929CD523-D2BA-48F1-819D-E81199AED79F}" presName="childTextBox" presStyleLbl="f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5054155-12F6-4F9F-80AD-10049E32A8AF}" type="pres">
      <dgm:prSet presAssocID="{8689A103-CBBE-4AF4-B799-5C31487FCFFA}" presName="sp" presStyleCnt="0"/>
      <dgm:spPr/>
    </dgm:pt>
    <dgm:pt modelId="{718D7523-7161-406F-B3F5-BA0A50A1FA5F}" type="pres">
      <dgm:prSet presAssocID="{F36478D6-6200-4C54-B6FB-4D5B9BF0A05E}" presName="arrowAndChildren" presStyleCnt="0"/>
      <dgm:spPr/>
    </dgm:pt>
    <dgm:pt modelId="{97634797-0244-4633-A638-0177136606F2}" type="pres">
      <dgm:prSet presAssocID="{F36478D6-6200-4C54-B6FB-4D5B9BF0A05E}" presName="parentTextArrow" presStyleLbl="node1" presStyleIdx="0" presStyleCnt="3"/>
      <dgm:spPr/>
      <dgm:t>
        <a:bodyPr/>
        <a:lstStyle/>
        <a:p>
          <a:endParaRPr lang="de-DE"/>
        </a:p>
      </dgm:t>
    </dgm:pt>
    <dgm:pt modelId="{E61124CC-21C2-4E32-BC81-2C105400D361}" type="pres">
      <dgm:prSet presAssocID="{F36478D6-6200-4C54-B6FB-4D5B9BF0A05E}" presName="arrow" presStyleLbl="node1" presStyleIdx="1" presStyleCnt="3"/>
      <dgm:spPr/>
      <dgm:t>
        <a:bodyPr/>
        <a:lstStyle/>
        <a:p>
          <a:endParaRPr lang="de-DE"/>
        </a:p>
      </dgm:t>
    </dgm:pt>
    <dgm:pt modelId="{4AF37B7E-0207-4D9D-A7A5-A71A38C1D6FD}" type="pres">
      <dgm:prSet presAssocID="{F36478D6-6200-4C54-B6FB-4D5B9BF0A05E}" presName="descendantArrow" presStyleCnt="0"/>
      <dgm:spPr/>
    </dgm:pt>
    <dgm:pt modelId="{BAE3C70A-5AAD-4C38-9EFA-F8E9BCF9DE61}" type="pres">
      <dgm:prSet presAssocID="{02B04F7E-644C-4B2B-8F9C-1C04A2E64249}" presName="childTextArrow" presStyleLbl="f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54849A8-5FFE-4FB7-8210-AE4AF4B32803}" type="pres">
      <dgm:prSet presAssocID="{86A6E00F-9D44-4C4E-95F7-F9E93FD3C7A0}" presName="childTextArrow" presStyleLbl="f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620C9D3-456A-460A-B1DB-839BB3798848}" type="pres">
      <dgm:prSet presAssocID="{D6CD408B-FA12-4B77-B071-6568CEB388E0}" presName="sp" presStyleCnt="0"/>
      <dgm:spPr/>
    </dgm:pt>
    <dgm:pt modelId="{5EE21B6C-53D1-46A5-88E2-CAEEFD4D47F2}" type="pres">
      <dgm:prSet presAssocID="{4E612668-4617-4777-9485-D07052FE9E99}" presName="arrowAndChildren" presStyleCnt="0"/>
      <dgm:spPr/>
    </dgm:pt>
    <dgm:pt modelId="{ED0DDC85-D10F-47C8-9D39-61BAEF270250}" type="pres">
      <dgm:prSet presAssocID="{4E612668-4617-4777-9485-D07052FE9E99}" presName="parentTextArrow" presStyleLbl="node1" presStyleIdx="1" presStyleCnt="3"/>
      <dgm:spPr/>
      <dgm:t>
        <a:bodyPr/>
        <a:lstStyle/>
        <a:p>
          <a:endParaRPr lang="de-DE"/>
        </a:p>
      </dgm:t>
    </dgm:pt>
    <dgm:pt modelId="{5553A429-35B2-434C-A76F-DDCC7AF71B73}" type="pres">
      <dgm:prSet presAssocID="{4E612668-4617-4777-9485-D07052FE9E99}" presName="arrow" presStyleLbl="node1" presStyleIdx="2" presStyleCnt="3"/>
      <dgm:spPr/>
      <dgm:t>
        <a:bodyPr/>
        <a:lstStyle/>
        <a:p>
          <a:endParaRPr lang="de-DE"/>
        </a:p>
      </dgm:t>
    </dgm:pt>
    <dgm:pt modelId="{57BD4BF6-D004-45C1-8979-8D29555DCE3C}" type="pres">
      <dgm:prSet presAssocID="{4E612668-4617-4777-9485-D07052FE9E99}" presName="descendantArrow" presStyleCnt="0"/>
      <dgm:spPr/>
    </dgm:pt>
    <dgm:pt modelId="{FD3FA8B4-C2B4-4A03-A096-500154A4ACF8}" type="pres">
      <dgm:prSet presAssocID="{3FF9E9EB-C98B-4BDE-8495-51E418FE3ABB}" presName="childTextArrow" presStyleLbl="f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0B2F31-65E6-4052-B79A-5ED4C5746846}" type="pres">
      <dgm:prSet presAssocID="{46E9ADF9-5219-4CAA-8740-46F2A196E9A4}" presName="childTextArrow" presStyleLbl="f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B844640-F272-4D09-9D86-05B7F6D32EC9}" type="presOf" srcId="{F36478D6-6200-4C54-B6FB-4D5B9BF0A05E}" destId="{97634797-0244-4633-A638-0177136606F2}" srcOrd="0" destOrd="0" presId="urn:microsoft.com/office/officeart/2005/8/layout/process4"/>
    <dgm:cxn modelId="{4FCCD807-D34D-433F-B490-D4B599D8F24C}" srcId="{F36478D6-6200-4C54-B6FB-4D5B9BF0A05E}" destId="{86A6E00F-9D44-4C4E-95F7-F9E93FD3C7A0}" srcOrd="1" destOrd="0" parTransId="{0A04398A-5628-4ED0-B947-FB295E1FEC02}" sibTransId="{EEB50D55-CC1A-459C-A514-CC6E0904EB76}"/>
    <dgm:cxn modelId="{25B436FE-0121-4287-B026-F59851E70E00}" srcId="{F36478D6-6200-4C54-B6FB-4D5B9BF0A05E}" destId="{02B04F7E-644C-4B2B-8F9C-1C04A2E64249}" srcOrd="0" destOrd="0" parTransId="{76EF1330-4CA7-4A1F-BB71-7CDDD001E8B2}" sibTransId="{88012D7F-125E-48FE-B4F3-B7DBB4F8EE91}"/>
    <dgm:cxn modelId="{A17AFB66-87FC-4126-97CE-3CFA1A81623B}" type="presOf" srcId="{3FF9E9EB-C98B-4BDE-8495-51E418FE3ABB}" destId="{FD3FA8B4-C2B4-4A03-A096-500154A4ACF8}" srcOrd="0" destOrd="0" presId="urn:microsoft.com/office/officeart/2005/8/layout/process4"/>
    <dgm:cxn modelId="{5BAF26B7-0A13-4E8A-B29B-B0605C93FB3A}" srcId="{0E242403-D3FD-4A76-B458-99896A97CED1}" destId="{52DDDFA3-C417-40B0-A158-243CCA8D11FC}" srcOrd="0" destOrd="0" parTransId="{BA5FC02D-EFF4-4312-962D-E5921106A37F}" sibTransId="{91E0CE8E-DC33-4923-9E59-41F27CB9CACD}"/>
    <dgm:cxn modelId="{35862D53-B568-4B7C-8C24-0D44410638F1}" type="presOf" srcId="{4E612668-4617-4777-9485-D07052FE9E99}" destId="{ED0DDC85-D10F-47C8-9D39-61BAEF270250}" srcOrd="0" destOrd="0" presId="urn:microsoft.com/office/officeart/2005/8/layout/process4"/>
    <dgm:cxn modelId="{EDE1C9B4-5048-41F3-88C8-B311E040568E}" type="presOf" srcId="{929CD523-D2BA-48F1-819D-E81199AED79F}" destId="{C5C11578-1D41-4A12-9D34-082C82D0EB3B}" srcOrd="0" destOrd="0" presId="urn:microsoft.com/office/officeart/2005/8/layout/process4"/>
    <dgm:cxn modelId="{7B2DEFEC-7B22-46B9-8C6D-DB17795972A8}" type="presOf" srcId="{02B04F7E-644C-4B2B-8F9C-1C04A2E64249}" destId="{BAE3C70A-5AAD-4C38-9EFA-F8E9BCF9DE61}" srcOrd="0" destOrd="0" presId="urn:microsoft.com/office/officeart/2005/8/layout/process4"/>
    <dgm:cxn modelId="{3667E631-279E-493D-9205-D3E1D7580806}" type="presOf" srcId="{46E9ADF9-5219-4CAA-8740-46F2A196E9A4}" destId="{4D0B2F31-65E6-4052-B79A-5ED4C5746846}" srcOrd="0" destOrd="0" presId="urn:microsoft.com/office/officeart/2005/8/layout/process4"/>
    <dgm:cxn modelId="{1B67245A-2C57-4762-9BC6-AAEF221E491D}" srcId="{0E242403-D3FD-4A76-B458-99896A97CED1}" destId="{63E94494-D398-4408-8E11-086201FA19F2}" srcOrd="1" destOrd="0" parTransId="{E4AE781D-E065-4EA8-B6A7-0A3D42AE2C5E}" sibTransId="{FDFF89B7-C35B-4FFD-98A6-43201AAE8143}"/>
    <dgm:cxn modelId="{234AC0F8-034D-4A01-91A7-EB91BFE4B237}" srcId="{4E612668-4617-4777-9485-D07052FE9E99}" destId="{46E9ADF9-5219-4CAA-8740-46F2A196E9A4}" srcOrd="1" destOrd="0" parTransId="{C08ED8B4-B850-410C-957E-2B9ABCD08EB1}" sibTransId="{C939B91A-C4AE-4062-B50C-3DDDE6E8079D}"/>
    <dgm:cxn modelId="{B8A805DA-86A2-497F-A294-E08FA9B81920}" srcId="{4E612668-4617-4777-9485-D07052FE9E99}" destId="{3FF9E9EB-C98B-4BDE-8495-51E418FE3ABB}" srcOrd="0" destOrd="0" parTransId="{670066E8-40BC-41CD-B707-E290DD24DCD5}" sibTransId="{13BEFF8E-1CBD-4565-83FB-9523A57B2424}"/>
    <dgm:cxn modelId="{BA559539-8E03-44F4-95CD-DEBD0596B14E}" srcId="{0E242403-D3FD-4A76-B458-99896A97CED1}" destId="{929CD523-D2BA-48F1-819D-E81199AED79F}" srcOrd="2" destOrd="0" parTransId="{6251B83D-076B-4C9C-B15A-CAF4980D9492}" sibTransId="{799005B3-FEA5-44FA-9E02-C6746AE95809}"/>
    <dgm:cxn modelId="{9A14A3E6-7CC2-4F81-BD55-1211A3DFA8F9}" type="presOf" srcId="{86A6E00F-9D44-4C4E-95F7-F9E93FD3C7A0}" destId="{754849A8-5FFE-4FB7-8210-AE4AF4B32803}" srcOrd="0" destOrd="0" presId="urn:microsoft.com/office/officeart/2005/8/layout/process4"/>
    <dgm:cxn modelId="{68F52BE9-513F-44A1-90EE-3C994E196012}" type="presOf" srcId="{6CAD836D-7921-4203-B81D-94230D545484}" destId="{A9EBF692-E52F-426E-A3AD-F12A170B6FF4}" srcOrd="0" destOrd="0" presId="urn:microsoft.com/office/officeart/2005/8/layout/process4"/>
    <dgm:cxn modelId="{CDD6323D-43B5-46D0-9097-EF1D4C0489A4}" type="presOf" srcId="{63E94494-D398-4408-8E11-086201FA19F2}" destId="{A92B14CC-B2B0-4ECF-9789-ABF0E2099916}" srcOrd="0" destOrd="0" presId="urn:microsoft.com/office/officeart/2005/8/layout/process4"/>
    <dgm:cxn modelId="{56E697A1-DCCF-485A-9188-49B706A54726}" type="presOf" srcId="{0E242403-D3FD-4A76-B458-99896A97CED1}" destId="{28407F3D-AF05-45E4-A037-0287B430ACA2}" srcOrd="0" destOrd="0" presId="urn:microsoft.com/office/officeart/2005/8/layout/process4"/>
    <dgm:cxn modelId="{B025860E-A932-42B7-AED1-813E07FEC7E6}" srcId="{6CAD836D-7921-4203-B81D-94230D545484}" destId="{4E612668-4617-4777-9485-D07052FE9E99}" srcOrd="0" destOrd="0" parTransId="{7F37ACE9-B660-47E4-A092-5B855D054D4F}" sibTransId="{D6CD408B-FA12-4B77-B071-6568CEB388E0}"/>
    <dgm:cxn modelId="{8D47636E-78CF-4187-B9CF-7E9E47E4B7FD}" srcId="{6CAD836D-7921-4203-B81D-94230D545484}" destId="{F36478D6-6200-4C54-B6FB-4D5B9BF0A05E}" srcOrd="1" destOrd="0" parTransId="{4AD1E702-452E-4477-807D-184FF141661A}" sibTransId="{8689A103-CBBE-4AF4-B799-5C31487FCFFA}"/>
    <dgm:cxn modelId="{2B349D18-C1DC-4083-B5F3-4B347FAED25B}" type="presOf" srcId="{F36478D6-6200-4C54-B6FB-4D5B9BF0A05E}" destId="{E61124CC-21C2-4E32-BC81-2C105400D361}" srcOrd="1" destOrd="0" presId="urn:microsoft.com/office/officeart/2005/8/layout/process4"/>
    <dgm:cxn modelId="{0DAF0198-089F-434B-8CE2-FD81333E0208}" type="presOf" srcId="{52DDDFA3-C417-40B0-A158-243CCA8D11FC}" destId="{4CD5AC5C-2102-4BE4-AFB2-986277AD9C44}" srcOrd="0" destOrd="0" presId="urn:microsoft.com/office/officeart/2005/8/layout/process4"/>
    <dgm:cxn modelId="{CC76276C-272F-4A5A-8610-91E84B49F8F2}" srcId="{6CAD836D-7921-4203-B81D-94230D545484}" destId="{0E242403-D3FD-4A76-B458-99896A97CED1}" srcOrd="2" destOrd="0" parTransId="{BC69CED5-44C5-4F32-8B38-0689831DE08A}" sibTransId="{C73DF20C-68AA-475D-BE3F-769C5510FB5B}"/>
    <dgm:cxn modelId="{EA91BD07-DAD3-4CCA-BA63-970A4710BC29}" type="presOf" srcId="{0E242403-D3FD-4A76-B458-99896A97CED1}" destId="{F8728675-E7CD-44C6-8371-B7253F9CDDD5}" srcOrd="1" destOrd="0" presId="urn:microsoft.com/office/officeart/2005/8/layout/process4"/>
    <dgm:cxn modelId="{393EFDAE-72EA-49D6-8957-AEF5CF6B8D79}" type="presOf" srcId="{4E612668-4617-4777-9485-D07052FE9E99}" destId="{5553A429-35B2-434C-A76F-DDCC7AF71B73}" srcOrd="1" destOrd="0" presId="urn:microsoft.com/office/officeart/2005/8/layout/process4"/>
    <dgm:cxn modelId="{087F52F8-26D3-482D-B9A6-DC4A3C2EB6D7}" type="presParOf" srcId="{A9EBF692-E52F-426E-A3AD-F12A170B6FF4}" destId="{98EDEF6F-8123-4D69-BDB7-F580325D2B9D}" srcOrd="0" destOrd="0" presId="urn:microsoft.com/office/officeart/2005/8/layout/process4"/>
    <dgm:cxn modelId="{F50977CE-0BDC-4750-92A6-6ED134586185}" type="presParOf" srcId="{98EDEF6F-8123-4D69-BDB7-F580325D2B9D}" destId="{28407F3D-AF05-45E4-A037-0287B430ACA2}" srcOrd="0" destOrd="0" presId="urn:microsoft.com/office/officeart/2005/8/layout/process4"/>
    <dgm:cxn modelId="{1A2A5BB5-D35F-4FA6-8316-F1CCFDFFBEC6}" type="presParOf" srcId="{98EDEF6F-8123-4D69-BDB7-F580325D2B9D}" destId="{F8728675-E7CD-44C6-8371-B7253F9CDDD5}" srcOrd="1" destOrd="0" presId="urn:microsoft.com/office/officeart/2005/8/layout/process4"/>
    <dgm:cxn modelId="{01EAE3E4-DC92-421B-95AB-C4D9AABE64C8}" type="presParOf" srcId="{98EDEF6F-8123-4D69-BDB7-F580325D2B9D}" destId="{D1EE1227-237F-4696-98C9-81EE9EFCBD1E}" srcOrd="2" destOrd="0" presId="urn:microsoft.com/office/officeart/2005/8/layout/process4"/>
    <dgm:cxn modelId="{78705D59-E887-4759-BE6B-DB68AC91E538}" type="presParOf" srcId="{D1EE1227-237F-4696-98C9-81EE9EFCBD1E}" destId="{4CD5AC5C-2102-4BE4-AFB2-986277AD9C44}" srcOrd="0" destOrd="0" presId="urn:microsoft.com/office/officeart/2005/8/layout/process4"/>
    <dgm:cxn modelId="{B18E930A-F912-48DF-8B1A-27197D493945}" type="presParOf" srcId="{D1EE1227-237F-4696-98C9-81EE9EFCBD1E}" destId="{A92B14CC-B2B0-4ECF-9789-ABF0E2099916}" srcOrd="1" destOrd="0" presId="urn:microsoft.com/office/officeart/2005/8/layout/process4"/>
    <dgm:cxn modelId="{AB81CEF9-E8C6-4186-93C6-C61B0CE261B8}" type="presParOf" srcId="{D1EE1227-237F-4696-98C9-81EE9EFCBD1E}" destId="{C5C11578-1D41-4A12-9D34-082C82D0EB3B}" srcOrd="2" destOrd="0" presId="urn:microsoft.com/office/officeart/2005/8/layout/process4"/>
    <dgm:cxn modelId="{065AE68D-8FD3-4BC2-AE00-B478A37FC118}" type="presParOf" srcId="{A9EBF692-E52F-426E-A3AD-F12A170B6FF4}" destId="{15054155-12F6-4F9F-80AD-10049E32A8AF}" srcOrd="1" destOrd="0" presId="urn:microsoft.com/office/officeart/2005/8/layout/process4"/>
    <dgm:cxn modelId="{43B7EC99-64B2-42A7-B512-9B6259AA25DA}" type="presParOf" srcId="{A9EBF692-E52F-426E-A3AD-F12A170B6FF4}" destId="{718D7523-7161-406F-B3F5-BA0A50A1FA5F}" srcOrd="2" destOrd="0" presId="urn:microsoft.com/office/officeart/2005/8/layout/process4"/>
    <dgm:cxn modelId="{00E47FBA-4B06-4A0B-BA31-9AC796F90463}" type="presParOf" srcId="{718D7523-7161-406F-B3F5-BA0A50A1FA5F}" destId="{97634797-0244-4633-A638-0177136606F2}" srcOrd="0" destOrd="0" presId="urn:microsoft.com/office/officeart/2005/8/layout/process4"/>
    <dgm:cxn modelId="{3A7F359D-5280-45FF-8A2B-4297D2AE09DA}" type="presParOf" srcId="{718D7523-7161-406F-B3F5-BA0A50A1FA5F}" destId="{E61124CC-21C2-4E32-BC81-2C105400D361}" srcOrd="1" destOrd="0" presId="urn:microsoft.com/office/officeart/2005/8/layout/process4"/>
    <dgm:cxn modelId="{9B4CCA6E-6E28-4FA8-ACE7-0BCCE237AEB7}" type="presParOf" srcId="{718D7523-7161-406F-B3F5-BA0A50A1FA5F}" destId="{4AF37B7E-0207-4D9D-A7A5-A71A38C1D6FD}" srcOrd="2" destOrd="0" presId="urn:microsoft.com/office/officeart/2005/8/layout/process4"/>
    <dgm:cxn modelId="{60C92190-C48C-4337-B4C4-7C5337C61132}" type="presParOf" srcId="{4AF37B7E-0207-4D9D-A7A5-A71A38C1D6FD}" destId="{BAE3C70A-5AAD-4C38-9EFA-F8E9BCF9DE61}" srcOrd="0" destOrd="0" presId="urn:microsoft.com/office/officeart/2005/8/layout/process4"/>
    <dgm:cxn modelId="{4693D08D-2BCB-4EDD-99D2-6A293AF3A66B}" type="presParOf" srcId="{4AF37B7E-0207-4D9D-A7A5-A71A38C1D6FD}" destId="{754849A8-5FFE-4FB7-8210-AE4AF4B32803}" srcOrd="1" destOrd="0" presId="urn:microsoft.com/office/officeart/2005/8/layout/process4"/>
    <dgm:cxn modelId="{FE826317-E5DC-48F8-A1AF-2D9AC7927A53}" type="presParOf" srcId="{A9EBF692-E52F-426E-A3AD-F12A170B6FF4}" destId="{5620C9D3-456A-460A-B1DB-839BB3798848}" srcOrd="3" destOrd="0" presId="urn:microsoft.com/office/officeart/2005/8/layout/process4"/>
    <dgm:cxn modelId="{DC7FA7D2-E69C-474E-A1A1-152310BF7D41}" type="presParOf" srcId="{A9EBF692-E52F-426E-A3AD-F12A170B6FF4}" destId="{5EE21B6C-53D1-46A5-88E2-CAEEFD4D47F2}" srcOrd="4" destOrd="0" presId="urn:microsoft.com/office/officeart/2005/8/layout/process4"/>
    <dgm:cxn modelId="{99C99274-D054-4D97-AFC0-BE05CECCB366}" type="presParOf" srcId="{5EE21B6C-53D1-46A5-88E2-CAEEFD4D47F2}" destId="{ED0DDC85-D10F-47C8-9D39-61BAEF270250}" srcOrd="0" destOrd="0" presId="urn:microsoft.com/office/officeart/2005/8/layout/process4"/>
    <dgm:cxn modelId="{8DAB6FFD-B605-49A5-85CC-C219108B7243}" type="presParOf" srcId="{5EE21B6C-53D1-46A5-88E2-CAEEFD4D47F2}" destId="{5553A429-35B2-434C-A76F-DDCC7AF71B73}" srcOrd="1" destOrd="0" presId="urn:microsoft.com/office/officeart/2005/8/layout/process4"/>
    <dgm:cxn modelId="{7D85CA23-F11D-48F7-AC81-392A286D94C0}" type="presParOf" srcId="{5EE21B6C-53D1-46A5-88E2-CAEEFD4D47F2}" destId="{57BD4BF6-D004-45C1-8979-8D29555DCE3C}" srcOrd="2" destOrd="0" presId="urn:microsoft.com/office/officeart/2005/8/layout/process4"/>
    <dgm:cxn modelId="{E4E59DED-B1E5-45B1-A29A-3F4907C70B8E}" type="presParOf" srcId="{57BD4BF6-D004-45C1-8979-8D29555DCE3C}" destId="{FD3FA8B4-C2B4-4A03-A096-500154A4ACF8}" srcOrd="0" destOrd="0" presId="urn:microsoft.com/office/officeart/2005/8/layout/process4"/>
    <dgm:cxn modelId="{59D3EB55-55A2-42A8-BEDB-A0B16E99CA54}" type="presParOf" srcId="{57BD4BF6-D004-45C1-8979-8D29555DCE3C}" destId="{4D0B2F31-65E6-4052-B79A-5ED4C5746846}" srcOrd="1" destOrd="0" presId="urn:microsoft.com/office/officeart/2005/8/layout/process4"/>
  </dgm:cxnLst>
  <dgm:bg>
    <a:effectLst>
      <a:glow rad="127000">
        <a:srgbClr val="54B0BD"/>
      </a:glo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28675-E7CD-44C6-8371-B7253F9CDDD5}">
      <dsp:nvSpPr>
        <dsp:cNvPr id="0" name=""/>
        <dsp:cNvSpPr/>
      </dsp:nvSpPr>
      <dsp:spPr>
        <a:xfrm>
          <a:off x="0" y="3410516"/>
          <a:ext cx="3810000" cy="1119407"/>
        </a:xfrm>
        <a:prstGeom prst="rect">
          <a:avLst/>
        </a:prstGeom>
        <a:solidFill>
          <a:srgbClr val="54B0B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/>
            <a:t>Information (digital twin)</a:t>
          </a:r>
          <a:endParaRPr lang="en-US" sz="2100" kern="1200" noProof="0" dirty="0"/>
        </a:p>
      </dsp:txBody>
      <dsp:txXfrm>
        <a:off x="0" y="3410516"/>
        <a:ext cx="3810000" cy="604480"/>
      </dsp:txXfrm>
    </dsp:sp>
    <dsp:sp modelId="{4CD5AC5C-2102-4BE4-AFB2-986277AD9C44}">
      <dsp:nvSpPr>
        <dsp:cNvPr id="0" name=""/>
        <dsp:cNvSpPr/>
      </dsp:nvSpPr>
      <dsp:spPr>
        <a:xfrm>
          <a:off x="1860" y="3992608"/>
          <a:ext cx="1268759" cy="514927"/>
        </a:xfrm>
        <a:prstGeom prst="rect">
          <a:avLst/>
        </a:prstGeom>
        <a:solidFill>
          <a:srgbClr val="FFFFCC"/>
        </a:solidFill>
        <a:ln w="127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Intangible value</a:t>
          </a:r>
          <a:endParaRPr lang="en-US" sz="1200" kern="1200" noProof="0" dirty="0"/>
        </a:p>
      </dsp:txBody>
      <dsp:txXfrm>
        <a:off x="1860" y="3992608"/>
        <a:ext cx="1268759" cy="514927"/>
      </dsp:txXfrm>
    </dsp:sp>
    <dsp:sp modelId="{A92B14CC-B2B0-4ECF-9789-ABF0E2099916}">
      <dsp:nvSpPr>
        <dsp:cNvPr id="0" name=""/>
        <dsp:cNvSpPr/>
      </dsp:nvSpPr>
      <dsp:spPr>
        <a:xfrm>
          <a:off x="1270620" y="3992608"/>
          <a:ext cx="1268759" cy="514927"/>
        </a:xfrm>
        <a:prstGeom prst="rect">
          <a:avLst/>
        </a:prstGeom>
        <a:solidFill>
          <a:srgbClr val="FFFFCC"/>
        </a:solidFill>
        <a:ln w="127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Collectively available</a:t>
          </a:r>
          <a:endParaRPr lang="en-US" sz="1200" kern="1200" noProof="0" dirty="0"/>
        </a:p>
      </dsp:txBody>
      <dsp:txXfrm>
        <a:off x="1270620" y="3992608"/>
        <a:ext cx="1268759" cy="514927"/>
      </dsp:txXfrm>
    </dsp:sp>
    <dsp:sp modelId="{C5C11578-1D41-4A12-9D34-082C82D0EB3B}">
      <dsp:nvSpPr>
        <dsp:cNvPr id="0" name=""/>
        <dsp:cNvSpPr/>
      </dsp:nvSpPr>
      <dsp:spPr>
        <a:xfrm>
          <a:off x="2539379" y="3992608"/>
          <a:ext cx="1268759" cy="514927"/>
        </a:xfrm>
        <a:prstGeom prst="rect">
          <a:avLst/>
        </a:prstGeom>
        <a:solidFill>
          <a:srgbClr val="FFFFCC"/>
        </a:solidFill>
        <a:ln w="127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Collaborative use</a:t>
          </a:r>
          <a:endParaRPr lang="en-US" sz="1200" kern="1200" noProof="0" dirty="0"/>
        </a:p>
      </dsp:txBody>
      <dsp:txXfrm>
        <a:off x="2539379" y="3992608"/>
        <a:ext cx="1268759" cy="514927"/>
      </dsp:txXfrm>
    </dsp:sp>
    <dsp:sp modelId="{E61124CC-21C2-4E32-BC81-2C105400D361}">
      <dsp:nvSpPr>
        <dsp:cNvPr id="0" name=""/>
        <dsp:cNvSpPr/>
      </dsp:nvSpPr>
      <dsp:spPr>
        <a:xfrm rot="10800000">
          <a:off x="0" y="1705658"/>
          <a:ext cx="3810000" cy="172164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>
              <a:solidFill>
                <a:srgbClr val="54B0BD"/>
              </a:solidFill>
            </a:rPr>
            <a:t>Data</a:t>
          </a:r>
          <a:endParaRPr lang="en-US" sz="2100" kern="1200" noProof="0" dirty="0">
            <a:solidFill>
              <a:srgbClr val="54B0BD"/>
            </a:solidFill>
          </a:endParaRPr>
        </a:p>
      </dsp:txBody>
      <dsp:txXfrm rot="-10800000">
        <a:off x="0" y="1705658"/>
        <a:ext cx="3810000" cy="604298"/>
      </dsp:txXfrm>
    </dsp:sp>
    <dsp:sp modelId="{BAE3C70A-5AAD-4C38-9EFA-F8E9BCF9DE61}">
      <dsp:nvSpPr>
        <dsp:cNvPr id="0" name=""/>
        <dsp:cNvSpPr/>
      </dsp:nvSpPr>
      <dsp:spPr>
        <a:xfrm>
          <a:off x="0" y="2309957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intrinsic</a:t>
          </a:r>
          <a:endParaRPr lang="en-US" sz="1200" kern="1200" noProof="0" dirty="0"/>
        </a:p>
      </dsp:txBody>
      <dsp:txXfrm>
        <a:off x="0" y="2309957"/>
        <a:ext cx="1905000" cy="514773"/>
      </dsp:txXfrm>
    </dsp:sp>
    <dsp:sp modelId="{754849A8-5FFE-4FB7-8210-AE4AF4B32803}">
      <dsp:nvSpPr>
        <dsp:cNvPr id="0" name=""/>
        <dsp:cNvSpPr/>
      </dsp:nvSpPr>
      <dsp:spPr>
        <a:xfrm>
          <a:off x="1905000" y="2309957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extrinsic</a:t>
          </a:r>
          <a:endParaRPr lang="en-US" sz="1200" kern="1200" noProof="0" dirty="0"/>
        </a:p>
      </dsp:txBody>
      <dsp:txXfrm>
        <a:off x="1905000" y="2309957"/>
        <a:ext cx="1905000" cy="514773"/>
      </dsp:txXfrm>
    </dsp:sp>
    <dsp:sp modelId="{5553A429-35B2-434C-A76F-DDCC7AF71B73}">
      <dsp:nvSpPr>
        <dsp:cNvPr id="0" name=""/>
        <dsp:cNvSpPr/>
      </dsp:nvSpPr>
      <dsp:spPr>
        <a:xfrm rot="10800000">
          <a:off x="0" y="800"/>
          <a:ext cx="3810000" cy="172164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>
              <a:solidFill>
                <a:srgbClr val="54B0BD"/>
              </a:solidFill>
            </a:rPr>
            <a:t>Object</a:t>
          </a:r>
          <a:endParaRPr lang="en-US" sz="2100" kern="1200" noProof="0" dirty="0">
            <a:solidFill>
              <a:srgbClr val="54B0BD"/>
            </a:solidFill>
          </a:endParaRPr>
        </a:p>
      </dsp:txBody>
      <dsp:txXfrm rot="-10800000">
        <a:off x="0" y="800"/>
        <a:ext cx="3810000" cy="604298"/>
      </dsp:txXfrm>
    </dsp:sp>
    <dsp:sp modelId="{FD3FA8B4-C2B4-4A03-A096-500154A4ACF8}">
      <dsp:nvSpPr>
        <dsp:cNvPr id="0" name=""/>
        <dsp:cNvSpPr/>
      </dsp:nvSpPr>
      <dsp:spPr>
        <a:xfrm>
          <a:off x="0" y="605099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Physical</a:t>
          </a:r>
          <a:endParaRPr lang="en-US" sz="1200" kern="1200" noProof="0" dirty="0"/>
        </a:p>
      </dsp:txBody>
      <dsp:txXfrm>
        <a:off x="0" y="605099"/>
        <a:ext cx="1905000" cy="514773"/>
      </dsp:txXfrm>
    </dsp:sp>
    <dsp:sp modelId="{4D0B2F31-65E6-4052-B79A-5ED4C5746846}">
      <dsp:nvSpPr>
        <dsp:cNvPr id="0" name=""/>
        <dsp:cNvSpPr/>
      </dsp:nvSpPr>
      <dsp:spPr>
        <a:xfrm>
          <a:off x="1905000" y="605099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Representations (image, video, audio, ...)</a:t>
          </a:r>
          <a:endParaRPr lang="en-US" sz="1200" kern="1200" noProof="0" dirty="0"/>
        </a:p>
      </dsp:txBody>
      <dsp:txXfrm>
        <a:off x="1905000" y="605099"/>
        <a:ext cx="1905000" cy="514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 dirty="0">
              <a:latin typeface="Lucida Sans Unicode" panose="020B0602030504020204" pitchFamily="34" charset="0"/>
            </a:endParaRP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 dirty="0">
              <a:latin typeface="Lucida Sans Unicode" panose="020B0602030504020204" pitchFamily="34" charset="0"/>
            </a:endParaRP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 dirty="0">
              <a:latin typeface="Lucida Sans Unicode" panose="020B0602030504020204" pitchFamily="34" charset="0"/>
            </a:endParaRP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F1247-4D78-4B59-8543-5BAFCB7E9B4A}" type="slidenum">
              <a:rPr lang="de-DE" altLang="de-DE">
                <a:latin typeface="Lucida Sans Unicode" panose="020B0602030504020204" pitchFamily="34" charset="0"/>
              </a:rPr>
              <a:pPr/>
              <a:t>‹Nr.›</a:t>
            </a:fld>
            <a:endParaRPr lang="de-DE" altLang="de-DE" dirty="0"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776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 Unicode" panose="020B0602030504020204" pitchFamily="34" charset="0"/>
              </a:defRPr>
            </a:lvl1pPr>
          </a:lstStyle>
          <a:p>
            <a:endParaRPr lang="de-DE" altLang="de-DE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 Unicode" panose="020B0602030504020204" pitchFamily="34" charset="0"/>
              </a:defRPr>
            </a:lvl1pPr>
          </a:lstStyle>
          <a:p>
            <a:endParaRPr lang="de-DE" altLang="de-DE" dirty="0"/>
          </a:p>
        </p:txBody>
      </p:sp>
      <p:sp>
        <p:nvSpPr>
          <p:cNvPr id="195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5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195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 Unicode" panose="020B0602030504020204" pitchFamily="34" charset="0"/>
              </a:defRPr>
            </a:lvl1pPr>
          </a:lstStyle>
          <a:p>
            <a:endParaRPr lang="de-DE" altLang="de-DE" dirty="0"/>
          </a:p>
        </p:txBody>
      </p:sp>
      <p:sp>
        <p:nvSpPr>
          <p:cNvPr id="195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 Unicode" panose="020B0602030504020204" pitchFamily="34" charset="0"/>
              </a:defRPr>
            </a:lvl1pPr>
          </a:lstStyle>
          <a:p>
            <a:fld id="{8F39F543-8FE4-458B-B4D0-250B4B497D3A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219462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h-t.de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hyperlink" Target="http://creativecommons.org/licenses/by-sa/3.0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sa/3.0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sa/3.0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h-t.de/" TargetMode="External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hyperlink" Target="http://creativecommons.org/licenses/by-sa/3.0/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10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171011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171012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71013" name="Rectangle 5"/>
              <p:cNvSpPr>
                <a:spLocks noChangeArrowheads="1"/>
              </p:cNvSpPr>
              <p:nvPr userDrawn="1"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rgbClr val="CC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71014" name="Rectangle 6"/>
              <p:cNvSpPr>
                <a:spLocks noChangeArrowheads="1"/>
              </p:cNvSpPr>
              <p:nvPr userDrawn="1"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71015" name="Line 7"/>
              <p:cNvSpPr>
                <a:spLocks noChangeShapeType="1"/>
              </p:cNvSpPr>
              <p:nvPr userDrawn="1"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rgbClr val="CC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  <p:grpSp>
          <p:nvGrpSpPr>
            <p:cNvPr id="171016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171017" name="Rectangle 9"/>
              <p:cNvSpPr>
                <a:spLocks noChangeArrowheads="1"/>
              </p:cNvSpPr>
              <p:nvPr userDrawn="1"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71018" name="Line 10"/>
              <p:cNvSpPr>
                <a:spLocks noChangeShapeType="1"/>
              </p:cNvSpPr>
              <p:nvPr userDrawn="1"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rgbClr val="CC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sp>
        <p:nvSpPr>
          <p:cNvPr id="17101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17102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</a:p>
        </p:txBody>
      </p:sp>
      <p:sp>
        <p:nvSpPr>
          <p:cNvPr id="171021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17102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17102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i="0"/>
            </a:lvl1pPr>
          </a:lstStyle>
          <a:p>
            <a:fld id="{702BFBE0-A056-4219-9150-BA92A1342D9D}" type="slidenum">
              <a:rPr lang="de-DE" altLang="de-DE"/>
              <a:pPr/>
              <a:t>‹Nr.›</a:t>
            </a:fld>
            <a:endParaRPr lang="de-DE" altLang="de-DE" dirty="0"/>
          </a:p>
        </p:txBody>
      </p:sp>
      <p:pic>
        <p:nvPicPr>
          <p:cNvPr id="171027" name="Picture 19" descr="logo_bg2_xs">
            <a:hlinkClick r:id="rId2" tooltip="Thomas Tunsch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248400"/>
            <a:ext cx="671513" cy="3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29" name="Picture 21" descr="by-sa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4904E-0712-4DC0-9690-7E48EE5F36A5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8175295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5BEC6-6845-45AB-8D07-874DFBBC66C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748549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uptabschnitt"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rgbClr val="CCCC9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2" y="131233"/>
            <a:ext cx="7964487" cy="1362075"/>
          </a:xfrm>
        </p:spPr>
        <p:txBody>
          <a:bodyPr anchor="ctr"/>
          <a:lstStyle>
            <a:lvl1pPr algn="l">
              <a:defRPr sz="3600" b="1" cap="sm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5BEC6-6845-45AB-8D07-874DFBBC66C1}" type="slidenum">
              <a:rPr lang="de-DE" altLang="de-DE"/>
              <a:pPr/>
              <a:t>‹Nr.›</a:t>
            </a:fld>
            <a:endParaRPr lang="de-DE" altLang="de-DE" dirty="0"/>
          </a:p>
        </p:txBody>
      </p:sp>
      <p:sp>
        <p:nvSpPr>
          <p:cNvPr id="8" name="Bildplatzhalter 7"/>
          <p:cNvSpPr>
            <a:spLocks noGrp="1" noChangeAspect="1"/>
          </p:cNvSpPr>
          <p:nvPr>
            <p:ph type="pic" sz="quarter" idx="13"/>
          </p:nvPr>
        </p:nvSpPr>
        <p:spPr>
          <a:xfrm>
            <a:off x="7786799" y="1667056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5"/>
          </p:nvPr>
        </p:nvSpPr>
        <p:spPr>
          <a:xfrm>
            <a:off x="722312" y="3813068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6"/>
          </p:nvPr>
        </p:nvSpPr>
        <p:spPr>
          <a:xfrm>
            <a:off x="722312" y="4886074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8"/>
          </p:nvPr>
        </p:nvSpPr>
        <p:spPr>
          <a:xfrm>
            <a:off x="722312" y="1667056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idx="19"/>
          </p:nvPr>
        </p:nvSpPr>
        <p:spPr>
          <a:xfrm>
            <a:off x="722312" y="2740062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Bildplatzhalter 7"/>
          <p:cNvSpPr>
            <a:spLocks noGrp="1" noChangeAspect="1"/>
          </p:cNvSpPr>
          <p:nvPr>
            <p:ph type="pic" sz="quarter" idx="20"/>
          </p:nvPr>
        </p:nvSpPr>
        <p:spPr>
          <a:xfrm>
            <a:off x="7786799" y="2740062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6" name="Bildplatzhalter 7"/>
          <p:cNvSpPr>
            <a:spLocks noGrp="1" noChangeAspect="1"/>
          </p:cNvSpPr>
          <p:nvPr>
            <p:ph type="pic" sz="quarter" idx="21"/>
          </p:nvPr>
        </p:nvSpPr>
        <p:spPr>
          <a:xfrm>
            <a:off x="7786799" y="3813068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7" name="Bildplatzhalter 7"/>
          <p:cNvSpPr>
            <a:spLocks noGrp="1" noChangeAspect="1"/>
          </p:cNvSpPr>
          <p:nvPr>
            <p:ph type="pic" sz="quarter" idx="22"/>
          </p:nvPr>
        </p:nvSpPr>
        <p:spPr>
          <a:xfrm>
            <a:off x="7786799" y="4886074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pic>
        <p:nvPicPr>
          <p:cNvPr id="19" name="Picture 21" descr="by-s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839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rabschnit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2" y="131233"/>
            <a:ext cx="7964487" cy="1362075"/>
          </a:xfrm>
        </p:spPr>
        <p:txBody>
          <a:bodyPr anchor="ctr"/>
          <a:lstStyle>
            <a:lvl1pPr algn="l">
              <a:defRPr sz="3600" b="1" cap="sm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5BEC6-6845-45AB-8D07-874DFBBC66C1}" type="slidenum">
              <a:rPr lang="de-DE" altLang="de-DE"/>
              <a:pPr/>
              <a:t>‹Nr.›</a:t>
            </a:fld>
            <a:endParaRPr lang="de-DE" alt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5"/>
          </p:nvPr>
        </p:nvSpPr>
        <p:spPr>
          <a:xfrm>
            <a:off x="722312" y="3351736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6"/>
          </p:nvPr>
        </p:nvSpPr>
        <p:spPr>
          <a:xfrm>
            <a:off x="722312" y="5029147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8"/>
          </p:nvPr>
        </p:nvSpPr>
        <p:spPr>
          <a:xfrm>
            <a:off x="722312" y="1660707"/>
            <a:ext cx="7964487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idx="19"/>
          </p:nvPr>
        </p:nvSpPr>
        <p:spPr>
          <a:xfrm>
            <a:off x="722312" y="2509626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8" name="Textplatzhalter 2"/>
          <p:cNvSpPr>
            <a:spLocks noGrp="1"/>
          </p:cNvSpPr>
          <p:nvPr>
            <p:ph type="body" idx="20"/>
          </p:nvPr>
        </p:nvSpPr>
        <p:spPr>
          <a:xfrm>
            <a:off x="722312" y="4193846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pic>
        <p:nvPicPr>
          <p:cNvPr id="12" name="Picture 21" descr="by-s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254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F90AD-9BC8-4015-A925-DF5C3DF0D20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233987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F90AD-9BC8-4015-A925-DF5C3DF0D20E}" type="slidenum">
              <a:rPr lang="de-DE" altLang="de-DE"/>
              <a:pPr/>
              <a:t>‹Nr.›</a:t>
            </a:fld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3"/>
          </p:nvPr>
        </p:nvSpPr>
        <p:spPr>
          <a:xfrm>
            <a:off x="914400" y="3893608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4"/>
          </p:nvPr>
        </p:nvSpPr>
        <p:spPr>
          <a:xfrm>
            <a:off x="4876800" y="3893608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24042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3962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3963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23200" y="1535113"/>
            <a:ext cx="3963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23200" y="2174875"/>
            <a:ext cx="3963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34651-474E-4529-9C2B-7C6E56C5E243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80392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2D1A0-BC90-4779-8D7B-B02B45C4614D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8789663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A0643-721A-4F5A-85BC-0DE3C8B51658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320665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9072E-B67E-4FD8-9598-11A8A25A7C5B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2578305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smtClean="0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CE795-7406-42DE-94CE-3CF2319078C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5196877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CFE84-5174-4050-8151-72E1D67A3F7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6152210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E7158-411A-4620-AF04-7AF40EEB3D7D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0747358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57FEF08-AE84-40E0-9854-D8CC8E459BF9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08331669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050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58051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rgbClr val="CC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258052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58053" name="Rectangle 5"/>
              <p:cNvSpPr>
                <a:spLocks noChangeArrowheads="1"/>
              </p:cNvSpPr>
              <p:nvPr userDrawn="1"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8054" name="Rectangle 6"/>
              <p:cNvSpPr>
                <a:spLocks noChangeArrowheads="1"/>
              </p:cNvSpPr>
              <p:nvPr userDrawn="1"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8055" name="Line 7"/>
              <p:cNvSpPr>
                <a:spLocks noChangeShapeType="1"/>
              </p:cNvSpPr>
              <p:nvPr userDrawn="1"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rgbClr val="FF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  <p:grpSp>
          <p:nvGrpSpPr>
            <p:cNvPr id="258056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58057" name="Rectangle 9"/>
              <p:cNvSpPr>
                <a:spLocks noChangeArrowheads="1"/>
              </p:cNvSpPr>
              <p:nvPr userDrawn="1"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8058" name="Line 10"/>
              <p:cNvSpPr>
                <a:spLocks noChangeShapeType="1"/>
              </p:cNvSpPr>
              <p:nvPr userDrawn="1"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rgbClr val="FF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sp>
        <p:nvSpPr>
          <p:cNvPr id="25805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25806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</a:p>
        </p:txBody>
      </p:sp>
      <p:sp>
        <p:nvSpPr>
          <p:cNvPr id="258061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25806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25806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i="0"/>
            </a:lvl1pPr>
          </a:lstStyle>
          <a:p>
            <a:fld id="{05ED2997-3909-47AD-9574-0C1DFDB6B44E}" type="slidenum">
              <a:rPr lang="de-DE" altLang="de-DE"/>
              <a:pPr/>
              <a:t>‹Nr.›</a:t>
            </a:fld>
            <a:endParaRPr lang="de-DE" altLang="de-DE" dirty="0"/>
          </a:p>
        </p:txBody>
      </p:sp>
      <p:pic>
        <p:nvPicPr>
          <p:cNvPr id="258065" name="Picture 17" descr="logo_bg2_xs">
            <a:hlinkClick r:id="rId2" tooltip="Thomas Tunsch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248400"/>
            <a:ext cx="671513" cy="3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8066" name="Picture 18" descr="by-sa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E75CB-AB3D-4CB0-A82C-4B5A2E0D5869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7691607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23A9B-9FA7-43DD-8CC5-53A32D26C5A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4035454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23FC5-293E-42EA-B076-92E232C90A09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5623460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1BD4D-28DB-425D-B122-D3A5E456E859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9574285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D6FB5-E413-4286-9A00-817DF119E91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93373338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40204-9314-4743-A0EA-4D762F78B60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2609834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EFF63-3BA4-46E8-A5CE-79054F05360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1571659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FD8B8-FB87-48AC-AFE0-6F6E3440ED4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1237527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43697-E47A-4D41-990E-E3CB01A3EE8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4159167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89575-AEAD-409F-9076-0FF953B8950B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1153484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://creativecommons.org/licenses/by-sa/3.0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hyperlink" Target="http://creativecommons.org/licenses/by-sa/3.0/" TargetMode="Externa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Titelmasterformat durch Klicken bearbeiten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16999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Lucida Sans Unicode" panose="020B0602030504020204" pitchFamily="34" charset="0"/>
              </a:defRPr>
            </a:lvl1pPr>
          </a:lstStyle>
          <a:p>
            <a:fld id="{8EEF058F-71EE-4B8F-B431-0D4A3A3130F2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169996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rgbClr val="CCCC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latin typeface="Lucida Sans Unicode" panose="020B0602030504020204" pitchFamily="34" charset="0"/>
            </a:endParaRPr>
          </a:p>
        </p:txBody>
      </p:sp>
      <p:grpSp>
        <p:nvGrpSpPr>
          <p:cNvPr id="16998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69987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169988" name="Group 4"/>
            <p:cNvGrpSpPr>
              <a:grpSpLocks/>
            </p:cNvGrpSpPr>
            <p:nvPr userDrawn="1"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69989" name="Rectangle 5"/>
              <p:cNvSpPr>
                <a:spLocks noChangeArrowheads="1"/>
              </p:cNvSpPr>
              <p:nvPr userDrawn="1"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69990" name="Line 6"/>
              <p:cNvSpPr>
                <a:spLocks noChangeShapeType="1"/>
              </p:cNvSpPr>
              <p:nvPr userDrawn="1"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pic>
        <p:nvPicPr>
          <p:cNvPr id="169998" name="Picture 14" descr="by-sa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4" r:id="rId2"/>
    <p:sldLayoutId id="2147483795" r:id="rId3"/>
    <p:sldLayoutId id="2147483816" r:id="rId4"/>
    <p:sldLayoutId id="2147483817" r:id="rId5"/>
    <p:sldLayoutId id="2147483796" r:id="rId6"/>
    <p:sldLayoutId id="2147483815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14" r:id="rId15"/>
  </p:sldLayoutIdLst>
  <p:transition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Lucida Sans Unicode" panose="020B060203050402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CC99"/>
        </a:buClr>
        <a:buFont typeface="Wingdings" pitchFamily="2" charset="2"/>
        <a:buChar char="n"/>
        <a:defRPr sz="2400">
          <a:solidFill>
            <a:schemeClr val="tx1"/>
          </a:solidFill>
          <a:latin typeface="Lucida Sans Unicode" panose="020B0602030504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–"/>
        <a:defRPr sz="2200">
          <a:solidFill>
            <a:schemeClr val="tx1"/>
          </a:solidFill>
          <a:latin typeface="Lucida Sans Unicode" panose="020B0602030504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CC99"/>
        </a:buClr>
        <a:buFont typeface="Tahoma" pitchFamily="34" charset="0"/>
        <a:buChar char="•"/>
        <a:defRPr sz="2000">
          <a:solidFill>
            <a:schemeClr val="tx1"/>
          </a:solidFill>
          <a:latin typeface="Lucida Sans Unicode" panose="020B0602030504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Lucida Sans Unicode" panose="020B0602030504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Lucida Sans Unicode" panose="020B0602030504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Titelmasterformat durch Klicken bearbeiten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257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257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25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Lucida Sans Unicode" panose="020B0602030504020204" pitchFamily="34" charset="0"/>
              </a:defRPr>
            </a:lvl1pPr>
          </a:lstStyle>
          <a:p>
            <a:fld id="{1516C005-4FDA-4B23-9D32-8AA3023D96E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257031" name="Line 7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rgbClr val="FFCC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latin typeface="Lucida Sans Unicode" panose="020B0602030504020204" pitchFamily="34" charset="0"/>
            </a:endParaRPr>
          </a:p>
        </p:txBody>
      </p:sp>
      <p:grpSp>
        <p:nvGrpSpPr>
          <p:cNvPr id="257032" name="Group 8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57033" name="Rectangle 9"/>
            <p:cNvSpPr>
              <a:spLocks noChangeArrowheads="1"/>
            </p:cNvSpPr>
            <p:nvPr userDrawn="1"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CC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257034" name="Group 10"/>
            <p:cNvGrpSpPr>
              <a:grpSpLocks/>
            </p:cNvGrpSpPr>
            <p:nvPr userDrawn="1"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57035" name="Rectangle 11"/>
              <p:cNvSpPr>
                <a:spLocks noChangeArrowheads="1"/>
              </p:cNvSpPr>
              <p:nvPr userDrawn="1"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7036" name="Line 12"/>
              <p:cNvSpPr>
                <a:spLocks noChangeShapeType="1"/>
              </p:cNvSpPr>
              <p:nvPr userDrawn="1"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pic>
        <p:nvPicPr>
          <p:cNvPr id="257038" name="Picture 14" descr="by-sa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ransition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Lucida Sans Unicode" panose="020B0602030504020204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Wingdings" pitchFamily="2" charset="2"/>
        <a:buChar char="n"/>
        <a:defRPr sz="2400">
          <a:solidFill>
            <a:schemeClr val="tx1"/>
          </a:solidFill>
          <a:latin typeface="Lucida Sans Unicode" panose="020B0602030504020204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 sz="2200">
          <a:solidFill>
            <a:schemeClr val="tx1"/>
          </a:solidFill>
          <a:latin typeface="Lucida Sans Unicode" panose="020B0602030504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•"/>
        <a:defRPr sz="2000">
          <a:solidFill>
            <a:schemeClr val="tx1"/>
          </a:solidFill>
          <a:latin typeface="Lucida Sans Unicode" panose="020B0602030504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Wingdings" pitchFamily="2" charset="2"/>
        <a:buChar char="n"/>
        <a:defRPr>
          <a:solidFill>
            <a:schemeClr val="tx1"/>
          </a:solidFill>
          <a:latin typeface="Lucida Sans Unicode" panose="020B0602030504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Lucida Sans Unicode" panose="020B0602030504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slide" Target="slide3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7" Type="http://schemas.openxmlformats.org/officeDocument/2006/relationships/image" Target="../media/image2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g"/><Relationship Id="rId5" Type="http://schemas.openxmlformats.org/officeDocument/2006/relationships/hyperlink" Target="https://id.smb.museum/object/996611" TargetMode="Externa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slide" Target="slide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0cn.de/MuseumDingeMenschen" TargetMode="Externa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9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slide" Target="slide3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ranscript-verlag.de/978-3-8376-4820-1/die-aura-des-originals-im-museum/" TargetMode="External"/><Relationship Id="rId13" Type="http://schemas.openxmlformats.org/officeDocument/2006/relationships/hyperlink" Target="https://cidoc-crm.org/figures" TargetMode="External"/><Relationship Id="rId18" Type="http://schemas.openxmlformats.org/officeDocument/2006/relationships/hyperlink" Target="https://citationgraph.org/graph/8f19d0fa7d74aace" TargetMode="External"/><Relationship Id="rId3" Type="http://schemas.openxmlformats.org/officeDocument/2006/relationships/hyperlink" Target="https://commons.wikimedia.org/wiki/File:Emojione_1F914.svg" TargetMode="External"/><Relationship Id="rId21" Type="http://schemas.openxmlformats.org/officeDocument/2006/relationships/hyperlink" Target="https://scholia.toolforge.org/topic/Q1240477" TargetMode="External"/><Relationship Id="rId7" Type="http://schemas.openxmlformats.org/officeDocument/2006/relationships/hyperlink" Target="https://commons.wikimedia.org/wiki/File:Organic_museum_and_center_in_Namyangju_City_(4444965824).jpg" TargetMode="External"/><Relationship Id="rId12" Type="http://schemas.openxmlformats.org/officeDocument/2006/relationships/hyperlink" Target="https://commons.wikimedia.org/wiki/File:Auxiliary_Cruiser_Seeadler_1916-17.png" TargetMode="External"/><Relationship Id="rId17" Type="http://schemas.openxmlformats.org/officeDocument/2006/relationships/hyperlink" Target="https://wikidata.metaphacts.com/resource/wd:Q20856036" TargetMode="External"/><Relationship Id="rId2" Type="http://schemas.openxmlformats.org/officeDocument/2006/relationships/hyperlink" Target="https://commons.wikimedia.org/wiki/File:Emojione1_1F631.svg" TargetMode="External"/><Relationship Id="rId16" Type="http://schemas.openxmlformats.org/officeDocument/2006/relationships/hyperlink" Target="https://commons.wikimedia.org/wiki/File:Eduard_Arning_1903_001.jpg" TargetMode="External"/><Relationship Id="rId20" Type="http://schemas.openxmlformats.org/officeDocument/2006/relationships/hyperlink" Target="https://wikidata.metaphacts.com/resource/wd:Q1010297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creativecommons.org/licenses/by-sa/3.0/" TargetMode="External"/><Relationship Id="rId11" Type="http://schemas.openxmlformats.org/officeDocument/2006/relationships/hyperlink" Target="https://commons.wikimedia.org/wiki/File:SMSSeeadlerFront.PNG" TargetMode="External"/><Relationship Id="rId24" Type="http://schemas.openxmlformats.org/officeDocument/2006/relationships/hyperlink" Target="http://creativecommons.org/licenses/by-sa/4.0/deed.de" TargetMode="External"/><Relationship Id="rId5" Type="http://schemas.openxmlformats.org/officeDocument/2006/relationships/hyperlink" Target="https://www.wikidata.org/wiki/Q2013#/media/File:Wikidata-logo-en.svg" TargetMode="External"/><Relationship Id="rId15" Type="http://schemas.openxmlformats.org/officeDocument/2006/relationships/hyperlink" Target="https://commons.wikimedia.org/wiki/File:Adolf_Bastian2.jpg" TargetMode="External"/><Relationship Id="rId23" Type="http://schemas.openxmlformats.org/officeDocument/2006/relationships/hyperlink" Target="https://creativecommons.org/licenses/by/4.0" TargetMode="External"/><Relationship Id="rId10" Type="http://schemas.openxmlformats.org/officeDocument/2006/relationships/hyperlink" Target="https://commons.wikimedia.org/wiki/File:Luckner.png" TargetMode="External"/><Relationship Id="rId19" Type="http://schemas.openxmlformats.org/officeDocument/2006/relationships/hyperlink" Target="https://explore.gnd.network/" TargetMode="External"/><Relationship Id="rId4" Type="http://schemas.openxmlformats.org/officeDocument/2006/relationships/hyperlink" Target="https://commons.wikimedia.org/wiki/File:Emojione1_1F609.svg" TargetMode="External"/><Relationship Id="rId9" Type="http://schemas.openxmlformats.org/officeDocument/2006/relationships/hyperlink" Target="https://commons.wikimedia.org/wiki/File:Fire_at_Museu_Nacional_05.jpg" TargetMode="External"/><Relationship Id="rId14" Type="http://schemas.openxmlformats.org/officeDocument/2006/relationships/hyperlink" Target="https://id.smb.museum/object/996611" TargetMode="External"/><Relationship Id="rId22" Type="http://schemas.openxmlformats.org/officeDocument/2006/relationships/hyperlink" Target="https://vectorportal.com/de/vector/mops-pies-rasa-wektorowa/23745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hyperlink" Target="https://creativecommons.org/licenses/by-sa/4.0/deed.de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de-DE" dirty="0"/>
              <a:t>From a museum of things </a:t>
            </a:r>
            <a:r>
              <a:rPr lang="de-DE" altLang="de-DE" dirty="0" smtClean="0"/>
              <a:t>…</a:t>
            </a:r>
            <a:endParaRPr lang="en-GB" altLang="de-DE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dirty="0" smtClean="0"/>
              <a:t>… </a:t>
            </a:r>
            <a:r>
              <a:rPr lang="en-US" altLang="de-DE" dirty="0"/>
              <a:t>to a narrative about people</a:t>
            </a:r>
            <a:endParaRPr lang="en-GB" alt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sz="2400" dirty="0" smtClean="0"/>
              <a:t>“Maybe this is the end of the classic 19th century museum and the beginning of something else” </a:t>
            </a:r>
            <a:br>
              <a:rPr lang="en-US" sz="2400" dirty="0" smtClean="0"/>
            </a:br>
            <a:r>
              <a:rPr lang="en-US" sz="1600" dirty="0" smtClean="0"/>
              <a:t>(Benedicte Savoy)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2</a:t>
            </a:fld>
            <a:endParaRPr lang="en-US" altLang="de-DE" dirty="0"/>
          </a:p>
        </p:txBody>
      </p:sp>
      <p:pic>
        <p:nvPicPr>
          <p:cNvPr id="25" name="Bildplatzhalter 2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 smtClean="0"/>
              <a:t>Persons not objects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 smtClean="0"/>
              <a:t>Conservative memory organization “Museum”</a:t>
            </a:r>
            <a:endParaRPr lang="en-US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Bildplatzhalter 21"/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Bildplatzhalter 22"/>
          <p:cNvPicPr>
            <a:picLocks noGrp="1" noChangeAspect="1"/>
          </p:cNvPicPr>
          <p:nvPr>
            <p:ph type="pic" sz="quarter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4" name="Bildplatzhalter 23"/>
          <p:cNvPicPr>
            <a:picLocks noGrp="1" noChangeAspect="1"/>
          </p:cNvPicPr>
          <p:nvPr>
            <p:ph type="pic" sz="quarter" idx="2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Wolkenförmige Legende 11"/>
          <p:cNvSpPr/>
          <p:nvPr/>
        </p:nvSpPr>
        <p:spPr>
          <a:xfrm>
            <a:off x="5038163" y="2937299"/>
            <a:ext cx="2572873" cy="1602303"/>
          </a:xfrm>
          <a:prstGeom prst="cloudCallout">
            <a:avLst>
              <a:gd name="adj1" fmla="val 51721"/>
              <a:gd name="adj2" fmla="val -965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Emotional suggestions</a:t>
            </a:r>
            <a:br>
              <a:rPr lang="en-US" dirty="0" smtClean="0"/>
            </a:br>
            <a:r>
              <a:rPr lang="en-US" dirty="0" smtClean="0"/>
              <a:t> …</a:t>
            </a:r>
            <a:endParaRPr lang="en-US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12" y="3818654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build="p"/>
      <p:bldP spid="3" grpId="0" build="p"/>
      <p:bldP spid="4" grpId="0" build="p"/>
      <p:bldP spid="8" grpId="0" build="p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Conservative memory organization  “Museum”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3</a:t>
            </a:fld>
            <a:endParaRPr lang="en-US" alt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 smtClean="0"/>
              <a:t>Salvation paradigm, collecting hype and overload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 smtClean="0"/>
              <a:t>Memory organization “Museum”: past &amp; present</a:t>
            </a:r>
            <a:endParaRPr lang="en-US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 dirty="0" smtClean="0"/>
              <a:t>Wikidata: Potential for cultural heritage</a:t>
            </a:r>
            <a:endParaRPr lang="en-US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 smtClean="0"/>
              <a:t>Overload: Green Museum?</a:t>
            </a:r>
            <a:endParaRPr lang="en-US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5822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build="p"/>
      <p:bldP spid="4" grpId="0" build="p"/>
      <p:bldP spid="8" grpId="0" build="p"/>
      <p:bldP spid="1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Conservative memory organization “Museum”</a:t>
            </a:r>
            <a:endParaRPr lang="en-US" dirty="0"/>
          </a:p>
        </p:txBody>
      </p:sp>
      <p:sp>
        <p:nvSpPr>
          <p:cNvPr id="2" name="Inhaltsplatzhalt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Past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lvl="1"/>
            <a:r>
              <a:rPr lang="en-US" dirty="0" smtClean="0"/>
              <a:t>Collecting in the era of European expansion</a:t>
            </a:r>
          </a:p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umanist scholars → Passion for collecting </a:t>
            </a:r>
          </a:p>
          <a:p>
            <a:r>
              <a:rPr lang="en-US" dirty="0" smtClean="0"/>
              <a:t>Around 1900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C</a:t>
            </a:r>
            <a:r>
              <a:rPr lang="en-US" dirty="0" smtClean="0"/>
              <a:t>ollecting hype”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Present</a:t>
            </a:r>
            <a:endParaRPr lang="en-US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Museum websites</a:t>
            </a:r>
          </a:p>
          <a:p>
            <a:pPr lvl="1"/>
            <a:r>
              <a:rPr lang="en-US" dirty="0" smtClean="0"/>
              <a:t>presented like exhibitions</a:t>
            </a:r>
          </a:p>
          <a:p>
            <a:r>
              <a:rPr lang="en-US" dirty="0" smtClean="0"/>
              <a:t>Objects online</a:t>
            </a:r>
          </a:p>
          <a:p>
            <a:pPr lvl="1"/>
            <a:r>
              <a:rPr lang="en-US" dirty="0" smtClean="0"/>
              <a:t>like printed catalogs</a:t>
            </a:r>
          </a:p>
          <a:p>
            <a:pPr lvl="1"/>
            <a:r>
              <a:rPr lang="en-US" dirty="0" smtClean="0"/>
              <a:t>limited interconnections (concepts, authority records, etc.)</a:t>
            </a:r>
          </a:p>
          <a:p>
            <a:pPr lvl="1"/>
            <a:r>
              <a:rPr lang="en-US" dirty="0" smtClean="0"/>
              <a:t>hardly any inter-collection references</a:t>
            </a:r>
          </a:p>
          <a:p>
            <a:r>
              <a:rPr lang="en-US" dirty="0" smtClean="0"/>
              <a:t>“</a:t>
            </a:r>
            <a:r>
              <a:rPr lang="en-US" dirty="0"/>
              <a:t>O</a:t>
            </a:r>
            <a:r>
              <a:rPr lang="en-US" dirty="0" smtClean="0"/>
              <a:t>ld-fashioned concept of experts” </a:t>
            </a:r>
            <a:br>
              <a:rPr lang="en-US" dirty="0" smtClean="0"/>
            </a:br>
            <a:r>
              <a:rPr lang="en-US" sz="1600" i="1" dirty="0" smtClean="0"/>
              <a:t>(Mohr, Niemann, Knapp, 2019)</a:t>
            </a:r>
          </a:p>
          <a:p>
            <a:pPr lvl="1"/>
            <a:r>
              <a:rPr lang="en-US" dirty="0" smtClean="0"/>
              <a:t>only limited “open content”</a:t>
            </a:r>
          </a:p>
          <a:p>
            <a:r>
              <a:rPr lang="en-US" dirty="0" smtClean="0"/>
              <a:t>Digital transformation</a:t>
            </a:r>
            <a:br>
              <a:rPr lang="en-US" dirty="0" smtClean="0"/>
            </a:br>
            <a:r>
              <a:rPr lang="en-US" dirty="0" smtClean="0"/>
              <a:t>→ low level</a:t>
            </a:r>
          </a:p>
          <a:p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4</a:t>
            </a:fld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build="p"/>
      <p:bldP spid="3" grpId="0" uiExpand="1" build="p"/>
      <p:bldP spid="8" grpId="0" build="p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Wikidata: Potential for cultural heritage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Linked Open Data (LOD)?</a:t>
            </a:r>
          </a:p>
          <a:p>
            <a:pPr lvl="1"/>
            <a:r>
              <a:rPr lang="en-US" dirty="0" smtClean="0"/>
              <a:t>↔ “Lack of museum nodes”</a:t>
            </a:r>
          </a:p>
          <a:p>
            <a:r>
              <a:rPr lang="en-US" dirty="0" smtClean="0"/>
              <a:t>Wikidata</a:t>
            </a:r>
          </a:p>
          <a:p>
            <a:pPr lvl="1"/>
            <a:r>
              <a:rPr lang="en-US" dirty="0" smtClean="0"/>
              <a:t>Item, statement, property, and relationship</a:t>
            </a:r>
          </a:p>
          <a:p>
            <a:pPr lvl="1"/>
            <a:r>
              <a:rPr lang="en-US" dirty="0" smtClean="0"/>
              <a:t>↳ Highly flexible information system</a:t>
            </a:r>
          </a:p>
          <a:p>
            <a:pPr lvl="1"/>
            <a:r>
              <a:rPr lang="en-US" dirty="0" smtClean="0"/>
              <a:t>↳ Linking distributed data sources</a:t>
            </a:r>
          </a:p>
          <a:p>
            <a:pPr lvl="1"/>
            <a:r>
              <a:rPr lang="en-US" dirty="0" smtClean="0"/>
              <a:t>↳ Cross-comparisons can be made</a:t>
            </a:r>
          </a:p>
          <a:p>
            <a:pPr lvl="1"/>
            <a:r>
              <a:rPr lang="en-US" dirty="0" smtClean="0"/>
              <a:t>↳ Open knowledge platform for the creation and distribution of LOD</a:t>
            </a:r>
          </a:p>
          <a:p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5</a:t>
            </a:fld>
            <a:endParaRPr lang="en-US" alt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624" y="3504773"/>
            <a:ext cx="1021976" cy="72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243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Salvation paradigm, collecting hype, and overload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Salvation paradigm and the idea of preservation</a:t>
            </a:r>
          </a:p>
          <a:p>
            <a:pPr lvl="1"/>
            <a:r>
              <a:rPr lang="en-US" i="1" dirty="0" smtClean="0"/>
              <a:t>“The last moment has come, the twelfth hour has arrived! Documents of immeasurable, irreplaceable value for human history are perishing. Save! save! before it is too late.”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1400" dirty="0" smtClean="0"/>
              <a:t>(“Memorial speech for Adolf Bastian”, Karl von den Steinen, 1905)</a:t>
            </a:r>
          </a:p>
          <a:p>
            <a:pPr lvl="1"/>
            <a:r>
              <a:rPr lang="en-US" dirty="0" smtClean="0"/>
              <a:t>Collecting as a bourgeois mass phenomenon</a:t>
            </a:r>
          </a:p>
          <a:p>
            <a:pPr lvl="1"/>
            <a:r>
              <a:rPr lang="en-US" dirty="0" smtClean="0"/>
              <a:t>Material objects as the exclusive source</a:t>
            </a:r>
          </a:p>
          <a:p>
            <a:pPr lvl="2"/>
            <a:r>
              <a:rPr lang="en-US" dirty="0" smtClean="0"/>
              <a:t>“</a:t>
            </a:r>
            <a:r>
              <a:rPr lang="en-US" dirty="0"/>
              <a:t>I</a:t>
            </a:r>
            <a:r>
              <a:rPr lang="en-US" dirty="0" smtClean="0"/>
              <a:t>mperialist nostalgia”</a:t>
            </a:r>
          </a:p>
          <a:p>
            <a:pPr lvl="2"/>
            <a:r>
              <a:rPr lang="en-US" dirty="0" smtClean="0"/>
              <a:t>“Crisis of the European modernity”</a:t>
            </a:r>
          </a:p>
          <a:p>
            <a:pPr lvl="2"/>
            <a:r>
              <a:rPr lang="en-US" dirty="0" smtClean="0"/>
              <a:t>Demonstration of national superiority in the great national museums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6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6748626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overload for the museum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Smithsonian Institution 2013 			</a:t>
            </a:r>
            <a:r>
              <a:rPr lang="en-US" sz="1200" i="1" dirty="0" smtClean="0"/>
              <a:t>(Congress Hearing)</a:t>
            </a:r>
          </a:p>
          <a:p>
            <a:pPr lvl="1"/>
            <a:r>
              <a:rPr lang="en-US" dirty="0" smtClean="0"/>
              <a:t>Insufficient inventory controls and inadequate preservation practices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ncomplete and inaccurate inventory records</a:t>
            </a:r>
          </a:p>
          <a:p>
            <a:r>
              <a:rPr lang="en-US" dirty="0" smtClean="0"/>
              <a:t>Prussian Cultural Heritage Foundation 2020	</a:t>
            </a:r>
            <a:r>
              <a:rPr lang="en-US" sz="1200" i="1" dirty="0" smtClean="0"/>
              <a:t>(Academic Council)</a:t>
            </a:r>
          </a:p>
          <a:p>
            <a:pPr lvl="1"/>
            <a:r>
              <a:rPr lang="en-US" dirty="0" smtClean="0"/>
              <a:t>Lack of staff capacity for</a:t>
            </a:r>
          </a:p>
          <a:p>
            <a:pPr lvl="2"/>
            <a:r>
              <a:rPr lang="en-US" dirty="0" smtClean="0"/>
              <a:t>Preservation of collections </a:t>
            </a:r>
          </a:p>
          <a:p>
            <a:pPr lvl="2"/>
            <a:r>
              <a:rPr lang="en-US" dirty="0" smtClean="0"/>
              <a:t>Collection documentation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nsufficient:</a:t>
            </a:r>
          </a:p>
          <a:p>
            <a:pPr lvl="2"/>
            <a:r>
              <a:rPr lang="en-US" dirty="0" smtClean="0"/>
              <a:t>Information technology</a:t>
            </a:r>
          </a:p>
          <a:p>
            <a:pPr lvl="2"/>
            <a:r>
              <a:rPr lang="en-US" dirty="0" smtClean="0"/>
              <a:t>Digital transformation</a:t>
            </a:r>
          </a:p>
          <a:p>
            <a:r>
              <a:rPr lang="en-US" dirty="0" smtClean="0"/>
              <a:t>British Museum 2023 		</a:t>
            </a:r>
            <a:r>
              <a:rPr lang="en-US" sz="1200" i="1" dirty="0" smtClean="0"/>
              <a:t>(ARTnews, NYT, The Art Newspaper)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mportant questions about security, record keeping, and funding priorities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ysfunctional institutional culture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7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269800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Objects in the museum documentation system (Museum of Islamic Art, Berlin, 2018)</a:t>
            </a:r>
            <a:endParaRPr lang="en-US" dirty="0"/>
          </a:p>
        </p:txBody>
      </p:sp>
      <p:pic>
        <p:nvPicPr>
          <p:cNvPr id="34" name="Inhaltsplatzhalter 3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45951"/>
            <a:ext cx="7772400" cy="4439222"/>
          </a:xfr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8</a:t>
            </a:fld>
            <a:endParaRPr lang="en-US" altLang="de-DE" dirty="0"/>
          </a:p>
        </p:txBody>
      </p:sp>
      <p:sp>
        <p:nvSpPr>
          <p:cNvPr id="4" name="Rechteckige Legende 3"/>
          <p:cNvSpPr/>
          <p:nvPr/>
        </p:nvSpPr>
        <p:spPr>
          <a:xfrm>
            <a:off x="2491251" y="2076385"/>
            <a:ext cx="1723099" cy="338554"/>
          </a:xfrm>
          <a:prstGeom prst="wedgeRectCallout">
            <a:avLst>
              <a:gd name="adj1" fmla="val 167"/>
              <a:gd name="adj2" fmla="val 242119"/>
            </a:avLst>
          </a:prstGeom>
          <a:solidFill>
            <a:srgbClr val="F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Objects recorded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0" name="Rechteckige Legende 9"/>
          <p:cNvSpPr/>
          <p:nvPr/>
        </p:nvSpPr>
        <p:spPr>
          <a:xfrm>
            <a:off x="4397105" y="1887613"/>
            <a:ext cx="1856662" cy="338554"/>
          </a:xfrm>
          <a:prstGeom prst="wedgeRectCallout">
            <a:avLst>
              <a:gd name="adj1" fmla="val -7559"/>
              <a:gd name="adj2" fmla="val 276543"/>
            </a:avLst>
          </a:prstGeom>
          <a:solidFill>
            <a:srgbClr val="F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Yet to be recorded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" name="Rechteckige Legende 10"/>
          <p:cNvSpPr/>
          <p:nvPr/>
        </p:nvSpPr>
        <p:spPr>
          <a:xfrm>
            <a:off x="6436522" y="1698842"/>
            <a:ext cx="1837041" cy="338554"/>
          </a:xfrm>
          <a:prstGeom prst="wedgeRectCallout">
            <a:avLst>
              <a:gd name="adj1" fmla="val 1143"/>
              <a:gd name="adj2" fmla="val 125610"/>
            </a:avLst>
          </a:prstGeom>
          <a:solidFill>
            <a:srgbClr val="F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Extrapolation total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249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Overload: Green Museum?</a:t>
            </a:r>
            <a:endParaRPr lang="en-US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21592"/>
            <a:ext cx="3810000" cy="2687940"/>
          </a:xfrm>
        </p:spPr>
      </p:pic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Collection size → Ecological footprint</a:t>
            </a:r>
          </a:p>
          <a:p>
            <a:pPr lvl="1"/>
            <a:r>
              <a:rPr lang="en-US" dirty="0" smtClean="0"/>
              <a:t>Buildings</a:t>
            </a:r>
          </a:p>
          <a:p>
            <a:pPr lvl="1"/>
            <a:r>
              <a:rPr lang="en-US" dirty="0" smtClean="0"/>
              <a:t>Heating, ventilation, and air conditioning</a:t>
            </a:r>
          </a:p>
          <a:p>
            <a:pPr lvl="1"/>
            <a:r>
              <a:rPr lang="en-US" dirty="0" smtClean="0"/>
              <a:t>Conservation</a:t>
            </a:r>
          </a:p>
          <a:p>
            <a:r>
              <a:rPr lang="en-US" i="1" dirty="0" smtClean="0"/>
              <a:t>“Who knows whether there will be a society that can or wants to visit our museums in a hundred years’ time?”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1900" dirty="0" smtClean="0"/>
              <a:t>(Stefan Simon)</a:t>
            </a:r>
            <a:endParaRPr lang="en-US" sz="1900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9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870028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10</a:t>
            </a:fld>
            <a:endParaRPr lang="en-US" alt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 smtClean="0"/>
              <a:t>Re-auratization or contextualization?</a:t>
            </a:r>
            <a:endParaRPr lang="en-US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 dirty="0" smtClean="0"/>
              <a:t>Provenance, decolonization and restitution</a:t>
            </a:r>
            <a:endParaRPr lang="en-US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6100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object space to information space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Ellipse 36"/>
          <p:cNvSpPr/>
          <p:nvPr/>
        </p:nvSpPr>
        <p:spPr>
          <a:xfrm>
            <a:off x="3058849" y="5207104"/>
            <a:ext cx="3384376" cy="93610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Lucida Sans Unicode" panose="020B0602030504020204" pitchFamily="34" charset="0"/>
              </a:rPr>
              <a:t>Objects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Lucida Sans Unicode" panose="020B0602030504020204" pitchFamily="34" charset="0"/>
            </a:endParaRPr>
          </a:p>
        </p:txBody>
      </p:sp>
      <p:grpSp>
        <p:nvGrpSpPr>
          <p:cNvPr id="39" name="Gruppieren 38"/>
          <p:cNvGrpSpPr/>
          <p:nvPr/>
        </p:nvGrpSpPr>
        <p:grpSpPr>
          <a:xfrm>
            <a:off x="914400" y="3343069"/>
            <a:ext cx="7770432" cy="1044986"/>
            <a:chOff x="915383" y="3343069"/>
            <a:chExt cx="7770432" cy="1044986"/>
          </a:xfrm>
        </p:grpSpPr>
        <p:sp>
          <p:nvSpPr>
            <p:cNvPr id="52" name="Abgerundetes Rechteck 51"/>
            <p:cNvSpPr/>
            <p:nvPr/>
          </p:nvSpPr>
          <p:spPr>
            <a:xfrm>
              <a:off x="915383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Freihandform 55"/>
            <p:cNvSpPr/>
            <p:nvPr/>
          </p:nvSpPr>
          <p:spPr>
            <a:xfrm>
              <a:off x="1196933" y="3645025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latin typeface="Lucida Sans Unicode" panose="020B0602030504020204" pitchFamily="34" charset="0"/>
                </a:rPr>
                <a:t>Collect</a:t>
              </a:r>
              <a:endParaRPr lang="en-US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57" name="Abgerundetes Rechteck 56"/>
            <p:cNvSpPr/>
            <p:nvPr/>
          </p:nvSpPr>
          <p:spPr>
            <a:xfrm>
              <a:off x="2506055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Freihandform 57"/>
            <p:cNvSpPr/>
            <p:nvPr/>
          </p:nvSpPr>
          <p:spPr>
            <a:xfrm>
              <a:off x="2787604" y="3629219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latin typeface="Lucida Sans Unicode" panose="020B0602030504020204" pitchFamily="34" charset="0"/>
                </a:rPr>
                <a:t>Conserve</a:t>
              </a:r>
              <a:endParaRPr lang="en-US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59" name="Abgerundetes Rechteck 58"/>
            <p:cNvSpPr/>
            <p:nvPr/>
          </p:nvSpPr>
          <p:spPr>
            <a:xfrm>
              <a:off x="4096726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0" name="Freihandform 59"/>
            <p:cNvSpPr/>
            <p:nvPr/>
          </p:nvSpPr>
          <p:spPr>
            <a:xfrm>
              <a:off x="4378275" y="3645024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latin typeface="Lucida Sans Unicode" panose="020B0602030504020204" pitchFamily="34" charset="0"/>
                </a:rPr>
                <a:t>Research</a:t>
              </a:r>
              <a:endParaRPr lang="en-US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61" name="Abgerundetes Rechteck 60"/>
            <p:cNvSpPr/>
            <p:nvPr/>
          </p:nvSpPr>
          <p:spPr>
            <a:xfrm>
              <a:off x="5687397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Freihandform 61"/>
            <p:cNvSpPr/>
            <p:nvPr/>
          </p:nvSpPr>
          <p:spPr>
            <a:xfrm>
              <a:off x="5968947" y="3629221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latin typeface="Lucida Sans Unicode" panose="020B0602030504020204" pitchFamily="34" charset="0"/>
                </a:rPr>
                <a:t>Exhibit</a:t>
              </a:r>
              <a:endParaRPr lang="en-US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63" name="Abgerundetes Rechteck 62"/>
            <p:cNvSpPr/>
            <p:nvPr/>
          </p:nvSpPr>
          <p:spPr>
            <a:xfrm>
              <a:off x="7278069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Freihandform 63"/>
            <p:cNvSpPr/>
            <p:nvPr/>
          </p:nvSpPr>
          <p:spPr>
            <a:xfrm>
              <a:off x="7559618" y="3645024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latin typeface="Lucida Sans Unicode" panose="020B0602030504020204" pitchFamily="34" charset="0"/>
                </a:rPr>
                <a:t>Interpret</a:t>
              </a:r>
              <a:endParaRPr lang="en-US" sz="1400" kern="1200" dirty="0">
                <a:latin typeface="Lucida Sans Unicode" panose="020B0602030504020204" pitchFamily="34" charset="0"/>
              </a:endParaRPr>
            </a:p>
          </p:txBody>
        </p:sp>
      </p:grpSp>
      <p:sp>
        <p:nvSpPr>
          <p:cNvPr id="40" name="Ellipse 39"/>
          <p:cNvSpPr/>
          <p:nvPr/>
        </p:nvSpPr>
        <p:spPr>
          <a:xfrm>
            <a:off x="3058849" y="1700808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Information</a:t>
            </a:r>
            <a:br>
              <a:rPr lang="en-US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</a:br>
            <a:r>
              <a:rPr lang="en-US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(Museum documentation)</a:t>
            </a:r>
            <a:endParaRPr lang="en-US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grpSp>
        <p:nvGrpSpPr>
          <p:cNvPr id="41" name="Gruppieren 40"/>
          <p:cNvGrpSpPr/>
          <p:nvPr/>
        </p:nvGrpSpPr>
        <p:grpSpPr>
          <a:xfrm>
            <a:off x="1554236" y="4381705"/>
            <a:ext cx="6362686" cy="12700"/>
            <a:chOff x="1555219" y="4381705"/>
            <a:chExt cx="6362686" cy="12700"/>
          </a:xfrm>
        </p:grpSpPr>
        <p:cxnSp>
          <p:nvCxnSpPr>
            <p:cNvPr id="48" name="Gekrümmte Verbindung 52"/>
            <p:cNvCxnSpPr>
              <a:stCxn id="59" idx="2"/>
              <a:endCxn id="61" idx="2"/>
            </p:cNvCxnSpPr>
            <p:nvPr/>
          </p:nvCxnSpPr>
          <p:spPr>
            <a:xfrm rot="16200000" flipH="1">
              <a:off x="5525547" y="3592719"/>
              <a:ext cx="12700" cy="1590671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krümmte Verbindung 53"/>
            <p:cNvCxnSpPr>
              <a:stCxn id="61" idx="2"/>
              <a:endCxn id="63" idx="2"/>
            </p:cNvCxnSpPr>
            <p:nvPr/>
          </p:nvCxnSpPr>
          <p:spPr>
            <a:xfrm rot="16200000" flipH="1">
              <a:off x="7116219" y="3592719"/>
              <a:ext cx="12700" cy="1590672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krümmte Verbindung 54"/>
            <p:cNvCxnSpPr>
              <a:stCxn id="57" idx="2"/>
              <a:endCxn id="59" idx="2"/>
            </p:cNvCxnSpPr>
            <p:nvPr/>
          </p:nvCxnSpPr>
          <p:spPr>
            <a:xfrm rot="16200000" flipH="1">
              <a:off x="3934876" y="3592719"/>
              <a:ext cx="12700" cy="1590671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krümmte Verbindung 65"/>
            <p:cNvCxnSpPr>
              <a:stCxn id="52" idx="2"/>
              <a:endCxn id="57" idx="2"/>
            </p:cNvCxnSpPr>
            <p:nvPr/>
          </p:nvCxnSpPr>
          <p:spPr>
            <a:xfrm rot="16200000" flipH="1">
              <a:off x="2344205" y="3592719"/>
              <a:ext cx="12700" cy="1590672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/>
          <p:cNvGrpSpPr/>
          <p:nvPr/>
        </p:nvGrpSpPr>
        <p:grpSpPr>
          <a:xfrm>
            <a:off x="1547886" y="2168860"/>
            <a:ext cx="6362687" cy="1174210"/>
            <a:chOff x="1548869" y="2168860"/>
            <a:chExt cx="6362687" cy="1174210"/>
          </a:xfrm>
        </p:grpSpPr>
        <p:cxnSp>
          <p:nvCxnSpPr>
            <p:cNvPr id="43" name="Gewinkelte Verbindung 22"/>
            <p:cNvCxnSpPr>
              <a:stCxn id="52" idx="0"/>
              <a:endCxn id="40" idx="2"/>
            </p:cNvCxnSpPr>
            <p:nvPr/>
          </p:nvCxnSpPr>
          <p:spPr>
            <a:xfrm rot="5400000" flipH="1" flipV="1">
              <a:off x="1717246" y="2000484"/>
              <a:ext cx="1174209" cy="1510963"/>
            </a:xfrm>
            <a:prstGeom prst="bentConnector2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winkelte Verbindung 68"/>
            <p:cNvCxnSpPr>
              <a:stCxn id="57" idx="0"/>
              <a:endCxn id="40" idx="3"/>
            </p:cNvCxnSpPr>
            <p:nvPr/>
          </p:nvCxnSpPr>
          <p:spPr>
            <a:xfrm flipV="1">
              <a:off x="3139541" y="2499823"/>
              <a:ext cx="415921" cy="843246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winkelte Verbindung 69"/>
            <p:cNvCxnSpPr>
              <a:stCxn id="63" idx="0"/>
              <a:endCxn id="40" idx="6"/>
            </p:cNvCxnSpPr>
            <p:nvPr/>
          </p:nvCxnSpPr>
          <p:spPr>
            <a:xfrm rot="16200000" flipV="1">
              <a:off x="6590778" y="2022291"/>
              <a:ext cx="1174209" cy="1467347"/>
            </a:xfrm>
            <a:prstGeom prst="bentConnector2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winkelte Verbindung 68"/>
            <p:cNvCxnSpPr>
              <a:stCxn id="61" idx="0"/>
              <a:endCxn id="40" idx="5"/>
            </p:cNvCxnSpPr>
            <p:nvPr/>
          </p:nvCxnSpPr>
          <p:spPr>
            <a:xfrm flipH="1" flipV="1">
              <a:off x="5948578" y="2499823"/>
              <a:ext cx="372305" cy="843246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winkelte Verbindung 68"/>
            <p:cNvCxnSpPr>
              <a:stCxn id="59" idx="0"/>
              <a:endCxn id="40" idx="4"/>
            </p:cNvCxnSpPr>
            <p:nvPr/>
          </p:nvCxnSpPr>
          <p:spPr>
            <a:xfrm flipV="1">
              <a:off x="4730212" y="2636912"/>
              <a:ext cx="21808" cy="706157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Gestreifter Pfeil nach rechts 35"/>
          <p:cNvSpPr/>
          <p:nvPr/>
        </p:nvSpPr>
        <p:spPr>
          <a:xfrm rot="16200000">
            <a:off x="4570273" y="4375393"/>
            <a:ext cx="361528" cy="108966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11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970295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7" grpId="0" animBg="1"/>
      <p:bldP spid="40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Contextualization requires</a:t>
            </a:r>
            <a:br>
              <a:rPr lang="en-US" dirty="0" smtClean="0"/>
            </a:br>
            <a:r>
              <a:rPr lang="en-US" dirty="0" smtClean="0"/>
              <a:t>information system “Museum”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Ellipse 114"/>
          <p:cNvSpPr/>
          <p:nvPr/>
        </p:nvSpPr>
        <p:spPr>
          <a:xfrm>
            <a:off x="914400" y="4297272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Extrinsic data</a:t>
            </a:r>
            <a:endParaRPr lang="en-US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116" name="Ellipse 115"/>
          <p:cNvSpPr/>
          <p:nvPr/>
        </p:nvSpPr>
        <p:spPr>
          <a:xfrm>
            <a:off x="5289464" y="4298820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Intrinsic data</a:t>
            </a:r>
            <a:endParaRPr lang="en-US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298776" y="4018345"/>
            <a:ext cx="990688" cy="748528"/>
            <a:chOff x="4298776" y="4018345"/>
            <a:chExt cx="990688" cy="748528"/>
          </a:xfrm>
        </p:grpSpPr>
        <p:cxnSp>
          <p:nvCxnSpPr>
            <p:cNvPr id="117" name="Gerade Verbindung mit Pfeil 35"/>
            <p:cNvCxnSpPr>
              <a:stCxn id="115" idx="6"/>
              <a:endCxn id="108" idx="2"/>
            </p:cNvCxnSpPr>
            <p:nvPr/>
          </p:nvCxnSpPr>
          <p:spPr>
            <a:xfrm flipV="1">
              <a:off x="4298776" y="4018345"/>
              <a:ext cx="539924" cy="746979"/>
            </a:xfrm>
            <a:prstGeom prst="bentConnector2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mit Pfeil 35"/>
            <p:cNvCxnSpPr>
              <a:stCxn id="116" idx="2"/>
              <a:endCxn id="108" idx="2"/>
            </p:cNvCxnSpPr>
            <p:nvPr/>
          </p:nvCxnSpPr>
          <p:spPr>
            <a:xfrm rot="10800000">
              <a:off x="4838700" y="4018346"/>
              <a:ext cx="450764" cy="748527"/>
            </a:xfrm>
            <a:prstGeom prst="bentConnector2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uppieren 101"/>
          <p:cNvGrpSpPr/>
          <p:nvPr/>
        </p:nvGrpSpPr>
        <p:grpSpPr>
          <a:xfrm>
            <a:off x="2606588" y="5092723"/>
            <a:ext cx="4375064" cy="936104"/>
            <a:chOff x="2606588" y="5085184"/>
            <a:chExt cx="4375064" cy="936104"/>
          </a:xfrm>
        </p:grpSpPr>
        <p:sp>
          <p:nvSpPr>
            <p:cNvPr id="112" name="Ellipse 111"/>
            <p:cNvSpPr/>
            <p:nvPr/>
          </p:nvSpPr>
          <p:spPr>
            <a:xfrm>
              <a:off x="3101932" y="5085184"/>
              <a:ext cx="3384376" cy="936104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Lucida Sans Unicode" panose="020B0602030504020204" pitchFamily="34" charset="0"/>
                </a:rPr>
                <a:t>Objects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Lucida Sans Unicode" panose="020B0602030504020204" pitchFamily="34" charset="0"/>
              </a:endParaRPr>
            </a:p>
          </p:txBody>
        </p:sp>
        <p:cxnSp>
          <p:nvCxnSpPr>
            <p:cNvPr id="113" name="Gerade Verbindung mit Pfeil 35"/>
            <p:cNvCxnSpPr>
              <a:stCxn id="112" idx="2"/>
              <a:endCxn id="115" idx="4"/>
            </p:cNvCxnSpPr>
            <p:nvPr/>
          </p:nvCxnSpPr>
          <p:spPr>
            <a:xfrm rot="10800000">
              <a:off x="2606588" y="5260838"/>
              <a:ext cx="495344" cy="292398"/>
            </a:xfrm>
            <a:prstGeom prst="bentConnector2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mit Pfeil 35"/>
            <p:cNvCxnSpPr>
              <a:stCxn id="112" idx="6"/>
              <a:endCxn id="116" idx="4"/>
            </p:cNvCxnSpPr>
            <p:nvPr/>
          </p:nvCxnSpPr>
          <p:spPr>
            <a:xfrm flipV="1">
              <a:off x="6486308" y="5262386"/>
              <a:ext cx="495344" cy="290850"/>
            </a:xfrm>
            <a:prstGeom prst="bentConnector2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Flussdiagramm: Dokument 106"/>
          <p:cNvSpPr/>
          <p:nvPr/>
        </p:nvSpPr>
        <p:spPr>
          <a:xfrm>
            <a:off x="1208447" y="3449941"/>
            <a:ext cx="1398140" cy="458629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CIDOC CRM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8" name="Flussdiagramm: Prozess 107"/>
          <p:cNvSpPr/>
          <p:nvPr/>
        </p:nvSpPr>
        <p:spPr>
          <a:xfrm>
            <a:off x="3418726" y="3340165"/>
            <a:ext cx="2839948" cy="678180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standardization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9" name="Flussdiagramm: Dokument 108"/>
          <p:cNvSpPr/>
          <p:nvPr/>
        </p:nvSpPr>
        <p:spPr>
          <a:xfrm>
            <a:off x="7087323" y="3277956"/>
            <a:ext cx="1106649" cy="802600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Authority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control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0" name="Gerade Verbindung mit Pfeil 35"/>
          <p:cNvCxnSpPr/>
          <p:nvPr/>
        </p:nvCxnSpPr>
        <p:spPr>
          <a:xfrm flipV="1">
            <a:off x="2606587" y="3679255"/>
            <a:ext cx="812139" cy="1"/>
          </a:xfrm>
          <a:prstGeom prst="bentConnector3">
            <a:avLst>
              <a:gd name="adj1" fmla="val 50000"/>
            </a:avLst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mit Pfeil 35"/>
          <p:cNvCxnSpPr>
            <a:stCxn id="109" idx="1"/>
          </p:cNvCxnSpPr>
          <p:nvPr/>
        </p:nvCxnSpPr>
        <p:spPr>
          <a:xfrm rot="10800000">
            <a:off x="6258675" y="3679256"/>
            <a:ext cx="828649" cy="12700"/>
          </a:xfrm>
          <a:prstGeom prst="bentConnector3">
            <a:avLst>
              <a:gd name="adj1" fmla="val 50000"/>
            </a:avLst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Ellipse 104"/>
          <p:cNvSpPr/>
          <p:nvPr/>
        </p:nvSpPr>
        <p:spPr>
          <a:xfrm>
            <a:off x="3146511" y="1717413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Linked Open Data</a:t>
            </a:r>
            <a:endParaRPr lang="en-US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106" name="Pfeil nach oben 105"/>
          <p:cNvSpPr/>
          <p:nvPr/>
        </p:nvSpPr>
        <p:spPr>
          <a:xfrm>
            <a:off x="4360818" y="2764431"/>
            <a:ext cx="955762" cy="464820"/>
          </a:xfrm>
          <a:prstGeom prst="upArrow">
            <a:avLst/>
          </a:prstGeo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9" name="Inhaltsplatzhalter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7573" y="3528334"/>
            <a:ext cx="420095" cy="33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12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2167087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5" grpId="0" animBg="1"/>
      <p:bldP spid="116" grpId="0" animBg="1"/>
      <p:bldP spid="107" grpId="0" animBg="1"/>
      <p:bldP spid="108" grpId="0" animBg="1"/>
      <p:bldP spid="109" grpId="0" animBg="1"/>
      <p:bldP spid="105" grpId="0" animBg="1"/>
      <p:bldP spid="10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“Aura of the original”?</a:t>
            </a:r>
            <a:endParaRPr lang="en-US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16" y="1600200"/>
            <a:ext cx="2980367" cy="4530725"/>
          </a:xfrm>
        </p:spPr>
      </p:pic>
      <p:sp>
        <p:nvSpPr>
          <p:cNvPr id="8" name="Inhaltsplatzhalt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Criticism</a:t>
            </a:r>
          </a:p>
          <a:p>
            <a:pPr lvl="1"/>
            <a:r>
              <a:rPr lang="en-US" dirty="0" smtClean="0"/>
              <a:t>“concept of the </a:t>
            </a:r>
            <a:r>
              <a:rPr lang="en-US" i="1" dirty="0" smtClean="0"/>
              <a:t>Bildungsbürgertum</a:t>
            </a:r>
            <a:r>
              <a:rPr lang="en-US" dirty="0" smtClean="0"/>
              <a:t>” (German educated bourgeoisie)</a:t>
            </a:r>
          </a:p>
          <a:p>
            <a:pPr lvl="1"/>
            <a:r>
              <a:rPr lang="en-US" dirty="0" smtClean="0"/>
              <a:t>“faked aura”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r</a:t>
            </a:r>
            <a:r>
              <a:rPr lang="en-US" dirty="0" smtClean="0"/>
              <a:t>e-auratization”</a:t>
            </a:r>
          </a:p>
          <a:p>
            <a:pPr lvl="1"/>
            <a:r>
              <a:rPr lang="en-US" dirty="0" smtClean="0"/>
              <a:t>something staged as intended by the museum</a:t>
            </a:r>
          </a:p>
          <a:p>
            <a:r>
              <a:rPr lang="en-US" dirty="0" smtClean="0"/>
              <a:t>Instead of “Aura” → more contextualization</a:t>
            </a:r>
          </a:p>
          <a:p>
            <a:pPr lvl="1"/>
            <a:r>
              <a:rPr lang="en-US" dirty="0" smtClean="0"/>
              <a:t>with support using the tools and methods of digital transformation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eplacing information that was inevitably lost when the objects were removed from their original context</a:t>
            </a:r>
          </a:p>
          <a:p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13</a:t>
            </a:fld>
            <a:endParaRPr lang="en-US" altLang="de-DE" dirty="0"/>
          </a:p>
        </p:txBody>
      </p:sp>
      <p:sp>
        <p:nvSpPr>
          <p:cNvPr id="7" name="Abgerundetes Rechteck 6"/>
          <p:cNvSpPr/>
          <p:nvPr/>
        </p:nvSpPr>
        <p:spPr>
          <a:xfrm>
            <a:off x="1351429" y="2162266"/>
            <a:ext cx="2935940" cy="1766047"/>
          </a:xfrm>
          <a:prstGeom prst="roundRect">
            <a:avLst/>
          </a:prstGeom>
          <a:solidFill>
            <a:srgbClr val="FFE5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The “Aura”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of the original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in the museum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About the connection between authenticity and visitor interest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91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uiExpand="1" build="p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space and digital twin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279927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Information space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omprehensive</a:t>
            </a:r>
          </a:p>
          <a:p>
            <a:pPr lvl="1"/>
            <a:r>
              <a:rPr lang="en-US" dirty="0" smtClean="0"/>
              <a:t>Standardized</a:t>
            </a:r>
          </a:p>
          <a:p>
            <a:pPr lvl="1"/>
            <a:r>
              <a:rPr lang="en-US" dirty="0" smtClean="0"/>
              <a:t>Complex structured</a:t>
            </a:r>
          </a:p>
          <a:p>
            <a:r>
              <a:rPr lang="en-US" dirty="0" smtClean="0"/>
              <a:t>Saving the future of museums</a:t>
            </a:r>
          </a:p>
          <a:p>
            <a:pPr lvl="1"/>
            <a:r>
              <a:rPr lang="en-US" dirty="0" smtClean="0"/>
              <a:t>Changes to the objects</a:t>
            </a:r>
          </a:p>
          <a:p>
            <a:pPr lvl="1"/>
            <a:r>
              <a:rPr lang="en-US" dirty="0" smtClean="0"/>
              <a:t>Destruction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graphicFrame>
        <p:nvGraphicFramePr>
          <p:cNvPr id="12" name="Inhaltsplatzhalt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6657675"/>
              </p:ext>
            </p:extLst>
          </p:nvPr>
        </p:nvGraphicFramePr>
        <p:xfrm>
          <a:off x="4876800" y="1641447"/>
          <a:ext cx="38100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uppieren 3"/>
          <p:cNvGrpSpPr/>
          <p:nvPr/>
        </p:nvGrpSpPr>
        <p:grpSpPr>
          <a:xfrm>
            <a:off x="1052416" y="4399473"/>
            <a:ext cx="3502325" cy="1772699"/>
            <a:chOff x="1052416" y="4399473"/>
            <a:chExt cx="3502325" cy="1772699"/>
          </a:xfrm>
        </p:grpSpPr>
        <p:sp>
          <p:nvSpPr>
            <p:cNvPr id="10" name="Textfeld 9"/>
            <p:cNvSpPr txBox="1"/>
            <p:nvPr/>
          </p:nvSpPr>
          <p:spPr>
            <a:xfrm>
              <a:off x="3174517" y="5664341"/>
              <a:ext cx="138022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Museo Nacional</a:t>
              </a:r>
              <a:br>
                <a:rPr lang="en-US" sz="900" dirty="0" smtClean="0"/>
              </a:br>
              <a:r>
                <a:rPr lang="en-US" sz="900" dirty="0" smtClean="0"/>
                <a:t>Río de Janeiro</a:t>
              </a:r>
              <a:br>
                <a:rPr lang="en-US" sz="900" dirty="0" smtClean="0"/>
              </a:br>
              <a:r>
                <a:rPr lang="en-US" sz="900" dirty="0" smtClean="0"/>
                <a:t>2.9.2018</a:t>
              </a:r>
              <a:endParaRPr lang="en-US" sz="900" dirty="0"/>
            </a:p>
          </p:txBody>
        </p:sp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416" y="4399473"/>
              <a:ext cx="2116826" cy="1772699"/>
            </a:xfrm>
            <a:prstGeom prst="rect">
              <a:avLst/>
            </a:prstGeom>
          </p:spPr>
        </p:pic>
      </p:grp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14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8599882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Graphic spid="1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Provenance, decolonization and restitution</a:t>
            </a:r>
            <a:endParaRPr lang="en-US" dirty="0"/>
          </a:p>
        </p:txBody>
      </p:sp>
      <p:pic>
        <p:nvPicPr>
          <p:cNvPr id="11" name="Inhaltsplatzhalt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40233"/>
            <a:ext cx="3810000" cy="2050659"/>
          </a:xfrm>
        </p:spPr>
      </p:pic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Source situation in the museum</a:t>
            </a:r>
          </a:p>
          <a:p>
            <a:pPr lvl="1"/>
            <a:r>
              <a:rPr lang="en-US" dirty="0" smtClean="0"/>
              <a:t>“Not-knowing in the collection documentation”</a:t>
            </a:r>
          </a:p>
          <a:p>
            <a:r>
              <a:rPr lang="en-US" dirty="0" smtClean="0"/>
              <a:t>“Individuals”</a:t>
            </a:r>
          </a:p>
          <a:p>
            <a:pPr lvl="1"/>
            <a:r>
              <a:rPr lang="en-US" dirty="0" smtClean="0"/>
              <a:t>Identification and historical context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nonymous collectors</a:t>
            </a:r>
          </a:p>
          <a:p>
            <a:pPr lvl="1"/>
            <a:r>
              <a:rPr lang="en-US" dirty="0" smtClean="0"/>
              <a:t>Incomplete provenance information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ifferent roles:</a:t>
            </a:r>
          </a:p>
          <a:p>
            <a:pPr lvl="2"/>
            <a:r>
              <a:rPr lang="en-US" dirty="0" smtClean="0"/>
              <a:t>Researcher</a:t>
            </a:r>
          </a:p>
          <a:p>
            <a:pPr lvl="2"/>
            <a:r>
              <a:rPr lang="en-US" dirty="0" smtClean="0"/>
              <a:t>Dealer</a:t>
            </a:r>
          </a:p>
          <a:p>
            <a:pPr lvl="2"/>
            <a:r>
              <a:rPr lang="en-US" dirty="0" smtClean="0"/>
              <a:t>“Ethnologist”</a:t>
            </a:r>
          </a:p>
          <a:p>
            <a:pPr lvl="2"/>
            <a:r>
              <a:rPr lang="en-US" dirty="0" smtClean="0"/>
              <a:t>Trickster ...</a:t>
            </a:r>
          </a:p>
          <a:p>
            <a:r>
              <a:rPr lang="en-US" dirty="0" smtClean="0"/>
              <a:t>↔ Persons in Wikidata (science)</a:t>
            </a:r>
          </a:p>
          <a:p>
            <a:pPr lvl="1"/>
            <a:r>
              <a:rPr lang="en-US" dirty="0" smtClean="0"/>
              <a:t>“The Disambiguation of People Names in Biological Collections”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15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72907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Persons not objects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16</a:t>
            </a:fld>
            <a:endParaRPr lang="en-US" alt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 and intangible cultural heritage: narrative tradition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 dirty="0" smtClean="0"/>
              <a:t>Aleppo-Room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Demasking the museum by registering its shamans (“somebody who knows”)</a:t>
            </a:r>
            <a:endParaRPr lang="en-US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 dirty="0" smtClean="0"/>
              <a:t>People as actors and network nodes</a:t>
            </a:r>
            <a:endParaRPr lang="en-US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 smtClean="0"/>
              <a:t>Kiʻi Kihawahine</a:t>
            </a:r>
            <a:endParaRPr lang="en-US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4334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build="p"/>
      <p:bldP spid="3" grpId="0" build="p"/>
      <p:bldP spid="4" grpId="0" build="p"/>
      <p:bldP spid="8" grpId="0" build="p"/>
      <p:bldP spid="1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instead of objects: </a:t>
            </a:r>
            <a:br>
              <a:rPr lang="en-US" dirty="0" smtClean="0"/>
            </a:br>
            <a:r>
              <a:rPr lang="en-US" dirty="0" smtClean="0"/>
              <a:t>Felix Graf von Luckner (Q215804)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nhaltsplatzhalter 1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83896"/>
            <a:ext cx="3810000" cy="2963333"/>
          </a:xfrm>
        </p:spPr>
      </p:pic>
      <p:pic>
        <p:nvPicPr>
          <p:cNvPr id="11" name="Inhaltsplatzhalter 8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73" y="1780903"/>
            <a:ext cx="2633254" cy="4169319"/>
          </a:xfr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418" y="4342402"/>
            <a:ext cx="1268982" cy="1607820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2451617" y="5645407"/>
            <a:ext cx="10038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i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SMS „Seeadler“</a:t>
            </a:r>
            <a:endParaRPr lang="en-US" sz="900" i="1" dirty="0">
              <a:effectLst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17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174677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of photographs in the Museum of Islamic Art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768681"/>
            <a:ext cx="3810000" cy="2193762"/>
          </a:xfrm>
        </p:spPr>
      </p:pic>
      <p:pic>
        <p:nvPicPr>
          <p:cNvPr id="12" name="Inhaltsplatzhalter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2097109"/>
            <a:ext cx="3810000" cy="353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hteck 12"/>
          <p:cNvSpPr/>
          <p:nvPr/>
        </p:nvSpPr>
        <p:spPr>
          <a:xfrm>
            <a:off x="4876800" y="3026291"/>
            <a:ext cx="3327311" cy="58559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ucida Sans Unicode" panose="020B0602030504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876800" y="5303519"/>
            <a:ext cx="3327311" cy="33049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ucida Sans Unicode" panose="020B0602030504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133719"/>
            <a:ext cx="3687666" cy="647962"/>
          </a:xfrm>
          <a:prstGeom prst="rect">
            <a:avLst/>
          </a:prstGeom>
          <a:ln w="25400">
            <a:solidFill>
              <a:srgbClr val="FF0000"/>
            </a:solidFill>
          </a:ln>
          <a:effectLst>
            <a:outerShdw blurRad="50800" dist="152400" dir="2700000" sx="104000" sy="104000" algn="tl" rotWithShape="0">
              <a:srgbClr val="C00000">
                <a:alpha val="40000"/>
              </a:srgbClr>
            </a:outerShdw>
          </a:effec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18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48699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CIDOC-CRM: Event</a:t>
            </a:r>
            <a:endParaRPr lang="en-US" dirty="0"/>
          </a:p>
        </p:txBody>
      </p:sp>
      <p:pic>
        <p:nvPicPr>
          <p:cNvPr id="130" name="Inhaltsplatzhalter 12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1796"/>
            <a:ext cx="7772400" cy="3167532"/>
          </a:xfr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9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19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9836925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description </a:t>
            </a:r>
            <a:br>
              <a:rPr lang="en-US" dirty="0" smtClean="0"/>
            </a:br>
            <a:r>
              <a:rPr lang="en-US" dirty="0" smtClean="0"/>
              <a:t>→ Records of acting persons 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16645"/>
            <a:ext cx="7772400" cy="4097834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20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912490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of perspective 1: Citation networks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253" y="1600200"/>
            <a:ext cx="4452693" cy="45307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21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0711455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of perspective 2: </a:t>
            </a:r>
            <a:br>
              <a:rPr lang="en-US" dirty="0" smtClean="0"/>
            </a:br>
            <a:r>
              <a:rPr lang="en-US" dirty="0" smtClean="0"/>
              <a:t>Sociology of research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7963"/>
            <a:ext cx="7772400" cy="3155199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22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52483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= Research history of tomorrow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1.0: </a:t>
            </a:r>
            <a:r>
              <a:rPr lang="en-US" b="1" dirty="0" smtClean="0"/>
              <a:t>People</a:t>
            </a:r>
            <a:r>
              <a:rPr lang="en-US" dirty="0" smtClean="0"/>
              <a:t> publish information about themselves and others</a:t>
            </a:r>
          </a:p>
          <a:p>
            <a:pPr lvl="0"/>
            <a:r>
              <a:rPr lang="en-US" dirty="0" smtClean="0"/>
              <a:t>2.0: </a:t>
            </a:r>
            <a:r>
              <a:rPr lang="en-US" b="1" dirty="0" smtClean="0"/>
              <a:t>Collaboration between people</a:t>
            </a:r>
          </a:p>
          <a:p>
            <a:pPr lvl="1"/>
            <a:r>
              <a:rPr lang="en-US" dirty="0" smtClean="0"/>
              <a:t>↳ Alternating between “sender” and “receiver”</a:t>
            </a:r>
          </a:p>
          <a:p>
            <a:pPr lvl="0"/>
            <a:r>
              <a:rPr lang="en-US" dirty="0" smtClean="0"/>
              <a:t>3.0: </a:t>
            </a:r>
            <a:r>
              <a:rPr lang="en-US" b="1" dirty="0" smtClean="0"/>
              <a:t>Semantic methods and tools</a:t>
            </a:r>
            <a:endParaRPr lang="en-US" dirty="0" smtClean="0"/>
          </a:p>
          <a:p>
            <a:pPr lvl="1"/>
            <a:r>
              <a:rPr lang="en-US" dirty="0" smtClean="0"/>
              <a:t>↳</a:t>
            </a:r>
            <a:r>
              <a:rPr lang="en-US" b="1" dirty="0" smtClean="0"/>
              <a:t> Machine processing</a:t>
            </a:r>
            <a:endParaRPr lang="en-US" dirty="0" smtClean="0"/>
          </a:p>
          <a:p>
            <a:r>
              <a:rPr lang="en-US" dirty="0" smtClean="0"/>
              <a:t>Digital twins of museum objects + </a:t>
            </a:r>
            <a:r>
              <a:rPr lang="en-US" b="1" dirty="0" smtClean="0"/>
              <a:t>“digital twins of people”</a:t>
            </a:r>
            <a:r>
              <a:rPr lang="en-US" dirty="0" smtClean="0"/>
              <a:t> = Research</a:t>
            </a:r>
          </a:p>
          <a:p>
            <a:pPr lvl="1"/>
            <a:r>
              <a:rPr lang="en-US" dirty="0" smtClean="0"/>
              <a:t>Interaction between people</a:t>
            </a:r>
          </a:p>
          <a:p>
            <a:pPr lvl="1"/>
            <a:r>
              <a:rPr lang="en-US" dirty="0" smtClean="0"/>
              <a:t>Activities in relation to museum objects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23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798922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and intangible cultural heritage: narrative tradition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8529" y="1620474"/>
            <a:ext cx="4823012" cy="4530725"/>
          </a:xfrm>
        </p:spPr>
        <p:txBody>
          <a:bodyPr>
            <a:normAutofit fontScale="70000" lnSpcReduction="20000"/>
          </a:bodyPr>
          <a:lstStyle/>
          <a:p>
            <a:r>
              <a:rPr lang="en-US" i="1" dirty="0" smtClean="0"/>
              <a:t>“[...] now a ‘too late’ echoes back to us on all sides, as the keepers of pristine traditions are already rapidly dying out [...]“ </a:t>
            </a:r>
            <a:br>
              <a:rPr lang="en-US" i="1" dirty="0" smtClean="0"/>
            </a:br>
            <a:r>
              <a:rPr lang="en-US" sz="2200" dirty="0" smtClean="0"/>
              <a:t>(Adolf Bastian, 1881)</a:t>
            </a:r>
          </a:p>
          <a:p>
            <a:pPr lvl="1"/>
            <a:r>
              <a:rPr lang="en-US" i="1" dirty="0" smtClean="0"/>
              <a:t>“The all-leveling influence of our modern culture had [...] wiped out the traditional customs so rapidly that [...] old Hawaii could be considered to have disappeared forever.”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900" dirty="0" smtClean="0"/>
              <a:t>(Eduard Arning, 1887)</a:t>
            </a:r>
          </a:p>
          <a:p>
            <a:r>
              <a:rPr lang="en-US" i="1" dirty="0" smtClean="0"/>
              <a:t>“The return of powerful goddess Kihawahine could have significant impact on Lāhainā Community”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200" dirty="0" smtClean="0"/>
              <a:t>(Hawaii Public Radio, 2023)</a:t>
            </a:r>
            <a:endParaRPr lang="en-US" sz="2200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41" y="1620474"/>
            <a:ext cx="2613699" cy="3484112"/>
          </a:xfr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24</a:t>
            </a:fld>
            <a:endParaRPr lang="en-US" altLang="de-DE" dirty="0"/>
          </a:p>
        </p:txBody>
      </p:sp>
      <p:sp>
        <p:nvSpPr>
          <p:cNvPr id="4" name="Textfeld 3"/>
          <p:cNvSpPr txBox="1"/>
          <p:nvPr/>
        </p:nvSpPr>
        <p:spPr>
          <a:xfrm flipH="1">
            <a:off x="5977909" y="5104586"/>
            <a:ext cx="296392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Kiʻi Kihawahine</a:t>
            </a:r>
          </a:p>
          <a:p>
            <a:endParaRPr lang="en-US" sz="800" dirty="0" smtClean="0">
              <a:hlinkClick r:id="rId5"/>
            </a:endParaRPr>
          </a:p>
          <a:p>
            <a:r>
              <a:rPr lang="en-US" sz="1100" dirty="0" smtClean="0">
                <a:hlinkClick r:id="rId5"/>
              </a:rPr>
              <a:t>https://id.smb.museum/object/996611</a:t>
            </a:r>
            <a:endParaRPr lang="en-US" sz="1100" dirty="0" smtClean="0"/>
          </a:p>
          <a:p>
            <a:r>
              <a:rPr lang="en-US" sz="1100" dirty="0" smtClean="0"/>
              <a:t>(Ethnological Museum in the Humboldt Forum, Berlin)</a:t>
            </a:r>
            <a:endParaRPr lang="en-US" sz="11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" y="1975896"/>
            <a:ext cx="648000" cy="84450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" y="3430960"/>
            <a:ext cx="648000" cy="90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35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 uiExpand="1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Restitution</a:t>
            </a:r>
            <a:endParaRPr lang="en-US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1"/>
          </p:nvPr>
        </p:nvSpPr>
        <p:spPr>
          <a:xfrm>
            <a:off x="914399" y="1600200"/>
            <a:ext cx="6642847" cy="4648200"/>
          </a:xfrm>
        </p:spPr>
        <p:txBody>
          <a:bodyPr>
            <a:normAutofit fontScale="70000" lnSpcReduction="20000"/>
          </a:bodyPr>
          <a:lstStyle/>
          <a:p>
            <a:r>
              <a:rPr lang="en-US" i="1" dirty="0" smtClean="0"/>
              <a:t>“[...] when I was in Berlin, it was like this: </a:t>
            </a:r>
            <a:br>
              <a:rPr lang="en-US" i="1" dirty="0" smtClean="0"/>
            </a:br>
            <a:r>
              <a:rPr lang="en-US" i="1" dirty="0" smtClean="0"/>
              <a:t>the Africans in the room shuddered when they encountered the items [...]. 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You study, you perceive the outside [...]. But it‘s the inside that shakes us and that you can’t see.”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200" dirty="0" smtClean="0"/>
              <a:t>(Josephine Ebiuwa Abbe, University of Benin City)</a:t>
            </a:r>
          </a:p>
          <a:p>
            <a:endParaRPr lang="en-US" dirty="0" smtClean="0"/>
          </a:p>
          <a:p>
            <a:r>
              <a:rPr lang="en-US" dirty="0" smtClean="0"/>
              <a:t>Perspectives</a:t>
            </a:r>
          </a:p>
          <a:p>
            <a:pPr lvl="1"/>
            <a:r>
              <a:rPr lang="en-US" dirty="0" smtClean="0"/>
              <a:t>Re-spiritualization</a:t>
            </a:r>
          </a:p>
          <a:p>
            <a:pPr lvl="1"/>
            <a:r>
              <a:rPr lang="en-US" dirty="0" smtClean="0"/>
              <a:t>“Subjects” only within the context of the cultures of origin</a:t>
            </a:r>
          </a:p>
          <a:p>
            <a:pPr lvl="1"/>
            <a:r>
              <a:rPr lang="en-US" dirty="0" smtClean="0"/>
              <a:t>Restitution of cultural heritage and sharing of all information as “Linked Open Data” </a:t>
            </a:r>
          </a:p>
          <a:p>
            <a:pPr lvl="1"/>
            <a:r>
              <a:rPr lang="en-US" dirty="0" smtClean="0"/>
              <a:t>Exhibition &amp; interpretation: </a:t>
            </a:r>
            <a:br>
              <a:rPr lang="en-US" dirty="0" smtClean="0"/>
            </a:br>
            <a:r>
              <a:rPr lang="en-US" dirty="0" smtClean="0"/>
              <a:t>with “digital twins” + replicas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1600200"/>
            <a:ext cx="932882" cy="12435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25</a:t>
            </a:fld>
            <a:endParaRPr lang="en-US" altLang="de-DE" dirty="0"/>
          </a:p>
        </p:txBody>
      </p:sp>
      <p:sp>
        <p:nvSpPr>
          <p:cNvPr id="9" name="Textfeld 8"/>
          <p:cNvSpPr txBox="1"/>
          <p:nvPr/>
        </p:nvSpPr>
        <p:spPr>
          <a:xfrm flipH="1">
            <a:off x="7669185" y="2884637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01.09.2023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7921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uiExpand="1" build="p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Aleppo-Room: Authors (1)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61385"/>
            <a:ext cx="7772400" cy="4408354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26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88140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Aleppo-Room: Authors (2)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0" name="Inhaltsplatzhalter 29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221785"/>
            <a:ext cx="3810000" cy="1576730"/>
          </a:xfrm>
        </p:spPr>
      </p:pic>
      <p:pic>
        <p:nvPicPr>
          <p:cNvPr id="20" name="Inhaltsplatzhalter 19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661254"/>
            <a:ext cx="3810000" cy="697792"/>
          </a:xfrm>
        </p:spPr>
      </p:pic>
      <p:pic>
        <p:nvPicPr>
          <p:cNvPr id="9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nhaltsplatzhalter 28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02927"/>
            <a:ext cx="3810000" cy="2226570"/>
          </a:xfrm>
        </p:spPr>
      </p:pic>
      <p:pic>
        <p:nvPicPr>
          <p:cNvPr id="28" name="Inhaltsplatzhalter 17"/>
          <p:cNvPicPr>
            <a:picLocks noGrp="1" noChangeAspect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64" y="1600200"/>
            <a:ext cx="3793671" cy="22320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27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710802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…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28</a:t>
            </a:fld>
            <a:endParaRPr lang="en-US" alt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 smtClean="0"/>
              <a:t>… and a summary</a:t>
            </a:r>
            <a:endParaRPr lang="en-US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Bildplatzhalter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91600" y="362270"/>
            <a:ext cx="900000" cy="900000"/>
          </a:xfrm>
          <a:prstGeom prst="rect">
            <a:avLst/>
          </a:prstGeom>
        </p:spPr>
      </p:pic>
      <p:pic>
        <p:nvPicPr>
          <p:cNvPr id="13" name="Bildplatzhalter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06" y="1574243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527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12" name="Inhaltsplatzhalter 1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Museums as memory organizations</a:t>
            </a:r>
          </a:p>
          <a:p>
            <a:pPr lvl="1"/>
            <a:r>
              <a:rPr lang="en-US" dirty="0" smtClean="0"/>
              <a:t>≠ Originals as a means of social distinction</a:t>
            </a:r>
          </a:p>
          <a:p>
            <a:pPr lvl="1"/>
            <a:r>
              <a:rPr lang="en-US" dirty="0" smtClean="0"/>
              <a:t>≠</a:t>
            </a:r>
            <a:r>
              <a:rPr lang="en-US" i="1" dirty="0" smtClean="0"/>
              <a:t>“Cultural capital“</a:t>
            </a:r>
          </a:p>
          <a:p>
            <a:pPr lvl="1"/>
            <a:r>
              <a:rPr lang="en-US" dirty="0" smtClean="0"/>
              <a:t>≠ Distancing from less privileged groups</a:t>
            </a:r>
          </a:p>
          <a:p>
            <a:pPr lvl="1"/>
            <a:r>
              <a:rPr lang="en-US" dirty="0" smtClean="0"/>
              <a:t>↳ New perspectives and opportunities for all museum tasks</a:t>
            </a:r>
          </a:p>
          <a:p>
            <a:r>
              <a:rPr lang="en-US" dirty="0" smtClean="0"/>
              <a:t>Releasing museum objects from existing ownership (decolonization) → no loss</a:t>
            </a:r>
          </a:p>
          <a:p>
            <a:pPr lvl="1"/>
            <a:r>
              <a:rPr lang="en-US" dirty="0" smtClean="0"/>
              <a:t>(Re-)contextualization using digital transformation</a:t>
            </a:r>
          </a:p>
          <a:p>
            <a:pPr lvl="2"/>
            <a:r>
              <a:rPr lang="en-US" dirty="0" smtClean="0"/>
              <a:t>In-house analog and digital information collections (e.g. archives, photo archives, replicas or models)</a:t>
            </a:r>
          </a:p>
          <a:p>
            <a:pPr lvl="2"/>
            <a:r>
              <a:rPr lang="en-US" dirty="0" smtClean="0"/>
              <a:t>External sources</a:t>
            </a:r>
          </a:p>
          <a:p>
            <a:pPr lvl="2"/>
            <a:r>
              <a:rPr lang="en-US" dirty="0" smtClean="0"/>
              <a:t>Highest digitization class in each case</a:t>
            </a:r>
          </a:p>
          <a:p>
            <a:pPr lvl="2"/>
            <a:r>
              <a:rPr lang="en-US" dirty="0" smtClean="0"/>
              <a:t>Sharing as “Linked Open Data“ </a:t>
            </a:r>
          </a:p>
          <a:p>
            <a:r>
              <a:rPr lang="en-US" dirty="0" smtClean="0"/>
              <a:t>Focus on information + integration into globally linked information structures</a:t>
            </a:r>
          </a:p>
          <a:p>
            <a:pPr lvl="1"/>
            <a:r>
              <a:rPr lang="en-US" dirty="0" smtClean="0"/>
              <a:t>Creating staff and financial capacities</a:t>
            </a:r>
          </a:p>
          <a:p>
            <a:pPr lvl="1"/>
            <a:r>
              <a:rPr lang="en-US" dirty="0" smtClean="0"/>
              <a:t>Putting an end to unnecessary competition between museum and university scholarship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en-US" altLang="de-DE" smtClean="0"/>
              <a:pPr/>
              <a:t>29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7664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914399" y="287175"/>
            <a:ext cx="777240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16" name="Inhaltsplatzhalter 1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600200"/>
            <a:ext cx="882975" cy="882975"/>
          </a:xfrm>
        </p:spPr>
      </p:pic>
      <p:sp>
        <p:nvSpPr>
          <p:cNvPr id="15" name="Inhaltsplatzhalter 14"/>
          <p:cNvSpPr>
            <a:spLocks noGrp="1"/>
          </p:cNvSpPr>
          <p:nvPr>
            <p:ph sz="half" idx="2"/>
          </p:nvPr>
        </p:nvSpPr>
        <p:spPr>
          <a:xfrm>
            <a:off x="6324600" y="1600200"/>
            <a:ext cx="2362199" cy="1438690"/>
          </a:xfrm>
          <a:ln w="25400" cmpd="sng">
            <a:solidFill>
              <a:srgbClr val="FFCC99"/>
            </a:solidFill>
          </a:ln>
        </p:spPr>
        <p:txBody>
          <a:bodyPr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A museum without objects is possible and makes sense.</a:t>
            </a:r>
            <a:endParaRPr lang="en-US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half" idx="13"/>
          </p:nvPr>
        </p:nvSpPr>
        <p:spPr>
          <a:xfrm>
            <a:off x="914399" y="2483175"/>
            <a:ext cx="5280213" cy="3642433"/>
          </a:xfrm>
          <a:solidFill>
            <a:srgbClr val="002060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Pug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Ideal-typical </a:t>
            </a: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after Bernhard-Viktor „Vicco“ Christoph-Carl von Bülow, 1923-2011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Zurich, 1993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In the work of the German humorist “Loriot” the pug motif first appeared in the 8</a:t>
            </a:r>
            <a:r>
              <a:rPr lang="en-US" baseline="30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 episode of the "Cartoon" magazine show on March 23</a:t>
            </a:r>
            <a:r>
              <a:rPr lang="en-US" baseline="30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rd</a:t>
            </a: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, 1969, in the (fictional) short report “Pugs at the Pole”.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The pseudo-zoological figure of the wild forest pug goes back to the 19</a:t>
            </a:r>
            <a:r>
              <a:rPr lang="en-US" baseline="30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 episode of the same show on March 8, 1972. It later served as a model for various bronze sculptures that commemorate the humorist at the “Wild Forest Pug Center” in Brandenburg upon Havel.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The subject was dealt with in literature, including in “Pugs &amp; People” (Zurich 1983). The sentence first recorded in 1993 (in “Very distinguished ladies and gentlemen: speeches and other such things”)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“Life without a pug is possible, but meaningless”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has become a popular quote.</a:t>
            </a:r>
            <a:endParaRPr lang="en-US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4"/>
          </p:nvPr>
        </p:nvSpPr>
        <p:spPr>
          <a:xfrm>
            <a:off x="6324600" y="4457134"/>
            <a:ext cx="2362200" cy="179126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Selected reading</a:t>
            </a: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"Loriot". In: Wikipedia, The Free Encyclopedia. Page Version ID: 1184582947 (11 November 2023 09:10 UTC).</a:t>
            </a: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„Waldmöpse“. </a:t>
            </a:r>
            <a:r>
              <a:rPr lang="de-DE" dirty="0" smtClean="0">
                <a:latin typeface="Bahnschrift Condensed" panose="020B0502040204020203" pitchFamily="34" charset="0"/>
              </a:rPr>
              <a:t>In: Wikipedia – Die freie Enzyklopädie. </a:t>
            </a:r>
            <a:r>
              <a:rPr lang="en-US" dirty="0" smtClean="0">
                <a:latin typeface="Bahnschrift Condensed" panose="020B0502040204020203" pitchFamily="34" charset="0"/>
              </a:rPr>
              <a:t>Versions-ID: 228339304 (27.11.2022, 11:02 UTC).</a:t>
            </a:r>
            <a:endParaRPr lang="en-US" dirty="0">
              <a:latin typeface="Bahnschrift Condensed" panose="020B0502040204020203" pitchFamily="34" charset="0"/>
            </a:endParaRPr>
          </a:p>
        </p:txBody>
      </p:sp>
      <p:pic>
        <p:nvPicPr>
          <p:cNvPr id="9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en-US" altLang="de-DE" smtClean="0"/>
              <a:pPr/>
              <a:t>30</a:t>
            </a:fld>
            <a:endParaRPr lang="en-US" alt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98" y="3176512"/>
            <a:ext cx="114300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408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uiExpand="1" build="p" animBg="1"/>
      <p:bldP spid="2" grpId="0" uiExpand="1" build="p" animBg="1"/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243721" name="Rectangle 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de-DE" dirty="0" smtClean="0"/>
              <a:t>Thank you.</a:t>
            </a:r>
            <a:endParaRPr lang="en-US" altLang="de-DE" dirty="0"/>
          </a:p>
        </p:txBody>
      </p:sp>
      <p:sp>
        <p:nvSpPr>
          <p:cNvPr id="243722" name="Rectangle 10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de-DE" dirty="0" smtClean="0"/>
              <a:t>Comments and collaboration</a:t>
            </a:r>
            <a:br>
              <a:rPr lang="en-US" altLang="de-DE" dirty="0" smtClean="0"/>
            </a:br>
            <a:r>
              <a:rPr lang="en-US" altLang="de-DE" dirty="0" smtClean="0"/>
              <a:t>(MuseumsWiki)</a:t>
            </a:r>
          </a:p>
          <a:p>
            <a:r>
              <a:rPr lang="en-US" altLang="de-DE" dirty="0" smtClean="0">
                <a:hlinkClick r:id="rId2"/>
              </a:rPr>
              <a:t>https://0cn.de/MuseumDingeMenschen</a:t>
            </a:r>
            <a:endParaRPr lang="en-US" alt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038" y="838557"/>
            <a:ext cx="1904762" cy="19047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1" grpId="0"/>
      <p:bldP spid="24372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Contents</a:t>
            </a:r>
            <a:endParaRPr lang="en-US" altLang="de-DE" dirty="0"/>
          </a:p>
        </p:txBody>
      </p:sp>
      <p:sp>
        <p:nvSpPr>
          <p:cNvPr id="27238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700" dirty="0" smtClean="0">
                <a:hlinkClick r:id="rId2" action="ppaction://hlinksldjump"/>
              </a:rPr>
              <a:t>”Maybe this is the end […] and the beginning of something else.”</a:t>
            </a:r>
            <a:r>
              <a:rPr lang="en-US" sz="2000" dirty="0" smtClean="0"/>
              <a:t> </a:t>
            </a:r>
            <a:r>
              <a:rPr lang="en-US" sz="1400" dirty="0" smtClean="0"/>
              <a:t>(Benedicte Savoy)</a:t>
            </a:r>
            <a:r>
              <a:rPr lang="en-US" sz="2000" dirty="0" smtClean="0"/>
              <a:t> </a:t>
            </a:r>
          </a:p>
          <a:p>
            <a:r>
              <a:rPr lang="en-US" dirty="0" smtClean="0">
                <a:hlinkClick r:id="rId3" action="ppaction://hlinksldjump"/>
              </a:rPr>
              <a:t>Conservative memory organization “Museum”</a:t>
            </a:r>
            <a:endParaRPr lang="en-US" dirty="0" smtClean="0"/>
          </a:p>
          <a:p>
            <a:pPr lvl="1"/>
            <a:r>
              <a:rPr lang="en-US" dirty="0" smtClean="0">
                <a:hlinkClick r:id="rId4" action="ppaction://hlinksldjump"/>
              </a:rPr>
              <a:t>Conservative memory organization “Museum”</a:t>
            </a:r>
            <a:endParaRPr lang="en-US" dirty="0" smtClean="0"/>
          </a:p>
          <a:p>
            <a:pPr lvl="1"/>
            <a:r>
              <a:rPr lang="en-US" dirty="0" smtClean="0">
                <a:hlinkClick r:id="rId5" action="ppaction://hlinksldjump"/>
              </a:rPr>
              <a:t>Wikidata: Potential for cultural heritage</a:t>
            </a:r>
            <a:endParaRPr lang="en-US" dirty="0" smtClean="0"/>
          </a:p>
          <a:p>
            <a:pPr lvl="1"/>
            <a:r>
              <a:rPr lang="en-US" dirty="0" smtClean="0">
                <a:hlinkClick r:id="rId6" action="ppaction://hlinksldjump"/>
              </a:rPr>
              <a:t>Salvation paradigm, collecting hype and overload</a:t>
            </a:r>
            <a:endParaRPr lang="en-US" dirty="0" smtClean="0"/>
          </a:p>
          <a:p>
            <a:pPr lvl="2"/>
            <a:r>
              <a:rPr lang="en-US" dirty="0" smtClean="0">
                <a:hlinkClick r:id="rId7" action="ppaction://hlinksldjump"/>
              </a:rPr>
              <a:t>An overload for the museum</a:t>
            </a:r>
            <a:endParaRPr lang="en-US" dirty="0" smtClean="0"/>
          </a:p>
          <a:p>
            <a:pPr lvl="2"/>
            <a:r>
              <a:rPr lang="en-US" dirty="0" smtClean="0">
                <a:hlinkClick r:id="rId8" action="ppaction://hlinksldjump"/>
              </a:rPr>
              <a:t>Objects in the museum documentation system (Museum of Islamic Art, Berlin)</a:t>
            </a:r>
            <a:endParaRPr lang="en-US" dirty="0" smtClean="0"/>
          </a:p>
          <a:p>
            <a:pPr lvl="1"/>
            <a:r>
              <a:rPr lang="en-US" dirty="0" smtClean="0">
                <a:hlinkClick r:id="rId9" action="ppaction://hlinksldjump"/>
              </a:rPr>
              <a:t>Overload: Green Museum?</a:t>
            </a:r>
            <a:endParaRPr lang="en-US" dirty="0" smtClean="0"/>
          </a:p>
          <a:p>
            <a:r>
              <a:rPr lang="en-US" dirty="0" smtClean="0">
                <a:hlinkClick r:id="rId10" action="ppaction://hlinksldjump"/>
              </a:rPr>
              <a:t>Challenges</a:t>
            </a:r>
            <a:endParaRPr lang="en-US" dirty="0" smtClean="0"/>
          </a:p>
          <a:p>
            <a:pPr lvl="1"/>
            <a:r>
              <a:rPr lang="en-US" dirty="0" smtClean="0"/>
              <a:t>Re-auratization or contextualization?</a:t>
            </a:r>
          </a:p>
          <a:p>
            <a:pPr lvl="2"/>
            <a:r>
              <a:rPr lang="en-US" dirty="0" smtClean="0">
                <a:hlinkClick r:id="rId11" action="ppaction://hlinksldjump"/>
              </a:rPr>
              <a:t>From object space to information space</a:t>
            </a:r>
            <a:endParaRPr lang="en-US" dirty="0" smtClean="0"/>
          </a:p>
          <a:p>
            <a:pPr lvl="2"/>
            <a:r>
              <a:rPr lang="en-US" dirty="0" smtClean="0">
                <a:hlinkClick r:id="rId12" action="ppaction://hlinksldjump"/>
              </a:rPr>
              <a:t>Contextualization requires</a:t>
            </a:r>
            <a:br>
              <a:rPr lang="en-US" dirty="0" smtClean="0">
                <a:hlinkClick r:id="rId12" action="ppaction://hlinksldjump"/>
              </a:rPr>
            </a:br>
            <a:r>
              <a:rPr lang="en-US" dirty="0" smtClean="0">
                <a:hlinkClick r:id="rId12" action="ppaction://hlinksldjump"/>
              </a:rPr>
              <a:t>information system “Museum”</a:t>
            </a:r>
            <a:endParaRPr lang="en-US" dirty="0" smtClean="0"/>
          </a:p>
          <a:p>
            <a:pPr lvl="2"/>
            <a:r>
              <a:rPr lang="en-US" dirty="0" smtClean="0">
                <a:hlinkClick r:id="rId13" action="ppaction://hlinksldjump"/>
              </a:rPr>
              <a:t>“Aura of the original”?</a:t>
            </a:r>
            <a:endParaRPr lang="en-US" dirty="0" smtClean="0"/>
          </a:p>
          <a:p>
            <a:pPr lvl="2"/>
            <a:r>
              <a:rPr lang="en-US" dirty="0" smtClean="0">
                <a:hlinkClick r:id="rId14" action="ppaction://hlinksldjump"/>
              </a:rPr>
              <a:t>Information space and digital twin</a:t>
            </a:r>
            <a:endParaRPr lang="en-US" dirty="0" smtClean="0"/>
          </a:p>
          <a:p>
            <a:pPr lvl="1"/>
            <a:r>
              <a:rPr lang="en-US" dirty="0" smtClean="0">
                <a:hlinkClick r:id="rId15" action="ppaction://hlinksldjump"/>
              </a:rPr>
              <a:t>Provenance, decolonization and restitution</a:t>
            </a:r>
            <a:endParaRPr lang="en-US" dirty="0" smtClean="0"/>
          </a:p>
        </p:txBody>
      </p:sp>
      <p:sp>
        <p:nvSpPr>
          <p:cNvPr id="2" name="Inhaltsplatzhalt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>
                <a:hlinkClick r:id="rId16" action="ppaction://hlinksldjump"/>
              </a:rPr>
              <a:t>Persons not objects</a:t>
            </a:r>
            <a:endParaRPr lang="en-US" dirty="0" smtClean="0"/>
          </a:p>
          <a:p>
            <a:pPr lvl="1"/>
            <a:r>
              <a:rPr lang="en-US" dirty="0" smtClean="0"/>
              <a:t>Demasking the museum by registering its shamans</a:t>
            </a:r>
          </a:p>
          <a:p>
            <a:pPr lvl="2"/>
            <a:r>
              <a:rPr lang="en-US" dirty="0" smtClean="0">
                <a:hlinkClick r:id="rId17" action="ppaction://hlinksldjump"/>
              </a:rPr>
              <a:t>Felix Graf von Luckner (Q215804)</a:t>
            </a:r>
            <a:endParaRPr lang="en-US" dirty="0" smtClean="0"/>
          </a:p>
          <a:p>
            <a:pPr lvl="2"/>
            <a:r>
              <a:rPr lang="en-US" dirty="0" smtClean="0">
                <a:hlinkClick r:id="rId18" action="ppaction://hlinksldjump"/>
              </a:rPr>
              <a:t>Collection of photographs in the Museum of Islamic Art</a:t>
            </a:r>
            <a:endParaRPr lang="en-US" dirty="0" smtClean="0"/>
          </a:p>
          <a:p>
            <a:pPr lvl="2"/>
            <a:r>
              <a:rPr lang="en-US" dirty="0" smtClean="0">
                <a:hlinkClick r:id="rId19" action="ppaction://hlinksldjump"/>
              </a:rPr>
              <a:t>CIDOC-CRM: Event</a:t>
            </a:r>
            <a:endParaRPr lang="en-US" dirty="0" smtClean="0"/>
          </a:p>
          <a:p>
            <a:pPr lvl="1"/>
            <a:r>
              <a:rPr lang="en-US" dirty="0" smtClean="0"/>
              <a:t>People as actors and network nodes</a:t>
            </a:r>
          </a:p>
          <a:p>
            <a:pPr lvl="2"/>
            <a:r>
              <a:rPr lang="en-US" dirty="0" smtClean="0">
                <a:hlinkClick r:id="rId20" action="ppaction://hlinksldjump"/>
              </a:rPr>
              <a:t>Object description </a:t>
            </a:r>
            <a:br>
              <a:rPr lang="en-US" dirty="0" smtClean="0">
                <a:hlinkClick r:id="rId20" action="ppaction://hlinksldjump"/>
              </a:rPr>
            </a:br>
            <a:r>
              <a:rPr lang="en-US" dirty="0" smtClean="0">
                <a:hlinkClick r:id="rId20" action="ppaction://hlinksldjump"/>
              </a:rPr>
              <a:t>→ Records of acting persons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>
                <a:hlinkClick r:id="rId21" action="ppaction://hlinksldjump"/>
              </a:rPr>
              <a:t>Change of perspective 1: Citation networks</a:t>
            </a:r>
            <a:endParaRPr lang="en-US" dirty="0" smtClean="0"/>
          </a:p>
          <a:p>
            <a:pPr lvl="2"/>
            <a:r>
              <a:rPr lang="en-US" dirty="0" smtClean="0">
                <a:hlinkClick r:id="rId22" action="ppaction://hlinksldjump"/>
              </a:rPr>
              <a:t>Change of perspective 2: Sociology of research</a:t>
            </a:r>
            <a:endParaRPr lang="en-US" dirty="0" smtClean="0"/>
          </a:p>
          <a:p>
            <a:pPr lvl="2"/>
            <a:r>
              <a:rPr lang="en-US" dirty="0" smtClean="0">
                <a:hlinkClick r:id="rId23" action="ppaction://hlinksldjump"/>
              </a:rPr>
              <a:t>Today = Research history of tomorrow</a:t>
            </a:r>
            <a:endParaRPr lang="en-US" dirty="0" smtClean="0"/>
          </a:p>
          <a:p>
            <a:pPr lvl="1"/>
            <a:r>
              <a:rPr lang="en-US" dirty="0" smtClean="0">
                <a:hlinkClick r:id="rId24" action="ppaction://hlinksldjump"/>
              </a:rPr>
              <a:t>People and intangible cultural heritage: narrative tradition</a:t>
            </a:r>
            <a:endParaRPr lang="en-US" dirty="0" smtClean="0"/>
          </a:p>
          <a:p>
            <a:pPr lvl="1"/>
            <a:r>
              <a:rPr lang="en-US" dirty="0" smtClean="0"/>
              <a:t>Kiʻi Kihawahine</a:t>
            </a:r>
          </a:p>
          <a:p>
            <a:pPr lvl="2"/>
            <a:r>
              <a:rPr lang="en-US" dirty="0" smtClean="0">
                <a:hlinkClick r:id="rId25" action="ppaction://hlinksldjump"/>
              </a:rPr>
              <a:t>Restitution</a:t>
            </a:r>
            <a:endParaRPr lang="en-US" dirty="0" smtClean="0"/>
          </a:p>
          <a:p>
            <a:pPr lvl="1"/>
            <a:r>
              <a:rPr lang="en-US" dirty="0" smtClean="0"/>
              <a:t>Aleppo-Room</a:t>
            </a:r>
          </a:p>
          <a:p>
            <a:pPr lvl="2"/>
            <a:r>
              <a:rPr lang="en-US" dirty="0" smtClean="0">
                <a:hlinkClick r:id="rId26" action="ppaction://hlinksldjump"/>
              </a:rPr>
              <a:t>Aleppo-Room: Authors (1)</a:t>
            </a:r>
            <a:endParaRPr lang="en-US" dirty="0" smtClean="0"/>
          </a:p>
          <a:p>
            <a:pPr lvl="2"/>
            <a:r>
              <a:rPr lang="en-US" dirty="0" smtClean="0">
                <a:hlinkClick r:id="rId27" action="ppaction://hlinksldjump"/>
              </a:rPr>
              <a:t>Aleppo-Room: Authors (2)</a:t>
            </a:r>
            <a:endParaRPr lang="en-US" dirty="0" smtClean="0"/>
          </a:p>
          <a:p>
            <a:r>
              <a:rPr lang="en-US" dirty="0" smtClean="0">
                <a:hlinkClick r:id="rId28" action="ppaction://hlinksldjump"/>
              </a:rPr>
              <a:t>Conclusions …</a:t>
            </a:r>
            <a:endParaRPr lang="en-US" dirty="0" smtClean="0"/>
          </a:p>
          <a:p>
            <a:pPr lvl="1"/>
            <a:r>
              <a:rPr lang="en-US" dirty="0" smtClean="0">
                <a:hlinkClick r:id="rId29" action="ppaction://hlinksldjump"/>
              </a:rPr>
              <a:t>Conclusions</a:t>
            </a:r>
            <a:endParaRPr lang="en-US" dirty="0" smtClean="0"/>
          </a:p>
          <a:p>
            <a:pPr lvl="1"/>
            <a:r>
              <a:rPr lang="en-US" dirty="0" smtClean="0">
                <a:hlinkClick r:id="rId30" action="ppaction://hlinksldjump"/>
              </a:rPr>
              <a:t>Summary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de-DE" dirty="0" smtClean="0"/>
              <a:t>01.12.2023</a:t>
            </a:r>
            <a:endParaRPr lang="en-US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EVA Berlin 2023</a:t>
            </a:r>
            <a:endParaRPr lang="en-US" alt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75CB-AB3D-4CB0-A82C-4B5A2E0D5869}" type="slidenum">
              <a:rPr lang="en-US" altLang="de-DE" smtClean="0"/>
              <a:pPr/>
              <a:t>32</a:t>
            </a:fld>
            <a:endParaRPr lang="en-US" alt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Figure credits</a:t>
            </a:r>
            <a:endParaRPr lang="en-US" altLang="de-DE" dirty="0"/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de-DE" altLang="de-DE" noProof="1" smtClean="0">
                <a:hlinkClick r:id="rId2"/>
              </a:rPr>
              <a:t>https://commons.wikimedia.org/wiki/File:Emojione1_1F631.svg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>
                <a:hlinkClick r:id="rId3"/>
              </a:rPr>
              <a:t>https://commons.wikimedia.org/wiki/File:Emojione_1F914.svg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>
                <a:hlinkClick r:id="rId4"/>
              </a:rPr>
              <a:t>https://commons.wikimedia.org/wiki/File:Emojione1_1F609.svg</a:t>
            </a:r>
            <a:r>
              <a:rPr lang="de-DE" altLang="de-DE" noProof="1" smtClean="0"/>
              <a:t> </a:t>
            </a:r>
            <a:br>
              <a:rPr lang="de-DE" altLang="de-DE" noProof="1" smtClean="0"/>
            </a:br>
            <a:r>
              <a:rPr lang="de-DE" altLang="de-DE" noProof="1" smtClean="0"/>
              <a:t>Emoji One, CC BY-SA 4.0 &lt;https://creativecommons.org/licenses/by-sa/4.0&gt;, via Wikimedia Commons</a:t>
            </a:r>
          </a:p>
          <a:p>
            <a:r>
              <a:rPr lang="de-DE" altLang="de-DE" noProof="1" smtClean="0">
                <a:hlinkClick r:id="rId5"/>
              </a:rPr>
              <a:t>https://www.wikidata.org/wiki/Q2013#/media/File:Wikidata-logo-en.svg</a:t>
            </a:r>
            <a:r>
              <a:rPr lang="de-DE" altLang="de-DE" noProof="1" smtClean="0"/>
              <a:t>  </a:t>
            </a:r>
          </a:p>
          <a:p>
            <a:r>
              <a:rPr lang="de-DE" altLang="de-DE" noProof="1" smtClean="0"/>
              <a:t>„Stand der Dinge“, von Jacqueline Neuner [CC BY-SA 3.0 (</a:t>
            </a:r>
            <a:r>
              <a:rPr lang="de-DE" altLang="de-DE" noProof="1" smtClean="0">
                <a:hlinkClick r:id="rId6"/>
              </a:rPr>
              <a:t>https://creativecommons.org/licenses/by-sa/3.0/</a:t>
            </a:r>
            <a:r>
              <a:rPr lang="de-DE" altLang="de-DE" noProof="1" smtClean="0"/>
              <a:t>)]</a:t>
            </a:r>
          </a:p>
          <a:p>
            <a:r>
              <a:rPr lang="de-DE" altLang="de-DE" noProof="1" smtClean="0">
                <a:hlinkClick r:id="rId7"/>
              </a:rPr>
              <a:t>https://commons.wikimedia.org/wiki/File:Organic_museum_and_center_in_Namyangju_City_(4444965824).jpg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/>
              <a:t>Korea.net / Korean Culture and Information Service (Photographer name), CC BY-SA 2.0 &lt;https://creativecommons.org/licenses/by-sa/2.0&gt;, via Wikimedia Commons</a:t>
            </a:r>
          </a:p>
          <a:p>
            <a:r>
              <a:rPr lang="de-DE" altLang="de-DE" noProof="1" smtClean="0">
                <a:hlinkClick r:id="rId8"/>
              </a:rPr>
              <a:t>https://www.transcript-verlag.de/978-3-8376-4820-1/die-aura-des-originals-im-museum/</a:t>
            </a:r>
            <a:r>
              <a:rPr lang="de-DE" altLang="de-DE" noProof="1" smtClean="0"/>
              <a:t> </a:t>
            </a:r>
            <a:br>
              <a:rPr lang="de-DE" altLang="de-DE" noProof="1" smtClean="0"/>
            </a:br>
            <a:r>
              <a:rPr lang="de-DE" altLang="de-DE" noProof="1" smtClean="0"/>
              <a:t>Roman Weindl: Die »Aura« des Originals im Museum </a:t>
            </a:r>
          </a:p>
          <a:p>
            <a:r>
              <a:rPr lang="de-DE" altLang="de-DE" noProof="1" smtClean="0">
                <a:hlinkClick r:id="rId9"/>
              </a:rPr>
              <a:t>https://commons.wikimedia.org/wiki/File:Fire_at_Museu_Nacional_05.jpg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/>
              <a:t>By Felipe Milanez [CC BY-SA 4.0  (https://creativecommons.org/licenses/by-sa/4.0)], via Wikimedia Commons</a:t>
            </a:r>
          </a:p>
          <a:p>
            <a:r>
              <a:rPr lang="de-DE" altLang="de-DE" noProof="1" smtClean="0">
                <a:hlinkClick r:id="rId10"/>
              </a:rPr>
              <a:t>https://commons.wikimedia.org/wiki/File:Luckner.png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/>
              <a:t>DanielDemaret, CC BY-SA 3.0 &lt;https://creativecommons.org/licenses/by-sa/3.0&gt;, via Wikimedia Commons</a:t>
            </a:r>
          </a:p>
          <a:p>
            <a:r>
              <a:rPr lang="de-DE" altLang="de-DE" noProof="1" smtClean="0">
                <a:hlinkClick r:id="rId11"/>
              </a:rPr>
              <a:t>https://commons.wikimedia.org/wiki/File:SMSSeeadlerFront.PNG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/>
              <a:t>National Library of New Zealand, After Christopher Rave, Public domain, via Wikimedia Commons</a:t>
            </a:r>
          </a:p>
          <a:p>
            <a:r>
              <a:rPr lang="de-DE" altLang="de-DE" noProof="1" smtClean="0">
                <a:hlinkClick r:id="rId12"/>
              </a:rPr>
              <a:t>https://commons.wikimedia.org/wiki/File:Auxiliary_Cruiser_Seeadler_1916-17.png</a:t>
            </a:r>
            <a:r>
              <a:rPr lang="de-DE" altLang="de-DE" noProof="1" smtClean="0"/>
              <a:t/>
            </a:r>
            <a:br>
              <a:rPr lang="de-DE" altLang="de-DE" noProof="1" smtClean="0"/>
            </a:br>
            <a:r>
              <a:rPr lang="de-DE" altLang="de-DE" noProof="1" smtClean="0"/>
              <a:t>Chrischerf, CC BY-SA 3.0 &lt;https://creativecommons.org/licenses/by-sa/3.0&gt;, via Wikimedia Commons</a:t>
            </a:r>
          </a:p>
          <a:p>
            <a:r>
              <a:rPr lang="de-DE" altLang="de-DE" noProof="1" smtClean="0"/>
              <a:t>„Figures and Diagrams“, CIDOC CRM, zugegriffen 30. Oktober 2023, </a:t>
            </a:r>
            <a:r>
              <a:rPr lang="de-DE" altLang="de-DE" noProof="1" smtClean="0">
                <a:hlinkClick r:id="rId13"/>
              </a:rPr>
              <a:t>https://cidoc-crm.org/figures</a:t>
            </a:r>
            <a:r>
              <a:rPr lang="de-DE" altLang="de-DE" noProof="1" smtClean="0"/>
              <a:t>, Fig. 1, 2 (Version 7.2.2)</a:t>
            </a:r>
          </a:p>
          <a:p>
            <a:r>
              <a:rPr lang="de-DE" altLang="de-DE" noProof="1" smtClean="0"/>
              <a:t>„Kihawahine“, von </a:t>
            </a:r>
            <a:r>
              <a:rPr lang="de-DE" noProof="1" smtClean="0"/>
              <a:t>Claudia Obrocki [</a:t>
            </a:r>
            <a:r>
              <a:rPr lang="de-DE" altLang="de-DE" noProof="1" smtClean="0"/>
              <a:t>CC BY-SA 4.0 (https://creativecommons.org/licenses/by-sa/4.0)</a:t>
            </a:r>
            <a:r>
              <a:rPr lang="de-DE" noProof="1" smtClean="0"/>
              <a:t>]</a:t>
            </a:r>
            <a:br>
              <a:rPr lang="de-DE" noProof="1" smtClean="0"/>
            </a:br>
            <a:r>
              <a:rPr lang="de-DE" noProof="1" smtClean="0">
                <a:hlinkClick r:id="rId14"/>
              </a:rPr>
              <a:t>https://id.smb.museum/object/996611</a:t>
            </a:r>
            <a:r>
              <a:rPr lang="de-DE" noProof="1" smtClean="0"/>
              <a:t> </a:t>
            </a:r>
            <a:endParaRPr lang="de-DE" altLang="de-DE" noProof="1" smtClean="0"/>
          </a:p>
          <a:p>
            <a:r>
              <a:rPr lang="de-DE" altLang="de-DE" noProof="1" smtClean="0">
                <a:hlinkClick r:id="rId15"/>
              </a:rPr>
              <a:t>https://commons.wikimedia.org/wiki/File:Adolf_Bastian2.jpg</a:t>
            </a:r>
            <a:r>
              <a:rPr lang="de-DE" altLang="de-DE" noProof="1" smtClean="0"/>
              <a:t>, Public domain, via Wikimedia Commons</a:t>
            </a:r>
          </a:p>
          <a:p>
            <a:r>
              <a:rPr lang="de-DE" altLang="de-DE" noProof="1" smtClean="0">
                <a:hlinkClick r:id="rId16"/>
              </a:rPr>
              <a:t>https://commons.wikimedia.org/wiki/File:Eduard_Arning_1903_001.jpg</a:t>
            </a:r>
            <a:r>
              <a:rPr lang="de-DE" altLang="de-DE" noProof="1" smtClean="0"/>
              <a:t>, Rudolf Dührkoop, Public domain, via Wikimedia Commons</a:t>
            </a:r>
          </a:p>
          <a:p>
            <a:r>
              <a:rPr lang="de-DE" altLang="de-DE" noProof="1" smtClean="0"/>
              <a:t>Screenshots: </a:t>
            </a:r>
          </a:p>
          <a:p>
            <a:pPr lvl="1"/>
            <a:r>
              <a:rPr lang="de-DE" noProof="1" smtClean="0">
                <a:hlinkClick r:id="rId17"/>
              </a:rPr>
              <a:t>https://wikidata.metaphacts.com/resource/wd:Q20856036</a:t>
            </a:r>
            <a:r>
              <a:rPr lang="de-DE" noProof="1" smtClean="0"/>
              <a:t/>
            </a:r>
            <a:br>
              <a:rPr lang="de-DE" noProof="1" smtClean="0"/>
            </a:br>
            <a:r>
              <a:rPr lang="de-DE" noProof="1" smtClean="0"/>
              <a:t>metaphactory. „Josephine Tilden“. Zugegriffen 6. November 2023 </a:t>
            </a:r>
            <a:endParaRPr lang="de-DE" altLang="de-DE" noProof="1" smtClean="0"/>
          </a:p>
          <a:p>
            <a:pPr lvl="1"/>
            <a:r>
              <a:rPr lang="de-DE" altLang="de-DE" noProof="1" smtClean="0"/>
              <a:t>Citation Graph, </a:t>
            </a:r>
            <a:r>
              <a:rPr lang="de-DE" altLang="de-DE" noProof="1" smtClean="0">
                <a:hlinkClick r:id="rId18"/>
              </a:rPr>
              <a:t>https://citationgraph.org/graph/8f19d0fa7d74aace</a:t>
            </a:r>
            <a:r>
              <a:rPr lang="de-DE" altLang="de-DE" noProof="1" smtClean="0"/>
              <a:t>; GND Explorer, </a:t>
            </a:r>
            <a:r>
              <a:rPr lang="de-DE" altLang="de-DE" noProof="1" smtClean="0">
                <a:hlinkClick r:id="rId19"/>
              </a:rPr>
              <a:t>https://explore.gnd.network/</a:t>
            </a:r>
            <a:endParaRPr lang="de-DE" altLang="de-DE" noProof="1" smtClean="0"/>
          </a:p>
          <a:p>
            <a:pPr lvl="1"/>
            <a:r>
              <a:rPr lang="de-DE" noProof="1" smtClean="0">
                <a:hlinkClick r:id="rId20"/>
              </a:rPr>
              <a:t>https://wikidata.metaphacts.com/resource/wd:Q1010297</a:t>
            </a:r>
            <a:r>
              <a:rPr lang="de-DE" noProof="1" smtClean="0"/>
              <a:t> </a:t>
            </a:r>
            <a:br>
              <a:rPr lang="de-DE" noProof="1" smtClean="0"/>
            </a:br>
            <a:r>
              <a:rPr lang="de-DE" noProof="1" smtClean="0"/>
              <a:t>metaphactory. „Burchard Brentjes“. Zugegriffen 31. Oktober 2023 </a:t>
            </a:r>
          </a:p>
          <a:p>
            <a:pPr lvl="1"/>
            <a:r>
              <a:rPr lang="de-DE" noProof="1" smtClean="0"/>
              <a:t>„Aleppo Room (Q1240477)“, Wikidata Query Service [CC BY-SA 4.0 (https://creativecommons.org/licenses/by-sa/4.0)], </a:t>
            </a:r>
            <a:r>
              <a:rPr lang="de-DE" noProof="1" smtClean="0">
                <a:hlinkClick r:id="rId21"/>
              </a:rPr>
              <a:t>https://scholia.toolforge.org/topic/Q1240477</a:t>
            </a:r>
            <a:r>
              <a:rPr lang="de-DE" noProof="1" smtClean="0"/>
              <a:t>  </a:t>
            </a:r>
            <a:endParaRPr lang="de-DE" altLang="de-DE" noProof="1" smtClean="0"/>
          </a:p>
          <a:p>
            <a:r>
              <a:rPr lang="de-DE" noProof="1" smtClean="0">
                <a:hlinkClick r:id="rId22"/>
              </a:rPr>
              <a:t>https://vectorportal.com/de/vector/mops-pies-rasa-wektorowa/23745</a:t>
            </a:r>
            <a:r>
              <a:rPr lang="de-DE" noProof="1" smtClean="0"/>
              <a:t/>
            </a:r>
            <a:br>
              <a:rPr lang="de-DE" noProof="1" smtClean="0"/>
            </a:br>
            <a:r>
              <a:rPr lang="de-DE" noProof="1" smtClean="0"/>
              <a:t>By Vectorportal.com </a:t>
            </a:r>
            <a:r>
              <a:rPr lang="de-DE" altLang="de-DE" noProof="1" smtClean="0"/>
              <a:t>[CC BY 4.0  (</a:t>
            </a:r>
            <a:r>
              <a:rPr lang="de-DE" altLang="de-DE" noProof="1" smtClean="0">
                <a:hlinkClick r:id="rId23"/>
              </a:rPr>
              <a:t>https://creativecommons.org/licenses/by/4.0</a:t>
            </a:r>
            <a:r>
              <a:rPr lang="de-DE" altLang="de-DE" noProof="1" smtClean="0"/>
              <a:t>)]</a:t>
            </a:r>
          </a:p>
          <a:p>
            <a:endParaRPr lang="de-DE" noProof="1" smtClean="0"/>
          </a:p>
          <a:p>
            <a:r>
              <a:rPr lang="de-DE" noProof="1" smtClean="0"/>
              <a:t>Alle anderen Abbildungen und Bearbeitungen: © CC BY-SA Thomas Tunsch (ThT)</a:t>
            </a:r>
            <a:br>
              <a:rPr lang="de-DE" noProof="1" smtClean="0"/>
            </a:br>
            <a:r>
              <a:rPr lang="de-DE" noProof="1" smtClean="0"/>
              <a:t>Lizenz: </a:t>
            </a:r>
            <a:r>
              <a:rPr lang="de-DE" noProof="1" smtClean="0">
                <a:hlinkClick r:id="rId24"/>
              </a:rPr>
              <a:t>Namensnennung - Weitergabe unter gleichen Bedingungen 4.0 International (CC BY-SA 4.0)</a:t>
            </a:r>
            <a:endParaRPr lang="de-DE" altLang="de-DE" noProof="1" smtClean="0"/>
          </a:p>
          <a:p>
            <a:endParaRPr lang="de-DE" altLang="de-DE" noProof="1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75CB-AB3D-4CB0-A82C-4B5A2E0D5869}" type="slidenum">
              <a:rPr lang="de-DE" altLang="de-DE" smtClean="0"/>
              <a:pPr/>
              <a:t>33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127055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Lizenz / </a:t>
            </a:r>
            <a:r>
              <a:rPr lang="en-US" altLang="de-DE" dirty="0" smtClean="0"/>
              <a:t>License</a:t>
            </a:r>
            <a:endParaRPr lang="en-US" alt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52333" cy="4530725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Namensnennung - Weitergabe unter gleichen Bedingungen 4.0 International (CC BY-SA 4.0)</a:t>
            </a:r>
          </a:p>
          <a:p>
            <a:pPr lvl="1"/>
            <a:r>
              <a:rPr lang="de-DE" sz="2800" dirty="0" smtClean="0">
                <a:latin typeface="Lucida Sans Unicode" pitchFamily="34"/>
                <a:cs typeface="Lucida Sans Unicode" pitchFamily="34"/>
                <a:hlinkClick r:id="rId2"/>
              </a:rPr>
              <a:t>https://creativecommons.org/licenses/by-sa/4.0/deed.de</a:t>
            </a:r>
          </a:p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Diese Datei ist nicht gemeinfrei und die Verwendung über die Lizenzbedingungen hinaus ist eine Urheberrechtsverletzung.</a:t>
            </a:r>
          </a:p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Als Rechtenachweis ist anzugeben:</a:t>
            </a:r>
          </a:p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© CC BY-SA Thomas Tunsch (ThT)</a:t>
            </a:r>
          </a:p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4834800" y="1600200"/>
            <a:ext cx="3852000" cy="4530725"/>
          </a:xfrm>
        </p:spPr>
        <p:txBody>
          <a:bodyPr/>
          <a:lstStyle/>
          <a:p>
            <a:pPr lvl="0"/>
            <a:r>
              <a:rPr lang="en-US" sz="1800" dirty="0" smtClean="0">
                <a:cs typeface="Lucida Sans Unicode" panose="020B0602030504020204" pitchFamily="34" charset="0"/>
              </a:rPr>
              <a:t>Attribution-ShareAlike 4.0 International (CC BY-SA 4.0)</a:t>
            </a:r>
          </a:p>
          <a:p>
            <a:pPr lvl="1"/>
            <a:r>
              <a:rPr lang="en-US" sz="1600" dirty="0" smtClean="0">
                <a:cs typeface="Lucida Sans Unicode" panose="020B0602030504020204" pitchFamily="34" charset="0"/>
                <a:hlinkClick r:id="rId3"/>
              </a:rPr>
              <a:t>https://creativecommons.org/licenses/by-sa/4.0/</a:t>
            </a:r>
          </a:p>
          <a:p>
            <a:pPr lvl="0"/>
            <a:r>
              <a:rPr lang="en-US" sz="1800" dirty="0" smtClean="0">
                <a:cs typeface="Lucida Sans Unicode" panose="020B0602030504020204" pitchFamily="34" charset="0"/>
              </a:rPr>
              <a:t>This file is not in the public domain and use of this file outside of the licensing terms is a copyright violation.</a:t>
            </a:r>
          </a:p>
          <a:p>
            <a:pPr lvl="0"/>
            <a:r>
              <a:rPr lang="en-US" sz="1800" dirty="0" smtClean="0">
                <a:cs typeface="Lucida Sans Unicode" panose="020B0602030504020204" pitchFamily="34" charset="0"/>
              </a:rPr>
              <a:t>Please credit authorship as follows:</a:t>
            </a:r>
          </a:p>
          <a:p>
            <a:pPr lvl="0"/>
            <a:r>
              <a:rPr lang="en-US" sz="1800" dirty="0" smtClean="0">
                <a:cs typeface="Lucida Sans Unicode" panose="020B0602030504020204" pitchFamily="34" charset="0"/>
              </a:rPr>
              <a:t>© CC BY-SA Thomas Tunsch (ThT)</a:t>
            </a:r>
            <a:endParaRPr lang="en-US" sz="1800" dirty="0">
              <a:cs typeface="Lucida Sans Unicode" panose="020B0602030504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dirty="0" smtClean="0"/>
              <a:t>01.12.2023</a:t>
            </a:r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3FC5-293E-42EA-B076-92E232C90A09}" type="slidenum">
              <a:rPr lang="de-DE" altLang="de-DE" smtClean="0"/>
              <a:pPr/>
              <a:t>34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0022243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t">
  <a:themeElements>
    <a:clrScheme name="tht_Schichten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tht_Schicht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t_Schichten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t_Schichten_Anhang">
  <a:themeElements>
    <a:clrScheme name="tht_Schichten_Anhang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tht_Schichten_Anhang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t_Schichten_Anhang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tht</Template>
  <TotalTime>0</TotalTime>
  <Words>2263</Words>
  <Application>Microsoft Office PowerPoint</Application>
  <PresentationFormat>Bildschirmpräsentation (4:3)</PresentationFormat>
  <Paragraphs>378</Paragraphs>
  <Slides>34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34</vt:i4>
      </vt:variant>
    </vt:vector>
  </HeadingPairs>
  <TitlesOfParts>
    <vt:vector size="40" baseType="lpstr">
      <vt:lpstr>Bahnschrift Condensed</vt:lpstr>
      <vt:lpstr>Lucida Sans Unicode</vt:lpstr>
      <vt:lpstr>Tahoma</vt:lpstr>
      <vt:lpstr>Wingdings</vt:lpstr>
      <vt:lpstr>tht</vt:lpstr>
      <vt:lpstr>tht_Schichten_Anhang</vt:lpstr>
      <vt:lpstr>From a museum of things …</vt:lpstr>
      <vt:lpstr>“Maybe this is the end of the classic 19th century museum and the beginning of something else”  (Benedicte Savoy) </vt:lpstr>
      <vt:lpstr>Conservative memory organization  “Museum”</vt:lpstr>
      <vt:lpstr>Conservative memory organization “Museum”</vt:lpstr>
      <vt:lpstr>Wikidata: Potential for cultural heritage</vt:lpstr>
      <vt:lpstr>Salvation paradigm, collecting hype, and overload</vt:lpstr>
      <vt:lpstr>An overload for the museum</vt:lpstr>
      <vt:lpstr>Objects in the museum documentation system (Museum of Islamic Art, Berlin, 2018)</vt:lpstr>
      <vt:lpstr>Overload: Green Museum?</vt:lpstr>
      <vt:lpstr>Challenges</vt:lpstr>
      <vt:lpstr>From object space to information space</vt:lpstr>
      <vt:lpstr>Contextualization requires information system “Museum”</vt:lpstr>
      <vt:lpstr>“Aura of the original”?</vt:lpstr>
      <vt:lpstr>Information space and digital twin</vt:lpstr>
      <vt:lpstr>Provenance, decolonization and restitution</vt:lpstr>
      <vt:lpstr>Persons not objects</vt:lpstr>
      <vt:lpstr>People instead of objects:  Felix Graf von Luckner (Q215804)</vt:lpstr>
      <vt:lpstr>Collection of photographs in the Museum of Islamic Art</vt:lpstr>
      <vt:lpstr>CIDOC-CRM: Event</vt:lpstr>
      <vt:lpstr>Object description  → Records of acting persons </vt:lpstr>
      <vt:lpstr>Change of perspective 1: Citation networks</vt:lpstr>
      <vt:lpstr>Change of perspective 2:  Sociology of research</vt:lpstr>
      <vt:lpstr>Today = Research history of tomorrow</vt:lpstr>
      <vt:lpstr>People and intangible cultural heritage: narrative tradition</vt:lpstr>
      <vt:lpstr>Restitution</vt:lpstr>
      <vt:lpstr>Aleppo-Room: Authors (1)</vt:lpstr>
      <vt:lpstr>Aleppo-Room: Authors (2)</vt:lpstr>
      <vt:lpstr>Conclusions …</vt:lpstr>
      <vt:lpstr>Conclusions</vt:lpstr>
      <vt:lpstr>Summary</vt:lpstr>
      <vt:lpstr>Thank you.</vt:lpstr>
      <vt:lpstr>Contents</vt:lpstr>
      <vt:lpstr>Figure credits</vt:lpstr>
      <vt:lpstr>Lizenz / 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a museum of things to a narrative about people</dc:title>
  <dc:subject>Slides</dc:subject>
  <dc:creator>Thomas Tunsch</dc:creator>
  <dc:description>https://creativecommons.org/licenses/by-sa/4.0/</dc:description>
  <cp:lastModifiedBy>Tunsch, Dr. Thomas</cp:lastModifiedBy>
  <cp:revision>268</cp:revision>
  <dcterms:created xsi:type="dcterms:W3CDTF">2018-09-24T13:34:01Z</dcterms:created>
  <dcterms:modified xsi:type="dcterms:W3CDTF">2023-11-16T15:23:10Z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igentümer">
    <vt:lpwstr>Thomas Tunsch</vt:lpwstr>
  </property>
  <property fmtid="{D5CDD505-2E9C-101B-9397-08002B2CF9AE}" pid="3" name="Sprache">
    <vt:lpwstr>DE</vt:lpwstr>
  </property>
  <property fmtid="{D5CDD505-2E9C-101B-9397-08002B2CF9AE}" pid="4" name="Version">
    <vt:lpwstr>1.0</vt:lpwstr>
  </property>
  <property fmtid="{D5CDD505-2E9C-101B-9397-08002B2CF9AE}" pid="5" name="Status">
    <vt:lpwstr>Entwurf / abgeschlossen</vt:lpwstr>
  </property>
  <property fmtid="{D5CDD505-2E9C-101B-9397-08002B2CF9AE}" pid="6" name="Abschlussdatum">
    <vt:filetime>1899-12-30T23:00:00Z</vt:filetime>
  </property>
  <property fmtid="{D5CDD505-2E9C-101B-9397-08002B2CF9AE}" pid="7" name="WWW">
    <vt:lpwstr>https://museums.fandom.com/wiki/Museum_der_Dinge</vt:lpwstr>
  </property>
</Properties>
</file>