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90" r:id="rId1"/>
    <p:sldMasterId id="2147483792" r:id="rId2"/>
  </p:sldMasterIdLst>
  <p:notesMasterIdLst>
    <p:notesMasterId r:id="rId37"/>
  </p:notesMasterIdLst>
  <p:handoutMasterIdLst>
    <p:handoutMasterId r:id="rId38"/>
  </p:handoutMasterIdLst>
  <p:sldIdLst>
    <p:sldId id="256" r:id="rId3"/>
    <p:sldId id="262" r:id="rId4"/>
    <p:sldId id="319" r:id="rId5"/>
    <p:sldId id="318" r:id="rId6"/>
    <p:sldId id="302" r:id="rId7"/>
    <p:sldId id="303" r:id="rId8"/>
    <p:sldId id="306" r:id="rId9"/>
    <p:sldId id="301" r:id="rId10"/>
    <p:sldId id="304" r:id="rId11"/>
    <p:sldId id="320" r:id="rId12"/>
    <p:sldId id="294" r:id="rId13"/>
    <p:sldId id="295" r:id="rId14"/>
    <p:sldId id="305" r:id="rId15"/>
    <p:sldId id="291" r:id="rId16"/>
    <p:sldId id="307" r:id="rId17"/>
    <p:sldId id="321" r:id="rId18"/>
    <p:sldId id="308" r:id="rId19"/>
    <p:sldId id="309" r:id="rId20"/>
    <p:sldId id="296" r:id="rId21"/>
    <p:sldId id="310" r:id="rId22"/>
    <p:sldId id="311" r:id="rId23"/>
    <p:sldId id="312" r:id="rId24"/>
    <p:sldId id="313" r:id="rId25"/>
    <p:sldId id="314" r:id="rId26"/>
    <p:sldId id="315" r:id="rId27"/>
    <p:sldId id="316" r:id="rId28"/>
    <p:sldId id="298" r:id="rId29"/>
    <p:sldId id="322" r:id="rId30"/>
    <p:sldId id="317" r:id="rId31"/>
    <p:sldId id="292" r:id="rId32"/>
    <p:sldId id="275" r:id="rId33"/>
    <p:sldId id="276" r:id="rId34"/>
    <p:sldId id="277" r:id="rId35"/>
    <p:sldId id="278" r:id="rId36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99"/>
    <a:srgbClr val="FFE5B2"/>
    <a:srgbClr val="FFCC99"/>
    <a:srgbClr val="FFFFCC"/>
    <a:srgbClr val="54B0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22" autoAdjust="0"/>
    <p:restoredTop sz="94670" autoAdjust="0"/>
  </p:normalViewPr>
  <p:slideViewPr>
    <p:cSldViewPr snapToGrid="0">
      <p:cViewPr varScale="1">
        <p:scale>
          <a:sx n="125" d="100"/>
          <a:sy n="125" d="100"/>
        </p:scale>
        <p:origin x="133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035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  <p:sld r:id="rId17" collapse="1"/>
      <p:sld r:id="rId18" collapse="1"/>
      <p:sld r:id="rId19" collapse="1"/>
      <p:sld r:id="rId20" collapse="1"/>
      <p:sld r:id="rId21" collapse="1"/>
      <p:sld r:id="rId22" collapse="1"/>
      <p:sld r:id="rId23" collapse="1"/>
      <p:sld r:id="rId24" collapse="1"/>
      <p:sld r:id="rId25" collapse="1"/>
      <p:sld r:id="rId26" collapse="1"/>
      <p:sld r:id="rId27" collapse="1"/>
      <p:sld r:id="rId28" collapse="1"/>
      <p:sld r:id="rId29" collapse="1"/>
      <p:sld r:id="rId30" collapse="1"/>
      <p:sld r:id="rId31" collapse="1"/>
      <p:sld r:id="rId32" collapse="1"/>
      <p:sld r:id="rId33" collapse="1"/>
      <p:sld r:id="rId34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9" d="100"/>
          <a:sy n="79" d="100"/>
        </p:scale>
        <p:origin x="-2184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8.xml"/><Relationship Id="rId13" Type="http://schemas.openxmlformats.org/officeDocument/2006/relationships/slide" Target="slides/slide13.xml"/><Relationship Id="rId18" Type="http://schemas.openxmlformats.org/officeDocument/2006/relationships/slide" Target="slides/slide18.xml"/><Relationship Id="rId26" Type="http://schemas.openxmlformats.org/officeDocument/2006/relationships/slide" Target="slides/slide26.xml"/><Relationship Id="rId3" Type="http://schemas.openxmlformats.org/officeDocument/2006/relationships/slide" Target="slides/slide3.xml"/><Relationship Id="rId21" Type="http://schemas.openxmlformats.org/officeDocument/2006/relationships/slide" Target="slides/slide21.xml"/><Relationship Id="rId34" Type="http://schemas.openxmlformats.org/officeDocument/2006/relationships/slide" Target="slides/slide34.xml"/><Relationship Id="rId7" Type="http://schemas.openxmlformats.org/officeDocument/2006/relationships/slide" Target="slides/slide7.xml"/><Relationship Id="rId12" Type="http://schemas.openxmlformats.org/officeDocument/2006/relationships/slide" Target="slides/slide12.xml"/><Relationship Id="rId17" Type="http://schemas.openxmlformats.org/officeDocument/2006/relationships/slide" Target="slides/slide17.xml"/><Relationship Id="rId25" Type="http://schemas.openxmlformats.org/officeDocument/2006/relationships/slide" Target="slides/slide25.xml"/><Relationship Id="rId33" Type="http://schemas.openxmlformats.org/officeDocument/2006/relationships/slide" Target="slides/slide33.xml"/><Relationship Id="rId2" Type="http://schemas.openxmlformats.org/officeDocument/2006/relationships/slide" Target="slides/slide2.xml"/><Relationship Id="rId16" Type="http://schemas.openxmlformats.org/officeDocument/2006/relationships/slide" Target="slides/slide16.xml"/><Relationship Id="rId20" Type="http://schemas.openxmlformats.org/officeDocument/2006/relationships/slide" Target="slides/slide20.xml"/><Relationship Id="rId29" Type="http://schemas.openxmlformats.org/officeDocument/2006/relationships/slide" Target="slides/slide29.xml"/><Relationship Id="rId1" Type="http://schemas.openxmlformats.org/officeDocument/2006/relationships/slide" Target="slides/slide1.xml"/><Relationship Id="rId6" Type="http://schemas.openxmlformats.org/officeDocument/2006/relationships/slide" Target="slides/slide6.xml"/><Relationship Id="rId11" Type="http://schemas.openxmlformats.org/officeDocument/2006/relationships/slide" Target="slides/slide11.xml"/><Relationship Id="rId24" Type="http://schemas.openxmlformats.org/officeDocument/2006/relationships/slide" Target="slides/slide24.xml"/><Relationship Id="rId32" Type="http://schemas.openxmlformats.org/officeDocument/2006/relationships/slide" Target="slides/slide32.xml"/><Relationship Id="rId5" Type="http://schemas.openxmlformats.org/officeDocument/2006/relationships/slide" Target="slides/slide5.xml"/><Relationship Id="rId15" Type="http://schemas.openxmlformats.org/officeDocument/2006/relationships/slide" Target="slides/slide15.xml"/><Relationship Id="rId23" Type="http://schemas.openxmlformats.org/officeDocument/2006/relationships/slide" Target="slides/slide23.xml"/><Relationship Id="rId28" Type="http://schemas.openxmlformats.org/officeDocument/2006/relationships/slide" Target="slides/slide28.xml"/><Relationship Id="rId10" Type="http://schemas.openxmlformats.org/officeDocument/2006/relationships/slide" Target="slides/slide10.xml"/><Relationship Id="rId19" Type="http://schemas.openxmlformats.org/officeDocument/2006/relationships/slide" Target="slides/slide19.xml"/><Relationship Id="rId31" Type="http://schemas.openxmlformats.org/officeDocument/2006/relationships/slide" Target="slides/slide31.xml"/><Relationship Id="rId4" Type="http://schemas.openxmlformats.org/officeDocument/2006/relationships/slide" Target="slides/slide4.xml"/><Relationship Id="rId9" Type="http://schemas.openxmlformats.org/officeDocument/2006/relationships/slide" Target="slides/slide9.xml"/><Relationship Id="rId14" Type="http://schemas.openxmlformats.org/officeDocument/2006/relationships/slide" Target="slides/slide14.xml"/><Relationship Id="rId22" Type="http://schemas.openxmlformats.org/officeDocument/2006/relationships/slide" Target="slides/slide22.xml"/><Relationship Id="rId27" Type="http://schemas.openxmlformats.org/officeDocument/2006/relationships/slide" Target="slides/slide27.xml"/><Relationship Id="rId30" Type="http://schemas.openxmlformats.org/officeDocument/2006/relationships/slide" Target="slides/slide3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AD836D-7921-4203-B81D-94230D545484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4E612668-4617-4777-9485-D07052FE9E99}">
      <dgm:prSet phldrT="[Text]"/>
      <dgm:spPr>
        <a:ln>
          <a:solidFill>
            <a:srgbClr val="54B0BD"/>
          </a:solidFill>
        </a:ln>
      </dgm:spPr>
      <dgm:t>
        <a:bodyPr/>
        <a:lstStyle/>
        <a:p>
          <a:r>
            <a:rPr lang="de-DE" dirty="0" smtClean="0">
              <a:solidFill>
                <a:srgbClr val="54B0BD"/>
              </a:solidFill>
            </a:rPr>
            <a:t>Objekt</a:t>
          </a:r>
          <a:endParaRPr lang="de-DE" dirty="0">
            <a:solidFill>
              <a:srgbClr val="54B0BD"/>
            </a:solidFill>
          </a:endParaRPr>
        </a:p>
      </dgm:t>
    </dgm:pt>
    <dgm:pt modelId="{7F37ACE9-B660-47E4-A092-5B855D054D4F}" type="parTrans" cxnId="{B025860E-A932-42B7-AED1-813E07FEC7E6}">
      <dgm:prSet/>
      <dgm:spPr/>
      <dgm:t>
        <a:bodyPr/>
        <a:lstStyle/>
        <a:p>
          <a:endParaRPr lang="de-DE"/>
        </a:p>
      </dgm:t>
    </dgm:pt>
    <dgm:pt modelId="{D6CD408B-FA12-4B77-B071-6568CEB388E0}" type="sibTrans" cxnId="{B025860E-A932-42B7-AED1-813E07FEC7E6}">
      <dgm:prSet/>
      <dgm:spPr/>
      <dgm:t>
        <a:bodyPr/>
        <a:lstStyle/>
        <a:p>
          <a:endParaRPr lang="de-DE"/>
        </a:p>
      </dgm:t>
    </dgm:pt>
    <dgm:pt modelId="{3FF9E9EB-C98B-4BDE-8495-51E418FE3ABB}">
      <dgm:prSet phldrT="[Text]"/>
      <dgm:spPr>
        <a:solidFill>
          <a:srgbClr val="FFFFCC"/>
        </a:solidFill>
        <a:ln w="0">
          <a:noFill/>
        </a:ln>
      </dgm:spPr>
      <dgm:t>
        <a:bodyPr/>
        <a:lstStyle/>
        <a:p>
          <a:r>
            <a:rPr lang="de-DE" dirty="0" smtClean="0"/>
            <a:t>physisch</a:t>
          </a:r>
          <a:endParaRPr lang="de-DE" dirty="0"/>
        </a:p>
      </dgm:t>
    </dgm:pt>
    <dgm:pt modelId="{670066E8-40BC-41CD-B707-E290DD24DCD5}" type="parTrans" cxnId="{B8A805DA-86A2-497F-A294-E08FA9B81920}">
      <dgm:prSet/>
      <dgm:spPr/>
      <dgm:t>
        <a:bodyPr/>
        <a:lstStyle/>
        <a:p>
          <a:endParaRPr lang="de-DE"/>
        </a:p>
      </dgm:t>
    </dgm:pt>
    <dgm:pt modelId="{13BEFF8E-1CBD-4565-83FB-9523A57B2424}" type="sibTrans" cxnId="{B8A805DA-86A2-497F-A294-E08FA9B81920}">
      <dgm:prSet/>
      <dgm:spPr/>
      <dgm:t>
        <a:bodyPr/>
        <a:lstStyle/>
        <a:p>
          <a:endParaRPr lang="de-DE"/>
        </a:p>
      </dgm:t>
    </dgm:pt>
    <dgm:pt modelId="{46E9ADF9-5219-4CAA-8740-46F2A196E9A4}">
      <dgm:prSet phldrT="[Text]"/>
      <dgm:spPr>
        <a:solidFill>
          <a:srgbClr val="FFFFCC"/>
        </a:solidFill>
        <a:ln w="0">
          <a:noFill/>
        </a:ln>
      </dgm:spPr>
      <dgm:t>
        <a:bodyPr/>
        <a:lstStyle/>
        <a:p>
          <a:r>
            <a:rPr lang="de-DE" dirty="0" smtClean="0"/>
            <a:t>Abbilder (Bild, Video, Audio, …)</a:t>
          </a:r>
          <a:endParaRPr lang="de-DE" dirty="0"/>
        </a:p>
      </dgm:t>
    </dgm:pt>
    <dgm:pt modelId="{C08ED8B4-B850-410C-957E-2B9ABCD08EB1}" type="parTrans" cxnId="{234AC0F8-034D-4A01-91A7-EB91BFE4B237}">
      <dgm:prSet/>
      <dgm:spPr/>
      <dgm:t>
        <a:bodyPr/>
        <a:lstStyle/>
        <a:p>
          <a:endParaRPr lang="de-DE"/>
        </a:p>
      </dgm:t>
    </dgm:pt>
    <dgm:pt modelId="{C939B91A-C4AE-4062-B50C-3DDDE6E8079D}" type="sibTrans" cxnId="{234AC0F8-034D-4A01-91A7-EB91BFE4B237}">
      <dgm:prSet/>
      <dgm:spPr/>
      <dgm:t>
        <a:bodyPr/>
        <a:lstStyle/>
        <a:p>
          <a:endParaRPr lang="de-DE"/>
        </a:p>
      </dgm:t>
    </dgm:pt>
    <dgm:pt modelId="{F36478D6-6200-4C54-B6FB-4D5B9BF0A05E}">
      <dgm:prSet phldrT="[Text]"/>
      <dgm:spPr>
        <a:ln w="25400">
          <a:solidFill>
            <a:srgbClr val="54B0BD"/>
          </a:solidFill>
        </a:ln>
      </dgm:spPr>
      <dgm:t>
        <a:bodyPr/>
        <a:lstStyle/>
        <a:p>
          <a:r>
            <a:rPr lang="de-DE" dirty="0" smtClean="0">
              <a:solidFill>
                <a:srgbClr val="54B0BD"/>
              </a:solidFill>
            </a:rPr>
            <a:t>Daten</a:t>
          </a:r>
          <a:endParaRPr lang="de-DE" dirty="0">
            <a:solidFill>
              <a:srgbClr val="54B0BD"/>
            </a:solidFill>
          </a:endParaRPr>
        </a:p>
      </dgm:t>
    </dgm:pt>
    <dgm:pt modelId="{4AD1E702-452E-4477-807D-184FF141661A}" type="parTrans" cxnId="{8D47636E-78CF-4187-B9CF-7E9E47E4B7FD}">
      <dgm:prSet/>
      <dgm:spPr/>
      <dgm:t>
        <a:bodyPr/>
        <a:lstStyle/>
        <a:p>
          <a:endParaRPr lang="de-DE"/>
        </a:p>
      </dgm:t>
    </dgm:pt>
    <dgm:pt modelId="{8689A103-CBBE-4AF4-B799-5C31487FCFFA}" type="sibTrans" cxnId="{8D47636E-78CF-4187-B9CF-7E9E47E4B7FD}">
      <dgm:prSet/>
      <dgm:spPr/>
      <dgm:t>
        <a:bodyPr/>
        <a:lstStyle/>
        <a:p>
          <a:endParaRPr lang="de-DE"/>
        </a:p>
      </dgm:t>
    </dgm:pt>
    <dgm:pt modelId="{02B04F7E-644C-4B2B-8F9C-1C04A2E64249}">
      <dgm:prSet phldrT="[Text]"/>
      <dgm:spPr>
        <a:solidFill>
          <a:srgbClr val="FFFFCC"/>
        </a:solidFill>
        <a:ln w="0">
          <a:noFill/>
        </a:ln>
      </dgm:spPr>
      <dgm:t>
        <a:bodyPr/>
        <a:lstStyle/>
        <a:p>
          <a:r>
            <a:rPr lang="de-DE" dirty="0" smtClean="0"/>
            <a:t>intrinsisch</a:t>
          </a:r>
          <a:endParaRPr lang="de-DE" dirty="0"/>
        </a:p>
      </dgm:t>
    </dgm:pt>
    <dgm:pt modelId="{76EF1330-4CA7-4A1F-BB71-7CDDD001E8B2}" type="parTrans" cxnId="{25B436FE-0121-4287-B026-F59851E70E00}">
      <dgm:prSet/>
      <dgm:spPr/>
      <dgm:t>
        <a:bodyPr/>
        <a:lstStyle/>
        <a:p>
          <a:endParaRPr lang="de-DE"/>
        </a:p>
      </dgm:t>
    </dgm:pt>
    <dgm:pt modelId="{88012D7F-125E-48FE-B4F3-B7DBB4F8EE91}" type="sibTrans" cxnId="{25B436FE-0121-4287-B026-F59851E70E00}">
      <dgm:prSet/>
      <dgm:spPr/>
      <dgm:t>
        <a:bodyPr/>
        <a:lstStyle/>
        <a:p>
          <a:endParaRPr lang="de-DE"/>
        </a:p>
      </dgm:t>
    </dgm:pt>
    <dgm:pt modelId="{86A6E00F-9D44-4C4E-95F7-F9E93FD3C7A0}">
      <dgm:prSet phldrT="[Text]"/>
      <dgm:spPr>
        <a:solidFill>
          <a:srgbClr val="FFFFCC"/>
        </a:solidFill>
        <a:ln w="0">
          <a:noFill/>
        </a:ln>
      </dgm:spPr>
      <dgm:t>
        <a:bodyPr/>
        <a:lstStyle/>
        <a:p>
          <a:r>
            <a:rPr lang="de-DE" dirty="0" smtClean="0"/>
            <a:t>extrinsisch</a:t>
          </a:r>
          <a:endParaRPr lang="de-DE" dirty="0"/>
        </a:p>
      </dgm:t>
    </dgm:pt>
    <dgm:pt modelId="{0A04398A-5628-4ED0-B947-FB295E1FEC02}" type="parTrans" cxnId="{4FCCD807-D34D-433F-B490-D4B599D8F24C}">
      <dgm:prSet/>
      <dgm:spPr/>
      <dgm:t>
        <a:bodyPr/>
        <a:lstStyle/>
        <a:p>
          <a:endParaRPr lang="de-DE"/>
        </a:p>
      </dgm:t>
    </dgm:pt>
    <dgm:pt modelId="{EEB50D55-CC1A-459C-A514-CC6E0904EB76}" type="sibTrans" cxnId="{4FCCD807-D34D-433F-B490-D4B599D8F24C}">
      <dgm:prSet/>
      <dgm:spPr/>
      <dgm:t>
        <a:bodyPr/>
        <a:lstStyle/>
        <a:p>
          <a:endParaRPr lang="de-DE"/>
        </a:p>
      </dgm:t>
    </dgm:pt>
    <dgm:pt modelId="{0E242403-D3FD-4A76-B458-99896A97CED1}">
      <dgm:prSet phldrT="[Text]"/>
      <dgm:spPr>
        <a:solidFill>
          <a:srgbClr val="54B0BD"/>
        </a:solidFill>
        <a:ln>
          <a:noFill/>
        </a:ln>
      </dgm:spPr>
      <dgm:t>
        <a:bodyPr/>
        <a:lstStyle/>
        <a:p>
          <a:r>
            <a:rPr lang="de-DE" dirty="0" smtClean="0"/>
            <a:t>Information (digitaler Zwilling)</a:t>
          </a:r>
          <a:endParaRPr lang="de-DE" dirty="0"/>
        </a:p>
      </dgm:t>
    </dgm:pt>
    <dgm:pt modelId="{BC69CED5-44C5-4F32-8B38-0689831DE08A}" type="parTrans" cxnId="{CC76276C-272F-4A5A-8610-91E84B49F8F2}">
      <dgm:prSet/>
      <dgm:spPr/>
      <dgm:t>
        <a:bodyPr/>
        <a:lstStyle/>
        <a:p>
          <a:endParaRPr lang="de-DE"/>
        </a:p>
      </dgm:t>
    </dgm:pt>
    <dgm:pt modelId="{C73DF20C-68AA-475D-BE3F-769C5510FB5B}" type="sibTrans" cxnId="{CC76276C-272F-4A5A-8610-91E84B49F8F2}">
      <dgm:prSet/>
      <dgm:spPr/>
      <dgm:t>
        <a:bodyPr/>
        <a:lstStyle/>
        <a:p>
          <a:endParaRPr lang="de-DE"/>
        </a:p>
      </dgm:t>
    </dgm:pt>
    <dgm:pt modelId="{52DDDFA3-C417-40B0-A158-243CCA8D11FC}">
      <dgm:prSet phldrT="[Text]"/>
      <dgm:spPr>
        <a:solidFill>
          <a:srgbClr val="FFFFCC"/>
        </a:solidFill>
        <a:ln w="12700">
          <a:solidFill>
            <a:srgbClr val="54B0BD"/>
          </a:solidFill>
        </a:ln>
        <a:effectLst/>
      </dgm:spPr>
      <dgm:t>
        <a:bodyPr/>
        <a:lstStyle/>
        <a:p>
          <a:r>
            <a:rPr lang="de-DE" dirty="0" smtClean="0"/>
            <a:t>ideeller Wert</a:t>
          </a:r>
          <a:endParaRPr lang="de-DE" dirty="0"/>
        </a:p>
      </dgm:t>
    </dgm:pt>
    <dgm:pt modelId="{BA5FC02D-EFF4-4312-962D-E5921106A37F}" type="parTrans" cxnId="{5BAF26B7-0A13-4E8A-B29B-B0605C93FB3A}">
      <dgm:prSet/>
      <dgm:spPr/>
      <dgm:t>
        <a:bodyPr/>
        <a:lstStyle/>
        <a:p>
          <a:endParaRPr lang="de-DE"/>
        </a:p>
      </dgm:t>
    </dgm:pt>
    <dgm:pt modelId="{91E0CE8E-DC33-4923-9E59-41F27CB9CACD}" type="sibTrans" cxnId="{5BAF26B7-0A13-4E8A-B29B-B0605C93FB3A}">
      <dgm:prSet/>
      <dgm:spPr/>
      <dgm:t>
        <a:bodyPr/>
        <a:lstStyle/>
        <a:p>
          <a:endParaRPr lang="de-DE"/>
        </a:p>
      </dgm:t>
    </dgm:pt>
    <dgm:pt modelId="{63E94494-D398-4408-8E11-086201FA19F2}">
      <dgm:prSet phldrT="[Text]"/>
      <dgm:spPr>
        <a:solidFill>
          <a:srgbClr val="FFFFCC"/>
        </a:solidFill>
        <a:ln w="12700">
          <a:solidFill>
            <a:srgbClr val="54B0BD"/>
          </a:solidFill>
        </a:ln>
        <a:effectLst/>
      </dgm:spPr>
      <dgm:t>
        <a:bodyPr/>
        <a:lstStyle/>
        <a:p>
          <a:r>
            <a:rPr lang="de-DE" dirty="0" smtClean="0"/>
            <a:t>kollektiv verfügbar</a:t>
          </a:r>
          <a:endParaRPr lang="de-DE" dirty="0"/>
        </a:p>
      </dgm:t>
    </dgm:pt>
    <dgm:pt modelId="{E4AE781D-E065-4EA8-B6A7-0A3D42AE2C5E}" type="parTrans" cxnId="{1B67245A-2C57-4762-9BC6-AAEF221E491D}">
      <dgm:prSet/>
      <dgm:spPr/>
      <dgm:t>
        <a:bodyPr/>
        <a:lstStyle/>
        <a:p>
          <a:endParaRPr lang="de-DE"/>
        </a:p>
      </dgm:t>
    </dgm:pt>
    <dgm:pt modelId="{FDFF89B7-C35B-4FFD-98A6-43201AAE8143}" type="sibTrans" cxnId="{1B67245A-2C57-4762-9BC6-AAEF221E491D}">
      <dgm:prSet/>
      <dgm:spPr/>
      <dgm:t>
        <a:bodyPr/>
        <a:lstStyle/>
        <a:p>
          <a:endParaRPr lang="de-DE"/>
        </a:p>
      </dgm:t>
    </dgm:pt>
    <dgm:pt modelId="{929CD523-D2BA-48F1-819D-E81199AED79F}">
      <dgm:prSet phldrT="[Text]"/>
      <dgm:spPr>
        <a:solidFill>
          <a:srgbClr val="FFFFCC"/>
        </a:solidFill>
        <a:ln w="12700">
          <a:solidFill>
            <a:srgbClr val="54B0BD"/>
          </a:solidFill>
        </a:ln>
        <a:effectLst/>
      </dgm:spPr>
      <dgm:t>
        <a:bodyPr/>
        <a:lstStyle/>
        <a:p>
          <a:r>
            <a:rPr lang="de-DE" dirty="0" err="1" smtClean="0"/>
            <a:t>kollaborative</a:t>
          </a:r>
          <a:r>
            <a:rPr lang="de-DE" dirty="0" smtClean="0"/>
            <a:t> Nutzung</a:t>
          </a:r>
          <a:endParaRPr lang="de-DE" dirty="0"/>
        </a:p>
      </dgm:t>
    </dgm:pt>
    <dgm:pt modelId="{6251B83D-076B-4C9C-B15A-CAF4980D9492}" type="parTrans" cxnId="{BA559539-8E03-44F4-95CD-DEBD0596B14E}">
      <dgm:prSet/>
      <dgm:spPr/>
      <dgm:t>
        <a:bodyPr/>
        <a:lstStyle/>
        <a:p>
          <a:endParaRPr lang="de-DE"/>
        </a:p>
      </dgm:t>
    </dgm:pt>
    <dgm:pt modelId="{799005B3-FEA5-44FA-9E02-C6746AE95809}" type="sibTrans" cxnId="{BA559539-8E03-44F4-95CD-DEBD0596B14E}">
      <dgm:prSet/>
      <dgm:spPr/>
      <dgm:t>
        <a:bodyPr/>
        <a:lstStyle/>
        <a:p>
          <a:endParaRPr lang="de-DE"/>
        </a:p>
      </dgm:t>
    </dgm:pt>
    <dgm:pt modelId="{A9EBF692-E52F-426E-A3AD-F12A170B6FF4}" type="pres">
      <dgm:prSet presAssocID="{6CAD836D-7921-4203-B81D-94230D54548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98EDEF6F-8123-4D69-BDB7-F580325D2B9D}" type="pres">
      <dgm:prSet presAssocID="{0E242403-D3FD-4A76-B458-99896A97CED1}" presName="boxAndChildren" presStyleCnt="0"/>
      <dgm:spPr/>
    </dgm:pt>
    <dgm:pt modelId="{28407F3D-AF05-45E4-A037-0287B430ACA2}" type="pres">
      <dgm:prSet presAssocID="{0E242403-D3FD-4A76-B458-99896A97CED1}" presName="parentTextBox" presStyleLbl="node1" presStyleIdx="0" presStyleCnt="3"/>
      <dgm:spPr/>
      <dgm:t>
        <a:bodyPr/>
        <a:lstStyle/>
        <a:p>
          <a:endParaRPr lang="de-DE"/>
        </a:p>
      </dgm:t>
    </dgm:pt>
    <dgm:pt modelId="{F8728675-E7CD-44C6-8371-B7253F9CDDD5}" type="pres">
      <dgm:prSet presAssocID="{0E242403-D3FD-4A76-B458-99896A97CED1}" presName="entireBox" presStyleLbl="node1" presStyleIdx="0" presStyleCnt="3"/>
      <dgm:spPr/>
      <dgm:t>
        <a:bodyPr/>
        <a:lstStyle/>
        <a:p>
          <a:endParaRPr lang="de-DE"/>
        </a:p>
      </dgm:t>
    </dgm:pt>
    <dgm:pt modelId="{D1EE1227-237F-4696-98C9-81EE9EFCBD1E}" type="pres">
      <dgm:prSet presAssocID="{0E242403-D3FD-4A76-B458-99896A97CED1}" presName="descendantBox" presStyleCnt="0"/>
      <dgm:spPr/>
    </dgm:pt>
    <dgm:pt modelId="{4CD5AC5C-2102-4BE4-AFB2-986277AD9C44}" type="pres">
      <dgm:prSet presAssocID="{52DDDFA3-C417-40B0-A158-243CCA8D11FC}" presName="childTextBox" presStyleLbl="fgAccFollowNode1" presStyleIdx="0" presStyleCnt="7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A92B14CC-B2B0-4ECF-9789-ABF0E2099916}" type="pres">
      <dgm:prSet presAssocID="{63E94494-D398-4408-8E11-086201FA19F2}" presName="childTextBox" presStyleLbl="fgAccFollowNode1" presStyleIdx="1" presStyleCnt="7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C5C11578-1D41-4A12-9D34-082C82D0EB3B}" type="pres">
      <dgm:prSet presAssocID="{929CD523-D2BA-48F1-819D-E81199AED79F}" presName="childTextBox" presStyleLbl="fgAccFollowNode1" presStyleIdx="2" presStyleCnt="7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15054155-12F6-4F9F-80AD-10049E32A8AF}" type="pres">
      <dgm:prSet presAssocID="{8689A103-CBBE-4AF4-B799-5C31487FCFFA}" presName="sp" presStyleCnt="0"/>
      <dgm:spPr/>
    </dgm:pt>
    <dgm:pt modelId="{718D7523-7161-406F-B3F5-BA0A50A1FA5F}" type="pres">
      <dgm:prSet presAssocID="{F36478D6-6200-4C54-B6FB-4D5B9BF0A05E}" presName="arrowAndChildren" presStyleCnt="0"/>
      <dgm:spPr/>
    </dgm:pt>
    <dgm:pt modelId="{97634797-0244-4633-A638-0177136606F2}" type="pres">
      <dgm:prSet presAssocID="{F36478D6-6200-4C54-B6FB-4D5B9BF0A05E}" presName="parentTextArrow" presStyleLbl="node1" presStyleIdx="0" presStyleCnt="3"/>
      <dgm:spPr/>
      <dgm:t>
        <a:bodyPr/>
        <a:lstStyle/>
        <a:p>
          <a:endParaRPr lang="de-DE"/>
        </a:p>
      </dgm:t>
    </dgm:pt>
    <dgm:pt modelId="{E61124CC-21C2-4E32-BC81-2C105400D361}" type="pres">
      <dgm:prSet presAssocID="{F36478D6-6200-4C54-B6FB-4D5B9BF0A05E}" presName="arrow" presStyleLbl="node1" presStyleIdx="1" presStyleCnt="3"/>
      <dgm:spPr/>
      <dgm:t>
        <a:bodyPr/>
        <a:lstStyle/>
        <a:p>
          <a:endParaRPr lang="de-DE"/>
        </a:p>
      </dgm:t>
    </dgm:pt>
    <dgm:pt modelId="{4AF37B7E-0207-4D9D-A7A5-A71A38C1D6FD}" type="pres">
      <dgm:prSet presAssocID="{F36478D6-6200-4C54-B6FB-4D5B9BF0A05E}" presName="descendantArrow" presStyleCnt="0"/>
      <dgm:spPr/>
    </dgm:pt>
    <dgm:pt modelId="{BAE3C70A-5AAD-4C38-9EFA-F8E9BCF9DE61}" type="pres">
      <dgm:prSet presAssocID="{02B04F7E-644C-4B2B-8F9C-1C04A2E64249}" presName="childTextArrow" presStyleLbl="fgAccFollowNode1" presStyleIdx="3" presStyleCnt="7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54849A8-5FFE-4FB7-8210-AE4AF4B32803}" type="pres">
      <dgm:prSet presAssocID="{86A6E00F-9D44-4C4E-95F7-F9E93FD3C7A0}" presName="childTextArrow" presStyleLbl="fgAccFollowNode1" presStyleIdx="4" presStyleCnt="7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5620C9D3-456A-460A-B1DB-839BB3798848}" type="pres">
      <dgm:prSet presAssocID="{D6CD408B-FA12-4B77-B071-6568CEB388E0}" presName="sp" presStyleCnt="0"/>
      <dgm:spPr/>
    </dgm:pt>
    <dgm:pt modelId="{5EE21B6C-53D1-46A5-88E2-CAEEFD4D47F2}" type="pres">
      <dgm:prSet presAssocID="{4E612668-4617-4777-9485-D07052FE9E99}" presName="arrowAndChildren" presStyleCnt="0"/>
      <dgm:spPr/>
    </dgm:pt>
    <dgm:pt modelId="{ED0DDC85-D10F-47C8-9D39-61BAEF270250}" type="pres">
      <dgm:prSet presAssocID="{4E612668-4617-4777-9485-D07052FE9E99}" presName="parentTextArrow" presStyleLbl="node1" presStyleIdx="1" presStyleCnt="3"/>
      <dgm:spPr/>
      <dgm:t>
        <a:bodyPr/>
        <a:lstStyle/>
        <a:p>
          <a:endParaRPr lang="de-DE"/>
        </a:p>
      </dgm:t>
    </dgm:pt>
    <dgm:pt modelId="{5553A429-35B2-434C-A76F-DDCC7AF71B73}" type="pres">
      <dgm:prSet presAssocID="{4E612668-4617-4777-9485-D07052FE9E99}" presName="arrow" presStyleLbl="node1" presStyleIdx="2" presStyleCnt="3"/>
      <dgm:spPr/>
      <dgm:t>
        <a:bodyPr/>
        <a:lstStyle/>
        <a:p>
          <a:endParaRPr lang="de-DE"/>
        </a:p>
      </dgm:t>
    </dgm:pt>
    <dgm:pt modelId="{57BD4BF6-D004-45C1-8979-8D29555DCE3C}" type="pres">
      <dgm:prSet presAssocID="{4E612668-4617-4777-9485-D07052FE9E99}" presName="descendantArrow" presStyleCnt="0"/>
      <dgm:spPr/>
    </dgm:pt>
    <dgm:pt modelId="{FD3FA8B4-C2B4-4A03-A096-500154A4ACF8}" type="pres">
      <dgm:prSet presAssocID="{3FF9E9EB-C98B-4BDE-8495-51E418FE3ABB}" presName="childTextArrow" presStyleLbl="fgAccFollowNode1" presStyleIdx="5" presStyleCnt="7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4D0B2F31-65E6-4052-B79A-5ED4C5746846}" type="pres">
      <dgm:prSet presAssocID="{46E9ADF9-5219-4CAA-8740-46F2A196E9A4}" presName="childTextArrow" presStyleLbl="fgAccFollowNode1" presStyleIdx="6" presStyleCnt="7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2B844640-F272-4D09-9D86-05B7F6D32EC9}" type="presOf" srcId="{F36478D6-6200-4C54-B6FB-4D5B9BF0A05E}" destId="{97634797-0244-4633-A638-0177136606F2}" srcOrd="0" destOrd="0" presId="urn:microsoft.com/office/officeart/2005/8/layout/process4"/>
    <dgm:cxn modelId="{4FCCD807-D34D-433F-B490-D4B599D8F24C}" srcId="{F36478D6-6200-4C54-B6FB-4D5B9BF0A05E}" destId="{86A6E00F-9D44-4C4E-95F7-F9E93FD3C7A0}" srcOrd="1" destOrd="0" parTransId="{0A04398A-5628-4ED0-B947-FB295E1FEC02}" sibTransId="{EEB50D55-CC1A-459C-A514-CC6E0904EB76}"/>
    <dgm:cxn modelId="{25B436FE-0121-4287-B026-F59851E70E00}" srcId="{F36478D6-6200-4C54-B6FB-4D5B9BF0A05E}" destId="{02B04F7E-644C-4B2B-8F9C-1C04A2E64249}" srcOrd="0" destOrd="0" parTransId="{76EF1330-4CA7-4A1F-BB71-7CDDD001E8B2}" sibTransId="{88012D7F-125E-48FE-B4F3-B7DBB4F8EE91}"/>
    <dgm:cxn modelId="{A17AFB66-87FC-4126-97CE-3CFA1A81623B}" type="presOf" srcId="{3FF9E9EB-C98B-4BDE-8495-51E418FE3ABB}" destId="{FD3FA8B4-C2B4-4A03-A096-500154A4ACF8}" srcOrd="0" destOrd="0" presId="urn:microsoft.com/office/officeart/2005/8/layout/process4"/>
    <dgm:cxn modelId="{5BAF26B7-0A13-4E8A-B29B-B0605C93FB3A}" srcId="{0E242403-D3FD-4A76-B458-99896A97CED1}" destId="{52DDDFA3-C417-40B0-A158-243CCA8D11FC}" srcOrd="0" destOrd="0" parTransId="{BA5FC02D-EFF4-4312-962D-E5921106A37F}" sibTransId="{91E0CE8E-DC33-4923-9E59-41F27CB9CACD}"/>
    <dgm:cxn modelId="{35862D53-B568-4B7C-8C24-0D44410638F1}" type="presOf" srcId="{4E612668-4617-4777-9485-D07052FE9E99}" destId="{ED0DDC85-D10F-47C8-9D39-61BAEF270250}" srcOrd="0" destOrd="0" presId="urn:microsoft.com/office/officeart/2005/8/layout/process4"/>
    <dgm:cxn modelId="{EDE1C9B4-5048-41F3-88C8-B311E040568E}" type="presOf" srcId="{929CD523-D2BA-48F1-819D-E81199AED79F}" destId="{C5C11578-1D41-4A12-9D34-082C82D0EB3B}" srcOrd="0" destOrd="0" presId="urn:microsoft.com/office/officeart/2005/8/layout/process4"/>
    <dgm:cxn modelId="{7B2DEFEC-7B22-46B9-8C6D-DB17795972A8}" type="presOf" srcId="{02B04F7E-644C-4B2B-8F9C-1C04A2E64249}" destId="{BAE3C70A-5AAD-4C38-9EFA-F8E9BCF9DE61}" srcOrd="0" destOrd="0" presId="urn:microsoft.com/office/officeart/2005/8/layout/process4"/>
    <dgm:cxn modelId="{3667E631-279E-493D-9205-D3E1D7580806}" type="presOf" srcId="{46E9ADF9-5219-4CAA-8740-46F2A196E9A4}" destId="{4D0B2F31-65E6-4052-B79A-5ED4C5746846}" srcOrd="0" destOrd="0" presId="urn:microsoft.com/office/officeart/2005/8/layout/process4"/>
    <dgm:cxn modelId="{1B67245A-2C57-4762-9BC6-AAEF221E491D}" srcId="{0E242403-D3FD-4A76-B458-99896A97CED1}" destId="{63E94494-D398-4408-8E11-086201FA19F2}" srcOrd="1" destOrd="0" parTransId="{E4AE781D-E065-4EA8-B6A7-0A3D42AE2C5E}" sibTransId="{FDFF89B7-C35B-4FFD-98A6-43201AAE8143}"/>
    <dgm:cxn modelId="{234AC0F8-034D-4A01-91A7-EB91BFE4B237}" srcId="{4E612668-4617-4777-9485-D07052FE9E99}" destId="{46E9ADF9-5219-4CAA-8740-46F2A196E9A4}" srcOrd="1" destOrd="0" parTransId="{C08ED8B4-B850-410C-957E-2B9ABCD08EB1}" sibTransId="{C939B91A-C4AE-4062-B50C-3DDDE6E8079D}"/>
    <dgm:cxn modelId="{B8A805DA-86A2-497F-A294-E08FA9B81920}" srcId="{4E612668-4617-4777-9485-D07052FE9E99}" destId="{3FF9E9EB-C98B-4BDE-8495-51E418FE3ABB}" srcOrd="0" destOrd="0" parTransId="{670066E8-40BC-41CD-B707-E290DD24DCD5}" sibTransId="{13BEFF8E-1CBD-4565-83FB-9523A57B2424}"/>
    <dgm:cxn modelId="{BA559539-8E03-44F4-95CD-DEBD0596B14E}" srcId="{0E242403-D3FD-4A76-B458-99896A97CED1}" destId="{929CD523-D2BA-48F1-819D-E81199AED79F}" srcOrd="2" destOrd="0" parTransId="{6251B83D-076B-4C9C-B15A-CAF4980D9492}" sibTransId="{799005B3-FEA5-44FA-9E02-C6746AE95809}"/>
    <dgm:cxn modelId="{9A14A3E6-7CC2-4F81-BD55-1211A3DFA8F9}" type="presOf" srcId="{86A6E00F-9D44-4C4E-95F7-F9E93FD3C7A0}" destId="{754849A8-5FFE-4FB7-8210-AE4AF4B32803}" srcOrd="0" destOrd="0" presId="urn:microsoft.com/office/officeart/2005/8/layout/process4"/>
    <dgm:cxn modelId="{68F52BE9-513F-44A1-90EE-3C994E196012}" type="presOf" srcId="{6CAD836D-7921-4203-B81D-94230D545484}" destId="{A9EBF692-E52F-426E-A3AD-F12A170B6FF4}" srcOrd="0" destOrd="0" presId="urn:microsoft.com/office/officeart/2005/8/layout/process4"/>
    <dgm:cxn modelId="{CDD6323D-43B5-46D0-9097-EF1D4C0489A4}" type="presOf" srcId="{63E94494-D398-4408-8E11-086201FA19F2}" destId="{A92B14CC-B2B0-4ECF-9789-ABF0E2099916}" srcOrd="0" destOrd="0" presId="urn:microsoft.com/office/officeart/2005/8/layout/process4"/>
    <dgm:cxn modelId="{56E697A1-DCCF-485A-9188-49B706A54726}" type="presOf" srcId="{0E242403-D3FD-4A76-B458-99896A97CED1}" destId="{28407F3D-AF05-45E4-A037-0287B430ACA2}" srcOrd="0" destOrd="0" presId="urn:microsoft.com/office/officeart/2005/8/layout/process4"/>
    <dgm:cxn modelId="{B025860E-A932-42B7-AED1-813E07FEC7E6}" srcId="{6CAD836D-7921-4203-B81D-94230D545484}" destId="{4E612668-4617-4777-9485-D07052FE9E99}" srcOrd="0" destOrd="0" parTransId="{7F37ACE9-B660-47E4-A092-5B855D054D4F}" sibTransId="{D6CD408B-FA12-4B77-B071-6568CEB388E0}"/>
    <dgm:cxn modelId="{8D47636E-78CF-4187-B9CF-7E9E47E4B7FD}" srcId="{6CAD836D-7921-4203-B81D-94230D545484}" destId="{F36478D6-6200-4C54-B6FB-4D5B9BF0A05E}" srcOrd="1" destOrd="0" parTransId="{4AD1E702-452E-4477-807D-184FF141661A}" sibTransId="{8689A103-CBBE-4AF4-B799-5C31487FCFFA}"/>
    <dgm:cxn modelId="{2B349D18-C1DC-4083-B5F3-4B347FAED25B}" type="presOf" srcId="{F36478D6-6200-4C54-B6FB-4D5B9BF0A05E}" destId="{E61124CC-21C2-4E32-BC81-2C105400D361}" srcOrd="1" destOrd="0" presId="urn:microsoft.com/office/officeart/2005/8/layout/process4"/>
    <dgm:cxn modelId="{0DAF0198-089F-434B-8CE2-FD81333E0208}" type="presOf" srcId="{52DDDFA3-C417-40B0-A158-243CCA8D11FC}" destId="{4CD5AC5C-2102-4BE4-AFB2-986277AD9C44}" srcOrd="0" destOrd="0" presId="urn:microsoft.com/office/officeart/2005/8/layout/process4"/>
    <dgm:cxn modelId="{CC76276C-272F-4A5A-8610-91E84B49F8F2}" srcId="{6CAD836D-7921-4203-B81D-94230D545484}" destId="{0E242403-D3FD-4A76-B458-99896A97CED1}" srcOrd="2" destOrd="0" parTransId="{BC69CED5-44C5-4F32-8B38-0689831DE08A}" sibTransId="{C73DF20C-68AA-475D-BE3F-769C5510FB5B}"/>
    <dgm:cxn modelId="{EA91BD07-DAD3-4CCA-BA63-970A4710BC29}" type="presOf" srcId="{0E242403-D3FD-4A76-B458-99896A97CED1}" destId="{F8728675-E7CD-44C6-8371-B7253F9CDDD5}" srcOrd="1" destOrd="0" presId="urn:microsoft.com/office/officeart/2005/8/layout/process4"/>
    <dgm:cxn modelId="{393EFDAE-72EA-49D6-8957-AEF5CF6B8D79}" type="presOf" srcId="{4E612668-4617-4777-9485-D07052FE9E99}" destId="{5553A429-35B2-434C-A76F-DDCC7AF71B73}" srcOrd="1" destOrd="0" presId="urn:microsoft.com/office/officeart/2005/8/layout/process4"/>
    <dgm:cxn modelId="{087F52F8-26D3-482D-B9A6-DC4A3C2EB6D7}" type="presParOf" srcId="{A9EBF692-E52F-426E-A3AD-F12A170B6FF4}" destId="{98EDEF6F-8123-4D69-BDB7-F580325D2B9D}" srcOrd="0" destOrd="0" presId="urn:microsoft.com/office/officeart/2005/8/layout/process4"/>
    <dgm:cxn modelId="{F50977CE-0BDC-4750-92A6-6ED134586185}" type="presParOf" srcId="{98EDEF6F-8123-4D69-BDB7-F580325D2B9D}" destId="{28407F3D-AF05-45E4-A037-0287B430ACA2}" srcOrd="0" destOrd="0" presId="urn:microsoft.com/office/officeart/2005/8/layout/process4"/>
    <dgm:cxn modelId="{1A2A5BB5-D35F-4FA6-8316-F1CCFDFFBEC6}" type="presParOf" srcId="{98EDEF6F-8123-4D69-BDB7-F580325D2B9D}" destId="{F8728675-E7CD-44C6-8371-B7253F9CDDD5}" srcOrd="1" destOrd="0" presId="urn:microsoft.com/office/officeart/2005/8/layout/process4"/>
    <dgm:cxn modelId="{01EAE3E4-DC92-421B-95AB-C4D9AABE64C8}" type="presParOf" srcId="{98EDEF6F-8123-4D69-BDB7-F580325D2B9D}" destId="{D1EE1227-237F-4696-98C9-81EE9EFCBD1E}" srcOrd="2" destOrd="0" presId="urn:microsoft.com/office/officeart/2005/8/layout/process4"/>
    <dgm:cxn modelId="{78705D59-E887-4759-BE6B-DB68AC91E538}" type="presParOf" srcId="{D1EE1227-237F-4696-98C9-81EE9EFCBD1E}" destId="{4CD5AC5C-2102-4BE4-AFB2-986277AD9C44}" srcOrd="0" destOrd="0" presId="urn:microsoft.com/office/officeart/2005/8/layout/process4"/>
    <dgm:cxn modelId="{B18E930A-F912-48DF-8B1A-27197D493945}" type="presParOf" srcId="{D1EE1227-237F-4696-98C9-81EE9EFCBD1E}" destId="{A92B14CC-B2B0-4ECF-9789-ABF0E2099916}" srcOrd="1" destOrd="0" presId="urn:microsoft.com/office/officeart/2005/8/layout/process4"/>
    <dgm:cxn modelId="{AB81CEF9-E8C6-4186-93C6-C61B0CE261B8}" type="presParOf" srcId="{D1EE1227-237F-4696-98C9-81EE9EFCBD1E}" destId="{C5C11578-1D41-4A12-9D34-082C82D0EB3B}" srcOrd="2" destOrd="0" presId="urn:microsoft.com/office/officeart/2005/8/layout/process4"/>
    <dgm:cxn modelId="{065AE68D-8FD3-4BC2-AE00-B478A37FC118}" type="presParOf" srcId="{A9EBF692-E52F-426E-A3AD-F12A170B6FF4}" destId="{15054155-12F6-4F9F-80AD-10049E32A8AF}" srcOrd="1" destOrd="0" presId="urn:microsoft.com/office/officeart/2005/8/layout/process4"/>
    <dgm:cxn modelId="{43B7EC99-64B2-42A7-B512-9B6259AA25DA}" type="presParOf" srcId="{A9EBF692-E52F-426E-A3AD-F12A170B6FF4}" destId="{718D7523-7161-406F-B3F5-BA0A50A1FA5F}" srcOrd="2" destOrd="0" presId="urn:microsoft.com/office/officeart/2005/8/layout/process4"/>
    <dgm:cxn modelId="{00E47FBA-4B06-4A0B-BA31-9AC796F90463}" type="presParOf" srcId="{718D7523-7161-406F-B3F5-BA0A50A1FA5F}" destId="{97634797-0244-4633-A638-0177136606F2}" srcOrd="0" destOrd="0" presId="urn:microsoft.com/office/officeart/2005/8/layout/process4"/>
    <dgm:cxn modelId="{3A7F359D-5280-45FF-8A2B-4297D2AE09DA}" type="presParOf" srcId="{718D7523-7161-406F-B3F5-BA0A50A1FA5F}" destId="{E61124CC-21C2-4E32-BC81-2C105400D361}" srcOrd="1" destOrd="0" presId="urn:microsoft.com/office/officeart/2005/8/layout/process4"/>
    <dgm:cxn modelId="{9B4CCA6E-6E28-4FA8-ACE7-0BCCE237AEB7}" type="presParOf" srcId="{718D7523-7161-406F-B3F5-BA0A50A1FA5F}" destId="{4AF37B7E-0207-4D9D-A7A5-A71A38C1D6FD}" srcOrd="2" destOrd="0" presId="urn:microsoft.com/office/officeart/2005/8/layout/process4"/>
    <dgm:cxn modelId="{60C92190-C48C-4337-B4C4-7C5337C61132}" type="presParOf" srcId="{4AF37B7E-0207-4D9D-A7A5-A71A38C1D6FD}" destId="{BAE3C70A-5AAD-4C38-9EFA-F8E9BCF9DE61}" srcOrd="0" destOrd="0" presId="urn:microsoft.com/office/officeart/2005/8/layout/process4"/>
    <dgm:cxn modelId="{4693D08D-2BCB-4EDD-99D2-6A293AF3A66B}" type="presParOf" srcId="{4AF37B7E-0207-4D9D-A7A5-A71A38C1D6FD}" destId="{754849A8-5FFE-4FB7-8210-AE4AF4B32803}" srcOrd="1" destOrd="0" presId="urn:microsoft.com/office/officeart/2005/8/layout/process4"/>
    <dgm:cxn modelId="{FE826317-E5DC-48F8-A1AF-2D9AC7927A53}" type="presParOf" srcId="{A9EBF692-E52F-426E-A3AD-F12A170B6FF4}" destId="{5620C9D3-456A-460A-B1DB-839BB3798848}" srcOrd="3" destOrd="0" presId="urn:microsoft.com/office/officeart/2005/8/layout/process4"/>
    <dgm:cxn modelId="{DC7FA7D2-E69C-474E-A1A1-152310BF7D41}" type="presParOf" srcId="{A9EBF692-E52F-426E-A3AD-F12A170B6FF4}" destId="{5EE21B6C-53D1-46A5-88E2-CAEEFD4D47F2}" srcOrd="4" destOrd="0" presId="urn:microsoft.com/office/officeart/2005/8/layout/process4"/>
    <dgm:cxn modelId="{99C99274-D054-4D97-AFC0-BE05CECCB366}" type="presParOf" srcId="{5EE21B6C-53D1-46A5-88E2-CAEEFD4D47F2}" destId="{ED0DDC85-D10F-47C8-9D39-61BAEF270250}" srcOrd="0" destOrd="0" presId="urn:microsoft.com/office/officeart/2005/8/layout/process4"/>
    <dgm:cxn modelId="{8DAB6FFD-B605-49A5-85CC-C219108B7243}" type="presParOf" srcId="{5EE21B6C-53D1-46A5-88E2-CAEEFD4D47F2}" destId="{5553A429-35B2-434C-A76F-DDCC7AF71B73}" srcOrd="1" destOrd="0" presId="urn:microsoft.com/office/officeart/2005/8/layout/process4"/>
    <dgm:cxn modelId="{7D85CA23-F11D-48F7-AC81-392A286D94C0}" type="presParOf" srcId="{5EE21B6C-53D1-46A5-88E2-CAEEFD4D47F2}" destId="{57BD4BF6-D004-45C1-8979-8D29555DCE3C}" srcOrd="2" destOrd="0" presId="urn:microsoft.com/office/officeart/2005/8/layout/process4"/>
    <dgm:cxn modelId="{E4E59DED-B1E5-45B1-A29A-3F4907C70B8E}" type="presParOf" srcId="{57BD4BF6-D004-45C1-8979-8D29555DCE3C}" destId="{FD3FA8B4-C2B4-4A03-A096-500154A4ACF8}" srcOrd="0" destOrd="0" presId="urn:microsoft.com/office/officeart/2005/8/layout/process4"/>
    <dgm:cxn modelId="{59D3EB55-55A2-42A8-BEDB-A0B16E99CA54}" type="presParOf" srcId="{57BD4BF6-D004-45C1-8979-8D29555DCE3C}" destId="{4D0B2F31-65E6-4052-B79A-5ED4C5746846}" srcOrd="1" destOrd="0" presId="urn:microsoft.com/office/officeart/2005/8/layout/process4"/>
  </dgm:cxnLst>
  <dgm:bg>
    <a:effectLst>
      <a:glow rad="127000">
        <a:srgbClr val="54B0BD"/>
      </a:glow>
    </a:effectLst>
  </dgm:bg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728675-E7CD-44C6-8371-B7253F9CDDD5}">
      <dsp:nvSpPr>
        <dsp:cNvPr id="0" name=""/>
        <dsp:cNvSpPr/>
      </dsp:nvSpPr>
      <dsp:spPr>
        <a:xfrm>
          <a:off x="0" y="3410516"/>
          <a:ext cx="3810000" cy="1119407"/>
        </a:xfrm>
        <a:prstGeom prst="rect">
          <a:avLst/>
        </a:prstGeom>
        <a:solidFill>
          <a:srgbClr val="54B0BD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kern="1200" dirty="0" smtClean="0"/>
            <a:t>Information (digitaler Zwilling)</a:t>
          </a:r>
          <a:endParaRPr lang="de-DE" sz="2000" kern="1200" dirty="0"/>
        </a:p>
      </dsp:txBody>
      <dsp:txXfrm>
        <a:off x="0" y="3410516"/>
        <a:ext cx="3810000" cy="604480"/>
      </dsp:txXfrm>
    </dsp:sp>
    <dsp:sp modelId="{4CD5AC5C-2102-4BE4-AFB2-986277AD9C44}">
      <dsp:nvSpPr>
        <dsp:cNvPr id="0" name=""/>
        <dsp:cNvSpPr/>
      </dsp:nvSpPr>
      <dsp:spPr>
        <a:xfrm>
          <a:off x="1860" y="3992608"/>
          <a:ext cx="1268759" cy="514927"/>
        </a:xfrm>
        <a:prstGeom prst="rect">
          <a:avLst/>
        </a:prstGeom>
        <a:solidFill>
          <a:srgbClr val="FFFFCC"/>
        </a:solidFill>
        <a:ln w="12700" cap="flat" cmpd="sng" algn="ctr">
          <a:solidFill>
            <a:srgbClr val="54B0BD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 smtClean="0"/>
            <a:t>ideeller Wert</a:t>
          </a:r>
          <a:endParaRPr lang="de-DE" sz="1400" kern="1200" dirty="0"/>
        </a:p>
      </dsp:txBody>
      <dsp:txXfrm>
        <a:off x="1860" y="3992608"/>
        <a:ext cx="1268759" cy="514927"/>
      </dsp:txXfrm>
    </dsp:sp>
    <dsp:sp modelId="{A92B14CC-B2B0-4ECF-9789-ABF0E2099916}">
      <dsp:nvSpPr>
        <dsp:cNvPr id="0" name=""/>
        <dsp:cNvSpPr/>
      </dsp:nvSpPr>
      <dsp:spPr>
        <a:xfrm>
          <a:off x="1270620" y="3992608"/>
          <a:ext cx="1268759" cy="514927"/>
        </a:xfrm>
        <a:prstGeom prst="rect">
          <a:avLst/>
        </a:prstGeom>
        <a:solidFill>
          <a:srgbClr val="FFFFCC"/>
        </a:solidFill>
        <a:ln w="12700" cap="flat" cmpd="sng" algn="ctr">
          <a:solidFill>
            <a:srgbClr val="54B0BD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 smtClean="0"/>
            <a:t>kollektiv verfügbar</a:t>
          </a:r>
          <a:endParaRPr lang="de-DE" sz="1400" kern="1200" dirty="0"/>
        </a:p>
      </dsp:txBody>
      <dsp:txXfrm>
        <a:off x="1270620" y="3992608"/>
        <a:ext cx="1268759" cy="514927"/>
      </dsp:txXfrm>
    </dsp:sp>
    <dsp:sp modelId="{C5C11578-1D41-4A12-9D34-082C82D0EB3B}">
      <dsp:nvSpPr>
        <dsp:cNvPr id="0" name=""/>
        <dsp:cNvSpPr/>
      </dsp:nvSpPr>
      <dsp:spPr>
        <a:xfrm>
          <a:off x="2539379" y="3992608"/>
          <a:ext cx="1268759" cy="514927"/>
        </a:xfrm>
        <a:prstGeom prst="rect">
          <a:avLst/>
        </a:prstGeom>
        <a:solidFill>
          <a:srgbClr val="FFFFCC"/>
        </a:solidFill>
        <a:ln w="12700" cap="flat" cmpd="sng" algn="ctr">
          <a:solidFill>
            <a:srgbClr val="54B0BD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 err="1" smtClean="0"/>
            <a:t>kollaborative</a:t>
          </a:r>
          <a:r>
            <a:rPr lang="de-DE" sz="1400" kern="1200" dirty="0" smtClean="0"/>
            <a:t> Nutzung</a:t>
          </a:r>
          <a:endParaRPr lang="de-DE" sz="1400" kern="1200" dirty="0"/>
        </a:p>
      </dsp:txBody>
      <dsp:txXfrm>
        <a:off x="2539379" y="3992608"/>
        <a:ext cx="1268759" cy="514927"/>
      </dsp:txXfrm>
    </dsp:sp>
    <dsp:sp modelId="{E61124CC-21C2-4E32-BC81-2C105400D361}">
      <dsp:nvSpPr>
        <dsp:cNvPr id="0" name=""/>
        <dsp:cNvSpPr/>
      </dsp:nvSpPr>
      <dsp:spPr>
        <a:xfrm rot="10800000">
          <a:off x="0" y="1705658"/>
          <a:ext cx="3810000" cy="1721648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54B0BD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kern="1200" dirty="0" smtClean="0">
              <a:solidFill>
                <a:srgbClr val="54B0BD"/>
              </a:solidFill>
            </a:rPr>
            <a:t>Daten</a:t>
          </a:r>
          <a:endParaRPr lang="de-DE" sz="2000" kern="1200" dirty="0">
            <a:solidFill>
              <a:srgbClr val="54B0BD"/>
            </a:solidFill>
          </a:endParaRPr>
        </a:p>
      </dsp:txBody>
      <dsp:txXfrm rot="-10800000">
        <a:off x="0" y="1705658"/>
        <a:ext cx="3810000" cy="604298"/>
      </dsp:txXfrm>
    </dsp:sp>
    <dsp:sp modelId="{BAE3C70A-5AAD-4C38-9EFA-F8E9BCF9DE61}">
      <dsp:nvSpPr>
        <dsp:cNvPr id="0" name=""/>
        <dsp:cNvSpPr/>
      </dsp:nvSpPr>
      <dsp:spPr>
        <a:xfrm>
          <a:off x="0" y="2309957"/>
          <a:ext cx="1905000" cy="514773"/>
        </a:xfrm>
        <a:prstGeom prst="rect">
          <a:avLst/>
        </a:prstGeom>
        <a:solidFill>
          <a:srgbClr val="FFFFCC"/>
        </a:solidFill>
        <a:ln w="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 smtClean="0"/>
            <a:t>intrinsisch</a:t>
          </a:r>
          <a:endParaRPr lang="de-DE" sz="1400" kern="1200" dirty="0"/>
        </a:p>
      </dsp:txBody>
      <dsp:txXfrm>
        <a:off x="0" y="2309957"/>
        <a:ext cx="1905000" cy="514773"/>
      </dsp:txXfrm>
    </dsp:sp>
    <dsp:sp modelId="{754849A8-5FFE-4FB7-8210-AE4AF4B32803}">
      <dsp:nvSpPr>
        <dsp:cNvPr id="0" name=""/>
        <dsp:cNvSpPr/>
      </dsp:nvSpPr>
      <dsp:spPr>
        <a:xfrm>
          <a:off x="1905000" y="2309957"/>
          <a:ext cx="1905000" cy="514773"/>
        </a:xfrm>
        <a:prstGeom prst="rect">
          <a:avLst/>
        </a:prstGeom>
        <a:solidFill>
          <a:srgbClr val="FFFFCC"/>
        </a:solidFill>
        <a:ln w="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 smtClean="0"/>
            <a:t>extrinsisch</a:t>
          </a:r>
          <a:endParaRPr lang="de-DE" sz="1400" kern="1200" dirty="0"/>
        </a:p>
      </dsp:txBody>
      <dsp:txXfrm>
        <a:off x="1905000" y="2309957"/>
        <a:ext cx="1905000" cy="514773"/>
      </dsp:txXfrm>
    </dsp:sp>
    <dsp:sp modelId="{5553A429-35B2-434C-A76F-DDCC7AF71B73}">
      <dsp:nvSpPr>
        <dsp:cNvPr id="0" name=""/>
        <dsp:cNvSpPr/>
      </dsp:nvSpPr>
      <dsp:spPr>
        <a:xfrm rot="10800000">
          <a:off x="0" y="800"/>
          <a:ext cx="3810000" cy="1721648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54B0BD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kern="1200" dirty="0" smtClean="0">
              <a:solidFill>
                <a:srgbClr val="54B0BD"/>
              </a:solidFill>
            </a:rPr>
            <a:t>Objekt</a:t>
          </a:r>
          <a:endParaRPr lang="de-DE" sz="2000" kern="1200" dirty="0">
            <a:solidFill>
              <a:srgbClr val="54B0BD"/>
            </a:solidFill>
          </a:endParaRPr>
        </a:p>
      </dsp:txBody>
      <dsp:txXfrm rot="-10800000">
        <a:off x="0" y="800"/>
        <a:ext cx="3810000" cy="604298"/>
      </dsp:txXfrm>
    </dsp:sp>
    <dsp:sp modelId="{FD3FA8B4-C2B4-4A03-A096-500154A4ACF8}">
      <dsp:nvSpPr>
        <dsp:cNvPr id="0" name=""/>
        <dsp:cNvSpPr/>
      </dsp:nvSpPr>
      <dsp:spPr>
        <a:xfrm>
          <a:off x="0" y="605099"/>
          <a:ext cx="1905000" cy="514773"/>
        </a:xfrm>
        <a:prstGeom prst="rect">
          <a:avLst/>
        </a:prstGeom>
        <a:solidFill>
          <a:srgbClr val="FFFFCC"/>
        </a:solidFill>
        <a:ln w="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 smtClean="0"/>
            <a:t>physisch</a:t>
          </a:r>
          <a:endParaRPr lang="de-DE" sz="1400" kern="1200" dirty="0"/>
        </a:p>
      </dsp:txBody>
      <dsp:txXfrm>
        <a:off x="0" y="605099"/>
        <a:ext cx="1905000" cy="514773"/>
      </dsp:txXfrm>
    </dsp:sp>
    <dsp:sp modelId="{4D0B2F31-65E6-4052-B79A-5ED4C5746846}">
      <dsp:nvSpPr>
        <dsp:cNvPr id="0" name=""/>
        <dsp:cNvSpPr/>
      </dsp:nvSpPr>
      <dsp:spPr>
        <a:xfrm>
          <a:off x="1905000" y="605099"/>
          <a:ext cx="1905000" cy="514773"/>
        </a:xfrm>
        <a:prstGeom prst="rect">
          <a:avLst/>
        </a:prstGeom>
        <a:solidFill>
          <a:srgbClr val="FFFFCC"/>
        </a:solidFill>
        <a:ln w="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 smtClean="0"/>
            <a:t>Abbilder (Bild, Video, Audio, …)</a:t>
          </a:r>
          <a:endParaRPr lang="de-DE" sz="1400" kern="1200" dirty="0"/>
        </a:p>
      </dsp:txBody>
      <dsp:txXfrm>
        <a:off x="1905000" y="605099"/>
        <a:ext cx="1905000" cy="5147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 altLang="de-DE" dirty="0">
              <a:latin typeface="Lucida Sans Unicode" panose="020B0602030504020204" pitchFamily="34" charset="0"/>
            </a:endParaRPr>
          </a:p>
        </p:txBody>
      </p:sp>
      <p:sp>
        <p:nvSpPr>
          <p:cNvPr id="1935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de-DE" altLang="de-DE" dirty="0">
              <a:latin typeface="Lucida Sans Unicode" panose="020B0602030504020204" pitchFamily="34" charset="0"/>
            </a:endParaRPr>
          </a:p>
        </p:txBody>
      </p:sp>
      <p:sp>
        <p:nvSpPr>
          <p:cNvPr id="1935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 altLang="de-DE" dirty="0">
              <a:latin typeface="Lucida Sans Unicode" panose="020B0602030504020204" pitchFamily="34" charset="0"/>
            </a:endParaRPr>
          </a:p>
        </p:txBody>
      </p:sp>
      <p:sp>
        <p:nvSpPr>
          <p:cNvPr id="1935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43F1247-4D78-4B59-8543-5BAFCB7E9B4A}" type="slidenum">
              <a:rPr lang="de-DE" altLang="de-DE">
                <a:latin typeface="Lucida Sans Unicode" panose="020B0602030504020204" pitchFamily="34" charset="0"/>
              </a:rPr>
              <a:pPr/>
              <a:t>‹Nr.›</a:t>
            </a:fld>
            <a:endParaRPr lang="de-DE" altLang="de-DE" dirty="0">
              <a:latin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87766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Lucida Sans Unicode" panose="020B0602030504020204" pitchFamily="34" charset="0"/>
              </a:defRPr>
            </a:lvl1pPr>
          </a:lstStyle>
          <a:p>
            <a:endParaRPr lang="de-DE" altLang="de-DE" dirty="0"/>
          </a:p>
        </p:txBody>
      </p:sp>
      <p:sp>
        <p:nvSpPr>
          <p:cNvPr id="1955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Lucida Sans Unicode" panose="020B0602030504020204" pitchFamily="34" charset="0"/>
              </a:defRPr>
            </a:lvl1pPr>
          </a:lstStyle>
          <a:p>
            <a:endParaRPr lang="de-DE" altLang="de-DE" dirty="0"/>
          </a:p>
        </p:txBody>
      </p:sp>
      <p:sp>
        <p:nvSpPr>
          <p:cNvPr id="1955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955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dirty="0" smtClean="0"/>
              <a:t>Textmasterformate durch Klicken bearbeiten</a:t>
            </a:r>
          </a:p>
          <a:p>
            <a:pPr lvl="1"/>
            <a:r>
              <a:rPr lang="de-DE" altLang="de-DE" dirty="0" smtClean="0"/>
              <a:t>Zweite Ebene</a:t>
            </a:r>
          </a:p>
          <a:p>
            <a:pPr lvl="2"/>
            <a:r>
              <a:rPr lang="de-DE" altLang="de-DE" dirty="0" smtClean="0"/>
              <a:t>Dritte Ebene</a:t>
            </a:r>
          </a:p>
          <a:p>
            <a:pPr lvl="3"/>
            <a:r>
              <a:rPr lang="de-DE" altLang="de-DE" dirty="0" smtClean="0"/>
              <a:t>Vierte Ebene</a:t>
            </a:r>
          </a:p>
          <a:p>
            <a:pPr lvl="4"/>
            <a:r>
              <a:rPr lang="de-DE" altLang="de-DE" dirty="0" smtClean="0"/>
              <a:t>Fünfte Ebene</a:t>
            </a:r>
          </a:p>
        </p:txBody>
      </p:sp>
      <p:sp>
        <p:nvSpPr>
          <p:cNvPr id="1955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Lucida Sans Unicode" panose="020B0602030504020204" pitchFamily="34" charset="0"/>
              </a:defRPr>
            </a:lvl1pPr>
          </a:lstStyle>
          <a:p>
            <a:endParaRPr lang="de-DE" altLang="de-DE" dirty="0"/>
          </a:p>
        </p:txBody>
      </p:sp>
      <p:sp>
        <p:nvSpPr>
          <p:cNvPr id="1955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Lucida Sans Unicode" panose="020B0602030504020204" pitchFamily="34" charset="0"/>
              </a:defRPr>
            </a:lvl1pPr>
          </a:lstStyle>
          <a:p>
            <a:fld id="{8F39F543-8FE4-458B-B4D0-250B4B497D3A}" type="slidenum">
              <a:rPr lang="de-DE" altLang="de-DE" smtClean="0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41219462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Lucida Sans Unicode" panose="020B0602030504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Lucida Sans Unicode" panose="020B0602030504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Lucida Sans Unicode" panose="020B0602030504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Lucida Sans Unicode" panose="020B0602030504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Lucida Sans Unicode" panose="020B0602030504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th-t.de/" TargetMode="External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hyperlink" Target="http://creativecommons.org/licenses/by-sa/3.0/" TargetMode="Externa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creativecommons.org/licenses/by-sa/3.0/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creativecommons.org/licenses/by-sa/3.0/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th-t.de/" TargetMode="External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.png"/><Relationship Id="rId4" Type="http://schemas.openxmlformats.org/officeDocument/2006/relationships/hyperlink" Target="http://creativecommons.org/licenses/by-sa/3.0/" TargetMode="Externa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010" name="Group 2"/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171011" name="Rectangle 3"/>
            <p:cNvSpPr>
              <a:spLocks noChangeArrowheads="1"/>
            </p:cNvSpPr>
            <p:nvPr userDrawn="1"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de-DE" altLang="de-DE" sz="2400" dirty="0">
                <a:latin typeface="Lucida Sans Unicode" panose="020B0602030504020204" pitchFamily="34" charset="0"/>
              </a:endParaRPr>
            </a:p>
          </p:txBody>
        </p:sp>
        <p:grpSp>
          <p:nvGrpSpPr>
            <p:cNvPr id="171012" name="Group 4"/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171013" name="Rectangle 5"/>
              <p:cNvSpPr>
                <a:spLocks noChangeArrowheads="1"/>
              </p:cNvSpPr>
              <p:nvPr userDrawn="1"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rgbClr val="CCCC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de-DE" altLang="de-DE" sz="2400" dirty="0">
                  <a:latin typeface="Lucida Sans Unicode" panose="020B0602030504020204" pitchFamily="34" charset="0"/>
                </a:endParaRPr>
              </a:p>
            </p:txBody>
          </p:sp>
          <p:sp>
            <p:nvSpPr>
              <p:cNvPr id="171014" name="Rectangle 6"/>
              <p:cNvSpPr>
                <a:spLocks noChangeArrowheads="1"/>
              </p:cNvSpPr>
              <p:nvPr userDrawn="1"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de-DE" altLang="de-DE" sz="2400" dirty="0">
                  <a:latin typeface="Lucida Sans Unicode" panose="020B0602030504020204" pitchFamily="34" charset="0"/>
                </a:endParaRPr>
              </a:p>
            </p:txBody>
          </p:sp>
          <p:sp>
            <p:nvSpPr>
              <p:cNvPr id="171015" name="Line 7"/>
              <p:cNvSpPr>
                <a:spLocks noChangeShapeType="1"/>
              </p:cNvSpPr>
              <p:nvPr userDrawn="1"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rgbClr val="CCCC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 dirty="0">
                  <a:latin typeface="Lucida Sans Unicode" panose="020B0602030504020204" pitchFamily="34" charset="0"/>
                </a:endParaRPr>
              </a:p>
            </p:txBody>
          </p:sp>
        </p:grpSp>
        <p:grpSp>
          <p:nvGrpSpPr>
            <p:cNvPr id="171016" name="Group 8"/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171017" name="Rectangle 9"/>
              <p:cNvSpPr>
                <a:spLocks noChangeArrowheads="1"/>
              </p:cNvSpPr>
              <p:nvPr userDrawn="1"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rgbClr val="FFFF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de-DE" altLang="de-DE" sz="2400" dirty="0">
                  <a:latin typeface="Lucida Sans Unicode" panose="020B0602030504020204" pitchFamily="34" charset="0"/>
                </a:endParaRPr>
              </a:p>
            </p:txBody>
          </p:sp>
          <p:sp>
            <p:nvSpPr>
              <p:cNvPr id="171018" name="Line 10"/>
              <p:cNvSpPr>
                <a:spLocks noChangeShapeType="1"/>
              </p:cNvSpPr>
              <p:nvPr userDrawn="1"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rgbClr val="CCCC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 dirty="0">
                  <a:latin typeface="Lucida Sans Unicode" panose="020B0602030504020204" pitchFamily="34" charset="0"/>
                </a:endParaRPr>
              </a:p>
            </p:txBody>
          </p:sp>
        </p:grpSp>
      </p:grpSp>
      <p:sp>
        <p:nvSpPr>
          <p:cNvPr id="171019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3400"/>
            </a:lvl1pPr>
          </a:lstStyle>
          <a:p>
            <a:pPr lvl="0"/>
            <a:r>
              <a:rPr lang="de-DE" altLang="de-DE" noProof="0" smtClean="0"/>
              <a:t>Titelmasterformat durch Klicken bearbeiten</a:t>
            </a:r>
          </a:p>
        </p:txBody>
      </p:sp>
      <p:sp>
        <p:nvSpPr>
          <p:cNvPr id="171020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858000" cy="160020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de-DE" altLang="de-DE" noProof="0" smtClean="0"/>
              <a:t>Formatvorlage des Untertitelmasters durch Klicken bearbeiten</a:t>
            </a:r>
          </a:p>
        </p:txBody>
      </p:sp>
      <p:sp>
        <p:nvSpPr>
          <p:cNvPr id="171021" name="Rectangle 13"/>
          <p:cNvSpPr>
            <a:spLocks noGrp="1" noChangeArrowheads="1"/>
          </p:cNvSpPr>
          <p:nvPr>
            <p:ph type="dt" sz="half" idx="2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 i="0"/>
            </a:lvl1pPr>
          </a:lstStyle>
          <a:p>
            <a:r>
              <a:rPr lang="de-DE" altLang="de-DE" smtClean="0"/>
              <a:t>01.12.2023</a:t>
            </a:r>
            <a:endParaRPr lang="de-DE" altLang="de-DE"/>
          </a:p>
        </p:txBody>
      </p:sp>
      <p:sp>
        <p:nvSpPr>
          <p:cNvPr id="171022" name="Rectangle 14"/>
          <p:cNvSpPr>
            <a:spLocks noGrp="1" noChangeArrowheads="1"/>
          </p:cNvSpPr>
          <p:nvPr>
            <p:ph type="ftr" sz="quarter" idx="3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 i="0"/>
            </a:lvl1pPr>
          </a:lstStyle>
          <a:p>
            <a:r>
              <a:rPr lang="de-DE" altLang="de-DE" smtClean="0"/>
              <a:t>EVA Berlin 2023</a:t>
            </a:r>
            <a:endParaRPr lang="de-DE" altLang="de-DE"/>
          </a:p>
        </p:txBody>
      </p:sp>
      <p:sp>
        <p:nvSpPr>
          <p:cNvPr id="171023" name="Rectangle 1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i="0"/>
            </a:lvl1pPr>
          </a:lstStyle>
          <a:p>
            <a:fld id="{702BFBE0-A056-4219-9150-BA92A1342D9D}" type="slidenum">
              <a:rPr lang="de-DE" altLang="de-DE"/>
              <a:pPr/>
              <a:t>‹Nr.›</a:t>
            </a:fld>
            <a:endParaRPr lang="de-DE" altLang="de-DE"/>
          </a:p>
        </p:txBody>
      </p:sp>
      <p:pic>
        <p:nvPicPr>
          <p:cNvPr id="171027" name="Picture 19" descr="logo_bg2_xs">
            <a:hlinkClick r:id="rId2" tooltip="Thomas Tunsch"/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6248400"/>
            <a:ext cx="671513" cy="366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1029" name="Picture 21" descr="by-sa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0213" y="6246813"/>
            <a:ext cx="1119187" cy="39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smtClean="0"/>
              <a:t>01.12.2023</a:t>
            </a:r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smtClean="0"/>
              <a:t>EVA Berlin 2023</a:t>
            </a:r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A4904E-0712-4DC0-9690-7E48EE5F36A5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817529564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smtClean="0"/>
              <a:t>01.12.2023</a:t>
            </a:r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smtClean="0"/>
              <a:t>EVA Berlin 2023</a:t>
            </a:r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B5BEC6-6845-45AB-8D07-874DFBBC66C1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57485494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uptabschnitt">
    <p:bg>
      <p:bgPr>
        <a:gradFill rotWithShape="1">
          <a:gsLst>
            <a:gs pos="0">
              <a:schemeClr val="bg1">
                <a:tint val="80000"/>
                <a:satMod val="300000"/>
              </a:schemeClr>
            </a:gs>
            <a:gs pos="100000">
              <a:srgbClr val="CCCC99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2" y="131233"/>
            <a:ext cx="7964487" cy="1362075"/>
          </a:xfrm>
        </p:spPr>
        <p:txBody>
          <a:bodyPr anchor="ctr"/>
          <a:lstStyle>
            <a:lvl1pPr algn="l">
              <a:defRPr sz="3600" b="1" cap="small" baseline="0"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smtClean="0"/>
              <a:t>01.12.2023</a:t>
            </a:r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smtClean="0"/>
              <a:t>EVA Berlin 2023</a:t>
            </a:r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B5BEC6-6845-45AB-8D07-874DFBBC66C1}" type="slidenum">
              <a:rPr lang="de-DE" altLang="de-DE"/>
              <a:pPr/>
              <a:t>‹Nr.›</a:t>
            </a:fld>
            <a:endParaRPr lang="de-DE" altLang="de-DE"/>
          </a:p>
        </p:txBody>
      </p:sp>
      <p:sp>
        <p:nvSpPr>
          <p:cNvPr id="8" name="Bildplatzhalter 7"/>
          <p:cNvSpPr>
            <a:spLocks noGrp="1" noChangeAspect="1"/>
          </p:cNvSpPr>
          <p:nvPr>
            <p:ph type="pic" sz="quarter" idx="13"/>
          </p:nvPr>
        </p:nvSpPr>
        <p:spPr>
          <a:xfrm>
            <a:off x="7786799" y="1667056"/>
            <a:ext cx="900000" cy="900000"/>
          </a:xfrm>
        </p:spPr>
        <p:txBody>
          <a:bodyPr/>
          <a:lstStyle>
            <a:lvl1pPr>
              <a:defRPr sz="1600"/>
            </a:lvl1pPr>
          </a:lstStyle>
          <a:p>
            <a:endParaRPr lang="de-DE" dirty="0"/>
          </a:p>
        </p:txBody>
      </p:sp>
      <p:sp>
        <p:nvSpPr>
          <p:cNvPr id="10" name="Textplatzhalter 2"/>
          <p:cNvSpPr>
            <a:spLocks noGrp="1"/>
          </p:cNvSpPr>
          <p:nvPr>
            <p:ph type="body" idx="15"/>
          </p:nvPr>
        </p:nvSpPr>
        <p:spPr>
          <a:xfrm>
            <a:off x="722312" y="3813068"/>
            <a:ext cx="6477000" cy="900000"/>
          </a:xfrm>
        </p:spPr>
        <p:txBody>
          <a:bodyPr anchor="ctr"/>
          <a:lstStyle>
            <a:lvl1pPr marL="0" indent="0">
              <a:buNone/>
              <a:defRPr sz="24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11" name="Textplatzhalter 2"/>
          <p:cNvSpPr>
            <a:spLocks noGrp="1"/>
          </p:cNvSpPr>
          <p:nvPr>
            <p:ph type="body" idx="16"/>
          </p:nvPr>
        </p:nvSpPr>
        <p:spPr>
          <a:xfrm>
            <a:off x="722312" y="4886074"/>
            <a:ext cx="6477000" cy="900000"/>
          </a:xfrm>
        </p:spPr>
        <p:txBody>
          <a:bodyPr anchor="ctr"/>
          <a:lstStyle>
            <a:lvl1pPr marL="0" indent="0">
              <a:buNone/>
              <a:defRPr sz="24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13" name="Textplatzhalter 2"/>
          <p:cNvSpPr>
            <a:spLocks noGrp="1"/>
          </p:cNvSpPr>
          <p:nvPr>
            <p:ph type="body" idx="18"/>
          </p:nvPr>
        </p:nvSpPr>
        <p:spPr>
          <a:xfrm>
            <a:off x="722312" y="1667056"/>
            <a:ext cx="6477000" cy="900000"/>
          </a:xfrm>
        </p:spPr>
        <p:txBody>
          <a:bodyPr anchor="ctr"/>
          <a:lstStyle>
            <a:lvl1pPr marL="0" indent="0">
              <a:buNone/>
              <a:defRPr sz="24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14" name="Textplatzhalter 2"/>
          <p:cNvSpPr>
            <a:spLocks noGrp="1"/>
          </p:cNvSpPr>
          <p:nvPr>
            <p:ph type="body" idx="19"/>
          </p:nvPr>
        </p:nvSpPr>
        <p:spPr>
          <a:xfrm>
            <a:off x="722312" y="2740062"/>
            <a:ext cx="6477000" cy="900000"/>
          </a:xfrm>
        </p:spPr>
        <p:txBody>
          <a:bodyPr anchor="ctr"/>
          <a:lstStyle>
            <a:lvl1pPr marL="0" indent="0">
              <a:buNone/>
              <a:defRPr sz="24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15" name="Bildplatzhalter 7"/>
          <p:cNvSpPr>
            <a:spLocks noGrp="1" noChangeAspect="1"/>
          </p:cNvSpPr>
          <p:nvPr>
            <p:ph type="pic" sz="quarter" idx="20"/>
          </p:nvPr>
        </p:nvSpPr>
        <p:spPr>
          <a:xfrm>
            <a:off x="7786799" y="2740062"/>
            <a:ext cx="900000" cy="900000"/>
          </a:xfrm>
        </p:spPr>
        <p:txBody>
          <a:bodyPr/>
          <a:lstStyle>
            <a:lvl1pPr>
              <a:defRPr sz="1600"/>
            </a:lvl1pPr>
          </a:lstStyle>
          <a:p>
            <a:endParaRPr lang="de-DE" dirty="0"/>
          </a:p>
        </p:txBody>
      </p:sp>
      <p:sp>
        <p:nvSpPr>
          <p:cNvPr id="16" name="Bildplatzhalter 7"/>
          <p:cNvSpPr>
            <a:spLocks noGrp="1" noChangeAspect="1"/>
          </p:cNvSpPr>
          <p:nvPr>
            <p:ph type="pic" sz="quarter" idx="21"/>
          </p:nvPr>
        </p:nvSpPr>
        <p:spPr>
          <a:xfrm>
            <a:off x="7786799" y="3813068"/>
            <a:ext cx="900000" cy="900000"/>
          </a:xfrm>
        </p:spPr>
        <p:txBody>
          <a:bodyPr/>
          <a:lstStyle>
            <a:lvl1pPr>
              <a:defRPr sz="1600"/>
            </a:lvl1pPr>
          </a:lstStyle>
          <a:p>
            <a:endParaRPr lang="de-DE" dirty="0"/>
          </a:p>
        </p:txBody>
      </p:sp>
      <p:sp>
        <p:nvSpPr>
          <p:cNvPr id="17" name="Bildplatzhalter 7"/>
          <p:cNvSpPr>
            <a:spLocks noGrp="1" noChangeAspect="1"/>
          </p:cNvSpPr>
          <p:nvPr>
            <p:ph type="pic" sz="quarter" idx="22"/>
          </p:nvPr>
        </p:nvSpPr>
        <p:spPr>
          <a:xfrm>
            <a:off x="7786799" y="4886074"/>
            <a:ext cx="900000" cy="900000"/>
          </a:xfrm>
        </p:spPr>
        <p:txBody>
          <a:bodyPr/>
          <a:lstStyle>
            <a:lvl1pPr>
              <a:defRPr sz="1600"/>
            </a:lvl1pPr>
          </a:lstStyle>
          <a:p>
            <a:endParaRPr lang="de-DE" dirty="0"/>
          </a:p>
        </p:txBody>
      </p:sp>
      <p:pic>
        <p:nvPicPr>
          <p:cNvPr id="19" name="Picture 21" descr="by-sa">
            <a:hlinkClick r:id="rId2"/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0213" y="6246813"/>
            <a:ext cx="1119187" cy="39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48395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nterabschnitt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2" y="131233"/>
            <a:ext cx="7964487" cy="1362075"/>
          </a:xfrm>
        </p:spPr>
        <p:txBody>
          <a:bodyPr anchor="ctr"/>
          <a:lstStyle>
            <a:lvl1pPr algn="l">
              <a:defRPr sz="3600" b="1" cap="small" baseline="0"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smtClean="0"/>
              <a:t>01.12.2023</a:t>
            </a:r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smtClean="0"/>
              <a:t>EVA Berlin 2023</a:t>
            </a:r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B5BEC6-6845-45AB-8D07-874DFBBC66C1}" type="slidenum">
              <a:rPr lang="de-DE" altLang="de-DE"/>
              <a:pPr/>
              <a:t>‹Nr.›</a:t>
            </a:fld>
            <a:endParaRPr lang="de-DE" altLang="de-DE"/>
          </a:p>
        </p:txBody>
      </p:sp>
      <p:sp>
        <p:nvSpPr>
          <p:cNvPr id="10" name="Textplatzhalter 2"/>
          <p:cNvSpPr>
            <a:spLocks noGrp="1"/>
          </p:cNvSpPr>
          <p:nvPr>
            <p:ph type="body" idx="15"/>
          </p:nvPr>
        </p:nvSpPr>
        <p:spPr>
          <a:xfrm>
            <a:off x="722312" y="3351736"/>
            <a:ext cx="7963200" cy="720000"/>
          </a:xfrm>
        </p:spPr>
        <p:txBody>
          <a:bodyPr anchor="ctr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11" name="Textplatzhalter 2"/>
          <p:cNvSpPr>
            <a:spLocks noGrp="1"/>
          </p:cNvSpPr>
          <p:nvPr>
            <p:ph type="body" idx="16"/>
          </p:nvPr>
        </p:nvSpPr>
        <p:spPr>
          <a:xfrm>
            <a:off x="722312" y="5029147"/>
            <a:ext cx="7963200" cy="720000"/>
          </a:xfrm>
        </p:spPr>
        <p:txBody>
          <a:bodyPr anchor="ctr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13" name="Textplatzhalter 2"/>
          <p:cNvSpPr>
            <a:spLocks noGrp="1"/>
          </p:cNvSpPr>
          <p:nvPr>
            <p:ph type="body" idx="18"/>
          </p:nvPr>
        </p:nvSpPr>
        <p:spPr>
          <a:xfrm>
            <a:off x="722312" y="1660707"/>
            <a:ext cx="7964487" cy="720000"/>
          </a:xfrm>
        </p:spPr>
        <p:txBody>
          <a:bodyPr anchor="ctr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14" name="Textplatzhalter 2"/>
          <p:cNvSpPr>
            <a:spLocks noGrp="1"/>
          </p:cNvSpPr>
          <p:nvPr>
            <p:ph type="body" idx="19"/>
          </p:nvPr>
        </p:nvSpPr>
        <p:spPr>
          <a:xfrm>
            <a:off x="722312" y="2509626"/>
            <a:ext cx="7963200" cy="720000"/>
          </a:xfrm>
        </p:spPr>
        <p:txBody>
          <a:bodyPr anchor="ctr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18" name="Textplatzhalter 2"/>
          <p:cNvSpPr>
            <a:spLocks noGrp="1"/>
          </p:cNvSpPr>
          <p:nvPr>
            <p:ph type="body" idx="20"/>
          </p:nvPr>
        </p:nvSpPr>
        <p:spPr>
          <a:xfrm>
            <a:off x="722312" y="4193846"/>
            <a:ext cx="7963200" cy="720000"/>
          </a:xfrm>
        </p:spPr>
        <p:txBody>
          <a:bodyPr anchor="ctr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pic>
        <p:nvPicPr>
          <p:cNvPr id="12" name="Picture 21" descr="by-sa">
            <a:hlinkClick r:id="rId2"/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0213" y="6246813"/>
            <a:ext cx="1119187" cy="39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22545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smtClean="0"/>
              <a:t>01.12.2023</a:t>
            </a:r>
            <a:endParaRPr lang="de-DE" alt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smtClean="0"/>
              <a:t>EVA Berlin 2023</a:t>
            </a:r>
            <a:endParaRPr lang="de-DE" alt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1F90AD-9BC8-4015-A925-DF5C3DF0D20E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623398731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er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223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223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smtClean="0"/>
              <a:t>01.12.2023</a:t>
            </a:r>
            <a:endParaRPr lang="de-DE" alt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smtClean="0"/>
              <a:t>EVA Berlin 2023</a:t>
            </a:r>
            <a:endParaRPr lang="de-DE" alt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1F90AD-9BC8-4015-A925-DF5C3DF0D20E}" type="slidenum">
              <a:rPr lang="de-DE" altLang="de-DE"/>
              <a:pPr/>
              <a:t>‹Nr.›</a:t>
            </a:fld>
            <a:endParaRPr lang="de-DE" altLang="de-DE"/>
          </a:p>
        </p:txBody>
      </p:sp>
      <p:sp>
        <p:nvSpPr>
          <p:cNvPr id="8" name="Inhaltsplatzhalter 2"/>
          <p:cNvSpPr>
            <a:spLocks noGrp="1"/>
          </p:cNvSpPr>
          <p:nvPr>
            <p:ph sz="half" idx="13"/>
          </p:nvPr>
        </p:nvSpPr>
        <p:spPr>
          <a:xfrm>
            <a:off x="914400" y="3893608"/>
            <a:ext cx="3810000" cy="223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sz="half" idx="14"/>
          </p:nvPr>
        </p:nvSpPr>
        <p:spPr>
          <a:xfrm>
            <a:off x="4876800" y="3893608"/>
            <a:ext cx="3810000" cy="223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82404249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80772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39624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3963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723200" y="1535113"/>
            <a:ext cx="3963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723200" y="2174875"/>
            <a:ext cx="3963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smtClean="0"/>
              <a:t>01.12.2023</a:t>
            </a:r>
            <a:endParaRPr lang="de-DE" alt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smtClean="0"/>
              <a:t>EVA Berlin 2023</a:t>
            </a:r>
            <a:endParaRPr lang="de-DE" alt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734651-474E-4529-9C2B-7C6E56C5E243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58039271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smtClean="0"/>
              <a:t>01.12.2023</a:t>
            </a:r>
            <a:endParaRPr lang="de-DE" alt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smtClean="0"/>
              <a:t>EVA Berlin 2023</a:t>
            </a:r>
            <a:endParaRPr lang="de-DE" alt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F2D1A0-BC90-4779-8D7B-B02B45C4614D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887896639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smtClean="0"/>
              <a:t>01.12.2023</a:t>
            </a:r>
            <a:endParaRPr lang="de-DE" alt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smtClean="0"/>
              <a:t>EVA Berlin 2023</a:t>
            </a:r>
            <a:endParaRPr lang="de-DE" alt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1A0643-721A-4F5A-85BC-0DE3C8B51658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032066579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smtClean="0"/>
              <a:t>01.12.2023</a:t>
            </a:r>
            <a:endParaRPr lang="de-DE" alt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smtClean="0"/>
              <a:t>EVA Berlin 2023</a:t>
            </a:r>
            <a:endParaRPr lang="de-DE" alt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A9072E-B67E-4FD8-9598-11A8A25A7C5B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125783051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smtClean="0"/>
              <a:t>01.12.2023</a:t>
            </a:r>
            <a:endParaRPr lang="de-DE" alt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smtClean="0"/>
              <a:t>EVA Berlin 2023</a:t>
            </a:r>
            <a:endParaRPr lang="de-DE" alt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4CE795-7406-42DE-94CE-3CF2319078C0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851968770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smtClean="0"/>
              <a:t>01.12.2023</a:t>
            </a:r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smtClean="0"/>
              <a:t>EVA Berlin 2023</a:t>
            </a:r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CCFE84-5174-4050-8151-72E1D67A3F76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261522107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smtClean="0"/>
              <a:t>01.12.2023</a:t>
            </a:r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smtClean="0"/>
              <a:t>EVA Berlin 2023</a:t>
            </a:r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BE7158-411A-4620-AF04-7AF40EEB3D7D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607473588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el, Inhalt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914400" y="6251575"/>
            <a:ext cx="19812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de-DE" altLang="de-DE" smtClean="0"/>
              <a:t>01.12.2023</a:t>
            </a:r>
            <a:endParaRPr lang="de-DE" alt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352800" y="6248400"/>
            <a:ext cx="29718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de-DE" altLang="de-DE" smtClean="0"/>
              <a:t>EVA Berlin 2023</a:t>
            </a:r>
            <a:endParaRPr lang="de-DE" alt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957FEF08-AE84-40E0-9854-D8CC8E459BF9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083316698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8050" name="Group 2"/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258051" name="Rectangle 3"/>
            <p:cNvSpPr>
              <a:spLocks noChangeArrowheads="1"/>
            </p:cNvSpPr>
            <p:nvPr userDrawn="1"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rgbClr val="CCCC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de-DE" altLang="de-DE" sz="2400" dirty="0">
                <a:latin typeface="Lucida Sans Unicode" panose="020B0602030504020204" pitchFamily="34" charset="0"/>
              </a:endParaRPr>
            </a:p>
          </p:txBody>
        </p:sp>
        <p:grpSp>
          <p:nvGrpSpPr>
            <p:cNvPr id="258052" name="Group 4"/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258053" name="Rectangle 5"/>
              <p:cNvSpPr>
                <a:spLocks noChangeArrowheads="1"/>
              </p:cNvSpPr>
              <p:nvPr userDrawn="1"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de-DE" altLang="de-DE" sz="2400" dirty="0">
                  <a:latin typeface="Lucida Sans Unicode" panose="020B0602030504020204" pitchFamily="34" charset="0"/>
                </a:endParaRPr>
              </a:p>
            </p:txBody>
          </p:sp>
          <p:sp>
            <p:nvSpPr>
              <p:cNvPr id="258054" name="Rectangle 6"/>
              <p:cNvSpPr>
                <a:spLocks noChangeArrowheads="1"/>
              </p:cNvSpPr>
              <p:nvPr userDrawn="1"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de-DE" altLang="de-DE" sz="2400" dirty="0">
                  <a:latin typeface="Lucida Sans Unicode" panose="020B0602030504020204" pitchFamily="34" charset="0"/>
                </a:endParaRPr>
              </a:p>
            </p:txBody>
          </p:sp>
          <p:sp>
            <p:nvSpPr>
              <p:cNvPr id="258055" name="Line 7"/>
              <p:cNvSpPr>
                <a:spLocks noChangeShapeType="1"/>
              </p:cNvSpPr>
              <p:nvPr userDrawn="1"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rgbClr val="FFCC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 dirty="0">
                  <a:latin typeface="Lucida Sans Unicode" panose="020B0602030504020204" pitchFamily="34" charset="0"/>
                </a:endParaRPr>
              </a:p>
            </p:txBody>
          </p:sp>
        </p:grpSp>
        <p:grpSp>
          <p:nvGrpSpPr>
            <p:cNvPr id="258056" name="Group 8"/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258057" name="Rectangle 9"/>
              <p:cNvSpPr>
                <a:spLocks noChangeArrowheads="1"/>
              </p:cNvSpPr>
              <p:nvPr userDrawn="1"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rgbClr val="FFFF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de-DE" altLang="de-DE" sz="2400" dirty="0">
                  <a:latin typeface="Lucida Sans Unicode" panose="020B0602030504020204" pitchFamily="34" charset="0"/>
                </a:endParaRPr>
              </a:p>
            </p:txBody>
          </p:sp>
          <p:sp>
            <p:nvSpPr>
              <p:cNvPr id="258058" name="Line 10"/>
              <p:cNvSpPr>
                <a:spLocks noChangeShapeType="1"/>
              </p:cNvSpPr>
              <p:nvPr userDrawn="1"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rgbClr val="FFCC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 dirty="0">
                  <a:latin typeface="Lucida Sans Unicode" panose="020B0602030504020204" pitchFamily="34" charset="0"/>
                </a:endParaRPr>
              </a:p>
            </p:txBody>
          </p:sp>
        </p:grpSp>
      </p:grpSp>
      <p:sp>
        <p:nvSpPr>
          <p:cNvPr id="258059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3400"/>
            </a:lvl1pPr>
          </a:lstStyle>
          <a:p>
            <a:pPr lvl="0"/>
            <a:r>
              <a:rPr lang="de-DE" altLang="de-DE" noProof="0" smtClean="0"/>
              <a:t>Titelmasterformat durch Klicken bearbeiten</a:t>
            </a:r>
          </a:p>
        </p:txBody>
      </p:sp>
      <p:sp>
        <p:nvSpPr>
          <p:cNvPr id="258060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858000" cy="160020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de-DE" altLang="de-DE" noProof="0" smtClean="0"/>
              <a:t>Formatvorlage des Untertitelmasters durch Klicken bearbeiten</a:t>
            </a:r>
          </a:p>
        </p:txBody>
      </p:sp>
      <p:sp>
        <p:nvSpPr>
          <p:cNvPr id="258061" name="Rectangle 13"/>
          <p:cNvSpPr>
            <a:spLocks noGrp="1" noChangeArrowheads="1"/>
          </p:cNvSpPr>
          <p:nvPr>
            <p:ph type="dt" sz="half" idx="2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 i="0"/>
            </a:lvl1pPr>
          </a:lstStyle>
          <a:p>
            <a:r>
              <a:rPr lang="de-DE" altLang="de-DE" smtClean="0"/>
              <a:t>01.12.2023</a:t>
            </a:r>
            <a:endParaRPr lang="de-DE" altLang="de-DE"/>
          </a:p>
        </p:txBody>
      </p:sp>
      <p:sp>
        <p:nvSpPr>
          <p:cNvPr id="258062" name="Rectangle 14"/>
          <p:cNvSpPr>
            <a:spLocks noGrp="1" noChangeArrowheads="1"/>
          </p:cNvSpPr>
          <p:nvPr>
            <p:ph type="ftr" sz="quarter" idx="3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 i="0"/>
            </a:lvl1pPr>
          </a:lstStyle>
          <a:p>
            <a:r>
              <a:rPr lang="de-DE" altLang="de-DE" smtClean="0"/>
              <a:t>EVA Berlin 2023</a:t>
            </a:r>
            <a:endParaRPr lang="de-DE" altLang="de-DE"/>
          </a:p>
        </p:txBody>
      </p:sp>
      <p:sp>
        <p:nvSpPr>
          <p:cNvPr id="258063" name="Rectangle 1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i="0"/>
            </a:lvl1pPr>
          </a:lstStyle>
          <a:p>
            <a:fld id="{05ED2997-3909-47AD-9574-0C1DFDB6B44E}" type="slidenum">
              <a:rPr lang="de-DE" altLang="de-DE"/>
              <a:pPr/>
              <a:t>‹Nr.›</a:t>
            </a:fld>
            <a:endParaRPr lang="de-DE" altLang="de-DE"/>
          </a:p>
        </p:txBody>
      </p:sp>
      <p:pic>
        <p:nvPicPr>
          <p:cNvPr id="258065" name="Picture 17" descr="logo_bg2_xs">
            <a:hlinkClick r:id="rId2" tooltip="Thomas Tunsch"/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6248400"/>
            <a:ext cx="671513" cy="366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8066" name="Picture 18" descr="by-sa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0213" y="6246813"/>
            <a:ext cx="1119187" cy="39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smtClean="0"/>
              <a:t>01.12.2023</a:t>
            </a:r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smtClean="0"/>
              <a:t>EVA Berlin 2023</a:t>
            </a:r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BE75CB-AB3D-4CB0-A82C-4B5A2E0D5869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576916072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smtClean="0"/>
              <a:t>01.12.2023</a:t>
            </a:r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smtClean="0"/>
              <a:t>EVA Berlin 2023</a:t>
            </a:r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23A9B-9FA7-43DD-8CC5-53A32D26C5A7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840354549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smtClean="0"/>
              <a:t>01.12.2023</a:t>
            </a:r>
            <a:endParaRPr lang="de-DE" alt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smtClean="0"/>
              <a:t>EVA Berlin 2023</a:t>
            </a:r>
            <a:endParaRPr lang="de-DE" alt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023FC5-293E-42EA-B076-92E232C90A09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856234608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smtClean="0"/>
              <a:t>01.12.2023</a:t>
            </a:r>
            <a:endParaRPr lang="de-DE" alt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smtClean="0"/>
              <a:t>EVA Berlin 2023</a:t>
            </a:r>
            <a:endParaRPr lang="de-DE" alt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D1BD4D-28DB-425D-B122-D3A5E456E859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95742850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smtClean="0"/>
              <a:t>01.12.2023</a:t>
            </a:r>
            <a:endParaRPr lang="de-DE" alt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smtClean="0"/>
              <a:t>EVA Berlin 2023</a:t>
            </a:r>
            <a:endParaRPr lang="de-DE" alt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5D6FB5-E413-4286-9A00-817DF119E91C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933733385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smtClean="0"/>
              <a:t>01.12.2023</a:t>
            </a:r>
            <a:endParaRPr lang="de-DE" alt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smtClean="0"/>
              <a:t>EVA Berlin 2023</a:t>
            </a:r>
            <a:endParaRPr lang="de-DE" alt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640204-9314-4743-A0EA-4D762F78B606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826098340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smtClean="0"/>
              <a:t>01.12.2023</a:t>
            </a:r>
            <a:endParaRPr lang="de-DE" alt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smtClean="0"/>
              <a:t>EVA Berlin 2023</a:t>
            </a:r>
            <a:endParaRPr lang="de-DE" alt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FEFF63-3BA4-46E8-A5CE-79054F053601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615716591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smtClean="0"/>
              <a:t>01.12.2023</a:t>
            </a:r>
            <a:endParaRPr lang="de-DE" alt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smtClean="0"/>
              <a:t>EVA Berlin 2023</a:t>
            </a:r>
            <a:endParaRPr lang="de-DE" alt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8FD8B8-FB87-48AC-AFE0-6F6E3440ED44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112375270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smtClean="0"/>
              <a:t>01.12.2023</a:t>
            </a:r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smtClean="0"/>
              <a:t>EVA Berlin 2023</a:t>
            </a:r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D43697-E47A-4D41-990E-E3CB01A3EE86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641591679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smtClean="0"/>
              <a:t>01.12.2023</a:t>
            </a:r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smtClean="0"/>
              <a:t>EVA Berlin 2023</a:t>
            </a:r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789575-AEAD-409F-9076-0FF953B8950B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111534841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hyperlink" Target="http://creativecommons.org/licenses/by-sa/3.0/" TargetMode="Externa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hyperlink" Target="http://creativecommons.org/licenses/by-sa/3.0/" TargetMode="Externa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9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dirty="0" smtClean="0"/>
              <a:t>Titelmasterformat durch Klicken bearbeiten</a:t>
            </a:r>
          </a:p>
        </p:txBody>
      </p:sp>
      <p:sp>
        <p:nvSpPr>
          <p:cNvPr id="16999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dirty="0" smtClean="0"/>
              <a:t>Textmasterformate durch Klicken bearbeiten</a:t>
            </a:r>
          </a:p>
          <a:p>
            <a:pPr lvl="1"/>
            <a:r>
              <a:rPr lang="de-DE" altLang="de-DE" dirty="0" smtClean="0"/>
              <a:t>Zweite Ebene</a:t>
            </a:r>
          </a:p>
          <a:p>
            <a:pPr lvl="2"/>
            <a:r>
              <a:rPr lang="de-DE" altLang="de-DE" dirty="0" smtClean="0"/>
              <a:t>Dritte Ebene</a:t>
            </a:r>
          </a:p>
          <a:p>
            <a:pPr lvl="3"/>
            <a:r>
              <a:rPr lang="de-DE" altLang="de-DE" dirty="0" smtClean="0"/>
              <a:t>Vierte Ebene</a:t>
            </a:r>
          </a:p>
          <a:p>
            <a:pPr lvl="4"/>
            <a:r>
              <a:rPr lang="de-DE" altLang="de-DE" dirty="0" smtClean="0"/>
              <a:t>Fünfte Ebene</a:t>
            </a:r>
          </a:p>
        </p:txBody>
      </p:sp>
      <p:sp>
        <p:nvSpPr>
          <p:cNvPr id="169993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i="1">
                <a:latin typeface="Lucida Sans Unicode" panose="020B0602030504020204" pitchFamily="34" charset="0"/>
              </a:defRPr>
            </a:lvl1pPr>
          </a:lstStyle>
          <a:p>
            <a:r>
              <a:rPr lang="de-DE" altLang="de-DE" smtClean="0"/>
              <a:t>01.12.2023</a:t>
            </a:r>
            <a:endParaRPr lang="de-DE" altLang="de-DE" dirty="0"/>
          </a:p>
        </p:txBody>
      </p:sp>
      <p:sp>
        <p:nvSpPr>
          <p:cNvPr id="169994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i="1">
                <a:latin typeface="Lucida Sans Unicode" panose="020B0602030504020204" pitchFamily="34" charset="0"/>
              </a:defRPr>
            </a:lvl1pPr>
          </a:lstStyle>
          <a:p>
            <a:r>
              <a:rPr lang="de-DE" altLang="de-DE" smtClean="0"/>
              <a:t>EVA Berlin 2023</a:t>
            </a:r>
            <a:endParaRPr lang="de-DE" altLang="de-DE" dirty="0"/>
          </a:p>
        </p:txBody>
      </p:sp>
      <p:sp>
        <p:nvSpPr>
          <p:cNvPr id="169995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i="1">
                <a:latin typeface="Lucida Sans Unicode" panose="020B0602030504020204" pitchFamily="34" charset="0"/>
              </a:defRPr>
            </a:lvl1pPr>
          </a:lstStyle>
          <a:p>
            <a:fld id="{8EEF058F-71EE-4B8F-B431-0D4A3A3130F2}" type="slidenum">
              <a:rPr lang="de-DE" altLang="de-DE" smtClean="0"/>
              <a:pPr/>
              <a:t>‹Nr.›</a:t>
            </a:fld>
            <a:endParaRPr lang="de-DE" altLang="de-DE" dirty="0"/>
          </a:p>
        </p:txBody>
      </p:sp>
      <p:sp>
        <p:nvSpPr>
          <p:cNvPr id="169996" name="Line 12"/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rgbClr val="CCCC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dirty="0">
              <a:latin typeface="Lucida Sans Unicode" panose="020B0602030504020204" pitchFamily="34" charset="0"/>
            </a:endParaRPr>
          </a:p>
        </p:txBody>
      </p:sp>
      <p:grpSp>
        <p:nvGrpSpPr>
          <p:cNvPr id="169986" name="Group 2"/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169987" name="Rectangle 3"/>
            <p:cNvSpPr>
              <a:spLocks noChangeArrowheads="1"/>
            </p:cNvSpPr>
            <p:nvPr userDrawn="1"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de-DE" altLang="de-DE" sz="2400" dirty="0">
                <a:latin typeface="Lucida Sans Unicode" panose="020B0602030504020204" pitchFamily="34" charset="0"/>
              </a:endParaRPr>
            </a:p>
          </p:txBody>
        </p:sp>
        <p:grpSp>
          <p:nvGrpSpPr>
            <p:cNvPr id="169988" name="Group 4"/>
            <p:cNvGrpSpPr>
              <a:grpSpLocks/>
            </p:cNvGrpSpPr>
            <p:nvPr userDrawn="1"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169989" name="Rectangle 5"/>
              <p:cNvSpPr>
                <a:spLocks noChangeArrowheads="1"/>
              </p:cNvSpPr>
              <p:nvPr userDrawn="1"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rgbClr val="FFFF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de-DE" altLang="de-DE" sz="2400" dirty="0">
                  <a:latin typeface="Lucida Sans Unicode" panose="020B0602030504020204" pitchFamily="34" charset="0"/>
                </a:endParaRPr>
              </a:p>
            </p:txBody>
          </p:sp>
          <p:sp>
            <p:nvSpPr>
              <p:cNvPr id="169990" name="Line 6"/>
              <p:cNvSpPr>
                <a:spLocks noChangeShapeType="1"/>
              </p:cNvSpPr>
              <p:nvPr userDrawn="1"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 dirty="0">
                  <a:latin typeface="Lucida Sans Unicode" panose="020B0602030504020204" pitchFamily="34" charset="0"/>
                </a:endParaRPr>
              </a:p>
            </p:txBody>
          </p:sp>
        </p:grpSp>
      </p:grpSp>
      <p:pic>
        <p:nvPicPr>
          <p:cNvPr id="169998" name="Picture 14" descr="by-sa">
            <a:hlinkClick r:id="rId17"/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0213" y="6246813"/>
            <a:ext cx="1119187" cy="39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4" r:id="rId2"/>
    <p:sldLayoutId id="2147483795" r:id="rId3"/>
    <p:sldLayoutId id="2147483816" r:id="rId4"/>
    <p:sldLayoutId id="2147483817" r:id="rId5"/>
    <p:sldLayoutId id="2147483796" r:id="rId6"/>
    <p:sldLayoutId id="2147483815" r:id="rId7"/>
    <p:sldLayoutId id="2147483797" r:id="rId8"/>
    <p:sldLayoutId id="2147483798" r:id="rId9"/>
    <p:sldLayoutId id="2147483799" r:id="rId10"/>
    <p:sldLayoutId id="2147483800" r:id="rId11"/>
    <p:sldLayoutId id="2147483801" r:id="rId12"/>
    <p:sldLayoutId id="2147483802" r:id="rId13"/>
    <p:sldLayoutId id="2147483803" r:id="rId14"/>
    <p:sldLayoutId id="2147483814" r:id="rId15"/>
  </p:sldLayoutIdLst>
  <p:transition>
    <p:fade/>
  </p:transition>
  <p:timing>
    <p:tnLst>
      <p:par>
        <p:cTn id="1" dur="indefinite" restart="never" nodeType="tmRoot"/>
      </p:par>
    </p:tnLst>
  </p:timing>
  <p:hf sldNum="0"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Lucida Sans Unicode" panose="020B0602030504020204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CCCC99"/>
        </a:buClr>
        <a:buFont typeface="Wingdings" pitchFamily="2" charset="2"/>
        <a:buChar char="n"/>
        <a:defRPr sz="2400">
          <a:solidFill>
            <a:schemeClr val="tx1"/>
          </a:solidFill>
          <a:latin typeface="Lucida Sans Unicode" panose="020B0602030504020204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Tahoma" pitchFamily="34" charset="0"/>
        <a:buChar char="–"/>
        <a:defRPr sz="2200">
          <a:solidFill>
            <a:schemeClr val="tx1"/>
          </a:solidFill>
          <a:latin typeface="Lucida Sans Unicode" panose="020B0602030504020204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CCCC99"/>
        </a:buClr>
        <a:buFont typeface="Tahoma" pitchFamily="34" charset="0"/>
        <a:buChar char="•"/>
        <a:defRPr sz="2000">
          <a:solidFill>
            <a:schemeClr val="tx1"/>
          </a:solidFill>
          <a:latin typeface="Lucida Sans Unicode" panose="020B0602030504020204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Lucida Sans Unicode" panose="020B0602030504020204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Tahoma" pitchFamily="34" charset="0"/>
        <a:buChar char="–"/>
        <a:defRPr>
          <a:solidFill>
            <a:schemeClr val="tx1"/>
          </a:solidFill>
          <a:latin typeface="Lucida Sans Unicode" panose="020B0602030504020204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Tahoma" pitchFamily="34" charset="0"/>
        <a:buChar char="–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Tahoma" pitchFamily="34" charset="0"/>
        <a:buChar char="–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Tahoma" pitchFamily="34" charset="0"/>
        <a:buChar char="–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Tahoma" pitchFamily="34" charset="0"/>
        <a:buChar char="–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dirty="0" smtClean="0"/>
              <a:t>Titelmasterformat durch Klicken bearbeiten</a:t>
            </a:r>
          </a:p>
        </p:txBody>
      </p:sp>
      <p:sp>
        <p:nvSpPr>
          <p:cNvPr id="257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dirty="0" smtClean="0"/>
              <a:t>Textmasterformate durch Klicken bearbeiten</a:t>
            </a:r>
          </a:p>
          <a:p>
            <a:pPr lvl="1"/>
            <a:r>
              <a:rPr lang="de-DE" altLang="de-DE" dirty="0" smtClean="0"/>
              <a:t>Zweite Ebene</a:t>
            </a:r>
          </a:p>
          <a:p>
            <a:pPr lvl="2"/>
            <a:r>
              <a:rPr lang="de-DE" altLang="de-DE" dirty="0" smtClean="0"/>
              <a:t>Dritte Ebene</a:t>
            </a:r>
          </a:p>
          <a:p>
            <a:pPr lvl="3"/>
            <a:r>
              <a:rPr lang="de-DE" altLang="de-DE" dirty="0" smtClean="0"/>
              <a:t>Vierte Ebene</a:t>
            </a:r>
          </a:p>
          <a:p>
            <a:pPr lvl="4"/>
            <a:r>
              <a:rPr lang="de-DE" altLang="de-DE" dirty="0" smtClean="0"/>
              <a:t>Fünfte Ebene</a:t>
            </a:r>
          </a:p>
        </p:txBody>
      </p:sp>
      <p:sp>
        <p:nvSpPr>
          <p:cNvPr id="257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i="1">
                <a:latin typeface="Lucida Sans Unicode" panose="020B0602030504020204" pitchFamily="34" charset="0"/>
              </a:defRPr>
            </a:lvl1pPr>
          </a:lstStyle>
          <a:p>
            <a:r>
              <a:rPr lang="de-DE" altLang="de-DE" smtClean="0"/>
              <a:t>01.12.2023</a:t>
            </a:r>
            <a:endParaRPr lang="de-DE" altLang="de-DE" dirty="0"/>
          </a:p>
        </p:txBody>
      </p:sp>
      <p:sp>
        <p:nvSpPr>
          <p:cNvPr id="257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i="1">
                <a:latin typeface="Lucida Sans Unicode" panose="020B0602030504020204" pitchFamily="34" charset="0"/>
              </a:defRPr>
            </a:lvl1pPr>
          </a:lstStyle>
          <a:p>
            <a:r>
              <a:rPr lang="de-DE" altLang="de-DE" smtClean="0"/>
              <a:t>EVA Berlin 2023</a:t>
            </a:r>
            <a:endParaRPr lang="de-DE" altLang="de-DE" dirty="0"/>
          </a:p>
        </p:txBody>
      </p:sp>
      <p:sp>
        <p:nvSpPr>
          <p:cNvPr id="257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i="1">
                <a:latin typeface="Lucida Sans Unicode" panose="020B0602030504020204" pitchFamily="34" charset="0"/>
              </a:defRPr>
            </a:lvl1pPr>
          </a:lstStyle>
          <a:p>
            <a:fld id="{1516C005-4FDA-4B23-9D32-8AA3023D96E4}" type="slidenum">
              <a:rPr lang="de-DE" altLang="de-DE" smtClean="0"/>
              <a:pPr/>
              <a:t>‹Nr.›</a:t>
            </a:fld>
            <a:endParaRPr lang="de-DE" altLang="de-DE" dirty="0"/>
          </a:p>
        </p:txBody>
      </p:sp>
      <p:sp>
        <p:nvSpPr>
          <p:cNvPr id="257031" name="Line 7"/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rgbClr val="FFCC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dirty="0">
              <a:latin typeface="Lucida Sans Unicode" panose="020B0602030504020204" pitchFamily="34" charset="0"/>
            </a:endParaRPr>
          </a:p>
        </p:txBody>
      </p:sp>
      <p:grpSp>
        <p:nvGrpSpPr>
          <p:cNvPr id="257032" name="Group 8"/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257033" name="Rectangle 9"/>
            <p:cNvSpPr>
              <a:spLocks noChangeArrowheads="1"/>
            </p:cNvSpPr>
            <p:nvPr userDrawn="1"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rgbClr val="CCCC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de-DE" altLang="de-DE" sz="2400" dirty="0">
                <a:latin typeface="Lucida Sans Unicode" panose="020B0602030504020204" pitchFamily="34" charset="0"/>
              </a:endParaRPr>
            </a:p>
          </p:txBody>
        </p:sp>
        <p:grpSp>
          <p:nvGrpSpPr>
            <p:cNvPr id="257034" name="Group 10"/>
            <p:cNvGrpSpPr>
              <a:grpSpLocks/>
            </p:cNvGrpSpPr>
            <p:nvPr userDrawn="1"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257035" name="Rectangle 11"/>
              <p:cNvSpPr>
                <a:spLocks noChangeArrowheads="1"/>
              </p:cNvSpPr>
              <p:nvPr userDrawn="1"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rgbClr val="FFFF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de-DE" altLang="de-DE" sz="2400" dirty="0">
                  <a:latin typeface="Lucida Sans Unicode" panose="020B0602030504020204" pitchFamily="34" charset="0"/>
                </a:endParaRPr>
              </a:p>
            </p:txBody>
          </p:sp>
          <p:sp>
            <p:nvSpPr>
              <p:cNvPr id="257036" name="Line 12"/>
              <p:cNvSpPr>
                <a:spLocks noChangeShapeType="1"/>
              </p:cNvSpPr>
              <p:nvPr userDrawn="1"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 dirty="0">
                  <a:latin typeface="Lucida Sans Unicode" panose="020B0602030504020204" pitchFamily="34" charset="0"/>
                </a:endParaRPr>
              </a:p>
            </p:txBody>
          </p:sp>
        </p:grpSp>
      </p:grpSp>
      <p:pic>
        <p:nvPicPr>
          <p:cNvPr id="257038" name="Picture 14" descr="by-sa">
            <a:hlinkClick r:id="rId13"/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0213" y="6246813"/>
            <a:ext cx="1119187" cy="39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</p:sldLayoutIdLst>
  <p:transition>
    <p:fade/>
  </p:transition>
  <p:timing>
    <p:tnLst>
      <p:par>
        <p:cTn id="1" dur="indefinite" restart="never" nodeType="tmRoot"/>
      </p:par>
    </p:tnLst>
  </p:timing>
  <p:hf sldNum="0" hdr="0"/>
  <p:txStyles>
    <p:titleStyle>
      <a:lvl1pPr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Lucida Sans Unicode" panose="020B0602030504020204" pitchFamily="34" charset="0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FFCC99"/>
        </a:buClr>
        <a:buFont typeface="Wingdings" pitchFamily="2" charset="2"/>
        <a:buChar char="n"/>
        <a:defRPr sz="2400">
          <a:solidFill>
            <a:schemeClr val="tx1"/>
          </a:solidFill>
          <a:latin typeface="Lucida Sans Unicode" panose="020B0602030504020204" pitchFamily="34" charset="0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FFCC99"/>
        </a:buClr>
        <a:buFont typeface="Tahoma" pitchFamily="34" charset="0"/>
        <a:buChar char="–"/>
        <a:defRPr sz="2200">
          <a:solidFill>
            <a:schemeClr val="tx1"/>
          </a:solidFill>
          <a:latin typeface="Lucida Sans Unicode" panose="020B0602030504020204" pitchFamily="34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FFCC99"/>
        </a:buClr>
        <a:buFont typeface="Tahoma" pitchFamily="34" charset="0"/>
        <a:buChar char="•"/>
        <a:defRPr sz="2000">
          <a:solidFill>
            <a:schemeClr val="tx1"/>
          </a:solidFill>
          <a:latin typeface="Lucida Sans Unicode" panose="020B0602030504020204" pitchFamily="34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FFCC99"/>
        </a:buClr>
        <a:buFont typeface="Wingdings" pitchFamily="2" charset="2"/>
        <a:buChar char="n"/>
        <a:defRPr>
          <a:solidFill>
            <a:schemeClr val="tx1"/>
          </a:solidFill>
          <a:latin typeface="Lucida Sans Unicode" panose="020B0602030504020204" pitchFamily="34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FFCC99"/>
        </a:buClr>
        <a:buFont typeface="Tahoma" pitchFamily="34" charset="0"/>
        <a:buChar char="–"/>
        <a:defRPr>
          <a:solidFill>
            <a:schemeClr val="tx1"/>
          </a:solidFill>
          <a:latin typeface="Lucida Sans Unicode" panose="020B0602030504020204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FFCC99"/>
        </a:buClr>
        <a:buFont typeface="Tahoma" pitchFamily="34" charset="0"/>
        <a:buChar char="–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FFCC99"/>
        </a:buClr>
        <a:buFont typeface="Tahoma" pitchFamily="34" charset="0"/>
        <a:buChar char="–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FFCC99"/>
        </a:buClr>
        <a:buFont typeface="Tahoma" pitchFamily="34" charset="0"/>
        <a:buChar char="–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FFCC99"/>
        </a:buClr>
        <a:buFont typeface="Tahoma" pitchFamily="34" charset="0"/>
        <a:buChar char="–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3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32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3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3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32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32.xm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32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3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32.xm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1.xml"/><Relationship Id="rId7" Type="http://schemas.openxmlformats.org/officeDocument/2006/relationships/slide" Target="slide3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32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32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3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9.png"/><Relationship Id="rId2" Type="http://schemas.openxmlformats.org/officeDocument/2006/relationships/slide" Target="slide3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5" Type="http://schemas.microsoft.com/office/2007/relationships/hdphoto" Target="../media/hdphoto1.wdp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32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3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32.xml"/><Relationship Id="rId7" Type="http://schemas.openxmlformats.org/officeDocument/2006/relationships/image" Target="../media/image26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jpg"/><Relationship Id="rId5" Type="http://schemas.openxmlformats.org/officeDocument/2006/relationships/hyperlink" Target="https://id.smb.museum/object/996611" TargetMode="External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3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4.png"/><Relationship Id="rId4" Type="http://schemas.openxmlformats.org/officeDocument/2006/relationships/slide" Target="slide3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3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3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32.xm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hyperlink" Target="https://0cn.de/MuseumDingeMenschen" TargetMode="External"/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13.xml"/><Relationship Id="rId18" Type="http://schemas.openxmlformats.org/officeDocument/2006/relationships/slide" Target="slide18.xml"/><Relationship Id="rId26" Type="http://schemas.openxmlformats.org/officeDocument/2006/relationships/slide" Target="slide26.xml"/><Relationship Id="rId3" Type="http://schemas.openxmlformats.org/officeDocument/2006/relationships/slide" Target="slide3.xml"/><Relationship Id="rId21" Type="http://schemas.openxmlformats.org/officeDocument/2006/relationships/slide" Target="slide21.xml"/><Relationship Id="rId7" Type="http://schemas.openxmlformats.org/officeDocument/2006/relationships/slide" Target="slide7.xml"/><Relationship Id="rId12" Type="http://schemas.openxmlformats.org/officeDocument/2006/relationships/slide" Target="slide12.xml"/><Relationship Id="rId17" Type="http://schemas.openxmlformats.org/officeDocument/2006/relationships/slide" Target="slide17.xml"/><Relationship Id="rId25" Type="http://schemas.openxmlformats.org/officeDocument/2006/relationships/slide" Target="slide25.xml"/><Relationship Id="rId2" Type="http://schemas.openxmlformats.org/officeDocument/2006/relationships/slide" Target="slide2.xml"/><Relationship Id="rId16" Type="http://schemas.openxmlformats.org/officeDocument/2006/relationships/slide" Target="slide16.xml"/><Relationship Id="rId20" Type="http://schemas.openxmlformats.org/officeDocument/2006/relationships/slide" Target="slide20.xml"/><Relationship Id="rId29" Type="http://schemas.openxmlformats.org/officeDocument/2006/relationships/slide" Target="slide29.xml"/><Relationship Id="rId1" Type="http://schemas.openxmlformats.org/officeDocument/2006/relationships/slideLayout" Target="../slideLayouts/slideLayout19.xml"/><Relationship Id="rId6" Type="http://schemas.openxmlformats.org/officeDocument/2006/relationships/slide" Target="slide6.xml"/><Relationship Id="rId11" Type="http://schemas.openxmlformats.org/officeDocument/2006/relationships/slide" Target="slide11.xml"/><Relationship Id="rId24" Type="http://schemas.openxmlformats.org/officeDocument/2006/relationships/slide" Target="slide24.xml"/><Relationship Id="rId5" Type="http://schemas.openxmlformats.org/officeDocument/2006/relationships/slide" Target="slide5.xml"/><Relationship Id="rId15" Type="http://schemas.openxmlformats.org/officeDocument/2006/relationships/slide" Target="slide15.xml"/><Relationship Id="rId23" Type="http://schemas.openxmlformats.org/officeDocument/2006/relationships/slide" Target="slide23.xml"/><Relationship Id="rId28" Type="http://schemas.openxmlformats.org/officeDocument/2006/relationships/slide" Target="slide28.xml"/><Relationship Id="rId10" Type="http://schemas.openxmlformats.org/officeDocument/2006/relationships/slide" Target="slide10.xml"/><Relationship Id="rId19" Type="http://schemas.openxmlformats.org/officeDocument/2006/relationships/slide" Target="slide19.xml"/><Relationship Id="rId4" Type="http://schemas.openxmlformats.org/officeDocument/2006/relationships/slide" Target="slide4.xml"/><Relationship Id="rId9" Type="http://schemas.openxmlformats.org/officeDocument/2006/relationships/slide" Target="slide9.xml"/><Relationship Id="rId14" Type="http://schemas.openxmlformats.org/officeDocument/2006/relationships/slide" Target="slide14.xml"/><Relationship Id="rId22" Type="http://schemas.openxmlformats.org/officeDocument/2006/relationships/slide" Target="slide22.xml"/><Relationship Id="rId27" Type="http://schemas.openxmlformats.org/officeDocument/2006/relationships/slide" Target="slide27.xml"/><Relationship Id="rId30" Type="http://schemas.openxmlformats.org/officeDocument/2006/relationships/slide" Target="slide30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transcript-verlag.de/978-3-8376-4820-1/die-aura-des-originals-im-museum/" TargetMode="External"/><Relationship Id="rId13" Type="http://schemas.openxmlformats.org/officeDocument/2006/relationships/hyperlink" Target="https://cidoc-crm.org/figures" TargetMode="External"/><Relationship Id="rId18" Type="http://schemas.openxmlformats.org/officeDocument/2006/relationships/hyperlink" Target="https://citationgraph.org/graph/8f19d0fa7d74aace" TargetMode="External"/><Relationship Id="rId3" Type="http://schemas.openxmlformats.org/officeDocument/2006/relationships/hyperlink" Target="https://commons.wikimedia.org/wiki/File:Emojione_1F914.svg" TargetMode="External"/><Relationship Id="rId21" Type="http://schemas.openxmlformats.org/officeDocument/2006/relationships/hyperlink" Target="https://scholia.toolforge.org/topic/Q1240477" TargetMode="External"/><Relationship Id="rId7" Type="http://schemas.openxmlformats.org/officeDocument/2006/relationships/hyperlink" Target="https://commons.wikimedia.org/wiki/File:Organic_museum_and_center_in_Namyangju_City_(4444965824).jpg" TargetMode="External"/><Relationship Id="rId12" Type="http://schemas.openxmlformats.org/officeDocument/2006/relationships/hyperlink" Target="https://commons.wikimedia.org/wiki/File:Auxiliary_Cruiser_Seeadler_1916-17.png" TargetMode="External"/><Relationship Id="rId17" Type="http://schemas.openxmlformats.org/officeDocument/2006/relationships/hyperlink" Target="https://wikidata.metaphacts.com/resource/wd:Q20856036" TargetMode="External"/><Relationship Id="rId2" Type="http://schemas.openxmlformats.org/officeDocument/2006/relationships/hyperlink" Target="https://commons.wikimedia.org/wiki/File:Emojione1_1F631.svg" TargetMode="External"/><Relationship Id="rId16" Type="http://schemas.openxmlformats.org/officeDocument/2006/relationships/hyperlink" Target="https://commons.wikimedia.org/wiki/File:Eduard_Arning_1903_001.jpg" TargetMode="External"/><Relationship Id="rId20" Type="http://schemas.openxmlformats.org/officeDocument/2006/relationships/hyperlink" Target="https://wikidata.metaphacts.com/resource/wd:Q1010297" TargetMode="External"/><Relationship Id="rId1" Type="http://schemas.openxmlformats.org/officeDocument/2006/relationships/slideLayout" Target="../slideLayouts/slideLayout17.xml"/><Relationship Id="rId6" Type="http://schemas.openxmlformats.org/officeDocument/2006/relationships/hyperlink" Target="https://creativecommons.org/licenses/by-sa/3.0/" TargetMode="External"/><Relationship Id="rId11" Type="http://schemas.openxmlformats.org/officeDocument/2006/relationships/hyperlink" Target="https://commons.wikimedia.org/wiki/File:SMSSeeadlerFront.PNG" TargetMode="External"/><Relationship Id="rId24" Type="http://schemas.openxmlformats.org/officeDocument/2006/relationships/hyperlink" Target="http://creativecommons.org/licenses/by-sa/4.0/deed.de" TargetMode="External"/><Relationship Id="rId5" Type="http://schemas.openxmlformats.org/officeDocument/2006/relationships/hyperlink" Target="https://www.wikidata.org/wiki/Q2013#/media/File:Wikidata-logo-en.svg" TargetMode="External"/><Relationship Id="rId15" Type="http://schemas.openxmlformats.org/officeDocument/2006/relationships/hyperlink" Target="https://commons.wikimedia.org/wiki/File:Adolf_Bastian2.jpg" TargetMode="External"/><Relationship Id="rId23" Type="http://schemas.openxmlformats.org/officeDocument/2006/relationships/hyperlink" Target="https://creativecommons.org/licenses/by/4.0" TargetMode="External"/><Relationship Id="rId10" Type="http://schemas.openxmlformats.org/officeDocument/2006/relationships/hyperlink" Target="https://commons.wikimedia.org/wiki/File:Luckner.png" TargetMode="External"/><Relationship Id="rId19" Type="http://schemas.openxmlformats.org/officeDocument/2006/relationships/hyperlink" Target="https://explore.gnd.network/" TargetMode="External"/><Relationship Id="rId4" Type="http://schemas.openxmlformats.org/officeDocument/2006/relationships/hyperlink" Target="https://commons.wikimedia.org/wiki/File:Emojione1_1F609.svg" TargetMode="External"/><Relationship Id="rId9" Type="http://schemas.openxmlformats.org/officeDocument/2006/relationships/hyperlink" Target="https://commons.wikimedia.org/wiki/File:Fire_at_Museu_Nacional_05.jpg" TargetMode="External"/><Relationship Id="rId14" Type="http://schemas.openxmlformats.org/officeDocument/2006/relationships/hyperlink" Target="https://id.smb.museum/object/996611" TargetMode="External"/><Relationship Id="rId22" Type="http://schemas.openxmlformats.org/officeDocument/2006/relationships/hyperlink" Target="https://vectorportal.com/de/vector/mops-pies-rasa-wektorowa/23745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-sa/4.0/" TargetMode="External"/><Relationship Id="rId2" Type="http://schemas.openxmlformats.org/officeDocument/2006/relationships/hyperlink" Target="https://creativecommons.org/licenses/by-sa/4.0/deed.de" TargetMode="Externa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altLang="de-DE" smtClean="0"/>
              <a:t>01.12.2023</a:t>
            </a:r>
            <a:endParaRPr lang="de-DE" altLang="de-DE" dirty="0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altLang="de-DE" smtClean="0"/>
              <a:t>EVA Berlin 2023</a:t>
            </a:r>
            <a:endParaRPr lang="de-DE" altLang="de-DE"/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de-DE" altLang="de-DE" dirty="0"/>
              <a:t>Vom Museum der </a:t>
            </a:r>
            <a:r>
              <a:rPr lang="de-DE" altLang="de-DE" dirty="0" smtClean="0"/>
              <a:t>Dinge …</a:t>
            </a:r>
            <a:endParaRPr lang="en-GB" altLang="de-DE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altLang="de-DE"/>
              <a:t>… </a:t>
            </a:r>
            <a:r>
              <a:rPr lang="de-DE" altLang="de-DE" smtClean="0"/>
              <a:t>zur </a:t>
            </a:r>
            <a:r>
              <a:rPr lang="de-DE" altLang="de-DE" dirty="0"/>
              <a:t>Erzählung von Menschen</a:t>
            </a:r>
            <a:endParaRPr lang="en-GB" altLang="de-DE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1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el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de-DE" sz="2400" dirty="0"/>
              <a:t>„Vielleicht ist dies das Ende des klassischen Museums des 19. Jahrhunderts und </a:t>
            </a: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de-DE" sz="2400" dirty="0" smtClean="0"/>
              <a:t>der </a:t>
            </a:r>
            <a:r>
              <a:rPr lang="de-DE" sz="2400" dirty="0"/>
              <a:t>Anfang von etwas anderem.“ </a:t>
            </a:r>
            <a:r>
              <a:rPr lang="de-DE" sz="1600" dirty="0" smtClean="0"/>
              <a:t>(</a:t>
            </a:r>
            <a:r>
              <a:rPr lang="de-DE" sz="1600" dirty="0"/>
              <a:t>Benedicte Savoy)</a:t>
            </a:r>
            <a:r>
              <a:rPr lang="de-DE" sz="2400" dirty="0"/>
              <a:t> 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altLang="de-DE" smtClean="0"/>
              <a:t>01.12.2023</a:t>
            </a:r>
            <a:endParaRPr lang="de-DE" alt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dirty="0" smtClean="0"/>
              <a:t>EVA Berlin 2023</a:t>
            </a:r>
            <a:endParaRPr lang="de-DE" alt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90AD-9BC8-4015-A925-DF5C3DF0D20E}" type="slidenum">
              <a:rPr lang="de-DE" altLang="de-DE" smtClean="0"/>
              <a:pPr/>
              <a:t>2</a:t>
            </a:fld>
            <a:endParaRPr lang="de-DE" altLang="de-DE"/>
          </a:p>
        </p:txBody>
      </p:sp>
      <p:pic>
        <p:nvPicPr>
          <p:cNvPr id="25" name="Bildplatzhalter 24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" name="Textplatzhalter 1"/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r>
              <a:rPr lang="de-DE" dirty="0"/>
              <a:t>Personen statt Objekte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r>
              <a:rPr lang="de-DE" dirty="0" smtClean="0"/>
              <a:t>Schlussfolgerungen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r>
              <a:rPr lang="de-DE" dirty="0"/>
              <a:t>Konservative Gedächtnisorganisation „Museum“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idx="19"/>
          </p:nvPr>
        </p:nvSpPr>
        <p:spPr/>
        <p:txBody>
          <a:bodyPr/>
          <a:lstStyle/>
          <a:p>
            <a:r>
              <a:rPr lang="de-DE" dirty="0"/>
              <a:t>Herausforderungen</a:t>
            </a:r>
          </a:p>
        </p:txBody>
      </p:sp>
      <p:pic>
        <p:nvPicPr>
          <p:cNvPr id="31" name="Picture 6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391600" y="264960"/>
            <a:ext cx="282240" cy="282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Bildplatzhalter 21"/>
          <p:cNvPicPr>
            <a:picLocks noGrp="1" noChangeAspect="1"/>
          </p:cNvPicPr>
          <p:nvPr>
            <p:ph type="pic" sz="quarter" idx="2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3" name="Bildplatzhalter 22"/>
          <p:cNvPicPr>
            <a:picLocks noGrp="1" noChangeAspect="1"/>
          </p:cNvPicPr>
          <p:nvPr>
            <p:ph type="pic" sz="quarter" idx="2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4" name="Bildplatzhalter 23"/>
          <p:cNvPicPr>
            <a:picLocks noGrp="1" noChangeAspect="1"/>
          </p:cNvPicPr>
          <p:nvPr>
            <p:ph type="pic" sz="quarter" idx="2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2" name="Wolkenförmige Legende 11"/>
          <p:cNvSpPr/>
          <p:nvPr/>
        </p:nvSpPr>
        <p:spPr>
          <a:xfrm>
            <a:off x="5038163" y="2937299"/>
            <a:ext cx="2572873" cy="1602303"/>
          </a:xfrm>
          <a:prstGeom prst="cloudCallout">
            <a:avLst>
              <a:gd name="adj1" fmla="val 51721"/>
              <a:gd name="adj2" fmla="val -9651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Emotionale Empfehlungen …</a:t>
            </a:r>
            <a:endParaRPr lang="de-DE" dirty="0"/>
          </a:p>
        </p:txBody>
      </p:sp>
      <p:pic>
        <p:nvPicPr>
          <p:cNvPr id="13" name="Grafik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2112" y="3818654"/>
            <a:ext cx="457200" cy="4572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" grpId="0" build="p"/>
      <p:bldP spid="3" grpId="0" build="p"/>
      <p:bldP spid="4" grpId="0" build="p"/>
      <p:bldP spid="8" grpId="0" build="p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el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Konservative Gedächtnisorganisation „Museum“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altLang="de-DE" smtClean="0"/>
              <a:t>01.12.2023</a:t>
            </a:r>
            <a:endParaRPr lang="de-DE" alt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dirty="0" smtClean="0"/>
              <a:t>EVA Berlin 2023</a:t>
            </a:r>
            <a:endParaRPr lang="de-DE" alt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90AD-9BC8-4015-A925-DF5C3DF0D20E}" type="slidenum">
              <a:rPr lang="de-DE" altLang="de-DE" smtClean="0"/>
              <a:pPr/>
              <a:t>3</a:t>
            </a:fld>
            <a:endParaRPr lang="de-DE" altLang="de-DE"/>
          </a:p>
        </p:txBody>
      </p:sp>
      <p:sp>
        <p:nvSpPr>
          <p:cNvPr id="2" name="Textplatzhalter 1"/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r>
              <a:rPr lang="de-DE" dirty="0"/>
              <a:t>Rettungsparadigma</a:t>
            </a:r>
            <a:r>
              <a:rPr lang="de-DE" dirty="0" smtClean="0"/>
              <a:t>, Sammelhype </a:t>
            </a:r>
            <a:r>
              <a:rPr lang="de-DE" dirty="0"/>
              <a:t>und Überforderung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r>
              <a:rPr lang="de-DE" dirty="0" smtClean="0"/>
              <a:t>Gedächtnisorganisation „Museum“: früher &amp; heute</a:t>
            </a:r>
            <a:endParaRPr lang="de-DE" dirty="0"/>
          </a:p>
        </p:txBody>
      </p:sp>
      <p:sp>
        <p:nvSpPr>
          <p:cNvPr id="8" name="Textplatzhalter 7"/>
          <p:cNvSpPr>
            <a:spLocks noGrp="1"/>
          </p:cNvSpPr>
          <p:nvPr>
            <p:ph type="body" idx="19"/>
          </p:nvPr>
        </p:nvSpPr>
        <p:spPr/>
        <p:txBody>
          <a:bodyPr/>
          <a:lstStyle/>
          <a:p>
            <a:r>
              <a:rPr lang="de-DE" dirty="0" smtClean="0"/>
              <a:t>Wikidata: </a:t>
            </a:r>
            <a:r>
              <a:rPr lang="de-DE" dirty="0"/>
              <a:t>Potential für</a:t>
            </a:r>
            <a:r>
              <a:rPr lang="de-DE" dirty="0" smtClean="0"/>
              <a:t> kulturelles </a:t>
            </a:r>
            <a:r>
              <a:rPr lang="de-DE" dirty="0"/>
              <a:t>Erbe</a:t>
            </a:r>
          </a:p>
        </p:txBody>
      </p:sp>
      <p:sp>
        <p:nvSpPr>
          <p:cNvPr id="17" name="Textplatzhalter 16"/>
          <p:cNvSpPr>
            <a:spLocks noGrp="1"/>
          </p:cNvSpPr>
          <p:nvPr>
            <p:ph type="body" idx="20"/>
          </p:nvPr>
        </p:nvSpPr>
        <p:spPr/>
        <p:txBody>
          <a:bodyPr/>
          <a:lstStyle/>
          <a:p>
            <a:r>
              <a:rPr lang="de-DE" dirty="0" smtClean="0"/>
              <a:t>Überforderung: Grünes Museum?</a:t>
            </a:r>
            <a:endParaRPr lang="de-DE" dirty="0"/>
          </a:p>
        </p:txBody>
      </p:sp>
      <p:pic>
        <p:nvPicPr>
          <p:cNvPr id="31" name="Picture 6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391600" y="264960"/>
            <a:ext cx="282240" cy="2822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0558229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" grpId="0" build="p"/>
      <p:bldP spid="4" grpId="0" build="p"/>
      <p:bldP spid="8" grpId="0" build="p"/>
      <p:bldP spid="1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el 3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Konservative Gedächtnisorganisation „Museum“</a:t>
            </a:r>
            <a:endParaRPr lang="de-DE" dirty="0"/>
          </a:p>
        </p:txBody>
      </p:sp>
      <p:sp>
        <p:nvSpPr>
          <p:cNvPr id="2" name="Inhaltsplatzhalter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smtClean="0"/>
              <a:t>Früher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de-DE" smtClean="0"/>
              <a:t>18. Jahrhundert</a:t>
            </a:r>
          </a:p>
          <a:p>
            <a:pPr lvl="1"/>
            <a:r>
              <a:rPr lang="de-DE" smtClean="0"/>
              <a:t>Sammeltätigkeit im Zeitalter der europäischen Expansion</a:t>
            </a:r>
          </a:p>
          <a:p>
            <a:r>
              <a:rPr lang="de-DE" smtClean="0"/>
              <a:t>19. Jahrhundert</a:t>
            </a:r>
          </a:p>
          <a:p>
            <a:pPr lvl="1"/>
            <a:r>
              <a:rPr lang="de-DE" smtClean="0"/>
              <a:t>humanistische Gelehrte → Sammelleidenschaft </a:t>
            </a:r>
          </a:p>
          <a:p>
            <a:r>
              <a:rPr lang="de-DE" smtClean="0"/>
              <a:t>Um 1900</a:t>
            </a:r>
          </a:p>
          <a:p>
            <a:pPr lvl="1"/>
            <a:r>
              <a:rPr lang="de-DE" smtClean="0"/>
              <a:t>„Sammelhype“</a:t>
            </a:r>
            <a:endParaRPr lang="de-DE" dirty="0" smtClean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e-DE" smtClean="0"/>
              <a:t>Heute</a:t>
            </a:r>
            <a:endParaRPr lang="de-DE" dirty="0"/>
          </a:p>
        </p:txBody>
      </p:sp>
      <p:sp>
        <p:nvSpPr>
          <p:cNvPr id="9" name="Inhaltsplatzhalter 8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20000"/>
          </a:bodyPr>
          <a:lstStyle/>
          <a:p>
            <a:r>
              <a:rPr lang="de-DE" smtClean="0"/>
              <a:t>Museumswebseiten</a:t>
            </a:r>
          </a:p>
          <a:p>
            <a:pPr lvl="1"/>
            <a:r>
              <a:rPr lang="de-DE" smtClean="0"/>
              <a:t>wie Ausstellungen</a:t>
            </a:r>
          </a:p>
          <a:p>
            <a:r>
              <a:rPr lang="de-DE" smtClean="0"/>
              <a:t>Objekte online</a:t>
            </a:r>
          </a:p>
          <a:p>
            <a:pPr lvl="1"/>
            <a:r>
              <a:rPr lang="de-DE" smtClean="0"/>
              <a:t>wie Papierkataloge</a:t>
            </a:r>
          </a:p>
          <a:p>
            <a:pPr lvl="1"/>
            <a:r>
              <a:rPr lang="de-DE" smtClean="0"/>
              <a:t>wenige Vernetzungen (Konzepte, Normdaten usw.)</a:t>
            </a:r>
          </a:p>
          <a:p>
            <a:pPr lvl="1"/>
            <a:r>
              <a:rPr lang="de-DE" smtClean="0"/>
              <a:t>kaum sammlungsübergreifend</a:t>
            </a:r>
          </a:p>
          <a:p>
            <a:r>
              <a:rPr lang="de-DE" smtClean="0"/>
              <a:t>„althergebrachtes Expert*innenverständnis“ </a:t>
            </a:r>
            <a:r>
              <a:rPr lang="de-DE" sz="1600" i="1" smtClean="0"/>
              <a:t>(Mohr, Niemann, Knapp, 2019)</a:t>
            </a:r>
          </a:p>
          <a:p>
            <a:pPr lvl="1"/>
            <a:r>
              <a:rPr lang="de-DE" smtClean="0"/>
              <a:t>wenig „freie Inhalte“</a:t>
            </a:r>
          </a:p>
          <a:p>
            <a:r>
              <a:rPr lang="de-DE" smtClean="0"/>
              <a:t>digitale Transformation</a:t>
            </a:r>
            <a:br>
              <a:rPr lang="de-DE" smtClean="0"/>
            </a:br>
            <a:r>
              <a:rPr lang="de-DE" smtClean="0"/>
              <a:t>→ niedriges Niveau</a:t>
            </a:r>
          </a:p>
          <a:p>
            <a:endParaRPr lang="de-DE" dirty="0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altLang="de-DE" smtClean="0"/>
              <a:t>01.12.2023</a:t>
            </a:r>
            <a:endParaRPr lang="de-DE" alt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EVA Berlin 2023</a:t>
            </a:r>
            <a:endParaRPr lang="de-DE" alt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90AD-9BC8-4015-A925-DF5C3DF0D20E}" type="slidenum">
              <a:rPr lang="de-DE" altLang="de-DE" smtClean="0"/>
              <a:pPr/>
              <a:t>4</a:t>
            </a:fld>
            <a:endParaRPr lang="de-DE" altLang="de-DE"/>
          </a:p>
        </p:txBody>
      </p:sp>
      <p:pic>
        <p:nvPicPr>
          <p:cNvPr id="31" name="Picture 6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391600" y="264960"/>
            <a:ext cx="282240" cy="2822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04803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"/>
                            </p:stCondLst>
                            <p:childTnLst>
                              <p:par>
                                <p:cTn id="7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000"/>
                            </p:stCondLst>
                            <p:childTnLst>
                              <p:par>
                                <p:cTn id="7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000"/>
                            </p:stCondLst>
                            <p:childTnLst>
                              <p:par>
                                <p:cTn id="8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"/>
                            </p:stCondLst>
                            <p:childTnLst>
                              <p:par>
                                <p:cTn id="9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000"/>
                            </p:stCondLst>
                            <p:childTnLst>
                              <p:par>
                                <p:cTn id="10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2" grpId="0" build="p"/>
      <p:bldP spid="3" grpId="0" uiExpand="1" build="p"/>
      <p:bldP spid="8" grpId="0" build="p"/>
      <p:bldP spid="9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el 3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Wikidata: Potential für </a:t>
            </a:r>
            <a:r>
              <a:rPr lang="de-DE" dirty="0"/>
              <a:t>kulturelles Erbe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altLang="de-DE" smtClean="0"/>
              <a:t>01.12.2023</a:t>
            </a:r>
            <a:endParaRPr lang="de-DE" alt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EVA Berlin 2023</a:t>
            </a:r>
            <a:endParaRPr lang="de-DE" altLang="de-DE"/>
          </a:p>
        </p:txBody>
      </p:sp>
      <p:pic>
        <p:nvPicPr>
          <p:cNvPr id="31" name="Picture 6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391600" y="264960"/>
            <a:ext cx="282240" cy="28224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 smtClean="0"/>
              <a:t>Linked</a:t>
            </a:r>
            <a:r>
              <a:rPr lang="de-DE" dirty="0" smtClean="0"/>
              <a:t> Open Data (LOD)?</a:t>
            </a:r>
          </a:p>
          <a:p>
            <a:pPr lvl="1"/>
            <a:r>
              <a:rPr lang="de-DE" dirty="0" smtClean="0"/>
              <a:t>↔ „Mangel an Museumsknoten“</a:t>
            </a:r>
          </a:p>
          <a:p>
            <a:r>
              <a:rPr lang="de-DE" dirty="0" smtClean="0"/>
              <a:t>Wikidata</a:t>
            </a:r>
          </a:p>
          <a:p>
            <a:pPr lvl="1"/>
            <a:r>
              <a:rPr lang="de-DE" dirty="0"/>
              <a:t>Objekt (item), Aussage (</a:t>
            </a:r>
            <a:r>
              <a:rPr lang="de-DE" dirty="0" err="1"/>
              <a:t>statement</a:t>
            </a:r>
            <a:r>
              <a:rPr lang="de-DE" dirty="0"/>
              <a:t>), Eigenschaft (</a:t>
            </a:r>
            <a:r>
              <a:rPr lang="de-DE" dirty="0" err="1"/>
              <a:t>property</a:t>
            </a:r>
            <a:r>
              <a:rPr lang="de-DE" dirty="0"/>
              <a:t>) und Beziehung (</a:t>
            </a:r>
            <a:r>
              <a:rPr lang="de-DE" dirty="0" err="1"/>
              <a:t>relationship</a:t>
            </a:r>
            <a:r>
              <a:rPr lang="de-DE" dirty="0" smtClean="0"/>
              <a:t>)</a:t>
            </a:r>
          </a:p>
          <a:p>
            <a:pPr lvl="1"/>
            <a:r>
              <a:rPr lang="de-DE" dirty="0" smtClean="0"/>
              <a:t>↳ hochflexibles Informationssystem</a:t>
            </a:r>
          </a:p>
          <a:p>
            <a:pPr lvl="1"/>
            <a:r>
              <a:rPr lang="de-DE" dirty="0"/>
              <a:t>↳ </a:t>
            </a:r>
            <a:r>
              <a:rPr lang="de-DE" dirty="0" smtClean="0"/>
              <a:t>Verbindung </a:t>
            </a:r>
            <a:r>
              <a:rPr lang="de-DE" dirty="0"/>
              <a:t>verteilter </a:t>
            </a:r>
            <a:r>
              <a:rPr lang="de-DE" dirty="0" smtClean="0"/>
              <a:t>Datenquellen</a:t>
            </a:r>
          </a:p>
          <a:p>
            <a:pPr lvl="1"/>
            <a:r>
              <a:rPr lang="de-DE" dirty="0"/>
              <a:t>↳</a:t>
            </a:r>
            <a:r>
              <a:rPr lang="de-DE" dirty="0" smtClean="0"/>
              <a:t> Quervergleiche möglich</a:t>
            </a:r>
          </a:p>
          <a:p>
            <a:pPr lvl="1"/>
            <a:r>
              <a:rPr lang="de-DE" dirty="0"/>
              <a:t>↳ </a:t>
            </a:r>
            <a:r>
              <a:rPr lang="de-DE" dirty="0" smtClean="0"/>
              <a:t>offene </a:t>
            </a:r>
            <a:r>
              <a:rPr lang="de-DE" dirty="0"/>
              <a:t>Wissensplattform für die Erstellung und Verteilung von </a:t>
            </a:r>
            <a:r>
              <a:rPr lang="de-DE" dirty="0" smtClean="0"/>
              <a:t>LOD</a:t>
            </a:r>
          </a:p>
          <a:p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4904E-0712-4DC0-9690-7E48EE5F36A5}" type="slidenum">
              <a:rPr lang="de-DE" altLang="de-DE" smtClean="0"/>
              <a:pPr/>
              <a:t>5</a:t>
            </a:fld>
            <a:endParaRPr lang="de-DE" altLang="de-DE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9624" y="3504773"/>
            <a:ext cx="1021976" cy="721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82433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2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el 3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Rettungsparadigma, Sammelhype </a:t>
            </a:r>
            <a:r>
              <a:rPr lang="de-DE" dirty="0"/>
              <a:t>und Überforderung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altLang="de-DE" smtClean="0"/>
              <a:t>01.12.2023</a:t>
            </a:r>
            <a:endParaRPr lang="de-DE" alt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EVA Berlin 2023</a:t>
            </a:r>
            <a:endParaRPr lang="de-DE" altLang="de-DE"/>
          </a:p>
        </p:txBody>
      </p:sp>
      <p:pic>
        <p:nvPicPr>
          <p:cNvPr id="31" name="Picture 6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391600" y="264960"/>
            <a:ext cx="282240" cy="28224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 dirty="0" smtClean="0"/>
              <a:t>Rettungsparadigma und Bewahrungsgedanke</a:t>
            </a:r>
          </a:p>
          <a:p>
            <a:pPr lvl="1"/>
            <a:r>
              <a:rPr lang="de-DE" i="1" dirty="0" smtClean="0"/>
              <a:t>„der letzte Augenblick ist gekommen, die zwölfte Stunde ist da! Dokumente von unermesslichem, unersetzlichem Wert für die Menschheits-geschichte gehen zugrunde. </a:t>
            </a:r>
            <a:br>
              <a:rPr lang="de-DE" i="1" dirty="0" smtClean="0"/>
            </a:br>
            <a:r>
              <a:rPr lang="de-DE" i="1" dirty="0" smtClean="0"/>
              <a:t>Rettet! rettet! ehe es zu spät ist.“</a:t>
            </a:r>
            <a:r>
              <a:rPr lang="de-DE" dirty="0" smtClean="0"/>
              <a:t> </a:t>
            </a:r>
            <a:br>
              <a:rPr lang="de-DE" dirty="0" smtClean="0"/>
            </a:br>
            <a:r>
              <a:rPr lang="de-DE" sz="1400" dirty="0" smtClean="0"/>
              <a:t>(„Gedächtnisrede </a:t>
            </a:r>
            <a:r>
              <a:rPr lang="de-DE" sz="1400" dirty="0"/>
              <a:t>auf Adolf </a:t>
            </a:r>
            <a:r>
              <a:rPr lang="de-DE" sz="1400" dirty="0" smtClean="0"/>
              <a:t>Bastian“, Karl von den Steinen, 1905)</a:t>
            </a:r>
          </a:p>
          <a:p>
            <a:pPr lvl="1"/>
            <a:r>
              <a:rPr lang="de-DE" dirty="0" smtClean="0"/>
              <a:t>Sammeln als bürgerliches Massenphänomen</a:t>
            </a:r>
          </a:p>
          <a:p>
            <a:pPr lvl="1"/>
            <a:r>
              <a:rPr lang="de-DE" dirty="0"/>
              <a:t>materielle Objekte als alleinige </a:t>
            </a:r>
            <a:r>
              <a:rPr lang="de-DE" dirty="0" smtClean="0"/>
              <a:t>Quelle</a:t>
            </a:r>
          </a:p>
          <a:p>
            <a:pPr lvl="2"/>
            <a:r>
              <a:rPr lang="de-DE" dirty="0" smtClean="0"/>
              <a:t>„imperialistische </a:t>
            </a:r>
            <a:r>
              <a:rPr lang="de-DE" dirty="0"/>
              <a:t>Nostalgie</a:t>
            </a:r>
            <a:r>
              <a:rPr lang="de-DE" dirty="0" smtClean="0"/>
              <a:t>“</a:t>
            </a:r>
          </a:p>
          <a:p>
            <a:pPr lvl="2"/>
            <a:r>
              <a:rPr lang="de-DE" dirty="0" smtClean="0"/>
              <a:t>„</a:t>
            </a:r>
            <a:r>
              <a:rPr lang="de-DE" dirty="0"/>
              <a:t>Krise der europäischen </a:t>
            </a:r>
            <a:r>
              <a:rPr lang="de-DE" dirty="0" smtClean="0"/>
              <a:t>Moderne“</a:t>
            </a:r>
          </a:p>
          <a:p>
            <a:pPr lvl="2"/>
            <a:r>
              <a:rPr lang="de-DE" dirty="0" smtClean="0"/>
              <a:t>Zurschaustellung </a:t>
            </a:r>
            <a:r>
              <a:rPr lang="de-DE" dirty="0"/>
              <a:t>nationaler Überlegenheit in den großen Nationalmuseen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4904E-0712-4DC0-9690-7E48EE5F36A5}" type="slidenum">
              <a:rPr lang="de-DE" altLang="de-DE" smtClean="0"/>
              <a:pPr/>
              <a:t>6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67486266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2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el 3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Überforderung des Museums</a:t>
            </a:r>
            <a:endParaRPr lang="de-DE" dirty="0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altLang="de-DE" smtClean="0"/>
              <a:t>01.12.2023</a:t>
            </a:r>
            <a:endParaRPr lang="de-DE" alt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EVA Berlin 2023</a:t>
            </a:r>
            <a:endParaRPr lang="de-DE" altLang="de-DE"/>
          </a:p>
        </p:txBody>
      </p:sp>
      <p:pic>
        <p:nvPicPr>
          <p:cNvPr id="31" name="Picture 6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391600" y="264960"/>
            <a:ext cx="282240" cy="28224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de-DE" dirty="0"/>
              <a:t>Smithsonian </a:t>
            </a:r>
            <a:r>
              <a:rPr lang="de-DE" dirty="0" smtClean="0"/>
              <a:t>Institution 2013 		</a:t>
            </a:r>
            <a:r>
              <a:rPr lang="de-DE" sz="1400" i="1" dirty="0" smtClean="0"/>
              <a:t>(</a:t>
            </a:r>
            <a:r>
              <a:rPr lang="de-DE" sz="1400" i="1" dirty="0" err="1" smtClean="0"/>
              <a:t>Congress</a:t>
            </a:r>
            <a:r>
              <a:rPr lang="de-DE" sz="1400" i="1" dirty="0" smtClean="0"/>
              <a:t> Hearing)</a:t>
            </a:r>
          </a:p>
          <a:p>
            <a:pPr lvl="1"/>
            <a:r>
              <a:rPr lang="de-DE" dirty="0"/>
              <a:t>unzureichende </a:t>
            </a:r>
            <a:r>
              <a:rPr lang="de-DE" dirty="0" smtClean="0"/>
              <a:t>Bestandskontrollen und Konservierungspraktiken</a:t>
            </a:r>
          </a:p>
          <a:p>
            <a:pPr lvl="1"/>
            <a:r>
              <a:rPr lang="de-DE" dirty="0" smtClean="0"/>
              <a:t>unvollständige </a:t>
            </a:r>
            <a:r>
              <a:rPr lang="de-DE" dirty="0"/>
              <a:t>und ungenaue </a:t>
            </a:r>
            <a:r>
              <a:rPr lang="de-DE" dirty="0" smtClean="0"/>
              <a:t>Bestandsverzeichnisse</a:t>
            </a:r>
          </a:p>
          <a:p>
            <a:r>
              <a:rPr lang="de-DE" dirty="0"/>
              <a:t>Stiftung Preußischer Kulturbesitz 2020 </a:t>
            </a:r>
            <a:r>
              <a:rPr lang="de-DE" dirty="0" smtClean="0"/>
              <a:t>	</a:t>
            </a:r>
            <a:r>
              <a:rPr lang="de-DE" sz="1600" i="1" dirty="0" smtClean="0"/>
              <a:t>(</a:t>
            </a:r>
            <a:r>
              <a:rPr lang="de-DE" sz="1400" i="1" dirty="0" smtClean="0"/>
              <a:t>Wissenschaftsrat)</a:t>
            </a:r>
            <a:endParaRPr lang="de-DE" sz="1400" i="1" dirty="0"/>
          </a:p>
          <a:p>
            <a:pPr lvl="1"/>
            <a:r>
              <a:rPr lang="de-DE" dirty="0"/>
              <a:t>fehlende Personalkapazitäten für</a:t>
            </a:r>
          </a:p>
          <a:p>
            <a:pPr lvl="2"/>
            <a:r>
              <a:rPr lang="de-DE" dirty="0"/>
              <a:t>Bestandserhaltung </a:t>
            </a:r>
          </a:p>
          <a:p>
            <a:pPr lvl="2"/>
            <a:r>
              <a:rPr lang="de-DE" dirty="0" smtClean="0"/>
              <a:t>Sammlungsdokumentation</a:t>
            </a:r>
          </a:p>
          <a:p>
            <a:pPr lvl="1"/>
            <a:r>
              <a:rPr lang="de-DE" dirty="0" smtClean="0"/>
              <a:t>ungenügend:</a:t>
            </a:r>
          </a:p>
          <a:p>
            <a:pPr lvl="2"/>
            <a:r>
              <a:rPr lang="de-DE" dirty="0" smtClean="0"/>
              <a:t>Informationstechnik</a:t>
            </a:r>
          </a:p>
          <a:p>
            <a:pPr lvl="2"/>
            <a:r>
              <a:rPr lang="de-DE" dirty="0" smtClean="0"/>
              <a:t>digitale </a:t>
            </a:r>
            <a:r>
              <a:rPr lang="de-DE" dirty="0"/>
              <a:t>Transformation</a:t>
            </a:r>
            <a:endParaRPr lang="de-DE" dirty="0" smtClean="0"/>
          </a:p>
          <a:p>
            <a:r>
              <a:rPr lang="de-DE" dirty="0" smtClean="0"/>
              <a:t>Britisches Museum 2023 		</a:t>
            </a:r>
            <a:r>
              <a:rPr lang="de-DE" sz="1400" i="1" dirty="0" smtClean="0"/>
              <a:t>(</a:t>
            </a:r>
            <a:r>
              <a:rPr lang="de-DE" sz="1400" i="1" dirty="0" err="1" smtClean="0"/>
              <a:t>ARTnews</a:t>
            </a:r>
            <a:r>
              <a:rPr lang="de-DE" sz="1400" i="1" dirty="0" smtClean="0"/>
              <a:t>, NYT, </a:t>
            </a:r>
            <a:r>
              <a:rPr lang="de-DE" sz="1400" i="1" dirty="0"/>
              <a:t>The Art Newspaper</a:t>
            </a:r>
            <a:r>
              <a:rPr lang="de-DE" sz="1400" i="1" dirty="0" smtClean="0"/>
              <a:t>)</a:t>
            </a:r>
          </a:p>
          <a:p>
            <a:pPr lvl="1"/>
            <a:r>
              <a:rPr lang="de-DE" dirty="0" smtClean="0"/>
              <a:t>Sicherheitsfragen, Bestandsnachweise,  Finanzierungsprioritäten</a:t>
            </a:r>
          </a:p>
          <a:p>
            <a:pPr lvl="1"/>
            <a:r>
              <a:rPr lang="de-DE" dirty="0"/>
              <a:t>dysfunktionale institutionelle </a:t>
            </a:r>
            <a:r>
              <a:rPr lang="de-DE" dirty="0" smtClean="0"/>
              <a:t>Kultur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4904E-0712-4DC0-9690-7E48EE5F36A5}" type="slidenum">
              <a:rPr lang="de-DE" altLang="de-DE" smtClean="0"/>
              <a:pPr/>
              <a:t>7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26980041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2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el 3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Objekte im Museumsdokumentationssystem</a:t>
            </a:r>
            <a:br>
              <a:rPr lang="de-DE" dirty="0" smtClean="0"/>
            </a:br>
            <a:r>
              <a:rPr lang="de-DE" dirty="0" smtClean="0"/>
              <a:t>(Museum für Islamische Kunst, Berlin, 2018)</a:t>
            </a:r>
            <a:endParaRPr lang="de-DE" dirty="0"/>
          </a:p>
        </p:txBody>
      </p:sp>
      <p:pic>
        <p:nvPicPr>
          <p:cNvPr id="34" name="Inhaltsplatzhalter 3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645951"/>
            <a:ext cx="7772400" cy="4439222"/>
          </a:xfrm>
        </p:spPr>
      </p:pic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altLang="de-DE" smtClean="0"/>
              <a:t>01.12.2023</a:t>
            </a:r>
            <a:endParaRPr lang="de-DE" alt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EVA Berlin 2023</a:t>
            </a:r>
            <a:endParaRPr lang="de-DE" altLang="de-DE"/>
          </a:p>
        </p:txBody>
      </p:sp>
      <p:pic>
        <p:nvPicPr>
          <p:cNvPr id="31" name="Picture 6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391600" y="264960"/>
            <a:ext cx="282240" cy="28224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4904E-0712-4DC0-9690-7E48EE5F36A5}" type="slidenum">
              <a:rPr lang="de-DE" altLang="de-DE" smtClean="0"/>
              <a:pPr/>
              <a:t>8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43324943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el 3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Überforderung: Grünes Museum?</a:t>
            </a:r>
            <a:endParaRPr lang="de-DE" dirty="0"/>
          </a:p>
        </p:txBody>
      </p:sp>
      <p:pic>
        <p:nvPicPr>
          <p:cNvPr id="8" name="Inhaltsplatzhalter 7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521592"/>
            <a:ext cx="3810000" cy="2687940"/>
          </a:xfrm>
        </p:spPr>
      </p:pic>
      <p:sp>
        <p:nvSpPr>
          <p:cNvPr id="7" name="Inhaltsplatzhalter 6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de-DE" dirty="0" smtClean="0"/>
              <a:t>Sammlungsgröße → ökologischer </a:t>
            </a:r>
            <a:r>
              <a:rPr lang="de-DE" dirty="0"/>
              <a:t>Fußabdruck</a:t>
            </a:r>
            <a:endParaRPr lang="de-DE" dirty="0" smtClean="0"/>
          </a:p>
          <a:p>
            <a:pPr lvl="1"/>
            <a:r>
              <a:rPr lang="de-DE" dirty="0" smtClean="0"/>
              <a:t>Gebäude</a:t>
            </a:r>
          </a:p>
          <a:p>
            <a:pPr lvl="1"/>
            <a:r>
              <a:rPr lang="de-DE" dirty="0" smtClean="0"/>
              <a:t>Klimatechnik</a:t>
            </a:r>
          </a:p>
          <a:p>
            <a:pPr lvl="1"/>
            <a:r>
              <a:rPr lang="de-DE" dirty="0" smtClean="0"/>
              <a:t>Konservierung</a:t>
            </a:r>
          </a:p>
          <a:p>
            <a:r>
              <a:rPr lang="de-DE" i="1" dirty="0"/>
              <a:t>„Wer weiß, ob es in 100 Jahren überhaupt noch eine Gesellschaft gibt, die unsere Museen besuchen kann oder will?“</a:t>
            </a:r>
            <a:r>
              <a:rPr lang="de-DE" dirty="0"/>
              <a:t> </a:t>
            </a:r>
            <a:r>
              <a:rPr lang="de-DE" sz="1900" dirty="0"/>
              <a:t>(Stefan Simon)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altLang="de-DE" smtClean="0"/>
              <a:t>01.12.2023</a:t>
            </a:r>
            <a:endParaRPr lang="de-DE" alt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EVA Berlin 2023</a:t>
            </a:r>
            <a:endParaRPr lang="de-DE" altLang="de-DE"/>
          </a:p>
        </p:txBody>
      </p:sp>
      <p:pic>
        <p:nvPicPr>
          <p:cNvPr id="31" name="Picture 6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391600" y="264960"/>
            <a:ext cx="282240" cy="28224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90AD-9BC8-4015-A925-DF5C3DF0D20E}" type="slidenum">
              <a:rPr lang="de-DE" altLang="de-DE" smtClean="0"/>
              <a:pPr/>
              <a:t>9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87002843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7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el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Herausforderungen</a:t>
            </a:r>
            <a:endParaRPr lang="de-DE" dirty="0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altLang="de-DE" smtClean="0"/>
              <a:t>01.12.2023</a:t>
            </a:r>
            <a:endParaRPr lang="de-DE" alt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dirty="0" smtClean="0"/>
              <a:t>EVA Berlin 2023</a:t>
            </a:r>
            <a:endParaRPr lang="de-DE" alt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90AD-9BC8-4015-A925-DF5C3DF0D20E}" type="slidenum">
              <a:rPr lang="de-DE" altLang="de-DE" smtClean="0"/>
              <a:pPr/>
              <a:t>10</a:t>
            </a:fld>
            <a:endParaRPr lang="de-DE" altLang="de-DE"/>
          </a:p>
        </p:txBody>
      </p:sp>
      <p:sp>
        <p:nvSpPr>
          <p:cNvPr id="2" name="Textplatzhalter 1"/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r>
              <a:rPr lang="de-DE" dirty="0" smtClean="0"/>
              <a:t>Reauratisierung oder </a:t>
            </a:r>
            <a:r>
              <a:rPr lang="de-DE" dirty="0"/>
              <a:t>Kontextualisierung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idx="19"/>
          </p:nvPr>
        </p:nvSpPr>
        <p:spPr/>
        <p:txBody>
          <a:bodyPr/>
          <a:lstStyle/>
          <a:p>
            <a:r>
              <a:rPr lang="de-DE" dirty="0"/>
              <a:t>Provenienz</a:t>
            </a:r>
            <a:r>
              <a:rPr lang="de-DE" dirty="0" smtClean="0"/>
              <a:t>, Dekolonisierung </a:t>
            </a:r>
            <a:r>
              <a:rPr lang="de-DE" dirty="0"/>
              <a:t>und Restitution</a:t>
            </a:r>
          </a:p>
        </p:txBody>
      </p:sp>
      <p:sp>
        <p:nvSpPr>
          <p:cNvPr id="17" name="Textplatzhalter 16"/>
          <p:cNvSpPr>
            <a:spLocks noGrp="1"/>
          </p:cNvSpPr>
          <p:nvPr>
            <p:ph type="body" idx="20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31" name="Picture 6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391600" y="264960"/>
            <a:ext cx="282240" cy="2822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4961005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4" grpId="0" build="p"/>
      <p:bldP spid="8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el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Vom Objektraum zum Informationsraum</a:t>
            </a:r>
            <a:endParaRPr lang="de-DE" dirty="0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altLang="de-DE" smtClean="0"/>
              <a:t>01.12.2023</a:t>
            </a:r>
            <a:endParaRPr lang="de-DE" alt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EVA Berlin 2023</a:t>
            </a:r>
            <a:endParaRPr lang="de-DE" altLang="de-DE"/>
          </a:p>
        </p:txBody>
      </p:sp>
      <p:pic>
        <p:nvPicPr>
          <p:cNvPr id="31" name="Picture 6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391600" y="264960"/>
            <a:ext cx="282240" cy="282240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Ellipse 36"/>
          <p:cNvSpPr/>
          <p:nvPr/>
        </p:nvSpPr>
        <p:spPr>
          <a:xfrm>
            <a:off x="3058849" y="5207104"/>
            <a:ext cx="3384376" cy="936104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accent1">
                    <a:lumMod val="50000"/>
                  </a:schemeClr>
                </a:solidFill>
                <a:latin typeface="Lucida Sans Unicode" panose="020B0602030504020204" pitchFamily="34" charset="0"/>
              </a:rPr>
              <a:t>Objekte</a:t>
            </a:r>
            <a:endParaRPr lang="de-DE" dirty="0">
              <a:solidFill>
                <a:schemeClr val="accent1">
                  <a:lumMod val="50000"/>
                </a:schemeClr>
              </a:solidFill>
              <a:latin typeface="Lucida Sans Unicode" panose="020B0602030504020204" pitchFamily="34" charset="0"/>
            </a:endParaRPr>
          </a:p>
        </p:txBody>
      </p:sp>
      <p:grpSp>
        <p:nvGrpSpPr>
          <p:cNvPr id="39" name="Gruppieren 38"/>
          <p:cNvGrpSpPr/>
          <p:nvPr/>
        </p:nvGrpSpPr>
        <p:grpSpPr>
          <a:xfrm>
            <a:off x="914400" y="3343069"/>
            <a:ext cx="7770432" cy="1044986"/>
            <a:chOff x="915383" y="3343069"/>
            <a:chExt cx="7770432" cy="1044986"/>
          </a:xfrm>
        </p:grpSpPr>
        <p:sp>
          <p:nvSpPr>
            <p:cNvPr id="52" name="Abgerundetes Rechteck 51"/>
            <p:cNvSpPr/>
            <p:nvPr/>
          </p:nvSpPr>
          <p:spPr>
            <a:xfrm>
              <a:off x="915383" y="3343069"/>
              <a:ext cx="1266972" cy="104498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6" name="Freihandform 55"/>
            <p:cNvSpPr/>
            <p:nvPr/>
          </p:nvSpPr>
          <p:spPr>
            <a:xfrm>
              <a:off x="1196933" y="3645025"/>
              <a:ext cx="1126197" cy="447851"/>
            </a:xfrm>
            <a:custGeom>
              <a:avLst/>
              <a:gdLst>
                <a:gd name="connsiteX0" fmla="*/ 0 w 1126197"/>
                <a:gd name="connsiteY0" fmla="*/ 44785 h 447851"/>
                <a:gd name="connsiteX1" fmla="*/ 44785 w 1126197"/>
                <a:gd name="connsiteY1" fmla="*/ 0 h 447851"/>
                <a:gd name="connsiteX2" fmla="*/ 1081412 w 1126197"/>
                <a:gd name="connsiteY2" fmla="*/ 0 h 447851"/>
                <a:gd name="connsiteX3" fmla="*/ 1126197 w 1126197"/>
                <a:gd name="connsiteY3" fmla="*/ 44785 h 447851"/>
                <a:gd name="connsiteX4" fmla="*/ 1126197 w 1126197"/>
                <a:gd name="connsiteY4" fmla="*/ 403066 h 447851"/>
                <a:gd name="connsiteX5" fmla="*/ 1081412 w 1126197"/>
                <a:gd name="connsiteY5" fmla="*/ 447851 h 447851"/>
                <a:gd name="connsiteX6" fmla="*/ 44785 w 1126197"/>
                <a:gd name="connsiteY6" fmla="*/ 447851 h 447851"/>
                <a:gd name="connsiteX7" fmla="*/ 0 w 1126197"/>
                <a:gd name="connsiteY7" fmla="*/ 403066 h 447851"/>
                <a:gd name="connsiteX8" fmla="*/ 0 w 1126197"/>
                <a:gd name="connsiteY8" fmla="*/ 44785 h 447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26197" h="447851">
                  <a:moveTo>
                    <a:pt x="0" y="44785"/>
                  </a:moveTo>
                  <a:cubicBezTo>
                    <a:pt x="0" y="20051"/>
                    <a:pt x="20051" y="0"/>
                    <a:pt x="44785" y="0"/>
                  </a:cubicBezTo>
                  <a:lnTo>
                    <a:pt x="1081412" y="0"/>
                  </a:lnTo>
                  <a:cubicBezTo>
                    <a:pt x="1106146" y="0"/>
                    <a:pt x="1126197" y="20051"/>
                    <a:pt x="1126197" y="44785"/>
                  </a:cubicBezTo>
                  <a:lnTo>
                    <a:pt x="1126197" y="403066"/>
                  </a:lnTo>
                  <a:cubicBezTo>
                    <a:pt x="1126197" y="427800"/>
                    <a:pt x="1106146" y="447851"/>
                    <a:pt x="1081412" y="447851"/>
                  </a:cubicBezTo>
                  <a:lnTo>
                    <a:pt x="44785" y="447851"/>
                  </a:lnTo>
                  <a:cubicBezTo>
                    <a:pt x="20051" y="447851"/>
                    <a:pt x="0" y="427800"/>
                    <a:pt x="0" y="403066"/>
                  </a:cubicBezTo>
                  <a:lnTo>
                    <a:pt x="0" y="44785"/>
                  </a:lnTo>
                  <a:close/>
                </a:path>
              </a:pathLst>
            </a:custGeom>
          </p:spPr>
          <p:style>
            <a:lnRef idx="2">
              <a:schemeClr val="accent5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502" tIns="34707" rIns="45502" bIns="34707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1400" kern="1200" dirty="0" smtClean="0">
                  <a:latin typeface="Lucida Sans Unicode" panose="020B0602030504020204" pitchFamily="34" charset="0"/>
                </a:rPr>
                <a:t>Sammeln</a:t>
              </a:r>
              <a:endParaRPr lang="de-DE" sz="1400" kern="1200" dirty="0">
                <a:latin typeface="Lucida Sans Unicode" panose="020B0602030504020204" pitchFamily="34" charset="0"/>
              </a:endParaRPr>
            </a:p>
          </p:txBody>
        </p:sp>
        <p:sp>
          <p:nvSpPr>
            <p:cNvPr id="57" name="Abgerundetes Rechteck 56"/>
            <p:cNvSpPr/>
            <p:nvPr/>
          </p:nvSpPr>
          <p:spPr>
            <a:xfrm>
              <a:off x="2506055" y="3343069"/>
              <a:ext cx="1266972" cy="104498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8" name="Freihandform 57"/>
            <p:cNvSpPr/>
            <p:nvPr/>
          </p:nvSpPr>
          <p:spPr>
            <a:xfrm>
              <a:off x="2787604" y="3629219"/>
              <a:ext cx="1126197" cy="447851"/>
            </a:xfrm>
            <a:custGeom>
              <a:avLst/>
              <a:gdLst>
                <a:gd name="connsiteX0" fmla="*/ 0 w 1126197"/>
                <a:gd name="connsiteY0" fmla="*/ 44785 h 447851"/>
                <a:gd name="connsiteX1" fmla="*/ 44785 w 1126197"/>
                <a:gd name="connsiteY1" fmla="*/ 0 h 447851"/>
                <a:gd name="connsiteX2" fmla="*/ 1081412 w 1126197"/>
                <a:gd name="connsiteY2" fmla="*/ 0 h 447851"/>
                <a:gd name="connsiteX3" fmla="*/ 1126197 w 1126197"/>
                <a:gd name="connsiteY3" fmla="*/ 44785 h 447851"/>
                <a:gd name="connsiteX4" fmla="*/ 1126197 w 1126197"/>
                <a:gd name="connsiteY4" fmla="*/ 403066 h 447851"/>
                <a:gd name="connsiteX5" fmla="*/ 1081412 w 1126197"/>
                <a:gd name="connsiteY5" fmla="*/ 447851 h 447851"/>
                <a:gd name="connsiteX6" fmla="*/ 44785 w 1126197"/>
                <a:gd name="connsiteY6" fmla="*/ 447851 h 447851"/>
                <a:gd name="connsiteX7" fmla="*/ 0 w 1126197"/>
                <a:gd name="connsiteY7" fmla="*/ 403066 h 447851"/>
                <a:gd name="connsiteX8" fmla="*/ 0 w 1126197"/>
                <a:gd name="connsiteY8" fmla="*/ 44785 h 447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26197" h="447851">
                  <a:moveTo>
                    <a:pt x="0" y="44785"/>
                  </a:moveTo>
                  <a:cubicBezTo>
                    <a:pt x="0" y="20051"/>
                    <a:pt x="20051" y="0"/>
                    <a:pt x="44785" y="0"/>
                  </a:cubicBezTo>
                  <a:lnTo>
                    <a:pt x="1081412" y="0"/>
                  </a:lnTo>
                  <a:cubicBezTo>
                    <a:pt x="1106146" y="0"/>
                    <a:pt x="1126197" y="20051"/>
                    <a:pt x="1126197" y="44785"/>
                  </a:cubicBezTo>
                  <a:lnTo>
                    <a:pt x="1126197" y="403066"/>
                  </a:lnTo>
                  <a:cubicBezTo>
                    <a:pt x="1126197" y="427800"/>
                    <a:pt x="1106146" y="447851"/>
                    <a:pt x="1081412" y="447851"/>
                  </a:cubicBezTo>
                  <a:lnTo>
                    <a:pt x="44785" y="447851"/>
                  </a:lnTo>
                  <a:cubicBezTo>
                    <a:pt x="20051" y="447851"/>
                    <a:pt x="0" y="427800"/>
                    <a:pt x="0" y="403066"/>
                  </a:cubicBezTo>
                  <a:lnTo>
                    <a:pt x="0" y="44785"/>
                  </a:lnTo>
                  <a:close/>
                </a:path>
              </a:pathLst>
            </a:custGeom>
          </p:spPr>
          <p:style>
            <a:lnRef idx="2">
              <a:schemeClr val="accent5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502" tIns="34707" rIns="45502" bIns="34707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1400" kern="1200" dirty="0" smtClean="0">
                  <a:latin typeface="Lucida Sans Unicode" panose="020B0602030504020204" pitchFamily="34" charset="0"/>
                </a:rPr>
                <a:t>Bewahren</a:t>
              </a:r>
              <a:endParaRPr lang="de-DE" sz="1400" kern="1200" dirty="0">
                <a:latin typeface="Lucida Sans Unicode" panose="020B0602030504020204" pitchFamily="34" charset="0"/>
              </a:endParaRPr>
            </a:p>
          </p:txBody>
        </p:sp>
        <p:sp>
          <p:nvSpPr>
            <p:cNvPr id="59" name="Abgerundetes Rechteck 58"/>
            <p:cNvSpPr/>
            <p:nvPr/>
          </p:nvSpPr>
          <p:spPr>
            <a:xfrm>
              <a:off x="4096726" y="3343069"/>
              <a:ext cx="1266972" cy="104498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0" name="Freihandform 59"/>
            <p:cNvSpPr/>
            <p:nvPr/>
          </p:nvSpPr>
          <p:spPr>
            <a:xfrm>
              <a:off x="4378275" y="3645024"/>
              <a:ext cx="1126197" cy="447851"/>
            </a:xfrm>
            <a:custGeom>
              <a:avLst/>
              <a:gdLst>
                <a:gd name="connsiteX0" fmla="*/ 0 w 1126197"/>
                <a:gd name="connsiteY0" fmla="*/ 44785 h 447851"/>
                <a:gd name="connsiteX1" fmla="*/ 44785 w 1126197"/>
                <a:gd name="connsiteY1" fmla="*/ 0 h 447851"/>
                <a:gd name="connsiteX2" fmla="*/ 1081412 w 1126197"/>
                <a:gd name="connsiteY2" fmla="*/ 0 h 447851"/>
                <a:gd name="connsiteX3" fmla="*/ 1126197 w 1126197"/>
                <a:gd name="connsiteY3" fmla="*/ 44785 h 447851"/>
                <a:gd name="connsiteX4" fmla="*/ 1126197 w 1126197"/>
                <a:gd name="connsiteY4" fmla="*/ 403066 h 447851"/>
                <a:gd name="connsiteX5" fmla="*/ 1081412 w 1126197"/>
                <a:gd name="connsiteY5" fmla="*/ 447851 h 447851"/>
                <a:gd name="connsiteX6" fmla="*/ 44785 w 1126197"/>
                <a:gd name="connsiteY6" fmla="*/ 447851 h 447851"/>
                <a:gd name="connsiteX7" fmla="*/ 0 w 1126197"/>
                <a:gd name="connsiteY7" fmla="*/ 403066 h 447851"/>
                <a:gd name="connsiteX8" fmla="*/ 0 w 1126197"/>
                <a:gd name="connsiteY8" fmla="*/ 44785 h 447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26197" h="447851">
                  <a:moveTo>
                    <a:pt x="0" y="44785"/>
                  </a:moveTo>
                  <a:cubicBezTo>
                    <a:pt x="0" y="20051"/>
                    <a:pt x="20051" y="0"/>
                    <a:pt x="44785" y="0"/>
                  </a:cubicBezTo>
                  <a:lnTo>
                    <a:pt x="1081412" y="0"/>
                  </a:lnTo>
                  <a:cubicBezTo>
                    <a:pt x="1106146" y="0"/>
                    <a:pt x="1126197" y="20051"/>
                    <a:pt x="1126197" y="44785"/>
                  </a:cubicBezTo>
                  <a:lnTo>
                    <a:pt x="1126197" y="403066"/>
                  </a:lnTo>
                  <a:cubicBezTo>
                    <a:pt x="1126197" y="427800"/>
                    <a:pt x="1106146" y="447851"/>
                    <a:pt x="1081412" y="447851"/>
                  </a:cubicBezTo>
                  <a:lnTo>
                    <a:pt x="44785" y="447851"/>
                  </a:lnTo>
                  <a:cubicBezTo>
                    <a:pt x="20051" y="447851"/>
                    <a:pt x="0" y="427800"/>
                    <a:pt x="0" y="403066"/>
                  </a:cubicBezTo>
                  <a:lnTo>
                    <a:pt x="0" y="44785"/>
                  </a:lnTo>
                  <a:close/>
                </a:path>
              </a:pathLst>
            </a:custGeom>
          </p:spPr>
          <p:style>
            <a:lnRef idx="2">
              <a:schemeClr val="accent5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502" tIns="34707" rIns="45502" bIns="34707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1400" kern="1200" dirty="0" smtClean="0">
                  <a:latin typeface="Lucida Sans Unicode" panose="020B0602030504020204" pitchFamily="34" charset="0"/>
                </a:rPr>
                <a:t>Erforschen</a:t>
              </a:r>
              <a:endParaRPr lang="de-DE" sz="1400" kern="1200" dirty="0">
                <a:latin typeface="Lucida Sans Unicode" panose="020B0602030504020204" pitchFamily="34" charset="0"/>
              </a:endParaRPr>
            </a:p>
          </p:txBody>
        </p:sp>
        <p:sp>
          <p:nvSpPr>
            <p:cNvPr id="61" name="Abgerundetes Rechteck 60"/>
            <p:cNvSpPr/>
            <p:nvPr/>
          </p:nvSpPr>
          <p:spPr>
            <a:xfrm>
              <a:off x="5687397" y="3343069"/>
              <a:ext cx="1266972" cy="104498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2" name="Freihandform 61"/>
            <p:cNvSpPr/>
            <p:nvPr/>
          </p:nvSpPr>
          <p:spPr>
            <a:xfrm>
              <a:off x="5968947" y="3629221"/>
              <a:ext cx="1126197" cy="447851"/>
            </a:xfrm>
            <a:custGeom>
              <a:avLst/>
              <a:gdLst>
                <a:gd name="connsiteX0" fmla="*/ 0 w 1126197"/>
                <a:gd name="connsiteY0" fmla="*/ 44785 h 447851"/>
                <a:gd name="connsiteX1" fmla="*/ 44785 w 1126197"/>
                <a:gd name="connsiteY1" fmla="*/ 0 h 447851"/>
                <a:gd name="connsiteX2" fmla="*/ 1081412 w 1126197"/>
                <a:gd name="connsiteY2" fmla="*/ 0 h 447851"/>
                <a:gd name="connsiteX3" fmla="*/ 1126197 w 1126197"/>
                <a:gd name="connsiteY3" fmla="*/ 44785 h 447851"/>
                <a:gd name="connsiteX4" fmla="*/ 1126197 w 1126197"/>
                <a:gd name="connsiteY4" fmla="*/ 403066 h 447851"/>
                <a:gd name="connsiteX5" fmla="*/ 1081412 w 1126197"/>
                <a:gd name="connsiteY5" fmla="*/ 447851 h 447851"/>
                <a:gd name="connsiteX6" fmla="*/ 44785 w 1126197"/>
                <a:gd name="connsiteY6" fmla="*/ 447851 h 447851"/>
                <a:gd name="connsiteX7" fmla="*/ 0 w 1126197"/>
                <a:gd name="connsiteY7" fmla="*/ 403066 h 447851"/>
                <a:gd name="connsiteX8" fmla="*/ 0 w 1126197"/>
                <a:gd name="connsiteY8" fmla="*/ 44785 h 447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26197" h="447851">
                  <a:moveTo>
                    <a:pt x="0" y="44785"/>
                  </a:moveTo>
                  <a:cubicBezTo>
                    <a:pt x="0" y="20051"/>
                    <a:pt x="20051" y="0"/>
                    <a:pt x="44785" y="0"/>
                  </a:cubicBezTo>
                  <a:lnTo>
                    <a:pt x="1081412" y="0"/>
                  </a:lnTo>
                  <a:cubicBezTo>
                    <a:pt x="1106146" y="0"/>
                    <a:pt x="1126197" y="20051"/>
                    <a:pt x="1126197" y="44785"/>
                  </a:cubicBezTo>
                  <a:lnTo>
                    <a:pt x="1126197" y="403066"/>
                  </a:lnTo>
                  <a:cubicBezTo>
                    <a:pt x="1126197" y="427800"/>
                    <a:pt x="1106146" y="447851"/>
                    <a:pt x="1081412" y="447851"/>
                  </a:cubicBezTo>
                  <a:lnTo>
                    <a:pt x="44785" y="447851"/>
                  </a:lnTo>
                  <a:cubicBezTo>
                    <a:pt x="20051" y="447851"/>
                    <a:pt x="0" y="427800"/>
                    <a:pt x="0" y="403066"/>
                  </a:cubicBezTo>
                  <a:lnTo>
                    <a:pt x="0" y="44785"/>
                  </a:lnTo>
                  <a:close/>
                </a:path>
              </a:pathLst>
            </a:custGeom>
          </p:spPr>
          <p:style>
            <a:lnRef idx="2">
              <a:schemeClr val="accent5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502" tIns="34707" rIns="45502" bIns="34707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1400" kern="1200" dirty="0" smtClean="0">
                  <a:latin typeface="Lucida Sans Unicode" panose="020B0602030504020204" pitchFamily="34" charset="0"/>
                </a:rPr>
                <a:t>Ausstellen</a:t>
              </a:r>
              <a:endParaRPr lang="de-DE" sz="1400" kern="1200" dirty="0">
                <a:latin typeface="Lucida Sans Unicode" panose="020B0602030504020204" pitchFamily="34" charset="0"/>
              </a:endParaRPr>
            </a:p>
          </p:txBody>
        </p:sp>
        <p:sp>
          <p:nvSpPr>
            <p:cNvPr id="63" name="Abgerundetes Rechteck 62"/>
            <p:cNvSpPr/>
            <p:nvPr/>
          </p:nvSpPr>
          <p:spPr>
            <a:xfrm>
              <a:off x="7278069" y="3343069"/>
              <a:ext cx="1266972" cy="104498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4" name="Freihandform 63"/>
            <p:cNvSpPr/>
            <p:nvPr/>
          </p:nvSpPr>
          <p:spPr>
            <a:xfrm>
              <a:off x="7559618" y="3645024"/>
              <a:ext cx="1126197" cy="447851"/>
            </a:xfrm>
            <a:custGeom>
              <a:avLst/>
              <a:gdLst>
                <a:gd name="connsiteX0" fmla="*/ 0 w 1126197"/>
                <a:gd name="connsiteY0" fmla="*/ 44785 h 447851"/>
                <a:gd name="connsiteX1" fmla="*/ 44785 w 1126197"/>
                <a:gd name="connsiteY1" fmla="*/ 0 h 447851"/>
                <a:gd name="connsiteX2" fmla="*/ 1081412 w 1126197"/>
                <a:gd name="connsiteY2" fmla="*/ 0 h 447851"/>
                <a:gd name="connsiteX3" fmla="*/ 1126197 w 1126197"/>
                <a:gd name="connsiteY3" fmla="*/ 44785 h 447851"/>
                <a:gd name="connsiteX4" fmla="*/ 1126197 w 1126197"/>
                <a:gd name="connsiteY4" fmla="*/ 403066 h 447851"/>
                <a:gd name="connsiteX5" fmla="*/ 1081412 w 1126197"/>
                <a:gd name="connsiteY5" fmla="*/ 447851 h 447851"/>
                <a:gd name="connsiteX6" fmla="*/ 44785 w 1126197"/>
                <a:gd name="connsiteY6" fmla="*/ 447851 h 447851"/>
                <a:gd name="connsiteX7" fmla="*/ 0 w 1126197"/>
                <a:gd name="connsiteY7" fmla="*/ 403066 h 447851"/>
                <a:gd name="connsiteX8" fmla="*/ 0 w 1126197"/>
                <a:gd name="connsiteY8" fmla="*/ 44785 h 447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26197" h="447851">
                  <a:moveTo>
                    <a:pt x="0" y="44785"/>
                  </a:moveTo>
                  <a:cubicBezTo>
                    <a:pt x="0" y="20051"/>
                    <a:pt x="20051" y="0"/>
                    <a:pt x="44785" y="0"/>
                  </a:cubicBezTo>
                  <a:lnTo>
                    <a:pt x="1081412" y="0"/>
                  </a:lnTo>
                  <a:cubicBezTo>
                    <a:pt x="1106146" y="0"/>
                    <a:pt x="1126197" y="20051"/>
                    <a:pt x="1126197" y="44785"/>
                  </a:cubicBezTo>
                  <a:lnTo>
                    <a:pt x="1126197" y="403066"/>
                  </a:lnTo>
                  <a:cubicBezTo>
                    <a:pt x="1126197" y="427800"/>
                    <a:pt x="1106146" y="447851"/>
                    <a:pt x="1081412" y="447851"/>
                  </a:cubicBezTo>
                  <a:lnTo>
                    <a:pt x="44785" y="447851"/>
                  </a:lnTo>
                  <a:cubicBezTo>
                    <a:pt x="20051" y="447851"/>
                    <a:pt x="0" y="427800"/>
                    <a:pt x="0" y="403066"/>
                  </a:cubicBezTo>
                  <a:lnTo>
                    <a:pt x="0" y="44785"/>
                  </a:lnTo>
                  <a:close/>
                </a:path>
              </a:pathLst>
            </a:custGeom>
          </p:spPr>
          <p:style>
            <a:lnRef idx="2">
              <a:schemeClr val="accent5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502" tIns="34707" rIns="45502" bIns="34707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1400" kern="1200" dirty="0" smtClean="0">
                  <a:latin typeface="Lucida Sans Unicode" panose="020B0602030504020204" pitchFamily="34" charset="0"/>
                </a:rPr>
                <a:t>Vermitteln</a:t>
              </a:r>
              <a:endParaRPr lang="de-DE" sz="1400" kern="1200" dirty="0">
                <a:latin typeface="Lucida Sans Unicode" panose="020B0602030504020204" pitchFamily="34" charset="0"/>
              </a:endParaRPr>
            </a:p>
          </p:txBody>
        </p:sp>
      </p:grpSp>
      <p:sp>
        <p:nvSpPr>
          <p:cNvPr id="40" name="Ellipse 39"/>
          <p:cNvSpPr/>
          <p:nvPr/>
        </p:nvSpPr>
        <p:spPr>
          <a:xfrm>
            <a:off x="3058849" y="1700808"/>
            <a:ext cx="3384376" cy="9361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rgbClr val="C00000"/>
                </a:solidFill>
                <a:latin typeface="Lucida Sans Unicode" panose="020B0602030504020204" pitchFamily="34" charset="0"/>
              </a:rPr>
              <a:t>Informationen</a:t>
            </a:r>
            <a:br>
              <a:rPr lang="de-DE" dirty="0" smtClean="0">
                <a:solidFill>
                  <a:srgbClr val="C00000"/>
                </a:solidFill>
                <a:latin typeface="Lucida Sans Unicode" panose="020B0602030504020204" pitchFamily="34" charset="0"/>
              </a:rPr>
            </a:br>
            <a:r>
              <a:rPr lang="de-DE" dirty="0" smtClean="0">
                <a:solidFill>
                  <a:srgbClr val="C00000"/>
                </a:solidFill>
                <a:latin typeface="Lucida Sans Unicode" panose="020B0602030504020204" pitchFamily="34" charset="0"/>
              </a:rPr>
              <a:t>(Museums-dokumentation)</a:t>
            </a:r>
            <a:endParaRPr lang="de-DE" dirty="0">
              <a:solidFill>
                <a:srgbClr val="C00000"/>
              </a:solidFill>
              <a:latin typeface="Lucida Sans Unicode" panose="020B0602030504020204" pitchFamily="34" charset="0"/>
            </a:endParaRPr>
          </a:p>
        </p:txBody>
      </p:sp>
      <p:grpSp>
        <p:nvGrpSpPr>
          <p:cNvPr id="41" name="Gruppieren 40"/>
          <p:cNvGrpSpPr/>
          <p:nvPr/>
        </p:nvGrpSpPr>
        <p:grpSpPr>
          <a:xfrm>
            <a:off x="1554236" y="4381705"/>
            <a:ext cx="6362686" cy="12700"/>
            <a:chOff x="1555219" y="4381705"/>
            <a:chExt cx="6362686" cy="12700"/>
          </a:xfrm>
        </p:grpSpPr>
        <p:cxnSp>
          <p:nvCxnSpPr>
            <p:cNvPr id="48" name="Gekrümmte Verbindung 52"/>
            <p:cNvCxnSpPr>
              <a:stCxn id="59" idx="2"/>
              <a:endCxn id="61" idx="2"/>
            </p:cNvCxnSpPr>
            <p:nvPr/>
          </p:nvCxnSpPr>
          <p:spPr>
            <a:xfrm rot="16200000" flipH="1">
              <a:off x="5525547" y="3592719"/>
              <a:ext cx="12700" cy="1590671"/>
            </a:xfrm>
            <a:prstGeom prst="curvedConnector3">
              <a:avLst>
                <a:gd name="adj1" fmla="val 1800000"/>
              </a:avLst>
            </a:prstGeom>
            <a:ln w="9842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Gekrümmte Verbindung 53"/>
            <p:cNvCxnSpPr>
              <a:stCxn id="61" idx="2"/>
              <a:endCxn id="63" idx="2"/>
            </p:cNvCxnSpPr>
            <p:nvPr/>
          </p:nvCxnSpPr>
          <p:spPr>
            <a:xfrm rot="16200000" flipH="1">
              <a:off x="7116219" y="3592719"/>
              <a:ext cx="12700" cy="1590672"/>
            </a:xfrm>
            <a:prstGeom prst="curvedConnector3">
              <a:avLst>
                <a:gd name="adj1" fmla="val 1800000"/>
              </a:avLst>
            </a:prstGeom>
            <a:ln w="9842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Gekrümmte Verbindung 54"/>
            <p:cNvCxnSpPr>
              <a:stCxn id="57" idx="2"/>
              <a:endCxn id="59" idx="2"/>
            </p:cNvCxnSpPr>
            <p:nvPr/>
          </p:nvCxnSpPr>
          <p:spPr>
            <a:xfrm rot="16200000" flipH="1">
              <a:off x="3934876" y="3592719"/>
              <a:ext cx="12700" cy="1590671"/>
            </a:xfrm>
            <a:prstGeom prst="curvedConnector3">
              <a:avLst>
                <a:gd name="adj1" fmla="val 1800000"/>
              </a:avLst>
            </a:prstGeom>
            <a:ln w="9842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Gekrümmte Verbindung 65"/>
            <p:cNvCxnSpPr>
              <a:stCxn id="52" idx="2"/>
              <a:endCxn id="57" idx="2"/>
            </p:cNvCxnSpPr>
            <p:nvPr/>
          </p:nvCxnSpPr>
          <p:spPr>
            <a:xfrm rot="16200000" flipH="1">
              <a:off x="2344205" y="3592719"/>
              <a:ext cx="12700" cy="1590672"/>
            </a:xfrm>
            <a:prstGeom prst="curvedConnector3">
              <a:avLst>
                <a:gd name="adj1" fmla="val 1800000"/>
              </a:avLst>
            </a:prstGeom>
            <a:ln w="9842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uppieren 41"/>
          <p:cNvGrpSpPr/>
          <p:nvPr/>
        </p:nvGrpSpPr>
        <p:grpSpPr>
          <a:xfrm>
            <a:off x="1547886" y="2168860"/>
            <a:ext cx="6362687" cy="1174210"/>
            <a:chOff x="1548869" y="2168860"/>
            <a:chExt cx="6362687" cy="1174210"/>
          </a:xfrm>
        </p:grpSpPr>
        <p:cxnSp>
          <p:nvCxnSpPr>
            <p:cNvPr id="43" name="Gewinkelte Verbindung 22"/>
            <p:cNvCxnSpPr>
              <a:stCxn id="52" idx="0"/>
              <a:endCxn id="40" idx="2"/>
            </p:cNvCxnSpPr>
            <p:nvPr/>
          </p:nvCxnSpPr>
          <p:spPr>
            <a:xfrm rot="5400000" flipH="1" flipV="1">
              <a:off x="1717246" y="2000484"/>
              <a:ext cx="1174209" cy="1510963"/>
            </a:xfrm>
            <a:prstGeom prst="bentConnector2">
              <a:avLst/>
            </a:prstGeom>
            <a:ln w="1270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Gewinkelte Verbindung 68"/>
            <p:cNvCxnSpPr>
              <a:stCxn id="57" idx="0"/>
              <a:endCxn id="40" idx="3"/>
            </p:cNvCxnSpPr>
            <p:nvPr/>
          </p:nvCxnSpPr>
          <p:spPr>
            <a:xfrm flipV="1">
              <a:off x="3139541" y="2499823"/>
              <a:ext cx="415921" cy="843246"/>
            </a:xfrm>
            <a:prstGeom prst="straightConnector1">
              <a:avLst/>
            </a:prstGeom>
            <a:ln w="1270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Gewinkelte Verbindung 69"/>
            <p:cNvCxnSpPr>
              <a:stCxn id="63" idx="0"/>
              <a:endCxn id="40" idx="6"/>
            </p:cNvCxnSpPr>
            <p:nvPr/>
          </p:nvCxnSpPr>
          <p:spPr>
            <a:xfrm rot="16200000" flipV="1">
              <a:off x="6590778" y="2022291"/>
              <a:ext cx="1174209" cy="1467347"/>
            </a:xfrm>
            <a:prstGeom prst="bentConnector2">
              <a:avLst/>
            </a:prstGeom>
            <a:ln w="1270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Gewinkelte Verbindung 68"/>
            <p:cNvCxnSpPr>
              <a:stCxn id="61" idx="0"/>
              <a:endCxn id="40" idx="5"/>
            </p:cNvCxnSpPr>
            <p:nvPr/>
          </p:nvCxnSpPr>
          <p:spPr>
            <a:xfrm flipH="1" flipV="1">
              <a:off x="5948578" y="2499823"/>
              <a:ext cx="372305" cy="843246"/>
            </a:xfrm>
            <a:prstGeom prst="straightConnector1">
              <a:avLst/>
            </a:prstGeom>
            <a:ln w="1270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Gewinkelte Verbindung 68"/>
            <p:cNvCxnSpPr>
              <a:stCxn id="59" idx="0"/>
              <a:endCxn id="40" idx="4"/>
            </p:cNvCxnSpPr>
            <p:nvPr/>
          </p:nvCxnSpPr>
          <p:spPr>
            <a:xfrm flipV="1">
              <a:off x="4730212" y="2636912"/>
              <a:ext cx="21808" cy="706157"/>
            </a:xfrm>
            <a:prstGeom prst="straightConnector1">
              <a:avLst/>
            </a:prstGeom>
            <a:ln w="1270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Gestreifter Pfeil nach rechts 35"/>
          <p:cNvSpPr/>
          <p:nvPr/>
        </p:nvSpPr>
        <p:spPr>
          <a:xfrm rot="16200000">
            <a:off x="4570273" y="4375393"/>
            <a:ext cx="361528" cy="108966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4904E-0712-4DC0-9690-7E48EE5F36A5}" type="slidenum">
              <a:rPr lang="de-DE" altLang="de-DE" smtClean="0"/>
              <a:pPr/>
              <a:t>11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7029591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37" grpId="0" animBg="1"/>
      <p:bldP spid="40" grpId="0" animBg="1"/>
      <p:bldP spid="3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el 2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Kontextualisierung erfordert </a:t>
            </a:r>
            <a:r>
              <a:rPr lang="de-DE" dirty="0"/>
              <a:t>Informationssystem Museum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altLang="de-DE" smtClean="0"/>
              <a:t>01.12.2023</a:t>
            </a:r>
            <a:endParaRPr lang="de-DE" alt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EVA Berlin 2023</a:t>
            </a:r>
            <a:endParaRPr lang="de-DE" altLang="de-DE"/>
          </a:p>
        </p:txBody>
      </p:sp>
      <p:pic>
        <p:nvPicPr>
          <p:cNvPr id="31" name="Picture 6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391600" y="264960"/>
            <a:ext cx="282240" cy="28224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Ellipse 114"/>
          <p:cNvSpPr/>
          <p:nvPr/>
        </p:nvSpPr>
        <p:spPr>
          <a:xfrm>
            <a:off x="914400" y="4297272"/>
            <a:ext cx="3384376" cy="9361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rgbClr val="C00000"/>
                </a:solidFill>
                <a:latin typeface="Lucida Sans Unicode" panose="020B0602030504020204" pitchFamily="34" charset="0"/>
              </a:rPr>
              <a:t>extrinsische Daten</a:t>
            </a:r>
            <a:endParaRPr lang="de-DE" dirty="0">
              <a:solidFill>
                <a:srgbClr val="C00000"/>
              </a:solidFill>
              <a:latin typeface="Lucida Sans Unicode" panose="020B0602030504020204" pitchFamily="34" charset="0"/>
            </a:endParaRPr>
          </a:p>
        </p:txBody>
      </p:sp>
      <p:sp>
        <p:nvSpPr>
          <p:cNvPr id="116" name="Ellipse 115"/>
          <p:cNvSpPr/>
          <p:nvPr/>
        </p:nvSpPr>
        <p:spPr>
          <a:xfrm>
            <a:off x="5289464" y="4298820"/>
            <a:ext cx="3384376" cy="9361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rgbClr val="C00000"/>
                </a:solidFill>
                <a:latin typeface="Lucida Sans Unicode" panose="020B0602030504020204" pitchFamily="34" charset="0"/>
              </a:rPr>
              <a:t>intrinsische Daten</a:t>
            </a:r>
            <a:endParaRPr lang="de-DE" dirty="0">
              <a:solidFill>
                <a:srgbClr val="C00000"/>
              </a:solidFill>
              <a:latin typeface="Lucida Sans Unicode" panose="020B0602030504020204" pitchFamily="34" charset="0"/>
            </a:endParaRPr>
          </a:p>
        </p:txBody>
      </p:sp>
      <p:grpSp>
        <p:nvGrpSpPr>
          <p:cNvPr id="3" name="Gruppieren 2"/>
          <p:cNvGrpSpPr/>
          <p:nvPr/>
        </p:nvGrpSpPr>
        <p:grpSpPr>
          <a:xfrm>
            <a:off x="4298776" y="4018345"/>
            <a:ext cx="990688" cy="748528"/>
            <a:chOff x="4298776" y="4018345"/>
            <a:chExt cx="990688" cy="748528"/>
          </a:xfrm>
        </p:grpSpPr>
        <p:cxnSp>
          <p:nvCxnSpPr>
            <p:cNvPr id="117" name="Gerade Verbindung mit Pfeil 35"/>
            <p:cNvCxnSpPr>
              <a:stCxn id="115" idx="6"/>
              <a:endCxn id="108" idx="2"/>
            </p:cNvCxnSpPr>
            <p:nvPr/>
          </p:nvCxnSpPr>
          <p:spPr>
            <a:xfrm flipV="1">
              <a:off x="4298776" y="4018345"/>
              <a:ext cx="539924" cy="746979"/>
            </a:xfrm>
            <a:prstGeom prst="bentConnector2">
              <a:avLst/>
            </a:prstGeom>
            <a:ln w="635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Gerade Verbindung mit Pfeil 35"/>
            <p:cNvCxnSpPr>
              <a:stCxn id="116" idx="2"/>
              <a:endCxn id="108" idx="2"/>
            </p:cNvCxnSpPr>
            <p:nvPr/>
          </p:nvCxnSpPr>
          <p:spPr>
            <a:xfrm rot="10800000">
              <a:off x="4838700" y="4018346"/>
              <a:ext cx="450764" cy="748527"/>
            </a:xfrm>
            <a:prstGeom prst="bentConnector2">
              <a:avLst/>
            </a:prstGeom>
            <a:ln w="635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2" name="Gruppieren 101"/>
          <p:cNvGrpSpPr/>
          <p:nvPr/>
        </p:nvGrpSpPr>
        <p:grpSpPr>
          <a:xfrm>
            <a:off x="2606588" y="5092723"/>
            <a:ext cx="4375064" cy="936104"/>
            <a:chOff x="2606588" y="5085184"/>
            <a:chExt cx="4375064" cy="936104"/>
          </a:xfrm>
        </p:grpSpPr>
        <p:sp>
          <p:nvSpPr>
            <p:cNvPr id="112" name="Ellipse 111"/>
            <p:cNvSpPr/>
            <p:nvPr/>
          </p:nvSpPr>
          <p:spPr>
            <a:xfrm>
              <a:off x="3101932" y="5085184"/>
              <a:ext cx="3384376" cy="936104"/>
            </a:xfrm>
            <a:prstGeom prst="ellipse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 smtClean="0">
                  <a:solidFill>
                    <a:schemeClr val="accent1">
                      <a:lumMod val="50000"/>
                    </a:schemeClr>
                  </a:solidFill>
                  <a:latin typeface="Lucida Sans Unicode" panose="020B0602030504020204" pitchFamily="34" charset="0"/>
                </a:rPr>
                <a:t>Objekte</a:t>
              </a:r>
              <a:endParaRPr lang="de-DE" dirty="0">
                <a:solidFill>
                  <a:schemeClr val="accent1">
                    <a:lumMod val="50000"/>
                  </a:schemeClr>
                </a:solidFill>
                <a:latin typeface="Lucida Sans Unicode" panose="020B0602030504020204" pitchFamily="34" charset="0"/>
              </a:endParaRPr>
            </a:p>
          </p:txBody>
        </p:sp>
        <p:cxnSp>
          <p:nvCxnSpPr>
            <p:cNvPr id="113" name="Gerade Verbindung mit Pfeil 35"/>
            <p:cNvCxnSpPr>
              <a:stCxn id="112" idx="2"/>
              <a:endCxn id="115" idx="4"/>
            </p:cNvCxnSpPr>
            <p:nvPr/>
          </p:nvCxnSpPr>
          <p:spPr>
            <a:xfrm rot="10800000">
              <a:off x="2606588" y="5260838"/>
              <a:ext cx="495344" cy="292398"/>
            </a:xfrm>
            <a:prstGeom prst="bentConnector2">
              <a:avLst/>
            </a:prstGeom>
            <a:ln w="635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Gerade Verbindung mit Pfeil 35"/>
            <p:cNvCxnSpPr>
              <a:stCxn id="112" idx="6"/>
              <a:endCxn id="116" idx="4"/>
            </p:cNvCxnSpPr>
            <p:nvPr/>
          </p:nvCxnSpPr>
          <p:spPr>
            <a:xfrm flipV="1">
              <a:off x="6486308" y="5262386"/>
              <a:ext cx="495344" cy="290850"/>
            </a:xfrm>
            <a:prstGeom prst="bentConnector2">
              <a:avLst/>
            </a:prstGeom>
            <a:ln w="635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7" name="Flussdiagramm: Dokument 106"/>
          <p:cNvSpPr/>
          <p:nvPr/>
        </p:nvSpPr>
        <p:spPr>
          <a:xfrm>
            <a:off x="1208447" y="3449941"/>
            <a:ext cx="1398140" cy="458629"/>
          </a:xfrm>
          <a:prstGeom prst="flowChartDocumen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CIDOC CRM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08" name="Flussdiagramm: Prozess 107"/>
          <p:cNvSpPr/>
          <p:nvPr/>
        </p:nvSpPr>
        <p:spPr>
          <a:xfrm>
            <a:off x="3418726" y="3340165"/>
            <a:ext cx="2839948" cy="678180"/>
          </a:xfrm>
          <a:prstGeom prst="flowChart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Datennormierung</a:t>
            </a:r>
          </a:p>
        </p:txBody>
      </p:sp>
      <p:sp>
        <p:nvSpPr>
          <p:cNvPr id="109" name="Flussdiagramm: Dokument 108"/>
          <p:cNvSpPr/>
          <p:nvPr/>
        </p:nvSpPr>
        <p:spPr>
          <a:xfrm>
            <a:off x="6981652" y="3449941"/>
            <a:ext cx="1317990" cy="458629"/>
          </a:xfrm>
          <a:prstGeom prst="flowChartDocumen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Normdaten</a:t>
            </a:r>
            <a:endParaRPr lang="de-DE" dirty="0">
              <a:solidFill>
                <a:schemeClr val="tx1"/>
              </a:solidFill>
            </a:endParaRPr>
          </a:p>
        </p:txBody>
      </p:sp>
      <p:cxnSp>
        <p:nvCxnSpPr>
          <p:cNvPr id="110" name="Gerade Verbindung mit Pfeil 35"/>
          <p:cNvCxnSpPr/>
          <p:nvPr/>
        </p:nvCxnSpPr>
        <p:spPr>
          <a:xfrm flipV="1">
            <a:off x="2606587" y="3679255"/>
            <a:ext cx="812139" cy="1"/>
          </a:xfrm>
          <a:prstGeom prst="bentConnector3">
            <a:avLst>
              <a:gd name="adj1" fmla="val 50000"/>
            </a:avLst>
          </a:prstGeom>
          <a:ln w="635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Gerade Verbindung mit Pfeil 35"/>
          <p:cNvCxnSpPr/>
          <p:nvPr/>
        </p:nvCxnSpPr>
        <p:spPr>
          <a:xfrm rot="10800000">
            <a:off x="6258674" y="3679255"/>
            <a:ext cx="722978" cy="1"/>
          </a:xfrm>
          <a:prstGeom prst="bentConnector3">
            <a:avLst>
              <a:gd name="adj1" fmla="val 50000"/>
            </a:avLst>
          </a:prstGeom>
          <a:ln w="635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Ellipse 104"/>
          <p:cNvSpPr/>
          <p:nvPr/>
        </p:nvSpPr>
        <p:spPr>
          <a:xfrm>
            <a:off x="3146511" y="1717413"/>
            <a:ext cx="3384376" cy="9361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 smtClean="0">
                <a:solidFill>
                  <a:srgbClr val="C00000"/>
                </a:solidFill>
                <a:latin typeface="Lucida Sans Unicode" panose="020B0602030504020204" pitchFamily="34" charset="0"/>
              </a:rPr>
              <a:t>Linked</a:t>
            </a:r>
            <a:r>
              <a:rPr lang="de-DE" dirty="0" smtClean="0">
                <a:solidFill>
                  <a:srgbClr val="C00000"/>
                </a:solidFill>
                <a:latin typeface="Lucida Sans Unicode" panose="020B0602030504020204" pitchFamily="34" charset="0"/>
              </a:rPr>
              <a:t> Open Data</a:t>
            </a:r>
            <a:endParaRPr lang="de-DE" dirty="0">
              <a:solidFill>
                <a:srgbClr val="C00000"/>
              </a:solidFill>
              <a:latin typeface="Lucida Sans Unicode" panose="020B0602030504020204" pitchFamily="34" charset="0"/>
            </a:endParaRPr>
          </a:p>
        </p:txBody>
      </p:sp>
      <p:sp>
        <p:nvSpPr>
          <p:cNvPr id="106" name="Pfeil nach oben 105"/>
          <p:cNvSpPr/>
          <p:nvPr/>
        </p:nvSpPr>
        <p:spPr>
          <a:xfrm>
            <a:off x="4360818" y="2764431"/>
            <a:ext cx="955762" cy="464820"/>
          </a:xfrm>
          <a:prstGeom prst="upArrow">
            <a:avLst/>
          </a:prstGeom>
          <a:gradFill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99" name="Inhaltsplatzhalter 5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97573" y="3528334"/>
            <a:ext cx="420095" cy="339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4904E-0712-4DC0-9690-7E48EE5F36A5}" type="slidenum">
              <a:rPr lang="de-DE" altLang="de-DE" smtClean="0"/>
              <a:pPr/>
              <a:t>12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21670870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15" grpId="0" animBg="1"/>
      <p:bldP spid="116" grpId="0" animBg="1"/>
      <p:bldP spid="107" grpId="0" animBg="1"/>
      <p:bldP spid="108" grpId="0" animBg="1"/>
      <p:bldP spid="109" grpId="0" animBg="1"/>
      <p:bldP spid="105" grpId="0" animBg="1"/>
      <p:bldP spid="10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„Aura des Originals</a:t>
            </a:r>
            <a:r>
              <a:rPr lang="de-DE" dirty="0" smtClean="0"/>
              <a:t>“?</a:t>
            </a:r>
            <a:endParaRPr lang="de-DE" dirty="0"/>
          </a:p>
        </p:txBody>
      </p:sp>
      <p:pic>
        <p:nvPicPr>
          <p:cNvPr id="9" name="Inhaltsplatzhalter 8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216" y="1600200"/>
            <a:ext cx="2980367" cy="4530725"/>
          </a:xfrm>
        </p:spPr>
      </p:pic>
      <p:sp>
        <p:nvSpPr>
          <p:cNvPr id="8" name="Inhaltsplatzhalter 7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de-DE" dirty="0" smtClean="0"/>
              <a:t>Kritik</a:t>
            </a:r>
          </a:p>
          <a:p>
            <a:pPr lvl="1"/>
            <a:r>
              <a:rPr lang="de-DE" dirty="0" smtClean="0"/>
              <a:t>„</a:t>
            </a:r>
            <a:r>
              <a:rPr lang="de-DE" dirty="0"/>
              <a:t>bildungsbürgerliches Konzept</a:t>
            </a:r>
            <a:r>
              <a:rPr lang="de-DE" dirty="0" smtClean="0"/>
              <a:t>“</a:t>
            </a:r>
          </a:p>
          <a:p>
            <a:pPr lvl="1"/>
            <a:r>
              <a:rPr lang="de-DE" dirty="0" smtClean="0"/>
              <a:t>„</a:t>
            </a:r>
            <a:r>
              <a:rPr lang="de-DE" dirty="0"/>
              <a:t>gefälschte Aura</a:t>
            </a:r>
            <a:r>
              <a:rPr lang="de-DE" dirty="0" smtClean="0"/>
              <a:t>“</a:t>
            </a:r>
          </a:p>
          <a:p>
            <a:pPr lvl="1"/>
            <a:r>
              <a:rPr lang="de-DE" dirty="0" smtClean="0"/>
              <a:t>„</a:t>
            </a:r>
            <a:r>
              <a:rPr lang="de-DE" dirty="0"/>
              <a:t>Reauratisierung</a:t>
            </a:r>
            <a:r>
              <a:rPr lang="de-DE" dirty="0" smtClean="0"/>
              <a:t>“</a:t>
            </a:r>
          </a:p>
          <a:p>
            <a:pPr lvl="1"/>
            <a:r>
              <a:rPr lang="de-DE" dirty="0" smtClean="0"/>
              <a:t>vom </a:t>
            </a:r>
            <a:r>
              <a:rPr lang="de-DE" dirty="0"/>
              <a:t>Museum bezweckte </a:t>
            </a:r>
            <a:r>
              <a:rPr lang="de-DE" dirty="0" smtClean="0"/>
              <a:t>Inszenierung</a:t>
            </a:r>
          </a:p>
          <a:p>
            <a:r>
              <a:rPr lang="de-DE" dirty="0" smtClean="0"/>
              <a:t>Statt „Aura“ → mehr Kontextualisierung</a:t>
            </a:r>
          </a:p>
          <a:p>
            <a:pPr lvl="1"/>
            <a:r>
              <a:rPr lang="de-DE" dirty="0" smtClean="0"/>
              <a:t>mit </a:t>
            </a:r>
            <a:r>
              <a:rPr lang="de-DE" dirty="0"/>
              <a:t>Hilfe der </a:t>
            </a:r>
            <a:r>
              <a:rPr lang="de-DE" dirty="0" smtClean="0"/>
              <a:t>Werkzeuge </a:t>
            </a:r>
            <a:r>
              <a:rPr lang="de-DE" dirty="0"/>
              <a:t>und Methoden digitaler </a:t>
            </a:r>
            <a:r>
              <a:rPr lang="de-DE" dirty="0" smtClean="0"/>
              <a:t>Transformation</a:t>
            </a:r>
          </a:p>
          <a:p>
            <a:pPr lvl="1"/>
            <a:r>
              <a:rPr lang="de-DE" dirty="0" smtClean="0"/>
              <a:t>Verluste </a:t>
            </a:r>
            <a:r>
              <a:rPr lang="de-DE" dirty="0"/>
              <a:t>an Informationen </a:t>
            </a:r>
            <a:r>
              <a:rPr lang="de-DE" dirty="0" smtClean="0"/>
              <a:t>ersetzen</a:t>
            </a:r>
            <a:r>
              <a:rPr lang="de-DE" dirty="0"/>
              <a:t>, die bei der Herauslösung der Objekte aus ihrer ursprünglichen Umgebung zwangsläufig </a:t>
            </a:r>
            <a:r>
              <a:rPr lang="de-DE" dirty="0" smtClean="0"/>
              <a:t>entstanden</a:t>
            </a:r>
            <a:endParaRPr lang="de-DE" dirty="0"/>
          </a:p>
          <a:p>
            <a:endParaRPr lang="de-DE" dirty="0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altLang="de-DE" smtClean="0"/>
              <a:t>01.12.2023</a:t>
            </a:r>
            <a:endParaRPr lang="de-DE" alt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EVA Berlin 2023</a:t>
            </a:r>
            <a:endParaRPr lang="de-DE" altLang="de-DE"/>
          </a:p>
        </p:txBody>
      </p:sp>
      <p:pic>
        <p:nvPicPr>
          <p:cNvPr id="31" name="Picture 6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391600" y="264960"/>
            <a:ext cx="282240" cy="28224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90AD-9BC8-4015-A925-DF5C3DF0D20E}" type="slidenum">
              <a:rPr lang="de-DE" altLang="de-DE" smtClean="0"/>
              <a:pPr/>
              <a:t>13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60269171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Informationsraum und digitaler Zwilling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2799273"/>
          </a:xfrm>
        </p:spPr>
        <p:txBody>
          <a:bodyPr>
            <a:normAutofit fontScale="77500" lnSpcReduction="20000"/>
          </a:bodyPr>
          <a:lstStyle/>
          <a:p>
            <a:r>
              <a:rPr lang="de-DE" dirty="0" smtClean="0"/>
              <a:t>Informationsraum</a:t>
            </a:r>
          </a:p>
          <a:p>
            <a:pPr lvl="1"/>
            <a:r>
              <a:rPr lang="de-DE" dirty="0" smtClean="0"/>
              <a:t>umfassend</a:t>
            </a:r>
          </a:p>
          <a:p>
            <a:pPr lvl="1"/>
            <a:r>
              <a:rPr lang="de-DE" dirty="0" smtClean="0"/>
              <a:t>standardisiert</a:t>
            </a:r>
          </a:p>
          <a:p>
            <a:pPr lvl="1"/>
            <a:r>
              <a:rPr lang="de-DE" dirty="0" smtClean="0"/>
              <a:t>komplex strukturiert</a:t>
            </a:r>
          </a:p>
          <a:p>
            <a:r>
              <a:rPr lang="de-DE" dirty="0" smtClean="0"/>
              <a:t>Zukunftssicherung des Museums</a:t>
            </a:r>
          </a:p>
          <a:p>
            <a:pPr lvl="1"/>
            <a:r>
              <a:rPr lang="de-DE" dirty="0" smtClean="0"/>
              <a:t>Veränderungen der Objekte</a:t>
            </a:r>
          </a:p>
          <a:p>
            <a:pPr lvl="1"/>
            <a:r>
              <a:rPr lang="de-DE" dirty="0" smtClean="0"/>
              <a:t>Zerstörung</a:t>
            </a:r>
            <a:endParaRPr lang="de-DE" dirty="0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altLang="de-DE" smtClean="0"/>
              <a:t>01.12.2023</a:t>
            </a:r>
            <a:endParaRPr lang="de-DE" alt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EVA Berlin 2023</a:t>
            </a:r>
            <a:endParaRPr lang="de-DE" altLang="de-DE"/>
          </a:p>
        </p:txBody>
      </p:sp>
      <p:graphicFrame>
        <p:nvGraphicFramePr>
          <p:cNvPr id="12" name="Inhaltsplatzhalter 11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972652728"/>
              </p:ext>
            </p:extLst>
          </p:nvPr>
        </p:nvGraphicFramePr>
        <p:xfrm>
          <a:off x="4876800" y="1641447"/>
          <a:ext cx="3810000" cy="4530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Picture 6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>
            <a:lum/>
            <a:alphaModFix/>
          </a:blip>
          <a:srcRect/>
          <a:stretch>
            <a:fillRect/>
          </a:stretch>
        </p:blipFill>
        <p:spPr>
          <a:xfrm>
            <a:off x="8391600" y="264960"/>
            <a:ext cx="282240" cy="28224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Gruppieren 3"/>
          <p:cNvGrpSpPr/>
          <p:nvPr/>
        </p:nvGrpSpPr>
        <p:grpSpPr>
          <a:xfrm>
            <a:off x="1052416" y="4399473"/>
            <a:ext cx="3502325" cy="1772699"/>
            <a:chOff x="1052416" y="4399473"/>
            <a:chExt cx="3502325" cy="1772699"/>
          </a:xfrm>
        </p:grpSpPr>
        <p:sp>
          <p:nvSpPr>
            <p:cNvPr id="10" name="Textfeld 9"/>
            <p:cNvSpPr txBox="1"/>
            <p:nvPr/>
          </p:nvSpPr>
          <p:spPr>
            <a:xfrm>
              <a:off x="3174517" y="5664341"/>
              <a:ext cx="1380224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900" dirty="0"/>
                <a:t>Museo </a:t>
              </a:r>
              <a:r>
                <a:rPr lang="es-ES" sz="900" dirty="0" smtClean="0"/>
                <a:t>Nacional</a:t>
              </a:r>
              <a:br>
                <a:rPr lang="es-ES" sz="900" dirty="0" smtClean="0"/>
              </a:br>
              <a:r>
                <a:rPr lang="es-ES" sz="900" dirty="0" smtClean="0"/>
                <a:t>Río </a:t>
              </a:r>
              <a:r>
                <a:rPr lang="es-ES" sz="900" dirty="0"/>
                <a:t>de </a:t>
              </a:r>
              <a:r>
                <a:rPr lang="es-ES" sz="900" dirty="0" smtClean="0"/>
                <a:t>Janeiro</a:t>
              </a:r>
              <a:br>
                <a:rPr lang="es-ES" sz="900" dirty="0" smtClean="0"/>
              </a:br>
              <a:r>
                <a:rPr lang="es-ES" sz="900" dirty="0" smtClean="0"/>
                <a:t>2.9.2018</a:t>
              </a:r>
              <a:endParaRPr lang="de-DE" sz="900" dirty="0"/>
            </a:p>
          </p:txBody>
        </p:sp>
        <p:pic>
          <p:nvPicPr>
            <p:cNvPr id="14" name="Grafik 13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2416" y="4399473"/>
              <a:ext cx="2116826" cy="1772699"/>
            </a:xfrm>
            <a:prstGeom prst="rect">
              <a:avLst/>
            </a:prstGeom>
          </p:spPr>
        </p:pic>
      </p:grp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90AD-9BC8-4015-A925-DF5C3DF0D20E}" type="slidenum">
              <a:rPr lang="de-DE" altLang="de-DE" smtClean="0"/>
              <a:pPr/>
              <a:t>14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85998822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Graphic spid="12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el 3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Provenienz, Dekolonisierung und Restitution</a:t>
            </a:r>
          </a:p>
        </p:txBody>
      </p:sp>
      <p:pic>
        <p:nvPicPr>
          <p:cNvPr id="11" name="Inhaltsplatzhalter 10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840233"/>
            <a:ext cx="3810000" cy="2050659"/>
          </a:xfrm>
        </p:spPr>
      </p:pic>
      <p:sp>
        <p:nvSpPr>
          <p:cNvPr id="7" name="Inhaltsplatzhalter 6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r>
              <a:rPr lang="de-DE" dirty="0" smtClean="0"/>
              <a:t>Quellenlage im Museum</a:t>
            </a:r>
          </a:p>
          <a:p>
            <a:pPr lvl="1"/>
            <a:r>
              <a:rPr lang="de-DE" dirty="0"/>
              <a:t>„Nicht-Wissen in der </a:t>
            </a:r>
            <a:r>
              <a:rPr lang="de-DE" dirty="0" smtClean="0"/>
              <a:t>Sammlungsdokumentation“</a:t>
            </a:r>
          </a:p>
          <a:p>
            <a:r>
              <a:rPr lang="de-DE" dirty="0" smtClean="0"/>
              <a:t>„Personen“</a:t>
            </a:r>
          </a:p>
          <a:p>
            <a:pPr lvl="1"/>
            <a:r>
              <a:rPr lang="de-DE" dirty="0"/>
              <a:t>Identifizierung und zeitgeschichtliche </a:t>
            </a:r>
            <a:r>
              <a:rPr lang="de-DE" dirty="0" smtClean="0"/>
              <a:t>Einordnung</a:t>
            </a:r>
          </a:p>
          <a:p>
            <a:pPr lvl="1"/>
            <a:r>
              <a:rPr lang="de-DE" dirty="0" smtClean="0"/>
              <a:t>anonyme Sammler</a:t>
            </a:r>
          </a:p>
          <a:p>
            <a:pPr lvl="1"/>
            <a:r>
              <a:rPr lang="de-DE" dirty="0" smtClean="0"/>
              <a:t>unvollständige </a:t>
            </a:r>
            <a:r>
              <a:rPr lang="de-DE" dirty="0" err="1" smtClean="0"/>
              <a:t>Provenienzinformationen</a:t>
            </a:r>
            <a:endParaRPr lang="de-DE" dirty="0" smtClean="0"/>
          </a:p>
          <a:p>
            <a:pPr lvl="1"/>
            <a:r>
              <a:rPr lang="de-DE" dirty="0" smtClean="0"/>
              <a:t>verschiedene Rollen:</a:t>
            </a:r>
          </a:p>
          <a:p>
            <a:pPr lvl="2"/>
            <a:r>
              <a:rPr lang="de-DE" dirty="0" smtClean="0"/>
              <a:t>Forscher</a:t>
            </a:r>
          </a:p>
          <a:p>
            <a:pPr lvl="2"/>
            <a:r>
              <a:rPr lang="de-DE" dirty="0" smtClean="0"/>
              <a:t>Händler</a:t>
            </a:r>
          </a:p>
          <a:p>
            <a:pPr lvl="2"/>
            <a:r>
              <a:rPr lang="de-DE" dirty="0" smtClean="0"/>
              <a:t>„Völkerkundler“</a:t>
            </a:r>
          </a:p>
          <a:p>
            <a:pPr lvl="2"/>
            <a:r>
              <a:rPr lang="de-DE" dirty="0" smtClean="0"/>
              <a:t>Trickser ...</a:t>
            </a:r>
          </a:p>
          <a:p>
            <a:r>
              <a:rPr lang="de-DE" dirty="0" smtClean="0"/>
              <a:t>↔ Personen in Wikidata (Naturwissenschaften)</a:t>
            </a:r>
          </a:p>
          <a:p>
            <a:pPr lvl="1"/>
            <a:r>
              <a:rPr lang="de-DE" dirty="0" smtClean="0"/>
              <a:t>„</a:t>
            </a:r>
            <a:r>
              <a:rPr lang="de-DE" dirty="0"/>
              <a:t>The </a:t>
            </a:r>
            <a:r>
              <a:rPr lang="de-DE" dirty="0" err="1"/>
              <a:t>Disambiguation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People </a:t>
            </a:r>
            <a:r>
              <a:rPr lang="de-DE" dirty="0" err="1"/>
              <a:t>Names</a:t>
            </a:r>
            <a:r>
              <a:rPr lang="de-DE" dirty="0"/>
              <a:t> in Biological </a:t>
            </a:r>
            <a:r>
              <a:rPr lang="de-DE" dirty="0" smtClean="0"/>
              <a:t>Collections“</a:t>
            </a:r>
            <a:endParaRPr lang="de-DE" dirty="0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altLang="de-DE" smtClean="0"/>
              <a:t>01.12.2023</a:t>
            </a:r>
            <a:endParaRPr lang="de-DE" alt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EVA Berlin 2023</a:t>
            </a:r>
            <a:endParaRPr lang="de-DE" altLang="de-DE"/>
          </a:p>
        </p:txBody>
      </p:sp>
      <p:pic>
        <p:nvPicPr>
          <p:cNvPr id="31" name="Picture 6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391600" y="264960"/>
            <a:ext cx="282240" cy="28224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90AD-9BC8-4015-A925-DF5C3DF0D20E}" type="slidenum">
              <a:rPr lang="de-DE" altLang="de-DE" smtClean="0"/>
              <a:pPr/>
              <a:t>15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7290723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7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el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Personen statt Objekte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altLang="de-DE" smtClean="0"/>
              <a:t>01.12.2023</a:t>
            </a:r>
            <a:endParaRPr lang="de-DE" alt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dirty="0" smtClean="0"/>
              <a:t>EVA Berlin 2023</a:t>
            </a:r>
            <a:endParaRPr lang="de-DE" alt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90AD-9BC8-4015-A925-DF5C3DF0D20E}" type="slidenum">
              <a:rPr lang="de-DE" altLang="de-DE" smtClean="0"/>
              <a:pPr/>
              <a:t>16</a:t>
            </a:fld>
            <a:endParaRPr lang="de-DE" altLang="de-DE"/>
          </a:p>
        </p:txBody>
      </p:sp>
      <p:sp>
        <p:nvSpPr>
          <p:cNvPr id="2" name="Textplatzhalter 1"/>
          <p:cNvSpPr>
            <a:spLocks noGrp="1"/>
          </p:cNvSpPr>
          <p:nvPr>
            <p:ph type="body" idx="15"/>
          </p:nvPr>
        </p:nvSpPr>
        <p:spPr/>
        <p:txBody>
          <a:bodyPr>
            <a:normAutofit/>
          </a:bodyPr>
          <a:lstStyle/>
          <a:p>
            <a:r>
              <a:rPr lang="de-DE" dirty="0"/>
              <a:t>Personen und </a:t>
            </a:r>
            <a:r>
              <a:rPr lang="de-DE" dirty="0" smtClean="0"/>
              <a:t>immaterielles </a:t>
            </a:r>
            <a:r>
              <a:rPr lang="de-DE" dirty="0"/>
              <a:t>Kulturerbe: 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erzählende Überlieferung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r>
              <a:rPr lang="de-DE" dirty="0" smtClean="0"/>
              <a:t>Aleppo-Zimmer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idx="18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Die </a:t>
            </a:r>
            <a:r>
              <a:rPr lang="de-DE" dirty="0"/>
              <a:t>Demaskierung des Museums 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durch </a:t>
            </a:r>
            <a:r>
              <a:rPr lang="de-DE" dirty="0"/>
              <a:t>Erfassung seiner </a:t>
            </a:r>
            <a:r>
              <a:rPr lang="de-DE" dirty="0" smtClean="0"/>
              <a:t>Schamanen („jemand, der weiß“)</a:t>
            </a:r>
            <a:endParaRPr lang="de-DE" dirty="0"/>
          </a:p>
        </p:txBody>
      </p:sp>
      <p:sp>
        <p:nvSpPr>
          <p:cNvPr id="8" name="Textplatzhalter 7"/>
          <p:cNvSpPr>
            <a:spLocks noGrp="1"/>
          </p:cNvSpPr>
          <p:nvPr>
            <p:ph type="body" idx="19"/>
          </p:nvPr>
        </p:nvSpPr>
        <p:spPr/>
        <p:txBody>
          <a:bodyPr/>
          <a:lstStyle/>
          <a:p>
            <a:r>
              <a:rPr lang="de-DE" dirty="0"/>
              <a:t>Personen </a:t>
            </a:r>
            <a:r>
              <a:rPr lang="de-DE" dirty="0" smtClean="0"/>
              <a:t>als Akteure </a:t>
            </a:r>
            <a:r>
              <a:rPr lang="de-DE" dirty="0"/>
              <a:t>und Vernetzungsknoten</a:t>
            </a:r>
          </a:p>
        </p:txBody>
      </p:sp>
      <p:sp>
        <p:nvSpPr>
          <p:cNvPr id="17" name="Textplatzhalter 16"/>
          <p:cNvSpPr>
            <a:spLocks noGrp="1"/>
          </p:cNvSpPr>
          <p:nvPr>
            <p:ph type="body" idx="20"/>
          </p:nvPr>
        </p:nvSpPr>
        <p:spPr/>
        <p:txBody>
          <a:bodyPr/>
          <a:lstStyle/>
          <a:p>
            <a:r>
              <a:rPr lang="de-DE" dirty="0" smtClean="0"/>
              <a:t>Kiʻi </a:t>
            </a:r>
            <a:r>
              <a:rPr lang="de-DE" dirty="0"/>
              <a:t>Kihawahine</a:t>
            </a:r>
          </a:p>
        </p:txBody>
      </p:sp>
      <p:pic>
        <p:nvPicPr>
          <p:cNvPr id="31" name="Picture 6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391600" y="264960"/>
            <a:ext cx="282240" cy="2822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3843340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" grpId="0" build="p"/>
      <p:bldP spid="3" grpId="0" build="p"/>
      <p:bldP spid="4" grpId="0" build="p"/>
      <p:bldP spid="8" grpId="0" build="p"/>
      <p:bldP spid="17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el 3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Personen statt </a:t>
            </a:r>
            <a:r>
              <a:rPr lang="de-DE" dirty="0" smtClean="0"/>
              <a:t>Objekte: </a:t>
            </a:r>
            <a:br>
              <a:rPr lang="de-DE" dirty="0" smtClean="0"/>
            </a:br>
            <a:r>
              <a:rPr lang="de-DE" dirty="0" smtClean="0"/>
              <a:t>Felix </a:t>
            </a:r>
            <a:r>
              <a:rPr lang="de-DE" dirty="0"/>
              <a:t>Graf von Luckner (Q215804)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altLang="de-DE" smtClean="0"/>
              <a:t>01.12.2023</a:t>
            </a:r>
            <a:endParaRPr lang="de-DE" alt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EVA Berlin 2023</a:t>
            </a:r>
            <a:endParaRPr lang="de-DE" altLang="de-DE"/>
          </a:p>
        </p:txBody>
      </p:sp>
      <p:pic>
        <p:nvPicPr>
          <p:cNvPr id="31" name="Picture 6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391600" y="264960"/>
            <a:ext cx="282240" cy="282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nhaltsplatzhalter 13"/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383896"/>
            <a:ext cx="3810000" cy="2963333"/>
          </a:xfrm>
        </p:spPr>
      </p:pic>
      <p:pic>
        <p:nvPicPr>
          <p:cNvPr id="11" name="Inhaltsplatzhalter 8"/>
          <p:cNvPicPr>
            <a:picLocks noGrp="1" noChangeAspect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5173" y="1780903"/>
            <a:ext cx="2633254" cy="4169319"/>
          </a:xfr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5418" y="4342402"/>
            <a:ext cx="1268982" cy="1607820"/>
          </a:xfrm>
          <a:prstGeom prst="rect">
            <a:avLst/>
          </a:prstGeom>
        </p:spPr>
      </p:pic>
      <p:sp>
        <p:nvSpPr>
          <p:cNvPr id="13" name="Textfeld 12"/>
          <p:cNvSpPr txBox="1"/>
          <p:nvPr/>
        </p:nvSpPr>
        <p:spPr>
          <a:xfrm>
            <a:off x="2451617" y="5645407"/>
            <a:ext cx="100380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900" i="1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SMS „Seeadler“</a:t>
            </a:r>
            <a:endParaRPr lang="de-DE" sz="900" i="1" dirty="0">
              <a:effectLst/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90AD-9BC8-4015-A925-DF5C3DF0D20E}" type="slidenum">
              <a:rPr lang="de-DE" altLang="de-DE" smtClean="0"/>
              <a:pPr/>
              <a:t>17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5174677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el 3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Abbildungssammlung </a:t>
            </a:r>
            <a:r>
              <a:rPr lang="de-DE" dirty="0"/>
              <a:t>im Museum für Islamische Kunst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altLang="de-DE" smtClean="0"/>
              <a:t>01.12.2023</a:t>
            </a:r>
            <a:endParaRPr lang="de-DE" alt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EVA Berlin 2023</a:t>
            </a:r>
            <a:endParaRPr lang="de-DE" altLang="de-DE"/>
          </a:p>
        </p:txBody>
      </p:sp>
      <p:pic>
        <p:nvPicPr>
          <p:cNvPr id="31" name="Picture 6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391600" y="264960"/>
            <a:ext cx="282240" cy="282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nhaltsplatzhalter 8"/>
          <p:cNvPicPr>
            <a:picLocks noGrp="1" noChangeAspect="1"/>
          </p:cNvPicPr>
          <p:nvPr>
            <p:ph sz="half" idx="1"/>
          </p:nvPr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768681"/>
            <a:ext cx="3810000" cy="2193762"/>
          </a:xfrm>
        </p:spPr>
      </p:pic>
      <p:pic>
        <p:nvPicPr>
          <p:cNvPr id="12" name="Inhaltsplatzhalter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76800" y="2097109"/>
            <a:ext cx="3810000" cy="3536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hteck 12"/>
          <p:cNvSpPr/>
          <p:nvPr/>
        </p:nvSpPr>
        <p:spPr>
          <a:xfrm>
            <a:off x="4876800" y="3026291"/>
            <a:ext cx="3327311" cy="58559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Lucida Sans Unicode" panose="020B0602030504020204" pitchFamily="34" charset="0"/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4876800" y="5303519"/>
            <a:ext cx="3327311" cy="330495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Lucida Sans Unicode" panose="020B0602030504020204" pitchFamily="34" charset="0"/>
            </a:endParaRPr>
          </a:p>
        </p:txBody>
      </p:sp>
      <p:pic>
        <p:nvPicPr>
          <p:cNvPr id="15" name="Grafik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4133719"/>
            <a:ext cx="3687666" cy="647962"/>
          </a:xfrm>
          <a:prstGeom prst="rect">
            <a:avLst/>
          </a:prstGeom>
          <a:ln w="25400">
            <a:solidFill>
              <a:srgbClr val="FF0000"/>
            </a:solidFill>
          </a:ln>
          <a:effectLst>
            <a:outerShdw blurRad="50800" dist="152400" dir="2700000" sx="104000" sy="104000" algn="tl" rotWithShape="0">
              <a:srgbClr val="C00000">
                <a:alpha val="40000"/>
              </a:srgbClr>
            </a:outerShdw>
          </a:effec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90AD-9BC8-4015-A925-DF5C3DF0D20E}" type="slidenum">
              <a:rPr lang="de-DE" altLang="de-DE" smtClean="0"/>
              <a:pPr/>
              <a:t>18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4869989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13" grpId="0" animBg="1"/>
      <p:bldP spid="1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CIDOC-CRM: Event</a:t>
            </a:r>
            <a:endParaRPr lang="de-DE" dirty="0"/>
          </a:p>
        </p:txBody>
      </p:sp>
      <p:pic>
        <p:nvPicPr>
          <p:cNvPr id="130" name="Inhaltsplatzhalter 12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281796"/>
            <a:ext cx="7772400" cy="3167532"/>
          </a:xfrm>
        </p:spPr>
      </p:pic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altLang="de-DE" smtClean="0"/>
              <a:t>01.12.2023</a:t>
            </a:r>
            <a:endParaRPr lang="de-DE" alt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EVA Berlin 2023</a:t>
            </a:r>
            <a:endParaRPr lang="de-DE" altLang="de-DE"/>
          </a:p>
        </p:txBody>
      </p:sp>
      <p:pic>
        <p:nvPicPr>
          <p:cNvPr id="9" name="Picture 6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391600" y="264960"/>
            <a:ext cx="282240" cy="28224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4904E-0712-4DC0-9690-7E48EE5F36A5}" type="slidenum">
              <a:rPr lang="de-DE" altLang="de-DE" smtClean="0"/>
              <a:pPr/>
              <a:t>19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98369254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el 3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Objektbeschreibung 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→ Erfassung </a:t>
            </a:r>
            <a:r>
              <a:rPr lang="de-DE" dirty="0"/>
              <a:t>handelnder Personen 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altLang="de-DE" smtClean="0"/>
              <a:t>01.12.2023</a:t>
            </a:r>
            <a:endParaRPr lang="de-DE" alt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EVA Berlin 2023</a:t>
            </a:r>
            <a:endParaRPr lang="de-DE" altLang="de-DE"/>
          </a:p>
        </p:txBody>
      </p:sp>
      <p:pic>
        <p:nvPicPr>
          <p:cNvPr id="31" name="Picture 6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391600" y="264960"/>
            <a:ext cx="282240" cy="282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nhaltsplatzhalter 2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816645"/>
            <a:ext cx="7772400" cy="4097834"/>
          </a:xfr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4904E-0712-4DC0-9690-7E48EE5F36A5}" type="slidenum">
              <a:rPr lang="de-DE" altLang="de-DE" smtClean="0"/>
              <a:pPr/>
              <a:t>20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59124906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el 3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Perspektivwechsel 1: Zitationsnetzwerke</a:t>
            </a:r>
            <a:endParaRPr lang="de-DE" dirty="0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altLang="de-DE" smtClean="0"/>
              <a:t>01.12.2023</a:t>
            </a:r>
            <a:endParaRPr lang="de-DE" alt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EVA Berlin 2023</a:t>
            </a:r>
            <a:endParaRPr lang="de-DE" altLang="de-DE"/>
          </a:p>
        </p:txBody>
      </p:sp>
      <p:pic>
        <p:nvPicPr>
          <p:cNvPr id="31" name="Picture 6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391600" y="264960"/>
            <a:ext cx="282240" cy="282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nhaltsplatzhalter 2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4253" y="1600200"/>
            <a:ext cx="4452693" cy="4530725"/>
          </a:xfr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4904E-0712-4DC0-9690-7E48EE5F36A5}" type="slidenum">
              <a:rPr lang="de-DE" altLang="de-DE" smtClean="0"/>
              <a:pPr/>
              <a:t>21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07114553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el 3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Perspektivwechsel </a:t>
            </a:r>
            <a:r>
              <a:rPr lang="de-DE" dirty="0" smtClean="0"/>
              <a:t>2: </a:t>
            </a:r>
            <a:r>
              <a:rPr lang="de-DE" dirty="0"/>
              <a:t>W</a:t>
            </a:r>
            <a:r>
              <a:rPr lang="de-DE" dirty="0" smtClean="0"/>
              <a:t>issenschaftssoziologie</a:t>
            </a:r>
            <a:endParaRPr lang="de-DE" dirty="0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altLang="de-DE" smtClean="0"/>
              <a:t>01.12.2023</a:t>
            </a:r>
            <a:endParaRPr lang="de-DE" alt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EVA Berlin 2023</a:t>
            </a:r>
            <a:endParaRPr lang="de-DE" altLang="de-DE"/>
          </a:p>
        </p:txBody>
      </p:sp>
      <p:pic>
        <p:nvPicPr>
          <p:cNvPr id="31" name="Picture 6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391600" y="264960"/>
            <a:ext cx="282240" cy="282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nhaltsplatzhalter 2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287963"/>
            <a:ext cx="7772400" cy="3155199"/>
          </a:xfr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4904E-0712-4DC0-9690-7E48EE5F36A5}" type="slidenum">
              <a:rPr lang="de-DE" altLang="de-DE" smtClean="0"/>
              <a:pPr/>
              <a:t>22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05248314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el 3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Heute = </a:t>
            </a:r>
            <a:r>
              <a:rPr lang="de-DE" dirty="0"/>
              <a:t>Forschungsgeschichte von morgen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altLang="de-DE" smtClean="0"/>
              <a:t>01.12.2023</a:t>
            </a:r>
            <a:endParaRPr lang="de-DE" alt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EVA Berlin 2023</a:t>
            </a:r>
            <a:endParaRPr lang="de-DE" altLang="de-DE"/>
          </a:p>
        </p:txBody>
      </p:sp>
      <p:pic>
        <p:nvPicPr>
          <p:cNvPr id="31" name="Picture 6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391600" y="264960"/>
            <a:ext cx="282240" cy="28224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de-DE" dirty="0"/>
              <a:t>1.0: </a:t>
            </a:r>
            <a:r>
              <a:rPr lang="de-DE" b="1" dirty="0"/>
              <a:t>Personen</a:t>
            </a:r>
            <a:r>
              <a:rPr lang="de-DE" dirty="0"/>
              <a:t> </a:t>
            </a:r>
            <a:r>
              <a:rPr lang="de-DE" dirty="0" smtClean="0"/>
              <a:t>veröffentlichen </a:t>
            </a:r>
            <a:r>
              <a:rPr lang="de-DE" dirty="0"/>
              <a:t>Informationen über sich selbst und </a:t>
            </a:r>
            <a:r>
              <a:rPr lang="de-DE" dirty="0" smtClean="0"/>
              <a:t>andere</a:t>
            </a:r>
            <a:endParaRPr lang="de-DE" dirty="0"/>
          </a:p>
          <a:p>
            <a:pPr lvl="0"/>
            <a:r>
              <a:rPr lang="de-DE" dirty="0"/>
              <a:t>2.0: </a:t>
            </a:r>
            <a:r>
              <a:rPr lang="de-DE" b="1" dirty="0" smtClean="0"/>
              <a:t>Kollaboration </a:t>
            </a:r>
            <a:r>
              <a:rPr lang="de-DE" b="1" dirty="0"/>
              <a:t>von </a:t>
            </a:r>
            <a:r>
              <a:rPr lang="de-DE" b="1" dirty="0" smtClean="0"/>
              <a:t>Personen</a:t>
            </a:r>
          </a:p>
          <a:p>
            <a:pPr lvl="1"/>
            <a:r>
              <a:rPr lang="de-DE" dirty="0"/>
              <a:t>↳ </a:t>
            </a:r>
            <a:r>
              <a:rPr lang="de-DE" dirty="0" smtClean="0"/>
              <a:t>Wechsel </a:t>
            </a:r>
            <a:r>
              <a:rPr lang="de-DE" dirty="0"/>
              <a:t>zwischen </a:t>
            </a:r>
            <a:r>
              <a:rPr lang="de-DE" dirty="0" smtClean="0"/>
              <a:t>„</a:t>
            </a:r>
            <a:r>
              <a:rPr lang="de-DE" dirty="0"/>
              <a:t>Sender“ und „Empfänger</a:t>
            </a:r>
            <a:r>
              <a:rPr lang="de-DE" dirty="0" smtClean="0"/>
              <a:t>“</a:t>
            </a:r>
            <a:endParaRPr lang="de-DE" dirty="0"/>
          </a:p>
          <a:p>
            <a:pPr lvl="0"/>
            <a:r>
              <a:rPr lang="de-DE" dirty="0"/>
              <a:t>3.0: </a:t>
            </a:r>
            <a:r>
              <a:rPr lang="de-DE" b="1" dirty="0"/>
              <a:t>Semantische Methoden und </a:t>
            </a:r>
            <a:r>
              <a:rPr lang="de-DE" b="1" dirty="0" smtClean="0"/>
              <a:t>Werkzeuge</a:t>
            </a:r>
            <a:endParaRPr lang="de-DE" dirty="0"/>
          </a:p>
          <a:p>
            <a:pPr lvl="1"/>
            <a:r>
              <a:rPr lang="de-DE" dirty="0" smtClean="0"/>
              <a:t>↳</a:t>
            </a:r>
            <a:r>
              <a:rPr lang="de-DE" b="1" dirty="0" smtClean="0"/>
              <a:t>maschinelle Verarbeitung</a:t>
            </a:r>
            <a:endParaRPr lang="de-DE" dirty="0"/>
          </a:p>
          <a:p>
            <a:r>
              <a:rPr lang="de-DE" dirty="0" smtClean="0"/>
              <a:t>digitale Zwillingen von Museumsobjekten + </a:t>
            </a:r>
            <a:r>
              <a:rPr lang="de-DE" b="1" dirty="0"/>
              <a:t>„</a:t>
            </a:r>
            <a:r>
              <a:rPr lang="de-DE" b="1" dirty="0" smtClean="0"/>
              <a:t>digitale Zwillinge“ </a:t>
            </a:r>
            <a:r>
              <a:rPr lang="de-DE" b="1" dirty="0"/>
              <a:t>von </a:t>
            </a:r>
            <a:r>
              <a:rPr lang="de-DE" b="1" dirty="0" smtClean="0"/>
              <a:t>Personen</a:t>
            </a:r>
            <a:r>
              <a:rPr lang="de-DE" dirty="0" smtClean="0"/>
              <a:t> = Erforschung</a:t>
            </a:r>
          </a:p>
          <a:p>
            <a:pPr lvl="1"/>
            <a:r>
              <a:rPr lang="de-DE" dirty="0" smtClean="0"/>
              <a:t>Interaktion </a:t>
            </a:r>
            <a:r>
              <a:rPr lang="de-DE" dirty="0"/>
              <a:t>von </a:t>
            </a:r>
            <a:r>
              <a:rPr lang="de-DE" dirty="0" smtClean="0"/>
              <a:t>Personen</a:t>
            </a:r>
          </a:p>
          <a:p>
            <a:pPr lvl="1"/>
            <a:r>
              <a:rPr lang="de-DE" dirty="0" smtClean="0"/>
              <a:t>Aktivitäten </a:t>
            </a:r>
            <a:r>
              <a:rPr lang="de-DE" dirty="0"/>
              <a:t>im Zusammenhang </a:t>
            </a:r>
            <a:r>
              <a:rPr lang="de-DE" dirty="0" smtClean="0"/>
              <a:t>mit Museumsobjekten</a:t>
            </a:r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4904E-0712-4DC0-9690-7E48EE5F36A5}" type="slidenum">
              <a:rPr lang="de-DE" altLang="de-DE" smtClean="0"/>
              <a:pPr/>
              <a:t>23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79892229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2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el 3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Personen und immaterielles Kulturerbe: erzählende Überlieferung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008529" y="1620474"/>
            <a:ext cx="4823012" cy="4530725"/>
          </a:xfrm>
        </p:spPr>
        <p:txBody>
          <a:bodyPr>
            <a:normAutofit fontScale="70000" lnSpcReduction="20000"/>
          </a:bodyPr>
          <a:lstStyle/>
          <a:p>
            <a:r>
              <a:rPr lang="de-DE" i="1" dirty="0"/>
              <a:t>„[...] jetzt hallt uns auch dort, auf allen Seiten ein </a:t>
            </a:r>
            <a:r>
              <a:rPr lang="de-DE" i="1" dirty="0" smtClean="0"/>
              <a:t>‚zu spät‘ </a:t>
            </a:r>
            <a:r>
              <a:rPr lang="de-DE" i="1" dirty="0"/>
              <a:t>entgegen, da die Träger der unverfälschten Traditionen bereits im raschen Aussterben begriffen </a:t>
            </a:r>
            <a:r>
              <a:rPr lang="de-DE" i="1" dirty="0" smtClean="0"/>
              <a:t>sind […]“ </a:t>
            </a:r>
            <a:br>
              <a:rPr lang="de-DE" i="1" dirty="0" smtClean="0"/>
            </a:br>
            <a:r>
              <a:rPr lang="de-DE" sz="2200" dirty="0" smtClean="0"/>
              <a:t>(Adolf Bastian, 1881)</a:t>
            </a:r>
          </a:p>
          <a:p>
            <a:pPr lvl="1"/>
            <a:r>
              <a:rPr lang="de-DE" i="1" dirty="0" smtClean="0"/>
              <a:t>„</a:t>
            </a:r>
            <a:r>
              <a:rPr lang="de-DE" i="1" dirty="0"/>
              <a:t>Der alles </a:t>
            </a:r>
            <a:r>
              <a:rPr lang="de-DE" i="1" dirty="0" err="1"/>
              <a:t>nivellirende</a:t>
            </a:r>
            <a:r>
              <a:rPr lang="de-DE" i="1" dirty="0"/>
              <a:t> Einfluss unserer modernen </a:t>
            </a:r>
            <a:r>
              <a:rPr lang="de-DE" i="1" dirty="0" err="1"/>
              <a:t>Cultur</a:t>
            </a:r>
            <a:r>
              <a:rPr lang="de-DE" i="1" dirty="0"/>
              <a:t> hatte </a:t>
            </a:r>
            <a:r>
              <a:rPr lang="de-DE" i="1" dirty="0" smtClean="0"/>
              <a:t>[…] </a:t>
            </a:r>
            <a:r>
              <a:rPr lang="de-DE" i="1" dirty="0"/>
              <a:t>so rasend schnell mit der Originalität der Volkssitte aufgeräumt, </a:t>
            </a:r>
            <a:r>
              <a:rPr lang="de-DE" i="1" dirty="0" smtClean="0"/>
              <a:t>dass </a:t>
            </a:r>
            <a:br>
              <a:rPr lang="de-DE" i="1" dirty="0" smtClean="0"/>
            </a:br>
            <a:r>
              <a:rPr lang="de-DE" i="1" dirty="0" smtClean="0"/>
              <a:t>[…] Alt-Hawaii </a:t>
            </a:r>
            <a:r>
              <a:rPr lang="de-DE" i="1" dirty="0"/>
              <a:t>als auf immer verschwunden betrachtet werden konnte</a:t>
            </a:r>
            <a:r>
              <a:rPr lang="de-DE" i="1" dirty="0" smtClean="0"/>
              <a:t>.“</a:t>
            </a:r>
            <a:r>
              <a:rPr lang="de-DE" dirty="0" smtClean="0"/>
              <a:t> </a:t>
            </a:r>
            <a:br>
              <a:rPr lang="de-DE" dirty="0" smtClean="0"/>
            </a:br>
            <a:r>
              <a:rPr lang="de-DE" sz="1900" dirty="0" smtClean="0"/>
              <a:t>(Eduard Arning, 1887)</a:t>
            </a:r>
          </a:p>
          <a:p>
            <a:r>
              <a:rPr lang="en-US" i="1" dirty="0" smtClean="0"/>
              <a:t>“The </a:t>
            </a:r>
            <a:r>
              <a:rPr lang="en-US" i="1" dirty="0"/>
              <a:t>return of powerful goddess Kihawahine could have significant impact on Lāhainā </a:t>
            </a:r>
            <a:r>
              <a:rPr lang="en-US" i="1" dirty="0" smtClean="0"/>
              <a:t>Community”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sz="2200" dirty="0" smtClean="0"/>
              <a:t>(</a:t>
            </a:r>
            <a:r>
              <a:rPr lang="de-DE" sz="2200" dirty="0"/>
              <a:t>Hawaii Public </a:t>
            </a:r>
            <a:r>
              <a:rPr lang="de-DE" sz="2200" dirty="0" smtClean="0"/>
              <a:t>Radio, 2023)</a:t>
            </a:r>
            <a:endParaRPr lang="de-DE" sz="2200" dirty="0"/>
          </a:p>
        </p:txBody>
      </p:sp>
      <p:pic>
        <p:nvPicPr>
          <p:cNvPr id="8" name="Inhaltsplatzhalter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0141" y="1620474"/>
            <a:ext cx="2613699" cy="3484112"/>
          </a:xfrm>
        </p:spPr>
      </p:pic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altLang="de-DE" smtClean="0"/>
              <a:t>01.12.2023</a:t>
            </a:r>
            <a:endParaRPr lang="de-DE" alt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EVA Berlin 2023</a:t>
            </a:r>
            <a:endParaRPr lang="de-DE" altLang="de-DE"/>
          </a:p>
        </p:txBody>
      </p:sp>
      <p:pic>
        <p:nvPicPr>
          <p:cNvPr id="31" name="Picture 6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391600" y="264960"/>
            <a:ext cx="282240" cy="28224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90AD-9BC8-4015-A925-DF5C3DF0D20E}" type="slidenum">
              <a:rPr lang="de-DE" altLang="de-DE" smtClean="0"/>
              <a:pPr/>
              <a:t>24</a:t>
            </a:fld>
            <a:endParaRPr lang="de-DE" altLang="de-DE"/>
          </a:p>
        </p:txBody>
      </p:sp>
      <p:sp>
        <p:nvSpPr>
          <p:cNvPr id="4" name="Textfeld 3"/>
          <p:cNvSpPr txBox="1"/>
          <p:nvPr/>
        </p:nvSpPr>
        <p:spPr>
          <a:xfrm flipH="1">
            <a:off x="5977909" y="5104586"/>
            <a:ext cx="2963921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/>
              <a:t>Kiʻi </a:t>
            </a:r>
            <a:r>
              <a:rPr lang="de-DE" sz="1600" b="1" dirty="0" smtClean="0"/>
              <a:t>Kihawahine</a:t>
            </a:r>
          </a:p>
          <a:p>
            <a:endParaRPr lang="de-DE" sz="800" dirty="0" smtClean="0">
              <a:hlinkClick r:id="rId5"/>
            </a:endParaRPr>
          </a:p>
          <a:p>
            <a:r>
              <a:rPr lang="de-DE" sz="1100" dirty="0" smtClean="0">
                <a:hlinkClick r:id="rId5"/>
              </a:rPr>
              <a:t>https</a:t>
            </a:r>
            <a:r>
              <a:rPr lang="de-DE" sz="1100" dirty="0">
                <a:hlinkClick r:id="rId5"/>
              </a:rPr>
              <a:t>://</a:t>
            </a:r>
            <a:r>
              <a:rPr lang="de-DE" sz="1100" dirty="0" smtClean="0">
                <a:hlinkClick r:id="rId5"/>
              </a:rPr>
              <a:t>id.smb.museum/object/996611</a:t>
            </a:r>
            <a:endParaRPr lang="de-DE" sz="1100" dirty="0" smtClean="0"/>
          </a:p>
          <a:p>
            <a:r>
              <a:rPr lang="de-DE" sz="1100" dirty="0" smtClean="0"/>
              <a:t>(Ethnologisches Museum im </a:t>
            </a:r>
            <a:br>
              <a:rPr lang="de-DE" sz="1100" dirty="0" smtClean="0"/>
            </a:br>
            <a:r>
              <a:rPr lang="de-DE" sz="1100" dirty="0" smtClean="0"/>
              <a:t>Humboldt Forum, Berlin)</a:t>
            </a:r>
            <a:endParaRPr lang="de-DE" sz="1100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092" y="1975896"/>
            <a:ext cx="648000" cy="844506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092" y="3430960"/>
            <a:ext cx="648000" cy="903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3355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" grpId="0" uiExpand="1" build="p"/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Restitution</a:t>
            </a:r>
            <a:endParaRPr lang="de-DE" dirty="0"/>
          </a:p>
        </p:txBody>
      </p:sp>
      <p:sp>
        <p:nvSpPr>
          <p:cNvPr id="7" name="Inhaltsplatzhalter 6"/>
          <p:cNvSpPr>
            <a:spLocks noGrp="1"/>
          </p:cNvSpPr>
          <p:nvPr>
            <p:ph sz="half" idx="1"/>
          </p:nvPr>
        </p:nvSpPr>
        <p:spPr>
          <a:xfrm>
            <a:off x="914399" y="1600200"/>
            <a:ext cx="6642847" cy="4648200"/>
          </a:xfrm>
        </p:spPr>
        <p:txBody>
          <a:bodyPr>
            <a:normAutofit fontScale="70000" lnSpcReduction="20000"/>
          </a:bodyPr>
          <a:lstStyle/>
          <a:p>
            <a:r>
              <a:rPr lang="de-DE" i="1" dirty="0" smtClean="0"/>
              <a:t>„[…] als </a:t>
            </a:r>
            <a:r>
              <a:rPr lang="de-DE" i="1" dirty="0"/>
              <a:t>ich in Berlin war, da war es so: Die Afrikaner im Raum erschauderten bei der Begegnung mit den </a:t>
            </a:r>
            <a:r>
              <a:rPr lang="de-DE" i="1" dirty="0" smtClean="0"/>
              <a:t>Stücken […].</a:t>
            </a:r>
            <a:br>
              <a:rPr lang="de-DE" i="1" dirty="0" smtClean="0"/>
            </a:br>
            <a:r>
              <a:rPr lang="de-DE" i="1" dirty="0" smtClean="0"/>
              <a:t> </a:t>
            </a:r>
            <a:br>
              <a:rPr lang="de-DE" i="1" dirty="0" smtClean="0"/>
            </a:br>
            <a:r>
              <a:rPr lang="de-DE" i="1" dirty="0" smtClean="0"/>
              <a:t>Ihr </a:t>
            </a:r>
            <a:r>
              <a:rPr lang="de-DE" i="1" dirty="0"/>
              <a:t>studiert, nehmt das Äußere </a:t>
            </a:r>
            <a:r>
              <a:rPr lang="de-DE" i="1" dirty="0" smtClean="0"/>
              <a:t>wahr […]. </a:t>
            </a:r>
            <a:r>
              <a:rPr lang="de-DE" i="1" dirty="0"/>
              <a:t>Aber es ist das Innere, das uns erschüttert und das ihr nicht sehen könnt</a:t>
            </a:r>
            <a:r>
              <a:rPr lang="de-DE" i="1" dirty="0" smtClean="0"/>
              <a:t>.”</a:t>
            </a:r>
            <a:br>
              <a:rPr lang="de-DE" i="1" dirty="0" smtClean="0"/>
            </a:br>
            <a:r>
              <a:rPr lang="de-DE" dirty="0" smtClean="0"/>
              <a:t> </a:t>
            </a:r>
            <a:br>
              <a:rPr lang="de-DE" dirty="0" smtClean="0"/>
            </a:br>
            <a:r>
              <a:rPr lang="de-DE" sz="2200" dirty="0" smtClean="0"/>
              <a:t>(</a:t>
            </a:r>
            <a:r>
              <a:rPr lang="de-DE" sz="2200" dirty="0"/>
              <a:t>Josephine </a:t>
            </a:r>
            <a:r>
              <a:rPr lang="de-DE" sz="2200" dirty="0" err="1"/>
              <a:t>Ebiuwa</a:t>
            </a:r>
            <a:r>
              <a:rPr lang="de-DE" sz="2200" dirty="0"/>
              <a:t> </a:t>
            </a:r>
            <a:r>
              <a:rPr lang="de-DE" sz="2200" dirty="0" smtClean="0"/>
              <a:t>Abbe, Universität </a:t>
            </a:r>
            <a:r>
              <a:rPr lang="de-DE" sz="2200" dirty="0"/>
              <a:t>von Benin City</a:t>
            </a:r>
            <a:r>
              <a:rPr lang="de-DE" sz="2200" dirty="0" smtClean="0"/>
              <a:t>)</a:t>
            </a:r>
          </a:p>
          <a:p>
            <a:endParaRPr lang="de-DE" dirty="0" smtClean="0"/>
          </a:p>
          <a:p>
            <a:r>
              <a:rPr lang="de-DE" dirty="0" smtClean="0"/>
              <a:t>Perspektiven</a:t>
            </a:r>
          </a:p>
          <a:p>
            <a:pPr lvl="1"/>
            <a:r>
              <a:rPr lang="de-DE" dirty="0" smtClean="0"/>
              <a:t>Respiritualisierung</a:t>
            </a:r>
          </a:p>
          <a:p>
            <a:pPr lvl="1"/>
            <a:r>
              <a:rPr lang="de-DE" dirty="0"/>
              <a:t>„</a:t>
            </a:r>
            <a:r>
              <a:rPr lang="de-DE" dirty="0" smtClean="0"/>
              <a:t>Subjekte“ nur </a:t>
            </a:r>
            <a:r>
              <a:rPr lang="de-DE" dirty="0"/>
              <a:t>im Rahmen der </a:t>
            </a:r>
            <a:r>
              <a:rPr lang="de-DE" dirty="0" smtClean="0"/>
              <a:t>Herkunftskulturen</a:t>
            </a:r>
          </a:p>
          <a:p>
            <a:pPr lvl="1"/>
            <a:r>
              <a:rPr lang="de-DE" dirty="0"/>
              <a:t>Rückgabe der Kulturgüter </a:t>
            </a:r>
            <a:r>
              <a:rPr lang="de-DE" dirty="0" smtClean="0"/>
              <a:t>und Bereitstellung </a:t>
            </a:r>
            <a:r>
              <a:rPr lang="de-DE" dirty="0"/>
              <a:t>aller Informationen als „</a:t>
            </a:r>
            <a:r>
              <a:rPr lang="de-DE" dirty="0" err="1"/>
              <a:t>Linked</a:t>
            </a:r>
            <a:r>
              <a:rPr lang="de-DE" dirty="0"/>
              <a:t> Open Data“ </a:t>
            </a:r>
            <a:endParaRPr lang="de-DE" dirty="0" smtClean="0"/>
          </a:p>
          <a:p>
            <a:pPr lvl="1"/>
            <a:r>
              <a:rPr lang="de-DE" dirty="0" smtClean="0"/>
              <a:t>Ausstellen &amp; Vermitteln: mit „digitalen Zwillingen“ + Repliken</a:t>
            </a:r>
            <a:endParaRPr lang="de-DE" dirty="0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altLang="de-DE" smtClean="0"/>
              <a:t>01.12.2023</a:t>
            </a:r>
            <a:endParaRPr lang="de-DE" alt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EVA Berlin 2023</a:t>
            </a:r>
            <a:endParaRPr lang="de-DE" altLang="de-DE"/>
          </a:p>
        </p:txBody>
      </p:sp>
      <p:pic>
        <p:nvPicPr>
          <p:cNvPr id="31" name="Picture 6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391600" y="264960"/>
            <a:ext cx="282240" cy="282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nhaltsplatzhalter 7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4300" y="1600200"/>
            <a:ext cx="932882" cy="1243550"/>
          </a:xfr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90AD-9BC8-4015-A925-DF5C3DF0D20E}" type="slidenum">
              <a:rPr lang="de-DE" altLang="de-DE" smtClean="0"/>
              <a:pPr/>
              <a:t>25</a:t>
            </a:fld>
            <a:endParaRPr lang="de-DE" altLang="de-DE"/>
          </a:p>
        </p:txBody>
      </p:sp>
      <p:sp>
        <p:nvSpPr>
          <p:cNvPr id="9" name="Textfeld 8"/>
          <p:cNvSpPr txBox="1"/>
          <p:nvPr/>
        </p:nvSpPr>
        <p:spPr>
          <a:xfrm flipH="1">
            <a:off x="7669185" y="2884637"/>
            <a:ext cx="1063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="1" dirty="0" smtClean="0"/>
              <a:t>01.09.2023</a:t>
            </a:r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297921341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uiExpand="1" build="p"/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el 3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Aleppo-Zimmer: Autor*innen (1)</a:t>
            </a:r>
            <a:endParaRPr lang="de-DE" dirty="0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altLang="de-DE" smtClean="0"/>
              <a:t>01.12.2023</a:t>
            </a:r>
            <a:endParaRPr lang="de-DE" alt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EVA Berlin 2023</a:t>
            </a:r>
            <a:endParaRPr lang="de-DE" altLang="de-DE"/>
          </a:p>
        </p:txBody>
      </p:sp>
      <p:pic>
        <p:nvPicPr>
          <p:cNvPr id="31" name="Picture 6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391600" y="264960"/>
            <a:ext cx="282240" cy="282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nhaltsplatzhalter 2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661385"/>
            <a:ext cx="7772400" cy="4408354"/>
          </a:xfr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4904E-0712-4DC0-9690-7E48EE5F36A5}" type="slidenum">
              <a:rPr lang="de-DE" altLang="de-DE" smtClean="0"/>
              <a:pPr/>
              <a:t>26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18814032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Aleppo-Zimmer: Autor*innen (2)</a:t>
            </a:r>
            <a:endParaRPr lang="de-DE" dirty="0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altLang="de-DE" smtClean="0"/>
              <a:t>01.12.2023</a:t>
            </a:r>
            <a:endParaRPr lang="de-DE" alt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EVA Berlin 2023</a:t>
            </a:r>
            <a:endParaRPr lang="de-DE" altLang="de-DE"/>
          </a:p>
        </p:txBody>
      </p:sp>
      <p:pic>
        <p:nvPicPr>
          <p:cNvPr id="30" name="Inhaltsplatzhalter 29"/>
          <p:cNvPicPr>
            <a:picLocks noGrp="1" noChangeAspect="1"/>
          </p:cNvPicPr>
          <p:nvPr>
            <p:ph sz="half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4221785"/>
            <a:ext cx="3810000" cy="1576730"/>
          </a:xfrm>
        </p:spPr>
      </p:pic>
      <p:pic>
        <p:nvPicPr>
          <p:cNvPr id="20" name="Inhaltsplatzhalter 19"/>
          <p:cNvPicPr>
            <a:picLocks noGrp="1" noChangeAspect="1"/>
          </p:cNvPicPr>
          <p:nvPr>
            <p:ph sz="half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4661254"/>
            <a:ext cx="3810000" cy="697792"/>
          </a:xfrm>
        </p:spPr>
      </p:pic>
      <p:pic>
        <p:nvPicPr>
          <p:cNvPr id="9" name="Picture 6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8391600" y="264960"/>
            <a:ext cx="282240" cy="282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Inhaltsplatzhalter 28"/>
          <p:cNvPicPr>
            <a:picLocks noGrp="1" noChangeAspect="1"/>
          </p:cNvPicPr>
          <p:nvPr>
            <p:ph sz="half" idx="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1602927"/>
            <a:ext cx="3810000" cy="2226570"/>
          </a:xfrm>
        </p:spPr>
      </p:pic>
      <p:pic>
        <p:nvPicPr>
          <p:cNvPr id="28" name="Inhaltsplatzhalter 17"/>
          <p:cNvPicPr>
            <a:picLocks noGrp="1" noChangeAspect="1"/>
          </p:cNvPicPr>
          <p:nvPr>
            <p:ph sz="half"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564" y="1600200"/>
            <a:ext cx="3793671" cy="2232025"/>
          </a:xfr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90AD-9BC8-4015-A925-DF5C3DF0D20E}" type="slidenum">
              <a:rPr lang="de-DE" altLang="de-DE" smtClean="0"/>
              <a:pPr/>
              <a:t>27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1080235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el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Schlussfolgerungen …</a:t>
            </a:r>
            <a:endParaRPr lang="de-DE" dirty="0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altLang="de-DE" smtClean="0"/>
              <a:t>01.12.2023</a:t>
            </a:r>
            <a:endParaRPr lang="de-DE" alt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dirty="0" smtClean="0"/>
              <a:t>EVA Berlin 2023</a:t>
            </a:r>
            <a:endParaRPr lang="de-DE" alt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90AD-9BC8-4015-A925-DF5C3DF0D20E}" type="slidenum">
              <a:rPr lang="de-DE" altLang="de-DE" smtClean="0"/>
              <a:pPr/>
              <a:t>28</a:t>
            </a:fld>
            <a:endParaRPr lang="de-DE" altLang="de-DE"/>
          </a:p>
        </p:txBody>
      </p:sp>
      <p:sp>
        <p:nvSpPr>
          <p:cNvPr id="2" name="Textplatzhalter 1"/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r>
              <a:rPr lang="de-DE" dirty="0" smtClean="0"/>
              <a:t>… und ein Fazit</a:t>
            </a:r>
            <a:endParaRPr lang="de-DE" dirty="0"/>
          </a:p>
        </p:txBody>
      </p:sp>
      <p:sp>
        <p:nvSpPr>
          <p:cNvPr id="8" name="Textplatzhalter 7"/>
          <p:cNvSpPr>
            <a:spLocks noGrp="1"/>
          </p:cNvSpPr>
          <p:nvPr>
            <p:ph type="body" idx="19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17" name="Textplatzhalter 16"/>
          <p:cNvSpPr>
            <a:spLocks noGrp="1"/>
          </p:cNvSpPr>
          <p:nvPr>
            <p:ph type="body" idx="20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31" name="Picture 6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391600" y="264960"/>
            <a:ext cx="282240" cy="282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Bildplatzhalter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491600" y="362270"/>
            <a:ext cx="900000" cy="900000"/>
          </a:xfrm>
          <a:prstGeom prst="rect">
            <a:avLst/>
          </a:prstGeom>
        </p:spPr>
      </p:pic>
      <p:pic>
        <p:nvPicPr>
          <p:cNvPr id="13" name="Bildplatzhalter 2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1506" y="1574243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35275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4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Schlussfolgerungen</a:t>
            </a:r>
            <a:endParaRPr lang="de-DE" dirty="0"/>
          </a:p>
        </p:txBody>
      </p:sp>
      <p:sp>
        <p:nvSpPr>
          <p:cNvPr id="12" name="Inhaltsplatzhalter 1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de-DE" dirty="0" smtClean="0"/>
              <a:t>Museen </a:t>
            </a:r>
            <a:r>
              <a:rPr lang="de-DE" dirty="0"/>
              <a:t>als </a:t>
            </a:r>
            <a:r>
              <a:rPr lang="de-DE" dirty="0" smtClean="0"/>
              <a:t>Gedächtnisorganisation</a:t>
            </a:r>
          </a:p>
          <a:p>
            <a:pPr lvl="1"/>
            <a:r>
              <a:rPr lang="de-DE" dirty="0" smtClean="0"/>
              <a:t>≠ Originale </a:t>
            </a:r>
            <a:r>
              <a:rPr lang="de-DE" dirty="0"/>
              <a:t>als Mittel sozialer </a:t>
            </a:r>
            <a:r>
              <a:rPr lang="de-DE" dirty="0" smtClean="0"/>
              <a:t>Distinktion</a:t>
            </a:r>
          </a:p>
          <a:p>
            <a:pPr lvl="1"/>
            <a:r>
              <a:rPr lang="de-DE" dirty="0"/>
              <a:t>≠</a:t>
            </a:r>
            <a:r>
              <a:rPr lang="de-DE" i="1" dirty="0"/>
              <a:t>„</a:t>
            </a:r>
            <a:r>
              <a:rPr lang="de-DE" i="1" dirty="0" smtClean="0"/>
              <a:t>kulturelles Kapital“</a:t>
            </a:r>
          </a:p>
          <a:p>
            <a:pPr lvl="1"/>
            <a:r>
              <a:rPr lang="de-DE" dirty="0"/>
              <a:t>≠ </a:t>
            </a:r>
            <a:r>
              <a:rPr lang="de-DE" dirty="0" smtClean="0"/>
              <a:t>Abgrenzung von weniger </a:t>
            </a:r>
            <a:r>
              <a:rPr lang="de-DE" dirty="0"/>
              <a:t>privilegierten </a:t>
            </a:r>
            <a:r>
              <a:rPr lang="de-DE" dirty="0" smtClean="0"/>
              <a:t>Gruppen</a:t>
            </a:r>
          </a:p>
          <a:p>
            <a:pPr lvl="1"/>
            <a:r>
              <a:rPr lang="de-DE" dirty="0" smtClean="0"/>
              <a:t>↳ für </a:t>
            </a:r>
            <a:r>
              <a:rPr lang="de-DE" dirty="0"/>
              <a:t>alle Museumsaufgaben neue Perspektiven und </a:t>
            </a:r>
            <a:r>
              <a:rPr lang="de-DE" dirty="0" smtClean="0"/>
              <a:t>Möglichkeiten</a:t>
            </a:r>
          </a:p>
          <a:p>
            <a:r>
              <a:rPr lang="de-DE" dirty="0" smtClean="0"/>
              <a:t>Befreiung </a:t>
            </a:r>
            <a:r>
              <a:rPr lang="de-DE" dirty="0"/>
              <a:t>von Museumsobjekten aus bestehenden Besitzverhältnissen </a:t>
            </a:r>
            <a:r>
              <a:rPr lang="de-DE" dirty="0" smtClean="0"/>
              <a:t>(Dekolonisierung)</a:t>
            </a:r>
            <a:r>
              <a:rPr lang="de-DE" dirty="0"/>
              <a:t> </a:t>
            </a:r>
            <a:r>
              <a:rPr lang="de-DE" dirty="0" smtClean="0"/>
              <a:t>→ kein Verlust</a:t>
            </a:r>
          </a:p>
          <a:p>
            <a:pPr lvl="1"/>
            <a:r>
              <a:rPr lang="de-DE" dirty="0" smtClean="0"/>
              <a:t>(</a:t>
            </a:r>
            <a:r>
              <a:rPr lang="de-DE" dirty="0"/>
              <a:t>Re-)</a:t>
            </a:r>
            <a:r>
              <a:rPr lang="de-DE" dirty="0" err="1"/>
              <a:t>kontextualisierung</a:t>
            </a:r>
            <a:r>
              <a:rPr lang="de-DE" dirty="0"/>
              <a:t> </a:t>
            </a:r>
            <a:r>
              <a:rPr lang="de-DE" dirty="0" smtClean="0"/>
              <a:t>durch digitale Transformation</a:t>
            </a:r>
          </a:p>
          <a:p>
            <a:pPr lvl="2"/>
            <a:r>
              <a:rPr lang="de-DE" dirty="0" smtClean="0"/>
              <a:t>eigene analoge </a:t>
            </a:r>
            <a:r>
              <a:rPr lang="de-DE" dirty="0"/>
              <a:t>und digitalen Informationssammlungen (z.B. Archive, Fotoarchive, Abformungen oder </a:t>
            </a:r>
            <a:r>
              <a:rPr lang="de-DE" dirty="0" smtClean="0"/>
              <a:t>Modelle)</a:t>
            </a:r>
          </a:p>
          <a:p>
            <a:pPr lvl="2"/>
            <a:r>
              <a:rPr lang="de-DE" dirty="0" smtClean="0"/>
              <a:t>externe Quellen</a:t>
            </a:r>
          </a:p>
          <a:p>
            <a:pPr lvl="2"/>
            <a:r>
              <a:rPr lang="de-DE" dirty="0" smtClean="0"/>
              <a:t>jeweils höchste Digitalisierungsklasse</a:t>
            </a:r>
          </a:p>
          <a:p>
            <a:pPr lvl="2"/>
            <a:r>
              <a:rPr lang="de-DE" dirty="0" smtClean="0"/>
              <a:t>als </a:t>
            </a:r>
            <a:r>
              <a:rPr lang="de-DE" dirty="0"/>
              <a:t>„</a:t>
            </a:r>
            <a:r>
              <a:rPr lang="de-DE" dirty="0" err="1"/>
              <a:t>Linked</a:t>
            </a:r>
            <a:r>
              <a:rPr lang="de-DE" dirty="0"/>
              <a:t> Open Data“ </a:t>
            </a:r>
            <a:r>
              <a:rPr lang="de-DE" dirty="0" smtClean="0"/>
              <a:t>bereitstellen</a:t>
            </a:r>
          </a:p>
          <a:p>
            <a:r>
              <a:rPr lang="de-DE" dirty="0" smtClean="0"/>
              <a:t>Konzentration </a:t>
            </a:r>
            <a:r>
              <a:rPr lang="de-DE" dirty="0"/>
              <a:t>auf </a:t>
            </a:r>
            <a:r>
              <a:rPr lang="de-DE" dirty="0" smtClean="0"/>
              <a:t>Informationen + Einbindung in </a:t>
            </a:r>
            <a:r>
              <a:rPr lang="de-DE" dirty="0"/>
              <a:t>global vernetzte Informationsstrukturen </a:t>
            </a:r>
            <a:endParaRPr lang="de-DE" dirty="0" smtClean="0"/>
          </a:p>
          <a:p>
            <a:pPr lvl="1"/>
            <a:r>
              <a:rPr lang="de-DE" dirty="0" smtClean="0"/>
              <a:t>Freisetzung personeller </a:t>
            </a:r>
            <a:r>
              <a:rPr lang="de-DE" dirty="0"/>
              <a:t>und </a:t>
            </a:r>
            <a:r>
              <a:rPr lang="de-DE" dirty="0" smtClean="0"/>
              <a:t>finanzieller Kapazitäten</a:t>
            </a:r>
          </a:p>
          <a:p>
            <a:pPr lvl="1"/>
            <a:r>
              <a:rPr lang="de-DE" dirty="0" smtClean="0"/>
              <a:t>Ende der unnötigen </a:t>
            </a:r>
            <a:r>
              <a:rPr lang="de-DE" dirty="0"/>
              <a:t>Konkurrenz zwischen Museums- und </a:t>
            </a:r>
            <a:r>
              <a:rPr lang="de-DE" dirty="0" smtClean="0"/>
              <a:t>Universitätswissenschaften</a:t>
            </a:r>
            <a:endParaRPr lang="de-DE" dirty="0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altLang="de-DE" smtClean="0"/>
              <a:t>01.12.2023</a:t>
            </a:r>
            <a:endParaRPr lang="de-DE" alt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EVA Berlin 2023</a:t>
            </a:r>
            <a:endParaRPr lang="de-DE" altLang="de-DE"/>
          </a:p>
        </p:txBody>
      </p:sp>
      <p:pic>
        <p:nvPicPr>
          <p:cNvPr id="31" name="Picture 6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391600" y="264960"/>
            <a:ext cx="282240" cy="28224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4904E-0712-4DC0-9690-7E48EE5F36A5}" type="slidenum">
              <a:rPr lang="de-DE" altLang="de-DE" smtClean="0"/>
              <a:pPr/>
              <a:t>29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66437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914399" y="287175"/>
            <a:ext cx="7772400" cy="1143000"/>
          </a:xfrm>
        </p:spPr>
        <p:txBody>
          <a:bodyPr/>
          <a:lstStyle/>
          <a:p>
            <a:r>
              <a:rPr lang="de-DE" dirty="0" smtClean="0"/>
              <a:t>Fazit</a:t>
            </a:r>
            <a:endParaRPr lang="de-DE" dirty="0"/>
          </a:p>
        </p:txBody>
      </p:sp>
      <p:pic>
        <p:nvPicPr>
          <p:cNvPr id="16" name="Inhaltsplatzhalter 1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1600200"/>
            <a:ext cx="882975" cy="882975"/>
          </a:xfrm>
        </p:spPr>
      </p:pic>
      <p:sp>
        <p:nvSpPr>
          <p:cNvPr id="15" name="Inhaltsplatzhalter 14"/>
          <p:cNvSpPr>
            <a:spLocks noGrp="1"/>
          </p:cNvSpPr>
          <p:nvPr>
            <p:ph sz="half" idx="2"/>
          </p:nvPr>
        </p:nvSpPr>
        <p:spPr>
          <a:xfrm>
            <a:off x="6324600" y="1600200"/>
            <a:ext cx="2362199" cy="1438690"/>
          </a:xfrm>
          <a:ln w="25400" cmpd="sng">
            <a:solidFill>
              <a:srgbClr val="FFCC99"/>
            </a:solidFill>
          </a:ln>
        </p:spPr>
        <p:txBody>
          <a:bodyPr anchor="ctr">
            <a:normAutofit fontScale="92500" lnSpcReduction="20000"/>
          </a:bodyPr>
          <a:lstStyle/>
          <a:p>
            <a:pPr marL="0" indent="0" algn="ctr">
              <a:buNone/>
            </a:pPr>
            <a:r>
              <a:rPr lang="de-DE" dirty="0"/>
              <a:t>Ein Museum ohne Objekte ist möglich und sinnvoll.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altLang="de-DE" smtClean="0"/>
              <a:t>01.12.2023</a:t>
            </a:r>
            <a:endParaRPr lang="de-DE" alt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dirty="0" smtClean="0"/>
              <a:t>EVA Berlin 2023</a:t>
            </a:r>
            <a:endParaRPr lang="de-DE" altLang="de-DE" dirty="0"/>
          </a:p>
        </p:txBody>
      </p:sp>
      <p:sp>
        <p:nvSpPr>
          <p:cNvPr id="2" name="Inhaltsplatzhalter 1"/>
          <p:cNvSpPr>
            <a:spLocks noGrp="1"/>
          </p:cNvSpPr>
          <p:nvPr>
            <p:ph sz="half" idx="13"/>
          </p:nvPr>
        </p:nvSpPr>
        <p:spPr>
          <a:xfrm>
            <a:off x="914399" y="2483175"/>
            <a:ext cx="5280213" cy="3642433"/>
          </a:xfrm>
          <a:solidFill>
            <a:srgbClr val="002060"/>
          </a:solidFill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  <a:softEdge rad="31750"/>
          </a:effectLst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de-DE" sz="4400" b="1" dirty="0" smtClean="0">
                <a:solidFill>
                  <a:schemeClr val="bg1"/>
                </a:solidFill>
                <a:latin typeface="Bahnschrift Condensed" panose="020B0502040204020203" pitchFamily="34" charset="0"/>
              </a:rPr>
              <a:t>Mops</a:t>
            </a:r>
            <a:endParaRPr lang="de-DE" sz="4400" b="1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de-DE" dirty="0">
                <a:solidFill>
                  <a:schemeClr val="bg1"/>
                </a:solidFill>
                <a:latin typeface="Bahnschrift Condensed" panose="020B0502040204020203" pitchFamily="34" charset="0"/>
              </a:rPr>
              <a:t>Idealtypisch nach Bernhard-Viktor „</a:t>
            </a:r>
            <a:r>
              <a:rPr lang="de-DE" dirty="0" err="1">
                <a:solidFill>
                  <a:schemeClr val="bg1"/>
                </a:solidFill>
                <a:latin typeface="Bahnschrift Condensed" panose="020B0502040204020203" pitchFamily="34" charset="0"/>
              </a:rPr>
              <a:t>Vicco</a:t>
            </a:r>
            <a:r>
              <a:rPr lang="de-DE" dirty="0">
                <a:solidFill>
                  <a:schemeClr val="bg1"/>
                </a:solidFill>
                <a:latin typeface="Bahnschrift Condensed" panose="020B0502040204020203" pitchFamily="34" charset="0"/>
              </a:rPr>
              <a:t>“ Christoph-Carl von Bülow, 1923-2011</a:t>
            </a:r>
          </a:p>
          <a:p>
            <a:pPr marL="0" indent="0">
              <a:buNone/>
            </a:pPr>
            <a:r>
              <a:rPr lang="de-DE" dirty="0">
                <a:solidFill>
                  <a:schemeClr val="bg1"/>
                </a:solidFill>
                <a:latin typeface="Bahnschrift Condensed" panose="020B0502040204020203" pitchFamily="34" charset="0"/>
              </a:rPr>
              <a:t>Zürich, </a:t>
            </a:r>
            <a:r>
              <a:rPr lang="de-DE" dirty="0" smtClean="0">
                <a:solidFill>
                  <a:schemeClr val="bg1"/>
                </a:solidFill>
                <a:latin typeface="Bahnschrift Condensed" panose="020B0502040204020203" pitchFamily="34" charset="0"/>
              </a:rPr>
              <a:t>1993</a:t>
            </a:r>
          </a:p>
          <a:p>
            <a:pPr marL="0" indent="0">
              <a:buNone/>
            </a:pPr>
            <a:endParaRPr lang="de-DE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de-DE" dirty="0">
                <a:solidFill>
                  <a:schemeClr val="bg1"/>
                </a:solidFill>
                <a:latin typeface="Bahnschrift Condensed" panose="020B0502040204020203" pitchFamily="34" charset="0"/>
              </a:rPr>
              <a:t>Das Mops-Motiv taucht im Schaffen des deutschen Humoristen „Loriot“ zuerst in der 8. Folge der Magazinsendung „Cartoon“ am 23. </a:t>
            </a:r>
            <a:r>
              <a:rPr lang="de-DE" dirty="0" smtClean="0">
                <a:solidFill>
                  <a:schemeClr val="bg1"/>
                </a:solidFill>
                <a:latin typeface="Bahnschrift Condensed" panose="020B0502040204020203" pitchFamily="34" charset="0"/>
              </a:rPr>
              <a:t>3.1969 </a:t>
            </a:r>
            <a:r>
              <a:rPr lang="de-DE" dirty="0">
                <a:solidFill>
                  <a:schemeClr val="bg1"/>
                </a:solidFill>
                <a:latin typeface="Bahnschrift Condensed" panose="020B0502040204020203" pitchFamily="34" charset="0"/>
              </a:rPr>
              <a:t>in der (fiktiven) Kurzreportage </a:t>
            </a:r>
            <a:r>
              <a:rPr lang="de-DE" b="1" dirty="0">
                <a:solidFill>
                  <a:schemeClr val="bg1"/>
                </a:solidFill>
                <a:latin typeface="Bahnschrift Condensed" panose="020B0502040204020203" pitchFamily="34" charset="0"/>
              </a:rPr>
              <a:t>„Möpse am Pol“</a:t>
            </a:r>
            <a:r>
              <a:rPr lang="de-DE" dirty="0">
                <a:solidFill>
                  <a:schemeClr val="bg1"/>
                </a:solidFill>
                <a:latin typeface="Bahnschrift Condensed" panose="020B0502040204020203" pitchFamily="34" charset="0"/>
              </a:rPr>
              <a:t> auf.</a:t>
            </a:r>
          </a:p>
          <a:p>
            <a:pPr marL="0" indent="0">
              <a:buNone/>
            </a:pPr>
            <a:r>
              <a:rPr lang="de-DE" dirty="0">
                <a:solidFill>
                  <a:schemeClr val="bg1"/>
                </a:solidFill>
                <a:latin typeface="Bahnschrift Condensed" panose="020B0502040204020203" pitchFamily="34" charset="0"/>
              </a:rPr>
              <a:t>Die pseudozoologische Figur des wilden Waldmopses geht auf die 19. Folge der gleichen Sendung am </a:t>
            </a:r>
            <a:r>
              <a:rPr lang="de-DE" dirty="0" smtClean="0">
                <a:solidFill>
                  <a:schemeClr val="bg1"/>
                </a:solidFill>
                <a:latin typeface="Bahnschrift Condensed" panose="020B0502040204020203" pitchFamily="34" charset="0"/>
              </a:rPr>
              <a:t>8.3.1972 </a:t>
            </a:r>
            <a:r>
              <a:rPr lang="de-DE" dirty="0">
                <a:solidFill>
                  <a:schemeClr val="bg1"/>
                </a:solidFill>
                <a:latin typeface="Bahnschrift Condensed" panose="020B0502040204020203" pitchFamily="34" charset="0"/>
              </a:rPr>
              <a:t>zurück. Sie diente später als Vorlage für verschiedene skulpturale Ausformungen in Bronze, die im Waldmopszentrum in Brandenburg an der Havel an den Humoristen erinnern.</a:t>
            </a:r>
          </a:p>
          <a:p>
            <a:pPr marL="0" indent="0">
              <a:buNone/>
            </a:pPr>
            <a:r>
              <a:rPr lang="de-DE" dirty="0">
                <a:solidFill>
                  <a:schemeClr val="bg1"/>
                </a:solidFill>
                <a:latin typeface="Bahnschrift Condensed" panose="020B0502040204020203" pitchFamily="34" charset="0"/>
              </a:rPr>
              <a:t>Literarisch wurde das Thema unter anderem in „Möpse &amp; Menschen“ (Zürich 1983) behandelt. Der zuerst 1993 (in „Sehr verehrte Damen und Herren: Reden und Ähnliches“) nachweisbare Satz </a:t>
            </a:r>
            <a:endParaRPr lang="de-DE" dirty="0" smtClean="0">
              <a:solidFill>
                <a:schemeClr val="bg1"/>
              </a:solidFill>
              <a:latin typeface="Bahnschrift Condensed" panose="020B0502040204020203" pitchFamily="34" charset="0"/>
            </a:endParaRPr>
          </a:p>
          <a:p>
            <a:pPr marL="0" indent="0" algn="ctr">
              <a:buNone/>
            </a:pPr>
            <a:r>
              <a:rPr lang="de-DE" dirty="0" smtClean="0">
                <a:solidFill>
                  <a:schemeClr val="bg1"/>
                </a:solidFill>
                <a:latin typeface="Bahnschrift Condensed" panose="020B0502040204020203" pitchFamily="34" charset="0"/>
              </a:rPr>
              <a:t>„</a:t>
            </a:r>
            <a:r>
              <a:rPr lang="de-DE" dirty="0">
                <a:solidFill>
                  <a:schemeClr val="bg1"/>
                </a:solidFill>
                <a:latin typeface="Bahnschrift Condensed" panose="020B0502040204020203" pitchFamily="34" charset="0"/>
              </a:rPr>
              <a:t>Ein Leben ohne Mops ist möglich, aber </a:t>
            </a:r>
            <a:r>
              <a:rPr lang="de-DE" dirty="0" smtClean="0">
                <a:solidFill>
                  <a:schemeClr val="bg1"/>
                </a:solidFill>
                <a:latin typeface="Bahnschrift Condensed" panose="020B0502040204020203" pitchFamily="34" charset="0"/>
              </a:rPr>
              <a:t>sinnlos“</a:t>
            </a:r>
          </a:p>
          <a:p>
            <a:pPr marL="0" indent="0">
              <a:buNone/>
            </a:pPr>
            <a:r>
              <a:rPr lang="de-DE" dirty="0" smtClean="0">
                <a:solidFill>
                  <a:schemeClr val="bg1"/>
                </a:solidFill>
                <a:latin typeface="Bahnschrift Condensed" panose="020B0502040204020203" pitchFamily="34" charset="0"/>
              </a:rPr>
              <a:t>ist </a:t>
            </a:r>
            <a:r>
              <a:rPr lang="de-DE" dirty="0">
                <a:solidFill>
                  <a:schemeClr val="bg1"/>
                </a:solidFill>
                <a:latin typeface="Bahnschrift Condensed" panose="020B0502040204020203" pitchFamily="34" charset="0"/>
              </a:rPr>
              <a:t>zum geflügelten Wort geworden. 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4"/>
          </p:nvPr>
        </p:nvSpPr>
        <p:spPr>
          <a:xfrm>
            <a:off x="6324600" y="4457134"/>
            <a:ext cx="2362200" cy="1791266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de-DE" b="1" dirty="0">
                <a:latin typeface="Bahnschrift Condensed" panose="020B0502040204020203" pitchFamily="34" charset="0"/>
              </a:rPr>
              <a:t>Literatur (Auswahl)</a:t>
            </a:r>
          </a:p>
          <a:p>
            <a:pPr marL="0" indent="0">
              <a:buNone/>
            </a:pPr>
            <a:r>
              <a:rPr lang="de-DE" dirty="0">
                <a:latin typeface="Bahnschrift Condensed" panose="020B0502040204020203" pitchFamily="34" charset="0"/>
              </a:rPr>
              <a:t>„Loriot“. In: Wikipedia – Die freie Enzyklopädie. Versions-ID: 238859785 (</a:t>
            </a:r>
            <a:r>
              <a:rPr lang="de-DE" dirty="0" smtClean="0">
                <a:latin typeface="Bahnschrift Condensed" panose="020B0502040204020203" pitchFamily="34" charset="0"/>
              </a:rPr>
              <a:t>6.11.2023</a:t>
            </a:r>
            <a:r>
              <a:rPr lang="de-DE" dirty="0">
                <a:latin typeface="Bahnschrift Condensed" panose="020B0502040204020203" pitchFamily="34" charset="0"/>
              </a:rPr>
              <a:t>, 16:24 </a:t>
            </a:r>
            <a:r>
              <a:rPr lang="de-DE" dirty="0" smtClean="0">
                <a:latin typeface="Bahnschrift Condensed" panose="020B0502040204020203" pitchFamily="34" charset="0"/>
              </a:rPr>
              <a:t>UTC).</a:t>
            </a:r>
            <a:endParaRPr lang="de-DE" dirty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de-DE" dirty="0">
                <a:latin typeface="Bahnschrift Condensed" panose="020B0502040204020203" pitchFamily="34" charset="0"/>
              </a:rPr>
              <a:t>„Waldmöpse“. In: Wikipedia – Die freie Enzyklopädie. Versions-ID: 228339304 (27.11.2022, 11:02 UTC).</a:t>
            </a:r>
          </a:p>
        </p:txBody>
      </p:sp>
      <p:pic>
        <p:nvPicPr>
          <p:cNvPr id="9" name="Picture 6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391600" y="264960"/>
            <a:ext cx="282240" cy="28224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90AD-9BC8-4015-A925-DF5C3DF0D20E}" type="slidenum">
              <a:rPr lang="de-DE" altLang="de-DE" smtClean="0"/>
              <a:pPr/>
              <a:t>30</a:t>
            </a:fld>
            <a:endParaRPr lang="de-DE" altLang="de-DE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198" y="3176512"/>
            <a:ext cx="1143001" cy="114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84083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5" grpId="0" uiExpand="1" build="p" animBg="1"/>
      <p:bldP spid="2" grpId="0" uiExpand="1" build="p" animBg="1"/>
      <p:bldP spid="3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altLang="de-DE" smtClean="0"/>
              <a:t>01.12.2023</a:t>
            </a:r>
            <a:endParaRPr lang="de-DE" altLang="de-DE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altLang="de-DE" smtClean="0"/>
              <a:t>EVA Berlin 2023</a:t>
            </a:r>
            <a:endParaRPr lang="de-DE" altLang="de-DE"/>
          </a:p>
        </p:txBody>
      </p:sp>
      <p:sp>
        <p:nvSpPr>
          <p:cNvPr id="243721" name="Rectangle 9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de-DE" altLang="de-DE" dirty="0" smtClean="0"/>
              <a:t>Danke</a:t>
            </a:r>
            <a:endParaRPr lang="de-DE" altLang="de-DE" dirty="0"/>
          </a:p>
        </p:txBody>
      </p:sp>
      <p:sp>
        <p:nvSpPr>
          <p:cNvPr id="243722" name="Rectangle 10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altLang="de-DE" dirty="0"/>
              <a:t>Kommentare und Zusammenarbeit (</a:t>
            </a:r>
            <a:r>
              <a:rPr lang="de-DE" altLang="de-DE" dirty="0" err="1"/>
              <a:t>MuseumsWiki</a:t>
            </a:r>
            <a:r>
              <a:rPr lang="de-DE" altLang="de-DE" dirty="0" smtClean="0"/>
              <a:t>)</a:t>
            </a:r>
          </a:p>
          <a:p>
            <a:r>
              <a:rPr lang="de-DE" altLang="de-DE" dirty="0">
                <a:hlinkClick r:id="rId2"/>
              </a:rPr>
              <a:t>https://</a:t>
            </a:r>
            <a:r>
              <a:rPr lang="de-DE" altLang="de-DE" dirty="0" smtClean="0">
                <a:hlinkClick r:id="rId2"/>
              </a:rPr>
              <a:t>0cn.de/MuseumDingeMenschen</a:t>
            </a:r>
            <a:endParaRPr lang="de-DE" altLang="de-DE" dirty="0" smtClean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2038" y="838557"/>
            <a:ext cx="1904762" cy="1904762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37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37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43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3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3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3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3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3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3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3721" grpId="0"/>
      <p:bldP spid="243722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Inhalt</a:t>
            </a:r>
            <a:endParaRPr lang="de-DE" altLang="de-DE" dirty="0"/>
          </a:p>
        </p:txBody>
      </p:sp>
      <p:sp>
        <p:nvSpPr>
          <p:cNvPr id="272387" name="Rectangle 3"/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de-DE" sz="2700" dirty="0"/>
              <a:t>„</a:t>
            </a:r>
            <a:r>
              <a:rPr lang="de-DE" sz="2700" dirty="0">
                <a:hlinkClick r:id="rId2" action="ppaction://hlinksldjump"/>
              </a:rPr>
              <a:t>Vielleicht ist dies das Ende </a:t>
            </a:r>
            <a:r>
              <a:rPr lang="de-DE" sz="2700" dirty="0" smtClean="0">
                <a:hlinkClick r:id="rId2" action="ppaction://hlinksldjump"/>
              </a:rPr>
              <a:t>[…] </a:t>
            </a:r>
            <a:r>
              <a:rPr lang="de-DE" sz="2700" dirty="0">
                <a:hlinkClick r:id="rId2" action="ppaction://hlinksldjump"/>
              </a:rPr>
              <a:t>und </a:t>
            </a:r>
            <a:r>
              <a:rPr lang="de-DE" sz="2700" dirty="0" smtClean="0">
                <a:hlinkClick r:id="rId2" action="ppaction://hlinksldjump"/>
              </a:rPr>
              <a:t>der </a:t>
            </a:r>
            <a:r>
              <a:rPr lang="de-DE" sz="2700" dirty="0">
                <a:hlinkClick r:id="rId2" action="ppaction://hlinksldjump"/>
              </a:rPr>
              <a:t>Anfang von etwas anderem.“</a:t>
            </a:r>
            <a:r>
              <a:rPr lang="de-DE" sz="2000" dirty="0"/>
              <a:t> </a:t>
            </a:r>
            <a:r>
              <a:rPr lang="de-DE" sz="1400" dirty="0"/>
              <a:t>(Benedicte Savoy)</a:t>
            </a:r>
            <a:r>
              <a:rPr lang="de-DE" sz="2000" dirty="0"/>
              <a:t> </a:t>
            </a:r>
          </a:p>
          <a:p>
            <a:r>
              <a:rPr lang="de-DE" dirty="0">
                <a:hlinkClick r:id="rId3" action="ppaction://hlinksldjump"/>
              </a:rPr>
              <a:t>Konservative Gedächtnisorganisation „Museum“</a:t>
            </a:r>
            <a:endParaRPr lang="de-DE" dirty="0"/>
          </a:p>
          <a:p>
            <a:pPr lvl="1"/>
            <a:r>
              <a:rPr lang="de-DE" dirty="0">
                <a:hlinkClick r:id="rId4" action="ppaction://hlinksldjump"/>
              </a:rPr>
              <a:t>Konservative Gedächtnisorganisation „Museum“</a:t>
            </a:r>
            <a:endParaRPr lang="de-DE" dirty="0"/>
          </a:p>
          <a:p>
            <a:pPr lvl="1"/>
            <a:r>
              <a:rPr lang="de-DE" dirty="0">
                <a:hlinkClick r:id="rId5" action="ppaction://hlinksldjump"/>
              </a:rPr>
              <a:t>Wikidata: Potential für kulturelles Erbe</a:t>
            </a:r>
            <a:endParaRPr lang="de-DE" dirty="0"/>
          </a:p>
          <a:p>
            <a:pPr lvl="1"/>
            <a:r>
              <a:rPr lang="de-DE" dirty="0">
                <a:hlinkClick r:id="rId6" action="ppaction://hlinksldjump"/>
              </a:rPr>
              <a:t>Rettungsparadigma, Sammelhype und Überforderung</a:t>
            </a:r>
            <a:endParaRPr lang="de-DE" dirty="0"/>
          </a:p>
          <a:p>
            <a:pPr lvl="2"/>
            <a:r>
              <a:rPr lang="de-DE" dirty="0">
                <a:hlinkClick r:id="rId7" action="ppaction://hlinksldjump"/>
              </a:rPr>
              <a:t>Überforderung des Museums</a:t>
            </a:r>
            <a:endParaRPr lang="de-DE" dirty="0"/>
          </a:p>
          <a:p>
            <a:pPr lvl="2"/>
            <a:r>
              <a:rPr lang="de-DE" dirty="0">
                <a:hlinkClick r:id="rId8" action="ppaction://hlinksldjump"/>
              </a:rPr>
              <a:t>Objekte im Museumsdokumentationssystem</a:t>
            </a:r>
            <a:br>
              <a:rPr lang="de-DE" dirty="0">
                <a:hlinkClick r:id="rId8" action="ppaction://hlinksldjump"/>
              </a:rPr>
            </a:br>
            <a:r>
              <a:rPr lang="de-DE" dirty="0">
                <a:hlinkClick r:id="rId8" action="ppaction://hlinksldjump"/>
              </a:rPr>
              <a:t>(Museum für Islamische Kunst, </a:t>
            </a:r>
            <a:r>
              <a:rPr lang="de-DE" dirty="0" smtClean="0">
                <a:hlinkClick r:id="rId8" action="ppaction://hlinksldjump"/>
              </a:rPr>
              <a:t>Berlin)</a:t>
            </a:r>
            <a:endParaRPr lang="de-DE" dirty="0"/>
          </a:p>
          <a:p>
            <a:pPr lvl="1"/>
            <a:r>
              <a:rPr lang="de-DE" dirty="0">
                <a:hlinkClick r:id="rId9" action="ppaction://hlinksldjump"/>
              </a:rPr>
              <a:t>Überforderung: Grünes Museum?</a:t>
            </a:r>
            <a:endParaRPr lang="de-DE" dirty="0"/>
          </a:p>
          <a:p>
            <a:r>
              <a:rPr lang="de-DE" dirty="0" smtClean="0">
                <a:hlinkClick r:id="rId10" action="ppaction://hlinksldjump"/>
              </a:rPr>
              <a:t>Herausforderungen</a:t>
            </a:r>
            <a:endParaRPr lang="de-DE" dirty="0" smtClean="0"/>
          </a:p>
          <a:p>
            <a:pPr lvl="1"/>
            <a:r>
              <a:rPr lang="de-DE" dirty="0"/>
              <a:t>Reauratisierung </a:t>
            </a:r>
            <a:r>
              <a:rPr lang="de-DE" dirty="0" smtClean="0"/>
              <a:t>oder Kontextualisierung</a:t>
            </a:r>
            <a:r>
              <a:rPr lang="de-DE" dirty="0"/>
              <a:t>?</a:t>
            </a:r>
          </a:p>
          <a:p>
            <a:pPr lvl="2"/>
            <a:r>
              <a:rPr lang="de-DE" dirty="0" smtClean="0">
                <a:hlinkClick r:id="rId11" action="ppaction://hlinksldjump"/>
              </a:rPr>
              <a:t>Vom </a:t>
            </a:r>
            <a:r>
              <a:rPr lang="de-DE" dirty="0">
                <a:hlinkClick r:id="rId11" action="ppaction://hlinksldjump"/>
              </a:rPr>
              <a:t>Objektraum zum Informationsraum</a:t>
            </a:r>
            <a:endParaRPr lang="de-DE" dirty="0"/>
          </a:p>
          <a:p>
            <a:pPr lvl="2"/>
            <a:r>
              <a:rPr lang="de-DE" dirty="0">
                <a:hlinkClick r:id="rId12" action="ppaction://hlinksldjump"/>
              </a:rPr>
              <a:t>Kontextualisierung erfordert Informationssystem Museum</a:t>
            </a:r>
            <a:endParaRPr lang="de-DE" dirty="0"/>
          </a:p>
          <a:p>
            <a:pPr lvl="2"/>
            <a:r>
              <a:rPr lang="de-DE" dirty="0">
                <a:hlinkClick r:id="rId13" action="ppaction://hlinksldjump"/>
              </a:rPr>
              <a:t>„Aura des Originals“?</a:t>
            </a:r>
            <a:endParaRPr lang="de-DE" dirty="0"/>
          </a:p>
          <a:p>
            <a:pPr lvl="2"/>
            <a:r>
              <a:rPr lang="de-DE" dirty="0">
                <a:hlinkClick r:id="rId14" action="ppaction://hlinksldjump"/>
              </a:rPr>
              <a:t>Informationsraum und digitaler Zwilling</a:t>
            </a:r>
            <a:endParaRPr lang="de-DE" dirty="0"/>
          </a:p>
          <a:p>
            <a:pPr lvl="1"/>
            <a:r>
              <a:rPr lang="de-DE" dirty="0">
                <a:hlinkClick r:id="rId15" action="ppaction://hlinksldjump"/>
              </a:rPr>
              <a:t>Provenienz, Dekolonisierung und </a:t>
            </a:r>
            <a:r>
              <a:rPr lang="de-DE" dirty="0" smtClean="0">
                <a:hlinkClick r:id="rId15" action="ppaction://hlinksldjump"/>
              </a:rPr>
              <a:t>Restitution</a:t>
            </a:r>
            <a:endParaRPr lang="de-DE" dirty="0"/>
          </a:p>
        </p:txBody>
      </p:sp>
      <p:sp>
        <p:nvSpPr>
          <p:cNvPr id="2" name="Inhaltsplatzhalter 1"/>
          <p:cNvSpPr>
            <a:spLocks noGrp="1"/>
          </p:cNvSpPr>
          <p:nvPr>
            <p:ph sz="half" idx="2"/>
          </p:nvPr>
        </p:nvSpPr>
        <p:spPr/>
        <p:txBody>
          <a:bodyPr>
            <a:normAutofit fontScale="47500" lnSpcReduction="20000"/>
          </a:bodyPr>
          <a:lstStyle/>
          <a:p>
            <a:r>
              <a:rPr lang="de-DE" dirty="0">
                <a:hlinkClick r:id="rId16" action="ppaction://hlinksldjump"/>
              </a:rPr>
              <a:t>Personen statt </a:t>
            </a:r>
            <a:r>
              <a:rPr lang="de-DE" dirty="0" smtClean="0">
                <a:hlinkClick r:id="rId16" action="ppaction://hlinksldjump"/>
              </a:rPr>
              <a:t>Objekte</a:t>
            </a:r>
            <a:endParaRPr lang="de-DE" dirty="0" smtClean="0"/>
          </a:p>
          <a:p>
            <a:pPr lvl="1"/>
            <a:r>
              <a:rPr lang="de-DE" dirty="0"/>
              <a:t>Die Demaskierung des Museums durch Erfassung seiner Schamanen</a:t>
            </a:r>
          </a:p>
          <a:p>
            <a:pPr lvl="2"/>
            <a:r>
              <a:rPr lang="de-DE" dirty="0" smtClean="0">
                <a:hlinkClick r:id="rId17" action="ppaction://hlinksldjump"/>
              </a:rPr>
              <a:t>Felix </a:t>
            </a:r>
            <a:r>
              <a:rPr lang="de-DE" dirty="0">
                <a:hlinkClick r:id="rId17" action="ppaction://hlinksldjump"/>
              </a:rPr>
              <a:t>Graf von Luckner (Q215804)</a:t>
            </a:r>
            <a:endParaRPr lang="de-DE" dirty="0"/>
          </a:p>
          <a:p>
            <a:pPr lvl="2"/>
            <a:r>
              <a:rPr lang="de-DE" dirty="0">
                <a:hlinkClick r:id="rId18" action="ppaction://hlinksldjump"/>
              </a:rPr>
              <a:t>Abbildungssammlung im Museum für Islamische Kunst</a:t>
            </a:r>
            <a:endParaRPr lang="de-DE" dirty="0"/>
          </a:p>
          <a:p>
            <a:pPr lvl="2"/>
            <a:r>
              <a:rPr lang="de-DE" dirty="0" smtClean="0">
                <a:hlinkClick r:id="rId19" action="ppaction://hlinksldjump"/>
              </a:rPr>
              <a:t>CIDOC-CRM</a:t>
            </a:r>
            <a:r>
              <a:rPr lang="de-DE" dirty="0">
                <a:hlinkClick r:id="rId19" action="ppaction://hlinksldjump"/>
              </a:rPr>
              <a:t>: </a:t>
            </a:r>
            <a:r>
              <a:rPr lang="de-DE" dirty="0" smtClean="0">
                <a:hlinkClick r:id="rId19" action="ppaction://hlinksldjump"/>
              </a:rPr>
              <a:t>Event</a:t>
            </a:r>
            <a:endParaRPr lang="de-DE" dirty="0" smtClean="0"/>
          </a:p>
          <a:p>
            <a:pPr lvl="1"/>
            <a:r>
              <a:rPr lang="de-DE" dirty="0"/>
              <a:t>Personen als Akteure und Vernetzungsknoten</a:t>
            </a:r>
          </a:p>
          <a:p>
            <a:pPr lvl="2"/>
            <a:r>
              <a:rPr lang="de-DE" dirty="0">
                <a:hlinkClick r:id="rId20" action="ppaction://hlinksldjump"/>
              </a:rPr>
              <a:t>Objektbeschreibung </a:t>
            </a:r>
            <a:br>
              <a:rPr lang="de-DE" dirty="0">
                <a:hlinkClick r:id="rId20" action="ppaction://hlinksldjump"/>
              </a:rPr>
            </a:br>
            <a:r>
              <a:rPr lang="de-DE" dirty="0">
                <a:hlinkClick r:id="rId20" action="ppaction://hlinksldjump"/>
              </a:rPr>
              <a:t>→ Erfassung handelnder Personen</a:t>
            </a:r>
            <a:r>
              <a:rPr lang="de-DE" dirty="0"/>
              <a:t> </a:t>
            </a:r>
          </a:p>
          <a:p>
            <a:pPr lvl="2"/>
            <a:r>
              <a:rPr lang="de-DE" dirty="0">
                <a:hlinkClick r:id="rId21" action="ppaction://hlinksldjump"/>
              </a:rPr>
              <a:t>Perspektivwechsel 1: Zitationsnetzwerke</a:t>
            </a:r>
            <a:endParaRPr lang="de-DE" dirty="0"/>
          </a:p>
          <a:p>
            <a:pPr lvl="2"/>
            <a:r>
              <a:rPr lang="de-DE" dirty="0">
                <a:hlinkClick r:id="rId22" action="ppaction://hlinksldjump"/>
              </a:rPr>
              <a:t>Perspektivwechsel 2: Wissenschaftssoziologie</a:t>
            </a:r>
            <a:endParaRPr lang="de-DE" dirty="0"/>
          </a:p>
          <a:p>
            <a:pPr lvl="2"/>
            <a:r>
              <a:rPr lang="de-DE" dirty="0">
                <a:hlinkClick r:id="rId23" action="ppaction://hlinksldjump"/>
              </a:rPr>
              <a:t>Heute = Forschungsgeschichte von morgen</a:t>
            </a:r>
            <a:endParaRPr lang="de-DE" dirty="0"/>
          </a:p>
          <a:p>
            <a:pPr lvl="1"/>
            <a:r>
              <a:rPr lang="de-DE" dirty="0">
                <a:hlinkClick r:id="rId24" action="ppaction://hlinksldjump"/>
              </a:rPr>
              <a:t>Personen und immaterielles Kulturerbe: erzählende </a:t>
            </a:r>
            <a:r>
              <a:rPr lang="de-DE" dirty="0" smtClean="0">
                <a:hlinkClick r:id="rId24" action="ppaction://hlinksldjump"/>
              </a:rPr>
              <a:t>Überlieferung</a:t>
            </a:r>
            <a:endParaRPr lang="de-DE" dirty="0" smtClean="0"/>
          </a:p>
          <a:p>
            <a:pPr lvl="1"/>
            <a:r>
              <a:rPr lang="de-DE" dirty="0" smtClean="0"/>
              <a:t>Kiʻi Kihawahine</a:t>
            </a:r>
            <a:endParaRPr lang="de-DE" dirty="0"/>
          </a:p>
          <a:p>
            <a:pPr lvl="2"/>
            <a:r>
              <a:rPr lang="de-DE" dirty="0" smtClean="0">
                <a:hlinkClick r:id="rId25" action="ppaction://hlinksldjump"/>
              </a:rPr>
              <a:t>Restitution</a:t>
            </a:r>
            <a:endParaRPr lang="de-DE" dirty="0" smtClean="0"/>
          </a:p>
          <a:p>
            <a:pPr lvl="1"/>
            <a:r>
              <a:rPr lang="de-DE" dirty="0" smtClean="0"/>
              <a:t>Aleppo-Zimmer</a:t>
            </a:r>
          </a:p>
          <a:p>
            <a:pPr lvl="2"/>
            <a:r>
              <a:rPr lang="de-DE" dirty="0" smtClean="0">
                <a:hlinkClick r:id="rId26" action="ppaction://hlinksldjump"/>
              </a:rPr>
              <a:t>Aleppo-Zimmer</a:t>
            </a:r>
            <a:r>
              <a:rPr lang="de-DE" dirty="0">
                <a:hlinkClick r:id="rId26" action="ppaction://hlinksldjump"/>
              </a:rPr>
              <a:t>: Autor*innen (1)</a:t>
            </a:r>
            <a:endParaRPr lang="de-DE" dirty="0"/>
          </a:p>
          <a:p>
            <a:pPr lvl="2"/>
            <a:r>
              <a:rPr lang="de-DE" dirty="0">
                <a:hlinkClick r:id="rId27" action="ppaction://hlinksldjump"/>
              </a:rPr>
              <a:t>Aleppo-Zimmer: Autor*innen (2)</a:t>
            </a:r>
            <a:endParaRPr lang="de-DE" dirty="0"/>
          </a:p>
          <a:p>
            <a:r>
              <a:rPr lang="de-DE" dirty="0">
                <a:hlinkClick r:id="rId28" action="ppaction://hlinksldjump"/>
              </a:rPr>
              <a:t>Schlussfolgerungen …</a:t>
            </a:r>
            <a:endParaRPr lang="de-DE" dirty="0"/>
          </a:p>
          <a:p>
            <a:pPr lvl="1"/>
            <a:r>
              <a:rPr lang="de-DE" dirty="0">
                <a:hlinkClick r:id="rId29" action="ppaction://hlinksldjump"/>
              </a:rPr>
              <a:t>Schlussfolgerungen</a:t>
            </a:r>
            <a:endParaRPr lang="de-DE" dirty="0"/>
          </a:p>
          <a:p>
            <a:pPr lvl="1"/>
            <a:r>
              <a:rPr lang="de-DE" dirty="0">
                <a:hlinkClick r:id="rId30" action="ppaction://hlinksldjump"/>
              </a:rPr>
              <a:t>Fazit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altLang="de-DE" smtClean="0"/>
              <a:t>01.12.2023</a:t>
            </a:r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EVA Berlin 2023</a:t>
            </a:r>
            <a:endParaRPr lang="de-DE" altLang="de-DE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E75CB-AB3D-4CB0-A82C-4B5A2E0D5869}" type="slidenum">
              <a:rPr lang="de-DE" altLang="de-DE" smtClean="0"/>
              <a:pPr/>
              <a:t>32</a:t>
            </a:fld>
            <a:endParaRPr lang="de-DE" altLang="de-DE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altLang="de-DE" smtClean="0"/>
              <a:t>01.12.2023</a:t>
            </a:r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EVA Berlin 2023</a:t>
            </a:r>
            <a:endParaRPr lang="de-DE" altLang="de-DE"/>
          </a:p>
        </p:txBody>
      </p:sp>
      <p:sp>
        <p:nvSpPr>
          <p:cNvPr id="272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Abbildungsnachweis</a:t>
            </a:r>
            <a:endParaRPr lang="de-DE" altLang="de-DE" dirty="0"/>
          </a:p>
        </p:txBody>
      </p:sp>
      <p:sp>
        <p:nvSpPr>
          <p:cNvPr id="272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32500" lnSpcReduction="20000"/>
          </a:bodyPr>
          <a:lstStyle/>
          <a:p>
            <a:r>
              <a:rPr lang="de-DE" altLang="de-DE" dirty="0">
                <a:hlinkClick r:id="rId2"/>
              </a:rPr>
              <a:t>https://</a:t>
            </a:r>
            <a:r>
              <a:rPr lang="de-DE" altLang="de-DE" dirty="0" smtClean="0">
                <a:hlinkClick r:id="rId2"/>
              </a:rPr>
              <a:t>commons.wikimedia.org/wiki/File:Emojione1_1F631.svg</a:t>
            </a:r>
            <a:r>
              <a:rPr lang="de-DE" altLang="de-DE" dirty="0"/>
              <a:t/>
            </a:r>
            <a:br>
              <a:rPr lang="de-DE" altLang="de-DE" dirty="0"/>
            </a:br>
            <a:r>
              <a:rPr lang="de-DE" altLang="de-DE" dirty="0">
                <a:hlinkClick r:id="rId3"/>
              </a:rPr>
              <a:t>https://</a:t>
            </a:r>
            <a:r>
              <a:rPr lang="de-DE" altLang="de-DE" dirty="0" smtClean="0">
                <a:hlinkClick r:id="rId3"/>
              </a:rPr>
              <a:t>commons.wikimedia.org/wiki/File:Emojione_1F914.svg</a:t>
            </a:r>
            <a:r>
              <a:rPr lang="de-DE" altLang="de-DE" dirty="0"/>
              <a:t/>
            </a:r>
            <a:br>
              <a:rPr lang="de-DE" altLang="de-DE" dirty="0"/>
            </a:br>
            <a:r>
              <a:rPr lang="de-DE" altLang="de-DE" dirty="0">
                <a:hlinkClick r:id="rId4"/>
              </a:rPr>
              <a:t>https://</a:t>
            </a:r>
            <a:r>
              <a:rPr lang="de-DE" altLang="de-DE" dirty="0" smtClean="0">
                <a:hlinkClick r:id="rId4"/>
              </a:rPr>
              <a:t>commons.wikimedia.org/wiki/File:Emojione1_1F609.svg</a:t>
            </a:r>
            <a:r>
              <a:rPr lang="de-DE" altLang="de-DE" dirty="0" smtClean="0"/>
              <a:t> </a:t>
            </a:r>
            <a:br>
              <a:rPr lang="de-DE" altLang="de-DE" dirty="0" smtClean="0"/>
            </a:br>
            <a:r>
              <a:rPr lang="en-US" altLang="de-DE" dirty="0"/>
              <a:t>Emoji One, CC BY-SA 4.0 &lt;https://creativecommons.org/licenses/by-sa/4.0&gt;, via Wikimedia Commons</a:t>
            </a:r>
            <a:endParaRPr lang="de-DE" altLang="de-DE" dirty="0" smtClean="0"/>
          </a:p>
          <a:p>
            <a:r>
              <a:rPr lang="de-DE" altLang="de-DE" dirty="0" smtClean="0">
                <a:hlinkClick r:id="rId5"/>
              </a:rPr>
              <a:t>https</a:t>
            </a:r>
            <a:r>
              <a:rPr lang="de-DE" altLang="de-DE" dirty="0">
                <a:hlinkClick r:id="rId5"/>
              </a:rPr>
              <a:t>://www.wikidata.org/wiki/Q2013#/</a:t>
            </a:r>
            <a:r>
              <a:rPr lang="de-DE" altLang="de-DE" dirty="0" smtClean="0">
                <a:hlinkClick r:id="rId5"/>
              </a:rPr>
              <a:t>media/File:Wikidata-logo-en.svg</a:t>
            </a:r>
            <a:r>
              <a:rPr lang="de-DE" altLang="de-DE" dirty="0" smtClean="0"/>
              <a:t>  </a:t>
            </a:r>
            <a:endParaRPr lang="de-DE" altLang="de-DE" dirty="0"/>
          </a:p>
          <a:p>
            <a:r>
              <a:rPr lang="de-DE" altLang="de-DE" dirty="0" smtClean="0"/>
              <a:t>„Stand der Dinge“, von </a:t>
            </a:r>
            <a:r>
              <a:rPr lang="de-DE" altLang="de-DE" dirty="0"/>
              <a:t>Jacqueline Neuner [CC BY-SA 3.0 (</a:t>
            </a:r>
            <a:r>
              <a:rPr lang="de-DE" altLang="de-DE" dirty="0">
                <a:hlinkClick r:id="rId6"/>
              </a:rPr>
              <a:t>https://creativecommons.org/licenses/by-sa/3.0</a:t>
            </a:r>
            <a:r>
              <a:rPr lang="de-DE" altLang="de-DE" dirty="0" smtClean="0">
                <a:hlinkClick r:id="rId6"/>
              </a:rPr>
              <a:t>/</a:t>
            </a:r>
            <a:r>
              <a:rPr lang="de-DE" altLang="de-DE" dirty="0" smtClean="0"/>
              <a:t>)]</a:t>
            </a:r>
          </a:p>
          <a:p>
            <a:r>
              <a:rPr lang="en-US" altLang="de-DE" dirty="0">
                <a:hlinkClick r:id="rId7"/>
              </a:rPr>
              <a:t>https://commons.wikimedia.org/wiki/File:Organic_museum_and_center_in_Namyangju_City_(4444965824).</a:t>
            </a:r>
            <a:r>
              <a:rPr lang="en-US" altLang="de-DE" dirty="0" smtClean="0">
                <a:hlinkClick r:id="rId7"/>
              </a:rPr>
              <a:t>jpg</a:t>
            </a:r>
            <a:r>
              <a:rPr lang="en-US" altLang="de-DE" dirty="0"/>
              <a:t/>
            </a:r>
            <a:br>
              <a:rPr lang="en-US" altLang="de-DE" dirty="0"/>
            </a:br>
            <a:r>
              <a:rPr lang="en-US" altLang="de-DE" dirty="0"/>
              <a:t>Korea.net / Korean Culture and Information Service (Photographer name), CC BY-SA 2.0 &lt;https://creativecommons.org/licenses/by-sa/2.0&gt;, via Wikimedia </a:t>
            </a:r>
            <a:r>
              <a:rPr lang="en-US" altLang="de-DE" dirty="0" smtClean="0"/>
              <a:t>Commons</a:t>
            </a:r>
          </a:p>
          <a:p>
            <a:r>
              <a:rPr lang="en-US" altLang="de-DE" dirty="0" smtClean="0">
                <a:hlinkClick r:id="rId8"/>
              </a:rPr>
              <a:t>https://www.transcript-verlag.de/978-3-8376-4820-1/die-aura-des-originals-im-museum/</a:t>
            </a:r>
            <a:r>
              <a:rPr lang="en-US" altLang="de-DE" dirty="0" smtClean="0"/>
              <a:t> </a:t>
            </a:r>
            <a:br>
              <a:rPr lang="en-US" altLang="de-DE" dirty="0" smtClean="0"/>
            </a:br>
            <a:r>
              <a:rPr lang="de-DE" altLang="de-DE" dirty="0" smtClean="0"/>
              <a:t>Roman Weindl: Die </a:t>
            </a:r>
            <a:r>
              <a:rPr lang="de-DE" altLang="de-DE" dirty="0"/>
              <a:t>»Aura« des Originals im Museum </a:t>
            </a:r>
            <a:endParaRPr lang="de-DE" altLang="de-DE" dirty="0" smtClean="0"/>
          </a:p>
          <a:p>
            <a:r>
              <a:rPr lang="en-US" altLang="de-DE" dirty="0" smtClean="0">
                <a:hlinkClick r:id="rId9"/>
              </a:rPr>
              <a:t>https</a:t>
            </a:r>
            <a:r>
              <a:rPr lang="en-US" altLang="de-DE" dirty="0">
                <a:hlinkClick r:id="rId9"/>
              </a:rPr>
              <a:t>://commons.wikimedia.org/wiki/File:Fire_at_Museu_Nacional_05.jpg</a:t>
            </a:r>
            <a:r>
              <a:rPr lang="en-US" altLang="de-DE" dirty="0"/>
              <a:t/>
            </a:r>
            <a:br>
              <a:rPr lang="en-US" altLang="de-DE" dirty="0"/>
            </a:br>
            <a:r>
              <a:rPr lang="en-US" altLang="de-DE" dirty="0"/>
              <a:t>By Felipe </a:t>
            </a:r>
            <a:r>
              <a:rPr lang="en-US" altLang="de-DE" dirty="0" err="1"/>
              <a:t>Milanez</a:t>
            </a:r>
            <a:r>
              <a:rPr lang="en-US" altLang="de-DE" dirty="0"/>
              <a:t> [CC BY-SA 4.0  (https://creativecommons.org/licenses/by-sa/4.0)], via Wikimedia </a:t>
            </a:r>
            <a:r>
              <a:rPr lang="en-US" altLang="de-DE" dirty="0" smtClean="0"/>
              <a:t>Commons</a:t>
            </a:r>
          </a:p>
          <a:p>
            <a:r>
              <a:rPr lang="de-DE" altLang="de-DE" dirty="0">
                <a:hlinkClick r:id="rId10"/>
              </a:rPr>
              <a:t>https://</a:t>
            </a:r>
            <a:r>
              <a:rPr lang="de-DE" altLang="de-DE" dirty="0" smtClean="0">
                <a:hlinkClick r:id="rId10"/>
              </a:rPr>
              <a:t>commons.wikimedia.org/wiki/File:Luckner.png</a:t>
            </a:r>
            <a:r>
              <a:rPr lang="de-DE" altLang="de-DE" dirty="0" smtClean="0"/>
              <a:t/>
            </a:r>
            <a:br>
              <a:rPr lang="de-DE" altLang="de-DE" dirty="0" smtClean="0"/>
            </a:br>
            <a:r>
              <a:rPr lang="de-DE" altLang="de-DE" dirty="0" err="1" smtClean="0"/>
              <a:t>DanielDemaret</a:t>
            </a:r>
            <a:r>
              <a:rPr lang="de-DE" altLang="de-DE" dirty="0"/>
              <a:t>, CC BY-SA 3.0 &lt;https://creativecommons.org/licenses/by-sa/3.0&gt;, via Wikimedia </a:t>
            </a:r>
            <a:r>
              <a:rPr lang="de-DE" altLang="de-DE" dirty="0" err="1"/>
              <a:t>Commons</a:t>
            </a:r>
            <a:endParaRPr lang="de-DE" altLang="de-DE" dirty="0"/>
          </a:p>
          <a:p>
            <a:r>
              <a:rPr lang="de-DE" altLang="de-DE" dirty="0">
                <a:hlinkClick r:id="rId11"/>
              </a:rPr>
              <a:t>https://</a:t>
            </a:r>
            <a:r>
              <a:rPr lang="de-DE" altLang="de-DE" dirty="0" smtClean="0">
                <a:hlinkClick r:id="rId11"/>
              </a:rPr>
              <a:t>commons.wikimedia.org/wiki/File:SMSSeeadlerFront.PNG</a:t>
            </a:r>
            <a:r>
              <a:rPr lang="de-DE" altLang="de-DE" dirty="0" smtClean="0"/>
              <a:t/>
            </a:r>
            <a:br>
              <a:rPr lang="de-DE" altLang="de-DE" dirty="0" smtClean="0"/>
            </a:br>
            <a:r>
              <a:rPr lang="de-DE" altLang="de-DE" dirty="0" smtClean="0"/>
              <a:t>National </a:t>
            </a:r>
            <a:r>
              <a:rPr lang="de-DE" altLang="de-DE" dirty="0"/>
              <a:t>Library </a:t>
            </a:r>
            <a:r>
              <a:rPr lang="de-DE" altLang="de-DE" dirty="0" err="1"/>
              <a:t>of</a:t>
            </a:r>
            <a:r>
              <a:rPr lang="de-DE" altLang="de-DE" dirty="0"/>
              <a:t> New </a:t>
            </a:r>
            <a:r>
              <a:rPr lang="de-DE" altLang="de-DE" dirty="0" err="1"/>
              <a:t>Zealand</a:t>
            </a:r>
            <a:r>
              <a:rPr lang="de-DE" altLang="de-DE" dirty="0"/>
              <a:t>, After Christopher Rave, Public </a:t>
            </a:r>
            <a:r>
              <a:rPr lang="de-DE" altLang="de-DE" dirty="0" err="1"/>
              <a:t>domain</a:t>
            </a:r>
            <a:r>
              <a:rPr lang="de-DE" altLang="de-DE" dirty="0"/>
              <a:t>, via Wikimedia </a:t>
            </a:r>
            <a:r>
              <a:rPr lang="de-DE" altLang="de-DE" dirty="0" err="1"/>
              <a:t>Commons</a:t>
            </a:r>
            <a:endParaRPr lang="de-DE" altLang="de-DE" dirty="0"/>
          </a:p>
          <a:p>
            <a:r>
              <a:rPr lang="de-DE" altLang="de-DE" dirty="0">
                <a:hlinkClick r:id="rId12"/>
              </a:rPr>
              <a:t>https://</a:t>
            </a:r>
            <a:r>
              <a:rPr lang="de-DE" altLang="de-DE" dirty="0" smtClean="0">
                <a:hlinkClick r:id="rId12"/>
              </a:rPr>
              <a:t>commons.wikimedia.org/wiki/File:Auxiliary_Cruiser_Seeadler_1916-17.png</a:t>
            </a:r>
            <a:r>
              <a:rPr lang="de-DE" altLang="de-DE" dirty="0" smtClean="0"/>
              <a:t/>
            </a:r>
            <a:br>
              <a:rPr lang="de-DE" altLang="de-DE" dirty="0" smtClean="0"/>
            </a:br>
            <a:r>
              <a:rPr lang="de-DE" altLang="de-DE" dirty="0" err="1" smtClean="0"/>
              <a:t>Chrischerf</a:t>
            </a:r>
            <a:r>
              <a:rPr lang="de-DE" altLang="de-DE" dirty="0"/>
              <a:t>, CC BY-SA 3.0 &lt;https://creativecommons.org/licenses/by-sa/3.0&gt;, via Wikimedia </a:t>
            </a:r>
            <a:r>
              <a:rPr lang="de-DE" altLang="de-DE" dirty="0" err="1" smtClean="0"/>
              <a:t>Commons</a:t>
            </a:r>
            <a:endParaRPr lang="de-DE" altLang="de-DE" dirty="0"/>
          </a:p>
          <a:p>
            <a:r>
              <a:rPr lang="de-DE" altLang="de-DE" dirty="0" smtClean="0"/>
              <a:t>„</a:t>
            </a:r>
            <a:r>
              <a:rPr lang="de-DE" altLang="de-DE" dirty="0" err="1"/>
              <a:t>Figures</a:t>
            </a:r>
            <a:r>
              <a:rPr lang="de-DE" altLang="de-DE" dirty="0"/>
              <a:t> </a:t>
            </a:r>
            <a:r>
              <a:rPr lang="de-DE" altLang="de-DE" dirty="0" err="1"/>
              <a:t>and</a:t>
            </a:r>
            <a:r>
              <a:rPr lang="de-DE" altLang="de-DE" dirty="0"/>
              <a:t> </a:t>
            </a:r>
            <a:r>
              <a:rPr lang="de-DE" altLang="de-DE" dirty="0" err="1"/>
              <a:t>Diagrams</a:t>
            </a:r>
            <a:r>
              <a:rPr lang="de-DE" altLang="de-DE" dirty="0"/>
              <a:t>“, CIDOC CRM, zugegriffen 30. Oktober 2023, </a:t>
            </a:r>
            <a:r>
              <a:rPr lang="de-DE" altLang="de-DE" dirty="0">
                <a:hlinkClick r:id="rId13"/>
              </a:rPr>
              <a:t>https://</a:t>
            </a:r>
            <a:r>
              <a:rPr lang="de-DE" altLang="de-DE" dirty="0" smtClean="0">
                <a:hlinkClick r:id="rId13"/>
              </a:rPr>
              <a:t>cidoc-crm.org/figures</a:t>
            </a:r>
            <a:r>
              <a:rPr lang="de-DE" altLang="de-DE" dirty="0" smtClean="0"/>
              <a:t>, </a:t>
            </a:r>
            <a:r>
              <a:rPr lang="de-DE" altLang="de-DE" dirty="0"/>
              <a:t>Fig. 1, 2 (Version 7.2.2</a:t>
            </a:r>
            <a:r>
              <a:rPr lang="de-DE" altLang="de-DE" dirty="0" smtClean="0"/>
              <a:t>)</a:t>
            </a:r>
          </a:p>
          <a:p>
            <a:r>
              <a:rPr lang="de-DE" altLang="de-DE" dirty="0" smtClean="0"/>
              <a:t>„</a:t>
            </a:r>
            <a:r>
              <a:rPr lang="de-DE" altLang="de-DE" dirty="0"/>
              <a:t>K</a:t>
            </a:r>
            <a:r>
              <a:rPr lang="de-DE" altLang="de-DE" dirty="0" smtClean="0"/>
              <a:t>ihawahine“, von </a:t>
            </a:r>
            <a:r>
              <a:rPr lang="de-DE" dirty="0"/>
              <a:t>Claudia </a:t>
            </a:r>
            <a:r>
              <a:rPr lang="de-DE" dirty="0" smtClean="0"/>
              <a:t>Obrocki [</a:t>
            </a:r>
            <a:r>
              <a:rPr lang="en-US" altLang="de-DE" dirty="0"/>
              <a:t>CC BY-SA 4.0 (https://creativecommons.org/licenses/by-sa/4.0)</a:t>
            </a:r>
            <a:r>
              <a:rPr lang="de-DE" dirty="0"/>
              <a:t>]</a:t>
            </a:r>
            <a:br>
              <a:rPr lang="de-DE" dirty="0"/>
            </a:br>
            <a:r>
              <a:rPr lang="de-DE" dirty="0">
                <a:hlinkClick r:id="rId14"/>
              </a:rPr>
              <a:t>https://</a:t>
            </a:r>
            <a:r>
              <a:rPr lang="de-DE" dirty="0" smtClean="0">
                <a:hlinkClick r:id="rId14"/>
              </a:rPr>
              <a:t>id.smb.museum/object/996611</a:t>
            </a:r>
            <a:r>
              <a:rPr lang="de-DE" dirty="0" smtClean="0"/>
              <a:t> </a:t>
            </a:r>
            <a:endParaRPr lang="de-DE" altLang="de-DE" dirty="0" smtClean="0"/>
          </a:p>
          <a:p>
            <a:r>
              <a:rPr lang="de-DE" altLang="de-DE" dirty="0">
                <a:hlinkClick r:id="rId15"/>
              </a:rPr>
              <a:t>https://</a:t>
            </a:r>
            <a:r>
              <a:rPr lang="de-DE" altLang="de-DE" dirty="0" smtClean="0">
                <a:hlinkClick r:id="rId15"/>
              </a:rPr>
              <a:t>commons.wikimedia.org/wiki/File:Adolf_Bastian2.jpg</a:t>
            </a:r>
            <a:r>
              <a:rPr lang="en-US" altLang="de-DE" dirty="0" smtClean="0"/>
              <a:t>, </a:t>
            </a:r>
            <a:r>
              <a:rPr lang="en-US" altLang="de-DE" dirty="0"/>
              <a:t>Public domain, via Wikimedia </a:t>
            </a:r>
            <a:r>
              <a:rPr lang="en-US" altLang="de-DE" dirty="0" smtClean="0"/>
              <a:t>Commons</a:t>
            </a:r>
          </a:p>
          <a:p>
            <a:r>
              <a:rPr lang="de-DE" altLang="de-DE" dirty="0">
                <a:hlinkClick r:id="rId16"/>
              </a:rPr>
              <a:t>https://</a:t>
            </a:r>
            <a:r>
              <a:rPr lang="de-DE" altLang="de-DE" dirty="0" smtClean="0">
                <a:hlinkClick r:id="rId16"/>
              </a:rPr>
              <a:t>commons.wikimedia.org/wiki/File:Eduard_Arning_1903_001.jpg</a:t>
            </a:r>
            <a:r>
              <a:rPr lang="de-DE" altLang="de-DE" dirty="0"/>
              <a:t>, Rudolf </a:t>
            </a:r>
            <a:r>
              <a:rPr lang="de-DE" altLang="de-DE" dirty="0" err="1"/>
              <a:t>Dührkoop</a:t>
            </a:r>
            <a:r>
              <a:rPr lang="de-DE" altLang="de-DE" dirty="0"/>
              <a:t>, Public </a:t>
            </a:r>
            <a:r>
              <a:rPr lang="de-DE" altLang="de-DE" dirty="0" err="1"/>
              <a:t>domain</a:t>
            </a:r>
            <a:r>
              <a:rPr lang="de-DE" altLang="de-DE" dirty="0"/>
              <a:t>, via Wikimedia </a:t>
            </a:r>
            <a:r>
              <a:rPr lang="de-DE" altLang="de-DE" dirty="0" err="1"/>
              <a:t>Commons</a:t>
            </a:r>
            <a:endParaRPr lang="de-DE" altLang="de-DE" dirty="0"/>
          </a:p>
          <a:p>
            <a:r>
              <a:rPr lang="de-DE" altLang="de-DE" dirty="0" smtClean="0"/>
              <a:t>Screenshots</a:t>
            </a:r>
            <a:r>
              <a:rPr lang="de-DE" altLang="de-DE" dirty="0"/>
              <a:t>: </a:t>
            </a:r>
            <a:endParaRPr lang="de-DE" altLang="de-DE" dirty="0" smtClean="0"/>
          </a:p>
          <a:p>
            <a:pPr lvl="1"/>
            <a:r>
              <a:rPr lang="de-DE" dirty="0">
                <a:hlinkClick r:id="rId17"/>
              </a:rPr>
              <a:t>https://wikidata.metaphacts.com/resource/wd:Q20856036</a:t>
            </a:r>
            <a:r>
              <a:rPr lang="de-DE" dirty="0"/>
              <a:t/>
            </a:r>
            <a:br>
              <a:rPr lang="de-DE" dirty="0"/>
            </a:br>
            <a:r>
              <a:rPr lang="de-DE" dirty="0" err="1"/>
              <a:t>metaphactory</a:t>
            </a:r>
            <a:r>
              <a:rPr lang="de-DE" dirty="0"/>
              <a:t>. „Josephine Tilden“. Zugegriffen 6. November 2023 </a:t>
            </a:r>
            <a:endParaRPr lang="de-DE" altLang="de-DE" dirty="0" smtClean="0"/>
          </a:p>
          <a:p>
            <a:pPr lvl="1"/>
            <a:r>
              <a:rPr lang="de-DE" altLang="de-DE" dirty="0" err="1"/>
              <a:t>Citation</a:t>
            </a:r>
            <a:r>
              <a:rPr lang="de-DE" altLang="de-DE" dirty="0"/>
              <a:t> Graph, </a:t>
            </a:r>
            <a:r>
              <a:rPr lang="de-DE" altLang="de-DE" dirty="0">
                <a:hlinkClick r:id="rId18"/>
              </a:rPr>
              <a:t>https://</a:t>
            </a:r>
            <a:r>
              <a:rPr lang="de-DE" altLang="de-DE" dirty="0" smtClean="0">
                <a:hlinkClick r:id="rId18"/>
              </a:rPr>
              <a:t>citationgraph.org/graph/8f19d0fa7d74aace</a:t>
            </a:r>
            <a:r>
              <a:rPr lang="de-DE" altLang="de-DE" dirty="0" smtClean="0"/>
              <a:t>; GND </a:t>
            </a:r>
            <a:r>
              <a:rPr lang="de-DE" altLang="de-DE" dirty="0"/>
              <a:t>Explorer, </a:t>
            </a:r>
            <a:r>
              <a:rPr lang="de-DE" altLang="de-DE" dirty="0">
                <a:hlinkClick r:id="rId19"/>
              </a:rPr>
              <a:t>https://explore.gnd.network</a:t>
            </a:r>
            <a:r>
              <a:rPr lang="de-DE" altLang="de-DE" dirty="0" smtClean="0">
                <a:hlinkClick r:id="rId19"/>
              </a:rPr>
              <a:t>/</a:t>
            </a:r>
            <a:endParaRPr lang="de-DE" altLang="de-DE" dirty="0" smtClean="0"/>
          </a:p>
          <a:p>
            <a:pPr lvl="1"/>
            <a:r>
              <a:rPr lang="de-DE" dirty="0">
                <a:hlinkClick r:id="rId20"/>
              </a:rPr>
              <a:t>https://</a:t>
            </a:r>
            <a:r>
              <a:rPr lang="de-DE" dirty="0" smtClean="0">
                <a:hlinkClick r:id="rId20"/>
              </a:rPr>
              <a:t>wikidata.metaphacts.com/resource/wd:Q1010297</a:t>
            </a:r>
            <a:r>
              <a:rPr lang="de-DE" dirty="0" smtClean="0"/>
              <a:t> </a:t>
            </a:r>
            <a:br>
              <a:rPr lang="de-DE" dirty="0" smtClean="0"/>
            </a:br>
            <a:r>
              <a:rPr lang="de-DE" dirty="0" err="1" smtClean="0"/>
              <a:t>metaphactory</a:t>
            </a:r>
            <a:r>
              <a:rPr lang="de-DE" dirty="0"/>
              <a:t>. „Burchard </a:t>
            </a:r>
            <a:r>
              <a:rPr lang="de-DE" dirty="0" err="1"/>
              <a:t>Brentjes</a:t>
            </a:r>
            <a:r>
              <a:rPr lang="de-DE" dirty="0"/>
              <a:t>“. Zugegriffen 31. Oktober </a:t>
            </a:r>
            <a:r>
              <a:rPr lang="de-DE" dirty="0" smtClean="0"/>
              <a:t>2023 </a:t>
            </a:r>
            <a:endParaRPr lang="en-US" dirty="0" smtClean="0"/>
          </a:p>
          <a:p>
            <a:pPr lvl="1"/>
            <a:r>
              <a:rPr lang="en-US" dirty="0" smtClean="0"/>
              <a:t>„</a:t>
            </a:r>
            <a:r>
              <a:rPr lang="en-US" dirty="0"/>
              <a:t>Aleppo Room (Q1240477)“, Wikidata Query Service [CC BY-SA 4.0 (https://creativecommons.org/licenses/by-sa/4.0)], </a:t>
            </a:r>
            <a:r>
              <a:rPr lang="en-US" dirty="0">
                <a:hlinkClick r:id="rId21"/>
              </a:rPr>
              <a:t>https://</a:t>
            </a:r>
            <a:r>
              <a:rPr lang="en-US" dirty="0" smtClean="0">
                <a:hlinkClick r:id="rId21"/>
              </a:rPr>
              <a:t>scholia.toolforge.org/topic/Q1240477</a:t>
            </a:r>
            <a:r>
              <a:rPr lang="en-US" dirty="0" smtClean="0"/>
              <a:t>  </a:t>
            </a:r>
            <a:endParaRPr lang="en-US" altLang="de-DE" dirty="0" smtClean="0"/>
          </a:p>
          <a:p>
            <a:r>
              <a:rPr lang="de-DE" dirty="0" smtClean="0">
                <a:hlinkClick r:id="rId22"/>
              </a:rPr>
              <a:t>https</a:t>
            </a:r>
            <a:r>
              <a:rPr lang="de-DE" dirty="0">
                <a:hlinkClick r:id="rId22"/>
              </a:rPr>
              <a:t>://</a:t>
            </a:r>
            <a:r>
              <a:rPr lang="de-DE" dirty="0" smtClean="0">
                <a:hlinkClick r:id="rId22"/>
              </a:rPr>
              <a:t>vectorportal.com/de/vector/mops-pies-rasa-wektorowa/23745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err="1" smtClean="0"/>
              <a:t>By</a:t>
            </a:r>
            <a:r>
              <a:rPr lang="de-DE" dirty="0"/>
              <a:t> </a:t>
            </a:r>
            <a:r>
              <a:rPr lang="de-DE" dirty="0" smtClean="0"/>
              <a:t>Vectorportal.com </a:t>
            </a:r>
            <a:r>
              <a:rPr lang="en-US" altLang="de-DE" dirty="0"/>
              <a:t>[CC </a:t>
            </a:r>
            <a:r>
              <a:rPr lang="en-US" altLang="de-DE" dirty="0" smtClean="0"/>
              <a:t>BY 4.0  </a:t>
            </a:r>
            <a:r>
              <a:rPr lang="en-US" altLang="de-DE" dirty="0"/>
              <a:t>(</a:t>
            </a:r>
            <a:r>
              <a:rPr lang="en-US" altLang="de-DE" dirty="0">
                <a:hlinkClick r:id="rId23"/>
              </a:rPr>
              <a:t>https://</a:t>
            </a:r>
            <a:r>
              <a:rPr lang="en-US" altLang="de-DE" dirty="0" smtClean="0">
                <a:hlinkClick r:id="rId23"/>
              </a:rPr>
              <a:t>creativecommons.org/licenses/by/4.0</a:t>
            </a:r>
            <a:r>
              <a:rPr lang="en-US" altLang="de-DE" dirty="0" smtClean="0"/>
              <a:t>)]</a:t>
            </a:r>
          </a:p>
          <a:p>
            <a:endParaRPr lang="de-DE" dirty="0" smtClean="0"/>
          </a:p>
          <a:p>
            <a:r>
              <a:rPr lang="de-DE" dirty="0" smtClean="0"/>
              <a:t>Alle </a:t>
            </a:r>
            <a:r>
              <a:rPr lang="de-DE" dirty="0"/>
              <a:t>anderen Abbildungen und </a:t>
            </a:r>
            <a:r>
              <a:rPr lang="de-DE" dirty="0" smtClean="0"/>
              <a:t>Bearbeitungen: © </a:t>
            </a:r>
            <a:r>
              <a:rPr lang="de-DE" dirty="0"/>
              <a:t>CC BY-SA Thomas Tunsch (</a:t>
            </a:r>
            <a:r>
              <a:rPr lang="de-DE" dirty="0" err="1"/>
              <a:t>ThT</a:t>
            </a:r>
            <a:r>
              <a:rPr lang="de-DE" dirty="0"/>
              <a:t>)</a:t>
            </a:r>
            <a:br>
              <a:rPr lang="de-DE" dirty="0"/>
            </a:br>
            <a:r>
              <a:rPr lang="de-DE" dirty="0"/>
              <a:t>Lizenz: </a:t>
            </a:r>
            <a:r>
              <a:rPr lang="de-DE" dirty="0">
                <a:hlinkClick r:id="rId24"/>
              </a:rPr>
              <a:t>Namensnennung - Weitergabe unter gleichen Bedingungen 4.0 </a:t>
            </a:r>
            <a:r>
              <a:rPr lang="de-DE" dirty="0" smtClean="0">
                <a:hlinkClick r:id="rId24"/>
              </a:rPr>
              <a:t>International (CC</a:t>
            </a:r>
            <a:r>
              <a:rPr lang="de-DE" dirty="0">
                <a:hlinkClick r:id="rId24"/>
              </a:rPr>
              <a:t> BY-SA 4.0</a:t>
            </a:r>
            <a:r>
              <a:rPr lang="de-DE" dirty="0" smtClean="0">
                <a:hlinkClick r:id="rId24"/>
              </a:rPr>
              <a:t>)</a:t>
            </a:r>
            <a:endParaRPr lang="en-US" altLang="de-DE" dirty="0" smtClean="0"/>
          </a:p>
          <a:p>
            <a:endParaRPr lang="de-DE" alt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E75CB-AB3D-4CB0-A82C-4B5A2E0D5869}" type="slidenum">
              <a:rPr lang="de-DE" altLang="de-DE" smtClean="0"/>
              <a:pPr/>
              <a:t>33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51270555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Lizenz / </a:t>
            </a:r>
            <a:r>
              <a:rPr lang="de-DE" altLang="de-DE" dirty="0" err="1" smtClean="0"/>
              <a:t>License</a:t>
            </a:r>
            <a:endParaRPr lang="de-DE" altLang="de-DE" dirty="0"/>
          </a:p>
        </p:txBody>
      </p:sp>
      <p:sp>
        <p:nvSpPr>
          <p:cNvPr id="2" name="Inhaltsplatzhalter 1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52333" cy="4530725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de-DE" dirty="0">
                <a:latin typeface="Lucida Sans Unicode" pitchFamily="34"/>
                <a:cs typeface="Lucida Sans Unicode" pitchFamily="34"/>
              </a:rPr>
              <a:t>Namensnennung - Weitergabe unter gleichen Bedingungen 4.0 International (CC BY-SA 4.0)</a:t>
            </a:r>
          </a:p>
          <a:p>
            <a:pPr lvl="1"/>
            <a:r>
              <a:rPr lang="de-DE" sz="2800" dirty="0" smtClean="0">
                <a:latin typeface="Lucida Sans Unicode" pitchFamily="34"/>
                <a:cs typeface="Lucida Sans Unicode" pitchFamily="34"/>
                <a:hlinkClick r:id="rId2"/>
              </a:rPr>
              <a:t>https://creativecommons.org/licenses/by-sa/4.0/deed.de</a:t>
            </a:r>
          </a:p>
          <a:p>
            <a:pPr lvl="0"/>
            <a:r>
              <a:rPr lang="de-DE" dirty="0">
                <a:latin typeface="Lucida Sans Unicode" pitchFamily="34"/>
                <a:cs typeface="Lucida Sans Unicode" pitchFamily="34"/>
              </a:rPr>
              <a:t>Diese Datei ist nicht gemeinfrei und die Verwendung über die Lizenzbedingungen hinaus ist eine Urheberrechtsverletzung.</a:t>
            </a:r>
          </a:p>
          <a:p>
            <a:pPr lvl="0"/>
            <a:r>
              <a:rPr lang="de-DE" dirty="0">
                <a:latin typeface="Lucida Sans Unicode" pitchFamily="34"/>
                <a:cs typeface="Lucida Sans Unicode" pitchFamily="34"/>
              </a:rPr>
              <a:t>Als Rechtenachweis ist anzugeben:</a:t>
            </a:r>
          </a:p>
          <a:p>
            <a:pPr lvl="0"/>
            <a:r>
              <a:rPr lang="de-DE" dirty="0">
                <a:latin typeface="Lucida Sans Unicode" pitchFamily="34"/>
                <a:cs typeface="Lucida Sans Unicode" pitchFamily="34"/>
              </a:rPr>
              <a:t>© CC BY-SA Thomas Tunsch (</a:t>
            </a:r>
            <a:r>
              <a:rPr lang="de-DE" dirty="0" err="1">
                <a:latin typeface="Lucida Sans Unicode" pitchFamily="34"/>
                <a:cs typeface="Lucida Sans Unicode" pitchFamily="34"/>
              </a:rPr>
              <a:t>ThT</a:t>
            </a:r>
            <a:r>
              <a:rPr lang="de-DE" dirty="0">
                <a:latin typeface="Lucida Sans Unicode" pitchFamily="34"/>
                <a:cs typeface="Lucida Sans Unicode" pitchFamily="34"/>
              </a:rPr>
              <a:t>)</a:t>
            </a:r>
          </a:p>
          <a:p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2"/>
          </p:nvPr>
        </p:nvSpPr>
        <p:spPr>
          <a:xfrm>
            <a:off x="4834800" y="1600200"/>
            <a:ext cx="3852000" cy="4530725"/>
          </a:xfrm>
        </p:spPr>
        <p:txBody>
          <a:bodyPr/>
          <a:lstStyle/>
          <a:p>
            <a:pPr lvl="0"/>
            <a:r>
              <a:rPr lang="de-DE" sz="1800" dirty="0" err="1">
                <a:cs typeface="Lucida Sans Unicode" panose="020B0602030504020204" pitchFamily="34" charset="0"/>
              </a:rPr>
              <a:t>Attribution-ShareAlike</a:t>
            </a:r>
            <a:r>
              <a:rPr lang="de-DE" sz="1800" dirty="0">
                <a:cs typeface="Lucida Sans Unicode" panose="020B0602030504020204" pitchFamily="34" charset="0"/>
              </a:rPr>
              <a:t> 4.0 International (CC BY-SA 4.0)</a:t>
            </a:r>
          </a:p>
          <a:p>
            <a:pPr lvl="1"/>
            <a:r>
              <a:rPr lang="de-DE" sz="1600" dirty="0">
                <a:cs typeface="Lucida Sans Unicode" panose="020B0602030504020204" pitchFamily="34" charset="0"/>
                <a:hlinkClick r:id="rId3"/>
              </a:rPr>
              <a:t>https://creativecommons.org/licenses/by-sa/4.0/</a:t>
            </a:r>
          </a:p>
          <a:p>
            <a:pPr lvl="0"/>
            <a:r>
              <a:rPr lang="de-DE" sz="1800" dirty="0">
                <a:cs typeface="Lucida Sans Unicode" panose="020B0602030504020204" pitchFamily="34" charset="0"/>
              </a:rPr>
              <a:t>This </a:t>
            </a:r>
            <a:r>
              <a:rPr lang="de-DE" sz="1800" dirty="0" err="1">
                <a:cs typeface="Lucida Sans Unicode" panose="020B0602030504020204" pitchFamily="34" charset="0"/>
              </a:rPr>
              <a:t>file</a:t>
            </a:r>
            <a:r>
              <a:rPr lang="de-DE" sz="1800" dirty="0">
                <a:cs typeface="Lucida Sans Unicode" panose="020B0602030504020204" pitchFamily="34" charset="0"/>
              </a:rPr>
              <a:t> </a:t>
            </a:r>
            <a:r>
              <a:rPr lang="de-DE" sz="1800" dirty="0" err="1">
                <a:cs typeface="Lucida Sans Unicode" panose="020B0602030504020204" pitchFamily="34" charset="0"/>
              </a:rPr>
              <a:t>is</a:t>
            </a:r>
            <a:r>
              <a:rPr lang="de-DE" sz="1800" dirty="0">
                <a:cs typeface="Lucida Sans Unicode" panose="020B0602030504020204" pitchFamily="34" charset="0"/>
              </a:rPr>
              <a:t> not in </a:t>
            </a:r>
            <a:r>
              <a:rPr lang="de-DE" sz="1800" dirty="0" err="1">
                <a:cs typeface="Lucida Sans Unicode" panose="020B0602030504020204" pitchFamily="34" charset="0"/>
              </a:rPr>
              <a:t>the</a:t>
            </a:r>
            <a:r>
              <a:rPr lang="de-DE" sz="1800" dirty="0">
                <a:cs typeface="Lucida Sans Unicode" panose="020B0602030504020204" pitchFamily="34" charset="0"/>
              </a:rPr>
              <a:t> </a:t>
            </a:r>
            <a:r>
              <a:rPr lang="de-DE" sz="1800" dirty="0" err="1">
                <a:cs typeface="Lucida Sans Unicode" panose="020B0602030504020204" pitchFamily="34" charset="0"/>
              </a:rPr>
              <a:t>public</a:t>
            </a:r>
            <a:r>
              <a:rPr lang="de-DE" sz="1800" dirty="0">
                <a:cs typeface="Lucida Sans Unicode" panose="020B0602030504020204" pitchFamily="34" charset="0"/>
              </a:rPr>
              <a:t> </a:t>
            </a:r>
            <a:r>
              <a:rPr lang="de-DE" sz="1800" dirty="0" err="1">
                <a:cs typeface="Lucida Sans Unicode" panose="020B0602030504020204" pitchFamily="34" charset="0"/>
              </a:rPr>
              <a:t>domain</a:t>
            </a:r>
            <a:r>
              <a:rPr lang="de-DE" sz="1800" dirty="0">
                <a:cs typeface="Lucida Sans Unicode" panose="020B0602030504020204" pitchFamily="34" charset="0"/>
              </a:rPr>
              <a:t> </a:t>
            </a:r>
            <a:r>
              <a:rPr lang="de-DE" sz="1800" dirty="0" err="1">
                <a:cs typeface="Lucida Sans Unicode" panose="020B0602030504020204" pitchFamily="34" charset="0"/>
              </a:rPr>
              <a:t>and</a:t>
            </a:r>
            <a:r>
              <a:rPr lang="de-DE" sz="1800" dirty="0">
                <a:cs typeface="Lucida Sans Unicode" panose="020B0602030504020204" pitchFamily="34" charset="0"/>
              </a:rPr>
              <a:t> </a:t>
            </a:r>
            <a:r>
              <a:rPr lang="de-DE" sz="1800" dirty="0" err="1">
                <a:cs typeface="Lucida Sans Unicode" panose="020B0602030504020204" pitchFamily="34" charset="0"/>
              </a:rPr>
              <a:t>use</a:t>
            </a:r>
            <a:r>
              <a:rPr lang="de-DE" sz="1800" dirty="0">
                <a:cs typeface="Lucida Sans Unicode" panose="020B0602030504020204" pitchFamily="34" charset="0"/>
              </a:rPr>
              <a:t> </a:t>
            </a:r>
            <a:r>
              <a:rPr lang="de-DE" sz="1800" dirty="0" err="1">
                <a:cs typeface="Lucida Sans Unicode" panose="020B0602030504020204" pitchFamily="34" charset="0"/>
              </a:rPr>
              <a:t>of</a:t>
            </a:r>
            <a:r>
              <a:rPr lang="de-DE" sz="1800" dirty="0">
                <a:cs typeface="Lucida Sans Unicode" panose="020B0602030504020204" pitchFamily="34" charset="0"/>
              </a:rPr>
              <a:t> </a:t>
            </a:r>
            <a:r>
              <a:rPr lang="de-DE" sz="1800" dirty="0" err="1">
                <a:cs typeface="Lucida Sans Unicode" panose="020B0602030504020204" pitchFamily="34" charset="0"/>
              </a:rPr>
              <a:t>this</a:t>
            </a:r>
            <a:r>
              <a:rPr lang="de-DE" sz="1800" dirty="0">
                <a:cs typeface="Lucida Sans Unicode" panose="020B0602030504020204" pitchFamily="34" charset="0"/>
              </a:rPr>
              <a:t> </a:t>
            </a:r>
            <a:r>
              <a:rPr lang="de-DE" sz="1800" dirty="0" err="1">
                <a:cs typeface="Lucida Sans Unicode" panose="020B0602030504020204" pitchFamily="34" charset="0"/>
              </a:rPr>
              <a:t>file</a:t>
            </a:r>
            <a:r>
              <a:rPr lang="de-DE" sz="1800" dirty="0">
                <a:cs typeface="Lucida Sans Unicode" panose="020B0602030504020204" pitchFamily="34" charset="0"/>
              </a:rPr>
              <a:t> outside </a:t>
            </a:r>
            <a:r>
              <a:rPr lang="de-DE" sz="1800" dirty="0" err="1">
                <a:cs typeface="Lucida Sans Unicode" panose="020B0602030504020204" pitchFamily="34" charset="0"/>
              </a:rPr>
              <a:t>of</a:t>
            </a:r>
            <a:r>
              <a:rPr lang="de-DE" sz="1800" dirty="0">
                <a:cs typeface="Lucida Sans Unicode" panose="020B0602030504020204" pitchFamily="34" charset="0"/>
              </a:rPr>
              <a:t> </a:t>
            </a:r>
            <a:r>
              <a:rPr lang="de-DE" sz="1800" dirty="0" err="1">
                <a:cs typeface="Lucida Sans Unicode" panose="020B0602030504020204" pitchFamily="34" charset="0"/>
              </a:rPr>
              <a:t>the</a:t>
            </a:r>
            <a:r>
              <a:rPr lang="de-DE" sz="1800" dirty="0">
                <a:cs typeface="Lucida Sans Unicode" panose="020B0602030504020204" pitchFamily="34" charset="0"/>
              </a:rPr>
              <a:t> </a:t>
            </a:r>
            <a:r>
              <a:rPr lang="de-DE" sz="1800" dirty="0" err="1">
                <a:cs typeface="Lucida Sans Unicode" panose="020B0602030504020204" pitchFamily="34" charset="0"/>
              </a:rPr>
              <a:t>licensing</a:t>
            </a:r>
            <a:r>
              <a:rPr lang="de-DE" sz="1800" dirty="0">
                <a:cs typeface="Lucida Sans Unicode" panose="020B0602030504020204" pitchFamily="34" charset="0"/>
              </a:rPr>
              <a:t> </a:t>
            </a:r>
            <a:r>
              <a:rPr lang="de-DE" sz="1800" dirty="0" err="1">
                <a:cs typeface="Lucida Sans Unicode" panose="020B0602030504020204" pitchFamily="34" charset="0"/>
              </a:rPr>
              <a:t>terms</a:t>
            </a:r>
            <a:r>
              <a:rPr lang="de-DE" sz="1800" dirty="0">
                <a:cs typeface="Lucida Sans Unicode" panose="020B0602030504020204" pitchFamily="34" charset="0"/>
              </a:rPr>
              <a:t> </a:t>
            </a:r>
            <a:r>
              <a:rPr lang="de-DE" sz="1800" dirty="0" err="1">
                <a:cs typeface="Lucida Sans Unicode" panose="020B0602030504020204" pitchFamily="34" charset="0"/>
              </a:rPr>
              <a:t>is</a:t>
            </a:r>
            <a:r>
              <a:rPr lang="de-DE" sz="1800" dirty="0">
                <a:cs typeface="Lucida Sans Unicode" panose="020B0602030504020204" pitchFamily="34" charset="0"/>
              </a:rPr>
              <a:t> a </a:t>
            </a:r>
            <a:r>
              <a:rPr lang="de-DE" sz="1800" dirty="0" err="1">
                <a:cs typeface="Lucida Sans Unicode" panose="020B0602030504020204" pitchFamily="34" charset="0"/>
              </a:rPr>
              <a:t>copyright</a:t>
            </a:r>
            <a:r>
              <a:rPr lang="de-DE" sz="1800" dirty="0">
                <a:cs typeface="Lucida Sans Unicode" panose="020B0602030504020204" pitchFamily="34" charset="0"/>
              </a:rPr>
              <a:t> </a:t>
            </a:r>
            <a:r>
              <a:rPr lang="de-DE" sz="1800" dirty="0" err="1">
                <a:cs typeface="Lucida Sans Unicode" panose="020B0602030504020204" pitchFamily="34" charset="0"/>
              </a:rPr>
              <a:t>violation</a:t>
            </a:r>
            <a:r>
              <a:rPr lang="de-DE" sz="1800" dirty="0">
                <a:cs typeface="Lucida Sans Unicode" panose="020B0602030504020204" pitchFamily="34" charset="0"/>
              </a:rPr>
              <a:t>.</a:t>
            </a:r>
          </a:p>
          <a:p>
            <a:pPr lvl="0"/>
            <a:r>
              <a:rPr lang="de-DE" sz="1800" dirty="0" err="1">
                <a:cs typeface="Lucida Sans Unicode" panose="020B0602030504020204" pitchFamily="34" charset="0"/>
              </a:rPr>
              <a:t>Please</a:t>
            </a:r>
            <a:r>
              <a:rPr lang="de-DE" sz="1800" dirty="0">
                <a:cs typeface="Lucida Sans Unicode" panose="020B0602030504020204" pitchFamily="34" charset="0"/>
              </a:rPr>
              <a:t> </a:t>
            </a:r>
            <a:r>
              <a:rPr lang="de-DE" sz="1800" dirty="0" err="1">
                <a:cs typeface="Lucida Sans Unicode" panose="020B0602030504020204" pitchFamily="34" charset="0"/>
              </a:rPr>
              <a:t>credit</a:t>
            </a:r>
            <a:r>
              <a:rPr lang="de-DE" sz="1800" dirty="0">
                <a:cs typeface="Lucida Sans Unicode" panose="020B0602030504020204" pitchFamily="34" charset="0"/>
              </a:rPr>
              <a:t> </a:t>
            </a:r>
            <a:r>
              <a:rPr lang="de-DE" sz="1800" dirty="0" err="1">
                <a:cs typeface="Lucida Sans Unicode" panose="020B0602030504020204" pitchFamily="34" charset="0"/>
              </a:rPr>
              <a:t>authorship</a:t>
            </a:r>
            <a:r>
              <a:rPr lang="de-DE" sz="1800" dirty="0">
                <a:cs typeface="Lucida Sans Unicode" panose="020B0602030504020204" pitchFamily="34" charset="0"/>
              </a:rPr>
              <a:t> </a:t>
            </a:r>
            <a:r>
              <a:rPr lang="de-DE" sz="1800" dirty="0" err="1">
                <a:cs typeface="Lucida Sans Unicode" panose="020B0602030504020204" pitchFamily="34" charset="0"/>
              </a:rPr>
              <a:t>as</a:t>
            </a:r>
            <a:r>
              <a:rPr lang="de-DE" sz="1800" dirty="0">
                <a:cs typeface="Lucida Sans Unicode" panose="020B0602030504020204" pitchFamily="34" charset="0"/>
              </a:rPr>
              <a:t> </a:t>
            </a:r>
            <a:r>
              <a:rPr lang="de-DE" sz="1800" dirty="0" err="1">
                <a:cs typeface="Lucida Sans Unicode" panose="020B0602030504020204" pitchFamily="34" charset="0"/>
              </a:rPr>
              <a:t>follows</a:t>
            </a:r>
            <a:r>
              <a:rPr lang="de-DE" sz="1800" dirty="0">
                <a:cs typeface="Lucida Sans Unicode" panose="020B0602030504020204" pitchFamily="34" charset="0"/>
              </a:rPr>
              <a:t>:</a:t>
            </a:r>
          </a:p>
          <a:p>
            <a:pPr lvl="0"/>
            <a:r>
              <a:rPr lang="de-DE" sz="1800" dirty="0">
                <a:cs typeface="Lucida Sans Unicode" panose="020B0602030504020204" pitchFamily="34" charset="0"/>
              </a:rPr>
              <a:t>© CC BY-SA Thomas Tunsch (</a:t>
            </a:r>
            <a:r>
              <a:rPr lang="de-DE" sz="1800" dirty="0" err="1">
                <a:cs typeface="Lucida Sans Unicode" panose="020B0602030504020204" pitchFamily="34" charset="0"/>
              </a:rPr>
              <a:t>ThT</a:t>
            </a:r>
            <a:r>
              <a:rPr lang="de-DE" sz="1800" dirty="0" smtClean="0">
                <a:cs typeface="Lucida Sans Unicode" panose="020B0602030504020204" pitchFamily="34" charset="0"/>
              </a:rPr>
              <a:t>)</a:t>
            </a:r>
            <a:endParaRPr lang="de-DE" sz="1800" dirty="0">
              <a:cs typeface="Lucida Sans Unicode" panose="020B0602030504020204" pitchFamily="34" charset="0"/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altLang="de-DE" smtClean="0"/>
              <a:t>01.12.2023</a:t>
            </a:r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EVA Berlin 2023</a:t>
            </a:r>
            <a:endParaRPr lang="de-DE" alt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23FC5-293E-42EA-B076-92E232C90A09}" type="slidenum">
              <a:rPr lang="de-DE" altLang="de-DE" smtClean="0"/>
              <a:pPr/>
              <a:t>34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0022243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t">
  <a:themeElements>
    <a:clrScheme name="tht_Schichten 6">
      <a:dk1>
        <a:srgbClr val="000000"/>
      </a:dk1>
      <a:lt1>
        <a:srgbClr val="FFFFE1"/>
      </a:lt1>
      <a:dk2>
        <a:srgbClr val="330033"/>
      </a:dk2>
      <a:lt2>
        <a:srgbClr val="330033"/>
      </a:lt2>
      <a:accent1>
        <a:srgbClr val="CCCC99"/>
      </a:accent1>
      <a:accent2>
        <a:srgbClr val="FF0000"/>
      </a:accent2>
      <a:accent3>
        <a:srgbClr val="FFFFEE"/>
      </a:accent3>
      <a:accent4>
        <a:srgbClr val="000000"/>
      </a:accent4>
      <a:accent5>
        <a:srgbClr val="E2E2CA"/>
      </a:accent5>
      <a:accent6>
        <a:srgbClr val="E70000"/>
      </a:accent6>
      <a:hlink>
        <a:srgbClr val="990033"/>
      </a:hlink>
      <a:folHlink>
        <a:srgbClr val="B2B2B2"/>
      </a:folHlink>
    </a:clrScheme>
    <a:fontScheme name="tht_Schichte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ht_Schichten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t_Schichten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t_Schichten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t_Schichten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t_Schichten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t_Schichten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t_Schichten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t_Schichten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t_Schichten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t_Schichten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t_Schichten_Anhang">
  <a:themeElements>
    <a:clrScheme name="tht_Schichten_Anhang 6">
      <a:dk1>
        <a:srgbClr val="000000"/>
      </a:dk1>
      <a:lt1>
        <a:srgbClr val="FFFFE1"/>
      </a:lt1>
      <a:dk2>
        <a:srgbClr val="330033"/>
      </a:dk2>
      <a:lt2>
        <a:srgbClr val="330033"/>
      </a:lt2>
      <a:accent1>
        <a:srgbClr val="CCCC99"/>
      </a:accent1>
      <a:accent2>
        <a:srgbClr val="FF0000"/>
      </a:accent2>
      <a:accent3>
        <a:srgbClr val="FFFFEE"/>
      </a:accent3>
      <a:accent4>
        <a:srgbClr val="000000"/>
      </a:accent4>
      <a:accent5>
        <a:srgbClr val="E2E2CA"/>
      </a:accent5>
      <a:accent6>
        <a:srgbClr val="E70000"/>
      </a:accent6>
      <a:hlink>
        <a:srgbClr val="990033"/>
      </a:hlink>
      <a:folHlink>
        <a:srgbClr val="B2B2B2"/>
      </a:folHlink>
    </a:clrScheme>
    <a:fontScheme name="tht_Schichten_Anhang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ht_Schichten_Anhang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t_Schichten_Anhang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t_Schichten_Anhang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t_Schichten_Anhang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t_Schichten_Anhang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t_Schichten_Anhang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t_Schichten_Anhang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t_Schichten_Anhang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t_Schichten_Anhang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t_Schichten_Anhang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tht</Template>
  <TotalTime>0</TotalTime>
  <Words>2064</Words>
  <Application>Microsoft Office PowerPoint</Application>
  <PresentationFormat>Bildschirmpräsentation (4:3)</PresentationFormat>
  <Paragraphs>373</Paragraphs>
  <Slides>34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34</vt:i4>
      </vt:variant>
    </vt:vector>
  </HeadingPairs>
  <TitlesOfParts>
    <vt:vector size="40" baseType="lpstr">
      <vt:lpstr>Bahnschrift Condensed</vt:lpstr>
      <vt:lpstr>Lucida Sans Unicode</vt:lpstr>
      <vt:lpstr>Tahoma</vt:lpstr>
      <vt:lpstr>Wingdings</vt:lpstr>
      <vt:lpstr>tht</vt:lpstr>
      <vt:lpstr>tht_Schichten_Anhang</vt:lpstr>
      <vt:lpstr>Vom Museum der Dinge …</vt:lpstr>
      <vt:lpstr>„Vielleicht ist dies das Ende des klassischen Museums des 19. Jahrhunderts und  der Anfang von etwas anderem.“ (Benedicte Savoy) </vt:lpstr>
      <vt:lpstr>Konservative Gedächtnisorganisation „Museum“</vt:lpstr>
      <vt:lpstr>Konservative Gedächtnisorganisation „Museum“</vt:lpstr>
      <vt:lpstr>Wikidata: Potential für kulturelles Erbe</vt:lpstr>
      <vt:lpstr>Rettungsparadigma, Sammelhype und Überforderung</vt:lpstr>
      <vt:lpstr>Überforderung des Museums</vt:lpstr>
      <vt:lpstr>Objekte im Museumsdokumentationssystem (Museum für Islamische Kunst, Berlin, 2018)</vt:lpstr>
      <vt:lpstr>Überforderung: Grünes Museum?</vt:lpstr>
      <vt:lpstr>Herausforderungen</vt:lpstr>
      <vt:lpstr>Vom Objektraum zum Informationsraum</vt:lpstr>
      <vt:lpstr>Kontextualisierung erfordert Informationssystem Museum</vt:lpstr>
      <vt:lpstr>„Aura des Originals“?</vt:lpstr>
      <vt:lpstr>Informationsraum und digitaler Zwilling</vt:lpstr>
      <vt:lpstr>Provenienz, Dekolonisierung und Restitution</vt:lpstr>
      <vt:lpstr>Personen statt Objekte</vt:lpstr>
      <vt:lpstr>Personen statt Objekte:  Felix Graf von Luckner (Q215804)</vt:lpstr>
      <vt:lpstr>Abbildungssammlung im Museum für Islamische Kunst</vt:lpstr>
      <vt:lpstr>CIDOC-CRM: Event</vt:lpstr>
      <vt:lpstr>Objektbeschreibung  → Erfassung handelnder Personen </vt:lpstr>
      <vt:lpstr>Perspektivwechsel 1: Zitationsnetzwerke</vt:lpstr>
      <vt:lpstr>Perspektivwechsel 2: Wissenschaftssoziologie</vt:lpstr>
      <vt:lpstr>Heute = Forschungsgeschichte von morgen</vt:lpstr>
      <vt:lpstr>Personen und immaterielles Kulturerbe: erzählende Überlieferung</vt:lpstr>
      <vt:lpstr>Restitution</vt:lpstr>
      <vt:lpstr>Aleppo-Zimmer: Autor*innen (1)</vt:lpstr>
      <vt:lpstr>Aleppo-Zimmer: Autor*innen (2)</vt:lpstr>
      <vt:lpstr>Schlussfolgerungen …</vt:lpstr>
      <vt:lpstr>Schlussfolgerungen</vt:lpstr>
      <vt:lpstr>Fazit</vt:lpstr>
      <vt:lpstr>Danke</vt:lpstr>
      <vt:lpstr>Inhalt</vt:lpstr>
      <vt:lpstr>Abbildungsnachweis</vt:lpstr>
      <vt:lpstr>Lizenz / License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Vom Museum der Dinge zur Erzählung von Menschen</dc:title>
  <dc:subject>Folien</dc:subject>
  <dc:creator>Thomas Tunsch</dc:creator>
  <dc:description>https://creativecommons.org/licenses/by-sa/4.0/</dc:description>
  <cp:lastModifiedBy>Tunsch, Dr. Thomas</cp:lastModifiedBy>
  <cp:revision>217</cp:revision>
  <dcterms:created xsi:type="dcterms:W3CDTF">2018-09-24T13:34:01Z</dcterms:created>
  <dcterms:modified xsi:type="dcterms:W3CDTF">2023-11-16T15:25:14Z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Eigentümer">
    <vt:lpwstr>Thomas Tunsch</vt:lpwstr>
  </property>
  <property fmtid="{D5CDD505-2E9C-101B-9397-08002B2CF9AE}" pid="3" name="Sprache">
    <vt:lpwstr>DE</vt:lpwstr>
  </property>
  <property fmtid="{D5CDD505-2E9C-101B-9397-08002B2CF9AE}" pid="4" name="Version">
    <vt:lpwstr>1.0</vt:lpwstr>
  </property>
  <property fmtid="{D5CDD505-2E9C-101B-9397-08002B2CF9AE}" pid="5" name="Status">
    <vt:lpwstr>Entwurf / abgeschlossen</vt:lpwstr>
  </property>
  <property fmtid="{D5CDD505-2E9C-101B-9397-08002B2CF9AE}" pid="6" name="Abschlussdatum">
    <vt:filetime>1899-12-30T23:00:00Z</vt:filetime>
  </property>
  <property fmtid="{D5CDD505-2E9C-101B-9397-08002B2CF9AE}" pid="7" name="WWW">
    <vt:lpwstr>https://museums.fandom.com/wiki/Museum_der_Dinge</vt:lpwstr>
  </property>
</Properties>
</file>