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44" r:id="rId1"/>
  </p:sldMasterIdLst>
  <p:notesMasterIdLst>
    <p:notesMasterId r:id="rId44"/>
  </p:notesMasterIdLst>
  <p:sldIdLst>
    <p:sldId id="256" r:id="rId2"/>
    <p:sldId id="283" r:id="rId3"/>
    <p:sldId id="258" r:id="rId4"/>
    <p:sldId id="285" r:id="rId5"/>
    <p:sldId id="286" r:id="rId6"/>
    <p:sldId id="287" r:id="rId7"/>
    <p:sldId id="288" r:id="rId8"/>
    <p:sldId id="289" r:id="rId9"/>
    <p:sldId id="265" r:id="rId10"/>
    <p:sldId id="290" r:id="rId11"/>
    <p:sldId id="278" r:id="rId12"/>
    <p:sldId id="280" r:id="rId13"/>
    <p:sldId id="296" r:id="rId14"/>
    <p:sldId id="291" r:id="rId15"/>
    <p:sldId id="292" r:id="rId16"/>
    <p:sldId id="293" r:id="rId17"/>
    <p:sldId id="294" r:id="rId18"/>
    <p:sldId id="298" r:id="rId19"/>
    <p:sldId id="299" r:id="rId20"/>
    <p:sldId id="295" r:id="rId21"/>
    <p:sldId id="297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277" r:id="rId39"/>
    <p:sldId id="316" r:id="rId40"/>
    <p:sldId id="260" r:id="rId41"/>
    <p:sldId id="259" r:id="rId42"/>
    <p:sldId id="261" r:id="rId4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juba Veselinova" initials="LV" lastIdx="2" clrIdx="0"/>
  <p:cmAuthor id="1" name="Ljuba" initials="LV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76" autoAdjust="0"/>
  </p:normalViewPr>
  <p:slideViewPr>
    <p:cSldViewPr>
      <p:cViewPr varScale="1">
        <p:scale>
          <a:sx n="151" d="100"/>
          <a:sy n="151" d="100"/>
        </p:scale>
        <p:origin x="201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0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08-15T22:28:49.018" idx="1">
    <p:pos x="5350" y="3636"/>
    <p:text>not sure if this should stay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C3DC3-73FA-4300-A2FA-3A197B66E17F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F1400-AB0A-4A23-98E8-F30806FFB4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842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v-S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8523FE3-4635-4AE6-922A-9FC38791F368}" type="datetimeFigureOut">
              <a:rPr lang="sv-SE" smtClean="0"/>
              <a:t>2019-09-12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A77BA81-3547-4347-A717-2BF1BB092720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Lexicalization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negative </a:t>
            </a:r>
            <a:r>
              <a:rPr lang="sv-SE" dirty="0" err="1" smtClean="0"/>
              <a:t>senses</a:t>
            </a:r>
            <a:r>
              <a:rPr lang="sv-SE" dirty="0" smtClean="0"/>
              <a:t>: a cross-</a:t>
            </a:r>
            <a:r>
              <a:rPr lang="sv-SE" dirty="0" err="1" smtClean="0"/>
              <a:t>linguistic</a:t>
            </a:r>
            <a:r>
              <a:rPr lang="sv-SE" dirty="0" smtClean="0"/>
              <a:t> </a:t>
            </a:r>
            <a:r>
              <a:rPr lang="sv-SE" dirty="0" err="1" smtClean="0"/>
              <a:t>study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Ljuba </a:t>
            </a:r>
            <a:r>
              <a:rPr lang="sv-SE" dirty="0" smtClean="0"/>
              <a:t>Veselinova, Stockholm University</a:t>
            </a:r>
            <a:endParaRPr lang="sv-SE" dirty="0"/>
          </a:p>
          <a:p>
            <a:r>
              <a:rPr lang="sv-SE" dirty="0"/>
              <a:t>ljuba@ling.su.se</a:t>
            </a:r>
          </a:p>
          <a:p>
            <a:endParaRPr lang="sv-SE" dirty="0" smtClean="0"/>
          </a:p>
          <a:p>
            <a:r>
              <a:rPr lang="sv-SE" dirty="0" smtClean="0"/>
              <a:t>August 16, 2013</a:t>
            </a:r>
          </a:p>
          <a:p>
            <a:endParaRPr lang="sv-SE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67744" y="332656"/>
            <a:ext cx="6172200" cy="137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smtClean="0"/>
              <a:t>10th Biennal Conference of </a:t>
            </a:r>
            <a:r>
              <a:rPr lang="sv-SE" dirty="0"/>
              <a:t> </a:t>
            </a:r>
            <a:r>
              <a:rPr lang="sv-SE" dirty="0" smtClean="0"/>
              <a:t>the Association for Linguistic Typology (ALT 10)</a:t>
            </a:r>
          </a:p>
          <a:p>
            <a:r>
              <a:rPr lang="sv-SE" dirty="0" smtClean="0"/>
              <a:t>Leipzig University/Max Plank Institute for Evolutionary Anthropology, Leipzig, Germany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6970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sv-SE" dirty="0" smtClean="0"/>
              <a:t>Background (1)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80920" cy="5256584"/>
          </a:xfrm>
        </p:spPr>
        <p:txBody>
          <a:bodyPr>
            <a:noAutofit/>
          </a:bodyPr>
          <a:lstStyle/>
          <a:p>
            <a:r>
              <a:rPr lang="sv-SE" sz="1800" dirty="0" smtClean="0"/>
              <a:t>Jespersen (1917: 12-13) presents a list of verbs which tend to merge together with their negator. This list includes  verbs such as ’be’, ’want’, ’can’, ’know’, ’mind’.</a:t>
            </a:r>
          </a:p>
          <a:p>
            <a:endParaRPr lang="sv-SE" sz="1800" dirty="0" smtClean="0"/>
          </a:p>
          <a:p>
            <a:pPr marL="0" indent="0">
              <a:buNone/>
              <a:tabLst>
                <a:tab pos="285750" algn="l"/>
              </a:tabLst>
            </a:pPr>
            <a:r>
              <a:rPr lang="sv-SE" sz="1800" dirty="0" smtClean="0"/>
              <a:t>	(1) Some of Jespersen’s examples</a:t>
            </a:r>
          </a:p>
          <a:p>
            <a:pPr marL="0" indent="0">
              <a:buNone/>
              <a:tabLst>
                <a:tab pos="285750" algn="l"/>
              </a:tabLst>
            </a:pPr>
            <a:r>
              <a:rPr lang="sv-SE" sz="1800" dirty="0"/>
              <a:t>	</a:t>
            </a:r>
            <a:r>
              <a:rPr lang="sv-SE" sz="1800" dirty="0" smtClean="0"/>
              <a:t>a. Middle English 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sv-SE" sz="1800" i="1" dirty="0" smtClean="0"/>
              <a:t>	am	nam &lt; ne + am ’</a:t>
            </a:r>
            <a:r>
              <a:rPr lang="sv-SE" sz="1800" dirty="0" smtClean="0"/>
              <a:t>am not</a:t>
            </a:r>
            <a:r>
              <a:rPr lang="sv-SE" sz="1800" i="1" dirty="0" smtClean="0"/>
              <a:t>’ </a:t>
            </a:r>
            <a:r>
              <a:rPr lang="sv-SE" sz="1800" dirty="0" smtClean="0"/>
              <a:t>etc. the paradigm of the verb </a:t>
            </a:r>
            <a:r>
              <a:rPr lang="sv-SE" sz="1800" i="1" dirty="0" smtClean="0"/>
              <a:t>be</a:t>
            </a:r>
            <a:endParaRPr lang="sv-SE" sz="1800" dirty="0" smtClean="0"/>
          </a:p>
          <a:p>
            <a:pPr marL="0" indent="0">
              <a:buNone/>
              <a:tabLst>
                <a:tab pos="342900" algn="l"/>
              </a:tabLst>
            </a:pPr>
            <a:r>
              <a:rPr lang="sv-SE" sz="1800" i="1" dirty="0"/>
              <a:t>	</a:t>
            </a:r>
            <a:r>
              <a:rPr lang="sv-SE" sz="1800" dirty="0" smtClean="0"/>
              <a:t>b. Early Modern English 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sv-SE" sz="1800" i="1" dirty="0"/>
              <a:t>	</a:t>
            </a:r>
            <a:r>
              <a:rPr lang="sv-SE" sz="1800" i="1" dirty="0" smtClean="0"/>
              <a:t>will I, nill I, will ye, nill ye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sv-SE" sz="1800" i="1" dirty="0"/>
              <a:t>	</a:t>
            </a:r>
            <a:r>
              <a:rPr lang="sv-SE" sz="1800" i="1" dirty="0" smtClean="0"/>
              <a:t>nill &lt; ne + will</a:t>
            </a:r>
            <a:r>
              <a:rPr lang="sv-SE" sz="1800" dirty="0" smtClean="0"/>
              <a:t> ’will not’</a:t>
            </a:r>
          </a:p>
          <a:p>
            <a:pPr marL="0" indent="0">
              <a:buNone/>
              <a:tabLst>
                <a:tab pos="342900" algn="l"/>
              </a:tabLst>
            </a:pPr>
            <a:endParaRPr lang="sv-SE" sz="1800" i="1" dirty="0"/>
          </a:p>
          <a:p>
            <a:pPr marL="0" indent="0">
              <a:buNone/>
              <a:tabLst>
                <a:tab pos="342900" algn="l"/>
              </a:tabLst>
            </a:pPr>
            <a:r>
              <a:rPr lang="sv-SE" sz="1800" dirty="0" smtClean="0"/>
              <a:t>Forms such as </a:t>
            </a:r>
            <a:r>
              <a:rPr lang="sv-SE" sz="1800" i="1" dirty="0" smtClean="0"/>
              <a:t>nam </a:t>
            </a:r>
            <a:r>
              <a:rPr lang="sv-SE" sz="1800" dirty="0" smtClean="0"/>
              <a:t>and </a:t>
            </a:r>
            <a:r>
              <a:rPr lang="sv-SE" sz="1800" i="1" dirty="0" smtClean="0"/>
              <a:t>nill</a:t>
            </a:r>
            <a:r>
              <a:rPr lang="sv-SE" sz="1800" dirty="0" smtClean="0"/>
              <a:t> can be seen as lexicalizations of negation following Brinton &amp; Traugott (2005) because they are obviously results from fusion and can be semantically decomposed into a negative element and a positive sense. They are also part of the lexicon in that they are learned by rote, rather then by rule. Their diachronic stability is a different matter.</a:t>
            </a:r>
            <a:endParaRPr lang="sv-SE" sz="1800" i="1" dirty="0" smtClean="0"/>
          </a:p>
          <a:p>
            <a:pPr marL="365760" lvl="1" indent="0">
              <a:buNone/>
            </a:pPr>
            <a:endParaRPr lang="sv-SE" sz="1400" dirty="0" smtClean="0"/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43725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sv-SE" dirty="0" smtClean="0"/>
              <a:t>Background (2)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80920" cy="5256584"/>
          </a:xfrm>
        </p:spPr>
        <p:txBody>
          <a:bodyPr>
            <a:noAutofit/>
          </a:bodyPr>
          <a:lstStyle/>
          <a:p>
            <a:r>
              <a:rPr lang="sv-SE" sz="1800" dirty="0" smtClean="0"/>
              <a:t>Informal discussions of lexicalized negative senses are also found in the work of </a:t>
            </a:r>
          </a:p>
          <a:p>
            <a:pPr lvl="1"/>
            <a:r>
              <a:rPr lang="sv-SE" sz="1800" dirty="0" smtClean="0"/>
              <a:t>Payne (1985)</a:t>
            </a:r>
          </a:p>
          <a:p>
            <a:pPr lvl="1"/>
            <a:r>
              <a:rPr lang="sv-SE" sz="1800" dirty="0" smtClean="0"/>
              <a:t>Croft (1991) </a:t>
            </a:r>
          </a:p>
          <a:p>
            <a:pPr lvl="1"/>
            <a:r>
              <a:rPr lang="sv-SE" sz="1800" dirty="0" smtClean="0"/>
              <a:t>van Gelderen (2008)</a:t>
            </a:r>
          </a:p>
          <a:p>
            <a:pPr marL="0" lvl="1" indent="0">
              <a:buNone/>
            </a:pPr>
            <a:r>
              <a:rPr lang="sv-SE" sz="1800" dirty="0" smtClean="0"/>
              <a:t>For instance, Croft (1991: 14-15) mentions non-segmentable forms to express senses such as ’not.want’ and ’not.like’ in Mam, Tagalog, Yapese, Wintu and Latin.</a:t>
            </a:r>
          </a:p>
          <a:p>
            <a:pPr lvl="1"/>
            <a:endParaRPr lang="sv-SE" sz="1800" dirty="0" smtClean="0"/>
          </a:p>
          <a:p>
            <a:r>
              <a:rPr lang="sv-SE" sz="1800" dirty="0" smtClean="0"/>
              <a:t>Lexicalization of modal senses such as ’not be able to’, ’need not’, ’must not’ is the subject of works by </a:t>
            </a:r>
          </a:p>
          <a:p>
            <a:pPr lvl="1"/>
            <a:r>
              <a:rPr lang="sv-SE" sz="1800" dirty="0" smtClean="0"/>
              <a:t>Palmer (1995)</a:t>
            </a:r>
          </a:p>
          <a:p>
            <a:pPr lvl="1"/>
            <a:r>
              <a:rPr lang="sv-SE" sz="1800" dirty="0" smtClean="0"/>
              <a:t>De </a:t>
            </a:r>
            <a:r>
              <a:rPr lang="sv-SE" sz="1800" dirty="0" err="1" smtClean="0"/>
              <a:t>Haan</a:t>
            </a:r>
            <a:r>
              <a:rPr lang="sv-SE" sz="1800" dirty="0" smtClean="0"/>
              <a:t> (1997)</a:t>
            </a:r>
          </a:p>
          <a:p>
            <a:pPr lvl="1"/>
            <a:r>
              <a:rPr lang="sv-SE" sz="1800" dirty="0" smtClean="0"/>
              <a:t>Van der Auwera (2001)</a:t>
            </a:r>
          </a:p>
          <a:p>
            <a:pPr lvl="1"/>
            <a:endParaRPr lang="sv-SE" sz="1800" dirty="0" smtClean="0"/>
          </a:p>
          <a:p>
            <a:r>
              <a:rPr lang="sv-SE" sz="1600" dirty="0"/>
              <a:t>Lexicalization of ’not be’ is part of Erikssen’s (2011) </a:t>
            </a:r>
            <a:r>
              <a:rPr lang="sv-SE" sz="1600" dirty="0" smtClean="0"/>
              <a:t>work</a:t>
            </a:r>
            <a:endParaRPr lang="sv-SE" sz="1600" dirty="0"/>
          </a:p>
          <a:p>
            <a:r>
              <a:rPr lang="sv-SE" sz="1600" dirty="0"/>
              <a:t>Zeshan (2004) offers a detailed discussion of lexicalized negative senses in sign languages</a:t>
            </a:r>
          </a:p>
          <a:p>
            <a:pPr marL="0" lvl="1" indent="0">
              <a:buNone/>
            </a:pPr>
            <a:endParaRPr lang="sv-SE" sz="1800" dirty="0" smtClean="0"/>
          </a:p>
          <a:p>
            <a:pPr marL="0" lvl="1" indent="0"/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4842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sv-SE" dirty="0" smtClean="0"/>
              <a:t>Background (3)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80920" cy="5256584"/>
          </a:xfrm>
        </p:spPr>
        <p:txBody>
          <a:bodyPr>
            <a:noAutofit/>
          </a:bodyPr>
          <a:lstStyle/>
          <a:p>
            <a:pPr marL="0" lvl="1" indent="0"/>
            <a:endParaRPr lang="sv-SE" sz="1800" dirty="0"/>
          </a:p>
          <a:p>
            <a:pPr marL="285750" lvl="1" indent="-285750">
              <a:buFont typeface="Wingdings"/>
              <a:buChar char="è"/>
            </a:pPr>
            <a:r>
              <a:rPr lang="sv-SE" sz="1800" dirty="0" smtClean="0">
                <a:sym typeface="Wingdings" pitchFamily="2" charset="2"/>
              </a:rPr>
              <a:t>The questions  triggered by the studies above are: </a:t>
            </a:r>
          </a:p>
          <a:p>
            <a:pPr marL="285750" lvl="1" indent="-285750"/>
            <a:r>
              <a:rPr lang="sv-SE" sz="1800" dirty="0" smtClean="0">
                <a:sym typeface="Wingdings" pitchFamily="2" charset="2"/>
              </a:rPr>
              <a:t>are these observations cross-linguistically valid? </a:t>
            </a:r>
          </a:p>
          <a:p>
            <a:pPr marL="285750" lvl="1" indent="-285750"/>
            <a:r>
              <a:rPr lang="sv-SE" sz="1800" dirty="0" smtClean="0">
                <a:sym typeface="Wingdings" pitchFamily="2" charset="2"/>
              </a:rPr>
              <a:t>are there any other senses, in other languages, that tend to merge with their negator or that tend to be expressed by unique lexemes?</a:t>
            </a:r>
          </a:p>
          <a:p>
            <a:pPr marL="285750" lvl="1" indent="-285750"/>
            <a:r>
              <a:rPr lang="sv-SE" sz="18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do any of these lexemes develop into markers of negation?   </a:t>
            </a:r>
            <a:endParaRPr lang="sv-SE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65760" lvl="1" indent="0">
              <a:buNone/>
            </a:pPr>
            <a:endParaRPr lang="sv-SE" sz="1400" dirty="0" smtClean="0"/>
          </a:p>
        </p:txBody>
      </p:sp>
    </p:spTree>
    <p:extLst>
      <p:ext uri="{BB962C8B-B14F-4D97-AF65-F5344CB8AC3E}">
        <p14:creationId xmlns:p14="http://schemas.microsoft.com/office/powerpoint/2010/main" val="358820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 I look to identify predicative items in main declarative clauses that are either fused with the marker of </a:t>
            </a:r>
            <a:r>
              <a:rPr lang="sv-SE" dirty="0"/>
              <a:t>of standard negation (SN)</a:t>
            </a:r>
            <a:r>
              <a:rPr lang="en-US" dirty="0"/>
              <a:t> </a:t>
            </a:r>
            <a:r>
              <a:rPr lang="en-US" dirty="0" smtClean="0"/>
              <a:t>or are </a:t>
            </a:r>
            <a:r>
              <a:rPr lang="sv-SE" dirty="0" smtClean="0"/>
              <a:t>negated by some other means.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(2)	English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	A: </a:t>
            </a:r>
            <a:r>
              <a:rPr lang="sv-SE" i="1" dirty="0" smtClean="0"/>
              <a:t>Where is Snape?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i="1" dirty="0"/>
              <a:t>	</a:t>
            </a:r>
            <a:r>
              <a:rPr lang="sv-SE" dirty="0" smtClean="0"/>
              <a:t>B:	</a:t>
            </a:r>
            <a:r>
              <a:rPr lang="sv-SE" i="1" dirty="0" smtClean="0"/>
              <a:t>Dunno &lt; </a:t>
            </a:r>
            <a:r>
              <a:rPr lang="sv-SE" dirty="0" smtClean="0"/>
              <a:t>[I don’t know]</a:t>
            </a:r>
          </a:p>
          <a:p>
            <a:pPr marL="0" indent="0">
              <a:buNone/>
              <a:tabLst>
                <a:tab pos="457200" algn="l"/>
              </a:tabLst>
            </a:pPr>
            <a:endParaRPr lang="sv-SE" dirty="0"/>
          </a:p>
          <a:p>
            <a:pPr marL="0" indent="0">
              <a:buNone/>
              <a:tabLst>
                <a:tab pos="457200" algn="l"/>
              </a:tabLst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41717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(3)	Nganasan (Uralic, Samoyed)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Standard negation:  auxiliary </a:t>
            </a:r>
            <a:r>
              <a:rPr lang="sv-SE" i="1" dirty="0" smtClean="0"/>
              <a:t>n’i-</a:t>
            </a:r>
            <a:endParaRPr lang="sv-SE" dirty="0" smtClean="0"/>
          </a:p>
          <a:p>
            <a:pPr marL="0" indent="0">
              <a:buNone/>
              <a:tabLst>
                <a:tab pos="1028700" algn="l"/>
                <a:tab pos="2800350" algn="l"/>
                <a:tab pos="5543550" algn="l"/>
              </a:tabLst>
            </a:pPr>
            <a:r>
              <a:rPr lang="en-US" dirty="0" smtClean="0"/>
              <a:t>a.	</a:t>
            </a:r>
            <a:r>
              <a:rPr lang="en-US" i="1" dirty="0" err="1" smtClean="0"/>
              <a:t>kiriba</a:t>
            </a:r>
            <a:r>
              <a:rPr lang="en-US" i="1" dirty="0" smtClean="0"/>
              <a:t> </a:t>
            </a:r>
            <a:r>
              <a:rPr lang="en-US" i="1" dirty="0"/>
              <a:t>	</a:t>
            </a:r>
            <a:r>
              <a:rPr lang="en-US" i="1" dirty="0" err="1" smtClean="0">
                <a:solidFill>
                  <a:srgbClr val="FF0000"/>
                </a:solidFill>
              </a:rPr>
              <a:t>nʼi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/>
              <a:t>-</a:t>
            </a:r>
            <a:r>
              <a:rPr lang="en-US" i="1" dirty="0" err="1"/>
              <a:t>sɨə</a:t>
            </a:r>
            <a:r>
              <a:rPr lang="en-US" i="1" dirty="0"/>
              <a:t> </a:t>
            </a:r>
            <a:r>
              <a:rPr lang="en-US" i="1" dirty="0" smtClean="0"/>
              <a:t>-</a:t>
            </a:r>
            <a:r>
              <a:rPr lang="en-US" i="1" dirty="0" err="1" smtClean="0"/>
              <a:t>mə</a:t>
            </a:r>
            <a:r>
              <a:rPr lang="en-US" i="1" dirty="0"/>
              <a:t>	</a:t>
            </a:r>
            <a:r>
              <a:rPr lang="en-US" i="1" dirty="0" err="1" smtClean="0"/>
              <a:t>nʼakələ</a:t>
            </a:r>
            <a:r>
              <a:rPr lang="en-US" i="1" dirty="0" smtClean="0"/>
              <a:t> -Ɂ</a:t>
            </a:r>
            <a:r>
              <a:rPr lang="en-US" i="1" dirty="0"/>
              <a:t> </a:t>
            </a:r>
            <a:endParaRPr lang="en-US" i="1" dirty="0" smtClean="0"/>
          </a:p>
          <a:p>
            <a:pPr marL="0" indent="0">
              <a:buNone/>
              <a:tabLst>
                <a:tab pos="1028700" algn="l"/>
              </a:tabLst>
            </a:pPr>
            <a:r>
              <a:rPr lang="en-US" dirty="0" smtClean="0"/>
              <a:t>	bread	</a:t>
            </a:r>
            <a:r>
              <a:rPr lang="en-US" sz="2000" dirty="0" smtClean="0"/>
              <a:t>NEG-PST-1SG.O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take-</a:t>
            </a:r>
            <a:r>
              <a:rPr lang="en-US" sz="2000" dirty="0" smtClean="0"/>
              <a:t>CNEG</a:t>
            </a:r>
          </a:p>
          <a:p>
            <a:pPr marL="0" indent="0">
              <a:buNone/>
              <a:tabLst>
                <a:tab pos="1028700" algn="l"/>
              </a:tabLst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err="1" smtClean="0"/>
              <a:t>tʼaj</a:t>
            </a:r>
            <a:r>
              <a:rPr lang="en-US" i="1" dirty="0" smtClean="0"/>
              <a:t> </a:t>
            </a:r>
            <a:r>
              <a:rPr lang="en-US" i="1" dirty="0"/>
              <a:t>	</a:t>
            </a:r>
            <a:r>
              <a:rPr lang="en-US" i="1" dirty="0" err="1"/>
              <a:t>nʼakələ</a:t>
            </a:r>
            <a:r>
              <a:rPr lang="en-US" i="1" dirty="0"/>
              <a:t> </a:t>
            </a:r>
            <a:r>
              <a:rPr lang="en-US" i="1" dirty="0" smtClean="0"/>
              <a:t>-</a:t>
            </a:r>
            <a:r>
              <a:rPr lang="en-US" i="1" dirty="0" err="1"/>
              <a:t>sɨə</a:t>
            </a:r>
            <a:r>
              <a:rPr lang="en-US" i="1" dirty="0"/>
              <a:t> </a:t>
            </a:r>
            <a:r>
              <a:rPr lang="en-US" i="1" dirty="0" smtClean="0"/>
              <a:t>-</a:t>
            </a:r>
            <a:r>
              <a:rPr lang="en-US" i="1" dirty="0"/>
              <a:t>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tea </a:t>
            </a:r>
            <a:r>
              <a:rPr lang="en-US" dirty="0"/>
              <a:t>	</a:t>
            </a:r>
            <a:r>
              <a:rPr lang="en-US" dirty="0" smtClean="0"/>
              <a:t>take-</a:t>
            </a:r>
            <a:r>
              <a:rPr lang="en-US" sz="2000" dirty="0" smtClean="0"/>
              <a:t>PST-1SG.S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’I did not buy bread but did buy tea’</a:t>
            </a:r>
          </a:p>
          <a:p>
            <a:pPr marL="0" indent="0">
              <a:buNone/>
            </a:pPr>
            <a:r>
              <a:rPr lang="sv-SE" dirty="0" smtClean="0"/>
              <a:t>	</a:t>
            </a:r>
            <a:r>
              <a:rPr lang="sv-SE" dirty="0"/>
              <a:t> (Laakso et al. 2001) </a:t>
            </a:r>
            <a:endParaRPr lang="sv-SE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  <a:tabLst>
                <a:tab pos="457200" algn="l"/>
              </a:tabLst>
            </a:pPr>
            <a:endParaRPr lang="sv-SE" dirty="0"/>
          </a:p>
          <a:p>
            <a:pPr marL="0" indent="0">
              <a:buNone/>
              <a:tabLst>
                <a:tab pos="457200" algn="l"/>
              </a:tabLst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14014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(3)	Nganasan (Uralic, Samoyed) 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Negation of the verb </a:t>
            </a:r>
            <a:r>
              <a:rPr lang="en-US" i="1" dirty="0" err="1" smtClean="0"/>
              <a:t>čenɨd’i</a:t>
            </a:r>
            <a:r>
              <a:rPr lang="en-US" dirty="0" smtClean="0"/>
              <a:t> ‘know’ is done by </a:t>
            </a:r>
            <a:r>
              <a:rPr lang="en-US" i="1" dirty="0" err="1" smtClean="0"/>
              <a:t>d’erusa</a:t>
            </a:r>
            <a:r>
              <a:rPr lang="en-US" dirty="0" smtClean="0"/>
              <a:t> ‘</a:t>
            </a:r>
            <a:r>
              <a:rPr lang="en-US" dirty="0" err="1" smtClean="0"/>
              <a:t>not.know</a:t>
            </a:r>
            <a:r>
              <a:rPr lang="en-US" dirty="0" smtClean="0"/>
              <a:t>’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  <a:tabLst>
                <a:tab pos="571500" algn="l"/>
                <a:tab pos="1200150" algn="l"/>
                <a:tab pos="2114550" algn="l"/>
                <a:tab pos="3371850" algn="l"/>
                <a:tab pos="4457700" algn="l"/>
              </a:tabLst>
            </a:pPr>
            <a:r>
              <a:rPr lang="sv-SE" dirty="0" smtClean="0"/>
              <a:t>b.</a:t>
            </a:r>
            <a:r>
              <a:rPr lang="en-US" dirty="0" smtClean="0"/>
              <a:t> 	</a:t>
            </a:r>
            <a:r>
              <a:rPr lang="en-US" i="1" dirty="0" err="1" smtClean="0"/>
              <a:t>sɨlɨ</a:t>
            </a:r>
            <a:r>
              <a:rPr lang="en-US" i="1" dirty="0"/>
              <a:t>	</a:t>
            </a:r>
            <a:r>
              <a:rPr lang="en-US" i="1" dirty="0" err="1" smtClean="0"/>
              <a:t>maa</a:t>
            </a:r>
            <a:r>
              <a:rPr lang="en-US" i="1" dirty="0"/>
              <a:t>	</a:t>
            </a:r>
            <a:r>
              <a:rPr lang="en-US" i="1" dirty="0" err="1" smtClean="0"/>
              <a:t>čenɨ-biʔ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tərəďi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  <a:tabLst>
                <a:tab pos="571500" algn="l"/>
                <a:tab pos="1200150" algn="l"/>
                <a:tab pos="2114550" algn="l"/>
                <a:tab pos="3371850" algn="l"/>
                <a:tab pos="4457700" algn="l"/>
              </a:tabLst>
            </a:pPr>
            <a:r>
              <a:rPr lang="sv-SE" dirty="0" smtClean="0"/>
              <a:t>	</a:t>
            </a:r>
            <a:r>
              <a:rPr lang="en-US" dirty="0" smtClean="0"/>
              <a:t>who	what	know</a:t>
            </a:r>
            <a:r>
              <a:rPr lang="en-US" sz="2000" dirty="0" smtClean="0"/>
              <a:t>-GER</a:t>
            </a:r>
            <a:r>
              <a:rPr lang="en-US" dirty="0" smtClean="0"/>
              <a:t>	</a:t>
            </a:r>
            <a:r>
              <a:rPr lang="en-US" dirty="0" err="1" smtClean="0"/>
              <a:t>such.</a:t>
            </a:r>
            <a:r>
              <a:rPr lang="en-US" sz="2000" dirty="0" err="1" smtClean="0"/>
              <a:t>ACC</a:t>
            </a:r>
            <a:endParaRPr lang="en-US" sz="2000" dirty="0" smtClean="0"/>
          </a:p>
          <a:p>
            <a:pPr marL="0" indent="0">
              <a:buNone/>
              <a:tabLst>
                <a:tab pos="571500" algn="l"/>
                <a:tab pos="1200150" algn="l"/>
                <a:tab pos="2114550" algn="l"/>
                <a:tab pos="3371850" algn="l"/>
                <a:tab pos="4457700" algn="l"/>
              </a:tabLst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  <a:tabLst>
                <a:tab pos="571500" algn="l"/>
                <a:tab pos="1200150" algn="l"/>
                <a:tab pos="2114550" algn="l"/>
                <a:tab pos="2800350" algn="l"/>
                <a:tab pos="4457700" algn="l"/>
              </a:tabLst>
            </a:pPr>
            <a:r>
              <a:rPr lang="en-US" dirty="0"/>
              <a:t>	</a:t>
            </a:r>
            <a:r>
              <a:rPr lang="en-US" i="1" dirty="0" err="1" smtClean="0"/>
              <a:t>mɨŋkəľčənə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>
                <a:solidFill>
                  <a:srgbClr val="FF0000"/>
                </a:solidFill>
              </a:rPr>
              <a:t>ďeru</a:t>
            </a:r>
            <a:r>
              <a:rPr lang="en-US" i="1" dirty="0" err="1" smtClean="0"/>
              <a:t>-suə-mə</a:t>
            </a:r>
            <a:endParaRPr lang="en-US" i="1" dirty="0"/>
          </a:p>
          <a:p>
            <a:pPr marL="0" indent="0">
              <a:buNone/>
              <a:tabLst>
                <a:tab pos="628650" algn="l"/>
                <a:tab pos="2800350" algn="l"/>
              </a:tabLst>
            </a:pPr>
            <a:r>
              <a:rPr lang="en-US" dirty="0" smtClean="0"/>
              <a:t>	</a:t>
            </a:r>
            <a:r>
              <a:rPr lang="en-US" dirty="0" err="1" smtClean="0"/>
              <a:t>even.I</a:t>
            </a:r>
            <a:r>
              <a:rPr lang="en-US" dirty="0"/>
              <a:t>	</a:t>
            </a:r>
            <a:r>
              <a:rPr lang="en-US" dirty="0" smtClean="0"/>
              <a:t>not.know-</a:t>
            </a:r>
            <a:r>
              <a:rPr lang="en-US" sz="2000" dirty="0" smtClean="0"/>
              <a:t>PST-1SG.O</a:t>
            </a:r>
          </a:p>
          <a:p>
            <a:pPr marL="0" indent="0">
              <a:buNone/>
              <a:tabLst>
                <a:tab pos="628650" algn="l"/>
                <a:tab pos="2800350" algn="l"/>
              </a:tabLst>
            </a:pPr>
            <a:r>
              <a:rPr lang="sv-SE" dirty="0"/>
              <a:t>	</a:t>
            </a:r>
            <a:r>
              <a:rPr lang="en-US" dirty="0" smtClean="0"/>
              <a:t>(</a:t>
            </a:r>
            <a:r>
              <a:rPr lang="en-US" dirty="0"/>
              <a:t>Wagner-Nagy 2011: 129-131)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  <a:tabLst>
                <a:tab pos="457200" algn="l"/>
              </a:tabLst>
            </a:pPr>
            <a:endParaRPr lang="sv-SE" dirty="0"/>
          </a:p>
          <a:p>
            <a:pPr marL="0" indent="0">
              <a:buNone/>
              <a:tabLst>
                <a:tab pos="457200" algn="l"/>
              </a:tabLst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1781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My starting point has been the lists of lexemes found in Jespersen and the other works cited above. </a:t>
            </a:r>
          </a:p>
          <a:p>
            <a:r>
              <a:rPr lang="sv-SE" dirty="0" smtClean="0"/>
              <a:t>However, I have taken in any additional meanings offered in the materials I consulted </a:t>
            </a:r>
            <a:endParaRPr lang="sv-SE" dirty="0"/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9992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The data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A variety sample of 105 languages from around the globe</a:t>
            </a:r>
          </a:p>
          <a:p>
            <a:pPr eaLnBrk="1" hangingPunct="1"/>
            <a:r>
              <a:rPr lang="sv-SE" dirty="0" smtClean="0"/>
              <a:t>Family-based samples where three families were  studied in depth</a:t>
            </a:r>
          </a:p>
          <a:p>
            <a:pPr lvl="1"/>
            <a:r>
              <a:rPr lang="sv-SE" dirty="0" err="1" smtClean="0"/>
              <a:t>Slavonic</a:t>
            </a:r>
            <a:endParaRPr lang="sv-SE" dirty="0" smtClean="0"/>
          </a:p>
          <a:p>
            <a:pPr lvl="1"/>
            <a:r>
              <a:rPr lang="sv-SE" dirty="0" err="1" smtClean="0"/>
              <a:t>Polynesian</a:t>
            </a:r>
            <a:endParaRPr lang="sv-SE" dirty="0" smtClean="0"/>
          </a:p>
          <a:p>
            <a:pPr lvl="1"/>
            <a:r>
              <a:rPr lang="sv-SE" dirty="0" err="1" smtClean="0"/>
              <a:t>Uralic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27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General results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There are 191 lexemes in my database. They express 62 senses which are semantically analyzed as ’not Y’.</a:t>
            </a:r>
          </a:p>
          <a:p>
            <a:r>
              <a:rPr lang="sv-SE" dirty="0" smtClean="0"/>
              <a:t>Most of these senses occur in 1 language only</a:t>
            </a:r>
          </a:p>
          <a:p>
            <a:r>
              <a:rPr lang="sv-SE" dirty="0" smtClean="0"/>
              <a:t>Only a handful of them recur in many different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143000"/>
          </a:xfrm>
        </p:spPr>
        <p:txBody>
          <a:bodyPr/>
          <a:lstStyle/>
          <a:p>
            <a:r>
              <a:rPr lang="sv-SE" dirty="0" smtClean="0"/>
              <a:t>General results (2)</a:t>
            </a:r>
            <a:endParaRPr lang="sv-S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18503001"/>
              </p:ext>
            </p:extLst>
          </p:nvPr>
        </p:nvGraphicFramePr>
        <p:xfrm>
          <a:off x="899592" y="1988840"/>
          <a:ext cx="5832647" cy="4463832"/>
        </p:xfrm>
        <a:graphic>
          <a:graphicData uri="http://schemas.openxmlformats.org/drawingml/2006/table">
            <a:tbl>
              <a:tblPr firstRow="1" firstCol="1" bandRow="1"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cap="small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Example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cap="small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Sense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Nr </a:t>
                      </a: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langs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Turkish </a:t>
                      </a:r>
                      <a:r>
                        <a:rPr lang="en-US" sz="2000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yok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not.exist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3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Lezgian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tuš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not.be of identity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Ecuadorian 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Siona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wehsë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not.know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3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Ojibwe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gwiinawi</a:t>
                      </a: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cannot, be unable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Kwaza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heɁai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not.want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cap="small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Anejom̃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emrin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not.talk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Tetun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lalika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not.need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Nganasan </a:t>
                      </a:r>
                      <a:r>
                        <a:rPr lang="sv-SE" sz="20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məčid’i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not.enough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Mele</a:t>
                      </a:r>
                      <a:r>
                        <a:rPr lang="sv-SE" sz="2000" i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Fila </a:t>
                      </a:r>
                      <a:r>
                        <a:rPr lang="sv-SE" sz="2000" i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mustakina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not.like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Nunggubuyu </a:t>
                      </a:r>
                      <a:r>
                        <a:rPr lang="sv-SE" sz="20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=ariba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not.see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3" y="1268760"/>
            <a:ext cx="7848872" cy="65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Quantitative distribution of negative lexicalization in the variety sample=105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0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General results (3)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Each of the identified lexicalizations was described in terms of</a:t>
            </a:r>
            <a:endParaRPr lang="sv-SE" dirty="0"/>
          </a:p>
          <a:p>
            <a:pPr lvl="1"/>
            <a:r>
              <a:rPr lang="sv-SE" dirty="0" smtClean="0"/>
              <a:t>Its cross-linguistic distribution</a:t>
            </a:r>
          </a:p>
          <a:p>
            <a:pPr lvl="1"/>
            <a:r>
              <a:rPr lang="sv-SE" dirty="0" smtClean="0"/>
              <a:t>Semantics</a:t>
            </a:r>
          </a:p>
          <a:p>
            <a:pPr lvl="1"/>
            <a:r>
              <a:rPr lang="sv-SE" dirty="0" smtClean="0"/>
              <a:t>Use</a:t>
            </a:r>
          </a:p>
          <a:p>
            <a:pPr lvl="2"/>
            <a:r>
              <a:rPr lang="sv-SE" dirty="0" smtClean="0"/>
              <a:t>specifically whether it has to be used for the negation of the supposed corresponding positive sense</a:t>
            </a:r>
          </a:p>
          <a:p>
            <a:pPr lvl="2"/>
            <a:r>
              <a:rPr lang="sv-SE" dirty="0" smtClean="0"/>
              <a:t>if it is used as a negator in other domains  </a:t>
            </a:r>
          </a:p>
          <a:p>
            <a:pPr lvl="1"/>
            <a:r>
              <a:rPr lang="sv-SE" dirty="0" smtClean="0"/>
              <a:t>Form, in particular whether the lexeme in question is an idenfiable fusion between a negator and another word or not.</a:t>
            </a:r>
          </a:p>
        </p:txBody>
      </p:sp>
    </p:spTree>
    <p:extLst>
      <p:ext uri="{BB962C8B-B14F-4D97-AF65-F5344CB8AC3E}">
        <p14:creationId xmlns:p14="http://schemas.microsoft.com/office/powerpoint/2010/main" val="7783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143000"/>
          </a:xfrm>
        </p:spPr>
        <p:txBody>
          <a:bodyPr/>
          <a:lstStyle/>
          <a:p>
            <a:r>
              <a:rPr lang="sv-SE" dirty="0" smtClean="0"/>
              <a:t>General results (2)</a:t>
            </a:r>
            <a:endParaRPr lang="sv-S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64188059"/>
              </p:ext>
            </p:extLst>
          </p:nvPr>
        </p:nvGraphicFramePr>
        <p:xfrm>
          <a:off x="899592" y="1988840"/>
          <a:ext cx="5832647" cy="4463832"/>
        </p:xfrm>
        <a:graphic>
          <a:graphicData uri="http://schemas.openxmlformats.org/drawingml/2006/table">
            <a:tbl>
              <a:tblPr firstRow="1" firstCol="1" bandRow="1"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cap="small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Example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cap="small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Sense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Nr </a:t>
                      </a: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langs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Turkish </a:t>
                      </a:r>
                      <a:r>
                        <a:rPr lang="en-US" sz="2000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yok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not.exist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3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Lezgian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tuš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not.be of identity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Ecuadorian 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Siona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wehsë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not.know</a:t>
                      </a:r>
                      <a:endParaRPr lang="sv-SE" sz="2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3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Ojibwe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gwiinawi</a:t>
                      </a: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cannot, be unable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Kwaza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heɁai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not.want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cap="small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Anejom̃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emrin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not.talk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Tetun </a:t>
                      </a:r>
                      <a:r>
                        <a:rPr lang="en-US" sz="20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lalika</a:t>
                      </a:r>
                      <a:endParaRPr lang="sv-SE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not.need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Nganasan </a:t>
                      </a:r>
                      <a:r>
                        <a:rPr lang="sv-SE" sz="20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məčid’i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not.enough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Mele</a:t>
                      </a:r>
                      <a:r>
                        <a:rPr lang="sv-SE" sz="2000" i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Fila </a:t>
                      </a:r>
                      <a:r>
                        <a:rPr lang="sv-SE" sz="2000" i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mustakina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not.like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1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v-SE" sz="20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Nunggubuyu </a:t>
                      </a:r>
                      <a:r>
                        <a:rPr lang="sv-SE" sz="20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=ariba</a:t>
                      </a:r>
                      <a:endParaRPr lang="sv-SE" sz="2000" i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not.see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sv-SE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3" y="1268760"/>
            <a:ext cx="7848872" cy="65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Quantitative distribution of negative lexicalization in the variety sample=105 languages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3568" y="2276872"/>
            <a:ext cx="6624736" cy="1008112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3568" y="3284984"/>
            <a:ext cx="6624736" cy="1584176"/>
          </a:xfrm>
          <a:prstGeom prst="rect">
            <a:avLst/>
          </a:prstGeom>
          <a:solidFill>
            <a:srgbClr val="92D050">
              <a:alpha val="41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17"/>
            <a:ext cx="9144000" cy="64651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648866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Cf. Veselinova Forthcoming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1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51"/>
            <a:ext cx="9144000" cy="64706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0152" y="648866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Cf. also Eriksen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17"/>
            <a:ext cx="9144000" cy="646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8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 (1)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’lack of information/awareness’, ’not recognize, not feel X’</a:t>
            </a:r>
          </a:p>
          <a:p>
            <a:r>
              <a:rPr lang="sv-SE" dirty="0" smtClean="0"/>
              <a:t>’not able’</a:t>
            </a:r>
          </a:p>
          <a:p>
            <a:r>
              <a:rPr lang="sv-SE" dirty="0" smtClean="0"/>
              <a:t>Distinction between ’not.know’ and ’I don’t know’</a:t>
            </a:r>
          </a:p>
          <a:p>
            <a:r>
              <a:rPr lang="sv-SE" dirty="0" smtClean="0"/>
              <a:t>More lexemes in the negative than in the positive. The semantic distinctions between the negative lexemes are not always clear</a:t>
            </a:r>
          </a:p>
          <a:p>
            <a:pPr marL="0" indent="0">
              <a:buNone/>
            </a:pPr>
            <a:endParaRPr lang="sv-S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 (2)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’lack of information/awareness’, ’not recognize, not feel X’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(4) Tundra Nenets (Uralic, Samoyed)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a.	</a:t>
            </a:r>
            <a:r>
              <a:rPr lang="en-US" i="1" dirty="0" err="1" smtClean="0"/>
              <a:t>Ťuku</a:t>
            </a:r>
            <a:r>
              <a:rPr lang="en-US" i="1" dirty="0"/>
              <a:t>	</a:t>
            </a:r>
            <a:r>
              <a:rPr lang="en-US" i="1" dirty="0" err="1" smtClean="0"/>
              <a:t>sʲer-mʔ</a:t>
            </a:r>
            <a:r>
              <a:rPr lang="en-US" i="1" dirty="0" smtClean="0"/>
              <a:t>	</a:t>
            </a:r>
            <a:r>
              <a:rPr lang="en-US" i="1" dirty="0"/>
              <a:t>	</a:t>
            </a:r>
            <a:r>
              <a:rPr lang="en-US" i="1" dirty="0" err="1" smtClean="0"/>
              <a:t>jexera-waʔ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this 	thing-</a:t>
            </a:r>
            <a:r>
              <a:rPr lang="en-US" sz="2000" dirty="0" smtClean="0"/>
              <a:t>ACC</a:t>
            </a:r>
            <a:r>
              <a:rPr lang="en-US" dirty="0" smtClean="0"/>
              <a:t>	not.know-</a:t>
            </a:r>
            <a:r>
              <a:rPr lang="en-US" sz="2000" dirty="0" smtClean="0"/>
              <a:t>1PL</a:t>
            </a:r>
            <a:endParaRPr lang="en-US" sz="2000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‘</a:t>
            </a:r>
            <a:r>
              <a:rPr lang="en-US" dirty="0"/>
              <a:t>We do not know this matter.’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b. 	</a:t>
            </a:r>
            <a:r>
              <a:rPr lang="en-US" i="1" dirty="0" err="1" smtClean="0"/>
              <a:t>pʲinwa-xad</a:t>
            </a:r>
            <a:r>
              <a:rPr lang="en-US" i="1" dirty="0"/>
              <a:t>	</a:t>
            </a:r>
            <a:r>
              <a:rPr lang="en-US" i="1" dirty="0" err="1" smtClean="0"/>
              <a:t>jexera-sʲeti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fear-</a:t>
            </a:r>
            <a:r>
              <a:rPr lang="en-US" sz="2000" dirty="0" smtClean="0"/>
              <a:t>EL </a:t>
            </a:r>
            <a:r>
              <a:rPr lang="en-US" dirty="0" smtClean="0"/>
              <a:t>		not.know-</a:t>
            </a:r>
            <a:r>
              <a:rPr lang="en-US" sz="2000" dirty="0" smtClean="0"/>
              <a:t>HAB.3SG</a:t>
            </a:r>
            <a:endParaRPr lang="en-US" sz="2000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‘(</a:t>
            </a:r>
            <a:r>
              <a:rPr lang="en-US" dirty="0"/>
              <a:t>S)he does not know fear</a:t>
            </a:r>
            <a:r>
              <a:rPr lang="en-US" dirty="0" smtClean="0"/>
              <a:t>.’</a:t>
            </a:r>
          </a:p>
          <a:p>
            <a:pPr marL="457200" indent="-457200">
              <a:buNone/>
              <a:tabLst>
                <a:tab pos="457200" algn="l"/>
              </a:tabLst>
            </a:pPr>
            <a:r>
              <a:rPr lang="sv-SE" dirty="0"/>
              <a:t>	</a:t>
            </a:r>
            <a:r>
              <a:rPr lang="en-US" dirty="0"/>
              <a:t>(Wagner-Nagy 2011: 129-131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07288" cy="4873752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’not able’, ’not aware’</a:t>
            </a:r>
          </a:p>
          <a:p>
            <a:pPr marL="0" indent="0">
              <a:buNone/>
            </a:pPr>
            <a:r>
              <a:rPr lang="sv-SE" dirty="0" smtClean="0"/>
              <a:t>(5) Vaeakau-Taumako (Austronesian, [...] Polynesian, Outlier, Futunic)</a:t>
            </a:r>
            <a:endParaRPr lang="sv-SE" dirty="0"/>
          </a:p>
          <a:p>
            <a:pPr marL="0" indent="0">
              <a:buNone/>
              <a:tabLst>
                <a:tab pos="457200" algn="l"/>
                <a:tab pos="1828800" algn="l"/>
                <a:tab pos="2686050" algn="l"/>
                <a:tab pos="4114800" algn="l"/>
                <a:tab pos="5715000" algn="l"/>
                <a:tab pos="7315200" algn="l"/>
              </a:tabLst>
            </a:pPr>
            <a:r>
              <a:rPr lang="en-US" dirty="0" smtClean="0"/>
              <a:t>a.	</a:t>
            </a:r>
            <a:r>
              <a:rPr lang="en-US" i="1" dirty="0" err="1" smtClean="0"/>
              <a:t>Kholua</a:t>
            </a:r>
            <a:r>
              <a:rPr lang="en-US" i="1" dirty="0"/>
              <a:t>	</a:t>
            </a:r>
            <a:r>
              <a:rPr lang="en-US" i="1" dirty="0" smtClean="0"/>
              <a:t>e	vale	</a:t>
            </a:r>
            <a:r>
              <a:rPr lang="en-US" i="1" dirty="0" err="1" smtClean="0"/>
              <a:t>kholu-na</a:t>
            </a:r>
            <a:r>
              <a:rPr lang="en-US" i="1" dirty="0" smtClean="0"/>
              <a:t>	</a:t>
            </a:r>
            <a:r>
              <a:rPr lang="en-US" i="1" dirty="0" err="1" smtClean="0"/>
              <a:t>ki-na</a:t>
            </a:r>
            <a:r>
              <a:rPr lang="en-US" i="1" dirty="0"/>
              <a:t>	</a:t>
            </a:r>
            <a:r>
              <a:rPr lang="en-US" i="1" dirty="0" smtClean="0"/>
              <a:t>la</a:t>
            </a:r>
            <a:endParaRPr lang="en-US" i="1" dirty="0"/>
          </a:p>
          <a:p>
            <a:pPr marL="0" indent="0">
              <a:buNone/>
              <a:tabLst>
                <a:tab pos="457200" algn="l"/>
                <a:tab pos="1828800" algn="l"/>
                <a:tab pos="2743200" algn="l"/>
                <a:tab pos="3943350" algn="l"/>
                <a:tab pos="5715000" algn="l"/>
                <a:tab pos="7372350" algn="l"/>
              </a:tabLst>
            </a:pPr>
            <a:r>
              <a:rPr lang="en-US" dirty="0" smtClean="0"/>
              <a:t>	</a:t>
            </a:r>
            <a:r>
              <a:rPr lang="en-US" sz="2000" dirty="0" smtClean="0"/>
              <a:t>2DU</a:t>
            </a:r>
            <a:r>
              <a:rPr lang="en-US" dirty="0" smtClean="0"/>
              <a:t> 	</a:t>
            </a:r>
            <a:r>
              <a:rPr lang="en-US" sz="2000" dirty="0" smtClean="0"/>
              <a:t>GENR</a:t>
            </a:r>
            <a:r>
              <a:rPr lang="en-US" dirty="0"/>
              <a:t>	</a:t>
            </a:r>
            <a:r>
              <a:rPr lang="en-US" dirty="0" err="1" smtClean="0"/>
              <a:t>not.know</a:t>
            </a:r>
            <a:r>
              <a:rPr lang="en-US" dirty="0" smtClean="0"/>
              <a:t> </a:t>
            </a:r>
            <a:r>
              <a:rPr lang="en-US" sz="2000" dirty="0" smtClean="0"/>
              <a:t>2DU-IRR</a:t>
            </a:r>
            <a:r>
              <a:rPr lang="en-US" dirty="0" smtClean="0"/>
              <a:t>	eat-</a:t>
            </a:r>
            <a:r>
              <a:rPr lang="en-US" sz="2000" dirty="0" smtClean="0"/>
              <a:t>TR</a:t>
            </a:r>
            <a:r>
              <a:rPr lang="en-US" dirty="0" smtClean="0"/>
              <a:t>	</a:t>
            </a:r>
            <a:r>
              <a:rPr lang="en-US" sz="2000" dirty="0" smtClean="0"/>
              <a:t>DEM:3</a:t>
            </a:r>
            <a:endParaRPr lang="en-US" sz="2000" dirty="0"/>
          </a:p>
          <a:p>
            <a:pPr marL="0" indent="0">
              <a:buNone/>
              <a:tabLst>
                <a:tab pos="400050" algn="l"/>
              </a:tabLst>
            </a:pPr>
            <a:r>
              <a:rPr lang="en-US" dirty="0" smtClean="0"/>
              <a:t>	'You </a:t>
            </a:r>
            <a:r>
              <a:rPr lang="en-US" dirty="0"/>
              <a:t>cannot eat this' </a:t>
            </a:r>
            <a:r>
              <a:rPr lang="en-US" dirty="0" smtClean="0"/>
              <a:t>(</a:t>
            </a:r>
            <a:r>
              <a:rPr lang="en-US" dirty="0" err="1" smtClean="0"/>
              <a:t>Åshild</a:t>
            </a:r>
            <a:r>
              <a:rPr lang="en-US" dirty="0" smtClean="0"/>
              <a:t> </a:t>
            </a:r>
            <a:r>
              <a:rPr lang="en-US" dirty="0" err="1" smtClean="0"/>
              <a:t>Næss</a:t>
            </a:r>
            <a:r>
              <a:rPr lang="en-US" dirty="0" smtClean="0"/>
              <a:t>, p.c.)</a:t>
            </a:r>
          </a:p>
          <a:p>
            <a:pPr marL="0" indent="0">
              <a:buNone/>
              <a:tabLst>
                <a:tab pos="400050" algn="l"/>
              </a:tabLst>
            </a:pPr>
            <a:endParaRPr lang="sv-SE" dirty="0"/>
          </a:p>
          <a:p>
            <a:pPr marL="0" indent="0">
              <a:buNone/>
              <a:tabLst>
                <a:tab pos="400050" algn="l"/>
                <a:tab pos="914400" algn="l"/>
                <a:tab pos="1771650" algn="l"/>
                <a:tab pos="4229100" algn="l"/>
                <a:tab pos="5029200" algn="l"/>
                <a:tab pos="6343650" algn="l"/>
                <a:tab pos="7143750" algn="l"/>
              </a:tabLst>
            </a:pPr>
            <a:r>
              <a:rPr lang="sv-SE" dirty="0" smtClean="0"/>
              <a:t>b.	</a:t>
            </a:r>
            <a:r>
              <a:rPr lang="en-US" i="1" dirty="0" err="1" smtClean="0"/>
              <a:t>Iau</a:t>
            </a:r>
            <a:r>
              <a:rPr lang="en-US" i="1" dirty="0"/>
              <a:t>	</a:t>
            </a:r>
            <a:r>
              <a:rPr lang="en-US" i="1" dirty="0" err="1" smtClean="0"/>
              <a:t>ko</a:t>
            </a:r>
            <a:r>
              <a:rPr lang="en-US" i="1" dirty="0" smtClean="0"/>
              <a:t>	</a:t>
            </a:r>
            <a:r>
              <a:rPr lang="en-US" i="1" dirty="0" err="1" smtClean="0"/>
              <a:t>vale~vale-a</a:t>
            </a:r>
            <a:r>
              <a:rPr lang="en-US" i="1" dirty="0"/>
              <a:t>	</a:t>
            </a:r>
            <a:r>
              <a:rPr lang="en-US" i="1" dirty="0" err="1" smtClean="0"/>
              <a:t>po</a:t>
            </a:r>
            <a:r>
              <a:rPr lang="en-US" i="1" dirty="0" smtClean="0"/>
              <a:t>	</a:t>
            </a:r>
            <a:r>
              <a:rPr lang="en-US" i="1" dirty="0" err="1" smtClean="0"/>
              <a:t>lhatu</a:t>
            </a:r>
            <a:r>
              <a:rPr lang="en-US" i="1" dirty="0" smtClean="0"/>
              <a:t>=ne	</a:t>
            </a:r>
            <a:r>
              <a:rPr lang="en-US" i="1" dirty="0" err="1" smtClean="0"/>
              <a:t>kave</a:t>
            </a:r>
            <a:r>
              <a:rPr lang="en-US" i="1" dirty="0"/>
              <a:t>	</a:t>
            </a:r>
            <a:r>
              <a:rPr lang="en-US" i="1" dirty="0" err="1" smtClean="0"/>
              <a:t>ala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 smtClean="0"/>
              <a:t>	1SG </a:t>
            </a:r>
            <a:r>
              <a:rPr lang="en-US" sz="2200" dirty="0"/>
              <a:t>INCP </a:t>
            </a:r>
            <a:r>
              <a:rPr lang="en-US" sz="2200" dirty="0" err="1"/>
              <a:t>RED</a:t>
            </a:r>
            <a:r>
              <a:rPr lang="en-US" dirty="0" err="1"/>
              <a:t>~not.know-</a:t>
            </a:r>
            <a:r>
              <a:rPr lang="en-US" sz="2200" dirty="0" err="1"/>
              <a:t>TR</a:t>
            </a:r>
            <a:r>
              <a:rPr lang="en-US" sz="2200" dirty="0"/>
              <a:t> COMP 3PL=PFV</a:t>
            </a:r>
            <a:r>
              <a:rPr lang="en-US" dirty="0"/>
              <a:t> bring </a:t>
            </a:r>
            <a:r>
              <a:rPr lang="en-US" sz="2200" dirty="0"/>
              <a:t>HYP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</a:t>
            </a:r>
            <a:r>
              <a:rPr lang="en-US" i="1" dirty="0" err="1" smtClean="0"/>
              <a:t>ki</a:t>
            </a:r>
            <a:r>
              <a:rPr lang="en-US" i="1" dirty="0" smtClean="0"/>
              <a:t> </a:t>
            </a:r>
            <a:r>
              <a:rPr lang="en-US" i="1" dirty="0" err="1"/>
              <a:t>hea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to </a:t>
            </a:r>
            <a:r>
              <a:rPr lang="en-US" dirty="0"/>
              <a:t>where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en-US" dirty="0" smtClean="0"/>
              <a:t>	‘</a:t>
            </a:r>
            <a:r>
              <a:rPr lang="en-US" dirty="0"/>
              <a:t>I don’t know where they took him.’</a:t>
            </a:r>
          </a:p>
          <a:p>
            <a:pPr marL="0" indent="0">
              <a:buNone/>
              <a:tabLst>
                <a:tab pos="400050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9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63272" cy="4873752"/>
          </a:xfrm>
        </p:spPr>
        <p:txBody>
          <a:bodyPr>
            <a:normAutofit/>
          </a:bodyPr>
          <a:lstStyle/>
          <a:p>
            <a:r>
              <a:rPr lang="sv-SE" dirty="0" smtClean="0"/>
              <a:t>Distinction between ’not.know’ and ’I don’t know’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6</a:t>
            </a:r>
            <a:r>
              <a:rPr lang="en-US" dirty="0" smtClean="0"/>
              <a:t>) </a:t>
            </a:r>
            <a:r>
              <a:rPr lang="en-US" dirty="0"/>
              <a:t>Tundra </a:t>
            </a:r>
            <a:r>
              <a:rPr lang="en-US" dirty="0" err="1" smtClean="0"/>
              <a:t>Nenets</a:t>
            </a:r>
            <a:r>
              <a:rPr lang="en-US" dirty="0"/>
              <a:t> </a:t>
            </a:r>
            <a:r>
              <a:rPr lang="en-US" dirty="0" smtClean="0"/>
              <a:t>(Uralic, Samoyed)</a:t>
            </a:r>
            <a:endParaRPr lang="en-US" dirty="0"/>
          </a:p>
          <a:p>
            <a:pPr marL="0" indent="0">
              <a:buNone/>
              <a:tabLst>
                <a:tab pos="457200" algn="l"/>
                <a:tab pos="2857500" algn="l"/>
                <a:tab pos="3771900" algn="l"/>
                <a:tab pos="6115050" algn="l"/>
              </a:tabLst>
            </a:pPr>
            <a:r>
              <a:rPr lang="en-US" dirty="0" smtClean="0"/>
              <a:t>a.	</a:t>
            </a:r>
            <a:r>
              <a:rPr lang="en-US" i="1" dirty="0" err="1" smtClean="0"/>
              <a:t>ńisʲa</a:t>
            </a:r>
            <a:r>
              <a:rPr lang="en-US" i="1" dirty="0" smtClean="0"/>
              <a:t>-r	</a:t>
            </a:r>
            <a:r>
              <a:rPr lang="en-US" i="1" dirty="0" err="1" smtClean="0"/>
              <a:t>merʔ</a:t>
            </a:r>
            <a:r>
              <a:rPr lang="en-US" i="1" dirty="0"/>
              <a:t>	</a:t>
            </a:r>
            <a:r>
              <a:rPr lang="en-US" i="1" dirty="0" err="1" smtClean="0"/>
              <a:t>tuu</a:t>
            </a:r>
            <a:r>
              <a:rPr lang="en-US" i="1" dirty="0" smtClean="0"/>
              <a:t>-ta 	–</a:t>
            </a:r>
            <a:r>
              <a:rPr lang="en-US" i="1" dirty="0" err="1" smtClean="0"/>
              <a:t>jekarʔ</a:t>
            </a:r>
            <a:endParaRPr lang="en-US" i="1" dirty="0"/>
          </a:p>
          <a:p>
            <a:pPr marL="0" indent="0">
              <a:buNone/>
              <a:tabLst>
                <a:tab pos="457200" algn="l"/>
                <a:tab pos="2857500" algn="l"/>
                <a:tab pos="3771900" algn="l"/>
              </a:tabLst>
            </a:pPr>
            <a:r>
              <a:rPr lang="en-US" dirty="0" smtClean="0"/>
              <a:t>	brother-</a:t>
            </a:r>
            <a:r>
              <a:rPr lang="en-US" sz="2000" dirty="0" smtClean="0"/>
              <a:t>2SGPX</a:t>
            </a:r>
            <a:r>
              <a:rPr lang="en-US" dirty="0" smtClean="0"/>
              <a:t>	soon	come-</a:t>
            </a:r>
            <a:r>
              <a:rPr lang="en-US" sz="2000" dirty="0" smtClean="0"/>
              <a:t>IPF.3SG</a:t>
            </a:r>
            <a:r>
              <a:rPr lang="en-US" dirty="0" smtClean="0"/>
              <a:t>	</a:t>
            </a:r>
            <a:r>
              <a:rPr lang="en-US" dirty="0" err="1" smtClean="0"/>
              <a:t>not.know</a:t>
            </a:r>
            <a:endParaRPr lang="en-US" dirty="0"/>
          </a:p>
          <a:p>
            <a:pPr marL="0" indent="0">
              <a:buNone/>
              <a:tabLst>
                <a:tab pos="457200" algn="l"/>
                <a:tab pos="6172200" algn="l"/>
              </a:tabLst>
            </a:pPr>
            <a:r>
              <a:rPr lang="en-US" dirty="0" smtClean="0"/>
              <a:t>	‘</a:t>
            </a:r>
            <a:r>
              <a:rPr lang="en-US" dirty="0"/>
              <a:t>Is your brother coming soon? </a:t>
            </a:r>
            <a:r>
              <a:rPr lang="en-US" dirty="0" smtClean="0"/>
              <a:t>	‘</a:t>
            </a:r>
            <a:r>
              <a:rPr lang="en-US" dirty="0"/>
              <a:t>I don’t know.’</a:t>
            </a:r>
          </a:p>
          <a:p>
            <a:pPr marL="0" indent="0">
              <a:buNone/>
              <a:tabLst>
                <a:tab pos="400050" algn="l"/>
              </a:tabLst>
            </a:pPr>
            <a:endParaRPr lang="en-US" dirty="0"/>
          </a:p>
          <a:p>
            <a:pPr marL="0" indent="0">
              <a:buNone/>
              <a:tabLst>
                <a:tab pos="457200" algn="l"/>
                <a:tab pos="2114550" algn="l"/>
                <a:tab pos="3600450" algn="l"/>
              </a:tabLst>
            </a:pPr>
            <a:r>
              <a:rPr lang="en-US" dirty="0" smtClean="0"/>
              <a:t>b.	</a:t>
            </a:r>
            <a:r>
              <a:rPr lang="en-US" i="1" dirty="0" err="1" smtClean="0"/>
              <a:t>jekarʔ</a:t>
            </a:r>
            <a:r>
              <a:rPr lang="en-US" i="1" dirty="0" smtClean="0"/>
              <a:t>,	</a:t>
            </a:r>
            <a:r>
              <a:rPr lang="en-US" i="1" dirty="0" err="1" smtClean="0"/>
              <a:t>xibʲa</a:t>
            </a:r>
            <a:r>
              <a:rPr lang="en-US" i="1" dirty="0"/>
              <a:t>	</a:t>
            </a:r>
            <a:r>
              <a:rPr lang="en-US" i="1" dirty="0" err="1" smtClean="0"/>
              <a:t>tonda-mt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sedaŋgop</a:t>
            </a:r>
            <a:r>
              <a:rPr lang="en-US" i="1" dirty="0" smtClean="0"/>
              <a:t>-ta</a:t>
            </a:r>
            <a:endParaRPr lang="en-US" i="1" dirty="0"/>
          </a:p>
          <a:p>
            <a:pPr marL="0" indent="0">
              <a:buNone/>
              <a:tabLst>
                <a:tab pos="457200" algn="l"/>
                <a:tab pos="2171700" algn="l"/>
                <a:tab pos="2514600" algn="l"/>
              </a:tabLst>
            </a:pPr>
            <a:r>
              <a:rPr lang="en-US" dirty="0" smtClean="0"/>
              <a:t>	</a:t>
            </a:r>
            <a:r>
              <a:rPr lang="en-US" dirty="0" err="1" smtClean="0"/>
              <a:t>not.know</a:t>
            </a:r>
            <a:r>
              <a:rPr lang="en-US" dirty="0" smtClean="0"/>
              <a:t>	who	parka-</a:t>
            </a:r>
            <a:r>
              <a:rPr lang="en-US" sz="2000" dirty="0" smtClean="0"/>
              <a:t>ACC.2SGPX	</a:t>
            </a:r>
            <a:r>
              <a:rPr lang="en-US" dirty="0" smtClean="0"/>
              <a:t>sew-</a:t>
            </a:r>
            <a:r>
              <a:rPr lang="en-US" sz="2000" dirty="0" smtClean="0"/>
              <a:t>3SG.O</a:t>
            </a:r>
            <a:endParaRPr lang="en-US" sz="2000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‘</a:t>
            </a:r>
            <a:r>
              <a:rPr lang="en-US" dirty="0"/>
              <a:t>I don’t know who is sewing your parka</a:t>
            </a:r>
            <a:r>
              <a:rPr lang="en-US" dirty="0" smtClean="0"/>
              <a:t>.’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(</a:t>
            </a:r>
            <a:r>
              <a:rPr lang="en-US" dirty="0"/>
              <a:t>Wagner-Nagy 2011: 129-131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3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Distinct forms for ’not.know’ vs. ’I don’t know’ are also observed in Chukcki</a:t>
            </a:r>
            <a:r>
              <a:rPr lang="en-US" dirty="0" smtClean="0"/>
              <a:t>, French, </a:t>
            </a:r>
            <a:r>
              <a:rPr lang="en-US" dirty="0" err="1" smtClean="0"/>
              <a:t>Evenki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Lewo</a:t>
            </a:r>
            <a:endParaRPr lang="en-US" dirty="0" smtClean="0"/>
          </a:p>
          <a:p>
            <a:r>
              <a:rPr lang="sv-SE" dirty="0" smtClean="0"/>
              <a:t>There are also languages such as Ngemba and Udi where the lexicalized form is restricted to 1SG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46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’not.know’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More lexemes/distinctions in the negative than in the affirmative</a:t>
            </a:r>
          </a:p>
          <a:p>
            <a:pPr marL="0" indent="0">
              <a:buNone/>
            </a:pPr>
            <a:r>
              <a:rPr lang="sv-SE" dirty="0" smtClean="0"/>
              <a:t>(7) Tundra Nenets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/>
              <a:t>	</a:t>
            </a:r>
            <a:r>
              <a:rPr lang="en-US" i="1" dirty="0" err="1" smtClean="0"/>
              <a:t>jexeras</a:t>
            </a:r>
            <a:r>
              <a:rPr lang="en-US" i="1" baseline="30000" dirty="0" err="1" smtClean="0"/>
              <a:t>j</a:t>
            </a:r>
            <a:r>
              <a:rPr lang="en-US" i="1" dirty="0"/>
              <a:t>	</a:t>
            </a:r>
            <a:r>
              <a:rPr lang="en-US" dirty="0" smtClean="0"/>
              <a:t>‘</a:t>
            </a:r>
            <a:r>
              <a:rPr lang="en-US" dirty="0" err="1" smtClean="0"/>
              <a:t>not.know</a:t>
            </a:r>
            <a:r>
              <a:rPr lang="en-US" dirty="0" smtClean="0"/>
              <a:t>’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i="1" dirty="0" err="1"/>
              <a:t>jarmjes</a:t>
            </a:r>
            <a:r>
              <a:rPr lang="en-US" i="1" baseline="30000" dirty="0" err="1"/>
              <a:t>j</a:t>
            </a:r>
            <a:r>
              <a:rPr lang="en-US" dirty="0"/>
              <a:t> </a:t>
            </a:r>
            <a:r>
              <a:rPr lang="en-US" dirty="0" smtClean="0"/>
              <a:t>	‘</a:t>
            </a:r>
            <a:r>
              <a:rPr lang="en-US" dirty="0" err="1" smtClean="0"/>
              <a:t>not.know</a:t>
            </a:r>
            <a:r>
              <a:rPr lang="en-US" dirty="0" smtClean="0"/>
              <a:t>’		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/>
              <a:t>	</a:t>
            </a:r>
            <a:r>
              <a:rPr lang="sv-SE" i="1" dirty="0" smtClean="0"/>
              <a:t>jekarɁ</a:t>
            </a:r>
            <a:r>
              <a:rPr lang="sv-SE" dirty="0" smtClean="0"/>
              <a:t>	’I don’t know’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	vs.</a:t>
            </a:r>
            <a:endParaRPr lang="sv-SE" dirty="0"/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	</a:t>
            </a:r>
            <a:r>
              <a:rPr lang="en-US" i="1" dirty="0" err="1" smtClean="0"/>
              <a:t>ténewas</a:t>
            </a:r>
            <a:r>
              <a:rPr lang="en-US" i="1" baseline="30000" dirty="0" err="1" smtClean="0"/>
              <a:t>j</a:t>
            </a:r>
            <a:r>
              <a:rPr lang="en-US" dirty="0"/>
              <a:t>	</a:t>
            </a:r>
            <a:r>
              <a:rPr lang="en-US" dirty="0" smtClean="0"/>
              <a:t>‘know’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7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Use of ’not.know’ verbs as negators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sv-SE" dirty="0" smtClean="0"/>
              <a:t>Most ’not.know’ verbs are described as the only possible negators for the positive content ’know’ in their languages.</a:t>
            </a:r>
          </a:p>
          <a:p>
            <a:r>
              <a:rPr lang="sv-SE" dirty="0" smtClean="0"/>
              <a:t>However, the situation appears to be more complex than that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(8)	Vaeakau-Taumako</a:t>
            </a:r>
          </a:p>
          <a:p>
            <a:pPr marL="365760" lvl="1" indent="0">
              <a:buNone/>
            </a:pPr>
            <a:r>
              <a:rPr lang="sv-SE" i="1" dirty="0" smtClean="0"/>
              <a:t>vale </a:t>
            </a:r>
            <a:r>
              <a:rPr lang="sv-SE" dirty="0" smtClean="0"/>
              <a:t>’not.know’ is said to be the default negator of </a:t>
            </a:r>
            <a:r>
              <a:rPr lang="sv-SE" i="1" dirty="0" smtClean="0"/>
              <a:t>iloa ’</a:t>
            </a:r>
            <a:r>
              <a:rPr lang="sv-SE" dirty="0" smtClean="0"/>
              <a:t>know’ </a:t>
            </a:r>
            <a:r>
              <a:rPr lang="en-US" dirty="0"/>
              <a:t>(</a:t>
            </a:r>
            <a:r>
              <a:rPr lang="en-US" dirty="0" err="1"/>
              <a:t>Næss</a:t>
            </a:r>
            <a:r>
              <a:rPr lang="en-US" dirty="0"/>
              <a:t> and </a:t>
            </a:r>
            <a:r>
              <a:rPr lang="en-US" dirty="0" err="1"/>
              <a:t>Hovdhaugen</a:t>
            </a:r>
            <a:r>
              <a:rPr lang="en-US" dirty="0"/>
              <a:t> 2011: 402</a:t>
            </a:r>
            <a:r>
              <a:rPr lang="en-US" dirty="0" smtClean="0"/>
              <a:t>)</a:t>
            </a:r>
          </a:p>
          <a:p>
            <a:pPr marL="365760" lvl="1" indent="0">
              <a:buNone/>
            </a:pPr>
            <a:endParaRPr lang="sv-SE" dirty="0"/>
          </a:p>
          <a:p>
            <a:pPr marL="0" indent="0">
              <a:buNone/>
              <a:tabLst>
                <a:tab pos="400050" algn="l"/>
                <a:tab pos="1828800" algn="l"/>
                <a:tab pos="2571750" algn="l"/>
                <a:tab pos="3200400" algn="l"/>
                <a:tab pos="3486150" algn="l"/>
                <a:tab pos="4114800" algn="l"/>
              </a:tabLst>
            </a:pPr>
            <a:r>
              <a:rPr lang="en-US" i="1" dirty="0" err="1" smtClean="0"/>
              <a:t>Lhatou</a:t>
            </a:r>
            <a:r>
              <a:rPr lang="en-US" i="1" dirty="0"/>
              <a:t> </a:t>
            </a:r>
            <a:r>
              <a:rPr lang="en-US" i="1" dirty="0" smtClean="0"/>
              <a:t>   </a:t>
            </a:r>
            <a:r>
              <a:rPr lang="en-US" i="1" dirty="0" err="1" smtClean="0"/>
              <a:t>siai</a:t>
            </a:r>
            <a:r>
              <a:rPr lang="en-US" i="1" dirty="0" smtClean="0"/>
              <a:t>  ne	  </a:t>
            </a:r>
            <a:r>
              <a:rPr lang="en-US" i="1" dirty="0" err="1" smtClean="0"/>
              <a:t>ilo</a:t>
            </a:r>
            <a:r>
              <a:rPr lang="en-US" i="1" dirty="0"/>
              <a:t>	</a:t>
            </a:r>
            <a:r>
              <a:rPr lang="en-US" i="1" dirty="0" smtClean="0"/>
              <a:t>	  </a:t>
            </a:r>
            <a:r>
              <a:rPr lang="en-US" i="1" dirty="0" err="1" smtClean="0"/>
              <a:t>po</a:t>
            </a:r>
            <a:r>
              <a:rPr lang="en-US" i="1" dirty="0"/>
              <a:t>		</a:t>
            </a:r>
            <a:r>
              <a:rPr lang="en-US" i="1" dirty="0" err="1" smtClean="0"/>
              <a:t>ni</a:t>
            </a:r>
            <a:r>
              <a:rPr lang="en-US" i="1" dirty="0"/>
              <a:t>	</a:t>
            </a:r>
            <a:r>
              <a:rPr lang="en-US" i="1" dirty="0" smtClean="0"/>
              <a:t>ā       ne </a:t>
            </a:r>
            <a:r>
              <a:rPr lang="en-US" i="1" dirty="0" err="1" smtClean="0"/>
              <a:t>hai</a:t>
            </a:r>
            <a:endParaRPr lang="en-US" i="1" dirty="0"/>
          </a:p>
          <a:p>
            <a:pPr marL="0" indent="0">
              <a:buNone/>
              <a:tabLst>
                <a:tab pos="1371600" algn="l"/>
              </a:tabLst>
            </a:pPr>
            <a:r>
              <a:rPr lang="en-US" sz="2000" dirty="0"/>
              <a:t>3PL </a:t>
            </a:r>
            <a:r>
              <a:rPr lang="en-US" sz="2000" dirty="0" smtClean="0"/>
              <a:t>	NEG </a:t>
            </a:r>
            <a:r>
              <a:rPr lang="en-US" sz="2000" dirty="0"/>
              <a:t>PFV </a:t>
            </a:r>
            <a:r>
              <a:rPr lang="en-US" sz="2000" dirty="0" smtClean="0"/>
              <a:t>	</a:t>
            </a:r>
            <a:r>
              <a:rPr lang="en-US" dirty="0" smtClean="0"/>
              <a:t>know </a:t>
            </a:r>
            <a:r>
              <a:rPr lang="en-US" sz="2000" dirty="0"/>
              <a:t>COMP PL.NSP </a:t>
            </a:r>
            <a:r>
              <a:rPr lang="en-US" dirty="0"/>
              <a:t>what </a:t>
            </a:r>
            <a:r>
              <a:rPr lang="en-US" sz="2000" dirty="0"/>
              <a:t>PFV</a:t>
            </a:r>
            <a:r>
              <a:rPr lang="en-US" dirty="0"/>
              <a:t> do</a:t>
            </a:r>
          </a:p>
          <a:p>
            <a:pPr marL="0" indent="0">
              <a:buNone/>
            </a:pPr>
            <a:r>
              <a:rPr lang="en-US" dirty="0"/>
              <a:t>‘They did not know what had happened</a:t>
            </a:r>
            <a:r>
              <a:rPr lang="en-US" dirty="0" smtClean="0"/>
              <a:t>.’ (ibid: 406)</a:t>
            </a:r>
            <a:endParaRPr lang="en-US" dirty="0"/>
          </a:p>
          <a:p>
            <a:pPr marL="365760" lvl="1" indent="0">
              <a:buNone/>
            </a:pPr>
            <a:endParaRPr lang="sv-SE" dirty="0" smtClean="0"/>
          </a:p>
          <a:p>
            <a:pPr marL="365760" lvl="1" indent="0">
              <a:buNone/>
            </a:pPr>
            <a:endParaRPr lang="sv-SE" i="1" dirty="0"/>
          </a:p>
          <a:p>
            <a:pPr marL="365760" lvl="1" indent="0">
              <a:buNone/>
            </a:pPr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3050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(9) </a:t>
            </a:r>
            <a:r>
              <a:rPr lang="sv-SE" dirty="0"/>
              <a:t>Vaeakau-Taumako (Austronesian, [...] Polynesian, Outlier, Futunic)</a:t>
            </a:r>
          </a:p>
          <a:p>
            <a:pPr marL="0" indent="0">
              <a:buNone/>
              <a:tabLst>
                <a:tab pos="457200" algn="l"/>
                <a:tab pos="1828800" algn="l"/>
                <a:tab pos="2686050" algn="l"/>
                <a:tab pos="4114800" algn="l"/>
                <a:tab pos="5715000" algn="l"/>
                <a:tab pos="7315200" algn="l"/>
              </a:tabLst>
            </a:pPr>
            <a:r>
              <a:rPr lang="en-US" dirty="0"/>
              <a:t>a.	</a:t>
            </a:r>
            <a:r>
              <a:rPr lang="en-US" i="1" dirty="0" err="1"/>
              <a:t>Kholua</a:t>
            </a:r>
            <a:r>
              <a:rPr lang="en-US" i="1" dirty="0"/>
              <a:t>	e	vale	</a:t>
            </a:r>
            <a:r>
              <a:rPr lang="en-US" i="1" dirty="0" err="1"/>
              <a:t>kholu-na</a:t>
            </a:r>
            <a:r>
              <a:rPr lang="en-US" i="1" dirty="0"/>
              <a:t>	</a:t>
            </a:r>
            <a:r>
              <a:rPr lang="en-US" i="1" dirty="0" err="1"/>
              <a:t>ki-na</a:t>
            </a:r>
            <a:r>
              <a:rPr lang="en-US" i="1" dirty="0"/>
              <a:t>	la</a:t>
            </a:r>
          </a:p>
          <a:p>
            <a:pPr marL="0" indent="0">
              <a:buNone/>
              <a:tabLst>
                <a:tab pos="457200" algn="l"/>
                <a:tab pos="1828800" algn="l"/>
                <a:tab pos="2743200" algn="l"/>
                <a:tab pos="3943350" algn="l"/>
                <a:tab pos="5715000" algn="l"/>
                <a:tab pos="7372350" algn="l"/>
              </a:tabLst>
            </a:pPr>
            <a:r>
              <a:rPr lang="en-US" dirty="0"/>
              <a:t>	</a:t>
            </a:r>
            <a:r>
              <a:rPr lang="en-US" sz="2000" dirty="0"/>
              <a:t>2DU</a:t>
            </a:r>
            <a:r>
              <a:rPr lang="en-US" dirty="0"/>
              <a:t> 	</a:t>
            </a:r>
            <a:r>
              <a:rPr lang="en-US" sz="2000" dirty="0"/>
              <a:t>GENR</a:t>
            </a:r>
            <a:r>
              <a:rPr lang="en-US" dirty="0"/>
              <a:t>	</a:t>
            </a:r>
            <a:r>
              <a:rPr lang="en-US" dirty="0" err="1"/>
              <a:t>not.know</a:t>
            </a:r>
            <a:r>
              <a:rPr lang="en-US" dirty="0"/>
              <a:t> </a:t>
            </a:r>
            <a:r>
              <a:rPr lang="en-US" sz="2000" dirty="0"/>
              <a:t>2DU-IRR</a:t>
            </a:r>
            <a:r>
              <a:rPr lang="en-US" dirty="0"/>
              <a:t>	eat-</a:t>
            </a:r>
            <a:r>
              <a:rPr lang="en-US" sz="2000" dirty="0"/>
              <a:t>TR</a:t>
            </a:r>
            <a:r>
              <a:rPr lang="en-US" dirty="0"/>
              <a:t>	</a:t>
            </a:r>
            <a:r>
              <a:rPr lang="en-US" sz="2000" dirty="0"/>
              <a:t>DEM:3</a:t>
            </a:r>
          </a:p>
          <a:p>
            <a:pPr marL="0" indent="0">
              <a:buNone/>
              <a:tabLst>
                <a:tab pos="400050" algn="l"/>
              </a:tabLst>
            </a:pPr>
            <a:r>
              <a:rPr lang="en-US" dirty="0"/>
              <a:t>	'You cannot eat this' (</a:t>
            </a:r>
            <a:r>
              <a:rPr lang="en-US" dirty="0" err="1"/>
              <a:t>Åshild</a:t>
            </a:r>
            <a:r>
              <a:rPr lang="en-US" dirty="0"/>
              <a:t> </a:t>
            </a:r>
            <a:r>
              <a:rPr lang="en-US" dirty="0" err="1"/>
              <a:t>Næss</a:t>
            </a:r>
            <a:r>
              <a:rPr lang="en-US" dirty="0"/>
              <a:t>, p.c.)</a:t>
            </a:r>
          </a:p>
          <a:p>
            <a:pPr marL="0" indent="0">
              <a:buNone/>
              <a:tabLst>
                <a:tab pos="400050" algn="l"/>
              </a:tabLst>
            </a:pPr>
            <a:endParaRPr lang="sv-SE" dirty="0"/>
          </a:p>
          <a:p>
            <a:pPr marL="0" indent="0">
              <a:buNone/>
              <a:tabLst>
                <a:tab pos="400050" algn="l"/>
                <a:tab pos="914400" algn="l"/>
                <a:tab pos="1771650" algn="l"/>
                <a:tab pos="4229100" algn="l"/>
                <a:tab pos="5029200" algn="l"/>
                <a:tab pos="6343650" algn="l"/>
                <a:tab pos="7143750" algn="l"/>
              </a:tabLst>
            </a:pPr>
            <a:r>
              <a:rPr lang="sv-SE" dirty="0"/>
              <a:t>b.	</a:t>
            </a:r>
            <a:r>
              <a:rPr lang="en-US" i="1" dirty="0" err="1"/>
              <a:t>Iau</a:t>
            </a:r>
            <a:r>
              <a:rPr lang="en-US" i="1" dirty="0"/>
              <a:t>	</a:t>
            </a:r>
            <a:r>
              <a:rPr lang="en-US" i="1" dirty="0" err="1"/>
              <a:t>ko</a:t>
            </a:r>
            <a:r>
              <a:rPr lang="en-US" i="1" dirty="0"/>
              <a:t>	</a:t>
            </a:r>
            <a:r>
              <a:rPr lang="en-US" i="1" dirty="0" err="1"/>
              <a:t>vale~vale-a</a:t>
            </a:r>
            <a:r>
              <a:rPr lang="en-US" i="1" dirty="0"/>
              <a:t>	</a:t>
            </a:r>
            <a:r>
              <a:rPr lang="en-US" i="1" dirty="0" err="1"/>
              <a:t>po</a:t>
            </a:r>
            <a:r>
              <a:rPr lang="en-US" i="1" dirty="0"/>
              <a:t>	</a:t>
            </a:r>
            <a:r>
              <a:rPr lang="en-US" i="1" dirty="0" err="1"/>
              <a:t>lhatu</a:t>
            </a:r>
            <a:r>
              <a:rPr lang="en-US" i="1" dirty="0"/>
              <a:t>=ne	</a:t>
            </a:r>
            <a:r>
              <a:rPr lang="en-US" i="1" dirty="0" err="1"/>
              <a:t>kave</a:t>
            </a:r>
            <a:r>
              <a:rPr lang="en-US" i="1" dirty="0"/>
              <a:t>	</a:t>
            </a:r>
            <a:r>
              <a:rPr lang="en-US" i="1" dirty="0" err="1"/>
              <a:t>ala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sz="2200" dirty="0"/>
              <a:t>	</a:t>
            </a:r>
            <a:r>
              <a:rPr lang="en-US" sz="2000" dirty="0"/>
              <a:t>1SG INCP </a:t>
            </a:r>
            <a:r>
              <a:rPr lang="en-US" sz="2000" dirty="0" err="1"/>
              <a:t>RED</a:t>
            </a:r>
            <a:r>
              <a:rPr lang="en-US" dirty="0" err="1"/>
              <a:t>~not.know-</a:t>
            </a:r>
            <a:r>
              <a:rPr lang="en-US" sz="2000" dirty="0" err="1"/>
              <a:t>TR</a:t>
            </a:r>
            <a:r>
              <a:rPr lang="en-US" sz="2000" dirty="0"/>
              <a:t> COMP 3PL=PFV</a:t>
            </a:r>
            <a:r>
              <a:rPr lang="en-US" dirty="0"/>
              <a:t> bring </a:t>
            </a:r>
            <a:r>
              <a:rPr lang="en-US" sz="2200" dirty="0"/>
              <a:t>HYP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i="1" dirty="0" err="1"/>
              <a:t>ki</a:t>
            </a:r>
            <a:r>
              <a:rPr lang="en-US" i="1" dirty="0"/>
              <a:t> </a:t>
            </a:r>
            <a:r>
              <a:rPr lang="en-US" i="1" dirty="0" err="1"/>
              <a:t>hea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/>
              <a:t>	to where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en-US" dirty="0"/>
              <a:t>	‘I don’t know where they took him.’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17"/>
            <a:ext cx="9144000" cy="646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17"/>
            <a:ext cx="9144000" cy="646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7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’cannot’ verbs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’inability’</a:t>
            </a:r>
          </a:p>
          <a:p>
            <a:r>
              <a:rPr lang="sv-SE" dirty="0" smtClean="0"/>
              <a:t>’impossibility’</a:t>
            </a:r>
          </a:p>
          <a:p>
            <a:r>
              <a:rPr lang="sv-SE" dirty="0" smtClean="0"/>
              <a:t>’not.allowed, not.permitted’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67544" y="1556792"/>
            <a:ext cx="2520280" cy="576064"/>
          </a:xfrm>
          <a:prstGeom prst="ellipse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5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’cannot’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(10) Lewo (Austronesian, Malayo-Polynesian</a:t>
            </a:r>
            <a:r>
              <a:rPr lang="sv-SE" dirty="0"/>
              <a:t> </a:t>
            </a:r>
            <a:r>
              <a:rPr lang="sv-SE" dirty="0" smtClean="0"/>
              <a:t>[...] Oceanic, Central-Eastern [...] Vanuatu, Northeast Vanuatu Banks Islands)</a:t>
            </a:r>
          </a:p>
          <a:p>
            <a:pPr marL="0" indent="0">
              <a:buNone/>
            </a:pPr>
            <a:r>
              <a:rPr lang="sv-SE" dirty="0" smtClean="0"/>
              <a:t>Abilitive constuction with </a:t>
            </a:r>
            <a:r>
              <a:rPr lang="sv-SE" i="1" dirty="0" smtClean="0"/>
              <a:t>killa</a:t>
            </a:r>
            <a:r>
              <a:rPr lang="sv-SE" dirty="0" smtClean="0"/>
              <a:t> ’can’</a:t>
            </a:r>
            <a:endParaRPr lang="sv-SE" dirty="0"/>
          </a:p>
          <a:p>
            <a:pPr marL="0" indent="0">
              <a:buNone/>
              <a:tabLst>
                <a:tab pos="400050" algn="l"/>
              </a:tabLst>
            </a:pPr>
            <a:r>
              <a:rPr lang="en-US" dirty="0" smtClean="0"/>
              <a:t>a.	</a:t>
            </a:r>
            <a:r>
              <a:rPr lang="en-US" i="1" dirty="0" smtClean="0"/>
              <a:t>To-m-</a:t>
            </a:r>
            <a:r>
              <a:rPr lang="en-US" i="1" dirty="0" err="1" smtClean="0"/>
              <a:t>ninuwe</a:t>
            </a:r>
            <a:r>
              <a:rPr lang="en-US" i="1" dirty="0" smtClean="0"/>
              <a:t>-</a:t>
            </a:r>
            <a:r>
              <a:rPr lang="en-US" i="1" dirty="0" err="1" smtClean="0"/>
              <a:t>ga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po-na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Ø-p̃isl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na</a:t>
            </a:r>
            <a:endParaRPr lang="en-US" i="1" dirty="0"/>
          </a:p>
          <a:p>
            <a:pPr marL="0" indent="0">
              <a:buNone/>
              <a:tabLst>
                <a:tab pos="400050" algn="l"/>
              </a:tabLst>
            </a:pPr>
            <a:r>
              <a:rPr lang="en-US" dirty="0" smtClean="0"/>
              <a:t>	1pi</a:t>
            </a:r>
            <a:r>
              <a:rPr lang="en-US" cap="small" dirty="0" smtClean="0"/>
              <a:t>s-r-</a:t>
            </a:r>
            <a:r>
              <a:rPr lang="en-US" dirty="0" smtClean="0"/>
              <a:t>not.know-just</a:t>
            </a:r>
            <a:r>
              <a:rPr lang="en-US" dirty="0"/>
              <a:t>	or-</a:t>
            </a:r>
            <a:r>
              <a:rPr lang="en-US" cap="small" dirty="0" err="1"/>
              <a:t>emph</a:t>
            </a:r>
            <a:r>
              <a:rPr lang="en-US" cap="small" dirty="0"/>
              <a:t>	3sS-</a:t>
            </a:r>
            <a:r>
              <a:rPr lang="en-US" dirty="0"/>
              <a:t>finish	</a:t>
            </a:r>
            <a:r>
              <a:rPr lang="en-US" cap="small" dirty="0" err="1"/>
              <a:t>emph</a:t>
            </a:r>
            <a:endParaRPr lang="en-US" dirty="0"/>
          </a:p>
          <a:p>
            <a:pPr marL="0" indent="0">
              <a:buNone/>
            </a:pPr>
            <a:r>
              <a:rPr lang="en-US" cap="small" dirty="0"/>
              <a:t> </a:t>
            </a:r>
            <a:endParaRPr lang="en-US" dirty="0"/>
          </a:p>
          <a:p>
            <a:pPr marL="0" indent="0">
              <a:buNone/>
              <a:tabLst>
                <a:tab pos="400050" algn="l"/>
              </a:tabLst>
            </a:pPr>
            <a:r>
              <a:rPr lang="en-US" cap="small" dirty="0" smtClean="0"/>
              <a:t>	</a:t>
            </a:r>
            <a:r>
              <a:rPr lang="en-US" i="1" cap="small" dirty="0" smtClean="0"/>
              <a:t>Ø-</a:t>
            </a:r>
            <a:r>
              <a:rPr lang="en-US" i="1" dirty="0" err="1" smtClean="0"/>
              <a:t>killa</a:t>
            </a:r>
            <a:r>
              <a:rPr lang="en-US" i="1" dirty="0"/>
              <a:t>	a-</a:t>
            </a:r>
            <a:r>
              <a:rPr lang="en-US" i="1" dirty="0" err="1"/>
              <a:t>kla</a:t>
            </a:r>
            <a:r>
              <a:rPr lang="en-US" i="1" dirty="0"/>
              <a:t>-</a:t>
            </a:r>
            <a:r>
              <a:rPr lang="en-US" i="1" dirty="0" err="1"/>
              <a:t>ruru</a:t>
            </a:r>
            <a:r>
              <a:rPr lang="en-US" i="1" dirty="0"/>
              <a:t>	</a:t>
            </a:r>
            <a:r>
              <a:rPr lang="en-US" i="1" dirty="0" err="1"/>
              <a:t>si-na</a:t>
            </a:r>
            <a:endParaRPr lang="en-US" i="1" dirty="0"/>
          </a:p>
          <a:p>
            <a:pPr marL="0" indent="0">
              <a:buNone/>
              <a:tabLst>
                <a:tab pos="342900" algn="l"/>
              </a:tabLst>
            </a:pPr>
            <a:r>
              <a:rPr lang="en-US" dirty="0" smtClean="0"/>
              <a:t>	3</a:t>
            </a:r>
            <a:r>
              <a:rPr lang="en-US" cap="small" dirty="0" smtClean="0"/>
              <a:t>sS-</a:t>
            </a:r>
            <a:r>
              <a:rPr lang="en-US" dirty="0" smtClean="0"/>
              <a:t>can</a:t>
            </a:r>
            <a:r>
              <a:rPr lang="en-US" dirty="0"/>
              <a:t>	3</a:t>
            </a:r>
            <a:r>
              <a:rPr lang="en-US" cap="small" dirty="0"/>
              <a:t>pS-</a:t>
            </a:r>
            <a:r>
              <a:rPr lang="en-US" dirty="0"/>
              <a:t>do-well	again-</a:t>
            </a:r>
            <a:r>
              <a:rPr lang="en-US" cap="small" dirty="0" err="1"/>
              <a:t>emph</a:t>
            </a:r>
            <a:endParaRPr lang="en-US" dirty="0"/>
          </a:p>
          <a:p>
            <a:pPr marL="285750" indent="0">
              <a:buNone/>
              <a:tabLst>
                <a:tab pos="342900" algn="l"/>
              </a:tabLst>
            </a:pPr>
            <a:r>
              <a:rPr lang="en-US" dirty="0" smtClean="0"/>
              <a:t>	‘</a:t>
            </a:r>
            <a:r>
              <a:rPr lang="en-US" dirty="0"/>
              <a:t>and we don’t know whether after this/later they will be able to fix it up again</a:t>
            </a:r>
            <a:r>
              <a:rPr lang="en-US" dirty="0" smtClean="0"/>
              <a:t>’, </a:t>
            </a:r>
            <a:r>
              <a:rPr lang="en-US" dirty="0"/>
              <a:t>(Early 1994: 384)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’cannot’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07288" cy="4873752"/>
          </a:xfrm>
        </p:spPr>
        <p:txBody>
          <a:bodyPr/>
          <a:lstStyle/>
          <a:p>
            <a:r>
              <a:rPr lang="sv-SE" dirty="0" smtClean="0"/>
              <a:t>Inabilitive construction with </a:t>
            </a:r>
            <a:r>
              <a:rPr lang="en-US" i="1" dirty="0" err="1" smtClean="0"/>
              <a:t>tete</a:t>
            </a:r>
            <a:r>
              <a:rPr lang="en-US" dirty="0" smtClean="0"/>
              <a:t> ‘unable’</a:t>
            </a:r>
          </a:p>
          <a:p>
            <a:pPr marL="0" indent="0">
              <a:buNone/>
              <a:tabLst>
                <a:tab pos="457200" algn="l"/>
                <a:tab pos="2057400" algn="l"/>
              </a:tabLst>
            </a:pPr>
            <a:r>
              <a:rPr lang="en-US" dirty="0" smtClean="0"/>
              <a:t>b.	</a:t>
            </a:r>
            <a:r>
              <a:rPr lang="en-US" i="1" dirty="0" err="1" smtClean="0"/>
              <a:t>Ø-tap̃a-tete</a:t>
            </a:r>
            <a:r>
              <a:rPr lang="en-US" i="1" dirty="0" smtClean="0"/>
              <a:t>			o-were-</a:t>
            </a:r>
            <a:r>
              <a:rPr lang="en-US" i="1" dirty="0" err="1" smtClean="0"/>
              <a:t>lua</a:t>
            </a:r>
            <a:r>
              <a:rPr lang="en-US" i="1" dirty="0" smtClean="0"/>
              <a:t>-nu</a:t>
            </a:r>
            <a:r>
              <a:rPr lang="en-US" i="1" dirty="0"/>
              <a:t>	ne-</a:t>
            </a:r>
            <a:r>
              <a:rPr lang="en-US" i="1" dirty="0" err="1"/>
              <a:t>va</a:t>
            </a:r>
            <a:r>
              <a:rPr lang="en-US" i="1" dirty="0"/>
              <a:t>	e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  <a:tabLst>
                <a:tab pos="457200" algn="l"/>
                <a:tab pos="2057400" algn="l"/>
              </a:tabLst>
            </a:pPr>
            <a:r>
              <a:rPr lang="sv-SE" dirty="0" smtClean="0"/>
              <a:t>	</a:t>
            </a:r>
            <a:r>
              <a:rPr lang="en-US" dirty="0"/>
              <a:t> 3</a:t>
            </a:r>
            <a:r>
              <a:rPr lang="en-US" cap="small" dirty="0"/>
              <a:t>sS-</a:t>
            </a:r>
            <a:r>
              <a:rPr lang="en-US" dirty="0"/>
              <a:t>make-unable	2</a:t>
            </a:r>
            <a:r>
              <a:rPr lang="en-US" cap="small" dirty="0"/>
              <a:t>sS-</a:t>
            </a:r>
            <a:r>
              <a:rPr lang="en-US" dirty="0"/>
              <a:t>pull-out-1</a:t>
            </a:r>
            <a:r>
              <a:rPr lang="en-US" cap="small" dirty="0"/>
              <a:t>sO	</a:t>
            </a:r>
            <a:r>
              <a:rPr lang="en-US" cap="small" dirty="0" smtClean="0"/>
              <a:t>1sS-1.</a:t>
            </a:r>
            <a:r>
              <a:rPr lang="en-US" dirty="0" smtClean="0"/>
              <a:t>go</a:t>
            </a:r>
          </a:p>
          <a:p>
            <a:pPr marL="0" indent="0">
              <a:buNone/>
              <a:tabLst>
                <a:tab pos="457200" algn="l"/>
                <a:tab pos="2057400" algn="l"/>
              </a:tabLst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  <a:tabLst>
                <a:tab pos="457200" algn="l"/>
                <a:tab pos="1885950" algn="l"/>
              </a:tabLst>
            </a:pPr>
            <a:r>
              <a:rPr lang="en-US" dirty="0"/>
              <a:t>	</a:t>
            </a:r>
            <a:r>
              <a:rPr lang="en-US" i="1" dirty="0" smtClean="0"/>
              <a:t>e	</a:t>
            </a:r>
            <a:r>
              <a:rPr lang="en-US" i="1" dirty="0" err="1" smtClean="0"/>
              <a:t>yo-mema</a:t>
            </a:r>
            <a:endParaRPr lang="en-US" i="1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cap="small" dirty="0"/>
              <a:t>	 </a:t>
            </a:r>
            <a:r>
              <a:rPr lang="en-US" cap="small" dirty="0" err="1"/>
              <a:t>loc</a:t>
            </a:r>
            <a:r>
              <a:rPr lang="en-US" cap="small" dirty="0"/>
              <a:t> </a:t>
            </a:r>
            <a:r>
              <a:rPr lang="en-US" cap="small" dirty="0" smtClean="0"/>
              <a:t>	</a:t>
            </a:r>
            <a:r>
              <a:rPr lang="en-US" dirty="0" smtClean="0"/>
              <a:t>place-dry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‘it’s not possible/there is no way/you can’t drag me out to the dry land’</a:t>
            </a:r>
          </a:p>
        </p:txBody>
      </p:sp>
    </p:spTree>
    <p:extLst>
      <p:ext uri="{BB962C8B-B14F-4D97-AF65-F5344CB8AC3E}">
        <p14:creationId xmlns:p14="http://schemas.microsoft.com/office/powerpoint/2010/main" val="189554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’cannot’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’inability’ vs. ’not. allowed’</a:t>
            </a:r>
          </a:p>
          <a:p>
            <a:pPr marL="0" indent="0">
              <a:buNone/>
            </a:pPr>
            <a:r>
              <a:rPr lang="sv-SE" dirty="0" smtClean="0"/>
              <a:t>(11) Makalero (Trans-New Guinea West, Timor-Alor-Pantar) </a:t>
            </a:r>
            <a:r>
              <a:rPr lang="en-US" dirty="0"/>
              <a:t>(Huber 2011: </a:t>
            </a:r>
            <a:r>
              <a:rPr lang="en-US" dirty="0" smtClean="0"/>
              <a:t>423, 446</a:t>
            </a:r>
            <a:r>
              <a:rPr lang="en-US" dirty="0"/>
              <a:t>)</a:t>
            </a:r>
            <a:endParaRPr lang="sv-SE" dirty="0" smtClean="0"/>
          </a:p>
          <a:p>
            <a:pPr marL="0" indent="0">
              <a:buNone/>
            </a:pPr>
            <a:r>
              <a:rPr lang="en-US" dirty="0" smtClean="0"/>
              <a:t>a.	</a:t>
            </a:r>
            <a:r>
              <a:rPr lang="en-US" dirty="0" err="1" smtClean="0"/>
              <a:t>Ani</a:t>
            </a:r>
            <a:r>
              <a:rPr lang="en-US" dirty="0"/>
              <a:t>	</a:t>
            </a:r>
            <a:r>
              <a:rPr lang="en-US" dirty="0" smtClean="0"/>
              <a:t>[</a:t>
            </a:r>
            <a:r>
              <a:rPr lang="en-US" dirty="0" err="1" smtClean="0"/>
              <a:t>uere</a:t>
            </a:r>
            <a:r>
              <a:rPr lang="en-US" dirty="0" smtClean="0"/>
              <a:t>’		</a:t>
            </a:r>
            <a:r>
              <a:rPr lang="en-US" dirty="0" err="1" smtClean="0"/>
              <a:t>me’e</a:t>
            </a:r>
            <a:r>
              <a:rPr lang="en-US" dirty="0" smtClean="0"/>
              <a:t>] -mi-</a:t>
            </a:r>
            <a:r>
              <a:rPr lang="en-US" dirty="0" err="1" smtClean="0"/>
              <a:t>kerek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	1s	2DEM.V 	</a:t>
            </a:r>
            <a:r>
              <a:rPr lang="en-US" dirty="0" err="1" smtClean="0"/>
              <a:t>able-along:RED-write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‘I </a:t>
            </a:r>
            <a:r>
              <a:rPr lang="en-US" dirty="0"/>
              <a:t>could write that along.’ </a:t>
            </a:r>
          </a:p>
          <a:p>
            <a:pPr marL="0" indent="0">
              <a:buNone/>
            </a:pPr>
            <a:r>
              <a:rPr lang="en-US" dirty="0" smtClean="0"/>
              <a:t>b.	</a:t>
            </a:r>
            <a:r>
              <a:rPr lang="en-US" i="1" dirty="0" smtClean="0"/>
              <a:t> </a:t>
            </a:r>
            <a:r>
              <a:rPr lang="en-US" i="1" dirty="0"/>
              <a:t>Fi [</a:t>
            </a:r>
            <a:r>
              <a:rPr lang="en-US" i="1" dirty="0" err="1"/>
              <a:t>ueir</a:t>
            </a:r>
            <a:r>
              <a:rPr lang="en-US" i="1" dirty="0"/>
              <a:t> e’ ere </a:t>
            </a:r>
            <a:r>
              <a:rPr lang="en-US" i="1" dirty="0" smtClean="0"/>
              <a:t>		</a:t>
            </a:r>
            <a:r>
              <a:rPr lang="en-US" b="1" i="1" dirty="0" err="1" smtClean="0"/>
              <a:t>nopa’e</a:t>
            </a:r>
            <a:r>
              <a:rPr lang="en-US" i="1" dirty="0" smtClean="0"/>
              <a:t>] -</a:t>
            </a:r>
            <a:r>
              <a:rPr lang="en-US" i="1" dirty="0" err="1" smtClean="0"/>
              <a:t>seti-la’a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	1pi </a:t>
            </a:r>
            <a:r>
              <a:rPr lang="en-US" dirty="0"/>
              <a:t>river </a:t>
            </a:r>
            <a:r>
              <a:rPr lang="en-US" dirty="0" smtClean="0"/>
              <a:t>V1DEM 		 </a:t>
            </a:r>
            <a:r>
              <a:rPr lang="en-US" dirty="0"/>
              <a:t>cannot-pass-move</a:t>
            </a:r>
          </a:p>
          <a:p>
            <a:pPr marL="0" indent="0">
              <a:buNone/>
            </a:pPr>
            <a:r>
              <a:rPr lang="en-US" dirty="0" smtClean="0"/>
              <a:t>	‘</a:t>
            </a:r>
            <a:r>
              <a:rPr lang="en-US" dirty="0"/>
              <a:t>We cannot cross the river here</a:t>
            </a:r>
            <a:r>
              <a:rPr lang="en-US" dirty="0" smtClean="0"/>
              <a:t>.’</a:t>
            </a:r>
          </a:p>
          <a:p>
            <a:pPr marL="0" indent="0">
              <a:buNone/>
            </a:pPr>
            <a:r>
              <a:rPr lang="en-US" dirty="0" smtClean="0"/>
              <a:t>c.	</a:t>
            </a:r>
            <a:r>
              <a:rPr lang="en-US" dirty="0"/>
              <a:t> </a:t>
            </a:r>
            <a:r>
              <a:rPr lang="en-US" i="1" dirty="0" err="1" smtClean="0"/>
              <a:t>Ei</a:t>
            </a:r>
            <a:r>
              <a:rPr lang="en-US" i="1" dirty="0"/>
              <a:t>	</a:t>
            </a:r>
            <a:r>
              <a:rPr lang="en-US" b="1" i="1" dirty="0" err="1" smtClean="0"/>
              <a:t>urau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rei-la’a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	2s 	</a:t>
            </a:r>
            <a:r>
              <a:rPr lang="en-US" dirty="0" err="1" smtClean="0"/>
              <a:t>not.allowed</a:t>
            </a:r>
            <a:r>
              <a:rPr lang="en-US" dirty="0"/>
              <a:t>	</a:t>
            </a:r>
            <a:r>
              <a:rPr lang="en-US" dirty="0" smtClean="0"/>
              <a:t>outwards-move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‘</a:t>
            </a:r>
            <a:r>
              <a:rPr lang="en-US" dirty="0"/>
              <a:t>You don’t go out! / You are not allowed to go out.’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’cannot’ verbs as negators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In 10 languages, the verbs translated as </a:t>
            </a:r>
            <a:r>
              <a:rPr lang="sv-SE" i="1" dirty="0" smtClean="0"/>
              <a:t>cannot </a:t>
            </a:r>
            <a:r>
              <a:rPr lang="sv-SE" dirty="0" smtClean="0"/>
              <a:t>are said to be the sole means for the negation of positive expressions for ability/possibility</a:t>
            </a:r>
          </a:p>
          <a:p>
            <a:endParaRPr lang="sv-SE" dirty="0" smtClean="0"/>
          </a:p>
          <a:p>
            <a:r>
              <a:rPr lang="sv-SE" dirty="0" smtClean="0"/>
              <a:t>In 5 languages (Chukchi, Evenki, Kannada, Northern Khanty, Ojibwe) the word ’unable’ does not seem to have a corresponding lexicalized affirmative</a:t>
            </a:r>
          </a:p>
          <a:p>
            <a:endParaRPr lang="sv-SE" dirty="0"/>
          </a:p>
          <a:p>
            <a:r>
              <a:rPr lang="sv-SE" dirty="0" smtClean="0"/>
              <a:t>In 4 languages (Khalkha, Makalero, Nêlêmbwa and Ngemba) the lexicalized </a:t>
            </a:r>
            <a:r>
              <a:rPr lang="sv-SE" i="1" dirty="0" smtClean="0"/>
              <a:t>cannot</a:t>
            </a:r>
            <a:r>
              <a:rPr lang="sv-SE" dirty="0" smtClean="0"/>
              <a:t> is not obligatory for the negation of ability or possibility.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3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17"/>
            <a:ext cx="9144000" cy="646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1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0" y="470364"/>
            <a:ext cx="8970419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Semantics of ’not.want’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873752"/>
          </a:xfrm>
        </p:spPr>
        <p:txBody>
          <a:bodyPr>
            <a:normAutofit fontScale="85000" lnSpcReduction="10000"/>
          </a:bodyPr>
          <a:lstStyle/>
          <a:p>
            <a:r>
              <a:rPr lang="sv-SE" dirty="0" smtClean="0"/>
              <a:t>Least polysemic among the verbs under study here (cf. also Goddard 2001/NSM claim on ’not.want’ being a semantic prime)</a:t>
            </a:r>
          </a:p>
          <a:p>
            <a:pPr marL="0" indent="0">
              <a:buNone/>
            </a:pPr>
            <a:r>
              <a:rPr lang="sv-SE" dirty="0" smtClean="0"/>
              <a:t>(12) Serbian (Indo-European, South Slavic)</a:t>
            </a:r>
          </a:p>
          <a:p>
            <a:pPr marL="0" indent="0">
              <a:buNone/>
              <a:tabLst>
                <a:tab pos="457200" algn="l"/>
                <a:tab pos="1028700" algn="l"/>
                <a:tab pos="1600200" algn="l"/>
                <a:tab pos="2628900" algn="l"/>
              </a:tabLst>
            </a:pPr>
            <a:r>
              <a:rPr lang="sv-SE" dirty="0" smtClean="0"/>
              <a:t>a.	</a:t>
            </a:r>
            <a:r>
              <a:rPr lang="sv-SE" i="1" dirty="0" smtClean="0"/>
              <a:t>to	je	hladno		ali	ho</a:t>
            </a:r>
            <a:r>
              <a:rPr lang="en-US" i="1" dirty="0" err="1" smtClean="0"/>
              <a:t>ču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  <a:tabLst>
                <a:tab pos="457200" algn="l"/>
                <a:tab pos="914400" algn="l"/>
                <a:tab pos="1543050" algn="l"/>
              </a:tabLst>
            </a:pPr>
            <a:r>
              <a:rPr lang="sv-SE" dirty="0"/>
              <a:t>	</a:t>
            </a:r>
            <a:r>
              <a:rPr lang="sv-SE" dirty="0" smtClean="0"/>
              <a:t>it 	is	cool	but	want.</a:t>
            </a:r>
            <a:r>
              <a:rPr lang="sv-SE" sz="2000" dirty="0" smtClean="0"/>
              <a:t>1SG.PRS</a:t>
            </a:r>
            <a:endParaRPr lang="en-US" sz="2000" dirty="0"/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 smtClean="0"/>
              <a:t>	</a:t>
            </a:r>
            <a:r>
              <a:rPr lang="en-US" i="1" dirty="0" smtClean="0"/>
              <a:t>da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i="1" dirty="0" err="1" smtClean="0"/>
              <a:t>jedem</a:t>
            </a:r>
            <a:r>
              <a:rPr lang="en-US" i="1" dirty="0"/>
              <a:t>	</a:t>
            </a:r>
            <a:r>
              <a:rPr lang="en-US" i="1" dirty="0" smtClean="0"/>
              <a:t>		</a:t>
            </a:r>
            <a:r>
              <a:rPr lang="en-US" i="1" dirty="0" err="1" smtClean="0"/>
              <a:t>sladoled</a:t>
            </a:r>
            <a:endParaRPr lang="en-US" i="1" dirty="0" smtClean="0"/>
          </a:p>
          <a:p>
            <a:pPr marL="0" indent="0">
              <a:buNone/>
              <a:tabLst>
                <a:tab pos="457200" algn="l"/>
                <a:tab pos="1828800" algn="l"/>
              </a:tabLst>
            </a:pPr>
            <a:r>
              <a:rPr lang="sv-SE" dirty="0"/>
              <a:t>	</a:t>
            </a:r>
            <a:r>
              <a:rPr lang="sv-SE" dirty="0" smtClean="0"/>
              <a:t>to	eat.1</a:t>
            </a:r>
            <a:r>
              <a:rPr lang="sv-SE" sz="2000" dirty="0" smtClean="0"/>
              <a:t>SG.PRS</a:t>
            </a:r>
            <a:r>
              <a:rPr lang="sv-SE" dirty="0" smtClean="0"/>
              <a:t>		ice-cream</a:t>
            </a:r>
          </a:p>
          <a:p>
            <a:pPr marL="0" indent="0">
              <a:buNone/>
              <a:tabLst>
                <a:tab pos="457200" algn="l"/>
                <a:tab pos="1828800" algn="l"/>
              </a:tabLst>
            </a:pPr>
            <a:r>
              <a:rPr lang="sv-SE" dirty="0" smtClean="0"/>
              <a:t>	’It is cool but I feel like/want to have an ice-cream’</a:t>
            </a:r>
          </a:p>
          <a:p>
            <a:pPr marL="0" indent="0">
              <a:buNone/>
              <a:tabLst>
                <a:tab pos="457200" algn="l"/>
                <a:tab pos="1828800" algn="l"/>
              </a:tabLst>
            </a:pPr>
            <a:endParaRPr lang="en-US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/>
              <a:t> </a:t>
            </a:r>
            <a:r>
              <a:rPr lang="en-US" dirty="0" smtClean="0"/>
              <a:t>b.	</a:t>
            </a:r>
            <a:r>
              <a:rPr lang="en-US" i="1" dirty="0" smtClean="0"/>
              <a:t>to	je	</a:t>
            </a:r>
            <a:r>
              <a:rPr lang="en-US" i="1" dirty="0" err="1" smtClean="0"/>
              <a:t>hladno</a:t>
            </a:r>
            <a:r>
              <a:rPr lang="en-US" i="1" dirty="0" smtClean="0"/>
              <a:t>,		</a:t>
            </a:r>
            <a:r>
              <a:rPr lang="en-US" i="1" dirty="0" err="1" smtClean="0"/>
              <a:t>neču</a:t>
            </a:r>
            <a:r>
              <a:rPr lang="en-US" dirty="0" smtClean="0"/>
              <a:t>	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sv-SE" dirty="0"/>
              <a:t>	</a:t>
            </a:r>
            <a:r>
              <a:rPr lang="sv-SE" dirty="0" smtClean="0"/>
              <a:t>it	is	cool,		not.want.1sg.PRS</a:t>
            </a:r>
            <a:endParaRPr lang="en-US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i="1" dirty="0" smtClean="0"/>
              <a:t>	da</a:t>
            </a:r>
            <a:r>
              <a:rPr lang="en-US" i="1" dirty="0"/>
              <a:t>		</a:t>
            </a:r>
            <a:r>
              <a:rPr lang="en-US" i="1" dirty="0" err="1"/>
              <a:t>jedem</a:t>
            </a:r>
            <a:r>
              <a:rPr lang="en-US" i="1" dirty="0"/>
              <a:t>			</a:t>
            </a:r>
            <a:r>
              <a:rPr lang="en-US" i="1" dirty="0" err="1"/>
              <a:t>sladoled</a:t>
            </a:r>
            <a:endParaRPr lang="en-US" i="1" dirty="0"/>
          </a:p>
          <a:p>
            <a:pPr marL="0" indent="0">
              <a:buNone/>
              <a:tabLst>
                <a:tab pos="457200" algn="l"/>
                <a:tab pos="1828800" algn="l"/>
              </a:tabLst>
            </a:pPr>
            <a:r>
              <a:rPr lang="sv-SE" dirty="0"/>
              <a:t>	to	eat.1</a:t>
            </a:r>
            <a:r>
              <a:rPr lang="sv-SE" sz="2000" dirty="0"/>
              <a:t>SG.PRS</a:t>
            </a:r>
            <a:r>
              <a:rPr lang="sv-SE" dirty="0"/>
              <a:t>		</a:t>
            </a:r>
            <a:r>
              <a:rPr lang="sv-SE" dirty="0" smtClean="0"/>
              <a:t>ice-cream</a:t>
            </a:r>
          </a:p>
          <a:p>
            <a:pPr marL="0" indent="0">
              <a:buNone/>
              <a:tabLst>
                <a:tab pos="457200" algn="l"/>
                <a:tab pos="1828800" algn="l"/>
              </a:tabLst>
            </a:pPr>
            <a:r>
              <a:rPr lang="sv-SE" dirty="0"/>
              <a:t>	</a:t>
            </a:r>
            <a:r>
              <a:rPr lang="sv-SE" dirty="0" smtClean="0"/>
              <a:t>’It is cool, I don’t want any ice-cream’ </a:t>
            </a:r>
            <a:endParaRPr lang="sv-SE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6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’not.want’ verbs as negators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’not.want’ verbs are obligatory for the negation of the sense ’want’ in 8 languages</a:t>
            </a:r>
          </a:p>
          <a:p>
            <a:r>
              <a:rPr lang="sv-SE" dirty="0" smtClean="0"/>
              <a:t>’not.want’ verbs are listed as alternatives for the negation of the sense ’want’ in 9 languages. In some cases, there is a specification that the lexicalized forms belong to the spoken register.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8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’not.want’ verbs as negators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In Serbian/Bosnian/Croatian, the lexicalized forms of ’not.want’ are used as standard negators in predications with future time reference</a:t>
            </a:r>
          </a:p>
          <a:p>
            <a:pPr marL="0" indent="0">
              <a:buNone/>
            </a:pPr>
            <a:r>
              <a:rPr lang="sv-SE" dirty="0" smtClean="0"/>
              <a:t>(13) Serbian </a:t>
            </a:r>
          </a:p>
          <a:p>
            <a:pPr marL="0" indent="0">
              <a:buNone/>
            </a:pPr>
            <a:r>
              <a:rPr lang="en-US" dirty="0" smtClean="0"/>
              <a:t>a. </a:t>
            </a:r>
            <a:r>
              <a:rPr lang="en-US" i="1" dirty="0" smtClean="0"/>
              <a:t>Maria</a:t>
            </a:r>
            <a:r>
              <a:rPr lang="en-US" i="1" dirty="0"/>
              <a:t>	</a:t>
            </a:r>
            <a:r>
              <a:rPr lang="en-US" i="1" dirty="0" err="1"/>
              <a:t>ć</a:t>
            </a:r>
            <a:r>
              <a:rPr lang="en-US" i="1" dirty="0" err="1" smtClean="0"/>
              <a:t>e</a:t>
            </a:r>
            <a:r>
              <a:rPr lang="en-US" i="1" dirty="0"/>
              <a:t>	</a:t>
            </a:r>
            <a:r>
              <a:rPr lang="en-US" i="1" dirty="0" err="1"/>
              <a:t>pevati</a:t>
            </a: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  <a:tabLst>
                <a:tab pos="342900" algn="l"/>
              </a:tabLst>
            </a:pPr>
            <a:r>
              <a:rPr lang="sv-SE" dirty="0" smtClean="0"/>
              <a:t>	</a:t>
            </a:r>
            <a:r>
              <a:rPr lang="en-US" dirty="0"/>
              <a:t> Maria	</a:t>
            </a:r>
            <a:r>
              <a:rPr lang="en-US" sz="2000" dirty="0"/>
              <a:t>FUT</a:t>
            </a:r>
            <a:r>
              <a:rPr lang="en-US" dirty="0"/>
              <a:t>	</a:t>
            </a:r>
            <a:r>
              <a:rPr lang="en-US" dirty="0" smtClean="0"/>
              <a:t>sing.</a:t>
            </a:r>
            <a:r>
              <a:rPr lang="en-US" sz="2000" dirty="0" smtClean="0"/>
              <a:t>INF</a:t>
            </a:r>
          </a:p>
          <a:p>
            <a:pPr marL="0" indent="0">
              <a:buNone/>
              <a:tabLst>
                <a:tab pos="342900" algn="l"/>
              </a:tabLst>
            </a:pPr>
            <a:r>
              <a:rPr lang="sv-SE" dirty="0" smtClean="0"/>
              <a:t>	</a:t>
            </a:r>
            <a:r>
              <a:rPr lang="en-US" dirty="0"/>
              <a:t> ‘Maria will sing</a:t>
            </a:r>
            <a:r>
              <a:rPr lang="en-US" dirty="0" smtClean="0"/>
              <a:t>’</a:t>
            </a:r>
          </a:p>
          <a:p>
            <a:pPr marL="0" indent="0">
              <a:buNone/>
              <a:tabLst>
                <a:tab pos="342900" algn="l"/>
              </a:tabLst>
            </a:pPr>
            <a:endParaRPr lang="en-US" dirty="0" smtClean="0"/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b.</a:t>
            </a:r>
            <a:r>
              <a:rPr lang="en-US" dirty="0"/>
              <a:t>	</a:t>
            </a:r>
            <a:r>
              <a:rPr lang="en-US" i="1" dirty="0" smtClean="0"/>
              <a:t>Maria</a:t>
            </a:r>
            <a:r>
              <a:rPr lang="en-US" i="1" dirty="0"/>
              <a:t>	</a:t>
            </a:r>
            <a:r>
              <a:rPr lang="en-US" i="1" dirty="0" err="1"/>
              <a:t>neće</a:t>
            </a:r>
            <a:r>
              <a:rPr lang="en-US" i="1" dirty="0"/>
              <a:t> 	</a:t>
            </a:r>
            <a:r>
              <a:rPr lang="en-US" i="1" dirty="0" smtClean="0"/>
              <a:t>	</a:t>
            </a:r>
            <a:r>
              <a:rPr lang="en-US" i="1" dirty="0" err="1" smtClean="0"/>
              <a:t>pevati</a:t>
            </a:r>
            <a:endParaRPr lang="en-US" i="1" dirty="0"/>
          </a:p>
          <a:p>
            <a:pPr marL="0" indent="0">
              <a:buNone/>
              <a:tabLst>
                <a:tab pos="400050" algn="l"/>
              </a:tabLst>
            </a:pPr>
            <a:r>
              <a:rPr lang="en-US" dirty="0" smtClean="0"/>
              <a:t>	Maria</a:t>
            </a:r>
            <a:r>
              <a:rPr lang="en-US" dirty="0"/>
              <a:t>	</a:t>
            </a:r>
            <a:r>
              <a:rPr lang="en-US" sz="2000" dirty="0"/>
              <a:t>NEG.FUT</a:t>
            </a:r>
            <a:r>
              <a:rPr lang="en-US" dirty="0"/>
              <a:t>	sing.</a:t>
            </a:r>
            <a:r>
              <a:rPr lang="en-US" sz="2000" dirty="0"/>
              <a:t>INF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dirty="0" smtClean="0"/>
              <a:t>	‘</a:t>
            </a:r>
            <a:r>
              <a:rPr lang="en-US" dirty="0"/>
              <a:t>Maria will not sing’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Lexicalized negative verbs: fusions with a negator or unsegmentable morphemes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91980483"/>
              </p:ext>
            </p:extLst>
          </p:nvPr>
        </p:nvGraphicFramePr>
        <p:xfrm>
          <a:off x="539552" y="2348880"/>
          <a:ext cx="74676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3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Nr of forms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Fusion with SN/other negation marker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Unsegmentable</a:t>
                      </a:r>
                      <a:r>
                        <a:rPr lang="sv-SE" baseline="0" dirty="0" smtClean="0"/>
                        <a:t> morpheme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not.know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 (13%) </a:t>
                      </a:r>
                      <a:r>
                        <a:rPr lang="sv-SE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36 (87%)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cannot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 (17%)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24 (83%)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not.want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 (28%)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18 (72%)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63210" y="1747044"/>
            <a:ext cx="761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The proportions are calculated based on the number of attested 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38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Semantic</a:t>
            </a:r>
            <a:r>
              <a:rPr lang="sv-SE" dirty="0" smtClean="0"/>
              <a:t> </a:t>
            </a:r>
            <a:r>
              <a:rPr lang="sv-SE" dirty="0" err="1" smtClean="0"/>
              <a:t>Domains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negative </a:t>
            </a:r>
            <a:r>
              <a:rPr lang="sv-SE" dirty="0" err="1" smtClean="0"/>
              <a:t>lexicalizations</a:t>
            </a:r>
            <a:endParaRPr lang="sv-SE" dirty="0"/>
          </a:p>
        </p:txBody>
      </p:sp>
      <p:grpSp>
        <p:nvGrpSpPr>
          <p:cNvPr id="5" name="Group 4"/>
          <p:cNvGrpSpPr/>
          <p:nvPr/>
        </p:nvGrpSpPr>
        <p:grpSpPr>
          <a:xfrm>
            <a:off x="372262" y="1556792"/>
            <a:ext cx="1863724" cy="2016224"/>
            <a:chOff x="395536" y="1700808"/>
            <a:chExt cx="2376264" cy="2160240"/>
          </a:xfrm>
        </p:grpSpPr>
        <p:sp>
          <p:nvSpPr>
            <p:cNvPr id="3" name="Oval 2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99592" y="2060848"/>
              <a:ext cx="1359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err="1" smtClean="0"/>
                <a:t>Cognition</a:t>
              </a:r>
              <a:endParaRPr lang="sv-SE" cap="small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627784" y="1530111"/>
            <a:ext cx="1944216" cy="1970897"/>
            <a:chOff x="395536" y="1700808"/>
            <a:chExt cx="2376264" cy="2160240"/>
          </a:xfrm>
        </p:grpSpPr>
        <p:sp>
          <p:nvSpPr>
            <p:cNvPr id="7" name="Oval 6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4366" y="2027726"/>
              <a:ext cx="1731137" cy="708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cap="small" dirty="0" smtClean="0"/>
                <a:t>Emotional</a:t>
              </a:r>
            </a:p>
            <a:p>
              <a:r>
                <a:rPr lang="sv-SE" cap="small" dirty="0" err="1" smtClean="0"/>
                <a:t>attitude</a:t>
              </a:r>
              <a:endParaRPr lang="sv-SE" cap="small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30760" y="1435439"/>
            <a:ext cx="2022420" cy="2137577"/>
            <a:chOff x="395536" y="1700808"/>
            <a:chExt cx="2376264" cy="2160240"/>
          </a:xfrm>
        </p:grpSpPr>
        <p:sp>
          <p:nvSpPr>
            <p:cNvPr id="10" name="Oval 9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5657" y="2060848"/>
              <a:ext cx="1899437" cy="653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cap="small" dirty="0" err="1" smtClean="0"/>
                <a:t>Evaluative</a:t>
              </a:r>
              <a:r>
                <a:rPr lang="sv-SE" cap="small" dirty="0" smtClean="0"/>
                <a:t> </a:t>
              </a:r>
              <a:r>
                <a:rPr lang="sv-SE" cap="small" dirty="0" err="1" smtClean="0"/>
                <a:t>judgment</a:t>
              </a:r>
              <a:endParaRPr lang="sv-SE" cap="small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9512" y="4149080"/>
            <a:ext cx="1668709" cy="2156420"/>
            <a:chOff x="395536" y="1700808"/>
            <a:chExt cx="2376264" cy="2160240"/>
          </a:xfrm>
        </p:grpSpPr>
        <p:sp>
          <p:nvSpPr>
            <p:cNvPr id="13" name="Oval 12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8298" y="2084074"/>
              <a:ext cx="1713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smtClean="0"/>
                <a:t>Possession</a:t>
              </a:r>
              <a:endParaRPr lang="sv-SE" cap="small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575931" y="4145260"/>
            <a:ext cx="1920964" cy="2160240"/>
            <a:chOff x="395536" y="1700808"/>
            <a:chExt cx="2376264" cy="2160240"/>
          </a:xfrm>
        </p:grpSpPr>
        <p:sp>
          <p:nvSpPr>
            <p:cNvPr id="16" name="Oval 15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99592" y="2060848"/>
              <a:ext cx="1666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err="1" smtClean="0"/>
                <a:t>Existence</a:t>
              </a:r>
              <a:endParaRPr lang="sv-SE" cap="small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602673" y="4138012"/>
            <a:ext cx="1997597" cy="2232248"/>
            <a:chOff x="395536" y="1700808"/>
            <a:chExt cx="2376264" cy="2160240"/>
          </a:xfrm>
        </p:grpSpPr>
        <p:sp>
          <p:nvSpPr>
            <p:cNvPr id="19" name="Oval 18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99592" y="2060848"/>
              <a:ext cx="1167387" cy="625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err="1" smtClean="0"/>
                <a:t>Tense</a:t>
              </a:r>
              <a:r>
                <a:rPr lang="sv-SE" cap="small" dirty="0" smtClean="0"/>
                <a:t>-</a:t>
              </a:r>
            </a:p>
            <a:p>
              <a:r>
                <a:rPr lang="sv-SE" cap="small" dirty="0" err="1" smtClean="0"/>
                <a:t>Aspect</a:t>
              </a:r>
              <a:endParaRPr lang="sv-SE" cap="small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03848" y="4118972"/>
            <a:ext cx="1343919" cy="2118340"/>
            <a:chOff x="395536" y="1700808"/>
            <a:chExt cx="2376264" cy="2160240"/>
          </a:xfrm>
        </p:grpSpPr>
        <p:sp>
          <p:nvSpPr>
            <p:cNvPr id="25" name="Oval 24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81473" y="2122358"/>
              <a:ext cx="1315212" cy="376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smtClean="0"/>
                <a:t>Not-be</a:t>
              </a:r>
              <a:endParaRPr lang="sv-SE" cap="small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13211" y="4118972"/>
            <a:ext cx="1980414" cy="2294344"/>
            <a:chOff x="395536" y="1700808"/>
            <a:chExt cx="2376264" cy="2160240"/>
          </a:xfrm>
        </p:grpSpPr>
        <p:sp>
          <p:nvSpPr>
            <p:cNvPr id="28" name="Oval 27"/>
            <p:cNvSpPr/>
            <p:nvPr/>
          </p:nvSpPr>
          <p:spPr>
            <a:xfrm>
              <a:off x="395536" y="1700808"/>
              <a:ext cx="2376264" cy="2160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9592" y="2060848"/>
              <a:ext cx="1277533" cy="347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cap="small" dirty="0" smtClean="0"/>
                <a:t>Modals</a:t>
              </a:r>
              <a:endParaRPr lang="sv-SE" cap="small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28317" y="2348880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not.know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not.understand</a:t>
            </a:r>
            <a:endParaRPr lang="sv-SE" dirty="0"/>
          </a:p>
        </p:txBody>
      </p:sp>
      <p:sp>
        <p:nvSpPr>
          <p:cNvPr id="31" name="TextBox 30"/>
          <p:cNvSpPr txBox="1"/>
          <p:nvPr/>
        </p:nvSpPr>
        <p:spPr>
          <a:xfrm>
            <a:off x="2967665" y="2515559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not.want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not.like</a:t>
            </a:r>
            <a:r>
              <a:rPr lang="sv-SE" dirty="0" smtClean="0"/>
              <a:t>’</a:t>
            </a:r>
            <a:endParaRPr lang="sv-SE" dirty="0"/>
          </a:p>
        </p:txBody>
      </p:sp>
      <p:sp>
        <p:nvSpPr>
          <p:cNvPr id="32" name="TextBox 31"/>
          <p:cNvSpPr txBox="1"/>
          <p:nvPr/>
        </p:nvSpPr>
        <p:spPr>
          <a:xfrm>
            <a:off x="5148064" y="2504227"/>
            <a:ext cx="1465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not.right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not.enough</a:t>
            </a:r>
            <a:r>
              <a:rPr lang="sv-SE" dirty="0" smtClean="0"/>
              <a:t>’</a:t>
            </a:r>
            <a:endParaRPr lang="sv-SE" dirty="0"/>
          </a:p>
        </p:txBody>
      </p:sp>
      <p:grpSp>
        <p:nvGrpSpPr>
          <p:cNvPr id="41" name="Group 40"/>
          <p:cNvGrpSpPr/>
          <p:nvPr/>
        </p:nvGrpSpPr>
        <p:grpSpPr>
          <a:xfrm>
            <a:off x="7020272" y="1460111"/>
            <a:ext cx="1944217" cy="2209585"/>
            <a:chOff x="7020272" y="1460111"/>
            <a:chExt cx="1944217" cy="2209585"/>
          </a:xfrm>
        </p:grpSpPr>
        <p:grpSp>
          <p:nvGrpSpPr>
            <p:cNvPr id="21" name="Group 20"/>
            <p:cNvGrpSpPr/>
            <p:nvPr/>
          </p:nvGrpSpPr>
          <p:grpSpPr>
            <a:xfrm>
              <a:off x="7020272" y="1460111"/>
              <a:ext cx="1944217" cy="2209585"/>
              <a:chOff x="395536" y="1700808"/>
              <a:chExt cx="2376264" cy="216024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395536" y="1700808"/>
                <a:ext cx="2376264" cy="216024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99591" y="2060848"/>
                <a:ext cx="1708837" cy="6318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cap="small" dirty="0" smtClean="0"/>
                  <a:t>Non-</a:t>
                </a:r>
              </a:p>
              <a:p>
                <a:r>
                  <a:rPr lang="sv-SE" cap="small" dirty="0" err="1" smtClean="0"/>
                  <a:t>utterance</a:t>
                </a:r>
                <a:endParaRPr lang="sv-SE" cap="small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7325562" y="2515559"/>
              <a:ext cx="14013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’</a:t>
              </a:r>
              <a:r>
                <a:rPr lang="sv-SE" dirty="0" err="1" smtClean="0"/>
                <a:t>not.talk</a:t>
              </a:r>
              <a:r>
                <a:rPr lang="sv-SE" dirty="0" smtClean="0"/>
                <a:t>’</a:t>
              </a:r>
            </a:p>
            <a:p>
              <a:r>
                <a:rPr lang="sv-SE" dirty="0" smtClean="0"/>
                <a:t>’</a:t>
              </a:r>
              <a:r>
                <a:rPr lang="sv-SE" dirty="0" err="1" smtClean="0"/>
                <a:t>not.inform</a:t>
              </a:r>
              <a:r>
                <a:rPr lang="sv-SE" dirty="0" smtClean="0"/>
                <a:t>’</a:t>
              </a:r>
              <a:endParaRPr lang="sv-SE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84515" y="5027632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not.have</a:t>
            </a:r>
            <a:r>
              <a:rPr lang="sv-SE" dirty="0" smtClean="0"/>
              <a:t>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66064" y="4993009"/>
            <a:ext cx="12314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cannot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need</a:t>
            </a:r>
            <a:r>
              <a:rPr lang="sv-SE" dirty="0" err="1"/>
              <a:t>.</a:t>
            </a:r>
            <a:r>
              <a:rPr lang="sv-SE" dirty="0" err="1" smtClean="0"/>
              <a:t>not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must.not</a:t>
            </a:r>
            <a:r>
              <a:rPr lang="sv-SE" dirty="0" smtClean="0"/>
              <a:t>’</a:t>
            </a:r>
            <a:endParaRPr lang="sv-SE" dirty="0"/>
          </a:p>
        </p:txBody>
      </p:sp>
      <p:sp>
        <p:nvSpPr>
          <p:cNvPr id="36" name="TextBox 35"/>
          <p:cNvSpPr txBox="1"/>
          <p:nvPr/>
        </p:nvSpPr>
        <p:spPr>
          <a:xfrm>
            <a:off x="1911351" y="5018444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not.exist</a:t>
            </a:r>
            <a:r>
              <a:rPr lang="sv-SE" dirty="0" smtClean="0"/>
              <a:t>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17050" y="5069470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’not.be’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85757" y="5178142"/>
            <a:ext cx="1547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’</a:t>
            </a:r>
            <a:r>
              <a:rPr lang="sv-SE" dirty="0" err="1" smtClean="0"/>
              <a:t>did</a:t>
            </a:r>
            <a:r>
              <a:rPr lang="sv-SE" dirty="0" err="1"/>
              <a:t>.</a:t>
            </a:r>
            <a:r>
              <a:rPr lang="sv-SE" dirty="0" err="1" smtClean="0"/>
              <a:t>not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not.finished</a:t>
            </a:r>
            <a:r>
              <a:rPr lang="sv-SE" dirty="0" smtClean="0"/>
              <a:t>’</a:t>
            </a:r>
          </a:p>
          <a:p>
            <a:r>
              <a:rPr lang="sv-SE" dirty="0" smtClean="0"/>
              <a:t>’</a:t>
            </a:r>
            <a:r>
              <a:rPr lang="sv-SE" dirty="0" err="1" smtClean="0"/>
              <a:t>not.yet</a:t>
            </a:r>
            <a:r>
              <a:rPr lang="sv-SE" dirty="0" smtClean="0"/>
              <a:t>’</a:t>
            </a:r>
            <a:endParaRPr lang="sv-SE" dirty="0"/>
          </a:p>
        </p:txBody>
      </p:sp>
      <p:sp>
        <p:nvSpPr>
          <p:cNvPr id="39" name="TextBox 38"/>
          <p:cNvSpPr txBox="1"/>
          <p:nvPr/>
        </p:nvSpPr>
        <p:spPr>
          <a:xfrm>
            <a:off x="3589260" y="6282838"/>
            <a:ext cx="16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Zeshan (2004)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4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Conclutions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The lexicalization of negative senses is not random but is rather organized around a limited number of cognitively salient categories (cf.  Zeshan 2004)</a:t>
            </a:r>
            <a:endParaRPr lang="en-US" dirty="0" smtClean="0"/>
          </a:p>
          <a:p>
            <a:r>
              <a:rPr lang="sv-SE" dirty="0" smtClean="0"/>
              <a:t>An (weak) implicational universal can be postulated,</a:t>
            </a:r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	Not.exist	&gt; Not.know &gt; not.speak</a:t>
            </a:r>
          </a:p>
          <a:p>
            <a:pPr marL="0" indent="0">
              <a:buNone/>
              <a:tabLst>
                <a:tab pos="914400" algn="l"/>
                <a:tab pos="1714500" algn="l"/>
              </a:tabLst>
            </a:pPr>
            <a:r>
              <a:rPr lang="sv-SE" dirty="0"/>
              <a:t>	</a:t>
            </a:r>
            <a:r>
              <a:rPr lang="sv-SE" dirty="0" smtClean="0"/>
              <a:t>Not.be	   cannot	  not.like</a:t>
            </a:r>
          </a:p>
          <a:p>
            <a:pPr marL="0" indent="0">
              <a:buNone/>
              <a:tabLst>
                <a:tab pos="914400" algn="l"/>
                <a:tab pos="1714500" algn="l"/>
              </a:tabLst>
            </a:pPr>
            <a:r>
              <a:rPr lang="sv-SE" dirty="0"/>
              <a:t>	</a:t>
            </a:r>
            <a:r>
              <a:rPr lang="sv-SE" dirty="0" smtClean="0"/>
              <a:t>			   not. want	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1244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References</a:t>
            </a:r>
            <a:r>
              <a:rPr lang="sv-SE" dirty="0" smtClean="0"/>
              <a:t> (1)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57188" indent="-357188">
              <a:buNone/>
            </a:pPr>
            <a:r>
              <a:rPr lang="en-US" sz="1400" dirty="0" smtClean="0"/>
              <a:t>Brinton</a:t>
            </a:r>
            <a:r>
              <a:rPr lang="en-US" sz="1400" dirty="0"/>
              <a:t>, Laurel J., and </a:t>
            </a:r>
            <a:r>
              <a:rPr lang="en-US" sz="1400" dirty="0" err="1"/>
              <a:t>Traugott</a:t>
            </a:r>
            <a:r>
              <a:rPr lang="en-US" sz="1400" dirty="0"/>
              <a:t>, Elizabeth </a:t>
            </a:r>
            <a:r>
              <a:rPr lang="en-US" sz="1400" dirty="0" err="1"/>
              <a:t>Closs</a:t>
            </a:r>
            <a:r>
              <a:rPr lang="en-US" sz="1400" dirty="0"/>
              <a:t>. 2005. </a:t>
            </a:r>
            <a:r>
              <a:rPr lang="en-US" sz="1400" i="1" dirty="0"/>
              <a:t>Lexicalization and Language Change</a:t>
            </a:r>
            <a:r>
              <a:rPr lang="en-US" sz="1400" dirty="0"/>
              <a:t>. Cambridge: Cambridge University Press.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Clark, Ross. 2002. </a:t>
            </a:r>
            <a:r>
              <a:rPr lang="en-US" sz="1400" dirty="0" err="1"/>
              <a:t>Ifira-Mele</a:t>
            </a:r>
            <a:r>
              <a:rPr lang="en-US" sz="1400" dirty="0"/>
              <a:t>. In </a:t>
            </a:r>
            <a:r>
              <a:rPr lang="en-US" sz="1400" i="1" dirty="0"/>
              <a:t>The Oceanic Languages</a:t>
            </a:r>
            <a:r>
              <a:rPr lang="en-US" sz="1400" dirty="0"/>
              <a:t>, eds. John Lynch, Malcolm Ross and Terry Crowley, 681-693. Richmond, Surrey: Curzon.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Croft, William. 1991. The Evolution of Negation. </a:t>
            </a:r>
            <a:r>
              <a:rPr lang="en-US" sz="1400" i="1" dirty="0"/>
              <a:t>Journal of Linguistics</a:t>
            </a:r>
            <a:r>
              <a:rPr lang="en-US" sz="1400" dirty="0"/>
              <a:t> 27:1-39.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de </a:t>
            </a:r>
            <a:r>
              <a:rPr lang="en-US" sz="1400" dirty="0" err="1"/>
              <a:t>Haan</a:t>
            </a:r>
            <a:r>
              <a:rPr lang="en-US" sz="1400" dirty="0"/>
              <a:t>, Ferdinand. 1997. </a:t>
            </a:r>
            <a:r>
              <a:rPr lang="en-US" sz="1400" i="1" dirty="0"/>
              <a:t>The Interaction of Negation and Modality: A Typological Study</a:t>
            </a:r>
            <a:r>
              <a:rPr lang="en-US" sz="1400" dirty="0"/>
              <a:t>: Outstanding Dissertations in Linguistics Series: Garland Publishers</a:t>
            </a:r>
            <a:r>
              <a:rPr lang="en-US" sz="1400" dirty="0" smtClean="0"/>
              <a:t>.</a:t>
            </a:r>
          </a:p>
          <a:p>
            <a:pPr marL="357188" indent="-357188">
              <a:buNone/>
            </a:pPr>
            <a:r>
              <a:rPr lang="en-US" sz="1400" dirty="0"/>
              <a:t>Early, Robert. 1994. A Grammar of </a:t>
            </a:r>
            <a:r>
              <a:rPr lang="en-US" sz="1400" dirty="0" err="1"/>
              <a:t>Lewo</a:t>
            </a:r>
            <a:r>
              <a:rPr lang="en-US" sz="1400" dirty="0"/>
              <a:t>, Vanuatu, Australian National University: Ph.D</a:t>
            </a:r>
            <a:r>
              <a:rPr lang="en-US" sz="1400" dirty="0" smtClean="0"/>
              <a:t>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 err="1"/>
              <a:t>Eriksen</a:t>
            </a:r>
            <a:r>
              <a:rPr lang="en-US" sz="1400" dirty="0"/>
              <a:t>, </a:t>
            </a:r>
            <a:r>
              <a:rPr lang="en-US" sz="1400" dirty="0" err="1"/>
              <a:t>Pål</a:t>
            </a:r>
            <a:r>
              <a:rPr lang="en-US" sz="1400" dirty="0"/>
              <a:t> </a:t>
            </a:r>
            <a:r>
              <a:rPr lang="en-US" sz="1400" dirty="0" err="1"/>
              <a:t>Kristian</a:t>
            </a:r>
            <a:r>
              <a:rPr lang="en-US" sz="1400" dirty="0"/>
              <a:t>. 2011. 'To Not Be' or not 'to not be': The typology of negation of non-verbal predicates. </a:t>
            </a:r>
            <a:r>
              <a:rPr lang="en-US" sz="1400" i="1" dirty="0"/>
              <a:t>Studies in Language</a:t>
            </a:r>
            <a:r>
              <a:rPr lang="en-US" sz="1400" dirty="0"/>
              <a:t> 35:275-310.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Evans, Nicholas D. 2010. Semantic Typology. In </a:t>
            </a:r>
            <a:r>
              <a:rPr lang="en-US" sz="1400" i="1" dirty="0"/>
              <a:t>The Oxford Handbook of Linguistic Typology</a:t>
            </a:r>
            <a:r>
              <a:rPr lang="en-US" sz="1400" dirty="0"/>
              <a:t>, ed. Jae-Jung Song, 504-533. Oxford: Oxford University Press.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Goddard, Cliff. 2001. </a:t>
            </a:r>
            <a:r>
              <a:rPr lang="en-US" sz="1400" dirty="0" err="1"/>
              <a:t>Lexico</a:t>
            </a:r>
            <a:r>
              <a:rPr lang="en-US" sz="1400" dirty="0"/>
              <a:t>-semantic universals: A critical overview. </a:t>
            </a:r>
            <a:r>
              <a:rPr lang="en-US" sz="1400" i="1" dirty="0"/>
              <a:t>Linguistic Typology</a:t>
            </a:r>
            <a:r>
              <a:rPr lang="en-US" sz="1400" dirty="0"/>
              <a:t> 5:1-65</a:t>
            </a:r>
            <a:r>
              <a:rPr lang="en-US" sz="1400" dirty="0" smtClean="0"/>
              <a:t>.</a:t>
            </a:r>
          </a:p>
          <a:p>
            <a:pPr marL="357188" indent="-357188">
              <a:buNone/>
            </a:pPr>
            <a:r>
              <a:rPr lang="en-US" sz="1400" dirty="0"/>
              <a:t>Huber, Juliette. 2011. </a:t>
            </a:r>
            <a:r>
              <a:rPr lang="en-US" sz="1400" i="1" dirty="0"/>
              <a:t>A Grammar of </a:t>
            </a:r>
            <a:r>
              <a:rPr lang="en-US" sz="1400" i="1" dirty="0" err="1"/>
              <a:t>Makalero</a:t>
            </a:r>
            <a:r>
              <a:rPr lang="en-US" sz="1400" i="1" dirty="0"/>
              <a:t>, A Papuan language from East Timor</a:t>
            </a:r>
            <a:r>
              <a:rPr lang="en-US" sz="1400" dirty="0"/>
              <a:t>. Utrecht: LOT</a:t>
            </a:r>
            <a:r>
              <a:rPr lang="en-US" sz="1400" dirty="0" smtClean="0"/>
              <a:t>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Jacobson, Steven A., and Jacobson, Anna W. 1995. </a:t>
            </a:r>
            <a:r>
              <a:rPr lang="en-US" sz="1400" i="1" dirty="0"/>
              <a:t>A Practical Grammar of the Central Alaskan  </a:t>
            </a:r>
            <a:r>
              <a:rPr lang="en-US" sz="1400" i="1" dirty="0" err="1"/>
              <a:t>Yup'ik</a:t>
            </a:r>
            <a:r>
              <a:rPr lang="en-US" sz="1400" i="1" dirty="0"/>
              <a:t> Eskimo Language.</a:t>
            </a:r>
            <a:r>
              <a:rPr lang="en-US" sz="1400" dirty="0"/>
              <a:t> Fairbanks: Alaska Native Language Center and Program, University of Alaska Fairbanks</a:t>
            </a:r>
            <a:r>
              <a:rPr lang="en-US" sz="1400" dirty="0" smtClean="0"/>
              <a:t>.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9665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References</a:t>
            </a:r>
            <a:r>
              <a:rPr lang="sv-SE" dirty="0" smtClean="0"/>
              <a:t> (2)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57188" indent="-357188">
              <a:buNone/>
            </a:pPr>
            <a:r>
              <a:rPr lang="en-US" sz="1400" dirty="0"/>
              <a:t>Jespersen, Otto. 1917. </a:t>
            </a:r>
            <a:r>
              <a:rPr lang="en-US" sz="1400" i="1" dirty="0"/>
              <a:t>Negation in English and other languages</a:t>
            </a:r>
            <a:r>
              <a:rPr lang="en-US" sz="1400" dirty="0"/>
              <a:t>. </a:t>
            </a:r>
            <a:r>
              <a:rPr lang="sv-SE" sz="1400" dirty="0"/>
              <a:t>København: Hovedkommissionær: Andr, Fred, Høst &amp; Søn, KGL. </a:t>
            </a:r>
            <a:r>
              <a:rPr lang="en-US" sz="1400" dirty="0"/>
              <a:t>Hof-</a:t>
            </a:r>
            <a:r>
              <a:rPr lang="en-US" sz="1400" dirty="0" err="1"/>
              <a:t>boghandel</a:t>
            </a:r>
            <a:r>
              <a:rPr lang="en-US" sz="1400" dirty="0"/>
              <a:t>, </a:t>
            </a:r>
            <a:r>
              <a:rPr lang="en-US" sz="1400" dirty="0" err="1"/>
              <a:t>Bianco</a:t>
            </a:r>
            <a:r>
              <a:rPr lang="en-US" sz="1400" dirty="0"/>
              <a:t> </a:t>
            </a:r>
            <a:r>
              <a:rPr lang="en-US" sz="1400" dirty="0" err="1"/>
              <a:t>Lunos</a:t>
            </a:r>
            <a:r>
              <a:rPr lang="en-US" sz="1400" dirty="0"/>
              <a:t> </a:t>
            </a:r>
            <a:r>
              <a:rPr lang="en-US" sz="1400" dirty="0" err="1"/>
              <a:t>Bogtrykkeri</a:t>
            </a:r>
            <a:r>
              <a:rPr lang="en-US" sz="1400" dirty="0" smtClean="0"/>
              <a:t>.</a:t>
            </a:r>
          </a:p>
          <a:p>
            <a:pPr marL="357188" indent="-357188">
              <a:buNone/>
            </a:pPr>
            <a:r>
              <a:rPr lang="en-US" sz="1400" dirty="0" smtClean="0"/>
              <a:t>Koch</a:t>
            </a:r>
            <a:r>
              <a:rPr lang="en-US" sz="1400" dirty="0"/>
              <a:t>, Peter. 2001. Lexical typology. In </a:t>
            </a:r>
            <a:r>
              <a:rPr lang="en-US" sz="1400" i="1" dirty="0"/>
              <a:t>Language Typology and Language Universals</a:t>
            </a:r>
            <a:r>
              <a:rPr lang="en-US" sz="1400" dirty="0"/>
              <a:t>, eds. Martin </a:t>
            </a:r>
            <a:r>
              <a:rPr lang="en-US" sz="1400" dirty="0" err="1"/>
              <a:t>Haspelmath</a:t>
            </a:r>
            <a:r>
              <a:rPr lang="en-US" sz="1400" dirty="0"/>
              <a:t>, </a:t>
            </a:r>
            <a:r>
              <a:rPr lang="en-US" sz="1400" dirty="0" err="1"/>
              <a:t>Ekkehard</a:t>
            </a:r>
            <a:r>
              <a:rPr lang="en-US" sz="1400" dirty="0"/>
              <a:t> </a:t>
            </a:r>
            <a:r>
              <a:rPr lang="en-US" sz="1400" dirty="0" err="1"/>
              <a:t>König</a:t>
            </a:r>
            <a:r>
              <a:rPr lang="en-US" sz="1400" dirty="0"/>
              <a:t>, </a:t>
            </a:r>
            <a:r>
              <a:rPr lang="en-US" sz="1400" dirty="0" err="1"/>
              <a:t>Wulf</a:t>
            </a:r>
            <a:r>
              <a:rPr lang="en-US" sz="1400" dirty="0"/>
              <a:t> </a:t>
            </a:r>
            <a:r>
              <a:rPr lang="en-US" sz="1400" dirty="0" err="1"/>
              <a:t>Oesterreicher</a:t>
            </a:r>
            <a:r>
              <a:rPr lang="en-US" sz="1400" dirty="0"/>
              <a:t> and Wolfgang </a:t>
            </a:r>
            <a:r>
              <a:rPr lang="en-US" sz="1400" dirty="0" err="1"/>
              <a:t>Raible</a:t>
            </a:r>
            <a:r>
              <a:rPr lang="en-US" sz="1400" dirty="0"/>
              <a:t>, 1142-1179. Berlin/New York: Walter de </a:t>
            </a:r>
            <a:r>
              <a:rPr lang="en-US" sz="1400" dirty="0" err="1"/>
              <a:t>Gruyter</a:t>
            </a:r>
            <a:r>
              <a:rPr lang="en-US" sz="1400" dirty="0"/>
              <a:t>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 err="1"/>
              <a:t>Koptjevskaja</a:t>
            </a:r>
            <a:r>
              <a:rPr lang="en-US" sz="1400" dirty="0"/>
              <a:t>-Tamm, Maria. 2008. Approaching lexical typology. In </a:t>
            </a:r>
            <a:r>
              <a:rPr lang="en-US" sz="1400" i="1" dirty="0"/>
              <a:t>From Polysemy to Semantic Change</a:t>
            </a:r>
            <a:r>
              <a:rPr lang="en-US" sz="1400" dirty="0"/>
              <a:t>, ed. Martine </a:t>
            </a:r>
            <a:r>
              <a:rPr lang="en-US" sz="1400" dirty="0" err="1"/>
              <a:t>Vanhove</a:t>
            </a:r>
            <a:r>
              <a:rPr lang="en-US" sz="1400" dirty="0"/>
              <a:t>, 3-52. Amsterdam/Philadelphia: John </a:t>
            </a:r>
            <a:r>
              <a:rPr lang="en-US" sz="1400" dirty="0" err="1"/>
              <a:t>Benjamins</a:t>
            </a:r>
            <a:r>
              <a:rPr lang="en-US" sz="1400" dirty="0"/>
              <a:t> Publishing Company.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Moreno-Cabrera, Juan C. 1998. On the relationships between </a:t>
            </a:r>
            <a:r>
              <a:rPr lang="en-US" sz="1400" dirty="0" err="1"/>
              <a:t>grammaticalization</a:t>
            </a:r>
            <a:r>
              <a:rPr lang="en-US" sz="1400" dirty="0"/>
              <a:t> and lexicalization. In </a:t>
            </a:r>
            <a:r>
              <a:rPr lang="en-US" sz="1400" i="1" dirty="0"/>
              <a:t>The Limits of </a:t>
            </a:r>
            <a:r>
              <a:rPr lang="en-US" sz="1400" i="1" dirty="0" err="1"/>
              <a:t>Grammaticalization</a:t>
            </a:r>
            <a:r>
              <a:rPr lang="en-US" sz="1400" dirty="0"/>
              <a:t>, eds. Anna </a:t>
            </a:r>
            <a:r>
              <a:rPr lang="en-US" sz="1400" dirty="0" err="1"/>
              <a:t>Giacalone</a:t>
            </a:r>
            <a:r>
              <a:rPr lang="en-US" sz="1400" dirty="0"/>
              <a:t> Ramat and Paul Hopper, 211-227. Amsterdam: John </a:t>
            </a:r>
            <a:r>
              <a:rPr lang="en-US" sz="1400" dirty="0" err="1"/>
              <a:t>Benjamins</a:t>
            </a:r>
            <a:r>
              <a:rPr lang="en-US" sz="1400" dirty="0" smtClean="0"/>
              <a:t>.</a:t>
            </a:r>
          </a:p>
          <a:p>
            <a:pPr marL="357188" indent="-357188">
              <a:buNone/>
            </a:pPr>
            <a:r>
              <a:rPr lang="en-US" sz="1400" dirty="0" err="1"/>
              <a:t>Næss</a:t>
            </a:r>
            <a:r>
              <a:rPr lang="en-US" sz="1400" dirty="0"/>
              <a:t>, </a:t>
            </a:r>
            <a:r>
              <a:rPr lang="en-US" sz="1400" dirty="0" err="1"/>
              <a:t>Åshild</a:t>
            </a:r>
            <a:r>
              <a:rPr lang="en-US" sz="1400" dirty="0"/>
              <a:t>, and </a:t>
            </a:r>
            <a:r>
              <a:rPr lang="en-US" sz="1400" dirty="0" err="1"/>
              <a:t>Hovdhaugen</a:t>
            </a:r>
            <a:r>
              <a:rPr lang="en-US" sz="1400" dirty="0"/>
              <a:t>, Even. 2011. </a:t>
            </a:r>
            <a:r>
              <a:rPr lang="en-US" sz="1400" i="1" dirty="0"/>
              <a:t>A grammar of </a:t>
            </a:r>
            <a:r>
              <a:rPr lang="en-US" sz="1400" i="1" dirty="0" err="1"/>
              <a:t>Vaeakau-Taumako</a:t>
            </a:r>
            <a:r>
              <a:rPr lang="en-US" sz="1400" dirty="0"/>
              <a:t>: Mouton Grammar Library. Berlin: Mouton de </a:t>
            </a:r>
            <a:r>
              <a:rPr lang="en-US" sz="1400" dirty="0" err="1" smtClean="0"/>
              <a:t>Gruyter</a:t>
            </a:r>
            <a:endParaRPr lang="en-US" sz="1400" dirty="0" smtClean="0"/>
          </a:p>
          <a:p>
            <a:pPr marL="357188" indent="-357188">
              <a:buNone/>
            </a:pPr>
            <a:r>
              <a:rPr lang="en-US" sz="1400" dirty="0"/>
              <a:t>Palmer, F. R. 1995. Negation and the Modals of Possibility and Necessity. In </a:t>
            </a:r>
            <a:r>
              <a:rPr lang="en-US" sz="1400" i="1" dirty="0"/>
              <a:t>Modality in Grammar and Discourse</a:t>
            </a:r>
            <a:r>
              <a:rPr lang="en-US" sz="1400" dirty="0"/>
              <a:t>, eds. J. </a:t>
            </a:r>
            <a:r>
              <a:rPr lang="en-US" sz="1400" dirty="0" err="1"/>
              <a:t>Bybee</a:t>
            </a:r>
            <a:r>
              <a:rPr lang="en-US" sz="1400" dirty="0"/>
              <a:t> and S. Fleischman, 453-471. Amsterdam: John </a:t>
            </a:r>
            <a:r>
              <a:rPr lang="en-US" sz="1400" dirty="0" err="1"/>
              <a:t>Benjamins</a:t>
            </a:r>
            <a:r>
              <a:rPr lang="en-US" sz="1400" dirty="0"/>
              <a:t> Publishing Company.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Payne, John R. 1985. Negation. In </a:t>
            </a:r>
            <a:r>
              <a:rPr lang="en-US" sz="1400" i="1" dirty="0"/>
              <a:t>Language Typology and Syntactic Description, </a:t>
            </a:r>
            <a:r>
              <a:rPr lang="en-US" sz="1400" i="1" dirty="0" err="1"/>
              <a:t>vol</a:t>
            </a:r>
            <a:r>
              <a:rPr lang="en-US" sz="1400" i="1" dirty="0"/>
              <a:t> I: Clause Structure</a:t>
            </a:r>
            <a:r>
              <a:rPr lang="en-US" sz="1400" dirty="0"/>
              <a:t>, ed. Timothy </a:t>
            </a:r>
            <a:r>
              <a:rPr lang="en-US" sz="1400" dirty="0" err="1"/>
              <a:t>Shopen</a:t>
            </a:r>
            <a:r>
              <a:rPr lang="en-US" sz="1400" dirty="0"/>
              <a:t>, 197-242. Cambridge: Cambridge University Press.</a:t>
            </a:r>
            <a:endParaRPr lang="sv-SE" sz="1400"/>
          </a:p>
          <a:p>
            <a:pPr marL="357188" indent="-357188"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9952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References</a:t>
            </a:r>
            <a:r>
              <a:rPr lang="sv-SE" dirty="0" smtClean="0"/>
              <a:t> (2)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57188" indent="-357188">
              <a:buNone/>
            </a:pPr>
            <a:r>
              <a:rPr lang="en-US" sz="1400" dirty="0" smtClean="0"/>
              <a:t>Wagner-Nagy</a:t>
            </a:r>
            <a:r>
              <a:rPr lang="en-US" sz="1400" dirty="0"/>
              <a:t>, </a:t>
            </a:r>
            <a:r>
              <a:rPr lang="en-US" sz="1400" dirty="0" err="1"/>
              <a:t>Beáta</a:t>
            </a:r>
            <a:r>
              <a:rPr lang="en-US" sz="1400" dirty="0"/>
              <a:t>. 2011. </a:t>
            </a:r>
            <a:r>
              <a:rPr lang="en-US" sz="1400" i="1" dirty="0"/>
              <a:t>On the typology of negation in Ob-Ugric and Samoyedic Languages</a:t>
            </a:r>
            <a:r>
              <a:rPr lang="en-US" sz="1400" dirty="0"/>
              <a:t>. Helsinki: </a:t>
            </a:r>
            <a:r>
              <a:rPr lang="en-US" sz="1400" dirty="0" err="1"/>
              <a:t>Suomalais-Ugrilainen</a:t>
            </a:r>
            <a:r>
              <a:rPr lang="en-US" sz="1400" dirty="0"/>
              <a:t> </a:t>
            </a:r>
            <a:r>
              <a:rPr lang="en-US" sz="1400" dirty="0" err="1"/>
              <a:t>Seura</a:t>
            </a:r>
            <a:r>
              <a:rPr lang="en-US" sz="1400" dirty="0"/>
              <a:t> -- </a:t>
            </a:r>
            <a:r>
              <a:rPr lang="en-US" sz="1400" dirty="0" err="1"/>
              <a:t>Société</a:t>
            </a:r>
            <a:r>
              <a:rPr lang="en-US" sz="1400" dirty="0"/>
              <a:t> </a:t>
            </a:r>
            <a:r>
              <a:rPr lang="en-US" sz="1400" dirty="0" err="1"/>
              <a:t>Finno-Ougrienne</a:t>
            </a:r>
            <a:r>
              <a:rPr lang="en-US" sz="1400" dirty="0"/>
              <a:t> -- Finno-Ugrian Society.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/>
              <a:t>van der </a:t>
            </a:r>
            <a:r>
              <a:rPr lang="en-US" sz="1400" dirty="0" err="1"/>
              <a:t>Auwera</a:t>
            </a:r>
            <a:r>
              <a:rPr lang="en-US" sz="1400" dirty="0"/>
              <a:t>, Johan. 2001. On the typology of negative modals. In </a:t>
            </a:r>
            <a:r>
              <a:rPr lang="en-US" sz="1400" i="1" dirty="0"/>
              <a:t>Perspectives on Negation and Polarity Items</a:t>
            </a:r>
            <a:r>
              <a:rPr lang="en-US" sz="1400" dirty="0"/>
              <a:t>, eds. Jack </a:t>
            </a:r>
            <a:r>
              <a:rPr lang="en-US" sz="1400" dirty="0" err="1"/>
              <a:t>Hoeksema</a:t>
            </a:r>
            <a:r>
              <a:rPr lang="en-US" sz="1400" dirty="0"/>
              <a:t>, </a:t>
            </a:r>
            <a:r>
              <a:rPr lang="en-US" sz="1400" dirty="0" err="1"/>
              <a:t>Hotze</a:t>
            </a:r>
            <a:r>
              <a:rPr lang="en-US" sz="1400" dirty="0"/>
              <a:t> </a:t>
            </a:r>
            <a:r>
              <a:rPr lang="en-US" sz="1400" dirty="0" err="1"/>
              <a:t>Rullmann</a:t>
            </a:r>
            <a:r>
              <a:rPr lang="en-US" sz="1400" dirty="0"/>
              <a:t>, Victor Sanchez-Valencia and Ton van der </a:t>
            </a:r>
            <a:r>
              <a:rPr lang="en-US" sz="1400" dirty="0" err="1"/>
              <a:t>Wouden</a:t>
            </a:r>
            <a:r>
              <a:rPr lang="en-US" sz="1400" dirty="0"/>
              <a:t>, 23-48. Amsterdam: John </a:t>
            </a:r>
            <a:r>
              <a:rPr lang="en-US" sz="1400" dirty="0" err="1"/>
              <a:t>Benjamins</a:t>
            </a:r>
            <a:r>
              <a:rPr lang="en-US" sz="1400" dirty="0"/>
              <a:t> Publishing Company</a:t>
            </a:r>
            <a:r>
              <a:rPr lang="en-US" sz="1400" dirty="0" smtClean="0"/>
              <a:t>.</a:t>
            </a:r>
          </a:p>
          <a:p>
            <a:pPr marL="357188" indent="-357188">
              <a:buNone/>
            </a:pPr>
            <a:r>
              <a:rPr lang="en-US" sz="1400" dirty="0" smtClean="0"/>
              <a:t>van </a:t>
            </a:r>
            <a:r>
              <a:rPr lang="en-US" sz="1400" dirty="0" err="1"/>
              <a:t>Gelderen</a:t>
            </a:r>
            <a:r>
              <a:rPr lang="en-US" sz="1400" dirty="0"/>
              <a:t>, </a:t>
            </a:r>
            <a:r>
              <a:rPr lang="en-US" sz="1400" dirty="0" err="1"/>
              <a:t>Elly</a:t>
            </a:r>
            <a:r>
              <a:rPr lang="en-US" sz="1400" dirty="0"/>
              <a:t>. 2008. Negative Cycles. </a:t>
            </a:r>
            <a:r>
              <a:rPr lang="en-US" sz="1400" i="1" dirty="0"/>
              <a:t>Linguistic Typology</a:t>
            </a:r>
            <a:r>
              <a:rPr lang="en-US" sz="1400" dirty="0"/>
              <a:t> 12:195-243.</a:t>
            </a:r>
            <a:endParaRPr lang="sv-SE" sz="1400" dirty="0"/>
          </a:p>
          <a:p>
            <a:pPr marL="357188" indent="-357188">
              <a:buNone/>
            </a:pPr>
            <a:r>
              <a:rPr lang="en-US" sz="1400" dirty="0" err="1"/>
              <a:t>Zeshan</a:t>
            </a:r>
            <a:r>
              <a:rPr lang="en-US" sz="1400" dirty="0"/>
              <a:t>, Ulrike. 2004. </a:t>
            </a:r>
            <a:r>
              <a:rPr lang="en-US" sz="1400" dirty="0" err="1"/>
              <a:t>Hand,head,and</a:t>
            </a:r>
            <a:r>
              <a:rPr lang="en-US" sz="1400" dirty="0"/>
              <a:t> face: Negative constructions in sign languages. </a:t>
            </a:r>
            <a:r>
              <a:rPr lang="en-US" sz="1400" i="1" dirty="0"/>
              <a:t>Linguistic Typology</a:t>
            </a:r>
            <a:r>
              <a:rPr lang="en-US" sz="1400" dirty="0"/>
              <a:t> 8:1-58. 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0237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1131</TotalTime>
  <Words>1991</Words>
  <Application>Microsoft Office PowerPoint</Application>
  <PresentationFormat>On-screen Show (4:3)</PresentationFormat>
  <Paragraphs>377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Calibri</vt:lpstr>
      <vt:lpstr>Century Schoolbook</vt:lpstr>
      <vt:lpstr>Times New Roman</vt:lpstr>
      <vt:lpstr>Wingdings</vt:lpstr>
      <vt:lpstr>Wingdings 2</vt:lpstr>
      <vt:lpstr>Oriel</vt:lpstr>
      <vt:lpstr>Lexicalization of negative senses: a cross-linguistic study</vt:lpstr>
      <vt:lpstr>Background (1)</vt:lpstr>
      <vt:lpstr>Background (2)</vt:lpstr>
      <vt:lpstr>Background (3)</vt:lpstr>
      <vt:lpstr>Method (1)</vt:lpstr>
      <vt:lpstr>Method (2)</vt:lpstr>
      <vt:lpstr>Method (3)</vt:lpstr>
      <vt:lpstr>Method (4)</vt:lpstr>
      <vt:lpstr>The data</vt:lpstr>
      <vt:lpstr>General results (1)</vt:lpstr>
      <vt:lpstr>General results (2)</vt:lpstr>
      <vt:lpstr>General results (3)</vt:lpstr>
      <vt:lpstr>General results (2)</vt:lpstr>
      <vt:lpstr>PowerPoint Presentation</vt:lpstr>
      <vt:lpstr>PowerPoint Presentation</vt:lpstr>
      <vt:lpstr>PowerPoint Presentation</vt:lpstr>
      <vt:lpstr>Semantics of ’not.know’ verbs (1)</vt:lpstr>
      <vt:lpstr>Semantics of ’not.know’ verbs (2)</vt:lpstr>
      <vt:lpstr>Semantics of ’not.know’ verbs</vt:lpstr>
      <vt:lpstr>Semantics of ’not.know’ verbs (2)</vt:lpstr>
      <vt:lpstr>Semantics of ’not.know’ verbs</vt:lpstr>
      <vt:lpstr>Semantics of ’not.know’ verbs</vt:lpstr>
      <vt:lpstr>Use of ’not.know’ verbs as negators</vt:lpstr>
      <vt:lpstr>PowerPoint Presentation</vt:lpstr>
      <vt:lpstr>PowerPoint Presentation</vt:lpstr>
      <vt:lpstr>PowerPoint Presentation</vt:lpstr>
      <vt:lpstr>Semantics of ’cannot’ verbs (1)</vt:lpstr>
      <vt:lpstr>Semantics of ’cannot’ verbs</vt:lpstr>
      <vt:lpstr>Semantics of ’cannot’ verbs</vt:lpstr>
      <vt:lpstr>Semantics of ’cannot’ verbs</vt:lpstr>
      <vt:lpstr>’cannot’ verbs as negators</vt:lpstr>
      <vt:lpstr>PowerPoint Presentation</vt:lpstr>
      <vt:lpstr>PowerPoint Presentation</vt:lpstr>
      <vt:lpstr>Semantics of ’not.want’ verbs</vt:lpstr>
      <vt:lpstr>’not.want’ verbs as negators (1)</vt:lpstr>
      <vt:lpstr>’not.want’ verbs as negators (2)</vt:lpstr>
      <vt:lpstr>Lexicalized negative verbs: fusions with a negator or unsegmentable morphemes</vt:lpstr>
      <vt:lpstr>Semantic Domains of negative lexicalizations</vt:lpstr>
      <vt:lpstr>Conclutions</vt:lpstr>
      <vt:lpstr>References (1)</vt:lpstr>
      <vt:lpstr>References (2)</vt:lpstr>
      <vt:lpstr>References (2)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Lexicalization of negative senses: a cross-linguistic study</dc:title>
  <dc:creator>Ljuba Veselinova</dc:creator>
  <cp:lastModifiedBy>Luba Nikolova Vesselinova</cp:lastModifiedBy>
  <cp:revision>100</cp:revision>
  <dcterms:created xsi:type="dcterms:W3CDTF">2013-04-24T12:35:21Z</dcterms:created>
  <dcterms:modified xsi:type="dcterms:W3CDTF">2019-09-12T14:30:23Z</dcterms:modified>
</cp:coreProperties>
</file>