
<file path=[Content_Types].xml><?xml version="1.0" encoding="utf-8"?>
<Types xmlns="http://schemas.openxmlformats.org/package/2006/content-types">
  <Default Extension="bmp" ContentType="image/bmp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94" r:id="rId5"/>
    <p:sldId id="296" r:id="rId6"/>
    <p:sldId id="297" r:id="rId7"/>
    <p:sldId id="301" r:id="rId8"/>
    <p:sldId id="302" r:id="rId9"/>
    <p:sldId id="298" r:id="rId10"/>
    <p:sldId id="303" r:id="rId11"/>
    <p:sldId id="304" r:id="rId12"/>
    <p:sldId id="305" r:id="rId13"/>
    <p:sldId id="306" r:id="rId14"/>
    <p:sldId id="340" r:id="rId15"/>
    <p:sldId id="300" r:id="rId16"/>
    <p:sldId id="308" r:id="rId17"/>
    <p:sldId id="312" r:id="rId18"/>
    <p:sldId id="313" r:id="rId19"/>
    <p:sldId id="314" r:id="rId20"/>
    <p:sldId id="309" r:id="rId21"/>
    <p:sldId id="329" r:id="rId22"/>
    <p:sldId id="330" r:id="rId23"/>
    <p:sldId id="341" r:id="rId24"/>
    <p:sldId id="320" r:id="rId25"/>
    <p:sldId id="331" r:id="rId26"/>
    <p:sldId id="332" r:id="rId27"/>
    <p:sldId id="334" r:id="rId28"/>
    <p:sldId id="315" r:id="rId29"/>
    <p:sldId id="335" r:id="rId30"/>
    <p:sldId id="338" r:id="rId31"/>
    <p:sldId id="337" r:id="rId32"/>
    <p:sldId id="339" r:id="rId33"/>
    <p:sldId id="342" r:id="rId34"/>
    <p:sldId id="343" r:id="rId35"/>
    <p:sldId id="299" r:id="rId36"/>
    <p:sldId id="345" r:id="rId37"/>
    <p:sldId id="344" r:id="rId38"/>
    <p:sldId id="295" r:id="rId39"/>
    <p:sldId id="336" r:id="rId40"/>
  </p:sldIdLst>
  <p:sldSz cx="9144000" cy="5143500" type="screen16x9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orient="horz" pos="2993">
          <p15:clr>
            <a:srgbClr val="A4A3A4"/>
          </p15:clr>
        </p15:guide>
        <p15:guide id="3" orient="horz" pos="712">
          <p15:clr>
            <a:srgbClr val="A4A3A4"/>
          </p15:clr>
        </p15:guide>
        <p15:guide id="4" orient="horz" pos="2429">
          <p15:clr>
            <a:srgbClr val="A4A3A4"/>
          </p15:clr>
        </p15:guide>
        <p15:guide id="5" pos="355">
          <p15:clr>
            <a:srgbClr val="A4A3A4"/>
          </p15:clr>
        </p15:guide>
        <p15:guide id="6" pos="5041">
          <p15:clr>
            <a:srgbClr val="A4A3A4"/>
          </p15:clr>
        </p15:guide>
        <p15:guide id="7" pos="824">
          <p15:clr>
            <a:srgbClr val="A4A3A4"/>
          </p15:clr>
        </p15:guide>
        <p15:guide id="8" pos="1542">
          <p15:clr>
            <a:srgbClr val="A4A3A4"/>
          </p15:clr>
        </p15:guide>
        <p15:guide id="9" pos="4381">
          <p15:clr>
            <a:srgbClr val="A4A3A4"/>
          </p15:clr>
        </p15:guide>
        <p15:guide id="10" pos="2357">
          <p15:clr>
            <a:srgbClr val="A4A3A4"/>
          </p15:clr>
        </p15:guide>
        <p15:guide id="11" pos="3192">
          <p15:clr>
            <a:srgbClr val="A4A3A4"/>
          </p15:clr>
        </p15:guide>
        <p15:guide id="12" pos="5577">
          <p15:clr>
            <a:srgbClr val="A4A3A4"/>
          </p15:clr>
        </p15:guide>
        <p15:guide id="13" pos="352">
          <p15:clr>
            <a:srgbClr val="A4A3A4"/>
          </p15:clr>
        </p15:guide>
        <p15:guide id="14" pos="45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B4E6FF"/>
    <a:srgbClr val="B3DEF5"/>
    <a:srgbClr val="B3E5FE"/>
    <a:srgbClr val="111166"/>
    <a:srgbClr val="BEEAFF"/>
    <a:srgbClr val="B4E5FF"/>
    <a:srgbClr val="C8DFFF"/>
    <a:srgbClr val="B4D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Stijl, gemiddeld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6" autoAdjust="0"/>
    <p:restoredTop sz="94147" autoAdjust="0"/>
  </p:normalViewPr>
  <p:slideViewPr>
    <p:cSldViewPr snapToGrid="0" snapToObjects="1" showGuides="1">
      <p:cViewPr varScale="1">
        <p:scale>
          <a:sx n="165" d="100"/>
          <a:sy n="165" d="100"/>
        </p:scale>
        <p:origin x="216" y="208"/>
      </p:cViewPr>
      <p:guideLst>
        <p:guide orient="horz" pos="2162"/>
        <p:guide orient="horz" pos="2993"/>
        <p:guide orient="horz" pos="712"/>
        <p:guide orient="horz" pos="2429"/>
        <p:guide pos="355"/>
        <p:guide pos="5041"/>
        <p:guide pos="824"/>
        <p:guide pos="1542"/>
        <p:guide pos="4381"/>
        <p:guide pos="2357"/>
        <p:guide pos="3192"/>
        <p:guide pos="5577"/>
        <p:guide pos="352"/>
        <p:guide pos="452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8638" y="153988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153988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8638" y="838200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838200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E8C5BD47-55D6-1344-B91F-7C24D2E19559}" type="slidenum">
              <a:rPr lang="en-GB"/>
              <a:pPr/>
              <a:t>‹#›</a:t>
            </a:fld>
            <a:endParaRPr lang="en-GB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3746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8638" y="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1588" y="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8638" y="852805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1588" y="852805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92BE362E-78BA-324A-8038-5482DADFDF7D}" type="slidenum">
              <a:rPr lang="en-GB"/>
              <a:pPr/>
              <a:t>‹#›</a:t>
            </a:fld>
            <a:endParaRPr lang="en-GB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51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hoek 27"/>
          <p:cNvSpPr/>
          <p:nvPr userDrawn="1"/>
        </p:nvSpPr>
        <p:spPr>
          <a:xfrm>
            <a:off x="6527800" y="2282300"/>
            <a:ext cx="2321302" cy="2321302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04926" y="2425710"/>
            <a:ext cx="4527551" cy="26091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noProof="0" dirty="0" err="1"/>
              <a:t>Subtitle</a:t>
            </a:r>
            <a:endParaRPr lang="en-GB" noProof="0" dirty="0"/>
          </a:p>
        </p:txBody>
      </p:sp>
      <p:sp>
        <p:nvSpPr>
          <p:cNvPr id="24" name="Rectangle 3"/>
          <p:cNvSpPr>
            <a:spLocks noGrp="1" noChangeArrowheads="1"/>
          </p:cNvSpPr>
          <p:nvPr>
            <p:ph idx="10" hasCustomPrompt="1"/>
          </p:nvPr>
        </p:nvSpPr>
        <p:spPr bwMode="auto">
          <a:xfrm>
            <a:off x="1304926" y="3443772"/>
            <a:ext cx="4530829" cy="31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0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Speaker</a:t>
            </a:r>
          </a:p>
        </p:txBody>
      </p:sp>
      <p:sp>
        <p:nvSpPr>
          <p:cNvPr id="23" name="Rectangle 3"/>
          <p:cNvSpPr>
            <a:spLocks noGrp="1" noChangeArrowheads="1"/>
          </p:cNvSpPr>
          <p:nvPr>
            <p:ph idx="11" hasCustomPrompt="1"/>
          </p:nvPr>
        </p:nvSpPr>
        <p:spPr bwMode="auto">
          <a:xfrm>
            <a:off x="1304926" y="3755500"/>
            <a:ext cx="4545117" cy="31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000" b="0" i="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 sz="1600"/>
            </a:lvl2pPr>
            <a:lvl3pPr marL="860425" indent="0">
              <a:buFontTx/>
              <a:buNone/>
              <a:defRPr/>
            </a:lvl3pPr>
            <a:lvl4pPr marL="1236662" indent="0">
              <a:buFontTx/>
              <a:buNone/>
              <a:defRPr/>
            </a:lvl4pPr>
            <a:lvl5pPr marL="1717675" indent="0">
              <a:buFontTx/>
              <a:buNone/>
              <a:defRPr/>
            </a:lvl5pPr>
          </a:lstStyle>
          <a:p>
            <a:pPr lvl="0"/>
            <a:r>
              <a:rPr lang="nl-NL" dirty="0" err="1"/>
              <a:t>Department</a:t>
            </a:r>
            <a:endParaRPr lang="en-GB" dirty="0"/>
          </a:p>
        </p:txBody>
      </p:sp>
      <p:sp>
        <p:nvSpPr>
          <p:cNvPr id="19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1304925" y="4067226"/>
            <a:ext cx="4545118" cy="31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1800" b="0" i="0" kern="800" cap="all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LOCATION</a:t>
            </a:r>
            <a:endParaRPr lang="en-GB" dirty="0"/>
          </a:p>
        </p:txBody>
      </p:sp>
      <p:pic>
        <p:nvPicPr>
          <p:cNvPr id="25" name="Afbeelding 24" descr="logo UL_RGB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939" y="4214982"/>
            <a:ext cx="495798" cy="576000"/>
          </a:xfrm>
          <a:prstGeom prst="rect">
            <a:avLst/>
          </a:prstGeom>
        </p:spPr>
      </p:pic>
      <p:sp>
        <p:nvSpPr>
          <p:cNvPr id="29" name="Rechthoek 28"/>
          <p:cNvSpPr/>
          <p:nvPr userDrawn="1"/>
        </p:nvSpPr>
        <p:spPr bwMode="auto">
          <a:xfrm>
            <a:off x="1146174" y="1130300"/>
            <a:ext cx="7997825" cy="11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1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5" name="Rechthoek 14"/>
          <p:cNvSpPr/>
          <p:nvPr userDrawn="1"/>
        </p:nvSpPr>
        <p:spPr bwMode="auto">
          <a:xfrm>
            <a:off x="-1" y="4914900"/>
            <a:ext cx="9143999" cy="2286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04927" y="1137712"/>
            <a:ext cx="7548562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Rechthoek 2"/>
          <p:cNvSpPr/>
          <p:nvPr userDrawn="1"/>
        </p:nvSpPr>
        <p:spPr bwMode="auto">
          <a:xfrm>
            <a:off x="-2" y="2282300"/>
            <a:ext cx="1146175" cy="1152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pic>
        <p:nvPicPr>
          <p:cNvPr id="18" name="Afbeelding 17" descr="logo lumc_Fedra_PPT_20 mm E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738" y="278075"/>
            <a:ext cx="2293895" cy="57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nl-NL" dirty="0" err="1"/>
              <a:t>section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5"/>
          </p:nvPr>
        </p:nvSpPr>
        <p:spPr>
          <a:xfrm>
            <a:off x="566738" y="2282300"/>
            <a:ext cx="5738812" cy="2469088"/>
          </a:xfrm>
        </p:spPr>
        <p:txBody>
          <a:bodyPr/>
          <a:lstStyle>
            <a:lvl1pPr>
              <a:lnSpc>
                <a:spcPct val="100000"/>
              </a:lnSpc>
              <a:defRPr sz="5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F3FE04E3-3276-4C00-9BC5-4DC8A17D4FFD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06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ith Log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nl-NL" dirty="0" err="1"/>
              <a:t>section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5"/>
          </p:nvPr>
        </p:nvSpPr>
        <p:spPr>
          <a:xfrm>
            <a:off x="566738" y="2282300"/>
            <a:ext cx="5738812" cy="2469088"/>
          </a:xfrm>
        </p:spPr>
        <p:txBody>
          <a:bodyPr/>
          <a:lstStyle>
            <a:lvl1pPr>
              <a:lnSpc>
                <a:spcPct val="100000"/>
              </a:lnSpc>
              <a:defRPr sz="5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028A0410-88B8-43D7-AD0B-3CA5EA7D7801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9" name="Afbeelding 8" descr="logo lumc_BLOKJES_PPT_20 mm NL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9452" y="281518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29822417-9ECB-401D-BE25-DCDC663B11C2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3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F737DB68-E26F-4EB6-A0BF-9A06858FDA2E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Afbeelding 7" descr="logo lumc_BLOKJES_PPT_20 mm N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9452" y="281518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4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ou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Rechthoek 6"/>
          <p:cNvSpPr/>
          <p:nvPr userDrawn="1"/>
        </p:nvSpPr>
        <p:spPr bwMode="auto">
          <a:xfrm>
            <a:off x="0" y="4933950"/>
            <a:ext cx="9144000" cy="20955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52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itle lin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6739" y="1"/>
            <a:ext cx="6610350" cy="501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7" name="Rechthoek 6"/>
          <p:cNvSpPr/>
          <p:nvPr userDrawn="1"/>
        </p:nvSpPr>
        <p:spPr bwMode="auto">
          <a:xfrm>
            <a:off x="0" y="4933950"/>
            <a:ext cx="9144000" cy="20955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704850"/>
            <a:ext cx="8286750" cy="40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55353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66739" y="1022350"/>
            <a:ext cx="4003675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3"/>
          </p:nvPr>
        </p:nvSpPr>
        <p:spPr bwMode="auto">
          <a:xfrm>
            <a:off x="4860033" y="1022350"/>
            <a:ext cx="4003675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DA9EA4EA-9B72-44C3-88F9-BB067F020F4B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318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66739" y="1016000"/>
            <a:ext cx="4003675" cy="785216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66737" y="1904999"/>
            <a:ext cx="4003676" cy="28596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852988" y="1016000"/>
            <a:ext cx="4004630" cy="785216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852988" y="1904999"/>
            <a:ext cx="4004630" cy="285968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F7AD82A3-23C8-4905-9EC0-7475DB1752B9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0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E48AEC3C-111B-469E-A38C-AF637285D8BA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25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F44AC200-A037-4880-9C56-E760A1E991E0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1589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6738" y="1016001"/>
            <a:ext cx="3008313" cy="3735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CF9F1EEA-5775-44AA-A555-12D01ABF29BC}" type="datetime5">
              <a:rPr lang="en-US" smtClean="0"/>
              <a:t>22-Sep-23</a:t>
            </a:fld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3"/>
          </p:nvPr>
        </p:nvSpPr>
        <p:spPr bwMode="auto">
          <a:xfrm>
            <a:off x="3741739" y="1022350"/>
            <a:ext cx="5121970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434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66738" y="1016000"/>
            <a:ext cx="5040000" cy="3735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849938" y="1016000"/>
            <a:ext cx="3003550" cy="890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FC0E2BFF-A8F4-437D-A478-478790964E76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580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 userDrawn="1"/>
        </p:nvSpPr>
        <p:spPr bwMode="auto">
          <a:xfrm>
            <a:off x="1146174" y="1130300"/>
            <a:ext cx="7997825" cy="11557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1323975" y="1130301"/>
            <a:ext cx="7524750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spcCol="360000" anchor="t" anchorCtr="0" compatLnSpc="1">
            <a:prstTxWarp prst="textNoShape">
              <a:avLst/>
            </a:prstTxWarp>
          </a:bodyPr>
          <a:lstStyle>
            <a:lvl1pPr>
              <a:defRPr sz="2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or </a:t>
            </a:r>
            <a:r>
              <a:rPr lang="nl-NL" dirty="0" err="1"/>
              <a:t>address</a:t>
            </a:r>
            <a:endParaRPr lang="nl-NL" dirty="0"/>
          </a:p>
        </p:txBody>
      </p:sp>
      <p:sp>
        <p:nvSpPr>
          <p:cNvPr id="12" name="Rechthoek 11"/>
          <p:cNvSpPr/>
          <p:nvPr userDrawn="1"/>
        </p:nvSpPr>
        <p:spPr bwMode="auto">
          <a:xfrm>
            <a:off x="-2" y="2282300"/>
            <a:ext cx="1146175" cy="1152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5" name="Tijdelijke aanduiding voor tekst 3"/>
          <p:cNvSpPr>
            <a:spLocks noGrp="1"/>
          </p:cNvSpPr>
          <p:nvPr>
            <p:ph type="body" sz="half" idx="10"/>
          </p:nvPr>
        </p:nvSpPr>
        <p:spPr>
          <a:xfrm>
            <a:off x="1323974" y="2432604"/>
            <a:ext cx="7524751" cy="231084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Afbeelding 15" descr="logo UL_RGB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939" y="4214982"/>
            <a:ext cx="495798" cy="576000"/>
          </a:xfrm>
          <a:prstGeom prst="rect">
            <a:avLst/>
          </a:prstGeom>
        </p:spPr>
      </p:pic>
      <p:pic>
        <p:nvPicPr>
          <p:cNvPr id="20" name="Afbeelding 19" descr="logo lumc_Fedra_PPT_20 mm E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738" y="278075"/>
            <a:ext cx="229389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/>
          <p:cNvSpPr/>
          <p:nvPr userDrawn="1"/>
        </p:nvSpPr>
        <p:spPr bwMode="auto">
          <a:xfrm>
            <a:off x="8002588" y="4933950"/>
            <a:ext cx="1141412" cy="216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3" name="Rechthoek 12"/>
          <p:cNvSpPr/>
          <p:nvPr userDrawn="1"/>
        </p:nvSpPr>
        <p:spPr bwMode="auto">
          <a:xfrm>
            <a:off x="1143000" y="4933950"/>
            <a:ext cx="6859588" cy="216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" name="Rechthoek 1"/>
          <p:cNvSpPr/>
          <p:nvPr userDrawn="1"/>
        </p:nvSpPr>
        <p:spPr bwMode="auto">
          <a:xfrm>
            <a:off x="0" y="4933950"/>
            <a:ext cx="1143000" cy="216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4D2E2937-20BC-4867-B24F-8D9810E7225D}" type="datetime5">
              <a:rPr lang="en-US" smtClean="0"/>
              <a:t>22-Sep-23</a:t>
            </a:fld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9" y="0"/>
            <a:ext cx="66103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Titelstijl van model bewerken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016000"/>
            <a:ext cx="8291512" cy="373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sp>
        <p:nvSpPr>
          <p:cNvPr id="12" name="Rechthoek 11"/>
          <p:cNvSpPr/>
          <p:nvPr userDrawn="1"/>
        </p:nvSpPr>
        <p:spPr bwMode="auto">
          <a:xfrm>
            <a:off x="6861176" y="4933950"/>
            <a:ext cx="1141412" cy="216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0" r:id="rId4"/>
    <p:sldLayoutId id="2147483663" r:id="rId5"/>
    <p:sldLayoutId id="2147483661" r:id="rId6"/>
    <p:sldLayoutId id="2147483662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hf hdr="0"/>
  <p:txStyles>
    <p:titleStyle>
      <a:lvl1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2pPr>
      <a:lvl3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3pPr>
      <a:lvl4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4pPr>
      <a:lvl5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5pPr>
      <a:lvl6pPr marL="4572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6pPr>
      <a:lvl7pPr marL="9144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0" indent="0" algn="l" rtl="0" eaLnBrk="1" fontAlgn="base" hangingPunct="1">
        <a:lnSpc>
          <a:spcPct val="120000"/>
        </a:lnSpc>
        <a:spcBef>
          <a:spcPts val="0"/>
        </a:spcBef>
        <a:spcAft>
          <a:spcPct val="0"/>
        </a:spcAft>
        <a:buFontTx/>
        <a:buNone/>
        <a:defRPr sz="2000">
          <a:solidFill>
            <a:schemeClr val="accent6"/>
          </a:solidFill>
          <a:latin typeface="+mn-lt"/>
          <a:ea typeface="+mn-ea"/>
          <a:cs typeface="+mn-cs"/>
        </a:defRPr>
      </a:lvl1pPr>
      <a:lvl2pPr marL="0" indent="-187325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accent6"/>
          </a:solidFill>
          <a:latin typeface="+mn-lt"/>
          <a:ea typeface="+mn-ea"/>
        </a:defRPr>
      </a:lvl2pPr>
      <a:lvl3pPr marL="360000" indent="-18573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3pPr>
      <a:lvl4pPr marL="720000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4pPr>
      <a:lvl5pPr marL="1080000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5pPr>
      <a:lvl6pPr marL="23669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6pPr>
      <a:lvl7pPr marL="28241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7pPr>
      <a:lvl8pPr marL="32813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8pPr>
      <a:lvl9pPr marL="37385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bmp"/><Relationship Id="rId2" Type="http://schemas.openxmlformats.org/officeDocument/2006/relationships/image" Target="../media/image15.bmp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3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Tom O’Reilly</a:t>
            </a:r>
            <a:endParaRPr lang="nl-NL" dirty="0"/>
          </a:p>
        </p:txBody>
      </p:sp>
      <p:sp>
        <p:nvSpPr>
          <p:cNvPr id="11" name="Tijdelijke aanduiding voor inhoud 10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inhoud 11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4" name="Picture Placeholder 13" descr="A picture containing cup, indoor, set, several&#10;&#10;Description automatically generated">
            <a:extLst>
              <a:ext uri="{FF2B5EF4-FFF2-40B4-BE49-F238E27FC236}">
                <a16:creationId xmlns:a16="http://schemas.microsoft.com/office/drawing/2014/main" id="{CC55DF84-D428-41A7-ADE4-FCF12160C563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 coil optimization 101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8514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C66D63-047F-4E91-AF0A-68449EF38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016000"/>
            <a:ext cx="3676078" cy="37353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makes a good coil?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Tx/Rx difference?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High/low field difference?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do you build a good coil?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What can you ‘</a:t>
            </a:r>
            <a:r>
              <a:rPr lang="en-US" dirty="0" err="1"/>
              <a:t>optimise</a:t>
            </a:r>
            <a:r>
              <a:rPr lang="en-US" dirty="0"/>
              <a:t>’?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Practical limits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With the good comes the bad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Scanning with ‘good coils’</a:t>
            </a:r>
          </a:p>
          <a:p>
            <a:endParaRPr lang="en-US" dirty="0"/>
          </a:p>
          <a:p>
            <a:pPr marL="702900" lvl="2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09FC3C-1653-4A6F-8CA7-8D1B9B84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C9133-C430-429B-9842-F2413B0B0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106A3-A511-4773-A8CF-51A203691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50E9C7-1047-48E1-8245-2B715BBAB50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224964-F349-408C-BD63-414955882101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449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4EAA9-109A-41A2-A99E-6D89A1127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transmit coil?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072F8-C4A9-4FAE-AB9A-E07F925C2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FE0C2-42A8-489E-81E9-7B324EDFD1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99C6A13-BC4B-447A-B739-058C0D9E933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48624-E0D0-48DC-90C1-51AB6F188498}" type="datetime5">
              <a:rPr lang="en-US" smtClean="0"/>
              <a:t>22-Sep-23</a:t>
            </a:fld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B56328D-84FE-42A9-A316-696FC2E727F7}"/>
              </a:ext>
            </a:extLst>
          </p:cNvPr>
          <p:cNvGrpSpPr/>
          <p:nvPr/>
        </p:nvGrpSpPr>
        <p:grpSpPr>
          <a:xfrm>
            <a:off x="823118" y="1534228"/>
            <a:ext cx="1515080" cy="2659819"/>
            <a:chOff x="823118" y="1534228"/>
            <a:chExt cx="1515080" cy="2659819"/>
          </a:xfrm>
        </p:grpSpPr>
        <p:pic>
          <p:nvPicPr>
            <p:cNvPr id="8" name="Picture 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E834074-38A1-4766-917B-938B1F03B1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3118" y="1534228"/>
              <a:ext cx="1515079" cy="193896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94CE99-F625-4522-ADA8-F953903BBAFD}"/>
                </a:ext>
              </a:extLst>
            </p:cNvPr>
            <p:cNvSpPr txBox="1"/>
            <p:nvPr/>
          </p:nvSpPr>
          <p:spPr>
            <a:xfrm>
              <a:off x="823119" y="3609272"/>
              <a:ext cx="15150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Homogenous</a:t>
              </a: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B</a:t>
              </a:r>
              <a:r>
                <a:rPr lang="en-US" sz="1600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 field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A9487A-2955-4212-83D6-ED9FB860FCD6}"/>
              </a:ext>
            </a:extLst>
          </p:cNvPr>
          <p:cNvGrpSpPr/>
          <p:nvPr/>
        </p:nvGrpSpPr>
        <p:grpSpPr>
          <a:xfrm>
            <a:off x="3291840" y="1908272"/>
            <a:ext cx="1787392" cy="2285774"/>
            <a:chOff x="3291840" y="1908272"/>
            <a:chExt cx="1787392" cy="2285774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B80F355-0F0F-4C70-8FC7-3C910CB81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5440" y="1908272"/>
              <a:ext cx="1733792" cy="14480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E72A31-E5BF-4702-B7C0-1EAAA357AF97}"/>
                </a:ext>
              </a:extLst>
            </p:cNvPr>
            <p:cNvSpPr txBox="1"/>
            <p:nvPr/>
          </p:nvSpPr>
          <p:spPr>
            <a:xfrm>
              <a:off x="3291840" y="3609271"/>
              <a:ext cx="1787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High SAR efficiency</a:t>
              </a: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(B</a:t>
              </a:r>
              <a:r>
                <a:rPr lang="en-US" sz="1600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 per SAR)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FB3D8B-0496-421F-BB3E-86A28E3A110C}"/>
              </a:ext>
            </a:extLst>
          </p:cNvPr>
          <p:cNvGrpSpPr/>
          <p:nvPr/>
        </p:nvGrpSpPr>
        <p:grpSpPr>
          <a:xfrm>
            <a:off x="6050699" y="1821958"/>
            <a:ext cx="1951889" cy="2387648"/>
            <a:chOff x="6050699" y="1821958"/>
            <a:chExt cx="1951889" cy="238764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63DA01D-0CB7-4109-A27E-9386BC0D9435}"/>
                </a:ext>
              </a:extLst>
            </p:cNvPr>
            <p:cNvGrpSpPr/>
            <p:nvPr/>
          </p:nvGrpSpPr>
          <p:grpSpPr>
            <a:xfrm>
              <a:off x="6212664" y="1821958"/>
              <a:ext cx="1649577" cy="1620629"/>
              <a:chOff x="6427577" y="1393811"/>
              <a:chExt cx="1649577" cy="1620629"/>
            </a:xfrm>
          </p:grpSpPr>
          <p:pic>
            <p:nvPicPr>
              <p:cNvPr id="14" name="Picture 13" descr="Diagram&#10;&#10;Description automatically generated">
                <a:extLst>
                  <a:ext uri="{FF2B5EF4-FFF2-40B4-BE49-F238E27FC236}">
                    <a16:creationId xmlns:a16="http://schemas.microsoft.com/office/drawing/2014/main" id="{1702A06E-BAC8-42CF-8EB4-1FEF8223EA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27577" y="1393811"/>
                <a:ext cx="1649577" cy="700118"/>
              </a:xfrm>
              <a:prstGeom prst="rect">
                <a:avLst/>
              </a:prstGeom>
            </p:spPr>
          </p:pic>
          <p:pic>
            <p:nvPicPr>
              <p:cNvPr id="15" name="Picture 14" descr="Diagram&#10;&#10;Description automatically generated">
                <a:extLst>
                  <a:ext uri="{FF2B5EF4-FFF2-40B4-BE49-F238E27FC236}">
                    <a16:creationId xmlns:a16="http://schemas.microsoft.com/office/drawing/2014/main" id="{A700724F-C0BC-4DE7-858E-C09E39FA83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27577" y="2122681"/>
                <a:ext cx="1649577" cy="891759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96790F-1D4D-4CBD-80CA-460C48CDB276}"/>
                </a:ext>
              </a:extLst>
            </p:cNvPr>
            <p:cNvSpPr txBox="1"/>
            <p:nvPr/>
          </p:nvSpPr>
          <p:spPr>
            <a:xfrm>
              <a:off x="6050699" y="3624831"/>
              <a:ext cx="19518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High Efficiency</a:t>
              </a:r>
            </a:p>
            <a:p>
              <a:pPr algn="ctr"/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(B</a:t>
              </a:r>
              <a:r>
                <a:rPr lang="en-US" sz="1600" i="1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i="1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 per input power)</a:t>
              </a:r>
              <a:endParaRPr lang="nl-NL" sz="1600" i="1" dirty="0">
                <a:solidFill>
                  <a:schemeClr val="accent6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3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4EAA9-109A-41A2-A99E-6D89A1127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HIGH FIELD transmit coil?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072F8-C4A9-4FAE-AB9A-E07F925C2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FE0C2-42A8-489E-81E9-7B324EDFD1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99C6A13-BC4B-447A-B739-058C0D9E933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3F52C-FF12-46D4-9754-9D80E8B6673B}" type="datetime5">
              <a:rPr lang="en-US" smtClean="0"/>
              <a:t>22-Sep-23</a:t>
            </a:fld>
            <a:endParaRPr lang="en-GB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8177EB9-1E3D-4E3F-9D4D-2E2D67E60DCC}"/>
              </a:ext>
            </a:extLst>
          </p:cNvPr>
          <p:cNvGrpSpPr/>
          <p:nvPr/>
        </p:nvGrpSpPr>
        <p:grpSpPr>
          <a:xfrm>
            <a:off x="823118" y="1534228"/>
            <a:ext cx="1515080" cy="2659819"/>
            <a:chOff x="823118" y="1534228"/>
            <a:chExt cx="1515080" cy="2659819"/>
          </a:xfrm>
        </p:grpSpPr>
        <p:pic>
          <p:nvPicPr>
            <p:cNvPr id="8" name="Picture 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E834074-38A1-4766-917B-938B1F03B1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3118" y="1534228"/>
              <a:ext cx="1515079" cy="193896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94CE99-F625-4522-ADA8-F953903BBAFD}"/>
                </a:ext>
              </a:extLst>
            </p:cNvPr>
            <p:cNvSpPr txBox="1"/>
            <p:nvPr/>
          </p:nvSpPr>
          <p:spPr>
            <a:xfrm>
              <a:off x="823119" y="3609272"/>
              <a:ext cx="15150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Homogenous</a:t>
              </a: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B</a:t>
              </a:r>
              <a:r>
                <a:rPr lang="en-US" sz="1600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 field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3A2A92-6BC5-4102-94CA-BAC4C1D885B3}"/>
              </a:ext>
            </a:extLst>
          </p:cNvPr>
          <p:cNvGrpSpPr/>
          <p:nvPr/>
        </p:nvGrpSpPr>
        <p:grpSpPr>
          <a:xfrm>
            <a:off x="3291840" y="1908272"/>
            <a:ext cx="1787392" cy="2285774"/>
            <a:chOff x="3291840" y="1908272"/>
            <a:chExt cx="1787392" cy="2285774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B80F355-0F0F-4C70-8FC7-3C910CB81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5440" y="1908272"/>
              <a:ext cx="1733792" cy="14480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E72A31-E5BF-4702-B7C0-1EAAA357AF97}"/>
                </a:ext>
              </a:extLst>
            </p:cNvPr>
            <p:cNvSpPr txBox="1"/>
            <p:nvPr/>
          </p:nvSpPr>
          <p:spPr>
            <a:xfrm>
              <a:off x="3291840" y="3609271"/>
              <a:ext cx="1787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High SAR efficiency</a:t>
              </a: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(B</a:t>
              </a:r>
              <a:r>
                <a:rPr lang="en-US" sz="1600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 per SAR)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44607C-4718-4CFB-87A1-4A13169FEC36}"/>
              </a:ext>
            </a:extLst>
          </p:cNvPr>
          <p:cNvGrpSpPr/>
          <p:nvPr/>
        </p:nvGrpSpPr>
        <p:grpSpPr>
          <a:xfrm>
            <a:off x="6050699" y="1821958"/>
            <a:ext cx="1951889" cy="2387648"/>
            <a:chOff x="6050699" y="1821958"/>
            <a:chExt cx="1951889" cy="238764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63DA01D-0CB7-4109-A27E-9386BC0D9435}"/>
                </a:ext>
              </a:extLst>
            </p:cNvPr>
            <p:cNvGrpSpPr/>
            <p:nvPr/>
          </p:nvGrpSpPr>
          <p:grpSpPr>
            <a:xfrm>
              <a:off x="6212664" y="1821958"/>
              <a:ext cx="1649577" cy="1620629"/>
              <a:chOff x="6427577" y="1393811"/>
              <a:chExt cx="1649577" cy="1620629"/>
            </a:xfrm>
          </p:grpSpPr>
          <p:pic>
            <p:nvPicPr>
              <p:cNvPr id="14" name="Picture 13" descr="Diagram&#10;&#10;Description automatically generated">
                <a:extLst>
                  <a:ext uri="{FF2B5EF4-FFF2-40B4-BE49-F238E27FC236}">
                    <a16:creationId xmlns:a16="http://schemas.microsoft.com/office/drawing/2014/main" id="{1702A06E-BAC8-42CF-8EB4-1FEF8223EA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27577" y="1393811"/>
                <a:ext cx="1649577" cy="700118"/>
              </a:xfrm>
              <a:prstGeom prst="rect">
                <a:avLst/>
              </a:prstGeom>
            </p:spPr>
          </p:pic>
          <p:pic>
            <p:nvPicPr>
              <p:cNvPr id="15" name="Picture 14" descr="Diagram&#10;&#10;Description automatically generated">
                <a:extLst>
                  <a:ext uri="{FF2B5EF4-FFF2-40B4-BE49-F238E27FC236}">
                    <a16:creationId xmlns:a16="http://schemas.microsoft.com/office/drawing/2014/main" id="{A700724F-C0BC-4DE7-858E-C09E39FA83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27577" y="2122681"/>
                <a:ext cx="1649577" cy="891759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96790F-1D4D-4CBD-80CA-460C48CDB276}"/>
                </a:ext>
              </a:extLst>
            </p:cNvPr>
            <p:cNvSpPr txBox="1"/>
            <p:nvPr/>
          </p:nvSpPr>
          <p:spPr>
            <a:xfrm>
              <a:off x="6050699" y="3624831"/>
              <a:ext cx="19518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High Efficiency</a:t>
              </a:r>
            </a:p>
            <a:p>
              <a:pPr algn="ctr"/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(B</a:t>
              </a:r>
              <a:r>
                <a:rPr lang="en-US" sz="1600" i="1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i="1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 per input power)</a:t>
              </a:r>
              <a:endParaRPr lang="nl-NL" sz="1600" i="1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9EE81BA-C5CB-4B6B-AB54-42CA2DF069D1}"/>
              </a:ext>
            </a:extLst>
          </p:cNvPr>
          <p:cNvGrpSpPr/>
          <p:nvPr/>
        </p:nvGrpSpPr>
        <p:grpSpPr>
          <a:xfrm>
            <a:off x="3146073" y="1237488"/>
            <a:ext cx="2078926" cy="3693733"/>
            <a:chOff x="3146073" y="1237488"/>
            <a:chExt cx="2078926" cy="3693733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30F857-5C06-4BF4-9DC7-312CC017F040}"/>
                </a:ext>
              </a:extLst>
            </p:cNvPr>
            <p:cNvSpPr/>
            <p:nvPr/>
          </p:nvSpPr>
          <p:spPr bwMode="auto">
            <a:xfrm>
              <a:off x="3146073" y="1237488"/>
              <a:ext cx="2078926" cy="3139440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1E35604-18EB-4BA5-BE23-16757CB6664E}"/>
                </a:ext>
              </a:extLst>
            </p:cNvPr>
            <p:cNvSpPr txBox="1"/>
            <p:nvPr/>
          </p:nvSpPr>
          <p:spPr>
            <a:xfrm>
              <a:off x="3318640" y="4346446"/>
              <a:ext cx="1787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At high field SAR is often limiting</a:t>
              </a:r>
              <a:endParaRPr lang="nl-NL" sz="16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7B0BFC-BAA4-4B98-8809-89150BFD9A79}"/>
              </a:ext>
            </a:extLst>
          </p:cNvPr>
          <p:cNvGrpSpPr/>
          <p:nvPr/>
        </p:nvGrpSpPr>
        <p:grpSpPr>
          <a:xfrm>
            <a:off x="566738" y="1237488"/>
            <a:ext cx="2078926" cy="3677412"/>
            <a:chOff x="566738" y="1237488"/>
            <a:chExt cx="2078926" cy="367741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06B11361-DA1D-4453-B48F-4E3884A93E92}"/>
                </a:ext>
              </a:extLst>
            </p:cNvPr>
            <p:cNvSpPr/>
            <p:nvPr/>
          </p:nvSpPr>
          <p:spPr bwMode="auto">
            <a:xfrm>
              <a:off x="566738" y="1237488"/>
              <a:ext cx="2078926" cy="3139440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2398417-02D1-4CF1-B712-B8D2480B4FD9}"/>
                </a:ext>
              </a:extLst>
            </p:cNvPr>
            <p:cNvSpPr txBox="1"/>
            <p:nvPr/>
          </p:nvSpPr>
          <p:spPr>
            <a:xfrm>
              <a:off x="712505" y="4330125"/>
              <a:ext cx="1787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Wavelength can be an issue</a:t>
              </a:r>
              <a:endParaRPr lang="nl-NL" sz="16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255E33-BAEA-4F5B-90CF-198A576768F0}"/>
              </a:ext>
            </a:extLst>
          </p:cNvPr>
          <p:cNvGrpSpPr/>
          <p:nvPr/>
        </p:nvGrpSpPr>
        <p:grpSpPr>
          <a:xfrm>
            <a:off x="5987180" y="1237488"/>
            <a:ext cx="2078926" cy="3447512"/>
            <a:chOff x="5987180" y="1237488"/>
            <a:chExt cx="2078926" cy="344751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FE6E03-6E25-4C59-9DA8-69BE70568608}"/>
                </a:ext>
              </a:extLst>
            </p:cNvPr>
            <p:cNvSpPr/>
            <p:nvPr/>
          </p:nvSpPr>
          <p:spPr bwMode="auto">
            <a:xfrm>
              <a:off x="5987180" y="1237488"/>
              <a:ext cx="2078926" cy="3139440"/>
            </a:xfrm>
            <a:prstGeom prst="roundRect">
              <a:avLst/>
            </a:prstGeom>
            <a:noFill/>
            <a:ln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11CA628-0E18-4F34-9BA5-1D767CCA322D}"/>
                </a:ext>
              </a:extLst>
            </p:cNvPr>
            <p:cNvSpPr txBox="1"/>
            <p:nvPr/>
          </p:nvSpPr>
          <p:spPr>
            <a:xfrm>
              <a:off x="6184776" y="4346446"/>
              <a:ext cx="1787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C000"/>
                  </a:solidFill>
                  <a:latin typeface="+mj-lt"/>
                </a:rPr>
                <a:t>Large RF amps</a:t>
              </a:r>
              <a:endParaRPr lang="nl-NL" sz="1600" dirty="0">
                <a:solidFill>
                  <a:srgbClr val="FFC000"/>
                </a:solidFill>
                <a:latin typeface="+mj-lt"/>
              </a:endParaRPr>
            </a:p>
          </p:txBody>
        </p:sp>
      </p:grpSp>
      <p:pic>
        <p:nvPicPr>
          <p:cNvPr id="27" name="Picture 26" descr="A picture containing close&#10;&#10;Description automatically generated">
            <a:extLst>
              <a:ext uri="{FF2B5EF4-FFF2-40B4-BE49-F238E27FC236}">
                <a16:creationId xmlns:a16="http://schemas.microsoft.com/office/drawing/2014/main" id="{7DD956A3-41B9-4E2C-BF1D-F3D99FE53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727" y="1885162"/>
            <a:ext cx="7192379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4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4EAA9-109A-41A2-A99E-6D89A1127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LOW FIELD transmit coil?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072F8-C4A9-4FAE-AB9A-E07F925C2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FE0C2-42A8-489E-81E9-7B324EDFD1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99C6A13-BC4B-447A-B739-058C0D9E933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F7B78-D6B7-4EC3-9F32-EE46106A0C23}" type="datetime5">
              <a:rPr lang="en-US" smtClean="0"/>
              <a:t>22-Sep-23</a:t>
            </a:fld>
            <a:endParaRPr lang="en-GB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FE0AF0D-9E12-4235-9CF5-933A6F261CFA}"/>
              </a:ext>
            </a:extLst>
          </p:cNvPr>
          <p:cNvGrpSpPr/>
          <p:nvPr/>
        </p:nvGrpSpPr>
        <p:grpSpPr>
          <a:xfrm>
            <a:off x="823118" y="1534228"/>
            <a:ext cx="1515080" cy="2659819"/>
            <a:chOff x="823118" y="1534228"/>
            <a:chExt cx="1515080" cy="2659819"/>
          </a:xfrm>
        </p:grpSpPr>
        <p:pic>
          <p:nvPicPr>
            <p:cNvPr id="8" name="Picture 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E834074-38A1-4766-917B-938B1F03B1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3118" y="1534228"/>
              <a:ext cx="1515079" cy="193896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94CE99-F625-4522-ADA8-F953903BBAFD}"/>
                </a:ext>
              </a:extLst>
            </p:cNvPr>
            <p:cNvSpPr txBox="1"/>
            <p:nvPr/>
          </p:nvSpPr>
          <p:spPr>
            <a:xfrm>
              <a:off x="823119" y="3609272"/>
              <a:ext cx="15150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Homogenous</a:t>
              </a: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B</a:t>
              </a:r>
              <a:r>
                <a:rPr lang="en-US" sz="1600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 field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0E540A-319E-43A2-B896-C5A15A56FB99}"/>
              </a:ext>
            </a:extLst>
          </p:cNvPr>
          <p:cNvGrpSpPr/>
          <p:nvPr/>
        </p:nvGrpSpPr>
        <p:grpSpPr>
          <a:xfrm>
            <a:off x="3291840" y="1908272"/>
            <a:ext cx="1787392" cy="2285774"/>
            <a:chOff x="3291840" y="1908272"/>
            <a:chExt cx="1787392" cy="2285774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B80F355-0F0F-4C70-8FC7-3C910CB81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5440" y="1908272"/>
              <a:ext cx="1733792" cy="14480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E72A31-E5BF-4702-B7C0-1EAAA357AF97}"/>
                </a:ext>
              </a:extLst>
            </p:cNvPr>
            <p:cNvSpPr txBox="1"/>
            <p:nvPr/>
          </p:nvSpPr>
          <p:spPr>
            <a:xfrm>
              <a:off x="3291840" y="3609271"/>
              <a:ext cx="1787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High SAR efficiency</a:t>
              </a: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(B</a:t>
              </a:r>
              <a:r>
                <a:rPr lang="en-US" sz="1600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 per SAR)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F95F3E9-FD61-41AE-97D0-6F37B161584F}"/>
              </a:ext>
            </a:extLst>
          </p:cNvPr>
          <p:cNvGrpSpPr/>
          <p:nvPr/>
        </p:nvGrpSpPr>
        <p:grpSpPr>
          <a:xfrm>
            <a:off x="6050699" y="1821958"/>
            <a:ext cx="1951889" cy="2387648"/>
            <a:chOff x="6050699" y="1821958"/>
            <a:chExt cx="1951889" cy="238764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63DA01D-0CB7-4109-A27E-9386BC0D9435}"/>
                </a:ext>
              </a:extLst>
            </p:cNvPr>
            <p:cNvGrpSpPr/>
            <p:nvPr/>
          </p:nvGrpSpPr>
          <p:grpSpPr>
            <a:xfrm>
              <a:off x="6212664" y="1821958"/>
              <a:ext cx="1649577" cy="1620629"/>
              <a:chOff x="6427577" y="1393811"/>
              <a:chExt cx="1649577" cy="1620629"/>
            </a:xfrm>
          </p:grpSpPr>
          <p:pic>
            <p:nvPicPr>
              <p:cNvPr id="14" name="Picture 13" descr="Diagram&#10;&#10;Description automatically generated">
                <a:extLst>
                  <a:ext uri="{FF2B5EF4-FFF2-40B4-BE49-F238E27FC236}">
                    <a16:creationId xmlns:a16="http://schemas.microsoft.com/office/drawing/2014/main" id="{1702A06E-BAC8-42CF-8EB4-1FEF8223EA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27577" y="1393811"/>
                <a:ext cx="1649577" cy="700118"/>
              </a:xfrm>
              <a:prstGeom prst="rect">
                <a:avLst/>
              </a:prstGeom>
            </p:spPr>
          </p:pic>
          <p:pic>
            <p:nvPicPr>
              <p:cNvPr id="15" name="Picture 14" descr="Diagram&#10;&#10;Description automatically generated">
                <a:extLst>
                  <a:ext uri="{FF2B5EF4-FFF2-40B4-BE49-F238E27FC236}">
                    <a16:creationId xmlns:a16="http://schemas.microsoft.com/office/drawing/2014/main" id="{A700724F-C0BC-4DE7-858E-C09E39FA83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27577" y="2122681"/>
                <a:ext cx="1649577" cy="891759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96790F-1D4D-4CBD-80CA-460C48CDB276}"/>
                </a:ext>
              </a:extLst>
            </p:cNvPr>
            <p:cNvSpPr txBox="1"/>
            <p:nvPr/>
          </p:nvSpPr>
          <p:spPr>
            <a:xfrm>
              <a:off x="6050699" y="3624831"/>
              <a:ext cx="19518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High Efficiency</a:t>
              </a:r>
            </a:p>
            <a:p>
              <a:pPr algn="ctr"/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(B</a:t>
              </a:r>
              <a:r>
                <a:rPr lang="en-US" sz="1600" i="1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i="1" baseline="30000" dirty="0">
                  <a:solidFill>
                    <a:schemeClr val="accent6"/>
                  </a:solidFill>
                  <a:latin typeface="+mj-lt"/>
                </a:rPr>
                <a:t>+</a:t>
              </a:r>
              <a:r>
                <a:rPr lang="en-US" sz="1600" i="1" dirty="0">
                  <a:solidFill>
                    <a:schemeClr val="accent6"/>
                  </a:solidFill>
                  <a:latin typeface="+mj-lt"/>
                </a:rPr>
                <a:t> per input power)</a:t>
              </a:r>
              <a:endParaRPr lang="nl-NL" sz="1600" i="1" dirty="0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44FA19-1A48-4A05-933D-50D5B259CD21}"/>
              </a:ext>
            </a:extLst>
          </p:cNvPr>
          <p:cNvGrpSpPr/>
          <p:nvPr/>
        </p:nvGrpSpPr>
        <p:grpSpPr>
          <a:xfrm>
            <a:off x="5997989" y="1314767"/>
            <a:ext cx="2078927" cy="3431018"/>
            <a:chOff x="5997989" y="1314767"/>
            <a:chExt cx="2078927" cy="3431018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91A1736-4C2E-4052-BE90-F958299F2C3C}"/>
                </a:ext>
              </a:extLst>
            </p:cNvPr>
            <p:cNvSpPr/>
            <p:nvPr/>
          </p:nvSpPr>
          <p:spPr bwMode="auto">
            <a:xfrm>
              <a:off x="5997989" y="1314767"/>
              <a:ext cx="2078926" cy="3139440"/>
            </a:xfrm>
            <a:prstGeom prst="roundRect">
              <a:avLst/>
            </a:prstGeom>
            <a:noFill/>
            <a:ln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D0DD7A-58C2-4918-B3AE-857A8BFD119D}"/>
                </a:ext>
              </a:extLst>
            </p:cNvPr>
            <p:cNvSpPr txBox="1"/>
            <p:nvPr/>
          </p:nvSpPr>
          <p:spPr>
            <a:xfrm>
              <a:off x="5997990" y="4407231"/>
              <a:ext cx="20789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C000"/>
                  </a:solidFill>
                  <a:latin typeface="+mj-lt"/>
                </a:rPr>
                <a:t>Usually OK</a:t>
              </a:r>
              <a:endParaRPr lang="nl-NL" sz="1600" dirty="0">
                <a:solidFill>
                  <a:srgbClr val="FFC000"/>
                </a:solidFill>
                <a:latin typeface="+mj-lt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7DCEC8B-1FF8-4E15-B3F0-C816151356F0}"/>
              </a:ext>
            </a:extLst>
          </p:cNvPr>
          <p:cNvGrpSpPr/>
          <p:nvPr/>
        </p:nvGrpSpPr>
        <p:grpSpPr>
          <a:xfrm>
            <a:off x="3172873" y="1314767"/>
            <a:ext cx="2078926" cy="3458499"/>
            <a:chOff x="3172873" y="1314767"/>
            <a:chExt cx="2078926" cy="345849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3693089-163A-4C51-9AED-8C34F264C5DE}"/>
                </a:ext>
              </a:extLst>
            </p:cNvPr>
            <p:cNvSpPr/>
            <p:nvPr/>
          </p:nvSpPr>
          <p:spPr bwMode="auto">
            <a:xfrm>
              <a:off x="3172873" y="1314767"/>
              <a:ext cx="2078926" cy="3139440"/>
            </a:xfrm>
            <a:prstGeom prst="roundRect">
              <a:avLst/>
            </a:prstGeom>
            <a:noFill/>
            <a:ln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FB2F6E-35F1-448C-A657-F8B523131227}"/>
                </a:ext>
              </a:extLst>
            </p:cNvPr>
            <p:cNvSpPr txBox="1"/>
            <p:nvPr/>
          </p:nvSpPr>
          <p:spPr>
            <a:xfrm>
              <a:off x="3172873" y="4434712"/>
              <a:ext cx="20789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92D050"/>
                  </a:solidFill>
                  <a:latin typeface="+mj-lt"/>
                </a:rPr>
                <a:t>(virtually) no SAR</a:t>
              </a:r>
              <a:endParaRPr lang="nl-NL" sz="1600" dirty="0">
                <a:solidFill>
                  <a:srgbClr val="92D050"/>
                </a:solidFill>
                <a:latin typeface="+mj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8DE8AC0-823F-4197-A93B-94C6EAE3FE8A}"/>
              </a:ext>
            </a:extLst>
          </p:cNvPr>
          <p:cNvGrpSpPr/>
          <p:nvPr/>
        </p:nvGrpSpPr>
        <p:grpSpPr>
          <a:xfrm>
            <a:off x="566738" y="1318894"/>
            <a:ext cx="2078926" cy="3477994"/>
            <a:chOff x="566738" y="1318894"/>
            <a:chExt cx="2078926" cy="3477994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228277-CF20-4057-8624-80E39DEF745F}"/>
                </a:ext>
              </a:extLst>
            </p:cNvPr>
            <p:cNvSpPr/>
            <p:nvPr/>
          </p:nvSpPr>
          <p:spPr bwMode="auto">
            <a:xfrm>
              <a:off x="566738" y="1318894"/>
              <a:ext cx="2078926" cy="3139440"/>
            </a:xfrm>
            <a:prstGeom prst="roundRect">
              <a:avLst/>
            </a:prstGeom>
            <a:noFill/>
            <a:ln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A28C71-A4AB-4129-B718-517AC1E092DA}"/>
                </a:ext>
              </a:extLst>
            </p:cNvPr>
            <p:cNvSpPr txBox="1"/>
            <p:nvPr/>
          </p:nvSpPr>
          <p:spPr>
            <a:xfrm>
              <a:off x="566738" y="4458334"/>
              <a:ext cx="20789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92D050"/>
                  </a:solidFill>
                  <a:latin typeface="+mj-lt"/>
                </a:rPr>
                <a:t>No wavelength issues</a:t>
              </a:r>
              <a:endParaRPr lang="nl-NL" sz="1600" dirty="0">
                <a:solidFill>
                  <a:srgbClr val="92D05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470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EF9037-86DE-471D-92B3-B172941F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receive coil?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56350-0BEF-49DA-9D2F-4D5E6378E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7B681-B0B0-4150-8768-72BF7BAFC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FDE8BBA-C5B6-4FD5-96EB-610BC9D801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2D89B2-3414-478E-8A25-5A66FB87DAF0}" type="datetime5">
              <a:rPr lang="en-US" smtClean="0"/>
              <a:t>22-Sep-23</a:t>
            </a:fld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0081A2-8D5B-4EBC-A8AE-10A3645ED2CF}"/>
              </a:ext>
            </a:extLst>
          </p:cNvPr>
          <p:cNvGrpSpPr/>
          <p:nvPr/>
        </p:nvGrpSpPr>
        <p:grpSpPr>
          <a:xfrm>
            <a:off x="4572000" y="1262732"/>
            <a:ext cx="3005328" cy="2977481"/>
            <a:chOff x="4572000" y="1262732"/>
            <a:chExt cx="3005328" cy="29774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18A6BD-3FCB-4E89-90D1-54A1139769DF}"/>
                </a:ext>
              </a:extLst>
            </p:cNvPr>
            <p:cNvSpPr txBox="1"/>
            <p:nvPr/>
          </p:nvSpPr>
          <p:spPr>
            <a:xfrm>
              <a:off x="4698231" y="3655438"/>
              <a:ext cx="24944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Unique sensitivity profiles</a:t>
              </a: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(parallel imaging)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  <p:pic>
          <p:nvPicPr>
            <p:cNvPr id="10" name="Picture 9" descr="Background pattern&#10;&#10;Description automatically generated">
              <a:extLst>
                <a:ext uri="{FF2B5EF4-FFF2-40B4-BE49-F238E27FC236}">
                  <a16:creationId xmlns:a16="http://schemas.microsoft.com/office/drawing/2014/main" id="{CCEE9F19-0113-4762-AC79-731E09B92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0" y="1262732"/>
              <a:ext cx="3005328" cy="225399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AB905A1-1D9E-42AA-A4C2-B19F5DF462CB}"/>
              </a:ext>
            </a:extLst>
          </p:cNvPr>
          <p:cNvGrpSpPr/>
          <p:nvPr/>
        </p:nvGrpSpPr>
        <p:grpSpPr>
          <a:xfrm>
            <a:off x="823119" y="1261970"/>
            <a:ext cx="2803821" cy="3015259"/>
            <a:chOff x="823119" y="1261970"/>
            <a:chExt cx="2803821" cy="30152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AF9B96-A8F7-402A-881A-C6927A338795}"/>
                </a:ext>
              </a:extLst>
            </p:cNvPr>
            <p:cNvSpPr txBox="1"/>
            <p:nvPr/>
          </p:nvSpPr>
          <p:spPr>
            <a:xfrm>
              <a:off x="1274064" y="3692454"/>
              <a:ext cx="21153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High B</a:t>
              </a:r>
              <a:r>
                <a:rPr lang="en-US" sz="1600" baseline="-25000" dirty="0">
                  <a:solidFill>
                    <a:schemeClr val="accent6"/>
                  </a:solidFill>
                  <a:latin typeface="+mj-lt"/>
                </a:rPr>
                <a:t>1</a:t>
              </a:r>
              <a:r>
                <a:rPr lang="en-US" sz="1600" baseline="30000" dirty="0">
                  <a:solidFill>
                    <a:schemeClr val="accent6"/>
                  </a:solidFill>
                  <a:latin typeface="+mj-lt"/>
                </a:rPr>
                <a:t>-</a:t>
              </a:r>
              <a:endParaRPr lang="en-US" sz="1600" dirty="0">
                <a:solidFill>
                  <a:schemeClr val="accent6"/>
                </a:solidFill>
                <a:latin typeface="+mj-lt"/>
              </a:endParaRPr>
            </a:p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(sensitivity)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  <p:pic>
          <p:nvPicPr>
            <p:cNvPr id="12" name="Picture 11" descr="Histogram&#10;&#10;Description automatically generated with medium confidence">
              <a:extLst>
                <a:ext uri="{FF2B5EF4-FFF2-40B4-BE49-F238E27FC236}">
                  <a16:creationId xmlns:a16="http://schemas.microsoft.com/office/drawing/2014/main" id="{09B455EB-6E84-469B-9175-50127874E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3119" y="1261970"/>
              <a:ext cx="2803821" cy="2497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418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844DB3-D070-47C8-8603-00F68523E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200912"/>
            <a:ext cx="3541966" cy="2304288"/>
          </a:xfrm>
        </p:spPr>
        <p:txBody>
          <a:bodyPr/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Maximise</a:t>
            </a:r>
            <a:r>
              <a:rPr lang="en-US" sz="2400" dirty="0">
                <a:solidFill>
                  <a:srgbClr val="FF0000"/>
                </a:solidFill>
              </a:rPr>
              <a:t> B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Coil type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Depends on B</a:t>
            </a:r>
            <a:r>
              <a:rPr lang="en-US" sz="2200" baseline="-25000" dirty="0"/>
              <a:t>0</a:t>
            </a:r>
            <a:r>
              <a:rPr lang="en-US" sz="2200" dirty="0"/>
              <a:t> direction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Coil size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Smaller = Better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1557BA-13C8-4694-A648-F2EB5CF3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Tx/Rx coil?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3E66D-93E0-4FB2-B62E-F32A07794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5D4DC-0DF6-4588-884A-1A211A9800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E34FFD1-3A10-417A-A7E1-95C386FD4C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7EBCD8-3BC5-4F57-B821-36C71A455149}" type="datetime5">
              <a:rPr lang="en-US" smtClean="0"/>
              <a:t>22-Sep-23</a:t>
            </a:fld>
            <a:endParaRPr lang="en-GB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8047CA8-FF2D-465D-A233-97DAAF65CC90}"/>
              </a:ext>
            </a:extLst>
          </p:cNvPr>
          <p:cNvSpPr txBox="1">
            <a:spLocks/>
          </p:cNvSpPr>
          <p:nvPr/>
        </p:nvSpPr>
        <p:spPr bwMode="auto">
          <a:xfrm>
            <a:off x="4663440" y="1200912"/>
            <a:ext cx="3913822" cy="237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n-US" sz="2400" kern="0" dirty="0" err="1">
                <a:solidFill>
                  <a:srgbClr val="FF0000"/>
                </a:solidFill>
              </a:rPr>
              <a:t>Minimise</a:t>
            </a:r>
            <a:r>
              <a:rPr lang="en-US" sz="2400" kern="0" dirty="0">
                <a:solidFill>
                  <a:srgbClr val="FF0000"/>
                </a:solidFill>
              </a:rPr>
              <a:t> losses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 dirty="0" err="1"/>
              <a:t>Looooong</a:t>
            </a:r>
            <a:r>
              <a:rPr lang="en-US" sz="2400" kern="0" dirty="0"/>
              <a:t> story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sz="2200" kern="0" dirty="0"/>
              <a:t>Different for different frequencies</a:t>
            </a:r>
          </a:p>
        </p:txBody>
      </p:sp>
      <p:pic>
        <p:nvPicPr>
          <p:cNvPr id="11" name="Picture 10" descr="A picture containing cup&#10;&#10;Description automatically generated">
            <a:extLst>
              <a:ext uri="{FF2B5EF4-FFF2-40B4-BE49-F238E27FC236}">
                <a16:creationId xmlns:a16="http://schemas.microsoft.com/office/drawing/2014/main" id="{2884CDF5-D955-4D84-A01F-91ACB05D1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07" y="863960"/>
            <a:ext cx="2105748" cy="1526667"/>
          </a:xfrm>
          <a:prstGeom prst="rect">
            <a:avLst/>
          </a:prstGeom>
        </p:spPr>
      </p:pic>
      <p:pic>
        <p:nvPicPr>
          <p:cNvPr id="13" name="Picture 12" descr="Diagram, engineering drawing&#10;&#10;Description automatically generated">
            <a:extLst>
              <a:ext uri="{FF2B5EF4-FFF2-40B4-BE49-F238E27FC236}">
                <a16:creationId xmlns:a16="http://schemas.microsoft.com/office/drawing/2014/main" id="{841D5E25-D239-445F-9BDD-1C9C43C71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347" y="2521564"/>
            <a:ext cx="1809638" cy="1261491"/>
          </a:xfrm>
          <a:prstGeom prst="rect">
            <a:avLst/>
          </a:prstGeom>
        </p:spPr>
      </p:pic>
      <p:pic>
        <p:nvPicPr>
          <p:cNvPr id="18" name="Picture 17" descr="Diagram, schematic&#10;&#10;Description automatically generated">
            <a:extLst>
              <a:ext uri="{FF2B5EF4-FFF2-40B4-BE49-F238E27FC236}">
                <a16:creationId xmlns:a16="http://schemas.microsoft.com/office/drawing/2014/main" id="{9B22891B-02DF-4944-9AB7-68B5B71CE9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63"/>
          <a:stretch/>
        </p:blipFill>
        <p:spPr>
          <a:xfrm>
            <a:off x="5514313" y="3968221"/>
            <a:ext cx="1684482" cy="94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4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1981922-47CC-40D5-83F9-6D4D6E5A12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Quantify high B field and low losses in 1 number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Quality factory:</a:t>
                </a:r>
                <a:r>
                  <a:rPr lang="nl-NL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l-NL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L = coil inductance, a measure of energy stored in B field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 = resistance, a loss term that dissipates energy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SNR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</m:ra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*For coils with the same geometry!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 err="1"/>
                  <a:t>Maximise</a:t>
                </a:r>
                <a:r>
                  <a:rPr lang="en-US" dirty="0"/>
                  <a:t> Q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1981922-47CC-40D5-83F9-6D4D6E5A12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66" t="-310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566ADF07-7D9D-4CCD-9506-3B0F1DAAC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</a:t>
            </a:r>
            <a:r>
              <a:rPr lang="en-US" dirty="0" err="1"/>
              <a:t>uantify</a:t>
            </a:r>
            <a:r>
              <a:rPr lang="en-US" dirty="0"/>
              <a:t> the Q-</a:t>
            </a:r>
            <a:r>
              <a:rPr lang="en-US" dirty="0" err="1"/>
              <a:t>uality</a:t>
            </a:r>
            <a:r>
              <a:rPr lang="en-US" dirty="0"/>
              <a:t> of the coil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42059-9241-42E5-8193-98A776D38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FF4AF-D917-4C22-A166-D9FB3367A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E70B2E-FBEE-4543-B511-6D1A0A83DD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58FF30-29BA-47F4-B9C5-8C1CC78EE5F1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226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2ACA53F-BA95-4DC5-ABDD-A5A35B6CF6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6738" y="1016000"/>
                <a:ext cx="5514976" cy="373538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Solenoid is champion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~3x better than other coils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Minimum size set by anatomy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Knee coil: 15cm radius, 15cm length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How to get more magnetic field from a solenoid?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More turns?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but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too, so Q independent of n 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Tested this, it appears to hold perfectly true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Conclusion: Stuck with what we have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nl-NL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2ACA53F-BA95-4DC5-ABDD-A5A35B6CF6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738" y="1016000"/>
                <a:ext cx="5514976" cy="3735388"/>
              </a:xfrm>
              <a:blipFill>
                <a:blip r:embed="rId2"/>
                <a:stretch>
                  <a:fillRect l="-2652" t="-1144" r="-88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E224FF04-3D89-4FC3-8C83-9EE90612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Maximise</a:t>
            </a:r>
            <a:r>
              <a:rPr lang="en-US" dirty="0"/>
              <a:t> B-field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3C6F9-3977-4699-BFA4-CC6A54D77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795B6-15BA-4ECF-89DD-1296AD90E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D7789B-A54A-4D2D-B67A-E2A09CCC2F6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D556BC-53D0-4DAE-A2BE-311996C51551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picture containing light&#10;&#10;Description automatically generated">
            <a:extLst>
              <a:ext uri="{FF2B5EF4-FFF2-40B4-BE49-F238E27FC236}">
                <a16:creationId xmlns:a16="http://schemas.microsoft.com/office/drawing/2014/main" id="{6E709736-295C-433E-BD25-F4882B6F0B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48741" y="2642014"/>
            <a:ext cx="2072641" cy="2270949"/>
          </a:xfrm>
          <a:prstGeom prst="rect">
            <a:avLst/>
          </a:prstGeom>
        </p:spPr>
      </p:pic>
      <p:pic>
        <p:nvPicPr>
          <p:cNvPr id="10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7AE8C9D0-4232-4BFB-905A-038146BA8A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63"/>
          <a:stretch/>
        </p:blipFill>
        <p:spPr>
          <a:xfrm>
            <a:off x="6150864" y="955167"/>
            <a:ext cx="2877687" cy="161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2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75CE80-9F95-4AE5-9A98-0C68763C9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/>
              <a:t>Address the loss terms instead: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dirty="0"/>
              <a:t>R = total losses in the coil, many terms contribute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dirty="0"/>
              <a:t>Two predominant loss term categories:</a:t>
            </a:r>
          </a:p>
          <a:p>
            <a:pPr marL="1062900" lvl="3" indent="-342900">
              <a:buFont typeface="Arial" panose="020B0604020202020204" pitchFamily="34" charset="0"/>
              <a:buChar char="•"/>
            </a:pPr>
            <a:r>
              <a:rPr lang="en-GB" dirty="0" err="1"/>
              <a:t>R</a:t>
            </a:r>
            <a:r>
              <a:rPr lang="en-GB" baseline="-25000" dirty="0" err="1"/>
              <a:t>coil</a:t>
            </a:r>
            <a:r>
              <a:rPr lang="en-GB" dirty="0"/>
              <a:t>: losses in the coil itself</a:t>
            </a:r>
          </a:p>
          <a:p>
            <a:pPr marL="1062900" lvl="3" indent="-342900">
              <a:buFont typeface="Arial" panose="020B0604020202020204" pitchFamily="34" charset="0"/>
              <a:buChar char="•"/>
            </a:pPr>
            <a:r>
              <a:rPr lang="en-GB" dirty="0" err="1"/>
              <a:t>R</a:t>
            </a:r>
            <a:r>
              <a:rPr lang="en-GB" baseline="-25000" dirty="0" err="1"/>
              <a:t>sample</a:t>
            </a:r>
            <a:r>
              <a:rPr lang="en-GB" dirty="0"/>
              <a:t>: losses due to a conductive sample in the coil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/>
              <a:t>Huge difference between low and high field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dirty="0"/>
              <a:t>At high field </a:t>
            </a:r>
            <a:r>
              <a:rPr lang="en-GB" dirty="0" err="1"/>
              <a:t>R</a:t>
            </a:r>
            <a:r>
              <a:rPr lang="en-GB" baseline="-25000" dirty="0" err="1"/>
              <a:t>sample</a:t>
            </a:r>
            <a:r>
              <a:rPr lang="en-GB" dirty="0"/>
              <a:t> dominant</a:t>
            </a:r>
          </a:p>
          <a:p>
            <a:pPr marL="1062900" lvl="3" indent="-342900">
              <a:buFont typeface="Arial" panose="020B0604020202020204" pitchFamily="34" charset="0"/>
              <a:buChar char="•"/>
            </a:pPr>
            <a:r>
              <a:rPr lang="en-GB" dirty="0"/>
              <a:t>Small coils are better, </a:t>
            </a:r>
            <a:r>
              <a:rPr lang="en-GB" dirty="0" err="1"/>
              <a:t>R</a:t>
            </a:r>
            <a:r>
              <a:rPr lang="en-GB" baseline="-25000" dirty="0" err="1"/>
              <a:t>sample</a:t>
            </a:r>
            <a:r>
              <a:rPr lang="en-GB" dirty="0"/>
              <a:t> lower, SNR higher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dirty="0"/>
              <a:t>At low field </a:t>
            </a:r>
            <a:r>
              <a:rPr lang="en-GB" dirty="0" err="1"/>
              <a:t>R</a:t>
            </a:r>
            <a:r>
              <a:rPr lang="en-GB" baseline="-25000" dirty="0" err="1"/>
              <a:t>coil</a:t>
            </a:r>
            <a:r>
              <a:rPr lang="en-GB" dirty="0"/>
              <a:t> dominant*</a:t>
            </a:r>
          </a:p>
          <a:p>
            <a:pPr marL="1062900" lvl="3" indent="-342900">
              <a:buFont typeface="Arial" panose="020B0604020202020204" pitchFamily="34" charset="0"/>
              <a:buChar char="•"/>
            </a:pPr>
            <a:r>
              <a:rPr lang="en-GB" dirty="0"/>
              <a:t>Large coils are better, </a:t>
            </a:r>
            <a:r>
              <a:rPr lang="en-GB" dirty="0" err="1"/>
              <a:t>R</a:t>
            </a:r>
            <a:r>
              <a:rPr lang="en-GB" baseline="-25000" dirty="0" err="1"/>
              <a:t>coil</a:t>
            </a:r>
            <a:r>
              <a:rPr lang="en-GB" dirty="0"/>
              <a:t> lower, SNR higher</a:t>
            </a:r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9B3192-43CC-4E34-B14F-A38DA476D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Minimise</a:t>
            </a:r>
            <a:r>
              <a:rPr lang="en-US" dirty="0"/>
              <a:t> R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57A44-1998-443A-9431-0D9F71026F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13FF4-6A84-4F06-8932-377704E8D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358B0F-7F6E-4DA8-9AF4-EFFDDDB9D5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7C41EA-78B6-40FF-B7EF-BCA0AFDA732E}" type="datetime5">
              <a:rPr lang="en-US" smtClean="0"/>
              <a:t>22-Sep-23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E216CA-8C16-45F5-8D2C-581AEC1DE459}"/>
                  </a:ext>
                </a:extLst>
              </p:cNvPr>
              <p:cNvSpPr txBox="1"/>
              <p:nvPr/>
            </p:nvSpPr>
            <p:spPr>
              <a:xfrm>
                <a:off x="7756519" y="260520"/>
                <a:ext cx="1518485" cy="490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nl-NL" sz="200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nl-NL" sz="20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nl-NL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E216CA-8C16-45F5-8D2C-581AEC1DE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6519" y="260520"/>
                <a:ext cx="1518485" cy="490519"/>
              </a:xfrm>
              <a:prstGeom prst="rect">
                <a:avLst/>
              </a:prstGeom>
              <a:blipFill>
                <a:blip r:embed="rId2"/>
                <a:stretch>
                  <a:fillRect t="-127500" r="-39759" b="-19375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40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BAE0D4-7202-4BFC-970C-91A78771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Minimise</a:t>
            </a:r>
            <a:r>
              <a:rPr lang="en-US" dirty="0"/>
              <a:t> R – Cryogenic coils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6479E-ECC6-4374-8B7C-BD9D264DA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A6959-E0C5-4FCC-9B46-0E22DF97F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47CE25C-5F17-4547-9254-EC1D679E374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6A7F0-5F3F-4A4A-847F-3AD9AEA32D79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E6A0CF77-7AA5-4BE6-8676-3431653B83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72" y="2048256"/>
            <a:ext cx="2766230" cy="1556004"/>
          </a:xfrm>
          <a:prstGeom prst="rect">
            <a:avLst/>
          </a:prstGeom>
        </p:spPr>
      </p:pic>
      <p:pic>
        <p:nvPicPr>
          <p:cNvPr id="10" name="Picture 9" descr="A picture containing text, person, fire, nature&#10;&#10;Description automatically generated">
            <a:extLst>
              <a:ext uri="{FF2B5EF4-FFF2-40B4-BE49-F238E27FC236}">
                <a16:creationId xmlns:a16="http://schemas.microsoft.com/office/drawing/2014/main" id="{ED13D670-5DD6-46BF-8132-52FAC7815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083" y="1496354"/>
            <a:ext cx="3356345" cy="2748200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9F8695AE-003A-4A62-AAE0-C052CEFD4D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59" r="19117"/>
          <a:stretch/>
        </p:blipFill>
        <p:spPr>
          <a:xfrm>
            <a:off x="2631504" y="1159383"/>
            <a:ext cx="2944368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6FCDD4-F84E-4CAB-847C-A3D57D052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129" y="3651504"/>
            <a:ext cx="5559742" cy="109988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All experiments are done on the same coil base: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156 mm diameter, 150 mm long solenoid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Wound on a 3D printed PLA former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A51247-BC01-444C-8549-DD6EBB41A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Optimisation</a:t>
            </a:r>
            <a:r>
              <a:rPr lang="en-US" dirty="0"/>
              <a:t> - Reference coil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79CDB-61EC-4879-833E-5F57B885D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6AE64-E2A9-41DD-8941-88986F35D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519B54E-70E9-4C57-9838-D44EF88C43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D7EF0C-2D53-4733-BE7E-9E3EB36AD607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64C22971-A87D-441C-B063-BA305932998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4320" y="1191324"/>
            <a:ext cx="3062224" cy="229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1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4785F15-9BEF-4F9B-A922-0423AB8953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6738" y="1016000"/>
                <a:ext cx="6681406" cy="373538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Thicker wire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Reduces wire resistance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2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4785F15-9BEF-4F9B-A922-0423AB8953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738" y="1016000"/>
                <a:ext cx="6681406" cy="3735388"/>
              </a:xfrm>
              <a:blipFill>
                <a:blip r:embed="rId2"/>
                <a:stretch>
                  <a:fillRect l="-2190" t="-114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581794DB-381C-4E67-9B22-876F12BED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</a:t>
            </a:r>
            <a:r>
              <a:rPr lang="en-US" dirty="0" err="1"/>
              <a:t>R</a:t>
            </a:r>
            <a:r>
              <a:rPr lang="en-US" baseline="-25000" dirty="0" err="1"/>
              <a:t>coil</a:t>
            </a:r>
            <a:endParaRPr lang="nl-NL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FC276-7896-438A-9CF9-7FC909AB9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40BEC-D953-4DB9-A841-8EBE52A97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F919170-4832-43E8-AD3E-8D44F50768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B8E3D-FD7E-4F5D-B2E3-4531B0A34EB7}" type="datetime5">
              <a:rPr lang="en-US" smtClean="0"/>
              <a:t>22-Sep-23</a:t>
            </a:fld>
            <a:endParaRPr lang="en-GB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A7AF36C-B553-4594-8204-C0830C6D5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139141"/>
              </p:ext>
            </p:extLst>
          </p:nvPr>
        </p:nvGraphicFramePr>
        <p:xfrm>
          <a:off x="352561" y="2410257"/>
          <a:ext cx="433393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446">
                  <a:extLst>
                    <a:ext uri="{9D8B030D-6E8A-4147-A177-3AD203B41FA5}">
                      <a16:colId xmlns:a16="http://schemas.microsoft.com/office/drawing/2014/main" val="3682583531"/>
                    </a:ext>
                  </a:extLst>
                </a:gridCol>
                <a:gridCol w="2162493">
                  <a:extLst>
                    <a:ext uri="{9D8B030D-6E8A-4147-A177-3AD203B41FA5}">
                      <a16:colId xmlns:a16="http://schemas.microsoft.com/office/drawing/2014/main" val="171811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Wire diameter (mm)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 factor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1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0,8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130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63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280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11259"/>
                  </a:ext>
                </a:extLst>
              </a:tr>
            </a:tbl>
          </a:graphicData>
        </a:graphic>
      </p:graphicFrame>
      <p:pic>
        <p:nvPicPr>
          <p:cNvPr id="11" name="Picture 10" descr="A picture containing icon&#10;&#10;Description automatically generated">
            <a:extLst>
              <a:ext uri="{FF2B5EF4-FFF2-40B4-BE49-F238E27FC236}">
                <a16:creationId xmlns:a16="http://schemas.microsoft.com/office/drawing/2014/main" id="{B969F0D1-27C9-45BE-AA79-C8B9A46820E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959" y="2353278"/>
            <a:ext cx="3197480" cy="239811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C5DA56A-EE1C-4769-85C2-A09782D060D8}"/>
              </a:ext>
            </a:extLst>
          </p:cNvPr>
          <p:cNvSpPr/>
          <p:nvPr/>
        </p:nvSpPr>
        <p:spPr bwMode="auto">
          <a:xfrm>
            <a:off x="6442051" y="964789"/>
            <a:ext cx="1108158" cy="1108158"/>
          </a:xfrm>
          <a:prstGeom prst="ellipse">
            <a:avLst/>
          </a:prstGeom>
          <a:solidFill>
            <a:srgbClr val="FFC000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037C8B4-8D19-427D-9EDD-56559B8155FD}"/>
              </a:ext>
            </a:extLst>
          </p:cNvPr>
          <p:cNvCxnSpPr>
            <a:endCxn id="9" idx="7"/>
          </p:cNvCxnSpPr>
          <p:nvPr/>
        </p:nvCxnSpPr>
        <p:spPr bwMode="auto">
          <a:xfrm flipV="1">
            <a:off x="6996130" y="1127075"/>
            <a:ext cx="391793" cy="391793"/>
          </a:xfrm>
          <a:prstGeom prst="straightConnector1">
            <a:avLst/>
          </a:prstGeom>
          <a:ln>
            <a:solidFill>
              <a:schemeClr val="bg1">
                <a:lumMod val="10000"/>
              </a:schemeClr>
            </a:solidFill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5C59495-178B-4DB2-9D09-A4E6115772A5}"/>
              </a:ext>
            </a:extLst>
          </p:cNvPr>
          <p:cNvSpPr txBox="1"/>
          <p:nvPr/>
        </p:nvSpPr>
        <p:spPr>
          <a:xfrm>
            <a:off x="7192699" y="1118758"/>
            <a:ext cx="5281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+mn-lt"/>
              </a:rPr>
              <a:t>r</a:t>
            </a:r>
            <a:endParaRPr lang="nl-NL" sz="2000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6C2F693B-6629-4A2D-8E98-72F5D6F5CB16}"/>
              </a:ext>
            </a:extLst>
          </p:cNvPr>
          <p:cNvSpPr txBox="1">
            <a:spLocks/>
          </p:cNvSpPr>
          <p:nvPr/>
        </p:nvSpPr>
        <p:spPr bwMode="auto">
          <a:xfrm>
            <a:off x="823119" y="3813483"/>
            <a:ext cx="3541966" cy="49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n-US" sz="2400" kern="0" dirty="0">
                <a:solidFill>
                  <a:srgbClr val="FF0000"/>
                </a:solidFill>
              </a:rPr>
              <a:t>Expected ~4x improvement</a:t>
            </a:r>
          </a:p>
        </p:txBody>
      </p:sp>
    </p:spTree>
    <p:extLst>
      <p:ext uri="{BB962C8B-B14F-4D97-AF65-F5344CB8AC3E}">
        <p14:creationId xmlns:p14="http://schemas.microsoft.com/office/powerpoint/2010/main" val="332510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4785F15-9BEF-4F9B-A922-0423AB8953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6738" y="1016000"/>
                <a:ext cx="6681406" cy="373538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Thicker wire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* at DC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* at RF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2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4785F15-9BEF-4F9B-A922-0423AB8953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738" y="1016000"/>
                <a:ext cx="6681406" cy="3735388"/>
              </a:xfrm>
              <a:blipFill>
                <a:blip r:embed="rId2"/>
                <a:stretch>
                  <a:fillRect l="-2190" t="-114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581794DB-381C-4E67-9B22-876F12BED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</a:t>
            </a:r>
            <a:r>
              <a:rPr lang="en-US" dirty="0" err="1"/>
              <a:t>R</a:t>
            </a:r>
            <a:r>
              <a:rPr lang="en-US" baseline="-25000" dirty="0" err="1"/>
              <a:t>coil</a:t>
            </a:r>
            <a:endParaRPr lang="nl-NL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FC276-7896-438A-9CF9-7FC909AB9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40BEC-D953-4DB9-A841-8EBE52A97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F919170-4832-43E8-AD3E-8D44F50768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F27937-FD01-42DC-A564-7D2ED166E422}" type="datetime5">
              <a:rPr lang="en-US" smtClean="0"/>
              <a:t>22-Sep-23</a:t>
            </a:fld>
            <a:endParaRPr lang="en-GB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A7AF36C-B553-4594-8204-C0830C6D54EB}"/>
              </a:ext>
            </a:extLst>
          </p:cNvPr>
          <p:cNvGraphicFramePr>
            <a:graphicFrameLocks noGrp="1"/>
          </p:cNvGraphicFramePr>
          <p:nvPr/>
        </p:nvGraphicFramePr>
        <p:xfrm>
          <a:off x="73311" y="2314004"/>
          <a:ext cx="433393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446">
                  <a:extLst>
                    <a:ext uri="{9D8B030D-6E8A-4147-A177-3AD203B41FA5}">
                      <a16:colId xmlns:a16="http://schemas.microsoft.com/office/drawing/2014/main" val="3682583531"/>
                    </a:ext>
                  </a:extLst>
                </a:gridCol>
                <a:gridCol w="2162493">
                  <a:extLst>
                    <a:ext uri="{9D8B030D-6E8A-4147-A177-3AD203B41FA5}">
                      <a16:colId xmlns:a16="http://schemas.microsoft.com/office/drawing/2014/main" val="171811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Wire diameter (mm)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 factor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1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0,8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130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63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280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1125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E9B6C76-347E-4443-ABE3-03F016B6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217" y="1250760"/>
            <a:ext cx="3398190" cy="323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8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3062CF-40A0-4541-AC70-10F2EC4D5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depth – 1.5 Tesla body coil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8EEB5-BEE0-4DE2-8B07-ED5E6ADF0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65517-E47D-4AC0-BDA6-DC475BFAA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6C939B-A70E-4C78-A5A6-38A022B4DB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42A58-5729-4053-BB84-BEFF86433C13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EDAC68-EE58-447C-AACC-3899E8B2592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030248" y="978173"/>
            <a:ext cx="5083503" cy="381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00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3062CF-40A0-4541-AC70-10F2EC4D5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depth – 1.5 Tesla body coil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8EEB5-BEE0-4DE2-8B07-ED5E6ADF0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65517-E47D-4AC0-BDA6-DC475BFAA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6C939B-A70E-4C78-A5A6-38A022B4DB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09575-85F5-4324-B399-AD6985C8CB68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00FEA5-98E4-4CBD-A9CC-EA7B7B0A8B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95719" y="821587"/>
            <a:ext cx="2847593" cy="3970482"/>
          </a:xfrm>
          <a:prstGeom prst="rect">
            <a:avLst/>
          </a:prstGeom>
        </p:spPr>
      </p:pic>
      <p:pic>
        <p:nvPicPr>
          <p:cNvPr id="7" name="Picture 6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5F9DC8BF-6F6E-4F75-9323-41F1AC4530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54169" y="878015"/>
            <a:ext cx="2578606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82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3F2F48-2A63-4DF9-BF87-B0D371AB0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7" y="1016000"/>
            <a:ext cx="4761533" cy="37353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Many thin insulated strands together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Skin effect </a:t>
            </a:r>
            <a:r>
              <a:rPr lang="nl-NL" dirty="0" err="1"/>
              <a:t>still</a:t>
            </a:r>
            <a:r>
              <a:rPr lang="nl-NL" dirty="0"/>
              <a:t> present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nl-NL" dirty="0"/>
              <a:t>More </a:t>
            </a:r>
            <a:r>
              <a:rPr lang="nl-NL" dirty="0" err="1"/>
              <a:t>surface</a:t>
            </a:r>
            <a:r>
              <a:rPr lang="nl-NL" dirty="0"/>
              <a:t> area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current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Reduced</a:t>
            </a:r>
            <a:r>
              <a:rPr lang="nl-NL" dirty="0"/>
              <a:t> conductor </a:t>
            </a:r>
            <a:r>
              <a:rPr lang="nl-NL" dirty="0" err="1"/>
              <a:t>mass</a:t>
            </a:r>
            <a:r>
              <a:rPr lang="nl-NL" dirty="0"/>
              <a:t> per meter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nl-NL" dirty="0" err="1"/>
              <a:t>Higher</a:t>
            </a:r>
            <a:r>
              <a:rPr lang="nl-NL" dirty="0"/>
              <a:t> </a:t>
            </a:r>
            <a:r>
              <a:rPr lang="nl-NL" dirty="0" err="1"/>
              <a:t>resistance</a:t>
            </a:r>
            <a:r>
              <a:rPr lang="nl-NL" dirty="0"/>
              <a:t> at low 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Loses</a:t>
            </a:r>
            <a:r>
              <a:rPr lang="nl-NL" dirty="0"/>
              <a:t> </a:t>
            </a:r>
            <a:r>
              <a:rPr lang="nl-NL" dirty="0" err="1"/>
              <a:t>effectivity</a:t>
            </a:r>
            <a:r>
              <a:rPr lang="nl-NL" dirty="0"/>
              <a:t> at </a:t>
            </a:r>
            <a:r>
              <a:rPr lang="nl-NL" dirty="0" err="1"/>
              <a:t>higher</a:t>
            </a:r>
            <a:r>
              <a:rPr lang="nl-NL" dirty="0"/>
              <a:t> f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F23A4C-ED4D-455E-B472-44D80408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Litz</a:t>
            </a:r>
            <a:r>
              <a:rPr lang="en-US" dirty="0"/>
              <a:t> wire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626B15-DAF1-4D4A-AB63-78F4E128A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7DF16-7DC0-4F3A-87B2-8E3CAE9DC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19A1CB-8F2F-4C7D-AE0D-6598383C84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BF6E3-2C13-4513-992A-34F67E33560D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64DEAF-D728-4D40-A281-39F2932B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13975" y="619906"/>
            <a:ext cx="1447313" cy="2103428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BA67EDC-4D5D-41DE-AC3C-583FC126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918" y="2470603"/>
            <a:ext cx="2103428" cy="2111518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C674398-440C-47FF-A2EE-CF4635617520}"/>
              </a:ext>
            </a:extLst>
          </p:cNvPr>
          <p:cNvSpPr txBox="1">
            <a:spLocks/>
          </p:cNvSpPr>
          <p:nvPr/>
        </p:nvSpPr>
        <p:spPr bwMode="auto">
          <a:xfrm>
            <a:off x="6331265" y="4629254"/>
            <a:ext cx="2812735" cy="28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200" kern="0" dirty="0"/>
              <a:t>Current distribution purely due to skin effect</a:t>
            </a:r>
            <a:endParaRPr lang="nl-NL" sz="1200" kern="0" dirty="0"/>
          </a:p>
        </p:txBody>
      </p:sp>
    </p:spTree>
    <p:extLst>
      <p:ext uri="{BB962C8B-B14F-4D97-AF65-F5344CB8AC3E}">
        <p14:creationId xmlns:p14="http://schemas.microsoft.com/office/powerpoint/2010/main" val="374627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06B863-645C-486A-B66E-768984008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Litz</a:t>
            </a:r>
            <a:r>
              <a:rPr lang="en-US" dirty="0"/>
              <a:t> wire coil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9A3A1-58D4-4252-B04B-74C9A0735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E11FE-2DC5-4E95-ADCA-E0763A2143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77CA1E-84BF-47F0-BD97-1C4D779AC1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D6E96-C3E9-4514-BD88-1A9D58341E5A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picture containing basket&#10;&#10;Description automatically generated">
            <a:extLst>
              <a:ext uri="{FF2B5EF4-FFF2-40B4-BE49-F238E27FC236}">
                <a16:creationId xmlns:a16="http://schemas.microsoft.com/office/drawing/2014/main" id="{A915DC6A-BDE4-4E79-8886-035C1CD30C0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8821" y="942594"/>
            <a:ext cx="3366358" cy="2524769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ABBE5BE-9D95-4B3E-90E2-99A2C7EBC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564507"/>
              </p:ext>
            </p:extLst>
          </p:nvPr>
        </p:nvGraphicFramePr>
        <p:xfrm>
          <a:off x="2888821" y="3604387"/>
          <a:ext cx="336635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6656">
                  <a:extLst>
                    <a:ext uri="{9D8B030D-6E8A-4147-A177-3AD203B41FA5}">
                      <a16:colId xmlns:a16="http://schemas.microsoft.com/office/drawing/2014/main" val="3682583531"/>
                    </a:ext>
                  </a:extLst>
                </a:gridCol>
                <a:gridCol w="1679702">
                  <a:extLst>
                    <a:ext uri="{9D8B030D-6E8A-4147-A177-3AD203B41FA5}">
                      <a16:colId xmlns:a16="http://schemas.microsoft.com/office/drawing/2014/main" val="1718116318"/>
                    </a:ext>
                  </a:extLst>
                </a:gridCol>
              </a:tblGrid>
              <a:tr h="2818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Wire type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Q factor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17271"/>
                  </a:ext>
                </a:extLst>
              </a:tr>
              <a:tr h="2818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Solid copper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280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636720"/>
                  </a:ext>
                </a:extLst>
              </a:tr>
              <a:tr h="2818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Litz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424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11259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95669948-F887-440D-985C-5D12534C677A}"/>
              </a:ext>
            </a:extLst>
          </p:cNvPr>
          <p:cNvGrpSpPr/>
          <p:nvPr/>
        </p:nvGrpSpPr>
        <p:grpSpPr>
          <a:xfrm>
            <a:off x="6544056" y="4254733"/>
            <a:ext cx="2091407" cy="338554"/>
            <a:chOff x="6544056" y="4254733"/>
            <a:chExt cx="2091407" cy="33855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B20968-0E90-4CCE-8D03-B7C2EE97FAD2}"/>
                </a:ext>
              </a:extLst>
            </p:cNvPr>
            <p:cNvSpPr txBox="1"/>
            <p:nvPr/>
          </p:nvSpPr>
          <p:spPr>
            <a:xfrm>
              <a:off x="6861176" y="4254733"/>
              <a:ext cx="17742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  <a:latin typeface="+mj-lt"/>
                </a:rPr>
                <a:t>Close to the limit</a:t>
              </a:r>
              <a:endParaRPr lang="nl-NL" sz="1600" dirty="0">
                <a:solidFill>
                  <a:schemeClr val="accent6"/>
                </a:solidFill>
                <a:latin typeface="+mj-lt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1B99F85-0FAE-42B1-A451-A440BF0E62B3}"/>
                </a:ext>
              </a:extLst>
            </p:cNvPr>
            <p:cNvCxnSpPr/>
            <p:nvPr/>
          </p:nvCxnSpPr>
          <p:spPr bwMode="auto">
            <a:xfrm flipH="1">
              <a:off x="6544056" y="4424010"/>
              <a:ext cx="408432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96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BD34330-B52E-45A4-B2A6-E59D419A4D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6738" y="1015999"/>
                <a:ext cx="8286750" cy="2469721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Maxwell says no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dirty="0"/>
                  <a:t> without 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Electric field causes losses in conductive sample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l-NL" dirty="0"/>
              </a:p>
              <a:p>
                <a:pPr marL="342900" lvl="1" indent="-342900"/>
                <a:r>
                  <a:rPr lang="nl-NL" dirty="0"/>
                  <a:t>E field of </a:t>
                </a:r>
                <a:r>
                  <a:rPr lang="nl-NL" dirty="0" err="1"/>
                  <a:t>coil</a:t>
                </a:r>
                <a:r>
                  <a:rPr lang="nl-NL" dirty="0"/>
                  <a:t> </a:t>
                </a:r>
                <a:r>
                  <a:rPr lang="nl-NL" dirty="0" err="1"/>
                  <a:t>increases</a:t>
                </a:r>
                <a:r>
                  <a:rPr lang="nl-NL" dirty="0"/>
                  <a:t> </a:t>
                </a:r>
                <a:r>
                  <a:rPr lang="nl-NL" dirty="0" err="1"/>
                  <a:t>if</a:t>
                </a:r>
                <a:r>
                  <a:rPr lang="nl-NL" dirty="0"/>
                  <a:t> </a:t>
                </a:r>
                <a:r>
                  <a:rPr lang="nl-NL" dirty="0" err="1"/>
                  <a:t>current</a:t>
                </a:r>
                <a:r>
                  <a:rPr lang="nl-NL" dirty="0"/>
                  <a:t> </a:t>
                </a:r>
                <a:r>
                  <a:rPr lang="nl-NL" dirty="0" err="1"/>
                  <a:t>distribution</a:t>
                </a:r>
                <a:r>
                  <a:rPr lang="nl-NL" dirty="0"/>
                  <a:t> is </a:t>
                </a:r>
                <a:r>
                  <a:rPr lang="nl-NL" dirty="0" err="1"/>
                  <a:t>not</a:t>
                </a:r>
                <a:r>
                  <a:rPr lang="nl-NL" dirty="0"/>
                  <a:t> constant</a:t>
                </a:r>
              </a:p>
              <a:p>
                <a:pPr marL="702900" lvl="2" indent="-342900"/>
                <a:r>
                  <a:rPr lang="nl-NL" dirty="0"/>
                  <a:t>Long conductors </a:t>
                </a:r>
                <a:r>
                  <a:rPr lang="nl-NL" dirty="0" err="1"/>
                  <a:t>should</a:t>
                </a:r>
                <a:r>
                  <a:rPr lang="nl-NL" dirty="0"/>
                  <a:t> </a:t>
                </a:r>
                <a:r>
                  <a:rPr lang="nl-NL" dirty="0" err="1"/>
                  <a:t>be</a:t>
                </a:r>
                <a:r>
                  <a:rPr lang="nl-NL" dirty="0"/>
                  <a:t> </a:t>
                </a:r>
                <a:r>
                  <a:rPr lang="nl-NL" dirty="0" err="1"/>
                  <a:t>avoided</a:t>
                </a:r>
                <a:endParaRPr lang="nl-NL" dirty="0"/>
              </a:p>
              <a:p>
                <a:pPr marL="1062900" lvl="3" indent="-342900"/>
                <a:r>
                  <a:rPr lang="nl-NL" dirty="0" err="1"/>
                  <a:t>Can</a:t>
                </a:r>
                <a:r>
                  <a:rPr lang="nl-NL" dirty="0"/>
                  <a:t> </a:t>
                </a:r>
                <a:r>
                  <a:rPr lang="nl-NL" dirty="0" err="1"/>
                  <a:t>be</a:t>
                </a:r>
                <a:r>
                  <a:rPr lang="nl-NL" dirty="0"/>
                  <a:t> split </a:t>
                </a:r>
                <a:r>
                  <a:rPr lang="nl-NL" dirty="0" err="1"/>
                  <a:t>to</a:t>
                </a:r>
                <a:r>
                  <a:rPr lang="nl-NL" dirty="0"/>
                  <a:t> </a:t>
                </a:r>
                <a:r>
                  <a:rPr lang="nl-NL" dirty="0" err="1"/>
                  <a:t>reduce</a:t>
                </a:r>
                <a:r>
                  <a:rPr lang="nl-NL" dirty="0"/>
                  <a:t> impact</a:t>
                </a:r>
              </a:p>
              <a:p>
                <a:pPr marL="702900" lvl="2" indent="-342900"/>
                <a:endParaRPr lang="nl-NL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BD34330-B52E-45A4-B2A6-E59D419A4D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738" y="1015999"/>
                <a:ext cx="8286750" cy="2469721"/>
              </a:xfrm>
              <a:blipFill>
                <a:blip r:embed="rId2"/>
                <a:stretch>
                  <a:fillRect l="-1766" b="-54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E8135E7D-625D-4C9F-AEE3-8D96CFCB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</a:t>
            </a:r>
            <a:r>
              <a:rPr lang="en-US" dirty="0" err="1"/>
              <a:t>R</a:t>
            </a:r>
            <a:r>
              <a:rPr lang="en-US" baseline="-25000" dirty="0" err="1"/>
              <a:t>sample</a:t>
            </a:r>
            <a:endParaRPr lang="nl-NL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45B0-4684-436A-AE37-BCB17A18BE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5A4F5-53CC-4A40-B026-30C2C2D1E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82058F2-4F0C-4CFC-A418-1AC859A32C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1CC81-FFBA-4D28-A30D-AA8FB3BB3E64}" type="datetime5">
              <a:rPr lang="en-US" smtClean="0"/>
              <a:t>22-Sep-23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90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4B6910-48F3-4ED5-B9B2-32060B13D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02900" lvl="2" indent="-342900"/>
            <a:r>
              <a:rPr lang="nl-NL" dirty="0"/>
              <a:t>45 turn </a:t>
            </a:r>
            <a:r>
              <a:rPr lang="nl-NL" dirty="0" err="1"/>
              <a:t>solenoid</a:t>
            </a:r>
            <a:r>
              <a:rPr lang="nl-NL" dirty="0"/>
              <a:t>: 22 meters of </a:t>
            </a:r>
            <a:r>
              <a:rPr lang="nl-NL" dirty="0" err="1"/>
              <a:t>wire</a:t>
            </a:r>
            <a:endParaRPr lang="nl-NL" dirty="0"/>
          </a:p>
          <a:p>
            <a:pPr marL="1062900" lvl="3" indent="-342900"/>
            <a:r>
              <a:rPr lang="nl-NL" dirty="0"/>
              <a:t>150 m wavelength: 52 </a:t>
            </a:r>
            <a:r>
              <a:rPr lang="nl-NL" dirty="0" err="1"/>
              <a:t>degrees</a:t>
            </a:r>
            <a:r>
              <a:rPr lang="nl-NL" dirty="0"/>
              <a:t> of </a:t>
            </a:r>
            <a:r>
              <a:rPr lang="nl-NL" dirty="0" err="1"/>
              <a:t>phase</a:t>
            </a:r>
            <a:endParaRPr lang="nl-NL" dirty="0"/>
          </a:p>
          <a:p>
            <a:pPr marL="702900" lvl="2" indent="-342900"/>
            <a:r>
              <a:rPr lang="nl-NL" dirty="0" err="1"/>
              <a:t>Testing</a:t>
            </a:r>
            <a:r>
              <a:rPr lang="nl-NL" dirty="0"/>
              <a:t> </a:t>
            </a:r>
            <a:r>
              <a:rPr lang="nl-NL" dirty="0" err="1"/>
              <a:t>number</a:t>
            </a:r>
            <a:r>
              <a:rPr lang="nl-NL" dirty="0"/>
              <a:t> of </a:t>
            </a:r>
            <a:r>
              <a:rPr lang="nl-NL" dirty="0" err="1"/>
              <a:t>segmentations</a:t>
            </a:r>
            <a:endParaRPr lang="nl-NL" dirty="0"/>
          </a:p>
          <a:p>
            <a:pPr marL="702900" lvl="2" indent="-342900"/>
            <a:endParaRPr lang="nl-NL" dirty="0"/>
          </a:p>
          <a:p>
            <a:pPr marL="702900" lvl="2" indent="-342900"/>
            <a:endParaRPr lang="nl-NL" dirty="0"/>
          </a:p>
          <a:p>
            <a:pPr marL="702900" lvl="2" indent="-342900"/>
            <a:endParaRPr lang="nl-NL" dirty="0"/>
          </a:p>
          <a:p>
            <a:pPr marL="702900" lvl="2" indent="-342900"/>
            <a:r>
              <a:rPr lang="nl-NL" dirty="0" err="1"/>
              <a:t>Number</a:t>
            </a:r>
            <a:r>
              <a:rPr lang="nl-NL" dirty="0"/>
              <a:t> of </a:t>
            </a:r>
            <a:r>
              <a:rPr lang="nl-NL" dirty="0" err="1"/>
              <a:t>turns</a:t>
            </a:r>
            <a:r>
              <a:rPr lang="nl-NL" dirty="0"/>
              <a:t> </a:t>
            </a:r>
            <a:r>
              <a:rPr lang="nl-NL" dirty="0" err="1"/>
              <a:t>reduced</a:t>
            </a:r>
            <a:endParaRPr lang="nl-NL" dirty="0"/>
          </a:p>
          <a:p>
            <a:pPr marL="1062900" lvl="3" indent="-342900"/>
            <a:r>
              <a:rPr lang="nl-NL" dirty="0"/>
              <a:t>Performance </a:t>
            </a:r>
            <a:r>
              <a:rPr lang="nl-NL" dirty="0" err="1"/>
              <a:t>unchanged</a:t>
            </a:r>
            <a:endParaRPr lang="nl-NL" dirty="0"/>
          </a:p>
          <a:p>
            <a:pPr marL="1062900" lvl="3" indent="-342900"/>
            <a:r>
              <a:rPr lang="nl-NL" dirty="0">
                <a:solidFill>
                  <a:srgbClr val="FF0000"/>
                </a:solidFill>
              </a:rPr>
              <a:t>Sample </a:t>
            </a:r>
            <a:r>
              <a:rPr lang="nl-NL" dirty="0" err="1">
                <a:solidFill>
                  <a:srgbClr val="FF0000"/>
                </a:solidFill>
              </a:rPr>
              <a:t>noise</a:t>
            </a:r>
            <a:r>
              <a:rPr lang="nl-NL" dirty="0">
                <a:solidFill>
                  <a:srgbClr val="FF0000"/>
                </a:solidFill>
              </a:rPr>
              <a:t> ‘</a:t>
            </a:r>
            <a:r>
              <a:rPr lang="nl-NL" dirty="0" err="1">
                <a:solidFill>
                  <a:srgbClr val="FF0000"/>
                </a:solidFill>
              </a:rPr>
              <a:t>dominated</a:t>
            </a:r>
            <a:r>
              <a:rPr lang="nl-NL" dirty="0">
                <a:solidFill>
                  <a:srgbClr val="FF0000"/>
                </a:solidFill>
              </a:rPr>
              <a:t>’ </a:t>
            </a:r>
            <a:r>
              <a:rPr lang="nl-NL" dirty="0" err="1">
                <a:solidFill>
                  <a:srgbClr val="FF0000"/>
                </a:solidFill>
              </a:rPr>
              <a:t>coil</a:t>
            </a:r>
            <a:r>
              <a:rPr lang="nl-NL" dirty="0">
                <a:solidFill>
                  <a:srgbClr val="FF0000"/>
                </a:solidFill>
              </a:rPr>
              <a:t>!</a:t>
            </a:r>
          </a:p>
          <a:p>
            <a:pPr marL="702900" lvl="2" indent="-342900"/>
            <a:endParaRPr lang="nl-NL" dirty="0"/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C9F7DB-CBA7-4419-83B5-139FBF6B1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</a:t>
            </a:r>
            <a:r>
              <a:rPr lang="en-US" dirty="0" err="1"/>
              <a:t>R</a:t>
            </a:r>
            <a:r>
              <a:rPr lang="en-US" baseline="-25000" dirty="0" err="1"/>
              <a:t>sample</a:t>
            </a:r>
            <a:endParaRPr lang="nl-NL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F3C74-F6A3-44D8-A36E-2E3498ABC1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0729E-35DF-47B2-831A-EF52523E4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A89D7F7-7913-42F1-B036-E573111AA1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A2F167-7405-4F9B-A714-786775C50A37}" type="datetime5">
              <a:rPr lang="en-US" smtClean="0"/>
              <a:t>22-Sep-23</a:t>
            </a:fld>
            <a:endParaRPr lang="en-GB" dirty="0"/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49E72380-6FFD-4F11-8B96-13E558D53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613419"/>
              </p:ext>
            </p:extLst>
          </p:nvPr>
        </p:nvGraphicFramePr>
        <p:xfrm>
          <a:off x="1224424" y="2266012"/>
          <a:ext cx="4433791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5528">
                  <a:extLst>
                    <a:ext uri="{9D8B030D-6E8A-4147-A177-3AD203B41FA5}">
                      <a16:colId xmlns:a16="http://schemas.microsoft.com/office/drawing/2014/main" val="3805608180"/>
                    </a:ext>
                  </a:extLst>
                </a:gridCol>
                <a:gridCol w="1234488">
                  <a:extLst>
                    <a:ext uri="{9D8B030D-6E8A-4147-A177-3AD203B41FA5}">
                      <a16:colId xmlns:a16="http://schemas.microsoft.com/office/drawing/2014/main" val="10125746"/>
                    </a:ext>
                  </a:extLst>
                </a:gridCol>
                <a:gridCol w="1009024">
                  <a:extLst>
                    <a:ext uri="{9D8B030D-6E8A-4147-A177-3AD203B41FA5}">
                      <a16:colId xmlns:a16="http://schemas.microsoft.com/office/drawing/2014/main" val="3682617813"/>
                    </a:ext>
                  </a:extLst>
                </a:gridCol>
                <a:gridCol w="674751">
                  <a:extLst>
                    <a:ext uri="{9D8B030D-6E8A-4147-A177-3AD203B41FA5}">
                      <a16:colId xmlns:a16="http://schemas.microsoft.com/office/drawing/2014/main" val="3765441256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r>
                        <a:rPr lang="en-US" sz="1600" dirty="0"/>
                        <a:t>Segmentations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 unloaded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 loaded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Ratio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62396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305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91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3,4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2881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427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177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2,4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77300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7691236-5F41-4342-90C2-3AABF5F7BA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84821" y="1441739"/>
            <a:ext cx="3405912" cy="255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0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9A0235-D3C6-44A2-9F09-3531A9D02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(to-noise) improvement: Spin echo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9215C-A491-46AE-9B55-B15FDF9F6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10F8A-4804-4669-9198-B9B59237F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81AB10-6F9A-4B41-9F2B-0BFB55AAF41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42690-2B91-4037-BDBE-E0A9A8B3DE00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1F8A8CEC-22C4-4D6F-9501-9FDC549EB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54" y="1230658"/>
            <a:ext cx="3834183" cy="2875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12">
                <a:extLst>
                  <a:ext uri="{FF2B5EF4-FFF2-40B4-BE49-F238E27FC236}">
                    <a16:creationId xmlns:a16="http://schemas.microsoft.com/office/drawing/2014/main" id="{36E2B34E-F368-4C36-8774-7E074AD37B3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75004" y="1926796"/>
              <a:ext cx="2787333" cy="19070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0802">
                      <a:extLst>
                        <a:ext uri="{9D8B030D-6E8A-4147-A177-3AD203B41FA5}">
                          <a16:colId xmlns:a16="http://schemas.microsoft.com/office/drawing/2014/main" val="3451335711"/>
                        </a:ext>
                      </a:extLst>
                    </a:gridCol>
                    <a:gridCol w="1846531">
                      <a:extLst>
                        <a:ext uri="{9D8B030D-6E8A-4147-A177-3AD203B41FA5}">
                          <a16:colId xmlns:a16="http://schemas.microsoft.com/office/drawing/2014/main" val="29298807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Coil Q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Max signal [</a:t>
                          </a:r>
                          <a:r>
                            <a:rPr lang="en-US" dirty="0" err="1"/>
                            <a:t>uV</a:t>
                          </a:r>
                          <a:r>
                            <a:rPr lang="en-US" dirty="0"/>
                            <a:t>]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4805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88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40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0161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234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65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6688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362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74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17105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nl-NL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∝</m:t>
                                </m:r>
                                <m:sSup>
                                  <m:sSupPr>
                                    <m:ctrlPr>
                                      <a:rPr lang="nl-NL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p>
                                    <m:f>
                                      <m:fPr>
                                        <m:type m:val="skw"/>
                                        <m:ctrlPr>
                                          <a:rPr lang="nl-NL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95556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12">
                <a:extLst>
                  <a:ext uri="{FF2B5EF4-FFF2-40B4-BE49-F238E27FC236}">
                    <a16:creationId xmlns:a16="http://schemas.microsoft.com/office/drawing/2014/main" id="{36E2B34E-F368-4C36-8774-7E074AD37B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1089267"/>
                  </p:ext>
                </p:extLst>
              </p:nvPr>
            </p:nvGraphicFramePr>
            <p:xfrm>
              <a:off x="5275004" y="1926796"/>
              <a:ext cx="2787333" cy="19070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0802">
                      <a:extLst>
                        <a:ext uri="{9D8B030D-6E8A-4147-A177-3AD203B41FA5}">
                          <a16:colId xmlns:a16="http://schemas.microsoft.com/office/drawing/2014/main" val="3451335711"/>
                        </a:ext>
                      </a:extLst>
                    </a:gridCol>
                    <a:gridCol w="1846531">
                      <a:extLst>
                        <a:ext uri="{9D8B030D-6E8A-4147-A177-3AD203B41FA5}">
                          <a16:colId xmlns:a16="http://schemas.microsoft.com/office/drawing/2014/main" val="29298807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Coil Q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Max signal [</a:t>
                          </a:r>
                          <a:r>
                            <a:rPr lang="en-US" dirty="0" err="1"/>
                            <a:t>uV</a:t>
                          </a:r>
                          <a:r>
                            <a:rPr lang="en-US" dirty="0"/>
                            <a:t>]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4805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88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40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0161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234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65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6688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362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74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1710556"/>
                      </a:ext>
                    </a:extLst>
                  </a:tr>
                  <a:tr h="423672">
                    <a:tc>
                      <a:txBody>
                        <a:bodyPr/>
                        <a:lstStyle/>
                        <a:p>
                          <a:pPr algn="ctr"/>
                          <a:endParaRPr lang="nl-NL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3"/>
                          <a:stretch>
                            <a:fillRect l="-51485" t="-354286" r="-1320" b="-12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95556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99145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9C9D575-432A-4390-8333-97AD39BB6C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6738" y="1016000"/>
                <a:ext cx="4864660" cy="373538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Coil ringing gets long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ea typeface="Cambria Math" panose="02040503050406030204" pitchFamily="18" charset="0"/>
                  </a:rPr>
                  <a:t>Exponential ramp/decay:</a:t>
                </a:r>
              </a:p>
              <a:p>
                <a:pPr marL="1062900" lvl="3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den>
                    </m:f>
                  </m:oMath>
                </a14:m>
                <a:endParaRPr lang="en-US" dirty="0"/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Heavily distorts pulse shape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Narrow coil bandwidth limits ‘FOV’ of coil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US" dirty="0"/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Problem on Tx and Rx</a:t>
                </a:r>
              </a:p>
              <a:p>
                <a:pPr marL="1062900" lvl="3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Tx outside BW can damage electronics</a:t>
                </a:r>
              </a:p>
              <a:p>
                <a:pPr marL="1062900" lvl="3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Rx sensitivity weighting in freq. encoding</a:t>
                </a:r>
              </a:p>
              <a:p>
                <a:pPr marL="702900" lvl="2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nl-NL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9C9D575-432A-4390-8333-97AD39BB6C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738" y="1016000"/>
                <a:ext cx="4864660" cy="3735388"/>
              </a:xfrm>
              <a:blipFill>
                <a:blip r:embed="rId2"/>
                <a:stretch>
                  <a:fillRect l="-3008" t="-1144" r="-2882" b="-37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54250A7-72F1-4083-99B3-F4640036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NOT want high Qs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77D4B-D7DD-47F0-BC20-68790E2122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7FEB6-1A96-4775-8002-AB2AEE8F8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2C73CA3-8DC1-4D63-9C31-FE307161AF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FF3D0C-2740-4A35-A5BE-616A8CE1F780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10" name="Picture 9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906E42B7-92FD-4BE3-B5F4-6B01D8A35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024" y="1623725"/>
            <a:ext cx="3373976" cy="251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3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3255CF-8EB2-4120-A36E-BED319DB4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ringing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3C2F3-DD42-42D5-A815-8F51ADA85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7AD61-6D15-408A-98D9-11582AA90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5165BBF-394C-4D7B-A9A5-6AB6DDEAB5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7D1C7-721C-439E-A4F0-45E1F62B58B9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3E47E69F-2D5D-46C7-8884-EDCFF11B4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90" y="1221749"/>
            <a:ext cx="3600000" cy="2700001"/>
          </a:xfrm>
          <a:prstGeom prst="rect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A1D83487-3A11-4897-BCA0-AEB54E6F6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061" y="1221749"/>
            <a:ext cx="3600000" cy="270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29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3255CF-8EB2-4120-A36E-BED319DB4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ringing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3C2F3-DD42-42D5-A815-8F51ADA85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7AD61-6D15-408A-98D9-11582AA90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5165BBF-394C-4D7B-A9A5-6AB6DDEAB5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7F86F-AF4B-4715-9252-BEA76AD204E3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3E47E69F-2D5D-46C7-8884-EDCFF11B4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90" y="1221749"/>
            <a:ext cx="3600000" cy="2700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D83487-3A11-4897-BCA0-AEB54E6F65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17061" y="1221749"/>
            <a:ext cx="36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0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3255CF-8EB2-4120-A36E-BED319DB4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ringing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3C2F3-DD42-42D5-A815-8F51ADA85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7AD61-6D15-408A-98D9-11582AA90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5165BBF-394C-4D7B-A9A5-6AB6DDEAB5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40864-36EC-4332-97E2-1E3A3404EFF8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D83487-3A11-4897-BCA0-AEB54E6F65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7605" y="1221749"/>
            <a:ext cx="3600000" cy="2700000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192FFAAF-A9E5-4799-A453-4290F344A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21749"/>
            <a:ext cx="3943125" cy="270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4F7BDA-AC40-48F1-B7F7-67212D910C70}"/>
              </a:ext>
            </a:extLst>
          </p:cNvPr>
          <p:cNvSpPr txBox="1"/>
          <p:nvPr/>
        </p:nvSpPr>
        <p:spPr>
          <a:xfrm>
            <a:off x="5053584" y="3950869"/>
            <a:ext cx="3072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  <a:latin typeface="+mj-lt"/>
              </a:rPr>
              <a:t>100 us hard RF pulse</a:t>
            </a:r>
            <a:endParaRPr lang="nl-NL" sz="1600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4256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F30507-13B9-4740-B3EA-4185F190E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Bandwidth – Frequency dependent signal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3C29B-2670-4955-B393-88BBE2A99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D04BB-BBCB-408D-AA64-966E3D8E0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10D64C9-C1AF-46AC-9405-0815137CD2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13EE8F-2233-4AE7-A27C-E105546EAD5B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7" name="Picture 6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AFDD294A-F09B-4835-95F0-97FD8AB08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3429"/>
            <a:ext cx="3373976" cy="2519938"/>
          </a:xfrm>
          <a:prstGeom prst="rect">
            <a:avLst/>
          </a:prstGeom>
        </p:spPr>
      </p:pic>
      <p:pic>
        <p:nvPicPr>
          <p:cNvPr id="9" name="Picture 8" descr="Chart&#10;&#10;Description automatically generated with medium confidence">
            <a:extLst>
              <a:ext uri="{FF2B5EF4-FFF2-40B4-BE49-F238E27FC236}">
                <a16:creationId xmlns:a16="http://schemas.microsoft.com/office/drawing/2014/main" id="{BF076C68-4129-4BB8-950F-A643142EC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596" y="854075"/>
            <a:ext cx="4001768" cy="2103887"/>
          </a:xfrm>
          <a:prstGeom prst="rect">
            <a:avLst/>
          </a:prstGeom>
        </p:spPr>
      </p:pic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2132D5E4-9ECA-4143-B98F-644E659E6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2811013"/>
            <a:ext cx="3900957" cy="210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85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0B0635-507B-4C42-93D1-209DB3B41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bandwidth - Noise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12A2B-4EEA-403A-B107-DA9540DC4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8092D-D38B-4C31-88F5-F9723A804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492E4AB-1502-4EF0-BAC0-10635B8997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CCC08-D41B-4A96-A751-1526F13FBFCB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E45F25EC-4535-4E54-8E9F-9F9DDBC9A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4" y="1311750"/>
            <a:ext cx="3360000" cy="2520000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A88C4D6A-FEB7-4F8E-819C-45E39F559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8" y="1311750"/>
            <a:ext cx="3360000" cy="252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AAD25E0-C29A-4F61-A03F-3FB646324D2E}"/>
              </a:ext>
            </a:extLst>
          </p:cNvPr>
          <p:cNvSpPr txBox="1"/>
          <p:nvPr/>
        </p:nvSpPr>
        <p:spPr>
          <a:xfrm>
            <a:off x="1079500" y="1142473"/>
            <a:ext cx="2614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  <a:latin typeface="+mj-lt"/>
              </a:rPr>
              <a:t>Low Q coil</a:t>
            </a:r>
            <a:endParaRPr lang="nl-NL" sz="16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C9D011-5DC7-4ACB-BFA2-DFD79600C9D5}"/>
              </a:ext>
            </a:extLst>
          </p:cNvPr>
          <p:cNvSpPr txBox="1"/>
          <p:nvPr/>
        </p:nvSpPr>
        <p:spPr>
          <a:xfrm>
            <a:off x="4572000" y="1142473"/>
            <a:ext cx="2620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  <a:latin typeface="+mj-lt"/>
              </a:rPr>
              <a:t>High Q coil</a:t>
            </a:r>
            <a:endParaRPr lang="nl-NL" sz="1600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858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7D4C59-39EA-4AC7-91DA-7D2D13F6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Bandwidth: Correction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A58AF-9CAE-4F2E-90DD-D48F4EA01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06157-579F-4394-B8ED-9B5361EB3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992CCF-E53D-4FD7-B9F1-44B4A0D961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FB3559-D790-4B4F-BB53-DD4A4E39D555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8D4920A-B01A-43B4-8D85-552B6A07C3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966" y="2230926"/>
            <a:ext cx="1568996" cy="1560575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ACE4745A-B099-4E18-AE8D-5BA7966EA8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96" t="11962" r="19687" b="10677"/>
          <a:stretch/>
        </p:blipFill>
        <p:spPr>
          <a:xfrm>
            <a:off x="6358128" y="2230925"/>
            <a:ext cx="1557773" cy="156057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C7925AC-3CD1-4B08-ABE2-1C7F20AC43DC}"/>
              </a:ext>
            </a:extLst>
          </p:cNvPr>
          <p:cNvGrpSpPr/>
          <p:nvPr/>
        </p:nvGrpSpPr>
        <p:grpSpPr>
          <a:xfrm>
            <a:off x="2370084" y="864928"/>
            <a:ext cx="3467207" cy="1350000"/>
            <a:chOff x="2212511" y="863888"/>
            <a:chExt cx="3467207" cy="1350000"/>
          </a:xfrm>
        </p:grpSpPr>
        <p:pic>
          <p:nvPicPr>
            <p:cNvPr id="12" name="Picture 11" descr="Chart, line chart&#10;&#10;Description automatically generated">
              <a:extLst>
                <a:ext uri="{FF2B5EF4-FFF2-40B4-BE49-F238E27FC236}">
                  <a16:creationId xmlns:a16="http://schemas.microsoft.com/office/drawing/2014/main" id="{DFCA6889-28E4-4267-9A3A-14401E60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2511" y="863888"/>
              <a:ext cx="1800000" cy="1350000"/>
            </a:xfrm>
            <a:prstGeom prst="rect">
              <a:avLst/>
            </a:prstGeom>
          </p:spPr>
        </p:pic>
        <p:pic>
          <p:nvPicPr>
            <p:cNvPr id="14" name="Picture 13" descr="Chart, line chart&#10;&#10;Description automatically generated">
              <a:extLst>
                <a:ext uri="{FF2B5EF4-FFF2-40B4-BE49-F238E27FC236}">
                  <a16:creationId xmlns:a16="http://schemas.microsoft.com/office/drawing/2014/main" id="{40A0A2FF-7A55-4936-B4EB-45A99E62F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79718" y="863888"/>
              <a:ext cx="1800000" cy="1350000"/>
            </a:xfrm>
            <a:prstGeom prst="rect">
              <a:avLst/>
            </a:prstGeom>
          </p:spPr>
        </p:pic>
      </p:grpSp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E683EC5A-F858-46B3-8BF5-C4BAA68BB5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5730" y="2233295"/>
            <a:ext cx="2561629" cy="172513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631A5CA-ACB0-446D-82B6-1AC384253FEB}"/>
              </a:ext>
            </a:extLst>
          </p:cNvPr>
          <p:cNvSpPr txBox="1"/>
          <p:nvPr/>
        </p:nvSpPr>
        <p:spPr>
          <a:xfrm>
            <a:off x="1408176" y="2446051"/>
            <a:ext cx="21153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dirty="0">
                <a:solidFill>
                  <a:schemeClr val="accent6"/>
                </a:solidFill>
                <a:latin typeface="+mj-lt"/>
              </a:rPr>
              <a:t>÷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B16E6D-F14B-4074-9DFD-54CAE9D2A22E}"/>
              </a:ext>
            </a:extLst>
          </p:cNvPr>
          <p:cNvSpPr txBox="1"/>
          <p:nvPr/>
        </p:nvSpPr>
        <p:spPr>
          <a:xfrm>
            <a:off x="4779635" y="2374575"/>
            <a:ext cx="21153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dirty="0">
                <a:solidFill>
                  <a:schemeClr val="accent6"/>
                </a:solidFill>
                <a:latin typeface="+mj-lt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91266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276B33-4CEF-4E04-9E1B-457ACF81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 performance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4C0C4-73EA-44B5-83DB-3C12CED48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2E08F-0338-4F75-81BB-23DEDFF496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78C270-FA3D-450A-B903-13DA9C4B9E2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4AF78B-EDFC-4AD5-9115-D80746DF1671}" type="datetime5">
              <a:rPr lang="en-US" smtClean="0"/>
              <a:t>22-Sep-23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C00E2D-A1FC-411E-B117-BA8A204AC673}"/>
              </a:ext>
            </a:extLst>
          </p:cNvPr>
          <p:cNvGrpSpPr/>
          <p:nvPr/>
        </p:nvGrpSpPr>
        <p:grpSpPr>
          <a:xfrm>
            <a:off x="1207516" y="1482438"/>
            <a:ext cx="6113199" cy="2520000"/>
            <a:chOff x="1079500" y="1311750"/>
            <a:chExt cx="6113199" cy="2520000"/>
          </a:xfrm>
        </p:grpSpPr>
        <p:pic>
          <p:nvPicPr>
            <p:cNvPr id="8" name="Picture 7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D90F08FB-6276-4671-A075-F2A975273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9500" y="1311750"/>
              <a:ext cx="3360000" cy="2520000"/>
            </a:xfrm>
            <a:prstGeom prst="rect">
              <a:avLst/>
            </a:prstGeom>
          </p:spPr>
        </p:pic>
        <p:pic>
          <p:nvPicPr>
            <p:cNvPr id="10" name="Picture 9" descr="A picture containing text, invertebrate&#10;&#10;Description automatically generated">
              <a:extLst>
                <a:ext uri="{FF2B5EF4-FFF2-40B4-BE49-F238E27FC236}">
                  <a16:creationId xmlns:a16="http://schemas.microsoft.com/office/drawing/2014/main" id="{252E6B07-0CDF-4DFC-A51E-0A54135FB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32699" y="1311750"/>
              <a:ext cx="3360000" cy="25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10616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3E3148-4E75-464E-820E-3BE809418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Vetinary</a:t>
            </a:r>
            <a:r>
              <a:rPr lang="en-US" dirty="0"/>
              <a:t> scanning – Post mortem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B78C4-288A-4CA3-ACBB-BBC6423B3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C7B72-1C36-4F24-8F28-071878A4F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945792-0DF6-4B78-A03D-D603E7BB56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41C9FC-FDE7-4F99-B668-91B9727EB77F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817BF362-EFF1-4DF3-815D-167308D5C5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304" y="909383"/>
            <a:ext cx="3998976" cy="3950208"/>
          </a:xfrm>
          <a:prstGeom prst="rect">
            <a:avLst/>
          </a:prstGeom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A9B62294-89A1-4FA3-8D6E-CD02CACDD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0928" y="1811313"/>
            <a:ext cx="3243072" cy="2020166"/>
          </a:xfrm>
        </p:spPr>
        <p:txBody>
          <a:bodyPr/>
          <a:lstStyle/>
          <a:p>
            <a:r>
              <a:rPr lang="en-US" dirty="0"/>
              <a:t>PD 3D TSE sequence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FoV</a:t>
            </a:r>
            <a:r>
              <a:rPr lang="en-US" sz="1600" dirty="0"/>
              <a:t>: 	150 × 150 × 180 mm</a:t>
            </a:r>
            <a:r>
              <a:rPr lang="en-US" sz="1600" baseline="30000" dirty="0"/>
              <a:t>3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Mat.: 	100 × 100 × 60</a:t>
            </a:r>
            <a:endParaRPr lang="en-US" sz="1600" baseline="30000" dirty="0"/>
          </a:p>
          <a:p>
            <a:pPr>
              <a:lnSpc>
                <a:spcPct val="100000"/>
              </a:lnSpc>
            </a:pPr>
            <a:r>
              <a:rPr lang="en-US" sz="1600" dirty="0"/>
              <a:t>TR/TE: 	600 </a:t>
            </a:r>
            <a:r>
              <a:rPr lang="en-US" sz="1600" dirty="0" err="1"/>
              <a:t>ms</a:t>
            </a:r>
            <a:r>
              <a:rPr lang="en-US" sz="1600" dirty="0"/>
              <a:t>/18 </a:t>
            </a:r>
            <a:r>
              <a:rPr lang="en-US" sz="1600" dirty="0" err="1"/>
              <a:t>ms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600" dirty="0"/>
              <a:t>ETL: 	5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No averaging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Circular k-space window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BW:	20 kHz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time: 	7 min 39 sec</a:t>
            </a:r>
          </a:p>
        </p:txBody>
      </p:sp>
    </p:spTree>
    <p:extLst>
      <p:ext uri="{BB962C8B-B14F-4D97-AF65-F5344CB8AC3E}">
        <p14:creationId xmlns:p14="http://schemas.microsoft.com/office/powerpoint/2010/main" val="206755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70FF82-5156-4D29-B028-F685A4278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Vetinary</a:t>
            </a:r>
            <a:r>
              <a:rPr lang="en-US" dirty="0"/>
              <a:t> scanning – Post mortem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EE246-5B2B-4E07-AB31-69EC03C30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EE66F-B748-46C7-9CE4-6D95F21E0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12DE22-5F79-4E8E-93E5-C01245B9E5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AFA02F-8588-4F3F-AD5A-DFFD5B36627B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7" name="Content Placeholder 6" descr="A picture containing text, kitchenware, grater&#10;&#10;Description automatically generated">
            <a:extLst>
              <a:ext uri="{FF2B5EF4-FFF2-40B4-BE49-F238E27FC236}">
                <a16:creationId xmlns:a16="http://schemas.microsoft.com/office/drawing/2014/main" id="{C14FDB6F-5789-4D6B-B28E-365C94804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277" y="955040"/>
            <a:ext cx="3781496" cy="3735388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C92ACC5-F894-4A2C-94F3-C131F9C55DCD}"/>
              </a:ext>
            </a:extLst>
          </p:cNvPr>
          <p:cNvSpPr txBox="1">
            <a:spLocks/>
          </p:cNvSpPr>
          <p:nvPr/>
        </p:nvSpPr>
        <p:spPr bwMode="auto">
          <a:xfrm>
            <a:off x="5559552" y="1811313"/>
            <a:ext cx="3584448" cy="202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kern="0" dirty="0"/>
              <a:t>T2w 3D TSE sequence</a:t>
            </a:r>
          </a:p>
          <a:p>
            <a:pPr>
              <a:lnSpc>
                <a:spcPct val="100000"/>
              </a:lnSpc>
            </a:pPr>
            <a:r>
              <a:rPr lang="en-US" sz="1600" kern="0" dirty="0" err="1"/>
              <a:t>FoV</a:t>
            </a:r>
            <a:r>
              <a:rPr lang="en-US" sz="1600" kern="0" dirty="0"/>
              <a:t>: 	  150 × 150 × 180 mm</a:t>
            </a:r>
            <a:r>
              <a:rPr lang="en-US" sz="1600" kern="0" baseline="30000" dirty="0"/>
              <a:t>3</a:t>
            </a:r>
          </a:p>
          <a:p>
            <a:pPr>
              <a:lnSpc>
                <a:spcPct val="100000"/>
              </a:lnSpc>
            </a:pPr>
            <a:r>
              <a:rPr lang="en-US" sz="1600" kern="0" dirty="0" err="1"/>
              <a:t>Acq</a:t>
            </a:r>
            <a:r>
              <a:rPr lang="en-US" sz="1600" kern="0" dirty="0"/>
              <a:t>. Mat.: 	  100 × 100 × 60</a:t>
            </a:r>
            <a:endParaRPr lang="en-US" sz="1600" kern="0" baseline="30000" dirty="0"/>
          </a:p>
          <a:p>
            <a:pPr>
              <a:lnSpc>
                <a:spcPct val="100000"/>
              </a:lnSpc>
            </a:pPr>
            <a:r>
              <a:rPr lang="en-US" sz="1600" kern="0" dirty="0"/>
              <a:t>TR/TE/</a:t>
            </a:r>
            <a:r>
              <a:rPr lang="en-US" sz="1600" kern="0" dirty="0" err="1"/>
              <a:t>TE</a:t>
            </a:r>
            <a:r>
              <a:rPr lang="en-US" sz="1600" kern="0" baseline="-25000" dirty="0" err="1"/>
              <a:t>eff</a:t>
            </a:r>
            <a:r>
              <a:rPr lang="en-US" sz="1600" kern="0" dirty="0"/>
              <a:t>: 2000 </a:t>
            </a:r>
            <a:r>
              <a:rPr lang="en-US" sz="1600" kern="0" dirty="0" err="1"/>
              <a:t>ms</a:t>
            </a:r>
            <a:r>
              <a:rPr lang="en-US" sz="1600" kern="0" dirty="0"/>
              <a:t>/18 </a:t>
            </a:r>
            <a:r>
              <a:rPr lang="en-US" sz="1600" kern="0" dirty="0" err="1"/>
              <a:t>ms</a:t>
            </a:r>
            <a:endParaRPr lang="en-US" sz="1600" kern="0" dirty="0"/>
          </a:p>
          <a:p>
            <a:pPr>
              <a:lnSpc>
                <a:spcPct val="100000"/>
              </a:lnSpc>
            </a:pPr>
            <a:r>
              <a:rPr lang="en-US" sz="1600" kern="0" dirty="0"/>
              <a:t>ETL: 	  20</a:t>
            </a:r>
          </a:p>
          <a:p>
            <a:pPr>
              <a:lnSpc>
                <a:spcPct val="100000"/>
              </a:lnSpc>
            </a:pPr>
            <a:r>
              <a:rPr lang="en-US" sz="1600" b="1" kern="0" dirty="0"/>
              <a:t>No averaging</a:t>
            </a:r>
          </a:p>
          <a:p>
            <a:pPr>
              <a:lnSpc>
                <a:spcPct val="100000"/>
              </a:lnSpc>
            </a:pPr>
            <a:r>
              <a:rPr lang="en-US" sz="1600" kern="0" dirty="0"/>
              <a:t>Circular k-space window</a:t>
            </a:r>
          </a:p>
          <a:p>
            <a:pPr>
              <a:lnSpc>
                <a:spcPct val="100000"/>
              </a:lnSpc>
            </a:pPr>
            <a:r>
              <a:rPr lang="en-US" sz="1600" kern="0" dirty="0" err="1"/>
              <a:t>Acq</a:t>
            </a:r>
            <a:r>
              <a:rPr lang="en-US" sz="1600" kern="0" dirty="0"/>
              <a:t>. BW:	  20 kHz</a:t>
            </a:r>
          </a:p>
          <a:p>
            <a:pPr>
              <a:lnSpc>
                <a:spcPct val="100000"/>
              </a:lnSpc>
            </a:pPr>
            <a:r>
              <a:rPr lang="en-US" sz="1600" kern="0" dirty="0" err="1"/>
              <a:t>Acq</a:t>
            </a:r>
            <a:r>
              <a:rPr lang="en-US" sz="1600" kern="0" dirty="0"/>
              <a:t>. time: 	  7 min 42 sec</a:t>
            </a:r>
          </a:p>
        </p:txBody>
      </p:sp>
    </p:spTree>
    <p:extLst>
      <p:ext uri="{BB962C8B-B14F-4D97-AF65-F5344CB8AC3E}">
        <p14:creationId xmlns:p14="http://schemas.microsoft.com/office/powerpoint/2010/main" val="5963706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C9F9C3-6EC9-4B7D-9F83-DBB567F19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In-vivo imaging - 3D TSE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A51BA-3EBD-4C1C-B4A1-774821927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2989A-3B59-42FF-84B3-BA0DAA526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BIC-ISMRM 2023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303A47-8BE3-4B9A-9EEA-C5BFABC0C9D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12456-9FAB-ED4C-9C61-10D1E6A6850A}" type="datetime5">
              <a:rPr lang="en-US" smtClean="0"/>
              <a:t>22-Sep-23</a:t>
            </a:fld>
            <a:endParaRPr lang="en-GB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6E1F60C-78A7-43FC-A88B-F481D6E7C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7300" y="1873044"/>
            <a:ext cx="2806700" cy="202016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600" dirty="0" err="1"/>
              <a:t>FoV</a:t>
            </a:r>
            <a:r>
              <a:rPr lang="en-US" sz="1600" dirty="0"/>
              <a:t>: 	220 × 220 × 225 mm</a:t>
            </a:r>
            <a:r>
              <a:rPr lang="en-US" sz="1600" baseline="30000" dirty="0"/>
              <a:t>3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Mat.: 	110 × 110 × 75</a:t>
            </a:r>
            <a:endParaRPr lang="en-US" sz="1600" baseline="30000" dirty="0"/>
          </a:p>
          <a:p>
            <a:pPr>
              <a:lnSpc>
                <a:spcPct val="100000"/>
              </a:lnSpc>
            </a:pPr>
            <a:r>
              <a:rPr lang="en-US" sz="1600" dirty="0"/>
              <a:t>TR/TE: 	600 </a:t>
            </a:r>
            <a:r>
              <a:rPr lang="en-US" sz="1600" dirty="0" err="1"/>
              <a:t>ms</a:t>
            </a:r>
            <a:r>
              <a:rPr lang="en-US" sz="1600" dirty="0"/>
              <a:t>/15 </a:t>
            </a:r>
            <a:r>
              <a:rPr lang="en-US" sz="1600" dirty="0" err="1"/>
              <a:t>ms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600" dirty="0"/>
              <a:t>ETL: 	7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Elliptical k-space mask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No averaging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BW:	20 kHz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time: 	9 min 2 sec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CPR reconstruction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No denoising</a:t>
            </a:r>
          </a:p>
          <a:p>
            <a:pPr>
              <a:lnSpc>
                <a:spcPct val="100000"/>
              </a:lnSpc>
            </a:pPr>
            <a:endParaRPr lang="en-US" sz="160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05A415-DE38-4783-A58A-B1935E1E5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71049" y="312738"/>
            <a:ext cx="681513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032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0CC8E9-6C78-49CD-AF76-EBD6FCAF6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In-vivo imaging – 3D IR-TSE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361C9-193C-4DE2-8EA4-B827B1099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CFCBB-2DD7-4B81-BE6D-8E5D46556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BIC-ISMRM 2023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96C726F-8D85-4467-8E3A-9EB755024C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86A984-BC5F-2845-BA6F-EBBCB004FAF5}" type="datetime5">
              <a:rPr lang="en-US" smtClean="0"/>
              <a:t>22-Sep-23</a:t>
            </a:fld>
            <a:endParaRPr lang="en-GB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8466766-A17B-4D06-A318-316EE7E33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2050" y="1776558"/>
            <a:ext cx="2901950" cy="221585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600" dirty="0" err="1"/>
              <a:t>FoV</a:t>
            </a:r>
            <a:r>
              <a:rPr lang="en-US" sz="1600" dirty="0"/>
              <a:t>: 	220 × 220 × 180 mm</a:t>
            </a:r>
            <a:r>
              <a:rPr lang="en-US" sz="1600" baseline="30000" dirty="0"/>
              <a:t>3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Mat.: 	110 × 110 × 60</a:t>
            </a:r>
            <a:endParaRPr lang="en-US" sz="1600" baseline="30000" dirty="0"/>
          </a:p>
          <a:p>
            <a:pPr>
              <a:lnSpc>
                <a:spcPct val="100000"/>
              </a:lnSpc>
            </a:pPr>
            <a:r>
              <a:rPr lang="en-US" sz="1600" dirty="0"/>
              <a:t>TR/TI/TE: 	6000 </a:t>
            </a:r>
            <a:r>
              <a:rPr lang="en-US" sz="1600" dirty="0" err="1"/>
              <a:t>ms</a:t>
            </a:r>
            <a:r>
              <a:rPr lang="en-US" sz="1600" dirty="0"/>
              <a:t>/200 </a:t>
            </a:r>
            <a:r>
              <a:rPr lang="en-US" sz="1600" dirty="0" err="1"/>
              <a:t>ms</a:t>
            </a:r>
            <a:r>
              <a:rPr lang="en-US" sz="1600" dirty="0"/>
              <a:t>/18 </a:t>
            </a:r>
            <a:r>
              <a:rPr lang="en-US" sz="1600" dirty="0" err="1"/>
              <a:t>ms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600" dirty="0"/>
              <a:t>ETL: 	110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No averaging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BW:	20 kHz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Acq</a:t>
            </a:r>
            <a:r>
              <a:rPr lang="en-US" sz="1600" dirty="0"/>
              <a:t>. time: 	6 min 12 sec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CPR reconstruction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No denoising</a:t>
            </a:r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198E512-8515-4E41-885F-F2DAD43A5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0575" y="312736"/>
            <a:ext cx="68237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441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01CDBD-0119-4BC0-8D22-5B123D1FA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016000"/>
            <a:ext cx="5514976" cy="37353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Coil optimization is field dependent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Coil materials plays huge role at low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Body loss dominance can be achieved at low field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Comes from B field, not E field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Simple correction for BW related shading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Coil optimization yields improved SNR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US" dirty="0"/>
              <a:t>2x in phantoms, 2&gt; in-vivo &gt;2</a:t>
            </a:r>
            <a:r>
              <a:rPr lang="en-US" baseline="30000" dirty="0"/>
              <a:t>½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EE9EA0-76AC-4CBE-926A-1CD92D01D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64D85-38FE-4F52-9B55-3D52E1A7C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36DA3-B44B-4B11-B020-8A974B716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96BC26-929C-4533-B48F-737F6EC9DF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42EFE-F99D-4A81-A6CA-0F29E672F79C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5E59D4-5F80-46D5-895E-CF54E33753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833694" y="976427"/>
            <a:ext cx="1812547" cy="1757584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3B84612-A899-4171-80BA-913CBA8AA9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863478" y="2922701"/>
            <a:ext cx="1748595" cy="17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7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r>
              <a:rPr lang="en-GB" sz="1600" dirty="0">
                <a:effectLst/>
                <a:latin typeface="ArialMT"/>
              </a:rPr>
              <a:t>“The project (22HLT02 A4IM) has received funding from the European Partnership on Metrology, co-financed from the European Union’s Horizon Europe Research and Innovation Programme and by the Participating States.” </a:t>
            </a:r>
            <a:endParaRPr lang="en-GB" sz="1600" dirty="0">
              <a:effectLst/>
            </a:endParaRPr>
          </a:p>
          <a:p>
            <a:r>
              <a:rPr lang="en-GB" sz="1600" dirty="0">
                <a:effectLst/>
                <a:latin typeface="ArialMT"/>
              </a:rPr>
              <a:t>Funder name: 	European Partnership on Metrology </a:t>
            </a:r>
          </a:p>
          <a:p>
            <a:r>
              <a:rPr lang="en-GB" sz="1600" dirty="0">
                <a:effectLst/>
                <a:latin typeface="ArialMT"/>
              </a:rPr>
              <a:t>Funder ID: 	10.13039/100019599 </a:t>
            </a:r>
          </a:p>
          <a:p>
            <a:r>
              <a:rPr lang="en-GB" sz="1600" dirty="0">
                <a:effectLst/>
                <a:latin typeface="ArialMT"/>
              </a:rPr>
              <a:t>Grant number: 	22HLT02 A4IM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0676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6F0AA0-81F3-4E43-9821-9832FD1FD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 power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B8143-D75A-4D33-BAF5-AEA1A3DAD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13F5-9452-4FE7-A0BD-EA85148CD5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Gorter meeting - Nov 2022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7729758-8BA9-4271-A53C-02736BA9F7F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049CF-BB7A-4DB0-89E1-F7ACACD9F765}" type="datetime5">
              <a:rPr lang="en-US" smtClean="0"/>
              <a:t>22-Sep-23</a:t>
            </a:fld>
            <a:endParaRPr lang="en-GB" dirty="0"/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4F49AD8C-B84F-4647-9A8E-F4F376E08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8555"/>
            <a:ext cx="4602486" cy="34518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F6CDED36-836C-4CA4-A7E0-51F6B49D4A0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649787" y="2142807"/>
              <a:ext cx="4070541" cy="19070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98830">
                      <a:extLst>
                        <a:ext uri="{9D8B030D-6E8A-4147-A177-3AD203B41FA5}">
                          <a16:colId xmlns:a16="http://schemas.microsoft.com/office/drawing/2014/main" val="3451335711"/>
                        </a:ext>
                      </a:extLst>
                    </a:gridCol>
                    <a:gridCol w="1663891">
                      <a:extLst>
                        <a:ext uri="{9D8B030D-6E8A-4147-A177-3AD203B41FA5}">
                          <a16:colId xmlns:a16="http://schemas.microsoft.com/office/drawing/2014/main" val="292988079"/>
                        </a:ext>
                      </a:extLst>
                    </a:gridCol>
                    <a:gridCol w="1607820">
                      <a:extLst>
                        <a:ext uri="{9D8B030D-6E8A-4147-A177-3AD203B41FA5}">
                          <a16:colId xmlns:a16="http://schemas.microsoft.com/office/drawing/2014/main" val="3677748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Coil Q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90</a:t>
                          </a:r>
                          <a:r>
                            <a:rPr lang="nl-NL" dirty="0"/>
                            <a:t>° </a:t>
                          </a:r>
                          <a:r>
                            <a:rPr lang="nl-NL" dirty="0" err="1"/>
                            <a:t>pulse</a:t>
                          </a:r>
                          <a:r>
                            <a:rPr lang="nl-NL" dirty="0"/>
                            <a:t> (</a:t>
                          </a:r>
                          <a:r>
                            <a:rPr lang="nl-NL" dirty="0" err="1"/>
                            <a:t>V</a:t>
                          </a:r>
                          <a:r>
                            <a:rPr lang="nl-NL" baseline="-25000" dirty="0" err="1"/>
                            <a:t>pp</a:t>
                          </a:r>
                          <a:r>
                            <a:rPr lang="nl-NL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90</a:t>
                          </a:r>
                          <a:r>
                            <a:rPr lang="nl-NL" dirty="0"/>
                            <a:t>° power (W)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4805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88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77,7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15,1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0161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234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45,6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5,2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6688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362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37,4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3,5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17105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nl-NL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∝</m:t>
                                </m:r>
                                <m:sSup>
                                  <m:sSupPr>
                                    <m:ctrlPr>
                                      <a:rPr lang="nl-NL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type m:val="skw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95052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F6CDED36-836C-4CA4-A7E0-51F6B49D4A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7470103"/>
                  </p:ext>
                </p:extLst>
              </p:nvPr>
            </p:nvGraphicFramePr>
            <p:xfrm>
              <a:off x="4649787" y="2142807"/>
              <a:ext cx="4070541" cy="19070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98830">
                      <a:extLst>
                        <a:ext uri="{9D8B030D-6E8A-4147-A177-3AD203B41FA5}">
                          <a16:colId xmlns:a16="http://schemas.microsoft.com/office/drawing/2014/main" val="3451335711"/>
                        </a:ext>
                      </a:extLst>
                    </a:gridCol>
                    <a:gridCol w="1663891">
                      <a:extLst>
                        <a:ext uri="{9D8B030D-6E8A-4147-A177-3AD203B41FA5}">
                          <a16:colId xmlns:a16="http://schemas.microsoft.com/office/drawing/2014/main" val="292988079"/>
                        </a:ext>
                      </a:extLst>
                    </a:gridCol>
                    <a:gridCol w="1607820">
                      <a:extLst>
                        <a:ext uri="{9D8B030D-6E8A-4147-A177-3AD203B41FA5}">
                          <a16:colId xmlns:a16="http://schemas.microsoft.com/office/drawing/2014/main" val="3677748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Coil Q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90</a:t>
                          </a:r>
                          <a:r>
                            <a:rPr lang="nl-NL" dirty="0"/>
                            <a:t>° </a:t>
                          </a:r>
                          <a:r>
                            <a:rPr lang="nl-NL" dirty="0" err="1"/>
                            <a:t>pulse</a:t>
                          </a:r>
                          <a:r>
                            <a:rPr lang="nl-NL" dirty="0"/>
                            <a:t> (</a:t>
                          </a:r>
                          <a:r>
                            <a:rPr lang="nl-NL" dirty="0" err="1"/>
                            <a:t>V</a:t>
                          </a:r>
                          <a:r>
                            <a:rPr lang="nl-NL" baseline="-25000" dirty="0" err="1"/>
                            <a:t>pp</a:t>
                          </a:r>
                          <a:r>
                            <a:rPr lang="nl-NL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90</a:t>
                          </a:r>
                          <a:r>
                            <a:rPr lang="nl-NL" dirty="0"/>
                            <a:t>° power (W)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4805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88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77,7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15,1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0161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234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45,6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5,2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6688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362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37,4</a:t>
                          </a:r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3,5</a:t>
                          </a:r>
                          <a:endParaRPr lang="nl-NL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1710556"/>
                      </a:ext>
                    </a:extLst>
                  </a:tr>
                  <a:tr h="423672">
                    <a:tc>
                      <a:txBody>
                        <a:bodyPr/>
                        <a:lstStyle/>
                        <a:p>
                          <a:pPr algn="ctr"/>
                          <a:endParaRPr lang="nl-NL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3"/>
                          <a:stretch>
                            <a:fillRect l="-48175" t="-355714" r="-97810" b="-12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3"/>
                          <a:stretch>
                            <a:fillRect l="-153788" t="-355714" r="-1515" b="-12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950528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0397080"/>
      </p:ext>
    </p:extLst>
  </p:cSld>
  <p:clrMapOvr>
    <a:masterClrMapping/>
  </p:clrMapOvr>
</p:sld>
</file>

<file path=ppt/theme/theme1.xml><?xml version="1.0" encoding="utf-8"?>
<a:theme xmlns:a="http://schemas.openxmlformats.org/drawingml/2006/main" name="62-457 Presentatie-LUMC">
  <a:themeElements>
    <a:clrScheme name="Aangepast 29">
      <a:dk1>
        <a:srgbClr val="003C66"/>
      </a:dk1>
      <a:lt1>
        <a:srgbClr val="FFFFFF"/>
      </a:lt1>
      <a:dk2>
        <a:srgbClr val="BFDEF0"/>
      </a:dk2>
      <a:lt2>
        <a:srgbClr val="003C7D"/>
      </a:lt2>
      <a:accent1>
        <a:srgbClr val="007CC2"/>
      </a:accent1>
      <a:accent2>
        <a:srgbClr val="009FBD"/>
      </a:accent2>
      <a:accent3>
        <a:srgbClr val="6E90A6"/>
      </a:accent3>
      <a:accent4>
        <a:srgbClr val="E3004F"/>
      </a:accent4>
      <a:accent5>
        <a:srgbClr val="C0965C"/>
      </a:accent5>
      <a:accent6>
        <a:srgbClr val="000000"/>
      </a:accent6>
      <a:hlink>
        <a:srgbClr val="1161C6"/>
      </a:hlink>
      <a:folHlink>
        <a:srgbClr val="E300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101463"/>
        </a:dk1>
        <a:lt1>
          <a:srgbClr val="FFFFFF"/>
        </a:lt1>
        <a:dk2>
          <a:srgbClr val="B5E7FF"/>
        </a:dk2>
        <a:lt2>
          <a:srgbClr val="111166"/>
        </a:lt2>
        <a:accent1>
          <a:srgbClr val="119DF9"/>
        </a:accent1>
        <a:accent2>
          <a:srgbClr val="117FE4"/>
        </a:accent2>
        <a:accent3>
          <a:srgbClr val="D7F1FF"/>
        </a:accent3>
        <a:accent4>
          <a:srgbClr val="DADADA"/>
        </a:accent4>
        <a:accent5>
          <a:srgbClr val="AACCFB"/>
        </a:accent5>
        <a:accent6>
          <a:srgbClr val="0E72CF"/>
        </a:accent6>
        <a:hlink>
          <a:srgbClr val="1161C6"/>
        </a:hlink>
        <a:folHlink>
          <a:srgbClr val="114DB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75726BA2F244AB4458CA1D7599EC1" ma:contentTypeVersion="6" ma:contentTypeDescription="Een nieuw document maken." ma:contentTypeScope="" ma:versionID="79f837cafb0c38f6ea62a33c9c40855c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9ba8469ad252d89c559c8a43ee14d2a3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E-mailafzender" ma:hidden="true" ma:internalName="EmailSender">
      <xsd:simpleType>
        <xsd:restriction base="dms:Note">
          <xsd:maxLength value="255"/>
        </xsd:restriction>
      </xsd:simpleType>
    </xsd:element>
    <xsd:element name="EmailTo" ma:index="9" nillable="true" ma:displayName="E-mail aan" ma:hidden="true" ma:internalName="EmailTo">
      <xsd:simpleType>
        <xsd:restriction base="dms:Note">
          <xsd:maxLength value="255"/>
        </xsd:restriction>
      </xsd:simpleType>
    </xsd:element>
    <xsd:element name="EmailCc" ma:index="10" nillable="true" ma:displayName="E-mail CC" ma:hidden="true" ma:internalName="EmailCc">
      <xsd:simpleType>
        <xsd:restriction base="dms:Note">
          <xsd:maxLength value="255"/>
        </xsd:restriction>
      </xsd:simpleType>
    </xsd:element>
    <xsd:element name="EmailFrom" ma:index="11" nillable="true" ma:displayName="E-mail van" ma:hidden="true" ma:internalName="EmailFrom">
      <xsd:simpleType>
        <xsd:restriction base="dms:Text"/>
      </xsd:simpleType>
    </xsd:element>
    <xsd:element name="EmailSubject" ma:index="12" nillable="true" ma:displayName="E-mailonderwerp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3" nillable="true" ma:displayName="Kopteksten voor e-mail" ma:hidden="true" ma:internalName="EmailHeader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A41BCFF-EBB0-4531-83C9-668CCD6BC9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0721FD-4D39-4B9A-9777-EF42CF8A70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A96ABF-169D-4A7A-8ABE-CB70AE1D60EB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sharepoint/v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LUMC Breedbeeldpresentatie_ENG</Template>
  <TotalTime>4184</TotalTime>
  <Words>1420</Words>
  <Application>Microsoft Macintosh PowerPoint</Application>
  <PresentationFormat>On-screen Show (16:9)</PresentationFormat>
  <Paragraphs>362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ArialMT</vt:lpstr>
      <vt:lpstr>Calibri</vt:lpstr>
      <vt:lpstr>Cambria Math</vt:lpstr>
      <vt:lpstr>Times</vt:lpstr>
      <vt:lpstr>62-457 Presentatie-LUMC</vt:lpstr>
      <vt:lpstr>RF coil optimization 101</vt:lpstr>
      <vt:lpstr>Introduction</vt:lpstr>
      <vt:lpstr>What makes a good transmit coil?</vt:lpstr>
      <vt:lpstr>What makes a good HIGH FIELD transmit coil?</vt:lpstr>
      <vt:lpstr>What makes a good LOW FIELD transmit coil?</vt:lpstr>
      <vt:lpstr>What makes a good receive coil?</vt:lpstr>
      <vt:lpstr>What makes a good Tx/Rx coil?</vt:lpstr>
      <vt:lpstr>Q-uantify the Q-uality of the coil</vt:lpstr>
      <vt:lpstr>Maximise B-field</vt:lpstr>
      <vt:lpstr>Minimise R</vt:lpstr>
      <vt:lpstr>Minimise R – Cryogenic coils</vt:lpstr>
      <vt:lpstr>Optimisation - Reference coil</vt:lpstr>
      <vt:lpstr>Addressing Rcoil</vt:lpstr>
      <vt:lpstr>Addressing Rcoil</vt:lpstr>
      <vt:lpstr>Skin depth – 1.5 Tesla body coil</vt:lpstr>
      <vt:lpstr>Skin depth – 1.5 Tesla body coil</vt:lpstr>
      <vt:lpstr>Litz wire</vt:lpstr>
      <vt:lpstr>Litz wire coil</vt:lpstr>
      <vt:lpstr>Addressing Rsample</vt:lpstr>
      <vt:lpstr>Addressing Rsample</vt:lpstr>
      <vt:lpstr>Signal (to-noise) improvement: Spin echo</vt:lpstr>
      <vt:lpstr>Why do we NOT want high Qs</vt:lpstr>
      <vt:lpstr>Coil ringing</vt:lpstr>
      <vt:lpstr>Coil ringing</vt:lpstr>
      <vt:lpstr>Coil ringing</vt:lpstr>
      <vt:lpstr>Coil Bandwidth – Frequency dependent signal</vt:lpstr>
      <vt:lpstr>Coil bandwidth - Noise</vt:lpstr>
      <vt:lpstr>Coil Bandwidth: Correction</vt:lpstr>
      <vt:lpstr>Imaging performance</vt:lpstr>
      <vt:lpstr>Vetinary scanning – Post mortem</vt:lpstr>
      <vt:lpstr>Vetinary scanning – Post mortem</vt:lpstr>
      <vt:lpstr>In-vivo imaging - 3D TSE</vt:lpstr>
      <vt:lpstr>In-vivo imaging – 3D IR-TSE</vt:lpstr>
      <vt:lpstr>Summary</vt:lpstr>
      <vt:lpstr>PowerPoint Presentation</vt:lpstr>
      <vt:lpstr>RF power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 coils at low field</dc:title>
  <dc:creator>O'Reilly, T.P.A. (RADI)</dc:creator>
  <cp:lastModifiedBy>O'Reilly, T.P.A. (RADI)</cp:lastModifiedBy>
  <cp:revision>73</cp:revision>
  <cp:lastPrinted>2015-05-27T12:38:10Z</cp:lastPrinted>
  <dcterms:created xsi:type="dcterms:W3CDTF">2022-10-31T15:25:48Z</dcterms:created>
  <dcterms:modified xsi:type="dcterms:W3CDTF">2023-09-22T11:10:03Z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0x010100F3375726BA2F244AB4458CA1D7599EC1</vt:lpwstr>
  </property>
</Properties>
</file>