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77" r:id="rId3"/>
    <p:sldId id="378" r:id="rId4"/>
    <p:sldId id="379" r:id="rId5"/>
    <p:sldId id="366" r:id="rId6"/>
    <p:sldId id="267" r:id="rId7"/>
    <p:sldId id="367" r:id="rId8"/>
    <p:sldId id="368" r:id="rId9"/>
    <p:sldId id="369" r:id="rId10"/>
    <p:sldId id="380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281" r:id="rId19"/>
    <p:sldId id="359" r:id="rId20"/>
    <p:sldId id="355" r:id="rId21"/>
  </p:sldIdLst>
  <p:sldSz cx="9144000" cy="5143500" type="screen16x9"/>
  <p:notesSz cx="6797675" cy="9928225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9">
          <p15:clr>
            <a:srgbClr val="A4A3A4"/>
          </p15:clr>
        </p15:guide>
        <p15:guide id="2" pos="2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79AC"/>
    <a:srgbClr val="FFBE2E"/>
    <a:srgbClr val="56654B"/>
    <a:srgbClr val="0073AA"/>
    <a:srgbClr val="CC3300"/>
    <a:srgbClr val="F79646"/>
    <a:srgbClr val="0099FF"/>
    <a:srgbClr val="33CC33"/>
    <a:srgbClr val="CC00CC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89" autoAdjust="0"/>
    <p:restoredTop sz="87803" autoAdjust="0"/>
  </p:normalViewPr>
  <p:slideViewPr>
    <p:cSldViewPr snapToObjects="1">
      <p:cViewPr varScale="1">
        <p:scale>
          <a:sx n="151" d="100"/>
          <a:sy n="151" d="100"/>
        </p:scale>
        <p:origin x="168" y="108"/>
      </p:cViewPr>
      <p:guideLst>
        <p:guide orient="horz" pos="3049"/>
        <p:guide pos="248"/>
      </p:guideLst>
    </p:cSldViewPr>
  </p:slideViewPr>
  <p:outlineViewPr>
    <p:cViewPr>
      <p:scale>
        <a:sx n="33" d="100"/>
        <a:sy n="33" d="100"/>
      </p:scale>
      <p:origin x="0" y="319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676" y="-76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0A1D-AB0D-4DC7-A906-F8CC6CF68B61}" type="datetimeFigureOut">
              <a:rPr lang="de-DE" smtClean="0"/>
              <a:pPr/>
              <a:t>22.09.2023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8DB93-4CD4-4D02-9C92-AA62B06EC5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1FE86-69F7-453F-A2B2-C640B3969CBD}" type="datetimeFigureOut">
              <a:rPr lang="de-DE" smtClean="0"/>
              <a:pPr/>
              <a:t>22.09.2023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511F6-9D2B-487B-BA54-A818DD3AB5A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3369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7.jpeg"/><Relationship Id="rId9" Type="http://schemas.openxmlformats.org/officeDocument/2006/relationships/image" Target="../media/image13.png"/><Relationship Id="rId1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11603" y="1275738"/>
            <a:ext cx="8820001" cy="15120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4400" b="1">
                <a:latin typeface="Arial" pitchFamily="34" charset="0"/>
                <a:cs typeface="Arial" pitchFamily="34" charset="0"/>
              </a:defRPr>
            </a:lvl1pPr>
            <a:lvl2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2pPr>
            <a:lvl3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3pPr>
            <a:lvl4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4pPr>
            <a:lvl5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18" name="Textplatzhalt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08057" y="2893504"/>
            <a:ext cx="8820001" cy="81237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Arial" pitchFamily="34" charset="0"/>
                <a:cs typeface="Arial" pitchFamily="34" charset="0"/>
              </a:defRPr>
            </a:lvl1pPr>
            <a:lvl2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2pPr>
            <a:lvl3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3pPr>
            <a:lvl4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4pPr>
            <a:lvl5pPr marL="0" indent="0">
              <a:buFontTx/>
              <a:buNone/>
              <a:defRPr sz="3600">
                <a:latin typeface="Arial" pitchFamily="34" charset="0"/>
                <a:cs typeface="Arial" pitchFamily="34" charset="0"/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Unterüberschrift</a:t>
            </a:r>
          </a:p>
        </p:txBody>
      </p:sp>
      <p:cxnSp>
        <p:nvCxnSpPr>
          <p:cNvPr id="29" name="Gerade Verbindung 28"/>
          <p:cNvCxnSpPr/>
          <p:nvPr userDrawn="1"/>
        </p:nvCxnSpPr>
        <p:spPr>
          <a:xfrm>
            <a:off x="214499" y="897564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 12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72" y="141480"/>
            <a:ext cx="4986928" cy="7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Gerade Verbindung 7"/>
          <p:cNvCxnSpPr/>
          <p:nvPr userDrawn="1"/>
        </p:nvCxnSpPr>
        <p:spPr>
          <a:xfrm>
            <a:off x="214499" y="4816427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fik 8" descr="kacheln_PPoint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88716" y="3276404"/>
            <a:ext cx="1437783" cy="144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nach Deckblatt B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data:image/jpeg;base64,/9j/4AAQSkZJRgABAQAAAQABAAD/2wCEAAkGBxQTEhQUExQWFhUXFhkbFRgVFx8cHxwgHBcdICAgHx0eHCggICIlHCAeJDEjJSkrLi4uGB8zODMsNyguLisBCgoKDg0OFxAPFiwcHSU3My43NSstLCs2Nzc3NzI3NzE3NS0sLCwsNywvMzcsNDQxLDcsLissKzEsLC00NSwsLP/AABEIALsAyAMBIgACEQEDEQH/xAAcAAACAgMBAQAAAAAAAAAAAAAABQYHAgMEAQj/xABMEAACAQMBBAQIDAMGBQQDAQABAgMABBEhBRIxQQYTUWEHFCIycYGR0RYjM0JSU1RykpOhsWKywRUkQ3OComOU0uHwZHSDo5WztDT/xAAaAQEAAwADAAAAAAAAAAAAAAAAAgQFAQMG/8QALREBAAIBAgQDBgcAAAAAAAAAAAECEQMEBRIhURQxwQYycaGx4RMVI0GR0fD/2gAMAwEAAhEDEQA/ALxooooCiiigKKKKAorTd3SRIXkdURRlmYgAekmoBtrwrwjK2UTXTfWE7kQ/1kEt6FHrFBYtct/tGKFd6aVIx2uwX9zVFbU6abQuZDFLP1CsuUFqN3OvlDfOWyNOGONKl2ZFvb5Xff6UhLt7WyaC4r/wo7MiBPjIfH1Ss/6qMUvl8LVvruW12/f1ar/O4P6VWV5bh43j5MpA9Y99a9kT78MbHjugH0jQ0FiP4XDy2fMdecsY09Wde79aYbK8Ik1zH1kOzpGXeZctPGNVOCDz491VtUu8GYxaP/7ib+c0El+GlyPO2bKf8ueNv5itZW3hJtTvCWK5h3GKuZIWKqwxkM6byAjPbWU8wRWdvNVSzegDJ/SkvQaFls4mbR5d6Z/vSsXP70E52Rt+2uhm3nil+44J9nGmVV9tLo9bTkNJChccHA3XB7Q64YHvzSro1tTaAEklvMJ7dZCkMd2SWdU0LCYajLZxvK2QAc0FrUVGdh9NIZ3EMqvbXB4RTDG9/luPJkH3TntAqTUBRRRQFFFFAUUUUBRRRQFFFR/pj0wttnRdZO2WbPVxrq7nsA7O/gM0Du5uEjVnkYKijLMxwAO8mqv6U+F4AOuzouv3fOnbzB91fOcjjyHpqEbd2pdbTkEl4dyEHMdqhO6O9z84+kezhWaKAAAMAcAKDXd3T3pWa5mNxnVAdI1z9GPgPSda2ilcsfi7GRBmJtZVHzT9JR+49dMkcEAg5B1BFBx7Wtyybyeeh3k9I4j1jSui0uRIiuOBGdeXaD6K6dl2c93KYbSMSMvyjscRx/fbtPJRqcGrA6N+CS1iGbom6cktusN2JSeO7GDr6WJ9VBWMe0Y2bcjLSv8ARhUyH2IDXRsbYF95YWxuSpdmTKqmAdeDsCNc6V9C2lpHEu7GiovYihR7BW6goRejm0uP9nyYz9ZHn2b2P1ptsFrywtZOu2dcbqvLIzB4sBTrw385GuauWtdzCHRkbVWUq3oIwaCj+k/TN5bR41tJk8YURo+8hHl9ytnUZxwqQWfTWyz1ZZ4NwKAJ0KYHBddV5aa8qhk9o62EsJ1ltHZdO2B8gjsyoB9BqV9DrlTtOLIUx3do6nOoO4ysBjgdGP60DLpTfnqFjhYdZdN1ULA6eUPKcEcQiZb2DiRTaxtFhjSJBhEUKo7gMVo2z4P0SRbnZ4SKdN74ps9S+/jeG6Pk2OB5a9moOmNex9rCbfVkaKaMgTQvjeQnhw0Knkw0NB0bS2dFcIY5o1kQ67rDOvaOw99Rq26QXVhcPDb79/bxIHmiY5lgBOFVZDkuSMkIQTheNOOkO1GiVY4QGuZSVhU8Bji7fwIDk+ocTW7YOyVtohGCWYktI7cXdvOY+k+wYFBJujPSe2v4+stpQ4GN5eDKTyZeIpxVT9IeizmUXlg/UXi51GAsoPzXHDXtPr5ESToB0+S+3oZk6i8j0lhY8cfOTPEdo5Z5jBITSiiigKKKKAoopV0n29FY20lxMcKg0HNjyUd5NAo8IXTiLZkO83lzvkQxDix7T2KOZ9QqjbGVryQ3lzKJp279IxyULy/87yd0cst5cPfXXysnya8kTkB6v/Nayu9mhjvITHJ9JOf3hwb10HdRSw7QaLAnXT6xNV9Y4r+tMY3DAEHIOoIoMq5+jXRuW4u/Fbd9yIrvytjPUjPzeWW1wO4mtlxMEVnbgoJPqq3fBhsDxWzDuPj7jEsx5jI8lfQq4Hpz20D/AGFsaG0hWG3QJGvIcSeZJ4knmTTCiigKKKKAooooKh6QWe5tO9jPmzpHKP8AUpjb+UVHei9xuDZcp4w3QiY9zFoj+pHsqa+EuLc2hYy4+UiniY96lHUfzew1Xkw3bW/C6GG4aRQR2FZB+ufZRy+jqivTXo+ZAt1bj+9wA7mNOtTQtE3aGxoeRwe0GTwShlVhwYAj1jNZ0cKv6IQiVfHnKtLcqCN3hHH82Jc6+TzPEnNSOlFvb+LX1zbYxHJ/eYMcBvnEq+qTDf8AyHspsTQe1AfCZs6MtDLC7JtBSPF+q1d8HgQNcD6R0GudKd3G25LgtFYANjR7lhmJO5frG7gcDmeR79jbDjt95gTJM/yk0mrv6+Q7FGgoOrwadODfRtFcL1d5FpKhGN7Gm8o9PEcjjkRU3qm+muymhlTaFu3VuhBkPIEaCQjmMeS45qQfm62b0W24t5brKBut5siHijjiv9QeYIPOgb0UUUBVAeEvbX9o7R6hdba0JBxqHk5+zzfUe2rY8JHSLxHZ80ykCTG5F95tB7OPqqjdgWPUwquMMdW9J/8AMeqgY0UUUAaXS7MKnegbqm5jGUPpXl6RTGig4dng3Nxb2ksTKZZkD41VkB3mw3eoxg8M19LCqH6Ipnalj3NK3siI/r+tXxQFFFFAUUVw7U2vBbLvTzRxL2yMFz6MnX1UHdRUHu/CrYLkRtLPj6mJiPxEBf1rRs/woxzFxFY3jdXu7+FjGN7O6cGUHXB9lBl4XI8R2UnNLxBnudHTHrJFVz1IaTaceT5SIcemJhp7BUs8IXTK2nt44fjIZhdW7dXcRtG2FlGSN4YIHaDUchGb25x863jIxzwXHuoLh6GXPWWFo/0oI/5BTmov4L2zsmy/yFHsqUUEB8JdyttcWF0+d0NNC26pJPWRhl0AyTvR4A/ipSLCe+GboGC3PC2B8tx/xmHAcPIX1k8Kk3hKUiC3kU4aO9tSD96UIf0Y17Qa4IVRQqKFVRhVAwAOwCtlFFBi6gggjIIwQeYNQrovP/Zl+YiW6ljGjk8Cjndhk9Mb/FMfovGTwOJvUZ6c2SNEszg7kW8s2OJhkwsv4Rhx3xjtoLToqO9BNqvPagSnM0LGGY9rJ870Mu6w7QwNFBW/h1vDPdWdkGIVQ00m72nReXIBvx1D/FrhfNmV+6RMH2qf6Uw6SXZn21fOdRFuxL3Y0/cNWVAu8cmXz4M98bBv0OD+9ejbMQ0cmM/8RSv6kYphXjKDodfTQYxTK3msG+6Qf2rOuGXZELHO4Ae1fJPtFYDZrr8nO47nw4/XB/WglXQJM7Vte6O4PsCD+tXfVGeCuKX+1U61kbdtpcbgI4so1BNXnQFJOk/Sm2sUDTv5TZ3I11d8cd1eOBzPAVGOmvhQgtg0dsyTTjQnOUQntI1dv4F17cVVLxSXEjTXTF2fiG4ns3tcADkg0HeaB/tbwlX9+SLUCzt8439GkbXkeA9XbxNJdmbGe4nKQRtc3AAMsszkhO+SRs7udfJGpxXVHayzSxW8GBLM26pI0RQMs5HYo/UgU4nxPcQ7JsyYrAGTxh1Pl3BjwJCzcd0vhc8/K5AV06+vTRpOpecRCVazbycJ2JGesBvZriVQwCbPtiyK4BwGlIYccZ4aVHvB9tJYute7u7q26zq+qkSMOj7u9nf3kOcZGMEcWq/oYooIwqhIokGgGFVQP0Ar596KSLPaGJsZXKkc8HUH/v3VT4BxD81vq15eSK4x++fPz/hW4hqztaVvjMZ6/BYSdII2RluZLe9tvnTwr5mcj46Eksg/jGR24pHtDomtjL10Epjgk3d2XV0i1zuyLnyomPz11XvBqDeKsy76kpOhZSVOMkaEHtyP3qwPBHtouj2cx3t1Q8OeaMcMuD9E8u/uq/p35+bpiY6S095s523JOeat4zWe8f3CwfBpfpFbxbPk+LuYI9UJ0kXOkkbDR0PaOGdcVNqqHaexmtwNwSPbI2/F1Xy9m3NoPpxn50R5A4zwqT9HOnKkIl3JF5eBDdRn4mbuyfk5O2NvVnlNTdfhMH90T/3dp/8A0x15WrwsFxs/MeA4uLYqSMgEXCYJHZmk7bCmkJ6+8lYc1gUQqfZl/YwoGt5exxDelkSNe12Cj9TSVumVu2RAJbk/+njZh63wFHrIrqtejFoh3hAjNzeTy2PpZ8k03UYGBoBwAoI949fy/J20UA18q4k3m/BHp/uNeHo9PKCLq9kZWBDR26LCpB4gnymI9BFSOigjXgvuWiuOqc5MsLIx7ZbOTqmb0tG0Z9AWiuJG6jaWcY3by2kzj5t3E8Dj0GSOE+kUUFe7El357yU8ZJ2fPbvM5/rTmkHRNcK+uciM8c8VP60/oCiiig0X0jLG7IMsFJUYzk+ika7QuMDJIPMeLSVI6KBd0b2vexXBktg0kwiKlRZyPhSw1wNRqMZpztjaO1rtCk42huHzkhspIgR2EhSSP3zUe2tfyxLeGJ2QtHbx5Q4OGlYkZGuu7W83PU3AivInjRiVjlSeXBx2+Vg9/DFHLdYbCaHzLC8B7TaSk+3crt8XuPsd7/ykv/RXJG6i+NrOropHxLieQE+ny9c/pjvrzo5Mk08sEgliliJ3SlzLk4JBIy2hGh780OiQ9GY5rddo30kE0Rt7Pdg66JoyWcsWK7wGcbq59Irs8GdmFu3XlBaRIPS7sSfXu13QbVmutn7R2fM2/cRW5aJzxljIODgfOUjdPbkdtc3g2uw15cHT462t5F15KXB/mFef9opt4acdp+tfTK5tsfh379PX7NuwtrrtbaIhcBra3aZwhGkhQoiFuRAJZgO8Z4Cqs6GpgROOLtcI3fuLCwz+M1Z3RzYX9j3ySu4ME7zRFzwTfKtFv8AMkMpPDOOGarforD8VaE85Lsj1JbL/AENa3AJ0I09Lw3u5/wBll8Sj9DU5uzaV3Z51H0g34l94Nb+id71F5C4V2AmkjKxoXYrJGHwFXUneB4d9aHObidh2qv4V/wC9e9GYppL2AWzBZDO775XeEaqgTfxz+djvAqxGPGbjHl1+ser0G5zPAdhz+9n5Yt6YW58Ih9lv/wDkpv8AopBtiytpy58V2hE0gxI0VlKN/wC+pjKP6xnU4IpEvUy3s2MvaWaFryedy7yvqMBuAJOgAAHknlSe22oqxm4lskIuG3bG2UyZOG1YkHeK6he1jwxipMY3vYLiG36trzaAtUZWPjOzpcLuOGXyydBkDTOKattu++um/wDxMv8A1VHdsK9vLeW4aRI5dnGV4DJvqj6HdXJOinOOetXK3GghfR7at490iSNI8RSQuWsngCkY3fKYnOcnT+GpnRRQFFFFBCulqhbiV+B8VhkyO2C8Rv0Bor3wgtrIAdf7MuB6zPHivKCv9nypA0iSOq7oRQWIGd0uumePm10nbcPzWL/cUt+wrs29YiLaM6FAR1s+MgcTIJR/tlHsrYoxoNPRQLxtJj5kEp+8Ao/3HP6UGa5PCONR/G5J9gA/emNFAtFrcHzp1H3I/wCpNe/2SD58srdvl7o/2gUxooIxtKzCLKiaBp7NeZ4rOefoFT3pds0T2sqYyQCyeldR7vXUNvIt5gCfOv4F9SRE8O7f/WrJNBAdor43syG4U/HW4BBHHK4B/YH1Vq6QMXht9pwaSLjrQOfL98g9x7qY9C4+pnvLNh5IbfQHmraHT0Yrm6KDxa5n2fLqj5aLPMEaj1r+qmgkqXrnqL+0G9LGpIQnSRGxvxn2aHkRXBJeJYT297bhnsGZwCq6xCQjrIZAPNZHwVB5bw1xmk+xrk7MuGtpj8RId6KQ6Aenl6fUedSuaxdXeW2dUeQYlR134Zh2SJz04MCDrXTuNvTXpNNSMxKdLzXyWTcrHNCwO7JG6HsKsCPYRXz50dVLe069iSxBwCe06Ko7z2dtTFrx4Ebq4bq1wGO7aypNATgn5OUBox3KcCoX0E2aL0MJorqZYAgjS2eNFG9vZ32c51wMboJ0NUfZ7YW4XbWm0xfOOX5+f2V99pzuq1pnEZ6/Ds4pLplQog35m3mfd13c6knsxUq6Pq+zdlT3r4WadVSAH5q67uOeTktj+EVLtl9EhjEkUNtb8Wt4SXMmPr528pwPogAdvemLja+0EKj+4WRyW+bI/dyxoPQB/FWjp05MznMz1lo7zeTuZpGOWtIxWO0Fe1tlGGzsNlxDE12wknPYNDrpnT9oyKb7AhS52zM6D4iwiWCEHkQCvqOQ9e9FboXN5e7VfPUxKY4M8woJY+wD8fdXV4HLUizeZvOnmZycchp++T66mpkvhEQLtCfPztmSH9Dj9qmcXRjCgw3d3FlRp1vWLnA5Shj6gRUQ8IOP7SOdd6wlA9StVm2WOqjwc/Fpr/oGf1oEgs9oIfJuYJV7JoSp/Ej8e/Fe/wBrXifK2O93206t/tkCEe01IKKBB8LYF+WSeDvlhcL+MAqfUa7rDb1tN8lcQuexZFJ/DnP6UxDUvvtiW83ysET/AHkHuoI50oBa5lUcTBaRfn3wH7CiufYWy4xtERQpuI16mVBJG7Z25cnXP+LPHpn5lFBr8LtmYr4S/NdY5R/oJil/2vGx7lFI6s7wu7KWW0WU6CJsSEcRFLhJNeweS/f1YqqNnSMUAfz1yrj+JTg/qKDpoorF3ABJIAHEk4FBlWq4uEjXedgo7ScVxPfvJpbrvf8AEfIQejm3q0rZBs0ZDSEyv2twH3V4D96BfbTCSW1Izh76U4Ix5kMGNOPM1ZdV5s9M3VpnJzcXTa+hFB/249VWHQQ3pZm1uob1RlD8XMO7kfZn1gdtdfTDY/jMST25+Nj8qNl+cDrj3eznUgvrRJY2jkGVYYIqH7LvpNnSC2uTvW7fITdnce79vRQdeytoQbTgMU4AkXz14EEfOXspas15szyWU3NqPNYcVH649emnKmHSfo25cXVmd2cakDg/eOWf3rb0b6YpN8XPiGYaFW0DejPA9xoM26YWksMmJQpKMN19DkqdKTeCPpHbWaXZuJAm8YiowSWx1mcAccZHtqSbX6P2zRyMYU3grEEDGu6eykfgT2RBN4y8sSSNGYdwuM7ueszjPoHsoHlztK62zmK1VrayOkszjypO5RppjkPWeVbumN2llaxbMsVzNMNxVByQG0Z2727dOZ4CnnS3plb2Ee7lXmxiOFDr3bwHmr/4KRdHNmeKiXau1HxO4yFb/DB4KB9MjQDlw7aDT0zAsNmw7Ogy80/xagfOyfLbuyxAHpPYanWwNlrbW8UC8I0AJ7TzPrNQzoXYS31ydqXS7q43bSPsXXyte7OvMknhirDoKt8III2rAc+dZz//AK5anPRPakU9tF1ThikaK68CpCDRgdR/WoX4QkztSz55tpxj/RL76k9rsNJ7e1lRzFOLeILNHjexuDRhwde4/odaCTUVHIdvvARHfqsZOizpnqX9JPybdzadh44kdAVruJwiM7eailm9AGT+lbKjnTi4TqVgdt0TtiQ8xEg35W9SDAP0nUc6D3wX2xkuDK64MUGWzylu5DM4z/CgjHoZa9qUeDyxZLMSOu7Jcs08i/RMnmr/AKUCr6FFFBILy2WWN43GVdSrDtBGDXzpeWb2l08Emc53CTzZB5D/APyRYPpjYcjX0jVaeGXowJYTdLkbibk4UZJTOVfTUmNsn7rNQVjNtTJ3YV61+eD5K+luHqGteJs0vg3Db55INEHq5+vNdGzSNzAVUKkqyrwBHHHaOYPMEV1UHijGg0HdXtFFAqgnEMkEhZd6JrjfjaRUby5CVZd8hSCpHA8jTC5271r5Wa4h4DdSNJV9OU3uPbnGlcV/cFm6mPdL48piMiMHn6TyFabnZMSRqqIgYsqB3+aXYLvkjXTOdOygf2t7OoSVJluoS4Vgse665OM6H5p4jFOdsbLjuYmikGh4EcQe0VxdGHMiyTn/ABXGh4/FqIyW/jbdyRyOmvGnVBCujl7JZzCyuWyp+Qk5Hu/7cjpT3bvRqC6+UXD8nXRv+/rrk6ebME1qzAeXF5aEaEY46+j9hTHo3tE3FtFKeLL5XpGh/Wgi0/Ry9t43EF1vx7pysnYF5Zzyzwrg8F+zr2dbpLS4W3X4vrWIyxzv7oXs+d2casLaPyMv+W/8pqO+ATzb30w/tLQS3oz0FtbImQ5lm1Jml4jmSBwXtzx76jNjbnbd400m8LCBsRIdBI3bj9+4gdtSbwobRMGzpivF8Rg/fOvr3c+ym3RbZotrSCEfNjGfvHVuHeTQbNuXrwxZijDuWRI11CgsQATgaKvE9wqM7U2pcxMUe9VpdN5Ley3wgPAsTJhcnhvHWpvVdxpG9/1UgjmXxybeTzg5eBGV2GoPU7pTXzetXhvGg4ekchuryC43TDFbwP1sk+EBO62irkkknkO2p90WQrZ2wYFSIY8g8R5IpBtXY0NlOLyO3j6k4Fwixj4vGcSoMaYyd4DiNeVTGOQMAykEEAgjgQeBoMZoVdSrqGUjBDDIPqqNnZdxZ+VZnrYOdrIdVH/Bc8PutkcACKlFFAt2LtuG5B6tjvLpJG43XQ9jIdRUY6o7R2h1a6xEmI9nUxODOdPrJNyIdyv2Cuzp9FEsaygmO5J3IZUIVhoSxY/ORVBZgezTXFSPwW7BEMHXlSpmVBGrcUhQHqwexjku3e+OQoJvRRRQFYugIIIBBGCDwINZUUHz3016ONsu6yoJtpc7hA4AZO595ATgfOTvU51IwIBByCMg1fHSDYsV5A8EwyjjiOKnkynkQeBr532lYzbLufFbojq21ikAwpHaOwdoPmnuNAxpbf3rFuphwZD5zcox2nv7BRf3rFuphwZD5zcox2nv7BXTYWSxLurk51ZjxY9pNB7Y2axLurz1ZjxY9pNa9rLmIgglcr1gXiU3hvY793NdlcG174xr5OC5BIzyA4sRx7B3kigfdDbgPCxJzJ1jGXs3m8rI/hIIx780+pB0N2Q1vCd8brOQd3jugKAAe/tp/Qce2pQlvMx4CN8/hNJPBzEVsUzzZiPRmuLpXtNrphZWuGLfLONQo7MjT0+ypbYWixRpGgwqKAPVQebR+Rl/y3/lNR3wCebe+mH9pakW0fkZf8t/5TUd8Anm3vph/aWgb+G2JjYKRnCzqW9G6w19ZFT2CUMqsODKCMdhGRS/pNsgXdrLAdC6ndJ5MNVPtqP+DDb/AF1v4vLlbi28h1bjgaA69nA9mO+gmlV5siVF2gvi7F0M0ygjXKOvWSnhqqTAAPwzKRk40sMGq96Lz+J3XUyjgkdtvfR3Wcwtw82UMRkfPTHMUFgkZ0Oo5g1F7BvEJlt2P91mP92Y/wCG54xEnkeKf6h2CpTXLtPZ8dxE8UoyjjB7e4g8iDqDQdVFIOj+0HV2tLlszoMxvjHXR/TH8Q4MB6edJunm2HkdNnWq7802BKAcYU8FzyDaljyUHmRQatkwf2xtAnjaxDyuwx72QNeczLk/8OMDi2l0gYpL0P6OpY2ywqd5vOlfGN9zxPo5AcgAKd0BRRRQFFFFAUk6XdF4NoW7QTrpxRx5yN9JT/TnS2+6Ry3EjW+zQjMhImuZATDER80Yx1j8sA4XiewwiwuduXkkyw3UbxxuF66ErHG3aEYxPvkcyNB2mgiF10bu9lymGWF5omyyTwozZ+8BkjlodR3ismuiP8G4/wCXk/6anzdBdqSayXoB75p2P/1vEP09lbF8ExchprpWI/8ATqx9sjMaCrpukcSnBWTe+iUIP60vO2B4ykjxSmIbum4dd3eOBy87dP8Apq9rXwYwrjeurpu4GJB/shDD20wTwfWPzklk/wA2eVx7Gcj2Cgp2fp3plLWYjHFxuj266VGtqdJry4ITKxoeIhcE+s7xOfZX0pa9DLCPVLOBT29WvuptDZRp5kaL91QP2FB807Au7iJNy02dIc8W6uaRmI5ndjHs4CncUG3ZfMsio/ijCEfmyCvoKigodug+3ZgQzxxg5BBZRoRj5qtWewvBptiwDm1mtj1mN9WzjyQccVP0j2VetFBS8t50hhPxmz4ZVHExHU+gLJn/AG1Buk99dNOt0lhdWNyPOfdfdcY5qYhg6d4I48M19Q0UHzjYeFm5TAnt45D2xvut+Hysn0AVjt3ppb3bg7kkD9RMu9INN4brxEEHisi6d719CXOyoJPPhjb7yKf6Uiu/B3s2TjaRrnnHlD7UINAr2XtqCdFaOaJiyqSqyKSCRkjAOdDpTDFJL7wK7OfzTPH3LIGH/wBiMf1pa3gdlj//AM+0ZlxjAYEYx/luv7UGPhK2jFBbpIWxcq+9aburb4xnT6ONG5agcSKceCroa8Cte3mWvJxkhv8ADDHOO5jpns3VAxio1N4L77rllndL3cHkjxh4CpByCp3GIIOvHjWzY8O17jrBbXEkDQyFJY7m6SYoR2qLZTgjUHeOeVBctFQSOLbduhkea2utzUwrEUdwOIVgQA2OGQcnAqWbE2vFdQrNC28re1TzVhxDA6EGg76KKKDXcTqis7HCqCScZ0HcNarVul0O0ZWiku0srVTulHkEU9x3eVgxxnhp5Z7RVnVzXWz4pQRJGj547yg/uKCCwXMd8PFrV0t9mx5R3jIVp8aFIjnyYx85wMtnCkamprZyW8SLHG0SIgAVVZQAByAzSo9A9m/Ybb8pfdR8Atm/Ybb8pfdQO/H4vrE/GPfR4/F9Yn4x76SfALZv2G2/KX3UfALZv2G2/KX3UDvx+L6xPxj30ePxfWJ+Me+knwC2b9htvyl91HwC2b9htvyl91A78fi+sT8Y99Hj8X1ifjHvpJ8Atm/Ybb8pfdR8Atm/Ybb8pfdQO/H4vrE/GPfR4/F9Yn4x76SfALZv2G2/KX3UfALZv2G2/KX3UDvx+L6xPxj30ePxfWJ+Me+knwC2b9htvyl91HwC2b9htvyl91A78fi+sT8Y99Hj8X1ifjHvpJ8Atm/Ybb8pfdR8Atm/Ybb8pfdQO/H4vrE/GPfR4/F9Yn4x76SfALZv2G2/KX3UfALZv2G2/KX3UDvx+L6xPxj30ePxfWJ+Me+knwC2b9htvyl91HwC2b9htvyl91A78fi+sT8Y99RbpQOqkW/tWR5Y13Z4g4+Pi444/KJqVPew5jHd8Atm/Ybb8pfdR8Atm/Ybb8pfdQZR9ONnFFk8dtgGUMA0yBsH+EnOe7FQ/a3Sm1t7nxvZ8hmMhAu7eKN2Eo4CRCFwso9OGHHGM1PrPo7axDEdtCg/hjX3UxRABgAAd1Brs7kSIsi53WUEbwKnUcwdQe40VuooP//Z"/>
          <p:cNvSpPr>
            <a:spLocks noChangeAspect="1" noChangeArrowheads="1"/>
          </p:cNvSpPr>
          <p:nvPr/>
        </p:nvSpPr>
        <p:spPr bwMode="auto">
          <a:xfrm>
            <a:off x="155577" y="-108346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7" name="Textfeld 56"/>
          <p:cNvSpPr txBox="1"/>
          <p:nvPr/>
        </p:nvSpPr>
        <p:spPr>
          <a:xfrm>
            <a:off x="3576173" y="671"/>
            <a:ext cx="485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0" dirty="0">
                <a:latin typeface="Arial" panose="020B0604020202020204" pitchFamily="34" charset="0"/>
                <a:cs typeface="Arial" panose="020B0604020202020204" pitchFamily="34" charset="0"/>
              </a:rPr>
              <a:t>Braunschweig</a:t>
            </a:r>
          </a:p>
        </p:txBody>
      </p:sp>
      <p:sp>
        <p:nvSpPr>
          <p:cNvPr id="40" name="Datumsplatzhalter 39"/>
          <p:cNvSpPr>
            <a:spLocks noGrp="1"/>
          </p:cNvSpPr>
          <p:nvPr userDrawn="1">
            <p:ph type="dt" sz="half" idx="10"/>
          </p:nvPr>
        </p:nvSpPr>
        <p:spPr>
          <a:xfrm>
            <a:off x="179952" y="4965837"/>
            <a:ext cx="3960000" cy="172800"/>
          </a:xfrm>
        </p:spPr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42" name="Foliennummernplatzhalter 41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4" name="Fußzeilenplatzhalter 43"/>
          <p:cNvSpPr>
            <a:spLocks noGrp="1"/>
          </p:cNvSpPr>
          <p:nvPr userDrawn="1"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pic>
        <p:nvPicPr>
          <p:cNvPr id="39" name="Grafik 38" descr="D0347_1859.jpg"/>
          <p:cNvPicPr>
            <a:picLocks noChangeAspect="1"/>
          </p:cNvPicPr>
          <p:nvPr userDrawn="1"/>
        </p:nvPicPr>
        <p:blipFill>
          <a:blip r:embed="rId2" cstate="screen"/>
          <a:srcRect l="30798" r="34675"/>
          <a:stretch>
            <a:fillRect/>
          </a:stretch>
        </p:blipFill>
        <p:spPr>
          <a:xfrm>
            <a:off x="-72000" y="-36000"/>
            <a:ext cx="3348000" cy="5215832"/>
          </a:xfrm>
          <a:prstGeom prst="rect">
            <a:avLst/>
          </a:prstGeom>
        </p:spPr>
      </p:pic>
      <p:grpSp>
        <p:nvGrpSpPr>
          <p:cNvPr id="37" name="Gruppieren 36"/>
          <p:cNvGrpSpPr/>
          <p:nvPr userDrawn="1"/>
        </p:nvGrpSpPr>
        <p:grpSpPr>
          <a:xfrm>
            <a:off x="3661087" y="4816426"/>
            <a:ext cx="5267297" cy="174829"/>
            <a:chOff x="3661087" y="4816426"/>
            <a:chExt cx="5267297" cy="174829"/>
          </a:xfrm>
        </p:grpSpPr>
        <p:cxnSp>
          <p:nvCxnSpPr>
            <p:cNvPr id="32" name="Gerade Verbindung 31"/>
            <p:cNvCxnSpPr/>
            <p:nvPr userDrawn="1"/>
          </p:nvCxnSpPr>
          <p:spPr>
            <a:xfrm>
              <a:off x="3672384" y="4816426"/>
              <a:ext cx="5256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fik 33" descr="Schriftzug 1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661087" y="4847256"/>
              <a:ext cx="3701307" cy="143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6964320" y="1400354"/>
            <a:ext cx="20923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18000" bIns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Optics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6964320" y="2012360"/>
            <a:ext cx="169577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Ionizing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Radiation</a:t>
            </a: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6964320" y="677083"/>
            <a:ext cx="20923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18000" bIns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Electricity</a:t>
            </a:r>
          </a:p>
        </p:txBody>
      </p:sp>
      <p:sp>
        <p:nvSpPr>
          <p:cNvPr id="45" name="Text Box 18"/>
          <p:cNvSpPr txBox="1">
            <a:spLocks noChangeArrowheads="1"/>
          </p:cNvSpPr>
          <p:nvPr userDrawn="1"/>
        </p:nvSpPr>
        <p:spPr bwMode="auto">
          <a:xfrm>
            <a:off x="6964320" y="3477105"/>
            <a:ext cx="223709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Administrative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Services</a:t>
            </a:r>
          </a:p>
        </p:txBody>
      </p:sp>
      <p:sp>
        <p:nvSpPr>
          <p:cNvPr id="48" name="Text Box 18"/>
          <p:cNvSpPr txBox="1">
            <a:spLocks noChangeArrowheads="1"/>
          </p:cNvSpPr>
          <p:nvPr userDrawn="1"/>
        </p:nvSpPr>
        <p:spPr bwMode="auto">
          <a:xfrm>
            <a:off x="4259593" y="541841"/>
            <a:ext cx="209232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18000" bIns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Mechanics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and Acoustics</a:t>
            </a:r>
          </a:p>
        </p:txBody>
      </p:sp>
      <p:sp>
        <p:nvSpPr>
          <p:cNvPr id="49" name="Text Box 18"/>
          <p:cNvSpPr txBox="1">
            <a:spLocks noChangeArrowheads="1"/>
          </p:cNvSpPr>
          <p:nvPr userDrawn="1"/>
        </p:nvSpPr>
        <p:spPr bwMode="auto">
          <a:xfrm>
            <a:off x="4259593" y="1174028"/>
            <a:ext cx="21870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pPr algn="l"/>
            <a:r>
              <a:rPr lang="en-US" sz="1600" dirty="0">
                <a:latin typeface="Arial" pitchFamily="34" charset="0"/>
                <a:cs typeface="Arial" pitchFamily="34" charset="0"/>
              </a:rPr>
              <a:t>Chemical Physics</a:t>
            </a:r>
          </a:p>
          <a:p>
            <a:pPr algn="l"/>
            <a:r>
              <a:rPr lang="en-US" sz="1600" baseline="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Explosion</a:t>
            </a:r>
            <a:r>
              <a:rPr lang="en-US" sz="1600" baseline="0" dirty="0">
                <a:latin typeface="Arial" pitchFamily="34" charset="0"/>
                <a:cs typeface="Arial" pitchFamily="34" charset="0"/>
              </a:rPr>
              <a:t> Protection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 Box 18"/>
          <p:cNvSpPr txBox="1">
            <a:spLocks noChangeArrowheads="1"/>
          </p:cNvSpPr>
          <p:nvPr userDrawn="1"/>
        </p:nvSpPr>
        <p:spPr bwMode="auto">
          <a:xfrm>
            <a:off x="4259593" y="2019519"/>
            <a:ext cx="206337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Precision</a:t>
            </a:r>
            <a:r>
              <a:rPr lang="en-US" sz="1600" baseline="0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600" baseline="0" dirty="0">
                <a:latin typeface="Arial" pitchFamily="34" charset="0"/>
                <a:cs typeface="Arial" pitchFamily="34" charset="0"/>
              </a:rPr>
              <a:t>Engineering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18"/>
          <p:cNvSpPr txBox="1">
            <a:spLocks noChangeArrowheads="1"/>
          </p:cNvSpPr>
          <p:nvPr userDrawn="1"/>
        </p:nvSpPr>
        <p:spPr bwMode="auto">
          <a:xfrm>
            <a:off x="4259593" y="3477105"/>
            <a:ext cx="209232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18000" bIns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Cross-Sectional</a:t>
            </a:r>
            <a:r>
              <a:rPr lang="en-US" sz="1600" baseline="0" dirty="0">
                <a:latin typeface="Arial" pitchFamily="34" charset="0"/>
                <a:cs typeface="Arial" pitchFamily="34" charset="0"/>
              </a:rPr>
              <a:t> Services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94F30204-4F12-4267-BCFC-AECC12E8C6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71559" y="541841"/>
            <a:ext cx="576000" cy="576000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553BF819-618D-4CB4-A67B-84EEF98D9A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80514" y="555526"/>
            <a:ext cx="576000" cy="576000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BC28818E-2A65-4EC2-8BD7-12B288CE47E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71559" y="1261000"/>
            <a:ext cx="576000" cy="576000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7883AFF3-971E-4E79-B026-F82BEBB7360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80514" y="1985970"/>
            <a:ext cx="576000" cy="576000"/>
          </a:xfrm>
          <a:prstGeom prst="rect">
            <a:avLst/>
          </a:prstGeom>
        </p:spPr>
      </p:pic>
      <p:pic>
        <p:nvPicPr>
          <p:cNvPr id="56" name="Grafik 55">
            <a:extLst>
              <a:ext uri="{FF2B5EF4-FFF2-40B4-BE49-F238E27FC236}">
                <a16:creationId xmlns:a16="http://schemas.microsoft.com/office/drawing/2014/main" id="{2D71BEBC-D406-4354-9F3D-D2E9737D6BD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671559" y="1993129"/>
            <a:ext cx="576000" cy="576000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id="{0DBC3857-2852-4E64-A1E3-2DD4759804E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380514" y="1262278"/>
            <a:ext cx="576000" cy="576000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F5C1C97B-028C-429A-B397-95E32064784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671559" y="3435326"/>
            <a:ext cx="576000" cy="576000"/>
          </a:xfrm>
          <a:prstGeom prst="rect">
            <a:avLst/>
          </a:prstGeom>
        </p:spPr>
      </p:pic>
      <p:pic>
        <p:nvPicPr>
          <p:cNvPr id="62" name="Grafik 61">
            <a:extLst>
              <a:ext uri="{FF2B5EF4-FFF2-40B4-BE49-F238E27FC236}">
                <a16:creationId xmlns:a16="http://schemas.microsoft.com/office/drawing/2014/main" id="{F1596059-B94D-4ECF-A16E-44B5989A9B3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671559" y="2715766"/>
            <a:ext cx="576000" cy="576000"/>
          </a:xfrm>
          <a:prstGeom prst="rect">
            <a:avLst/>
          </a:prstGeom>
        </p:spPr>
      </p:pic>
      <p:sp>
        <p:nvSpPr>
          <p:cNvPr id="63" name="Text Box 18">
            <a:extLst>
              <a:ext uri="{FF2B5EF4-FFF2-40B4-BE49-F238E27FC236}">
                <a16:creationId xmlns:a16="http://schemas.microsoft.com/office/drawing/2014/main" id="{AC359A9D-0293-4B6F-87FB-4F9DEB38F2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59593" y="2799387"/>
            <a:ext cx="231450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Legal and Inter-</a:t>
            </a:r>
            <a:br>
              <a:rPr lang="en-US" sz="1600" dirty="0"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latin typeface="Arial" pitchFamily="34" charset="0"/>
                <a:cs typeface="Arial" pitchFamily="34" charset="0"/>
              </a:rPr>
              <a:t>national Metrology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ADBCB8B9-D287-42A0-AAD1-5287F1B37571}"/>
              </a:ext>
            </a:extLst>
          </p:cNvPr>
          <p:cNvSpPr txBox="1"/>
          <p:nvPr userDrawn="1"/>
        </p:nvSpPr>
        <p:spPr>
          <a:xfrm>
            <a:off x="4216283" y="4217848"/>
            <a:ext cx="1944216" cy="447056"/>
          </a:xfrm>
          <a:prstGeom prst="rect">
            <a:avLst/>
          </a:prstGeom>
          <a:noFill/>
          <a:ln w="38100">
            <a:noFill/>
            <a:prstDash val="sysDot"/>
          </a:ln>
        </p:spPr>
        <p:txBody>
          <a:bodyPr wrap="square" rtlCol="0" anchor="ctr" anchorCtr="0">
            <a:noAutofit/>
          </a:bodyPr>
          <a:lstStyle>
            <a:defPPr>
              <a:defRPr lang="de-DE"/>
            </a:defPPr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 sz="1600" dirty="0"/>
              <a:t>QUEST</a:t>
            </a:r>
            <a:br>
              <a:rPr lang="en-GB" sz="1600" dirty="0"/>
            </a:br>
            <a:r>
              <a:rPr lang="en-GB" sz="1600" dirty="0"/>
              <a:t>Institute at PTB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F925A638-4309-4FD4-A209-C7EFC4B905CB}"/>
              </a:ext>
            </a:extLst>
          </p:cNvPr>
          <p:cNvSpPr txBox="1"/>
          <p:nvPr userDrawn="1"/>
        </p:nvSpPr>
        <p:spPr>
          <a:xfrm>
            <a:off x="6931332" y="4204774"/>
            <a:ext cx="3080288" cy="447056"/>
          </a:xfrm>
          <a:prstGeom prst="rect">
            <a:avLst/>
          </a:prstGeom>
          <a:noFill/>
          <a:ln w="38100">
            <a:noFill/>
            <a:prstDash val="sysDot"/>
          </a:ln>
        </p:spPr>
        <p:txBody>
          <a:bodyPr wrap="square" lIns="72000" rIns="72000" rtlCol="0" anchor="ctr" anchorCtr="0">
            <a:noAutofit/>
          </a:bodyPr>
          <a:lstStyle>
            <a:defPPr>
              <a:defRPr lang="de-DE"/>
            </a:defPPr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 sz="1700" dirty="0"/>
              <a:t>Fundamental Physics</a:t>
            </a:r>
          </a:p>
          <a:p>
            <a:pPr algn="l"/>
            <a:r>
              <a:rPr lang="en-GB" sz="1700" dirty="0"/>
              <a:t>for Metrology</a:t>
            </a:r>
          </a:p>
        </p:txBody>
      </p:sp>
      <p:pic>
        <p:nvPicPr>
          <p:cNvPr id="66" name="Grafik 65">
            <a:extLst>
              <a:ext uri="{FF2B5EF4-FFF2-40B4-BE49-F238E27FC236}">
                <a16:creationId xmlns:a16="http://schemas.microsoft.com/office/drawing/2014/main" id="{447D70AB-0B76-4A0E-8403-44B81E721AC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671559" y="4152302"/>
            <a:ext cx="576000" cy="552000"/>
          </a:xfrm>
          <a:prstGeom prst="rect">
            <a:avLst/>
          </a:prstGeom>
        </p:spPr>
      </p:pic>
      <p:pic>
        <p:nvPicPr>
          <p:cNvPr id="67" name="Grafik 66">
            <a:extLst>
              <a:ext uri="{FF2B5EF4-FFF2-40B4-BE49-F238E27FC236}">
                <a16:creationId xmlns:a16="http://schemas.microsoft.com/office/drawing/2014/main" id="{040930FE-2D18-4324-8120-6DC79F71549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380514" y="4140302"/>
            <a:ext cx="576000" cy="576000"/>
          </a:xfrm>
          <a:prstGeom prst="rect">
            <a:avLst/>
          </a:prstGeom>
        </p:spPr>
      </p:pic>
      <p:pic>
        <p:nvPicPr>
          <p:cNvPr id="68" name="Grafik 67">
            <a:extLst>
              <a:ext uri="{FF2B5EF4-FFF2-40B4-BE49-F238E27FC236}">
                <a16:creationId xmlns:a16="http://schemas.microsoft.com/office/drawing/2014/main" id="{FF2CB5ED-3029-46A9-8A51-7888F2757F9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380514" y="3435326"/>
            <a:ext cx="576000" cy="576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nach Deckblat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data:image/jpeg;base64,/9j/4AAQSkZJRgABAQAAAQABAAD/2wCEAAkGBxQTEhQUExQWFhUXFhkbFRgVFx8cHxwgHBcdICAgHx0eHCggICIlHCAeJDEjJSkrLi4uGB8zODMsNyguLisBCgoKDg0OFxAPFiwcHSU3My43NSstLCs2Nzc3NzI3NzE3NS0sLCwsNywvMzcsNDQxLDcsLissKzEsLC00NSwsLP/AABEIALsAyAMBIgACEQEDEQH/xAAcAAACAgMBAQAAAAAAAAAAAAAABQYHAgMEAQj/xABMEAACAQMBBAQIDAMGBQQDAQABAgMABBEhBRIxQQYTUWEHFCIycYGR0RYjM0JSU1RykpOhsWKywRUkQ3OComOU0uHwZHSDo5WztDT/xAAaAQEAAwADAAAAAAAAAAAAAAAAAgQFAQMG/8QALREBAAIBAgQDBgcAAAAAAAAAAAECEQMEBRIhURQxwQYycaGx4RMVI0GR0fD/2gAMAwEAAhEDEQA/ALxooooCiiigKKKKAorTd3SRIXkdURRlmYgAekmoBtrwrwjK2UTXTfWE7kQ/1kEt6FHrFBYtct/tGKFd6aVIx2uwX9zVFbU6abQuZDFLP1CsuUFqN3OvlDfOWyNOGONKl2ZFvb5Xff6UhLt7WyaC4r/wo7MiBPjIfH1Ss/6qMUvl8LVvruW12/f1ar/O4P6VWV5bh43j5MpA9Y99a9kT78MbHjugH0jQ0FiP4XDy2fMdecsY09Wde79aYbK8Ik1zH1kOzpGXeZctPGNVOCDz491VtUu8GYxaP/7ib+c0El+GlyPO2bKf8ueNv5itZW3hJtTvCWK5h3GKuZIWKqwxkM6byAjPbWU8wRWdvNVSzegDJ/SkvQaFls4mbR5d6Z/vSsXP70E52Rt+2uhm3nil+44J9nGmVV9tLo9bTkNJChccHA3XB7Q64YHvzSro1tTaAEklvMJ7dZCkMd2SWdU0LCYajLZxvK2QAc0FrUVGdh9NIZ3EMqvbXB4RTDG9/luPJkH3TntAqTUBRRRQFFFFAUUUUBRRRQFFFR/pj0wttnRdZO2WbPVxrq7nsA7O/gM0Du5uEjVnkYKijLMxwAO8mqv6U+F4AOuzouv3fOnbzB91fOcjjyHpqEbd2pdbTkEl4dyEHMdqhO6O9z84+kezhWaKAAAMAcAKDXd3T3pWa5mNxnVAdI1z9GPgPSda2ilcsfi7GRBmJtZVHzT9JR+49dMkcEAg5B1BFBx7Wtyybyeeh3k9I4j1jSui0uRIiuOBGdeXaD6K6dl2c93KYbSMSMvyjscRx/fbtPJRqcGrA6N+CS1iGbom6cktusN2JSeO7GDr6WJ9VBWMe0Y2bcjLSv8ARhUyH2IDXRsbYF95YWxuSpdmTKqmAdeDsCNc6V9C2lpHEu7GiovYihR7BW6goRejm0uP9nyYz9ZHn2b2P1ptsFrywtZOu2dcbqvLIzB4sBTrw385GuauWtdzCHRkbVWUq3oIwaCj+k/TN5bR41tJk8YURo+8hHl9ytnUZxwqQWfTWyz1ZZ4NwKAJ0KYHBddV5aa8qhk9o62EsJ1ltHZdO2B8gjsyoB9BqV9DrlTtOLIUx3do6nOoO4ysBjgdGP60DLpTfnqFjhYdZdN1ULA6eUPKcEcQiZb2DiRTaxtFhjSJBhEUKo7gMVo2z4P0SRbnZ4SKdN74ps9S+/jeG6Pk2OB5a9moOmNex9rCbfVkaKaMgTQvjeQnhw0Knkw0NB0bS2dFcIY5o1kQ67rDOvaOw99Rq26QXVhcPDb79/bxIHmiY5lgBOFVZDkuSMkIQTheNOOkO1GiVY4QGuZSVhU8Bji7fwIDk+ocTW7YOyVtohGCWYktI7cXdvOY+k+wYFBJujPSe2v4+stpQ4GN5eDKTyZeIpxVT9IeizmUXlg/UXi51GAsoPzXHDXtPr5ESToB0+S+3oZk6i8j0lhY8cfOTPEdo5Z5jBITSiiigKKKKAoopV0n29FY20lxMcKg0HNjyUd5NAo8IXTiLZkO83lzvkQxDix7T2KOZ9QqjbGVryQ3lzKJp279IxyULy/87yd0cst5cPfXXysnya8kTkB6v/Nayu9mhjvITHJ9JOf3hwb10HdRSw7QaLAnXT6xNV9Y4r+tMY3DAEHIOoIoMq5+jXRuW4u/Fbd9yIrvytjPUjPzeWW1wO4mtlxMEVnbgoJPqq3fBhsDxWzDuPj7jEsx5jI8lfQq4Hpz20D/AGFsaG0hWG3QJGvIcSeZJ4knmTTCiigKKKKAooooKh6QWe5tO9jPmzpHKP8AUpjb+UVHei9xuDZcp4w3QiY9zFoj+pHsqa+EuLc2hYy4+UiniY96lHUfzew1Xkw3bW/C6GG4aRQR2FZB+ufZRy+jqivTXo+ZAt1bj+9wA7mNOtTQtE3aGxoeRwe0GTwShlVhwYAj1jNZ0cKv6IQiVfHnKtLcqCN3hHH82Jc6+TzPEnNSOlFvb+LX1zbYxHJ/eYMcBvnEq+qTDf8AyHspsTQe1AfCZs6MtDLC7JtBSPF+q1d8HgQNcD6R0GudKd3G25LgtFYANjR7lhmJO5frG7gcDmeR79jbDjt95gTJM/yk0mrv6+Q7FGgoOrwadODfRtFcL1d5FpKhGN7Gm8o9PEcjjkRU3qm+muymhlTaFu3VuhBkPIEaCQjmMeS45qQfm62b0W24t5brKBut5siHijjiv9QeYIPOgb0UUUBVAeEvbX9o7R6hdba0JBxqHk5+zzfUe2rY8JHSLxHZ80ykCTG5F95tB7OPqqjdgWPUwquMMdW9J/8AMeqgY0UUUAaXS7MKnegbqm5jGUPpXl6RTGig4dng3Nxb2ksTKZZkD41VkB3mw3eoxg8M19LCqH6Ipnalj3NK3siI/r+tXxQFFFFAUUVw7U2vBbLvTzRxL2yMFz6MnX1UHdRUHu/CrYLkRtLPj6mJiPxEBf1rRs/woxzFxFY3jdXu7+FjGN7O6cGUHXB9lBl4XI8R2UnNLxBnudHTHrJFVz1IaTaceT5SIcemJhp7BUs8IXTK2nt44fjIZhdW7dXcRtG2FlGSN4YIHaDUchGb25x863jIxzwXHuoLh6GXPWWFo/0oI/5BTmov4L2zsmy/yFHsqUUEB8JdyttcWF0+d0NNC26pJPWRhl0AyTvR4A/ipSLCe+GboGC3PC2B8tx/xmHAcPIX1k8Kk3hKUiC3kU4aO9tSD96UIf0Y17Qa4IVRQqKFVRhVAwAOwCtlFFBi6gggjIIwQeYNQrovP/Zl+YiW6ljGjk8Cjndhk9Mb/FMfovGTwOJvUZ6c2SNEszg7kW8s2OJhkwsv4Rhx3xjtoLToqO9BNqvPagSnM0LGGY9rJ870Mu6w7QwNFBW/h1vDPdWdkGIVQ00m72nReXIBvx1D/FrhfNmV+6RMH2qf6Uw6SXZn21fOdRFuxL3Y0/cNWVAu8cmXz4M98bBv0OD+9ejbMQ0cmM/8RSv6kYphXjKDodfTQYxTK3msG+6Qf2rOuGXZELHO4Ae1fJPtFYDZrr8nO47nw4/XB/WglXQJM7Vte6O4PsCD+tXfVGeCuKX+1U61kbdtpcbgI4so1BNXnQFJOk/Sm2sUDTv5TZ3I11d8cd1eOBzPAVGOmvhQgtg0dsyTTjQnOUQntI1dv4F17cVVLxSXEjTXTF2fiG4ns3tcADkg0HeaB/tbwlX9+SLUCzt8439GkbXkeA9XbxNJdmbGe4nKQRtc3AAMsszkhO+SRs7udfJGpxXVHayzSxW8GBLM26pI0RQMs5HYo/UgU4nxPcQ7JsyYrAGTxh1Pl3BjwJCzcd0vhc8/K5AV06+vTRpOpecRCVazbycJ2JGesBvZriVQwCbPtiyK4BwGlIYccZ4aVHvB9tJYute7u7q26zq+qkSMOj7u9nf3kOcZGMEcWq/oYooIwqhIokGgGFVQP0Ar596KSLPaGJsZXKkc8HUH/v3VT4BxD81vq15eSK4x++fPz/hW4hqztaVvjMZ6/BYSdII2RluZLe9tvnTwr5mcj46Eksg/jGR24pHtDomtjL10Epjgk3d2XV0i1zuyLnyomPz11XvBqDeKsy76kpOhZSVOMkaEHtyP3qwPBHtouj2cx3t1Q8OeaMcMuD9E8u/uq/p35+bpiY6S095s523JOeat4zWe8f3CwfBpfpFbxbPk+LuYI9UJ0kXOkkbDR0PaOGdcVNqqHaexmtwNwSPbI2/F1Xy9m3NoPpxn50R5A4zwqT9HOnKkIl3JF5eBDdRn4mbuyfk5O2NvVnlNTdfhMH90T/3dp/8A0x15WrwsFxs/MeA4uLYqSMgEXCYJHZmk7bCmkJ6+8lYc1gUQqfZl/YwoGt5exxDelkSNe12Cj9TSVumVu2RAJbk/+njZh63wFHrIrqtejFoh3hAjNzeTy2PpZ8k03UYGBoBwAoI949fy/J20UA18q4k3m/BHp/uNeHo9PKCLq9kZWBDR26LCpB4gnymI9BFSOigjXgvuWiuOqc5MsLIx7ZbOTqmb0tG0Z9AWiuJG6jaWcY3by2kzj5t3E8Dj0GSOE+kUUFe7El357yU8ZJ2fPbvM5/rTmkHRNcK+uciM8c8VP60/oCiiig0X0jLG7IMsFJUYzk+ika7QuMDJIPMeLSVI6KBd0b2vexXBktg0kwiKlRZyPhSw1wNRqMZpztjaO1rtCk42huHzkhspIgR2EhSSP3zUe2tfyxLeGJ2QtHbx5Q4OGlYkZGuu7W83PU3AivInjRiVjlSeXBx2+Vg9/DFHLdYbCaHzLC8B7TaSk+3crt8XuPsd7/ykv/RXJG6i+NrOropHxLieQE+ny9c/pjvrzo5Mk08sEgliliJ3SlzLk4JBIy2hGh780OiQ9GY5rddo30kE0Rt7Pdg66JoyWcsWK7wGcbq59Irs8GdmFu3XlBaRIPS7sSfXu13QbVmutn7R2fM2/cRW5aJzxljIODgfOUjdPbkdtc3g2uw15cHT462t5F15KXB/mFef9opt4acdp+tfTK5tsfh379PX7NuwtrrtbaIhcBra3aZwhGkhQoiFuRAJZgO8Z4Cqs6GpgROOLtcI3fuLCwz+M1Z3RzYX9j3ySu4ME7zRFzwTfKtFv8AMkMpPDOOGarforD8VaE85Lsj1JbL/AENa3AJ0I09Lw3u5/wBll8Sj9DU5uzaV3Z51H0g34l94Nb+id71F5C4V2AmkjKxoXYrJGHwFXUneB4d9aHObidh2qv4V/wC9e9GYppL2AWzBZDO775XeEaqgTfxz+djvAqxGPGbjHl1+ser0G5zPAdhz+9n5Yt6YW58Ih9lv/wDkpv8AopBtiytpy58V2hE0gxI0VlKN/wC+pjKP6xnU4IpEvUy3s2MvaWaFryedy7yvqMBuAJOgAAHknlSe22oqxm4lskIuG3bG2UyZOG1YkHeK6he1jwxipMY3vYLiG36trzaAtUZWPjOzpcLuOGXyydBkDTOKattu++um/wDxMv8A1VHdsK9vLeW4aRI5dnGV4DJvqj6HdXJOinOOetXK3GghfR7at490iSNI8RSQuWsngCkY3fKYnOcnT+GpnRRQFFFFBCulqhbiV+B8VhkyO2C8Rv0Bor3wgtrIAdf7MuB6zPHivKCv9nypA0iSOq7oRQWIGd0uumePm10nbcPzWL/cUt+wrs29YiLaM6FAR1s+MgcTIJR/tlHsrYoxoNPRQLxtJj5kEp+8Ao/3HP6UGa5PCONR/G5J9gA/emNFAtFrcHzp1H3I/wCpNe/2SD58srdvl7o/2gUxooIxtKzCLKiaBp7NeZ4rOefoFT3pds0T2sqYyQCyeldR7vXUNvIt5gCfOv4F9SRE8O7f/WrJNBAdor43syG4U/HW4BBHHK4B/YH1Vq6QMXht9pwaSLjrQOfL98g9x7qY9C4+pnvLNh5IbfQHmraHT0Yrm6KDxa5n2fLqj5aLPMEaj1r+qmgkqXrnqL+0G9LGpIQnSRGxvxn2aHkRXBJeJYT297bhnsGZwCq6xCQjrIZAPNZHwVB5bw1xmk+xrk7MuGtpj8RId6KQ6Aenl6fUedSuaxdXeW2dUeQYlR134Zh2SJz04MCDrXTuNvTXpNNSMxKdLzXyWTcrHNCwO7JG6HsKsCPYRXz50dVLe069iSxBwCe06Ko7z2dtTFrx4Ebq4bq1wGO7aypNATgn5OUBox3KcCoX0E2aL0MJorqZYAgjS2eNFG9vZ32c51wMboJ0NUfZ7YW4XbWm0xfOOX5+f2V99pzuq1pnEZ6/Ds4pLplQog35m3mfd13c6knsxUq6Pq+zdlT3r4WadVSAH5q67uOeTktj+EVLtl9EhjEkUNtb8Wt4SXMmPr528pwPogAdvemLja+0EKj+4WRyW+bI/dyxoPQB/FWjp05MznMz1lo7zeTuZpGOWtIxWO0Fe1tlGGzsNlxDE12wknPYNDrpnT9oyKb7AhS52zM6D4iwiWCEHkQCvqOQ9e9FboXN5e7VfPUxKY4M8woJY+wD8fdXV4HLUizeZvOnmZycchp++T66mpkvhEQLtCfPztmSH9Dj9qmcXRjCgw3d3FlRp1vWLnA5Shj6gRUQ8IOP7SOdd6wlA9StVm2WOqjwc/Fpr/oGf1oEgs9oIfJuYJV7JoSp/Ej8e/Fe/wBrXifK2O93206t/tkCEe01IKKBB8LYF+WSeDvlhcL+MAqfUa7rDb1tN8lcQuexZFJ/DnP6UxDUvvtiW83ysET/AHkHuoI50oBa5lUcTBaRfn3wH7CiufYWy4xtERQpuI16mVBJG7Z25cnXP+LPHpn5lFBr8LtmYr4S/NdY5R/oJil/2vGx7lFI6s7wu7KWW0WU6CJsSEcRFLhJNeweS/f1YqqNnSMUAfz1yrj+JTg/qKDpoorF3ABJIAHEk4FBlWq4uEjXedgo7ScVxPfvJpbrvf8AEfIQejm3q0rZBs0ZDSEyv2twH3V4D96BfbTCSW1Izh76U4Ix5kMGNOPM1ZdV5s9M3VpnJzcXTa+hFB/249VWHQQ3pZm1uob1RlD8XMO7kfZn1gdtdfTDY/jMST25+Nj8qNl+cDrj3eznUgvrRJY2jkGVYYIqH7LvpNnSC2uTvW7fITdnce79vRQdeytoQbTgMU4AkXz14EEfOXspas15szyWU3NqPNYcVH649emnKmHSfo25cXVmd2cakDg/eOWf3rb0b6YpN8XPiGYaFW0DejPA9xoM26YWksMmJQpKMN19DkqdKTeCPpHbWaXZuJAm8YiowSWx1mcAccZHtqSbX6P2zRyMYU3grEEDGu6eykfgT2RBN4y8sSSNGYdwuM7ueszjPoHsoHlztK62zmK1VrayOkszjypO5RppjkPWeVbumN2llaxbMsVzNMNxVByQG0Z2727dOZ4CnnS3plb2Ee7lXmxiOFDr3bwHmr/4KRdHNmeKiXau1HxO4yFb/DB4KB9MjQDlw7aDT0zAsNmw7Ogy80/xagfOyfLbuyxAHpPYanWwNlrbW8UC8I0AJ7TzPrNQzoXYS31ydqXS7q43bSPsXXyte7OvMknhirDoKt8III2rAc+dZz//AK5anPRPakU9tF1ThikaK68CpCDRgdR/WoX4QkztSz55tpxj/RL76k9rsNJ7e1lRzFOLeILNHjexuDRhwde4/odaCTUVHIdvvARHfqsZOizpnqX9JPybdzadh44kdAVruJwiM7eailm9AGT+lbKjnTi4TqVgdt0TtiQ8xEg35W9SDAP0nUc6D3wX2xkuDK64MUGWzylu5DM4z/CgjHoZa9qUeDyxZLMSOu7Jcs08i/RMnmr/AKUCr6FFFBILy2WWN43GVdSrDtBGDXzpeWb2l08Emc53CTzZB5D/APyRYPpjYcjX0jVaeGXowJYTdLkbibk4UZJTOVfTUmNsn7rNQVjNtTJ3YV61+eD5K+luHqGteJs0vg3Db55INEHq5+vNdGzSNzAVUKkqyrwBHHHaOYPMEV1UHijGg0HdXtFFAqgnEMkEhZd6JrjfjaRUby5CVZd8hSCpHA8jTC5271r5Wa4h4DdSNJV9OU3uPbnGlcV/cFm6mPdL48piMiMHn6TyFabnZMSRqqIgYsqB3+aXYLvkjXTOdOygf2t7OoSVJluoS4Vgse665OM6H5p4jFOdsbLjuYmikGh4EcQe0VxdGHMiyTn/ABXGh4/FqIyW/jbdyRyOmvGnVBCujl7JZzCyuWyp+Qk5Hu/7cjpT3bvRqC6+UXD8nXRv+/rrk6ebME1qzAeXF5aEaEY46+j9hTHo3tE3FtFKeLL5XpGh/Wgi0/Ry9t43EF1vx7pysnYF5Zzyzwrg8F+zr2dbpLS4W3X4vrWIyxzv7oXs+d2casLaPyMv+W/8pqO+ATzb30w/tLQS3oz0FtbImQ5lm1Jml4jmSBwXtzx76jNjbnbd400m8LCBsRIdBI3bj9+4gdtSbwobRMGzpivF8Rg/fOvr3c+ym3RbZotrSCEfNjGfvHVuHeTQbNuXrwxZijDuWRI11CgsQATgaKvE9wqM7U2pcxMUe9VpdN5Ley3wgPAsTJhcnhvHWpvVdxpG9/1UgjmXxybeTzg5eBGV2GoPU7pTXzetXhvGg4ekchuryC43TDFbwP1sk+EBO62irkkknkO2p90WQrZ2wYFSIY8g8R5IpBtXY0NlOLyO3j6k4Fwixj4vGcSoMaYyd4DiNeVTGOQMAykEEAgjgQeBoMZoVdSrqGUjBDDIPqqNnZdxZ+VZnrYOdrIdVH/Bc8PutkcACKlFFAt2LtuG5B6tjvLpJG43XQ9jIdRUY6o7R2h1a6xEmI9nUxODOdPrJNyIdyv2Cuzp9FEsaygmO5J3IZUIVhoSxY/ORVBZgezTXFSPwW7BEMHXlSpmVBGrcUhQHqwexjku3e+OQoJvRRRQFYugIIIBBGCDwINZUUHz3016ONsu6yoJtpc7hA4AZO595ATgfOTvU51IwIBByCMg1fHSDYsV5A8EwyjjiOKnkynkQeBr532lYzbLufFbojq21ikAwpHaOwdoPmnuNAxpbf3rFuphwZD5zcox2nv7BRf3rFuphwZD5zcox2nv7BXTYWSxLurk51ZjxY9pNB7Y2axLurz1ZjxY9pNa9rLmIgglcr1gXiU3hvY793NdlcG174xr5OC5BIzyA4sRx7B3kigfdDbgPCxJzJ1jGXs3m8rI/hIIx780+pB0N2Q1vCd8brOQd3jugKAAe/tp/Qce2pQlvMx4CN8/hNJPBzEVsUzzZiPRmuLpXtNrphZWuGLfLONQo7MjT0+ypbYWixRpGgwqKAPVQebR+Rl/y3/lNR3wCebe+mH9pakW0fkZf8t/5TUd8Anm3vph/aWgb+G2JjYKRnCzqW9G6w19ZFT2CUMqsODKCMdhGRS/pNsgXdrLAdC6ndJ5MNVPtqP+DDb/AF1v4vLlbi28h1bjgaA69nA9mO+gmlV5siVF2gvi7F0M0ygjXKOvWSnhqqTAAPwzKRk40sMGq96Lz+J3XUyjgkdtvfR3Wcwtw82UMRkfPTHMUFgkZ0Oo5g1F7BvEJlt2P91mP92Y/wCG54xEnkeKf6h2CpTXLtPZ8dxE8UoyjjB7e4g8iDqDQdVFIOj+0HV2tLlszoMxvjHXR/TH8Q4MB6edJunm2HkdNnWq7802BKAcYU8FzyDaljyUHmRQatkwf2xtAnjaxDyuwx72QNeczLk/8OMDi2l0gYpL0P6OpY2ywqd5vOlfGN9zxPo5AcgAKd0BRRRQFFFFAUk6XdF4NoW7QTrpxRx5yN9JT/TnS2+6Ry3EjW+zQjMhImuZATDER80Yx1j8sA4XiewwiwuduXkkyw3UbxxuF66ErHG3aEYxPvkcyNB2mgiF10bu9lymGWF5omyyTwozZ+8BkjlodR3ismuiP8G4/wCXk/6anzdBdqSayXoB75p2P/1vEP09lbF8ExchprpWI/8ATqx9sjMaCrpukcSnBWTe+iUIP60vO2B4ykjxSmIbum4dd3eOBy87dP8Apq9rXwYwrjeurpu4GJB/shDD20wTwfWPzklk/wA2eVx7Gcj2Cgp2fp3plLWYjHFxuj266VGtqdJry4ITKxoeIhcE+s7xOfZX0pa9DLCPVLOBT29WvuptDZRp5kaL91QP2FB807Au7iJNy02dIc8W6uaRmI5ndjHs4CncUG3ZfMsio/ijCEfmyCvoKigodug+3ZgQzxxg5BBZRoRj5qtWewvBptiwDm1mtj1mN9WzjyQccVP0j2VetFBS8t50hhPxmz4ZVHExHU+gLJn/AG1Buk99dNOt0lhdWNyPOfdfdcY5qYhg6d4I48M19Q0UHzjYeFm5TAnt45D2xvut+Hysn0AVjt3ppb3bg7kkD9RMu9INN4brxEEHisi6d719CXOyoJPPhjb7yKf6Uiu/B3s2TjaRrnnHlD7UINAr2XtqCdFaOaJiyqSqyKSCRkjAOdDpTDFJL7wK7OfzTPH3LIGH/wBiMf1pa3gdlj//AM+0ZlxjAYEYx/luv7UGPhK2jFBbpIWxcq+9aburb4xnT6ONG5agcSKceCroa8Cte3mWvJxkhv8ADDHOO5jpns3VAxio1N4L77rllndL3cHkjxh4CpByCp3GIIOvHjWzY8O17jrBbXEkDQyFJY7m6SYoR2qLZTgjUHeOeVBctFQSOLbduhkea2utzUwrEUdwOIVgQA2OGQcnAqWbE2vFdQrNC28re1TzVhxDA6EGg76KKKDXcTqis7HCqCScZ0HcNarVul0O0ZWiku0srVTulHkEU9x3eVgxxnhp5Z7RVnVzXWz4pQRJGj547yg/uKCCwXMd8PFrV0t9mx5R3jIVp8aFIjnyYx85wMtnCkamprZyW8SLHG0SIgAVVZQAByAzSo9A9m/Ybb8pfdR8Atm/Ybb8pfdQO/H4vrE/GPfR4/F9Yn4x76SfALZv2G2/KX3UfALZv2G2/KX3UDvx+L6xPxj30ePxfWJ+Me+knwC2b9htvyl91HwC2b9htvyl91A78fi+sT8Y99Hj8X1ifjHvpJ8Atm/Ybb8pfdR8Atm/Ybb8pfdQO/H4vrE/GPfR4/F9Yn4x76SfALZv2G2/KX3UfALZv2G2/KX3UDvx+L6xPxj30ePxfWJ+Me+knwC2b9htvyl91HwC2b9htvyl91A78fi+sT8Y99Hj8X1ifjHvpJ8Atm/Ybb8pfdR8Atm/Ybb8pfdQO/H4vrE/GPfR4/F9Yn4x76SfALZv2G2/KX3UfALZv2G2/KX3UDvx+L6xPxj30ePxfWJ+Me+knwC2b9htvyl91HwC2b9htvyl91A78fi+sT8Y99RbpQOqkW/tWR5Y13Z4g4+Pi444/KJqVPew5jHd8Atm/Ybb8pfdR8Atm/Ybb8pfdQZR9ONnFFk8dtgGUMA0yBsH+EnOe7FQ/a3Sm1t7nxvZ8hmMhAu7eKN2Eo4CRCFwso9OGHHGM1PrPo7axDEdtCg/hjX3UxRABgAAd1Brs7kSIsi53WUEbwKnUcwdQe40VuooP//Z"/>
          <p:cNvSpPr>
            <a:spLocks noChangeAspect="1" noChangeArrowheads="1"/>
          </p:cNvSpPr>
          <p:nvPr/>
        </p:nvSpPr>
        <p:spPr bwMode="auto">
          <a:xfrm>
            <a:off x="155577" y="-108346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6" name="Textfeld 65"/>
          <p:cNvSpPr txBox="1"/>
          <p:nvPr userDrawn="1"/>
        </p:nvSpPr>
        <p:spPr>
          <a:xfrm>
            <a:off x="3546956" y="266495"/>
            <a:ext cx="485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0" dirty="0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</a:p>
        </p:txBody>
      </p:sp>
      <p:pic>
        <p:nvPicPr>
          <p:cNvPr id="24" name="Grafik 23" descr="D0799_031.tif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3661299" y="2715990"/>
            <a:ext cx="5256000" cy="2016000"/>
          </a:xfrm>
          <a:prstGeom prst="rect">
            <a:avLst/>
          </a:prstGeom>
        </p:spPr>
      </p:pic>
      <p:pic>
        <p:nvPicPr>
          <p:cNvPr id="29" name="Grafik 28" descr="D0347_672_entzerrt.jpg"/>
          <p:cNvPicPr>
            <a:picLocks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>
            <a:off x="-72000" y="-20538"/>
            <a:ext cx="3384000" cy="5184000"/>
          </a:xfrm>
          <a:prstGeom prst="rect">
            <a:avLst/>
          </a:prstGeom>
        </p:spPr>
      </p:pic>
      <p:sp>
        <p:nvSpPr>
          <p:cNvPr id="22" name="Datumsplatzhalter 21"/>
          <p:cNvSpPr>
            <a:spLocks noGrp="1"/>
          </p:cNvSpPr>
          <p:nvPr userDrawn="1">
            <p:ph type="dt" sz="half" idx="10"/>
          </p:nvPr>
        </p:nvSpPr>
        <p:spPr>
          <a:xfrm>
            <a:off x="107504" y="4958000"/>
            <a:ext cx="3960000" cy="172800"/>
          </a:xfrm>
        </p:spPr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25" name="Foliennummernplatzhalter 24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6" name="Fußzeilenplatzhalter 25"/>
          <p:cNvSpPr>
            <a:spLocks noGrp="1"/>
          </p:cNvSpPr>
          <p:nvPr userDrawn="1"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grpSp>
        <p:nvGrpSpPr>
          <p:cNvPr id="17" name="Gruppieren 16"/>
          <p:cNvGrpSpPr/>
          <p:nvPr userDrawn="1"/>
        </p:nvGrpSpPr>
        <p:grpSpPr>
          <a:xfrm>
            <a:off x="3661087" y="4816426"/>
            <a:ext cx="5267297" cy="174829"/>
            <a:chOff x="3661087" y="4816426"/>
            <a:chExt cx="5267297" cy="174829"/>
          </a:xfrm>
        </p:grpSpPr>
        <p:cxnSp>
          <p:nvCxnSpPr>
            <p:cNvPr id="18" name="Gerade Verbindung 17"/>
            <p:cNvCxnSpPr/>
            <p:nvPr userDrawn="1"/>
          </p:nvCxnSpPr>
          <p:spPr>
            <a:xfrm>
              <a:off x="3672384" y="4816426"/>
              <a:ext cx="5256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Grafik 18" descr="Schriftzug 1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661087" y="4847256"/>
              <a:ext cx="3701307" cy="143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Text Box 18"/>
          <p:cNvSpPr txBox="1">
            <a:spLocks noChangeArrowheads="1"/>
          </p:cNvSpPr>
          <p:nvPr userDrawn="1"/>
        </p:nvSpPr>
        <p:spPr bwMode="auto">
          <a:xfrm>
            <a:off x="4253718" y="885337"/>
            <a:ext cx="248901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pPr algn="l"/>
            <a:r>
              <a:rPr lang="en-US" sz="1600" dirty="0">
                <a:latin typeface="Arial" pitchFamily="34" charset="0"/>
                <a:cs typeface="Arial" pitchFamily="34" charset="0"/>
              </a:rPr>
              <a:t>Temperature and  </a:t>
            </a:r>
          </a:p>
          <a:p>
            <a:pPr algn="l"/>
            <a:r>
              <a:rPr lang="en-US" sz="1600" dirty="0">
                <a:latin typeface="Arial" pitchFamily="34" charset="0"/>
                <a:cs typeface="Arial" pitchFamily="34" charset="0"/>
              </a:rPr>
              <a:t>Synchrotron Radiation</a:t>
            </a:r>
          </a:p>
        </p:txBody>
      </p:sp>
      <p:sp>
        <p:nvSpPr>
          <p:cNvPr id="21" name="Text Box 18"/>
          <p:cNvSpPr txBox="1">
            <a:spLocks noChangeArrowheads="1"/>
          </p:cNvSpPr>
          <p:nvPr userDrawn="1"/>
        </p:nvSpPr>
        <p:spPr bwMode="auto">
          <a:xfrm>
            <a:off x="4253718" y="1605417"/>
            <a:ext cx="338922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0" rIns="18000" bIns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Medical Physics and Metrological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Information Technology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D8BBBDA2-ABD6-47A8-AE76-DC2D7F692D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45825" y="1563638"/>
            <a:ext cx="576000" cy="5760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2EB02096-509D-49DB-B2C5-6D106BEDEB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5825" y="843558"/>
            <a:ext cx="576000" cy="576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15" name="Titel 6"/>
          <p:cNvSpPr>
            <a:spLocks noGrp="1"/>
          </p:cNvSpPr>
          <p:nvPr>
            <p:ph type="title"/>
          </p:nvPr>
        </p:nvSpPr>
        <p:spPr>
          <a:xfrm>
            <a:off x="107504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7" name="Grafik 6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rechts+Linie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07504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215999" y="656675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 12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rechts+Linie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07504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grpSp>
        <p:nvGrpSpPr>
          <p:cNvPr id="14" name="Gruppieren 13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1" name="Gerade Verbindung 20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3" name="Grafik 22" descr="Schriftzug 1.jpg"/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rafik 23" descr="Schriftzug 2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2" name="Grafik 11" descr="PTB-Logo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rechts+2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07504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 12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  <p:grpSp>
        <p:nvGrpSpPr>
          <p:cNvPr id="20" name="Gruppieren 19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1" name="Gerade Verbindung 20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3" name="Grafik 22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rafik 23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392370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pic>
        <p:nvPicPr>
          <p:cNvPr id="9" name="Grafik 8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" y="162000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links+Linie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392370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16000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fik 8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" y="162000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links+Linie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392370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pic>
        <p:nvPicPr>
          <p:cNvPr id="15" name="Grafik 14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648" y="162000"/>
            <a:ext cx="1188000" cy="431183"/>
          </a:xfrm>
          <a:prstGeom prst="rect">
            <a:avLst/>
          </a:prstGeom>
        </p:spPr>
      </p:pic>
      <p:grpSp>
        <p:nvGrpSpPr>
          <p:cNvPr id="13" name="Gruppieren 12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19" name="Gerade Verbindung 18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1" name="Grafik 20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rafik 21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ogo links+2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 userDrawn="1">
            <p:ph type="title"/>
          </p:nvPr>
        </p:nvSpPr>
        <p:spPr>
          <a:xfrm>
            <a:off x="1392370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>
          <a:xfrm>
            <a:off x="107944" y="4970700"/>
            <a:ext cx="3960000" cy="172800"/>
          </a:xfrm>
        </p:spPr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Grafik 18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648" y="162000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184002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+Log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184002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+Logo rechts+Linie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184002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 6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eerfolie+Logo links+Linie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 6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648" y="162000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9CC2ABA4-1594-4BA2-8E88-9BD3293D7F62}"/>
              </a:ext>
            </a:extLst>
          </p:cNvPr>
          <p:cNvCxnSpPr/>
          <p:nvPr userDrawn="1"/>
        </p:nvCxnSpPr>
        <p:spPr>
          <a:xfrm>
            <a:off x="334769" y="1381625"/>
            <a:ext cx="0" cy="33299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DA6B6938-30B2-4714-A451-1AEEBB29EF9A}"/>
              </a:ext>
            </a:extLst>
          </p:cNvPr>
          <p:cNvCxnSpPr/>
          <p:nvPr userDrawn="1"/>
        </p:nvCxnSpPr>
        <p:spPr>
          <a:xfrm>
            <a:off x="4323195" y="1391785"/>
            <a:ext cx="0" cy="2736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107944" y="4991238"/>
            <a:ext cx="3960000" cy="172800"/>
          </a:xfrm>
        </p:spPr>
        <p:txBody>
          <a:bodyPr/>
          <a:lstStyle>
            <a:lvl1pPr>
              <a:defRPr sz="800"/>
            </a:lvl1pPr>
          </a:lstStyle>
          <a:p>
            <a:r>
              <a:rPr lang="de-DE" dirty="0"/>
              <a:t>2018-05-07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057006" y="4991238"/>
            <a:ext cx="3960000" cy="172800"/>
          </a:xfrm>
        </p:spPr>
        <p:txBody>
          <a:bodyPr/>
          <a:lstStyle>
            <a:lvl1pPr>
              <a:defRPr sz="800"/>
            </a:lvl1pPr>
          </a:lstStyle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284002" y="4991238"/>
            <a:ext cx="576000" cy="172800"/>
          </a:xfrm>
        </p:spPr>
        <p:txBody>
          <a:bodyPr/>
          <a:lstStyle>
            <a:lvl1pPr>
              <a:defRPr sz="800"/>
            </a:lvl1pPr>
          </a:lstStyle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820D2AD-E4BD-44FB-951B-514E87A3EDCB}"/>
              </a:ext>
            </a:extLst>
          </p:cNvPr>
          <p:cNvSpPr txBox="1"/>
          <p:nvPr userDrawn="1"/>
        </p:nvSpPr>
        <p:spPr>
          <a:xfrm>
            <a:off x="4673079" y="819733"/>
            <a:ext cx="1249944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lIns="0" rIns="0" rtlCol="0" anchor="ctr" anchorCtr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Presidential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Office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802419F-6E05-49E4-9192-EFDFA1BF77AF}"/>
              </a:ext>
            </a:extLst>
          </p:cNvPr>
          <p:cNvSpPr txBox="1"/>
          <p:nvPr userDrawn="1"/>
        </p:nvSpPr>
        <p:spPr>
          <a:xfrm>
            <a:off x="5967592" y="819733"/>
            <a:ext cx="172819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lIns="0" rIns="0" rtlCol="0" anchor="ctr" anchorCtr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Press- and </a:t>
            </a:r>
          </a:p>
          <a:p>
            <a:pPr algn="ctr">
              <a:lnSpc>
                <a:spcPts val="1800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Information Office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F9773FA-AE3A-4A48-98C3-B68A8C37CC29}"/>
              </a:ext>
            </a:extLst>
          </p:cNvPr>
          <p:cNvSpPr txBox="1"/>
          <p:nvPr userDrawn="1"/>
        </p:nvSpPr>
        <p:spPr>
          <a:xfrm>
            <a:off x="7740352" y="819733"/>
            <a:ext cx="127880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lIns="0" rIns="0" rtlCol="0" anchor="ctr" anchorCtr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Conformity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Assessment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E243957-8E98-42A7-9AD3-15B9F86199C2}"/>
              </a:ext>
            </a:extLst>
          </p:cNvPr>
          <p:cNvSpPr txBox="1"/>
          <p:nvPr userDrawn="1"/>
        </p:nvSpPr>
        <p:spPr>
          <a:xfrm>
            <a:off x="652986" y="1531452"/>
            <a:ext cx="2708144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de-DE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z="1600" dirty="0" err="1"/>
              <a:t>Mechanics</a:t>
            </a:r>
            <a:r>
              <a:rPr lang="de-DE" sz="1600" dirty="0"/>
              <a:t> and </a:t>
            </a:r>
            <a:r>
              <a:rPr lang="de-DE" sz="1600" dirty="0" err="1"/>
              <a:t>Acoustics</a:t>
            </a:r>
            <a:endParaRPr lang="de-DE" sz="16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A333A42-B154-42FB-9520-7BA17AF84F82}"/>
              </a:ext>
            </a:extLst>
          </p:cNvPr>
          <p:cNvSpPr txBox="1"/>
          <p:nvPr userDrawn="1"/>
        </p:nvSpPr>
        <p:spPr>
          <a:xfrm>
            <a:off x="652986" y="2124461"/>
            <a:ext cx="270907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Electricity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F3BB6F2-AB88-4797-90C0-83A5576C1A1B}"/>
              </a:ext>
            </a:extLst>
          </p:cNvPr>
          <p:cNvSpPr txBox="1"/>
          <p:nvPr userDrawn="1"/>
        </p:nvSpPr>
        <p:spPr>
          <a:xfrm>
            <a:off x="652986" y="2725364"/>
            <a:ext cx="270907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ts val="1800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Chemical Physics and Explosion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83B8A6C-9FD4-4089-B43D-AD02CBF14D05}"/>
              </a:ext>
            </a:extLst>
          </p:cNvPr>
          <p:cNvSpPr txBox="1"/>
          <p:nvPr userDrawn="1"/>
        </p:nvSpPr>
        <p:spPr>
          <a:xfrm>
            <a:off x="652986" y="3317726"/>
            <a:ext cx="270907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Optics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6CDB4B3-5913-4D72-87BD-701194D8B598}"/>
              </a:ext>
            </a:extLst>
          </p:cNvPr>
          <p:cNvSpPr txBox="1"/>
          <p:nvPr userDrawn="1"/>
        </p:nvSpPr>
        <p:spPr>
          <a:xfrm>
            <a:off x="652986" y="3914801"/>
            <a:ext cx="270907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Precision Engineering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9CDFCCC-B397-47ED-89DD-D5A0E9B375C3}"/>
              </a:ext>
            </a:extLst>
          </p:cNvPr>
          <p:cNvSpPr txBox="1"/>
          <p:nvPr userDrawn="1"/>
        </p:nvSpPr>
        <p:spPr>
          <a:xfrm>
            <a:off x="652986" y="4502737"/>
            <a:ext cx="2709072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Ionizing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Radiation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26247C0-CFAB-4AAD-9432-31B2291D0678}"/>
              </a:ext>
            </a:extLst>
          </p:cNvPr>
          <p:cNvSpPr txBox="1"/>
          <p:nvPr userDrawn="1"/>
        </p:nvSpPr>
        <p:spPr>
          <a:xfrm>
            <a:off x="4644008" y="2122778"/>
            <a:ext cx="3269910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ts val="1800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Medical Physics and Metrological Information Technology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E200573-A2B8-4BE7-97F8-B713F4C0076E}"/>
              </a:ext>
            </a:extLst>
          </p:cNvPr>
          <p:cNvSpPr txBox="1"/>
          <p:nvPr userDrawn="1"/>
        </p:nvSpPr>
        <p:spPr>
          <a:xfrm>
            <a:off x="4644008" y="2721440"/>
            <a:ext cx="3269910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ts val="2267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Legal and International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Metrology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849A98D-1014-4EAA-B9DD-8B450FF9C7E3}"/>
              </a:ext>
            </a:extLst>
          </p:cNvPr>
          <p:cNvSpPr txBox="1"/>
          <p:nvPr userDrawn="1"/>
        </p:nvSpPr>
        <p:spPr>
          <a:xfrm>
            <a:off x="4644008" y="3307565"/>
            <a:ext cx="3269910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Cross-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sectional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Services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70F33B5-1870-471C-9775-23B35AD9345D}"/>
              </a:ext>
            </a:extLst>
          </p:cNvPr>
          <p:cNvSpPr txBox="1"/>
          <p:nvPr userDrawn="1"/>
        </p:nvSpPr>
        <p:spPr>
          <a:xfrm>
            <a:off x="4644008" y="3885149"/>
            <a:ext cx="3269910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Administrative Services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FB5834A-EFAE-401C-A504-CF07ABEDA302}"/>
              </a:ext>
            </a:extLst>
          </p:cNvPr>
          <p:cNvSpPr txBox="1"/>
          <p:nvPr userDrawn="1"/>
        </p:nvSpPr>
        <p:spPr>
          <a:xfrm>
            <a:off x="4158571" y="4480014"/>
            <a:ext cx="1616357" cy="468000"/>
          </a:xfrm>
          <a:prstGeom prst="rect">
            <a:avLst/>
          </a:prstGeom>
          <a:noFill/>
          <a:ln w="25400">
            <a:solidFill>
              <a:srgbClr val="0073AA"/>
            </a:solidFill>
            <a:prstDash val="sysDot"/>
          </a:ln>
        </p:spPr>
        <p:txBody>
          <a:bodyPr wrap="square" rtlCol="0" anchor="ctr" anchorCtr="0">
            <a:noAutofit/>
          </a:bodyPr>
          <a:lstStyle>
            <a:defPPr>
              <a:defRPr lang="de-DE"/>
            </a:defPPr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733"/>
              </a:lnSpc>
            </a:pPr>
            <a:r>
              <a:rPr lang="de-DE" sz="1600" dirty="0"/>
              <a:t>QUEST</a:t>
            </a:r>
            <a:br>
              <a:rPr lang="de-DE" sz="1600" dirty="0"/>
            </a:br>
            <a:r>
              <a:rPr lang="de-DE" sz="1600" dirty="0"/>
              <a:t>Institute at PTB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06C9D5C-9EE2-4F73-A2E0-BE0E089959E4}"/>
              </a:ext>
            </a:extLst>
          </p:cNvPr>
          <p:cNvSpPr txBox="1"/>
          <p:nvPr userDrawn="1"/>
        </p:nvSpPr>
        <p:spPr>
          <a:xfrm>
            <a:off x="6879990" y="4480014"/>
            <a:ext cx="2151426" cy="468000"/>
          </a:xfrm>
          <a:prstGeom prst="rect">
            <a:avLst/>
          </a:prstGeom>
          <a:noFill/>
          <a:ln w="25400">
            <a:solidFill>
              <a:srgbClr val="0073AA"/>
            </a:solidFill>
            <a:prstDash val="sysDot"/>
          </a:ln>
        </p:spPr>
        <p:txBody>
          <a:bodyPr wrap="square" rtlCol="0" anchor="ctr" anchorCtr="0">
            <a:noAutofit/>
          </a:bodyPr>
          <a:lstStyle>
            <a:defPPr>
              <a:defRPr lang="de-DE"/>
            </a:defPPr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733"/>
              </a:lnSpc>
            </a:pPr>
            <a:r>
              <a:rPr lang="de-DE" sz="1600" dirty="0"/>
              <a:t>Fundamental Physics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Metrology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FBB92B4-6F67-4367-A3DA-DD7FFB20D389}"/>
              </a:ext>
            </a:extLst>
          </p:cNvPr>
          <p:cNvSpPr txBox="1"/>
          <p:nvPr userDrawn="1"/>
        </p:nvSpPr>
        <p:spPr>
          <a:xfrm>
            <a:off x="4644008" y="1529946"/>
            <a:ext cx="3268791" cy="468000"/>
          </a:xfrm>
          <a:prstGeom prst="rect">
            <a:avLst/>
          </a:prstGeom>
          <a:noFill/>
          <a:ln w="25400">
            <a:solidFill>
              <a:srgbClr val="0073AA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de-DE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de-DE" sz="1600" dirty="0" err="1"/>
              <a:t>Temperature</a:t>
            </a:r>
            <a:r>
              <a:rPr lang="de-DE" sz="1600" dirty="0"/>
              <a:t> and Synchrotron Radiation</a:t>
            </a:r>
          </a:p>
        </p:txBody>
      </p:sp>
      <p:cxnSp>
        <p:nvCxnSpPr>
          <p:cNvPr id="22" name="Verbinder: gewinkelt 21">
            <a:extLst>
              <a:ext uri="{FF2B5EF4-FFF2-40B4-BE49-F238E27FC236}">
                <a16:creationId xmlns:a16="http://schemas.microsoft.com/office/drawing/2014/main" id="{248B80D7-330F-44B3-861F-AA6BEEA79D3D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967881" y="275363"/>
            <a:ext cx="479587" cy="1764000"/>
          </a:xfrm>
          <a:prstGeom prst="bentConnector2">
            <a:avLst/>
          </a:prstGeom>
          <a:ln w="3175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Verbinder: gewinkelt 22">
            <a:extLst>
              <a:ext uri="{FF2B5EF4-FFF2-40B4-BE49-F238E27FC236}">
                <a16:creationId xmlns:a16="http://schemas.microsoft.com/office/drawing/2014/main" id="{499D9056-FB5D-40A2-90F2-2DA4AF61DED6}"/>
              </a:ext>
            </a:extLst>
          </p:cNvPr>
          <p:cNvCxnSpPr>
            <a:cxnSpLocks/>
          </p:cNvCxnSpPr>
          <p:nvPr userDrawn="1"/>
        </p:nvCxnSpPr>
        <p:spPr>
          <a:xfrm>
            <a:off x="1777545" y="910486"/>
            <a:ext cx="2556000" cy="486465"/>
          </a:xfrm>
          <a:prstGeom prst="bentConnector3">
            <a:avLst>
              <a:gd name="adj1" fmla="val 12038"/>
            </a:avLst>
          </a:prstGeom>
          <a:ln w="3175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D987DD19-0690-48DE-AC60-5C7096424CCB}"/>
              </a:ext>
            </a:extLst>
          </p:cNvPr>
          <p:cNvSpPr/>
          <p:nvPr userDrawn="1"/>
        </p:nvSpPr>
        <p:spPr>
          <a:xfrm>
            <a:off x="4007539" y="1471310"/>
            <a:ext cx="5023218" cy="1174786"/>
          </a:xfrm>
          <a:prstGeom prst="rect">
            <a:avLst/>
          </a:prstGeom>
          <a:noFill/>
          <a:ln w="12700">
            <a:solidFill>
              <a:srgbClr val="0073A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4915D0F-B989-485B-8BE5-5A142399721B}"/>
              </a:ext>
            </a:extLst>
          </p:cNvPr>
          <p:cNvSpPr txBox="1"/>
          <p:nvPr userDrawn="1"/>
        </p:nvSpPr>
        <p:spPr>
          <a:xfrm>
            <a:off x="8188032" y="1831349"/>
            <a:ext cx="856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2838A3C3-298A-44CE-8E45-C6E5CCA0329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82" y="1531452"/>
            <a:ext cx="468000" cy="4680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7E132515-8A69-4B26-A77F-5A3757F5010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82" y="2118555"/>
            <a:ext cx="468000" cy="4680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29130BBE-AA6B-48E5-9008-D9607702A8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82" y="2720845"/>
            <a:ext cx="468000" cy="4680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EAABD2F5-C824-4FD4-A094-7B83547C67E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282" y="4495645"/>
            <a:ext cx="468000" cy="46800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69EC5C72-8B7D-49ED-A18B-799AE50AB59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2282" y="3914801"/>
            <a:ext cx="468000" cy="468000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07092719-F099-4B38-806F-161B9121567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2282" y="3317725"/>
            <a:ext cx="468000" cy="46800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27C5585F-9304-4768-A68E-FF6969DAF06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088632" y="1529942"/>
            <a:ext cx="468000" cy="46800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C713AEF1-FE91-462A-9CAF-EFB8BF4234B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635896" y="4480014"/>
            <a:ext cx="468000" cy="4680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BE957B96-32BA-4BDF-BECA-1674729542A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339982" y="4480014"/>
            <a:ext cx="468000" cy="468000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2540868C-14E7-4966-9731-2D6E971A2A7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088632" y="3887320"/>
            <a:ext cx="468000" cy="468000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728EEC3D-A876-4567-8F49-889EACED49B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088632" y="2721490"/>
            <a:ext cx="468000" cy="468000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C32F0A1E-7E29-4B03-A525-C52372363BDD}"/>
              </a:ext>
            </a:extLst>
          </p:cNvPr>
          <p:cNvSpPr txBox="1"/>
          <p:nvPr userDrawn="1"/>
        </p:nvSpPr>
        <p:spPr>
          <a:xfrm>
            <a:off x="92006" y="819733"/>
            <a:ext cx="4536504" cy="468000"/>
          </a:xfrm>
          <a:prstGeom prst="rect">
            <a:avLst/>
          </a:prstGeom>
          <a:solidFill>
            <a:schemeClr val="bg1"/>
          </a:solidFill>
          <a:ln w="25400">
            <a:solidFill>
              <a:srgbClr val="0073AA"/>
            </a:solidFill>
          </a:ln>
        </p:spPr>
        <p:txBody>
          <a:bodyPr wrap="square" lIns="0" rIns="0" rtlCol="0" anchor="ctr" anchorCtr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Presidential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Board</a:t>
            </a:r>
          </a:p>
          <a:p>
            <a:pPr algn="ctr">
              <a:lnSpc>
                <a:spcPts val="1800"/>
              </a:lnSpc>
            </a:pPr>
            <a:r>
              <a:rPr lang="de-DE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President</a:t>
            </a:r>
            <a:r>
              <a:rPr lang="de-DE" sz="16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Vice</a:t>
            </a:r>
            <a:r>
              <a:rPr lang="de-DE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President</a:t>
            </a:r>
            <a:r>
              <a:rPr lang="de-DE" sz="1600" dirty="0">
                <a:latin typeface="Arial Narrow" panose="020B0606020202030204" pitchFamily="34" charset="0"/>
                <a:cs typeface="Arial" panose="020B0604020202020204" pitchFamily="34" charset="0"/>
              </a:rPr>
              <a:t>, Member </a:t>
            </a:r>
            <a:r>
              <a:rPr lang="de-DE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the</a:t>
            </a:r>
            <a:r>
              <a:rPr lang="de-DE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Presidential</a:t>
            </a:r>
            <a:r>
              <a:rPr lang="de-DE" sz="1600" dirty="0">
                <a:latin typeface="Arial Narrow" panose="020B0606020202030204" pitchFamily="34" charset="0"/>
                <a:cs typeface="Arial" panose="020B0604020202020204" pitchFamily="34" charset="0"/>
              </a:rPr>
              <a:t> Board</a:t>
            </a: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AE3BEA9E-B758-4059-B219-59FE11C9527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088632" y="2119381"/>
            <a:ext cx="468000" cy="468000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8B543271-4DEE-482D-953C-F33E8620CDC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088632" y="3307565"/>
            <a:ext cx="468000" cy="46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107944" y="4991238"/>
            <a:ext cx="3960000" cy="172800"/>
          </a:xfrm>
        </p:spPr>
        <p:txBody>
          <a:bodyPr/>
          <a:lstStyle>
            <a:lvl1pPr>
              <a:defRPr sz="800"/>
            </a:lvl1pPr>
          </a:lstStyle>
          <a:p>
            <a:r>
              <a:rPr lang="de-DE" dirty="0"/>
              <a:t>2018-05-07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057006" y="4991238"/>
            <a:ext cx="3960000" cy="172800"/>
          </a:xfrm>
        </p:spPr>
        <p:txBody>
          <a:bodyPr/>
          <a:lstStyle>
            <a:lvl1pPr>
              <a:defRPr sz="800"/>
            </a:lvl1pPr>
          </a:lstStyle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284002" y="4991238"/>
            <a:ext cx="576000" cy="172800"/>
          </a:xfrm>
        </p:spPr>
        <p:txBody>
          <a:bodyPr/>
          <a:lstStyle>
            <a:lvl1pPr>
              <a:defRPr sz="800"/>
            </a:lvl1pPr>
          </a:lstStyle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5323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Linie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grpSp>
        <p:nvGrpSpPr>
          <p:cNvPr id="17" name="Gruppieren 16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18" name="Gerade Verbindung 17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0" name="Grafik 19" descr="Schriftzug 1.jpg"/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Grafik 20" descr="Schriftzug 2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daten\dienstliches\2014\ppt\PPT_HG_Folie_0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 baseline="0"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640000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rechts+Überschrift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daten\dienstliches\2014\ppt\PPT_HG_Folie_0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 baseline="0"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7640727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2" name="Grafik 11" descr="PTB-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rechts+Linie+Überschrift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daten\dienstliches\2014\ppt\PPT_HG_Folie_0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 baseline="0"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7640727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fik 11" descr="PTB-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inks+Überschrift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daten\dienstliches\2014\ppt\PPT_HG_Folie_0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 baseline="0"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393285" y="164151"/>
            <a:ext cx="7640727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0" name="Grafik 9" descr="PTB-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6000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inks+Linie+Überschrift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daten\dienstliches\2014\ppt\PPT_HG_Folie_0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107504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 baseline="0"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393285" y="164151"/>
            <a:ext cx="7640727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fik 11" descr="PTB-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6000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Text+Linie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daten\dienstliches\2014\ppt\PPT_HG_Folie_0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833000"/>
            <a:ext cx="0" cy="0"/>
          </a:xfrm>
          <a:prstGeom prst="rect">
            <a:avLst/>
          </a:prstGeom>
          <a:noFill/>
        </p:spPr>
      </p:pic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107505" y="972000"/>
            <a:ext cx="8780598" cy="37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 baseline="0"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640000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grpSp>
        <p:nvGrpSpPr>
          <p:cNvPr id="19" name="Gruppieren 18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0" name="Gerade Verbindung 19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2" name="Grafik 21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rafik 22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Aufzählung/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Aufzählung/InhalteoLinie+Log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8" name="Grafik 7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Aufzählung/Inhalte_Logo_Linie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fik 10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Aufzählung/Inhalte+2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fik 20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  <p:grpSp>
        <p:nvGrpSpPr>
          <p:cNvPr id="22" name="Gruppieren 21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3" name="Gerade Verbindung 22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5" name="Grafik 24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rafik 25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inks+Überschrift+Aufzählung/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11" name="Titel 6"/>
          <p:cNvSpPr>
            <a:spLocks noGrp="1"/>
          </p:cNvSpPr>
          <p:nvPr>
            <p:ph type="title"/>
          </p:nvPr>
        </p:nvSpPr>
        <p:spPr>
          <a:xfrm>
            <a:off x="1393285" y="164151"/>
            <a:ext cx="7640727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8" name="Grafik 7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inks+Überschrift+Aufzählung/Inhalte_Linie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itel 6"/>
          <p:cNvSpPr>
            <a:spLocks noGrp="1"/>
          </p:cNvSpPr>
          <p:nvPr>
            <p:ph type="title"/>
          </p:nvPr>
        </p:nvSpPr>
        <p:spPr>
          <a:xfrm>
            <a:off x="1393285" y="164151"/>
            <a:ext cx="7640727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" y="162145"/>
            <a:ext cx="1188000" cy="431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inks+Überschrift+Aufzählung/Inhalte+2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/>
          <p:cNvSpPr>
            <a:spLocks noGrp="1"/>
          </p:cNvSpPr>
          <p:nvPr>
            <p:ph sz="quarter" idx="12"/>
          </p:nvPr>
        </p:nvSpPr>
        <p:spPr>
          <a:xfrm>
            <a:off x="108000" y="972000"/>
            <a:ext cx="8780598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itel 6"/>
          <p:cNvSpPr>
            <a:spLocks noGrp="1"/>
          </p:cNvSpPr>
          <p:nvPr>
            <p:ph type="title"/>
          </p:nvPr>
        </p:nvSpPr>
        <p:spPr>
          <a:xfrm>
            <a:off x="1392370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Grafik 21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" y="162145"/>
            <a:ext cx="1188000" cy="431183"/>
          </a:xfrm>
          <a:prstGeom prst="rect">
            <a:avLst/>
          </a:prstGeom>
        </p:spPr>
      </p:pic>
      <p:cxnSp>
        <p:nvCxnSpPr>
          <p:cNvPr id="23" name="Gerade Verbindung 22"/>
          <p:cNvCxnSpPr/>
          <p:nvPr userDrawn="1"/>
        </p:nvCxnSpPr>
        <p:spPr>
          <a:xfrm>
            <a:off x="214498" y="4816426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Gegenübe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16"/>
          <p:cNvSpPr>
            <a:spLocks noGrp="1"/>
          </p:cNvSpPr>
          <p:nvPr>
            <p:ph sz="quarter" idx="13"/>
          </p:nvPr>
        </p:nvSpPr>
        <p:spPr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/>
          </p:nvPr>
        </p:nvSpPr>
        <p:spPr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Gegenüberstellung+Logo rechts +2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16"/>
          <p:cNvSpPr>
            <a:spLocks noGrp="1"/>
          </p:cNvSpPr>
          <p:nvPr>
            <p:ph sz="quarter" idx="13"/>
          </p:nvPr>
        </p:nvSpPr>
        <p:spPr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/>
          </p:nvPr>
        </p:nvSpPr>
        <p:spPr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umsplatzhalt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pic>
        <p:nvPicPr>
          <p:cNvPr id="21" name="Grafik 20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1664" y="162145"/>
            <a:ext cx="1188000" cy="431183"/>
          </a:xfrm>
          <a:prstGeom prst="rect">
            <a:avLst/>
          </a:prstGeom>
        </p:spPr>
      </p:pic>
      <p:grpSp>
        <p:nvGrpSpPr>
          <p:cNvPr id="22" name="Gruppieren 21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23" name="Gerade Verbindung 22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5" name="Grafik 24" descr="Schriftzug 1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rafik 25" descr="Schriftzug 2.jpg"/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Gegenüberstellung+Logo links + 2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16"/>
          <p:cNvSpPr>
            <a:spLocks noGrp="1"/>
          </p:cNvSpPr>
          <p:nvPr>
            <p:ph sz="quarter" idx="13"/>
          </p:nvPr>
        </p:nvSpPr>
        <p:spPr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/>
          </p:nvPr>
        </p:nvSpPr>
        <p:spPr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1392370" y="164151"/>
            <a:ext cx="7626106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215999" y="655200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fik 20" descr="PTB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498" y="162145"/>
            <a:ext cx="1188000" cy="431183"/>
          </a:xfrm>
          <a:prstGeom prst="rect">
            <a:avLst/>
          </a:prstGeom>
        </p:spPr>
      </p:pic>
      <p:cxnSp>
        <p:nvCxnSpPr>
          <p:cNvPr id="23" name="Gerade Verbindung 22"/>
          <p:cNvCxnSpPr/>
          <p:nvPr userDrawn="1"/>
        </p:nvCxnSpPr>
        <p:spPr>
          <a:xfrm>
            <a:off x="214498" y="4816426"/>
            <a:ext cx="8712000" cy="0"/>
          </a:xfrm>
          <a:prstGeom prst="line">
            <a:avLst/>
          </a:prstGeom>
          <a:ln w="38100">
            <a:solidFill>
              <a:srgbClr val="0073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+Gegenüberstellung+Linie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16"/>
          <p:cNvSpPr>
            <a:spLocks noGrp="1"/>
          </p:cNvSpPr>
          <p:nvPr>
            <p:ph sz="quarter" idx="13"/>
          </p:nvPr>
        </p:nvSpPr>
        <p:spPr>
          <a:xfrm>
            <a:off x="108000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16"/>
          <p:cNvSpPr>
            <a:spLocks noGrp="1"/>
          </p:cNvSpPr>
          <p:nvPr>
            <p:ph sz="quarter" idx="14"/>
          </p:nvPr>
        </p:nvSpPr>
        <p:spPr>
          <a:xfrm>
            <a:off x="4604057" y="972000"/>
            <a:ext cx="4284002" cy="37800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107505" y="164151"/>
            <a:ext cx="8780598" cy="5832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2018-05-07</a:t>
            </a: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ppt-folie-vorlage</a:t>
            </a:r>
            <a:endParaRPr lang="de-DE" dirty="0"/>
          </a:p>
        </p:txBody>
      </p:sp>
      <p:grpSp>
        <p:nvGrpSpPr>
          <p:cNvPr id="18" name="Gruppieren 17"/>
          <p:cNvGrpSpPr/>
          <p:nvPr userDrawn="1"/>
        </p:nvGrpSpPr>
        <p:grpSpPr>
          <a:xfrm>
            <a:off x="203201" y="4816426"/>
            <a:ext cx="8723297" cy="174830"/>
            <a:chOff x="203201" y="4816426"/>
            <a:chExt cx="8723297" cy="174830"/>
          </a:xfrm>
        </p:grpSpPr>
        <p:cxnSp>
          <p:nvCxnSpPr>
            <p:cNvPr id="19" name="Gerade Verbindung 18"/>
            <p:cNvCxnSpPr/>
            <p:nvPr userDrawn="1"/>
          </p:nvCxnSpPr>
          <p:spPr>
            <a:xfrm>
              <a:off x="214498" y="4816426"/>
              <a:ext cx="8712000" cy="0"/>
            </a:xfrm>
            <a:prstGeom prst="line">
              <a:avLst/>
            </a:prstGeom>
            <a:ln w="38100">
              <a:solidFill>
                <a:srgbClr val="0073A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ieren 12"/>
            <p:cNvGrpSpPr/>
            <p:nvPr userDrawn="1"/>
          </p:nvGrpSpPr>
          <p:grpSpPr>
            <a:xfrm>
              <a:off x="203201" y="4847256"/>
              <a:ext cx="8723297" cy="144000"/>
              <a:chOff x="203201" y="4847256"/>
              <a:chExt cx="8723297" cy="144000"/>
            </a:xfrm>
          </p:grpSpPr>
          <p:pic>
            <p:nvPicPr>
              <p:cNvPr id="21" name="Grafik 20" descr="Schriftzug 1.jpg"/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203201" y="4847256"/>
                <a:ext cx="3701307" cy="143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rafik 21" descr="Schriftzug 2.jpg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7414498" y="4847256"/>
                <a:ext cx="1512000" cy="14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ressu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Impresum_1.jpg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845" y="1832055"/>
            <a:ext cx="1981200" cy="30266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arbeitungshinwe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 userDrawn="1"/>
        </p:nvSpPr>
        <p:spPr>
          <a:xfrm>
            <a:off x="266401" y="141480"/>
            <a:ext cx="8344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Bearbeitungshinweise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266404" y="897564"/>
            <a:ext cx="86980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Kopf- und Fußzeile</a:t>
            </a:r>
            <a:r>
              <a:rPr lang="de-DE" sz="1200" b="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(ist im Folienmaster hinterlegt):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Aktivieren</a:t>
            </a: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Kopf- und Fußzeile in der Bearbeitungsansicht: </a:t>
            </a:r>
            <a:b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Registerkarte „Einfügen“ aufrufen/Kopf-Fußzeile-Feld öffnen/ Felder „Datum“, „Foliennummer“ und „Fußzeile“ anhaken/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benötigte Daten in die Felder des Fensters eingeben/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Entscheiden, ob diese Daten für alle oder eine Folie übernommen werden sollen.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Deaktivieren</a:t>
            </a: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der Bearbeitungsansicht: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Registerkarte „Einfügen“ aufrufen/Kopf-Fußzeile-Feld öffnen/die Häkchen entfernen, für alle Folien oder für die aktuell bearbeitete  übernehmen.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266403" y="627541"/>
            <a:ext cx="86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Bitte nach</a:t>
            </a: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Möglichkeit </a:t>
            </a:r>
            <a:r>
              <a:rPr lang="de-DE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 den Folienmaster</a:t>
            </a: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verändern.</a:t>
            </a:r>
          </a:p>
          <a:p>
            <a:endParaRPr lang="de-DE" sz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 userDrawn="1"/>
        </p:nvSpPr>
        <p:spPr>
          <a:xfrm>
            <a:off x="266404" y="3129807"/>
            <a:ext cx="8698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Falls Sie für Ihren Vortrag Fotos z. B. Ihres Arbeitsbereiches)benötigen, wenden Sie sich bitte an die Bildstelle (Z.169). </a:t>
            </a:r>
          </a:p>
          <a:p>
            <a:endParaRPr lang="de-DE" sz="1200" baseline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Verwendung</a:t>
            </a:r>
            <a:r>
              <a:rPr lang="de-DE" sz="1200" b="1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Layout-Angebote „Standort Braunschweig“ und „Standort Berlin“ ist optional, ebenfalls die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Verwendung der Schlussfolie</a:t>
            </a: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diese sollte nicht für Präsentationen in größeren Räumen eingesetzt werden.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aseline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Bitte verzichten Sie am Schluss des Vortrags auf den nicht mehr zeitgemäßen Satz „Vielen Dank für Ihre Aufmerksamkeit“ – ersetzen Sie ihn durch ein aussagekräftiges Foto, eine Aufforderung zur Diskussion o. ä. </a:t>
            </a:r>
          </a:p>
          <a:p>
            <a:endParaRPr lang="de-DE" sz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 userDrawn="1"/>
        </p:nvSpPr>
        <p:spPr>
          <a:xfrm>
            <a:off x="266401" y="2643758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baseline="0" dirty="0">
                <a:solidFill>
                  <a:srgbClr val="00B0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Um Logos usw. rasch ein- oder auszublenden, können Sie die in der Registerkarte „Entwurf“ ganz rechts außen das Feld „Hintergrundformate einblenden“ aktivieren bzw. deaktivieren.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849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vorga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 userDrawn="1"/>
        </p:nvSpPr>
        <p:spPr>
          <a:xfrm>
            <a:off x="266401" y="141480"/>
            <a:ext cx="8344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Gestaltungshilfen</a:t>
            </a:r>
            <a:r>
              <a:rPr lang="de-DE" sz="2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378605" y="882838"/>
            <a:ext cx="1673118" cy="1032821"/>
          </a:xfrm>
          <a:prstGeom prst="rect">
            <a:avLst/>
          </a:prstGeom>
          <a:solidFill>
            <a:srgbClr val="009B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/>
          </a:p>
        </p:txBody>
      </p:sp>
      <p:sp>
        <p:nvSpPr>
          <p:cNvPr id="8" name="Textfeld 7"/>
          <p:cNvSpPr txBox="1"/>
          <p:nvPr userDrawn="1"/>
        </p:nvSpPr>
        <p:spPr>
          <a:xfrm>
            <a:off x="2123730" y="830089"/>
            <a:ext cx="23547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PTB-Blau: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Farbmodell RGB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sz="1200" baseline="0" dirty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de-DE" sz="1200" baseline="0" dirty="0">
                <a:latin typeface="Arial" panose="020B0604020202020204" pitchFamily="34" charset="0"/>
                <a:cs typeface="Arial" panose="020B0604020202020204" pitchFamily="34" charset="0"/>
              </a:rPr>
              <a:t>G = 155</a:t>
            </a:r>
          </a:p>
          <a:p>
            <a:r>
              <a:rPr lang="de-DE" sz="1200" baseline="0" dirty="0">
                <a:latin typeface="Arial" panose="020B0604020202020204" pitchFamily="34" charset="0"/>
                <a:cs typeface="Arial" panose="020B0604020202020204" pitchFamily="34" charset="0"/>
              </a:rPr>
              <a:t>B = 206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 userDrawn="1"/>
        </p:nvSpPr>
        <p:spPr>
          <a:xfrm>
            <a:off x="266402" y="2427734"/>
            <a:ext cx="87700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Überschrift</a:t>
            </a:r>
            <a:r>
              <a:rPr lang="de-DE" sz="1200" b="1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Arial 28 Fettdruck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Überschrift 2</a:t>
            </a:r>
            <a:r>
              <a:rPr lang="de-DE" sz="120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Texte: Arial 24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i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einem Vortrag</a:t>
            </a:r>
            <a:r>
              <a:rPr lang="de-DE" sz="1200" b="0" i="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verwendete Schriftgrößen sollen nicht kleiner als 18, besser 20 </a:t>
            </a:r>
            <a:r>
              <a:rPr lang="de-DE" sz="1200" b="0" i="0" baseline="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de-DE" sz="1200" b="0" i="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sein; Schriften ohne Serifen können die Zuschauer besser entziffern. In einer Präsentation möglichst eine Schriftart beibehalten</a:t>
            </a:r>
            <a:r>
              <a:rPr lang="de-DE" sz="1800" b="0" i="0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1800" b="0" i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 userDrawn="1"/>
        </p:nvSpPr>
        <p:spPr>
          <a:xfrm>
            <a:off x="3906112" y="897564"/>
            <a:ext cx="1674000" cy="1047600"/>
          </a:xfrm>
          <a:prstGeom prst="rect">
            <a:avLst/>
          </a:prstGeom>
          <a:solidFill>
            <a:srgbClr val="0073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de-DE" sz="4000" b="1" kern="1200">
              <a:solidFill>
                <a:schemeClr val="lt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feld 8"/>
          <p:cNvSpPr txBox="1"/>
          <p:nvPr userDrawn="1"/>
        </p:nvSpPr>
        <p:spPr>
          <a:xfrm>
            <a:off x="5641434" y="849362"/>
            <a:ext cx="339506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Blauton</a:t>
            </a:r>
            <a:r>
              <a:rPr lang="de-DE" sz="12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nur zur Verwendung</a:t>
            </a:r>
            <a:br>
              <a:rPr lang="de-DE" sz="12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e-DE" sz="12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Präsentationen und deren Ausdruck:</a:t>
            </a:r>
          </a:p>
          <a:p>
            <a:r>
              <a:rPr lang="de-DE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Farbmodell RGB</a:t>
            </a:r>
          </a:p>
          <a:p>
            <a:r>
              <a:rPr lang="de-DE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= 0</a:t>
            </a:r>
          </a:p>
          <a:p>
            <a:r>
              <a:rPr lang="de-DE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 = 115</a:t>
            </a:r>
          </a:p>
          <a:p>
            <a:r>
              <a:rPr lang="de-DE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 = 170</a:t>
            </a:r>
          </a:p>
          <a:p>
            <a:r>
              <a:rPr lang="de-DE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(Abweichung zum Ausgleich der veränderten Darstellung des „PTB-Blaus“  durch den </a:t>
            </a:r>
            <a:r>
              <a:rPr lang="de-DE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Beamer</a:t>
            </a:r>
            <a:r>
              <a:rPr lang="de-DE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endParaRPr lang="de-DE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849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A932A-6190-9435-367C-F3E70BE62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F7B7530-6950-DD6A-655C-4AEC7110B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15560D-8CA2-2D59-B47A-CB7C1C9B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B0E6-514A-4D43-91B6-0ED95DDBE667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152550-5473-CE55-6136-FEB758A7E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E146FC-BCB1-2BBA-6851-4B6F61F2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01B96-E3C6-4D4E-8D7D-585AA252571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36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60EC2-2E87-CCCE-940D-DD364216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58416"/>
          </a:xfrm>
        </p:spPr>
        <p:txBody>
          <a:bodyPr>
            <a:normAutofit/>
          </a:bodyPr>
          <a:lstStyle>
            <a:lvl1pPr>
              <a:defRPr sz="225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CFA034-D63E-9477-D4A1-505DC19E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6801"/>
            <a:ext cx="7886700" cy="3565922"/>
          </a:xfrm>
        </p:spPr>
        <p:txBody>
          <a:bodyPr>
            <a:normAutofit/>
          </a:bodyPr>
          <a:lstStyle>
            <a:lvl1pPr>
              <a:defRPr sz="195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defRPr sz="195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>
              <a:defRPr sz="1950"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>
              <a:defRPr sz="1950"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>
              <a:defRPr sz="1950"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663E9AF-4297-9A4F-332C-6EB2A3526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E52B2890-46D1-4CC9-9581-7F7E19105094}" type="datetime1">
              <a:rPr lang="en-US" smtClean="0"/>
              <a:pPr/>
              <a:t>9/22/2023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A7EA83-E7FE-F1C5-5102-626B3D7E1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9173B1-B555-C2CF-EF69-FCBC33CB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8CFFBA8D-C4D0-4675-8F4A-74F8E60FF70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5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7506" y="141480"/>
            <a:ext cx="8380800" cy="58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9039" y="900000"/>
            <a:ext cx="8611200" cy="374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17724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2018-05-07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57006" y="4970700"/>
            <a:ext cx="3960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ppt-folie-vorlage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4284002" y="4970700"/>
            <a:ext cx="576000" cy="17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3A770-1660-45DE-B946-DFFC7041C5F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3" r:id="rId3"/>
    <p:sldLayoutId id="2147483668" r:id="rId4"/>
    <p:sldLayoutId id="2147483691" r:id="rId5"/>
    <p:sldLayoutId id="2147483678" r:id="rId6"/>
    <p:sldLayoutId id="2147483690" r:id="rId7"/>
    <p:sldLayoutId id="2147483692" r:id="rId8"/>
    <p:sldLayoutId id="2147483694" r:id="rId9"/>
    <p:sldLayoutId id="2147483693" r:id="rId10"/>
    <p:sldLayoutId id="2147483685" r:id="rId11"/>
    <p:sldLayoutId id="2147483666" r:id="rId12"/>
    <p:sldLayoutId id="2147483679" r:id="rId13"/>
    <p:sldLayoutId id="2147483702" r:id="rId14"/>
    <p:sldLayoutId id="2147483687" r:id="rId15"/>
    <p:sldLayoutId id="2147483700" r:id="rId16"/>
    <p:sldLayoutId id="2147483706" r:id="rId17"/>
    <p:sldLayoutId id="2147483660" r:id="rId18"/>
    <p:sldLayoutId id="2147483661" r:id="rId19"/>
    <p:sldLayoutId id="2147483684" r:id="rId20"/>
    <p:sldLayoutId id="2147483703" r:id="rId21"/>
    <p:sldLayoutId id="2147483688" r:id="rId22"/>
    <p:sldLayoutId id="2147483704" r:id="rId23"/>
    <p:sldLayoutId id="2147483683" r:id="rId24"/>
    <p:sldLayoutId id="2147483650" r:id="rId25"/>
    <p:sldLayoutId id="2147483695" r:id="rId26"/>
    <p:sldLayoutId id="2147483696" r:id="rId27"/>
    <p:sldLayoutId id="2147483697" r:id="rId28"/>
    <p:sldLayoutId id="2147483689" r:id="rId29"/>
    <p:sldLayoutId id="2147483705" r:id="rId30"/>
    <p:sldLayoutId id="2147483677" r:id="rId31"/>
    <p:sldLayoutId id="2147483682" r:id="rId32"/>
    <p:sldLayoutId id="2147483667" r:id="rId33"/>
    <p:sldLayoutId id="2147483698" r:id="rId34"/>
    <p:sldLayoutId id="2147483699" r:id="rId35"/>
    <p:sldLayoutId id="2147483659" r:id="rId36"/>
    <p:sldLayoutId id="2147483664" r:id="rId37"/>
    <p:sldLayoutId id="2147483662" r:id="rId38"/>
    <p:sldLayoutId id="2147483707" r:id="rId39"/>
    <p:sldLayoutId id="2147483708" r:id="rId4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indent="-2667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2925" indent="-276225" algn="l" defTabSz="457200" rtl="0" eaLnBrk="1" latinLnBrk="0" hangingPunct="1">
        <a:spcBef>
          <a:spcPts val="12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09625" indent="-266700" algn="l" defTabSz="457200" rtl="0" eaLnBrk="1" latinLnBrk="0" hangingPunct="1">
        <a:spcBef>
          <a:spcPts val="12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76325" indent="-266700" algn="l" defTabSz="457200" rtl="0" eaLnBrk="1" latinLnBrk="0" hangingPunct="1">
        <a:spcBef>
          <a:spcPts val="12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43025" indent="-266700" algn="l" defTabSz="457200" rtl="0" eaLnBrk="1" latinLnBrk="0" hangingPunct="1">
        <a:spcBef>
          <a:spcPts val="12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2.png"/><Relationship Id="rId5" Type="http://schemas.openxmlformats.org/officeDocument/2006/relationships/image" Target="../media/image42.jpeg"/><Relationship Id="rId10" Type="http://schemas.openxmlformats.org/officeDocument/2006/relationships/image" Target="../media/image20.jpeg"/><Relationship Id="rId4" Type="http://schemas.microsoft.com/office/2007/relationships/hdphoto" Target="../media/hdphoto1.wdp"/><Relationship Id="rId9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ulseq/pulseq" TargetMode="External"/><Relationship Id="rId2" Type="http://schemas.openxmlformats.org/officeDocument/2006/relationships/hyperlink" Target="https://pulseq.github.io/" TargetMode="Externa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0.png"/><Relationship Id="rId5" Type="http://schemas.openxmlformats.org/officeDocument/2006/relationships/hyperlink" Target="https://github.com/pulseq/tutorials" TargetMode="External"/><Relationship Id="rId4" Type="http://schemas.openxmlformats.org/officeDocument/2006/relationships/hyperlink" Target="https://github.com/imr-framework/pypulseq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32.png"/><Relationship Id="rId7" Type="http://schemas.openxmlformats.org/officeDocument/2006/relationships/image" Target="../media/image20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9.tif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111603" y="1275738"/>
            <a:ext cx="8132805" cy="1512036"/>
          </a:xfrm>
        </p:spPr>
        <p:txBody>
          <a:bodyPr>
            <a:normAutofit fontScale="92500"/>
          </a:bodyPr>
          <a:lstStyle/>
          <a:p>
            <a:r>
              <a:rPr lang="de-DE" sz="4800" dirty="0">
                <a:latin typeface="+mj-lt"/>
              </a:rPr>
              <a:t>(Py)</a:t>
            </a:r>
            <a:r>
              <a:rPr lang="de-DE" sz="4800" dirty="0" err="1">
                <a:latin typeface="+mj-lt"/>
              </a:rPr>
              <a:t>Pulseq</a:t>
            </a:r>
            <a:r>
              <a:rPr lang="de-DE" sz="4800" dirty="0">
                <a:latin typeface="+mj-lt"/>
              </a:rPr>
              <a:t>: </a:t>
            </a:r>
          </a:p>
          <a:p>
            <a:r>
              <a:rPr lang="de-DE" sz="3600" dirty="0">
                <a:latin typeface="+mj-lt"/>
              </a:rPr>
              <a:t>Open Source Pulse </a:t>
            </a:r>
            <a:r>
              <a:rPr lang="de-DE" sz="3600" dirty="0" err="1">
                <a:latin typeface="+mj-lt"/>
              </a:rPr>
              <a:t>Sequence</a:t>
            </a:r>
            <a:r>
              <a:rPr lang="de-DE" sz="3600" dirty="0">
                <a:latin typeface="+mj-lt"/>
              </a:rPr>
              <a:t> </a:t>
            </a:r>
            <a:r>
              <a:rPr lang="de-DE" sz="3600" dirty="0" err="1">
                <a:latin typeface="+mj-lt"/>
              </a:rPr>
              <a:t>Programming</a:t>
            </a:r>
            <a:endParaRPr lang="de-DE" sz="3600" dirty="0">
              <a:latin typeface="+mj-lt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41072" y="3813888"/>
            <a:ext cx="6710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latin typeface="+mj-lt"/>
                <a:cs typeface="Arial" panose="020B0604020202020204" pitchFamily="34" charset="0"/>
              </a:rPr>
              <a:t>Patrick Schünke, PTB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DB59C9-0337-11A6-226D-B7A9BC5A1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Pulse </a:t>
            </a:r>
            <a:r>
              <a:rPr lang="de-DE" dirty="0" err="1"/>
              <a:t>Sequence</a:t>
            </a:r>
            <a:r>
              <a:rPr lang="de-DE" dirty="0"/>
              <a:t> </a:t>
            </a:r>
            <a:r>
              <a:rPr lang="de-DE" dirty="0" err="1"/>
              <a:t>Dev</a:t>
            </a:r>
            <a:r>
              <a:rPr lang="de-DE" dirty="0"/>
              <a:t>: State-</a:t>
            </a:r>
            <a:r>
              <a:rPr lang="de-DE" dirty="0" err="1"/>
              <a:t>of</a:t>
            </a:r>
            <a:r>
              <a:rPr lang="de-DE" dirty="0"/>
              <a:t>-</a:t>
            </a:r>
            <a:r>
              <a:rPr lang="de-DE" dirty="0" err="1"/>
              <a:t>the</a:t>
            </a:r>
            <a:r>
              <a:rPr lang="de-DE" dirty="0"/>
              <a:t>-art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CCEDBFC4-91F2-8036-1C5E-EB5098591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20" y="915566"/>
            <a:ext cx="7308304" cy="2232400"/>
          </a:xfrm>
          <a:prstGeom prst="rect">
            <a:avLst/>
          </a:prstGeom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80E517A-B0C8-FEF2-67A0-C994160AA8B4}"/>
              </a:ext>
            </a:extLst>
          </p:cNvPr>
          <p:cNvSpPr txBox="1">
            <a:spLocks/>
          </p:cNvSpPr>
          <p:nvPr/>
        </p:nvSpPr>
        <p:spPr>
          <a:xfrm>
            <a:off x="611560" y="3558854"/>
            <a:ext cx="11183937" cy="1584646"/>
          </a:xfrm>
          <a:prstGeom prst="rect">
            <a:avLst/>
          </a:prstGeom>
        </p:spPr>
        <p:txBody>
          <a:bodyPr/>
          <a:lstStyle>
            <a:lvl1pPr marL="266700" indent="-2667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2925" indent="-276225" algn="l" defTabSz="457200" rtl="0" eaLnBrk="1" latinLnBrk="0" hangingPunct="1">
              <a:spcBef>
                <a:spcPts val="12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457200" rtl="0" eaLnBrk="1" latinLnBrk="0" hangingPunct="1">
              <a:spcBef>
                <a:spcPts val="12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76325" indent="-266700" algn="l" defTabSz="457200" rtl="0" eaLnBrk="1" latinLnBrk="0" hangingPunct="1">
              <a:spcBef>
                <a:spcPts val="12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43025" indent="-266700" algn="l" defTabSz="457200" rtl="0" eaLnBrk="1" latinLnBrk="0" hangingPunct="1">
              <a:spcBef>
                <a:spcPts val="12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lvl="1"/>
            <a:r>
              <a:rPr lang="en-US" sz="2000" dirty="0">
                <a:latin typeface="+mj-lt"/>
              </a:rPr>
              <a:t>Very complex and especially extremely time consuming</a:t>
            </a:r>
          </a:p>
          <a:p>
            <a:pPr marL="685800" lvl="1"/>
            <a:r>
              <a:rPr lang="en-US" sz="2000" dirty="0">
                <a:latin typeface="+mj-lt"/>
              </a:rPr>
              <a:t>Huge burden for multi-site, multi-vendor studies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302489F-6F1F-6649-0827-754114867AC6}"/>
              </a:ext>
            </a:extLst>
          </p:cNvPr>
          <p:cNvSpPr txBox="1"/>
          <p:nvPr/>
        </p:nvSpPr>
        <p:spPr>
          <a:xfrm>
            <a:off x="96983" y="4835723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  <a:cs typeface="Arial" panose="020B0604020202020204" pitchFamily="34" charset="0"/>
              </a:rPr>
              <a:t>*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slide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courtesy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Maxim Zaitsev,</a:t>
            </a:r>
          </a:p>
        </p:txBody>
      </p:sp>
    </p:spTree>
    <p:extLst>
      <p:ext uri="{BB962C8B-B14F-4D97-AF65-F5344CB8AC3E}">
        <p14:creationId xmlns:p14="http://schemas.microsoft.com/office/powerpoint/2010/main" val="2032557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DB59C9-0337-11A6-226D-B7A9BC5A1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Pulse </a:t>
            </a:r>
            <a:r>
              <a:rPr lang="de-DE" dirty="0" err="1"/>
              <a:t>Sequence</a:t>
            </a:r>
            <a:r>
              <a:rPr lang="de-DE" dirty="0"/>
              <a:t> </a:t>
            </a:r>
            <a:r>
              <a:rPr lang="de-DE" dirty="0" err="1"/>
              <a:t>Dev</a:t>
            </a:r>
            <a:r>
              <a:rPr lang="de-DE" dirty="0"/>
              <a:t>: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Pulseq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</a:t>
            </a:r>
            <a:endParaRPr lang="de-DE" dirty="0"/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F0048E93-5C63-A0E7-3FD8-751055C1E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370" y="1059582"/>
            <a:ext cx="5869633" cy="3447035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9B78FEE1-5621-A00E-2E6B-E17E6FD75977}"/>
              </a:ext>
            </a:extLst>
          </p:cNvPr>
          <p:cNvSpPr txBox="1"/>
          <p:nvPr/>
        </p:nvSpPr>
        <p:spPr>
          <a:xfrm>
            <a:off x="96983" y="4835723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  <a:cs typeface="Arial" panose="020B0604020202020204" pitchFamily="34" charset="0"/>
              </a:rPr>
              <a:t>*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slide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courtesy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Maxim Zaitsev,</a:t>
            </a:r>
          </a:p>
        </p:txBody>
      </p:sp>
    </p:spTree>
    <p:extLst>
      <p:ext uri="{BB962C8B-B14F-4D97-AF65-F5344CB8AC3E}">
        <p14:creationId xmlns:p14="http://schemas.microsoft.com/office/powerpoint/2010/main" val="2829869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DB59C9-0337-11A6-226D-B7A9BC5A1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Pulse </a:t>
            </a:r>
            <a:r>
              <a:rPr lang="de-DE" dirty="0" err="1"/>
              <a:t>Sequences</a:t>
            </a:r>
            <a:r>
              <a:rPr lang="de-DE" dirty="0"/>
              <a:t> in General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9B78FEE1-5621-A00E-2E6B-E17E6FD75977}"/>
              </a:ext>
            </a:extLst>
          </p:cNvPr>
          <p:cNvSpPr txBox="1"/>
          <p:nvPr/>
        </p:nvSpPr>
        <p:spPr>
          <a:xfrm>
            <a:off x="96983" y="4835723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  <a:cs typeface="Arial" panose="020B0604020202020204" pitchFamily="34" charset="0"/>
              </a:rPr>
              <a:t>*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slide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courtesy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Maxim Zaitsev,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012D572F-4D00-2EBA-BD8A-7D4B662B6126}"/>
              </a:ext>
            </a:extLst>
          </p:cNvPr>
          <p:cNvGrpSpPr/>
          <p:nvPr/>
        </p:nvGrpSpPr>
        <p:grpSpPr>
          <a:xfrm>
            <a:off x="1458980" y="1020867"/>
            <a:ext cx="5475236" cy="2895784"/>
            <a:chOff x="642496" y="2096874"/>
            <a:chExt cx="6739380" cy="3564374"/>
          </a:xfrm>
        </p:grpSpPr>
        <p:sp>
          <p:nvSpPr>
            <p:cNvPr id="4" name="Line 1">
              <a:extLst>
                <a:ext uri="{FF2B5EF4-FFF2-40B4-BE49-F238E27FC236}">
                  <a16:creationId xmlns:a16="http://schemas.microsoft.com/office/drawing/2014/main" id="{4FCB1BD4-341C-AC24-7932-15990C417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2356101"/>
              <a:ext cx="6053197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405499B-147C-D6A5-E492-3058A4EB96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4751072"/>
              <a:ext cx="6054761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774665D4-E742-CF80-5339-25FE7D8A40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3907144"/>
              <a:ext cx="6054761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C5D343B6-C6FB-7CA3-2052-E44CF848DE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3067536"/>
              <a:ext cx="6054761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8" name="Rectangle 14">
              <a:extLst>
                <a:ext uri="{FF2B5EF4-FFF2-40B4-BE49-F238E27FC236}">
                  <a16:creationId xmlns:a16="http://schemas.microsoft.com/office/drawing/2014/main" id="{E6EAF52F-F497-62E3-1A9D-3FE9E521E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760" y="5330013"/>
              <a:ext cx="465120" cy="331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/>
            <a:lstStyle/>
            <a:p>
              <a:pPr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</a:pPr>
              <a:r>
                <a:rPr lang="en-US" altLang="x-none" sz="1400" dirty="0">
                  <a:solidFill>
                    <a:srgbClr val="000000"/>
                  </a:solidFill>
                  <a:ea typeface="Noto Sans CJK SC Regular" charset="0"/>
                  <a:cs typeface="Noto Sans CJK SC Regular" charset="0"/>
                </a:rPr>
                <a:t>TR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016BC1EA-297B-88F5-FE6F-6EE8D2942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496" y="2166001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algn="l"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</a:pPr>
              <a:r>
                <a:rPr lang="en-US" altLang="x-none" sz="1400" dirty="0">
                  <a:solidFill>
                    <a:srgbClr val="000000"/>
                  </a:solidFill>
                  <a:ea typeface="Noto Sans CJK SC Regular" charset="0"/>
                  <a:cs typeface="Noto Sans CJK SC Regular" charset="0"/>
                </a:rPr>
                <a:t>RF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1CC3F04-E44A-B036-0EBD-05485CE32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35" y="2873115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algn="l"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</a:pPr>
              <a:r>
                <a:rPr lang="en-US" altLang="x-none" sz="1400">
                  <a:solidFill>
                    <a:srgbClr val="000000"/>
                  </a:solidFill>
                  <a:ea typeface="Noto Sans CJK SC Regular" charset="0"/>
                  <a:cs typeface="Noto Sans CJK SC Regular" charset="0"/>
                </a:rPr>
                <a:t>Gs</a:t>
              </a: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A8D00205-0EB7-2590-99E1-2D8477A5A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496" y="3715604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algn="l"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</a:pPr>
              <a:r>
                <a:rPr lang="en-US" altLang="x-none" sz="1400" dirty="0" err="1">
                  <a:solidFill>
                    <a:srgbClr val="000000"/>
                  </a:solidFill>
                  <a:ea typeface="Noto Sans CJK SC Regular" charset="0"/>
                  <a:cs typeface="Noto Sans CJK SC Regular" charset="0"/>
                </a:rPr>
                <a:t>Gp</a:t>
              </a:r>
              <a:endParaRPr lang="en-US" altLang="x-none" sz="1400" dirty="0">
                <a:solidFill>
                  <a:srgbClr val="000000"/>
                </a:solidFill>
                <a:ea typeface="Noto Sans CJK SC Regular" charset="0"/>
                <a:cs typeface="Noto Sans CJK SC Regular" charset="0"/>
              </a:endParaRPr>
            </a:p>
          </p:txBody>
        </p:sp>
        <p:sp>
          <p:nvSpPr>
            <p:cNvPr id="12" name="Rectangle 19">
              <a:extLst>
                <a:ext uri="{FF2B5EF4-FFF2-40B4-BE49-F238E27FC236}">
                  <a16:creationId xmlns:a16="http://schemas.microsoft.com/office/drawing/2014/main" id="{DF0184D0-3921-202C-4221-D093F34A0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35" y="4560972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algn="l"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</a:pPr>
              <a:r>
                <a:rPr lang="en-US" altLang="x-none" sz="1400">
                  <a:solidFill>
                    <a:srgbClr val="000000"/>
                  </a:solidFill>
                  <a:ea typeface="Noto Sans CJK SC Regular" charset="0"/>
                  <a:cs typeface="Noto Sans CJK SC Regular" charset="0"/>
                </a:rPr>
                <a:t>Gr</a:t>
              </a:r>
            </a:p>
          </p:txBody>
        </p:sp>
        <p:grpSp>
          <p:nvGrpSpPr>
            <p:cNvPr id="13" name="Group 20">
              <a:extLst>
                <a:ext uri="{FF2B5EF4-FFF2-40B4-BE49-F238E27FC236}">
                  <a16:creationId xmlns:a16="http://schemas.microsoft.com/office/drawing/2014/main" id="{A901D121-21F7-D66E-34EF-7EF561637E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8735" y="2096874"/>
              <a:ext cx="650880" cy="515574"/>
              <a:chOff x="763" y="899"/>
              <a:chExt cx="452" cy="358"/>
            </a:xfrm>
          </p:grpSpPr>
          <p:sp>
            <p:nvSpPr>
              <p:cNvPr id="33" name="Oval 24">
                <a:extLst>
                  <a:ext uri="{FF2B5EF4-FFF2-40B4-BE49-F238E27FC236}">
                    <a16:creationId xmlns:a16="http://schemas.microsoft.com/office/drawing/2014/main" id="{F3C274D3-F318-FA2B-4EA4-D60FA3FED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34" name="Oval 25">
                <a:extLst>
                  <a:ext uri="{FF2B5EF4-FFF2-40B4-BE49-F238E27FC236}">
                    <a16:creationId xmlns:a16="http://schemas.microsoft.com/office/drawing/2014/main" id="{FDB29A89-7B89-2B06-B114-0CA593E4EC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35" name="Oval 26">
                <a:extLst>
                  <a:ext uri="{FF2B5EF4-FFF2-40B4-BE49-F238E27FC236}">
                    <a16:creationId xmlns:a16="http://schemas.microsoft.com/office/drawing/2014/main" id="{392C1CBE-3699-39B1-5783-948992217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" y="899"/>
                <a:ext cx="179" cy="358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136D6EB9-6222-BBDA-15C8-8524EA8CF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775" y="2873115"/>
              <a:ext cx="1749600" cy="518454"/>
            </a:xfrm>
            <a:custGeom>
              <a:avLst/>
              <a:gdLst>
                <a:gd name="T0" fmla="*/ 0 w 5359"/>
                <a:gd name="T1" fmla="*/ 599 h 1587"/>
                <a:gd name="T2" fmla="*/ 599 w 5359"/>
                <a:gd name="T3" fmla="*/ 0 h 1587"/>
                <a:gd name="T4" fmla="*/ 2597 w 5359"/>
                <a:gd name="T5" fmla="*/ 0 h 1587"/>
                <a:gd name="T6" fmla="*/ 4183 w 5359"/>
                <a:gd name="T7" fmla="*/ 1586 h 1587"/>
                <a:gd name="T8" fmla="*/ 4361 w 5359"/>
                <a:gd name="T9" fmla="*/ 1586 h 1587"/>
                <a:gd name="T10" fmla="*/ 5358 w 5359"/>
                <a:gd name="T11" fmla="*/ 589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9" h="1587">
                  <a:moveTo>
                    <a:pt x="0" y="599"/>
                  </a:moveTo>
                  <a:lnTo>
                    <a:pt x="599" y="0"/>
                  </a:lnTo>
                  <a:lnTo>
                    <a:pt x="2597" y="0"/>
                  </a:lnTo>
                  <a:lnTo>
                    <a:pt x="4183" y="1586"/>
                  </a:lnTo>
                  <a:lnTo>
                    <a:pt x="4361" y="1586"/>
                  </a:lnTo>
                  <a:lnTo>
                    <a:pt x="5358" y="58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3F187FCC-A7E7-B8CE-EA6E-A5DCBE1B3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935" y="3645024"/>
              <a:ext cx="900000" cy="266440"/>
            </a:xfrm>
            <a:custGeom>
              <a:avLst/>
              <a:gdLst>
                <a:gd name="T0" fmla="*/ 0 w 2757"/>
                <a:gd name="T1" fmla="*/ 994 h 995"/>
                <a:gd name="T2" fmla="*/ 971 w 2757"/>
                <a:gd name="T3" fmla="*/ 0 h 995"/>
                <a:gd name="T4" fmla="*/ 1764 w 2757"/>
                <a:gd name="T5" fmla="*/ 0 h 995"/>
                <a:gd name="T6" fmla="*/ 2756 w 2757"/>
                <a:gd name="T7" fmla="*/ 994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7" h="995">
                  <a:moveTo>
                    <a:pt x="0" y="994"/>
                  </a:moveTo>
                  <a:lnTo>
                    <a:pt x="971" y="0"/>
                  </a:lnTo>
                  <a:lnTo>
                    <a:pt x="1764" y="0"/>
                  </a:lnTo>
                  <a:lnTo>
                    <a:pt x="2756" y="994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949CAA02-E95E-DC17-A2A8-7805373CF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935" y="3910024"/>
              <a:ext cx="900000" cy="325474"/>
            </a:xfrm>
            <a:custGeom>
              <a:avLst/>
              <a:gdLst>
                <a:gd name="T0" fmla="*/ 0 w 2757"/>
                <a:gd name="T1" fmla="*/ 0 h 995"/>
                <a:gd name="T2" fmla="*/ 971 w 2757"/>
                <a:gd name="T3" fmla="*/ 994 h 995"/>
                <a:gd name="T4" fmla="*/ 1764 w 2757"/>
                <a:gd name="T5" fmla="*/ 994 h 995"/>
                <a:gd name="T6" fmla="*/ 2756 w 2757"/>
                <a:gd name="T7" fmla="*/ 0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7" h="995">
                  <a:moveTo>
                    <a:pt x="0" y="0"/>
                  </a:moveTo>
                  <a:lnTo>
                    <a:pt x="971" y="994"/>
                  </a:lnTo>
                  <a:lnTo>
                    <a:pt x="1764" y="994"/>
                  </a:lnTo>
                  <a:lnTo>
                    <a:pt x="2756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EC8610E5-4695-B027-5607-BAE31A7EA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935" y="4556521"/>
              <a:ext cx="1062282" cy="518273"/>
            </a:xfrm>
            <a:custGeom>
              <a:avLst/>
              <a:gdLst>
                <a:gd name="T0" fmla="*/ 0 w 9094"/>
                <a:gd name="T1" fmla="*/ 1389 h 2380"/>
                <a:gd name="T2" fmla="*/ 977 w 9094"/>
                <a:gd name="T3" fmla="*/ 2379 h 2380"/>
                <a:gd name="T4" fmla="*/ 1169 w 9094"/>
                <a:gd name="T5" fmla="*/ 2379 h 2380"/>
                <a:gd name="T6" fmla="*/ 2761 w 9094"/>
                <a:gd name="T7" fmla="*/ 793 h 2380"/>
                <a:gd name="T8" fmla="*/ 6324 w 9094"/>
                <a:gd name="T9" fmla="*/ 793 h 2380"/>
                <a:gd name="T10" fmla="*/ 7115 w 9094"/>
                <a:gd name="T11" fmla="*/ 0 h 2380"/>
                <a:gd name="T12" fmla="*/ 7710 w 9094"/>
                <a:gd name="T13" fmla="*/ 0 h 2380"/>
                <a:gd name="T14" fmla="*/ 9093 w 9094"/>
                <a:gd name="T15" fmla="*/ 1389 h 2380"/>
                <a:gd name="connsiteX0" fmla="*/ 0 w 8478"/>
                <a:gd name="connsiteY0" fmla="*/ 5836 h 9996"/>
                <a:gd name="connsiteX1" fmla="*/ 1074 w 8478"/>
                <a:gd name="connsiteY1" fmla="*/ 9996 h 9996"/>
                <a:gd name="connsiteX2" fmla="*/ 1285 w 8478"/>
                <a:gd name="connsiteY2" fmla="*/ 9996 h 9996"/>
                <a:gd name="connsiteX3" fmla="*/ 3036 w 8478"/>
                <a:gd name="connsiteY3" fmla="*/ 3332 h 9996"/>
                <a:gd name="connsiteX4" fmla="*/ 6954 w 8478"/>
                <a:gd name="connsiteY4" fmla="*/ 3332 h 9996"/>
                <a:gd name="connsiteX5" fmla="*/ 7824 w 8478"/>
                <a:gd name="connsiteY5" fmla="*/ 0 h 9996"/>
                <a:gd name="connsiteX6" fmla="*/ 8478 w 8478"/>
                <a:gd name="connsiteY6" fmla="*/ 0 h 9996"/>
                <a:gd name="connsiteX0" fmla="*/ 0 w 9229"/>
                <a:gd name="connsiteY0" fmla="*/ 5838 h 10000"/>
                <a:gd name="connsiteX1" fmla="*/ 1267 w 9229"/>
                <a:gd name="connsiteY1" fmla="*/ 10000 h 10000"/>
                <a:gd name="connsiteX2" fmla="*/ 1516 w 9229"/>
                <a:gd name="connsiteY2" fmla="*/ 10000 h 10000"/>
                <a:gd name="connsiteX3" fmla="*/ 3581 w 9229"/>
                <a:gd name="connsiteY3" fmla="*/ 3333 h 10000"/>
                <a:gd name="connsiteX4" fmla="*/ 8202 w 9229"/>
                <a:gd name="connsiteY4" fmla="*/ 3333 h 10000"/>
                <a:gd name="connsiteX5" fmla="*/ 9229 w 9229"/>
                <a:gd name="connsiteY5" fmla="*/ 0 h 10000"/>
                <a:gd name="connsiteX0" fmla="*/ 0 w 8887"/>
                <a:gd name="connsiteY0" fmla="*/ 2505 h 6667"/>
                <a:gd name="connsiteX1" fmla="*/ 1373 w 8887"/>
                <a:gd name="connsiteY1" fmla="*/ 6667 h 6667"/>
                <a:gd name="connsiteX2" fmla="*/ 1643 w 8887"/>
                <a:gd name="connsiteY2" fmla="*/ 6667 h 6667"/>
                <a:gd name="connsiteX3" fmla="*/ 3880 w 8887"/>
                <a:gd name="connsiteY3" fmla="*/ 0 h 6667"/>
                <a:gd name="connsiteX4" fmla="*/ 8887 w 8887"/>
                <a:gd name="connsiteY4" fmla="*/ 0 h 6667"/>
                <a:gd name="connsiteX0" fmla="*/ 0 w 5145"/>
                <a:gd name="connsiteY0" fmla="*/ 3757 h 10000"/>
                <a:gd name="connsiteX1" fmla="*/ 1545 w 5145"/>
                <a:gd name="connsiteY1" fmla="*/ 10000 h 10000"/>
                <a:gd name="connsiteX2" fmla="*/ 1849 w 5145"/>
                <a:gd name="connsiteY2" fmla="*/ 10000 h 10000"/>
                <a:gd name="connsiteX3" fmla="*/ 4366 w 5145"/>
                <a:gd name="connsiteY3" fmla="*/ 0 h 10000"/>
                <a:gd name="connsiteX4" fmla="*/ 5145 w 5145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5" h="10000">
                  <a:moveTo>
                    <a:pt x="0" y="3757"/>
                  </a:moveTo>
                  <a:lnTo>
                    <a:pt x="1545" y="10000"/>
                  </a:lnTo>
                  <a:lnTo>
                    <a:pt x="1849" y="10000"/>
                  </a:lnTo>
                  <a:lnTo>
                    <a:pt x="4366" y="0"/>
                  </a:lnTo>
                  <a:lnTo>
                    <a:pt x="5145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476FF5F7-6639-4CCC-765C-6C55A9D1B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75" y="2613888"/>
              <a:ext cx="1100160" cy="453648"/>
            </a:xfrm>
            <a:custGeom>
              <a:avLst/>
              <a:gdLst>
                <a:gd name="T0" fmla="*/ 0 w 3368"/>
                <a:gd name="T1" fmla="*/ 1388 h 1389"/>
                <a:gd name="T2" fmla="*/ 1385 w 3368"/>
                <a:gd name="T3" fmla="*/ 0 h 1389"/>
                <a:gd name="T4" fmla="*/ 1979 w 3368"/>
                <a:gd name="T5" fmla="*/ 0 h 1389"/>
                <a:gd name="T6" fmla="*/ 3367 w 3368"/>
                <a:gd name="T7" fmla="*/ 1388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8" h="1389">
                  <a:moveTo>
                    <a:pt x="0" y="1388"/>
                  </a:moveTo>
                  <a:lnTo>
                    <a:pt x="1385" y="0"/>
                  </a:lnTo>
                  <a:lnTo>
                    <a:pt x="1979" y="0"/>
                  </a:lnTo>
                  <a:lnTo>
                    <a:pt x="3367" y="1388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pic>
          <p:nvPicPr>
            <p:cNvPr id="19" name="Picture 32">
              <a:extLst>
                <a:ext uri="{FF2B5EF4-FFF2-40B4-BE49-F238E27FC236}">
                  <a16:creationId xmlns:a16="http://schemas.microsoft.com/office/drawing/2014/main" id="{BCFD5D90-92E9-8D4A-8389-6A653EAE5F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0655" y="2225046"/>
              <a:ext cx="1163520" cy="13249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0" name="CustomShape 27">
              <a:extLst>
                <a:ext uri="{FF2B5EF4-FFF2-40B4-BE49-F238E27FC236}">
                  <a16:creationId xmlns:a16="http://schemas.microsoft.com/office/drawing/2014/main" id="{4BD582D7-E2C0-8744-1D60-A3D8BDD089FB}"/>
                </a:ext>
              </a:extLst>
            </p:cNvPr>
            <p:cNvSpPr/>
            <p:nvPr/>
          </p:nvSpPr>
          <p:spPr>
            <a:xfrm rot="5400000">
              <a:off x="3122815" y="3196586"/>
              <a:ext cx="129001" cy="4013314"/>
            </a:xfrm>
            <a:custGeom>
              <a:avLst/>
              <a:gdLst/>
              <a:ahLst/>
              <a:cxnLst/>
              <a:rect l="l" t="t" r="r" b="b"/>
              <a:pathLst>
                <a:path w="398" h="10705">
                  <a:moveTo>
                    <a:pt x="0" y="0"/>
                  </a:moveTo>
                  <a:cubicBezTo>
                    <a:pt x="99" y="0"/>
                    <a:pt x="198" y="446"/>
                    <a:pt x="198" y="892"/>
                  </a:cubicBezTo>
                  <a:lnTo>
                    <a:pt x="198" y="4460"/>
                  </a:lnTo>
                  <a:cubicBezTo>
                    <a:pt x="198" y="4906"/>
                    <a:pt x="297" y="5352"/>
                    <a:pt x="397" y="5352"/>
                  </a:cubicBezTo>
                  <a:cubicBezTo>
                    <a:pt x="297" y="5352"/>
                    <a:pt x="198" y="5798"/>
                    <a:pt x="198" y="6244"/>
                  </a:cubicBezTo>
                  <a:lnTo>
                    <a:pt x="198" y="9812"/>
                  </a:lnTo>
                  <a:cubicBezTo>
                    <a:pt x="198" y="10258"/>
                    <a:pt x="99" y="10704"/>
                    <a:pt x="0" y="10704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de-DE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A8FB92D-5696-D45C-A495-DEEF679BD5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4015" y="2096874"/>
              <a:ext cx="650880" cy="515574"/>
              <a:chOff x="763" y="899"/>
              <a:chExt cx="452" cy="358"/>
            </a:xfrm>
          </p:grpSpPr>
          <p:sp>
            <p:nvSpPr>
              <p:cNvPr id="30" name="Oval 24">
                <a:extLst>
                  <a:ext uri="{FF2B5EF4-FFF2-40B4-BE49-F238E27FC236}">
                    <a16:creationId xmlns:a16="http://schemas.microsoft.com/office/drawing/2014/main" id="{D06CEF66-5FAB-7610-D818-343F6F39B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31" name="Oval 25">
                <a:extLst>
                  <a:ext uri="{FF2B5EF4-FFF2-40B4-BE49-F238E27FC236}">
                    <a16:creationId xmlns:a16="http://schemas.microsoft.com/office/drawing/2014/main" id="{CB44ECFE-99BC-6B1D-2683-39935BDA3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32" name="Oval 26">
                <a:extLst>
                  <a:ext uri="{FF2B5EF4-FFF2-40B4-BE49-F238E27FC236}">
                    <a16:creationId xmlns:a16="http://schemas.microsoft.com/office/drawing/2014/main" id="{D238A8CA-3905-56AB-B4B4-6094FCF83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" y="899"/>
                <a:ext cx="179" cy="358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22" name="Freeform 27">
              <a:extLst>
                <a:ext uri="{FF2B5EF4-FFF2-40B4-BE49-F238E27FC236}">
                  <a16:creationId xmlns:a16="http://schemas.microsoft.com/office/drawing/2014/main" id="{D972B56D-2814-898E-6D5C-A1F1C6441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055" y="2873115"/>
              <a:ext cx="1749600" cy="518454"/>
            </a:xfrm>
            <a:custGeom>
              <a:avLst/>
              <a:gdLst>
                <a:gd name="T0" fmla="*/ 0 w 5359"/>
                <a:gd name="T1" fmla="*/ 599 h 1587"/>
                <a:gd name="T2" fmla="*/ 599 w 5359"/>
                <a:gd name="T3" fmla="*/ 0 h 1587"/>
                <a:gd name="T4" fmla="*/ 2597 w 5359"/>
                <a:gd name="T5" fmla="*/ 0 h 1587"/>
                <a:gd name="T6" fmla="*/ 4183 w 5359"/>
                <a:gd name="T7" fmla="*/ 1586 h 1587"/>
                <a:gd name="T8" fmla="*/ 4361 w 5359"/>
                <a:gd name="T9" fmla="*/ 1586 h 1587"/>
                <a:gd name="T10" fmla="*/ 5358 w 5359"/>
                <a:gd name="T11" fmla="*/ 589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9" h="1587">
                  <a:moveTo>
                    <a:pt x="0" y="599"/>
                  </a:moveTo>
                  <a:lnTo>
                    <a:pt x="599" y="0"/>
                  </a:lnTo>
                  <a:lnTo>
                    <a:pt x="2597" y="0"/>
                  </a:lnTo>
                  <a:lnTo>
                    <a:pt x="4183" y="1586"/>
                  </a:lnTo>
                  <a:lnTo>
                    <a:pt x="4361" y="1586"/>
                  </a:lnTo>
                  <a:lnTo>
                    <a:pt x="5358" y="58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23" name="Freeform 28">
              <a:extLst>
                <a:ext uri="{FF2B5EF4-FFF2-40B4-BE49-F238E27FC236}">
                  <a16:creationId xmlns:a16="http://schemas.microsoft.com/office/drawing/2014/main" id="{1EA354F0-B566-4108-702A-5514BC143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215" y="3585990"/>
              <a:ext cx="900000" cy="325474"/>
            </a:xfrm>
            <a:custGeom>
              <a:avLst/>
              <a:gdLst>
                <a:gd name="T0" fmla="*/ 0 w 2757"/>
                <a:gd name="T1" fmla="*/ 994 h 995"/>
                <a:gd name="T2" fmla="*/ 971 w 2757"/>
                <a:gd name="T3" fmla="*/ 0 h 995"/>
                <a:gd name="T4" fmla="*/ 1764 w 2757"/>
                <a:gd name="T5" fmla="*/ 0 h 995"/>
                <a:gd name="T6" fmla="*/ 2756 w 2757"/>
                <a:gd name="T7" fmla="*/ 994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7" h="995">
                  <a:moveTo>
                    <a:pt x="0" y="994"/>
                  </a:moveTo>
                  <a:lnTo>
                    <a:pt x="971" y="0"/>
                  </a:lnTo>
                  <a:lnTo>
                    <a:pt x="1764" y="0"/>
                  </a:lnTo>
                  <a:lnTo>
                    <a:pt x="2756" y="994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82000D48-9162-3C6E-12F1-16649D9AF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215" y="4297424"/>
              <a:ext cx="2969280" cy="777682"/>
            </a:xfrm>
            <a:custGeom>
              <a:avLst/>
              <a:gdLst>
                <a:gd name="T0" fmla="*/ 0 w 9094"/>
                <a:gd name="T1" fmla="*/ 1389 h 2380"/>
                <a:gd name="T2" fmla="*/ 977 w 9094"/>
                <a:gd name="T3" fmla="*/ 2379 h 2380"/>
                <a:gd name="T4" fmla="*/ 1169 w 9094"/>
                <a:gd name="T5" fmla="*/ 2379 h 2380"/>
                <a:gd name="T6" fmla="*/ 2761 w 9094"/>
                <a:gd name="T7" fmla="*/ 793 h 2380"/>
                <a:gd name="T8" fmla="*/ 6324 w 9094"/>
                <a:gd name="T9" fmla="*/ 793 h 2380"/>
                <a:gd name="T10" fmla="*/ 7115 w 9094"/>
                <a:gd name="T11" fmla="*/ 0 h 2380"/>
                <a:gd name="T12" fmla="*/ 7710 w 9094"/>
                <a:gd name="T13" fmla="*/ 0 h 2380"/>
                <a:gd name="T14" fmla="*/ 9093 w 9094"/>
                <a:gd name="T15" fmla="*/ 1389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94" h="2380">
                  <a:moveTo>
                    <a:pt x="0" y="1389"/>
                  </a:moveTo>
                  <a:lnTo>
                    <a:pt x="977" y="2379"/>
                  </a:lnTo>
                  <a:lnTo>
                    <a:pt x="1169" y="2379"/>
                  </a:lnTo>
                  <a:lnTo>
                    <a:pt x="2761" y="793"/>
                  </a:lnTo>
                  <a:lnTo>
                    <a:pt x="6324" y="793"/>
                  </a:lnTo>
                  <a:lnTo>
                    <a:pt x="7115" y="0"/>
                  </a:lnTo>
                  <a:lnTo>
                    <a:pt x="7710" y="0"/>
                  </a:lnTo>
                  <a:lnTo>
                    <a:pt x="9093" y="138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endParaRPr lang="en-US" sz="1400"/>
            </a:p>
          </p:txBody>
        </p:sp>
        <p:cxnSp>
          <p:nvCxnSpPr>
            <p:cNvPr id="25" name="Straight Connector 33">
              <a:extLst>
                <a:ext uri="{FF2B5EF4-FFF2-40B4-BE49-F238E27FC236}">
                  <a16:creationId xmlns:a16="http://schemas.microsoft.com/office/drawing/2014/main" id="{20C84E6B-3FC9-E475-7BA8-BB0B4DD03E70}"/>
                </a:ext>
              </a:extLst>
            </p:cNvPr>
            <p:cNvCxnSpPr/>
            <p:nvPr/>
          </p:nvCxnSpPr>
          <p:spPr>
            <a:xfrm>
              <a:off x="7124664" y="4557508"/>
              <a:ext cx="255648" cy="0"/>
            </a:xfrm>
            <a:prstGeom prst="line">
              <a:avLst/>
            </a:prstGeom>
            <a:ln w="19050">
              <a:solidFill>
                <a:schemeClr val="tx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4">
              <a:extLst>
                <a:ext uri="{FF2B5EF4-FFF2-40B4-BE49-F238E27FC236}">
                  <a16:creationId xmlns:a16="http://schemas.microsoft.com/office/drawing/2014/main" id="{065CCCD1-69DF-C38E-F275-E3264501D7F7}"/>
                </a:ext>
              </a:extLst>
            </p:cNvPr>
            <p:cNvCxnSpPr>
              <a:stCxn id="4" idx="1"/>
            </p:cNvCxnSpPr>
            <p:nvPr/>
          </p:nvCxnSpPr>
          <p:spPr>
            <a:xfrm>
              <a:off x="7104652" y="2356102"/>
              <a:ext cx="275660" cy="1439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5">
              <a:extLst>
                <a:ext uri="{FF2B5EF4-FFF2-40B4-BE49-F238E27FC236}">
                  <a16:creationId xmlns:a16="http://schemas.microsoft.com/office/drawing/2014/main" id="{42130C08-EA6A-9B5A-8154-CD17504AA314}"/>
                </a:ext>
              </a:extLst>
            </p:cNvPr>
            <p:cNvCxnSpPr/>
            <p:nvPr/>
          </p:nvCxnSpPr>
          <p:spPr>
            <a:xfrm>
              <a:off x="7104652" y="3068960"/>
              <a:ext cx="275660" cy="1439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6">
              <a:extLst>
                <a:ext uri="{FF2B5EF4-FFF2-40B4-BE49-F238E27FC236}">
                  <a16:creationId xmlns:a16="http://schemas.microsoft.com/office/drawing/2014/main" id="{DE7CB093-E469-F4C1-61F8-13A109B27F24}"/>
                </a:ext>
              </a:extLst>
            </p:cNvPr>
            <p:cNvCxnSpPr/>
            <p:nvPr/>
          </p:nvCxnSpPr>
          <p:spPr>
            <a:xfrm>
              <a:off x="7106216" y="3907118"/>
              <a:ext cx="275660" cy="1439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7">
              <a:extLst>
                <a:ext uri="{FF2B5EF4-FFF2-40B4-BE49-F238E27FC236}">
                  <a16:creationId xmlns:a16="http://schemas.microsoft.com/office/drawing/2014/main" id="{E617CEBB-D538-9120-DEEE-75F899284093}"/>
                </a:ext>
              </a:extLst>
            </p:cNvPr>
            <p:cNvCxnSpPr/>
            <p:nvPr/>
          </p:nvCxnSpPr>
          <p:spPr>
            <a:xfrm>
              <a:off x="7096228" y="4752512"/>
              <a:ext cx="275660" cy="1439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feld 36">
            <a:extLst>
              <a:ext uri="{FF2B5EF4-FFF2-40B4-BE49-F238E27FC236}">
                <a16:creationId xmlns:a16="http://schemas.microsoft.com/office/drawing/2014/main" id="{711B80BC-54CA-74AB-B879-A53CAA14F332}"/>
              </a:ext>
            </a:extLst>
          </p:cNvPr>
          <p:cNvSpPr txBox="1"/>
          <p:nvPr/>
        </p:nvSpPr>
        <p:spPr>
          <a:xfrm>
            <a:off x="1799174" y="4043268"/>
            <a:ext cx="469209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MR pulse sequences are simple and repetitive !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10891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71366E8-5FBA-0900-6B62-1B758249127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+mj-lt"/>
              </a:rPr>
              <a:t>Remove the initial threshold in sequence programming</a:t>
            </a:r>
          </a:p>
          <a:p>
            <a:pPr lvl="1"/>
            <a:r>
              <a:rPr lang="en-US" sz="2200" dirty="0">
                <a:latin typeface="+mj-lt"/>
              </a:rPr>
              <a:t>Turn simple things really simple</a:t>
            </a:r>
          </a:p>
          <a:p>
            <a:r>
              <a:rPr lang="en-US" dirty="0">
                <a:latin typeface="+mj-lt"/>
              </a:rPr>
              <a:t>Make researcher-oriented features easily accessible</a:t>
            </a:r>
          </a:p>
          <a:p>
            <a:pPr lvl="1"/>
            <a:r>
              <a:rPr lang="en-US" sz="2200" dirty="0">
                <a:latin typeface="+mj-lt"/>
              </a:rPr>
              <a:t>Arbitrary gradients, arbitrary RF, flexible reordering, X-nuclei, …</a:t>
            </a:r>
          </a:p>
          <a:p>
            <a:r>
              <a:rPr lang="en-US" dirty="0">
                <a:latin typeface="+mj-lt"/>
              </a:rPr>
              <a:t>Prevent typical sources of (human) errors </a:t>
            </a:r>
          </a:p>
          <a:p>
            <a:pPr lvl="1"/>
            <a:r>
              <a:rPr lang="en-US" sz="2200" dirty="0">
                <a:latin typeface="+mj-lt"/>
              </a:rPr>
              <a:t>Avoid timing errors with overlapping gradients </a:t>
            </a:r>
          </a:p>
          <a:p>
            <a:pPr lvl="1"/>
            <a:r>
              <a:rPr lang="en-US" sz="2200" dirty="0">
                <a:latin typeface="+mj-lt"/>
              </a:rPr>
              <a:t>Make data flag and counter setting optional/unnecessary</a:t>
            </a:r>
          </a:p>
          <a:p>
            <a:r>
              <a:rPr lang="en-US" dirty="0">
                <a:latin typeface="+mj-lt"/>
              </a:rPr>
              <a:t>Minimize effort for implementation and support on hardware</a:t>
            </a:r>
          </a:p>
          <a:p>
            <a:pPr lvl="1"/>
            <a:r>
              <a:rPr lang="en-US" sz="2200" dirty="0">
                <a:latin typeface="+mj-lt"/>
              </a:rPr>
              <a:t>Lean sequence-to-hardware interface </a:t>
            </a:r>
          </a:p>
          <a:p>
            <a:endParaRPr lang="de-DE" dirty="0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C4E0D8E-13E2-BA6B-9B62-0515BB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Pulseq</a:t>
            </a:r>
            <a:r>
              <a:rPr lang="de-DE" dirty="0"/>
              <a:t> Goals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47F8164-0CBB-7E1C-03DE-EE17F07101E6}"/>
              </a:ext>
            </a:extLst>
          </p:cNvPr>
          <p:cNvSpPr txBox="1"/>
          <p:nvPr/>
        </p:nvSpPr>
        <p:spPr>
          <a:xfrm>
            <a:off x="96983" y="4835723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  <a:cs typeface="Arial" panose="020B0604020202020204" pitchFamily="34" charset="0"/>
              </a:rPr>
              <a:t>*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slide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courtesy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Maxim Zaitsev,</a:t>
            </a:r>
          </a:p>
        </p:txBody>
      </p:sp>
    </p:spTree>
    <p:extLst>
      <p:ext uri="{BB962C8B-B14F-4D97-AF65-F5344CB8AC3E}">
        <p14:creationId xmlns:p14="http://schemas.microsoft.com/office/powerpoint/2010/main" val="411488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E1BB8CF4-ADD1-D200-6E31-975D95D4B5D1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42682" y="971550"/>
            <a:ext cx="8110999" cy="3779838"/>
          </a:xfr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Pulseq</a:t>
            </a:r>
            <a:r>
              <a:rPr lang="de-DE" dirty="0"/>
              <a:t> Framework </a:t>
            </a:r>
            <a:r>
              <a:rPr lang="de-DE" dirty="0" err="1"/>
              <a:t>Overview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7B50FD4-170D-69D9-4B8B-E1D68171013A}"/>
              </a:ext>
            </a:extLst>
          </p:cNvPr>
          <p:cNvSpPr txBox="1"/>
          <p:nvPr/>
        </p:nvSpPr>
        <p:spPr>
          <a:xfrm>
            <a:off x="123269" y="4789795"/>
            <a:ext cx="89109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Layton et al., A rapid and hardware-independent pulse sequence prototyping framework. </a:t>
            </a:r>
            <a:r>
              <a:rPr lang="en-US" sz="1050" dirty="0" err="1"/>
              <a:t>Magn</a:t>
            </a:r>
            <a:r>
              <a:rPr lang="en-US" sz="1050" dirty="0"/>
              <a:t>. </a:t>
            </a:r>
            <a:r>
              <a:rPr lang="en-US" sz="1050" dirty="0" err="1"/>
              <a:t>Reson</a:t>
            </a:r>
            <a:r>
              <a:rPr lang="en-US" sz="1050" dirty="0"/>
              <a:t>. Med. 2017;77:1544–1552</a:t>
            </a:r>
          </a:p>
          <a:p>
            <a:r>
              <a:rPr lang="en-US" sz="1050" dirty="0"/>
              <a:t>Ravi et al., </a:t>
            </a:r>
            <a:r>
              <a:rPr lang="en-US" sz="1050" dirty="0" err="1"/>
              <a:t>PyPulseq</a:t>
            </a:r>
            <a:r>
              <a:rPr lang="en-US" sz="1050" dirty="0"/>
              <a:t>: A Python Package for MRI Pulse Sequence Design. J. Open Source </a:t>
            </a:r>
            <a:r>
              <a:rPr lang="en-US" sz="1050" dirty="0" err="1"/>
              <a:t>Softw</a:t>
            </a:r>
            <a:r>
              <a:rPr lang="en-US" sz="1050" dirty="0"/>
              <a:t>. 2019;4:1725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Pulseq</a:t>
            </a:r>
            <a:r>
              <a:rPr lang="de-DE" dirty="0"/>
              <a:t> Framework </a:t>
            </a:r>
            <a:r>
              <a:rPr lang="de-DE" dirty="0" err="1"/>
              <a:t>Overview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8E5426D-6293-2D91-A3E9-D927435D8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424"/>
            <a:ext cx="9144000" cy="340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61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DB8DB1F-3CFC-F955-BB9F-1FCA3396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Pulseq</a:t>
            </a:r>
            <a:r>
              <a:rPr lang="de-DE" dirty="0"/>
              <a:t> </a:t>
            </a:r>
            <a:r>
              <a:rPr lang="de-DE" dirty="0" err="1"/>
              <a:t>Sequence</a:t>
            </a:r>
            <a:r>
              <a:rPr lang="de-DE" dirty="0"/>
              <a:t> Definition</a:t>
            </a:r>
          </a:p>
        </p:txBody>
      </p:sp>
      <p:grpSp>
        <p:nvGrpSpPr>
          <p:cNvPr id="4" name="Group 47">
            <a:extLst>
              <a:ext uri="{FF2B5EF4-FFF2-40B4-BE49-F238E27FC236}">
                <a16:creationId xmlns:a16="http://schemas.microsoft.com/office/drawing/2014/main" id="{08978631-1EEA-9388-0046-48967A19D39E}"/>
              </a:ext>
            </a:extLst>
          </p:cNvPr>
          <p:cNvGrpSpPr/>
          <p:nvPr/>
        </p:nvGrpSpPr>
        <p:grpSpPr>
          <a:xfrm>
            <a:off x="326286" y="1707394"/>
            <a:ext cx="5617696" cy="2482543"/>
            <a:chOff x="642496" y="2096874"/>
            <a:chExt cx="6739380" cy="2978232"/>
          </a:xfrm>
        </p:grpSpPr>
        <p:sp>
          <p:nvSpPr>
            <p:cNvPr id="5" name="Line 1">
              <a:extLst>
                <a:ext uri="{FF2B5EF4-FFF2-40B4-BE49-F238E27FC236}">
                  <a16:creationId xmlns:a16="http://schemas.microsoft.com/office/drawing/2014/main" id="{15BE26DD-EECB-C21C-7CDE-04E1392B0D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2356101"/>
              <a:ext cx="6053197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27CBDCBE-9420-CC40-6503-EC57373A88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4751072"/>
              <a:ext cx="6054761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54A6547-A70D-4CA1-A48B-13328CBC9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3907144"/>
              <a:ext cx="6054761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FD1514E0-141E-B6DF-12DE-9625DE685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455" y="3067536"/>
              <a:ext cx="6054761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DB1748F5-2AE0-18D0-4406-B5EA93F8AB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2016" y="2297054"/>
              <a:ext cx="1440" cy="2524586"/>
            </a:xfrm>
            <a:prstGeom prst="line">
              <a:avLst/>
            </a:prstGeom>
            <a:noFill/>
            <a:ln w="28575" cap="flat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EBAB4464-7D91-E3B7-A0D1-81FFE15C64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3456" y="2297054"/>
              <a:ext cx="1440" cy="2524586"/>
            </a:xfrm>
            <a:prstGeom prst="line">
              <a:avLst/>
            </a:prstGeom>
            <a:noFill/>
            <a:ln w="28575" cap="flat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1998906A-024F-EA4B-71EC-BCD3A1CD0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8415" y="2297054"/>
              <a:ext cx="1440" cy="2524586"/>
            </a:xfrm>
            <a:prstGeom prst="line">
              <a:avLst/>
            </a:prstGeom>
            <a:noFill/>
            <a:ln w="28575" cap="flat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C8DE3D55-DBFD-4AEF-40B8-2169532AB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4335" y="2291293"/>
              <a:ext cx="1440" cy="2524586"/>
            </a:xfrm>
            <a:prstGeom prst="line">
              <a:avLst/>
            </a:prstGeom>
            <a:noFill/>
            <a:ln w="28575" cap="flat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37D29BA2-60C8-2BE7-A002-BB6C435E78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1056" y="2291293"/>
              <a:ext cx="1440" cy="2524586"/>
            </a:xfrm>
            <a:prstGeom prst="line">
              <a:avLst/>
            </a:prstGeom>
            <a:noFill/>
            <a:ln w="28575" cap="flat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Rectangle 16">
              <a:extLst>
                <a:ext uri="{FF2B5EF4-FFF2-40B4-BE49-F238E27FC236}">
                  <a16:creationId xmlns:a16="http://schemas.microsoft.com/office/drawing/2014/main" id="{839ADB01-DFF6-639F-377E-78C18E447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496" y="2166001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  <a:defRPr/>
              </a:pPr>
              <a:r>
                <a:rPr kumimoji="0" lang="en-US" altLang="x-none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Noto Sans CJK SC Regular" charset="0"/>
                  <a:cs typeface="Noto Sans CJK SC Regular" charset="0"/>
                </a:rPr>
                <a:t>RF</a:t>
              </a:r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012F6DEF-AEBE-A866-8E6A-10F9F5704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35" y="2873115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  <a:defRPr/>
              </a:pPr>
              <a:r>
                <a:rPr kumimoji="0" lang="en-US" altLang="x-none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Noto Sans CJK SC Regular" charset="0"/>
                  <a:cs typeface="Noto Sans CJK SC Regular" charset="0"/>
                </a:rPr>
                <a:t>Gs</a:t>
              </a:r>
            </a:p>
          </p:txBody>
        </p: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86AF3E04-27BF-E96E-9109-FBC887E74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496" y="3715604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  <a:defRPr/>
              </a:pPr>
              <a:r>
                <a:rPr kumimoji="0" lang="en-US" altLang="x-none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Noto Sans CJK SC Regular" charset="0"/>
                  <a:cs typeface="Noto Sans CJK SC Regular" charset="0"/>
                </a:rPr>
                <a:t>Gp</a:t>
              </a:r>
              <a:endPara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Noto Sans CJK SC Regular" charset="0"/>
                <a:cs typeface="Noto Sans CJK SC Regular" charset="0"/>
              </a:endParaRPr>
            </a:p>
          </p:txBody>
        </p:sp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FA2FF56E-4DA4-625F-1F1E-A9E122DFE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35" y="4560972"/>
              <a:ext cx="538560" cy="383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14726" algn="l"/>
                  <a:tab pos="829452" algn="l"/>
                  <a:tab pos="1244178" algn="l"/>
                  <a:tab pos="1658904" algn="l"/>
                  <a:tab pos="2073631" algn="l"/>
                  <a:tab pos="2488357" algn="l"/>
                  <a:tab pos="2903083" algn="l"/>
                  <a:tab pos="3317809" algn="l"/>
                  <a:tab pos="3732535" algn="l"/>
                  <a:tab pos="4147261" algn="l"/>
                  <a:tab pos="4561987" algn="l"/>
                  <a:tab pos="4976713" algn="l"/>
                  <a:tab pos="5391440" algn="l"/>
                  <a:tab pos="5806166" algn="l"/>
                  <a:tab pos="6220892" algn="l"/>
                  <a:tab pos="6635618" algn="l"/>
                  <a:tab pos="7050344" algn="l"/>
                  <a:tab pos="7465070" algn="l"/>
                  <a:tab pos="7879796" algn="l"/>
                  <a:tab pos="8294522" algn="l"/>
                </a:tabLst>
                <a:defRPr/>
              </a:pPr>
              <a:r>
                <a:rPr kumimoji="0" lang="en-US" altLang="x-none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Noto Sans CJK SC Regular" charset="0"/>
                  <a:cs typeface="Noto Sans CJK SC Regular" charset="0"/>
                </a:rPr>
                <a:t>Gr</a:t>
              </a:r>
            </a:p>
          </p:txBody>
        </p:sp>
        <p:grpSp>
          <p:nvGrpSpPr>
            <p:cNvPr id="18" name="Group 20">
              <a:extLst>
                <a:ext uri="{FF2B5EF4-FFF2-40B4-BE49-F238E27FC236}">
                  <a16:creationId xmlns:a16="http://schemas.microsoft.com/office/drawing/2014/main" id="{574C3C40-2C18-5FD2-3FF3-E648C2752A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8735" y="2096874"/>
              <a:ext cx="650880" cy="515574"/>
              <a:chOff x="763" y="899"/>
              <a:chExt cx="452" cy="358"/>
            </a:xfrm>
          </p:grpSpPr>
          <p:sp>
            <p:nvSpPr>
              <p:cNvPr id="37" name="Oval 24">
                <a:extLst>
                  <a:ext uri="{FF2B5EF4-FFF2-40B4-BE49-F238E27FC236}">
                    <a16:creationId xmlns:a16="http://schemas.microsoft.com/office/drawing/2014/main" id="{BFBFD071-6759-125C-1738-4C27E3BE5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E7E6E6">
                    <a:lumMod val="75000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Oval 25">
                <a:extLst>
                  <a:ext uri="{FF2B5EF4-FFF2-40B4-BE49-F238E27FC236}">
                    <a16:creationId xmlns:a16="http://schemas.microsoft.com/office/drawing/2014/main" id="{DA6454A4-F7DD-79DF-B475-20B69BB3FC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E7E6E6">
                    <a:lumMod val="75000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Oval 26">
                <a:extLst>
                  <a:ext uri="{FF2B5EF4-FFF2-40B4-BE49-F238E27FC236}">
                    <a16:creationId xmlns:a16="http://schemas.microsoft.com/office/drawing/2014/main" id="{73BDC706-0FA3-CA68-62C1-2383C02AF6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" y="899"/>
                <a:ext cx="179" cy="358"/>
              </a:xfrm>
              <a:prstGeom prst="ellipse">
                <a:avLst/>
              </a:prstGeom>
              <a:noFill/>
              <a:ln w="9525" cap="flat">
                <a:solidFill>
                  <a:srgbClr val="E7E6E6">
                    <a:lumMod val="75000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id="{7A841CB2-69AA-E4D7-C282-0399900B7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775" y="2873115"/>
              <a:ext cx="1749600" cy="518454"/>
            </a:xfrm>
            <a:custGeom>
              <a:avLst/>
              <a:gdLst>
                <a:gd name="T0" fmla="*/ 0 w 5359"/>
                <a:gd name="T1" fmla="*/ 599 h 1587"/>
                <a:gd name="T2" fmla="*/ 599 w 5359"/>
                <a:gd name="T3" fmla="*/ 0 h 1587"/>
                <a:gd name="T4" fmla="*/ 2597 w 5359"/>
                <a:gd name="T5" fmla="*/ 0 h 1587"/>
                <a:gd name="T6" fmla="*/ 4183 w 5359"/>
                <a:gd name="T7" fmla="*/ 1586 h 1587"/>
                <a:gd name="T8" fmla="*/ 4361 w 5359"/>
                <a:gd name="T9" fmla="*/ 1586 h 1587"/>
                <a:gd name="T10" fmla="*/ 5358 w 5359"/>
                <a:gd name="T11" fmla="*/ 589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9" h="1587">
                  <a:moveTo>
                    <a:pt x="0" y="599"/>
                  </a:moveTo>
                  <a:lnTo>
                    <a:pt x="599" y="0"/>
                  </a:lnTo>
                  <a:lnTo>
                    <a:pt x="2597" y="0"/>
                  </a:lnTo>
                  <a:lnTo>
                    <a:pt x="4183" y="1586"/>
                  </a:lnTo>
                  <a:lnTo>
                    <a:pt x="4361" y="1586"/>
                  </a:lnTo>
                  <a:lnTo>
                    <a:pt x="5358" y="589"/>
                  </a:lnTo>
                </a:path>
              </a:pathLst>
            </a:custGeom>
            <a:noFill/>
            <a:ln w="19050" cap="flat">
              <a:solidFill>
                <a:srgbClr val="E7E6E6">
                  <a:lumMod val="7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id="{5622B9F8-14AB-E579-FB80-FB2EC655E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935" y="3645024"/>
              <a:ext cx="900000" cy="266440"/>
            </a:xfrm>
            <a:custGeom>
              <a:avLst/>
              <a:gdLst>
                <a:gd name="T0" fmla="*/ 0 w 2757"/>
                <a:gd name="T1" fmla="*/ 994 h 995"/>
                <a:gd name="T2" fmla="*/ 971 w 2757"/>
                <a:gd name="T3" fmla="*/ 0 h 995"/>
                <a:gd name="T4" fmla="*/ 1764 w 2757"/>
                <a:gd name="T5" fmla="*/ 0 h 995"/>
                <a:gd name="T6" fmla="*/ 2756 w 2757"/>
                <a:gd name="T7" fmla="*/ 994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7" h="995">
                  <a:moveTo>
                    <a:pt x="0" y="994"/>
                  </a:moveTo>
                  <a:lnTo>
                    <a:pt x="971" y="0"/>
                  </a:lnTo>
                  <a:lnTo>
                    <a:pt x="1764" y="0"/>
                  </a:lnTo>
                  <a:lnTo>
                    <a:pt x="2756" y="994"/>
                  </a:lnTo>
                </a:path>
              </a:pathLst>
            </a:custGeom>
            <a:noFill/>
            <a:ln w="19050" cap="flat">
              <a:solidFill>
                <a:srgbClr val="E7E6E6">
                  <a:lumMod val="7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9">
              <a:extLst>
                <a:ext uri="{FF2B5EF4-FFF2-40B4-BE49-F238E27FC236}">
                  <a16:creationId xmlns:a16="http://schemas.microsoft.com/office/drawing/2014/main" id="{0D4F8A0A-AC63-CF47-0382-24496BF14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935" y="3910024"/>
              <a:ext cx="900000" cy="325474"/>
            </a:xfrm>
            <a:custGeom>
              <a:avLst/>
              <a:gdLst>
                <a:gd name="T0" fmla="*/ 0 w 2757"/>
                <a:gd name="T1" fmla="*/ 0 h 995"/>
                <a:gd name="T2" fmla="*/ 971 w 2757"/>
                <a:gd name="T3" fmla="*/ 994 h 995"/>
                <a:gd name="T4" fmla="*/ 1764 w 2757"/>
                <a:gd name="T5" fmla="*/ 994 h 995"/>
                <a:gd name="T6" fmla="*/ 2756 w 2757"/>
                <a:gd name="T7" fmla="*/ 0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7" h="995">
                  <a:moveTo>
                    <a:pt x="0" y="0"/>
                  </a:moveTo>
                  <a:lnTo>
                    <a:pt x="971" y="994"/>
                  </a:lnTo>
                  <a:lnTo>
                    <a:pt x="1764" y="994"/>
                  </a:lnTo>
                  <a:lnTo>
                    <a:pt x="2756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30">
              <a:extLst>
                <a:ext uri="{FF2B5EF4-FFF2-40B4-BE49-F238E27FC236}">
                  <a16:creationId xmlns:a16="http://schemas.microsoft.com/office/drawing/2014/main" id="{44CB86B9-D670-7694-079A-17D6A5F2A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935" y="4556521"/>
              <a:ext cx="1062282" cy="518273"/>
            </a:xfrm>
            <a:custGeom>
              <a:avLst/>
              <a:gdLst>
                <a:gd name="T0" fmla="*/ 0 w 9094"/>
                <a:gd name="T1" fmla="*/ 1389 h 2380"/>
                <a:gd name="T2" fmla="*/ 977 w 9094"/>
                <a:gd name="T3" fmla="*/ 2379 h 2380"/>
                <a:gd name="T4" fmla="*/ 1169 w 9094"/>
                <a:gd name="T5" fmla="*/ 2379 h 2380"/>
                <a:gd name="T6" fmla="*/ 2761 w 9094"/>
                <a:gd name="T7" fmla="*/ 793 h 2380"/>
                <a:gd name="T8" fmla="*/ 6324 w 9094"/>
                <a:gd name="T9" fmla="*/ 793 h 2380"/>
                <a:gd name="T10" fmla="*/ 7115 w 9094"/>
                <a:gd name="T11" fmla="*/ 0 h 2380"/>
                <a:gd name="T12" fmla="*/ 7710 w 9094"/>
                <a:gd name="T13" fmla="*/ 0 h 2380"/>
                <a:gd name="T14" fmla="*/ 9093 w 9094"/>
                <a:gd name="T15" fmla="*/ 1389 h 2380"/>
                <a:gd name="connsiteX0" fmla="*/ 0 w 8478"/>
                <a:gd name="connsiteY0" fmla="*/ 5836 h 9996"/>
                <a:gd name="connsiteX1" fmla="*/ 1074 w 8478"/>
                <a:gd name="connsiteY1" fmla="*/ 9996 h 9996"/>
                <a:gd name="connsiteX2" fmla="*/ 1285 w 8478"/>
                <a:gd name="connsiteY2" fmla="*/ 9996 h 9996"/>
                <a:gd name="connsiteX3" fmla="*/ 3036 w 8478"/>
                <a:gd name="connsiteY3" fmla="*/ 3332 h 9996"/>
                <a:gd name="connsiteX4" fmla="*/ 6954 w 8478"/>
                <a:gd name="connsiteY4" fmla="*/ 3332 h 9996"/>
                <a:gd name="connsiteX5" fmla="*/ 7824 w 8478"/>
                <a:gd name="connsiteY5" fmla="*/ 0 h 9996"/>
                <a:gd name="connsiteX6" fmla="*/ 8478 w 8478"/>
                <a:gd name="connsiteY6" fmla="*/ 0 h 9996"/>
                <a:gd name="connsiteX0" fmla="*/ 0 w 9229"/>
                <a:gd name="connsiteY0" fmla="*/ 5838 h 10000"/>
                <a:gd name="connsiteX1" fmla="*/ 1267 w 9229"/>
                <a:gd name="connsiteY1" fmla="*/ 10000 h 10000"/>
                <a:gd name="connsiteX2" fmla="*/ 1516 w 9229"/>
                <a:gd name="connsiteY2" fmla="*/ 10000 h 10000"/>
                <a:gd name="connsiteX3" fmla="*/ 3581 w 9229"/>
                <a:gd name="connsiteY3" fmla="*/ 3333 h 10000"/>
                <a:gd name="connsiteX4" fmla="*/ 8202 w 9229"/>
                <a:gd name="connsiteY4" fmla="*/ 3333 h 10000"/>
                <a:gd name="connsiteX5" fmla="*/ 9229 w 9229"/>
                <a:gd name="connsiteY5" fmla="*/ 0 h 10000"/>
                <a:gd name="connsiteX0" fmla="*/ 0 w 8887"/>
                <a:gd name="connsiteY0" fmla="*/ 2505 h 6667"/>
                <a:gd name="connsiteX1" fmla="*/ 1373 w 8887"/>
                <a:gd name="connsiteY1" fmla="*/ 6667 h 6667"/>
                <a:gd name="connsiteX2" fmla="*/ 1643 w 8887"/>
                <a:gd name="connsiteY2" fmla="*/ 6667 h 6667"/>
                <a:gd name="connsiteX3" fmla="*/ 3880 w 8887"/>
                <a:gd name="connsiteY3" fmla="*/ 0 h 6667"/>
                <a:gd name="connsiteX4" fmla="*/ 8887 w 8887"/>
                <a:gd name="connsiteY4" fmla="*/ 0 h 6667"/>
                <a:gd name="connsiteX0" fmla="*/ 0 w 5145"/>
                <a:gd name="connsiteY0" fmla="*/ 3757 h 10000"/>
                <a:gd name="connsiteX1" fmla="*/ 1545 w 5145"/>
                <a:gd name="connsiteY1" fmla="*/ 10000 h 10000"/>
                <a:gd name="connsiteX2" fmla="*/ 1849 w 5145"/>
                <a:gd name="connsiteY2" fmla="*/ 10000 h 10000"/>
                <a:gd name="connsiteX3" fmla="*/ 4366 w 5145"/>
                <a:gd name="connsiteY3" fmla="*/ 0 h 10000"/>
                <a:gd name="connsiteX4" fmla="*/ 5145 w 5145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5" h="10000">
                  <a:moveTo>
                    <a:pt x="0" y="3757"/>
                  </a:moveTo>
                  <a:lnTo>
                    <a:pt x="1545" y="10000"/>
                  </a:lnTo>
                  <a:lnTo>
                    <a:pt x="1849" y="10000"/>
                  </a:lnTo>
                  <a:lnTo>
                    <a:pt x="4366" y="0"/>
                  </a:lnTo>
                  <a:lnTo>
                    <a:pt x="5145" y="0"/>
                  </a:lnTo>
                </a:path>
              </a:pathLst>
            </a:custGeom>
            <a:noFill/>
            <a:ln w="19050" cap="flat">
              <a:solidFill>
                <a:srgbClr val="E7E6E6">
                  <a:lumMod val="75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31">
              <a:extLst>
                <a:ext uri="{FF2B5EF4-FFF2-40B4-BE49-F238E27FC236}">
                  <a16:creationId xmlns:a16="http://schemas.microsoft.com/office/drawing/2014/main" id="{36557836-AE33-368A-AC70-45DAA966E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75" y="2613888"/>
              <a:ext cx="1100160" cy="453648"/>
            </a:xfrm>
            <a:custGeom>
              <a:avLst/>
              <a:gdLst>
                <a:gd name="T0" fmla="*/ 0 w 3368"/>
                <a:gd name="T1" fmla="*/ 1388 h 1389"/>
                <a:gd name="T2" fmla="*/ 1385 w 3368"/>
                <a:gd name="T3" fmla="*/ 0 h 1389"/>
                <a:gd name="T4" fmla="*/ 1979 w 3368"/>
                <a:gd name="T5" fmla="*/ 0 h 1389"/>
                <a:gd name="T6" fmla="*/ 3367 w 3368"/>
                <a:gd name="T7" fmla="*/ 1388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8" h="1389">
                  <a:moveTo>
                    <a:pt x="0" y="1388"/>
                  </a:moveTo>
                  <a:lnTo>
                    <a:pt x="1385" y="0"/>
                  </a:lnTo>
                  <a:lnTo>
                    <a:pt x="1979" y="0"/>
                  </a:lnTo>
                  <a:lnTo>
                    <a:pt x="3367" y="1388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4" name="Picture 32">
              <a:extLst>
                <a:ext uri="{FF2B5EF4-FFF2-40B4-BE49-F238E27FC236}">
                  <a16:creationId xmlns:a16="http://schemas.microsoft.com/office/drawing/2014/main" id="{3B06EE3C-1F7F-0C5D-3178-24822954F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0655" y="2225046"/>
              <a:ext cx="1163520" cy="13249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25" name="Group 20">
              <a:extLst>
                <a:ext uri="{FF2B5EF4-FFF2-40B4-BE49-F238E27FC236}">
                  <a16:creationId xmlns:a16="http://schemas.microsoft.com/office/drawing/2014/main" id="{C3EF0934-A8FB-1A81-6C68-EC8B0EB724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4015" y="2096874"/>
              <a:ext cx="650880" cy="515574"/>
              <a:chOff x="763" y="899"/>
              <a:chExt cx="452" cy="358"/>
            </a:xfrm>
          </p:grpSpPr>
          <p:sp>
            <p:nvSpPr>
              <p:cNvPr id="34" name="Oval 24">
                <a:extLst>
                  <a:ext uri="{FF2B5EF4-FFF2-40B4-BE49-F238E27FC236}">
                    <a16:creationId xmlns:a16="http://schemas.microsoft.com/office/drawing/2014/main" id="{DC99E3FC-E822-C0F3-CE35-94FA81A59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Oval 25">
                <a:extLst>
                  <a:ext uri="{FF2B5EF4-FFF2-40B4-BE49-F238E27FC236}">
                    <a16:creationId xmlns:a16="http://schemas.microsoft.com/office/drawing/2014/main" id="{401AF5E7-ED1B-B535-E234-0E85A1527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989"/>
                <a:ext cx="134" cy="179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Oval 26">
                <a:extLst>
                  <a:ext uri="{FF2B5EF4-FFF2-40B4-BE49-F238E27FC236}">
                    <a16:creationId xmlns:a16="http://schemas.microsoft.com/office/drawing/2014/main" id="{0F082D4F-3FD6-DA1F-08BD-B0A42BDF3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" y="899"/>
                <a:ext cx="179" cy="358"/>
              </a:xfrm>
              <a:prstGeom prst="ellipse">
                <a:avLst/>
              </a:prstGeom>
              <a:noFill/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651E639F-86FC-13D0-E8FE-8DB193C38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055" y="2873115"/>
              <a:ext cx="1749600" cy="518454"/>
            </a:xfrm>
            <a:custGeom>
              <a:avLst/>
              <a:gdLst>
                <a:gd name="T0" fmla="*/ 0 w 5359"/>
                <a:gd name="T1" fmla="*/ 599 h 1587"/>
                <a:gd name="T2" fmla="*/ 599 w 5359"/>
                <a:gd name="T3" fmla="*/ 0 h 1587"/>
                <a:gd name="T4" fmla="*/ 2597 w 5359"/>
                <a:gd name="T5" fmla="*/ 0 h 1587"/>
                <a:gd name="T6" fmla="*/ 4183 w 5359"/>
                <a:gd name="T7" fmla="*/ 1586 h 1587"/>
                <a:gd name="T8" fmla="*/ 4361 w 5359"/>
                <a:gd name="T9" fmla="*/ 1586 h 1587"/>
                <a:gd name="T10" fmla="*/ 5358 w 5359"/>
                <a:gd name="T11" fmla="*/ 589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9" h="1587">
                  <a:moveTo>
                    <a:pt x="0" y="599"/>
                  </a:moveTo>
                  <a:lnTo>
                    <a:pt x="599" y="0"/>
                  </a:lnTo>
                  <a:lnTo>
                    <a:pt x="2597" y="0"/>
                  </a:lnTo>
                  <a:lnTo>
                    <a:pt x="4183" y="1586"/>
                  </a:lnTo>
                  <a:lnTo>
                    <a:pt x="4361" y="1586"/>
                  </a:lnTo>
                  <a:lnTo>
                    <a:pt x="5358" y="58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77B9C7F1-3B70-FEC9-186B-16CC128CF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215" y="3585990"/>
              <a:ext cx="900000" cy="325474"/>
            </a:xfrm>
            <a:custGeom>
              <a:avLst/>
              <a:gdLst>
                <a:gd name="T0" fmla="*/ 0 w 2757"/>
                <a:gd name="T1" fmla="*/ 994 h 995"/>
                <a:gd name="T2" fmla="*/ 971 w 2757"/>
                <a:gd name="T3" fmla="*/ 0 h 995"/>
                <a:gd name="T4" fmla="*/ 1764 w 2757"/>
                <a:gd name="T5" fmla="*/ 0 h 995"/>
                <a:gd name="T6" fmla="*/ 2756 w 2757"/>
                <a:gd name="T7" fmla="*/ 994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7" h="995">
                  <a:moveTo>
                    <a:pt x="0" y="994"/>
                  </a:moveTo>
                  <a:lnTo>
                    <a:pt x="971" y="0"/>
                  </a:lnTo>
                  <a:lnTo>
                    <a:pt x="1764" y="0"/>
                  </a:lnTo>
                  <a:lnTo>
                    <a:pt x="2756" y="994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54A8055-2FF7-1634-0BB0-3070EF874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215" y="4297424"/>
              <a:ext cx="2969280" cy="777682"/>
            </a:xfrm>
            <a:custGeom>
              <a:avLst/>
              <a:gdLst>
                <a:gd name="T0" fmla="*/ 0 w 9094"/>
                <a:gd name="T1" fmla="*/ 1389 h 2380"/>
                <a:gd name="T2" fmla="*/ 977 w 9094"/>
                <a:gd name="T3" fmla="*/ 2379 h 2380"/>
                <a:gd name="T4" fmla="*/ 1169 w 9094"/>
                <a:gd name="T5" fmla="*/ 2379 h 2380"/>
                <a:gd name="T6" fmla="*/ 2761 w 9094"/>
                <a:gd name="T7" fmla="*/ 793 h 2380"/>
                <a:gd name="T8" fmla="*/ 6324 w 9094"/>
                <a:gd name="T9" fmla="*/ 793 h 2380"/>
                <a:gd name="T10" fmla="*/ 7115 w 9094"/>
                <a:gd name="T11" fmla="*/ 0 h 2380"/>
                <a:gd name="T12" fmla="*/ 7710 w 9094"/>
                <a:gd name="T13" fmla="*/ 0 h 2380"/>
                <a:gd name="T14" fmla="*/ 9093 w 9094"/>
                <a:gd name="T15" fmla="*/ 1389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94" h="2380">
                  <a:moveTo>
                    <a:pt x="0" y="1389"/>
                  </a:moveTo>
                  <a:lnTo>
                    <a:pt x="977" y="2379"/>
                  </a:lnTo>
                  <a:lnTo>
                    <a:pt x="1169" y="2379"/>
                  </a:lnTo>
                  <a:lnTo>
                    <a:pt x="2761" y="793"/>
                  </a:lnTo>
                  <a:lnTo>
                    <a:pt x="6324" y="793"/>
                  </a:lnTo>
                  <a:lnTo>
                    <a:pt x="7115" y="0"/>
                  </a:lnTo>
                  <a:lnTo>
                    <a:pt x="7710" y="0"/>
                  </a:lnTo>
                  <a:lnTo>
                    <a:pt x="9093" y="138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29" name="Straight Connector 72">
              <a:extLst>
                <a:ext uri="{FF2B5EF4-FFF2-40B4-BE49-F238E27FC236}">
                  <a16:creationId xmlns:a16="http://schemas.microsoft.com/office/drawing/2014/main" id="{18855CD6-E6B1-058C-C5A6-277264B5AB8E}"/>
                </a:ext>
              </a:extLst>
            </p:cNvPr>
            <p:cNvCxnSpPr/>
            <p:nvPr/>
          </p:nvCxnSpPr>
          <p:spPr>
            <a:xfrm>
              <a:off x="7124664" y="4557508"/>
              <a:ext cx="255648" cy="0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</a:ln>
            <a:effectLst/>
          </p:spPr>
        </p:cxnSp>
        <p:cxnSp>
          <p:nvCxnSpPr>
            <p:cNvPr id="30" name="Straight Connector 73">
              <a:extLst>
                <a:ext uri="{FF2B5EF4-FFF2-40B4-BE49-F238E27FC236}">
                  <a16:creationId xmlns:a16="http://schemas.microsoft.com/office/drawing/2014/main" id="{102BE49B-EBB1-F38C-D311-0EBC181AF1FF}"/>
                </a:ext>
              </a:extLst>
            </p:cNvPr>
            <p:cNvCxnSpPr>
              <a:stCxn id="5" idx="1"/>
            </p:cNvCxnSpPr>
            <p:nvPr/>
          </p:nvCxnSpPr>
          <p:spPr>
            <a:xfrm>
              <a:off x="7104652" y="2356102"/>
              <a:ext cx="275660" cy="143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</a:sysClr>
              </a:solidFill>
              <a:prstDash val="sysDot"/>
              <a:miter lim="800000"/>
            </a:ln>
            <a:effectLst/>
          </p:spPr>
        </p:cxnSp>
        <p:cxnSp>
          <p:nvCxnSpPr>
            <p:cNvPr id="31" name="Straight Connector 74">
              <a:extLst>
                <a:ext uri="{FF2B5EF4-FFF2-40B4-BE49-F238E27FC236}">
                  <a16:creationId xmlns:a16="http://schemas.microsoft.com/office/drawing/2014/main" id="{DFB91600-0EDA-B7B4-EEAA-040B92C7F548}"/>
                </a:ext>
              </a:extLst>
            </p:cNvPr>
            <p:cNvCxnSpPr/>
            <p:nvPr/>
          </p:nvCxnSpPr>
          <p:spPr>
            <a:xfrm>
              <a:off x="7104652" y="3068960"/>
              <a:ext cx="275660" cy="143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</a:sysClr>
              </a:solidFill>
              <a:prstDash val="sysDot"/>
              <a:miter lim="800000"/>
            </a:ln>
            <a:effectLst/>
          </p:spPr>
        </p:cxnSp>
        <p:cxnSp>
          <p:nvCxnSpPr>
            <p:cNvPr id="32" name="Straight Connector 75">
              <a:extLst>
                <a:ext uri="{FF2B5EF4-FFF2-40B4-BE49-F238E27FC236}">
                  <a16:creationId xmlns:a16="http://schemas.microsoft.com/office/drawing/2014/main" id="{6E7F89AD-4A1E-74EC-B39B-B460CE051A16}"/>
                </a:ext>
              </a:extLst>
            </p:cNvPr>
            <p:cNvCxnSpPr/>
            <p:nvPr/>
          </p:nvCxnSpPr>
          <p:spPr>
            <a:xfrm>
              <a:off x="7106216" y="3907118"/>
              <a:ext cx="275660" cy="143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</a:sysClr>
              </a:solidFill>
              <a:prstDash val="sysDot"/>
              <a:miter lim="800000"/>
            </a:ln>
            <a:effectLst/>
          </p:spPr>
        </p:cxnSp>
        <p:cxnSp>
          <p:nvCxnSpPr>
            <p:cNvPr id="33" name="Straight Connector 76">
              <a:extLst>
                <a:ext uri="{FF2B5EF4-FFF2-40B4-BE49-F238E27FC236}">
                  <a16:creationId xmlns:a16="http://schemas.microsoft.com/office/drawing/2014/main" id="{B33DF904-B932-FE21-C332-2E1E070AA433}"/>
                </a:ext>
              </a:extLst>
            </p:cNvPr>
            <p:cNvCxnSpPr/>
            <p:nvPr/>
          </p:nvCxnSpPr>
          <p:spPr>
            <a:xfrm>
              <a:off x="7096228" y="4752512"/>
              <a:ext cx="275660" cy="143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</a:sysClr>
              </a:solidFill>
              <a:prstDash val="sysDot"/>
              <a:miter lim="800000"/>
            </a:ln>
            <a:effectLst/>
          </p:spPr>
        </p:cxnSp>
      </p:grp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F84EF773-8AC8-372D-514F-EEF92D0D8095}"/>
              </a:ext>
            </a:extLst>
          </p:cNvPr>
          <p:cNvSpPr txBox="1">
            <a:spLocks/>
          </p:cNvSpPr>
          <p:nvPr/>
        </p:nvSpPr>
        <p:spPr>
          <a:xfrm>
            <a:off x="251520" y="1110565"/>
            <a:ext cx="6901304" cy="3693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Concatenation of non-overlapping blocks</a:t>
            </a:r>
          </a:p>
        </p:txBody>
      </p:sp>
      <p:sp>
        <p:nvSpPr>
          <p:cNvPr id="41" name="Content Placeholder 5">
            <a:extLst>
              <a:ext uri="{FF2B5EF4-FFF2-40B4-BE49-F238E27FC236}">
                <a16:creationId xmlns:a16="http://schemas.microsoft.com/office/drawing/2014/main" id="{6051F11D-96CB-C928-C570-B8B899715ACA}"/>
              </a:ext>
            </a:extLst>
          </p:cNvPr>
          <p:cNvSpPr txBox="1">
            <a:spLocks/>
          </p:cNvSpPr>
          <p:nvPr/>
        </p:nvSpPr>
        <p:spPr>
          <a:xfrm>
            <a:off x="6339438" y="1110565"/>
            <a:ext cx="3369651" cy="4967288"/>
          </a:xfrm>
          <a:prstGeom prst="rect">
            <a:avLst/>
          </a:prstGeom>
        </p:spPr>
        <p:txBody>
          <a:bodyPr/>
          <a:lstStyle>
            <a:lvl1pPr marL="266700" indent="-2667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2925" indent="-276225" algn="l" defTabSz="457200" rtl="0" eaLnBrk="1" latinLnBrk="0" hangingPunct="1">
              <a:spcBef>
                <a:spcPts val="12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457200" rtl="0" eaLnBrk="1" latinLnBrk="0" hangingPunct="1">
              <a:spcBef>
                <a:spcPts val="12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76325" indent="-266700" algn="l" defTabSz="457200" rtl="0" eaLnBrk="1" latinLnBrk="0" hangingPunct="1">
              <a:spcBef>
                <a:spcPts val="12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43025" indent="-266700" algn="l" defTabSz="457200" rtl="0" eaLnBrk="1" latinLnBrk="0" hangingPunct="1">
              <a:spcBef>
                <a:spcPts val="12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block 1: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gradient and RF   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block 2: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only gradients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block 3: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gradient and ADC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block 4: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 only gradients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block 5: </a:t>
            </a:r>
            <a:br>
              <a:rPr lang="en-US" sz="2000" dirty="0">
                <a:solidFill>
                  <a:schemeClr val="bg1">
                    <a:lumMod val="65000"/>
                  </a:schemeClr>
                </a:solidFill>
                <a:latin typeface="+mj-lt"/>
              </a:rPr>
            </a:b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gradient and RF …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184650D7-1761-A976-BD75-B938A6C79535}"/>
              </a:ext>
            </a:extLst>
          </p:cNvPr>
          <p:cNvSpPr txBox="1"/>
          <p:nvPr/>
        </p:nvSpPr>
        <p:spPr>
          <a:xfrm>
            <a:off x="481680" y="4246359"/>
            <a:ext cx="64409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Gradients do not have to start or end at 0 at the block boundaries </a:t>
            </a:r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81940156-E5B7-45B8-F593-AB50A3FA696A}"/>
              </a:ext>
            </a:extLst>
          </p:cNvPr>
          <p:cNvSpPr/>
          <p:nvPr/>
        </p:nvSpPr>
        <p:spPr>
          <a:xfrm>
            <a:off x="1312025" y="2206838"/>
            <a:ext cx="333153" cy="329191"/>
          </a:xfrm>
          <a:prstGeom prst="ellipse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val 83">
            <a:extLst>
              <a:ext uri="{FF2B5EF4-FFF2-40B4-BE49-F238E27FC236}">
                <a16:creationId xmlns:a16="http://schemas.microsoft.com/office/drawing/2014/main" id="{D46F5D2E-7D53-535A-50F0-8FB87B5CAD3A}"/>
              </a:ext>
            </a:extLst>
          </p:cNvPr>
          <p:cNvSpPr/>
          <p:nvPr/>
        </p:nvSpPr>
        <p:spPr>
          <a:xfrm>
            <a:off x="2067033" y="3622290"/>
            <a:ext cx="333153" cy="329191"/>
          </a:xfrm>
          <a:prstGeom prst="ellipse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83">
            <a:extLst>
              <a:ext uri="{FF2B5EF4-FFF2-40B4-BE49-F238E27FC236}">
                <a16:creationId xmlns:a16="http://schemas.microsoft.com/office/drawing/2014/main" id="{388B8AAE-6719-C1A0-75BD-66FAD78A3BFB}"/>
              </a:ext>
            </a:extLst>
          </p:cNvPr>
          <p:cNvSpPr/>
          <p:nvPr/>
        </p:nvSpPr>
        <p:spPr>
          <a:xfrm>
            <a:off x="3046461" y="3610094"/>
            <a:ext cx="333153" cy="329191"/>
          </a:xfrm>
          <a:prstGeom prst="ellipse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2AD8FA7-DB38-3DEC-6F98-69D067DB159D}"/>
              </a:ext>
            </a:extLst>
          </p:cNvPr>
          <p:cNvSpPr txBox="1"/>
          <p:nvPr/>
        </p:nvSpPr>
        <p:spPr>
          <a:xfrm>
            <a:off x="96983" y="4835723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  <a:cs typeface="Arial" panose="020B0604020202020204" pitchFamily="34" charset="0"/>
              </a:rPr>
              <a:t>*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slide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courtesy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Maxim Zaitsev,</a:t>
            </a:r>
          </a:p>
        </p:txBody>
      </p:sp>
    </p:spTree>
    <p:extLst>
      <p:ext uri="{BB962C8B-B14F-4D97-AF65-F5344CB8AC3E}">
        <p14:creationId xmlns:p14="http://schemas.microsoft.com/office/powerpoint/2010/main" val="220867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5A9BD5A-65CD-7835-D845-8A4051B61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Pulseq</a:t>
            </a:r>
            <a:r>
              <a:rPr lang="de-DE" dirty="0"/>
              <a:t> *.</a:t>
            </a:r>
            <a:r>
              <a:rPr lang="de-DE" dirty="0" err="1"/>
              <a:t>seq</a:t>
            </a:r>
            <a:r>
              <a:rPr lang="de-DE" dirty="0"/>
              <a:t> Files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46DF48-F94E-7A65-02CA-A463811BB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74" y="1131590"/>
            <a:ext cx="4937674" cy="316306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BD9E3EA-DB7F-AAF4-DFDD-4F2F6BE9F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45" y="1131590"/>
            <a:ext cx="3163069" cy="31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8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Pulseq</a:t>
            </a:r>
            <a:r>
              <a:rPr lang="de-DE" dirty="0"/>
              <a:t> Framework </a:t>
            </a:r>
            <a:r>
              <a:rPr lang="de-DE" dirty="0" err="1"/>
              <a:t>Overview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8E5426D-6293-2D91-A3E9-D927435D83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074264"/>
            <a:ext cx="9144000" cy="336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2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3CF28EA-C258-FCB0-D625-2C987BAA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>
                <a:solidFill>
                  <a:srgbClr val="3A79AC"/>
                </a:solidFill>
              </a:rPr>
              <a:t> </a:t>
            </a:r>
            <a:r>
              <a:rPr lang="de-DE" dirty="0"/>
              <a:t>Design Tool</a:t>
            </a:r>
            <a:r>
              <a:rPr lang="de-DE" dirty="0">
                <a:solidFill>
                  <a:srgbClr val="3A79AC"/>
                </a:solidFill>
              </a:rPr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38AB050-580D-17D5-4F3D-42F822F60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709550"/>
            <a:ext cx="3419858" cy="117323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9D076A3-990F-53D9-BD39-1B54528F7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75" y="1707654"/>
            <a:ext cx="2682428" cy="268242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56A26B3-9880-9412-2E51-359398E4F5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2119"/>
          <a:stretch/>
        </p:blipFill>
        <p:spPr>
          <a:xfrm>
            <a:off x="4967670" y="1851670"/>
            <a:ext cx="3614528" cy="174521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CA00EE9C-D09D-031F-DF36-31913B10AFAE}"/>
              </a:ext>
            </a:extLst>
          </p:cNvPr>
          <p:cNvSpPr txBox="1"/>
          <p:nvPr/>
        </p:nvSpPr>
        <p:spPr>
          <a:xfrm>
            <a:off x="123269" y="4838114"/>
            <a:ext cx="89109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Ravi et al., </a:t>
            </a:r>
            <a:r>
              <a:rPr lang="en-US" sz="1050" dirty="0" err="1"/>
              <a:t>PyPulseq</a:t>
            </a:r>
            <a:r>
              <a:rPr lang="en-US" sz="1050" dirty="0"/>
              <a:t>: A Python Package for MRI Pulse Sequence Design. J. Open Source </a:t>
            </a:r>
            <a:r>
              <a:rPr lang="en-US" sz="1050" dirty="0" err="1"/>
              <a:t>Softw</a:t>
            </a:r>
            <a:r>
              <a:rPr lang="en-US" sz="1050" dirty="0"/>
              <a:t>. 2019;4:1725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02D6241-4E76-8D04-0169-51A794CEE2FC}"/>
              </a:ext>
            </a:extLst>
          </p:cNvPr>
          <p:cNvSpPr txBox="1"/>
          <p:nvPr/>
        </p:nvSpPr>
        <p:spPr>
          <a:xfrm>
            <a:off x="5010738" y="3723878"/>
            <a:ext cx="3528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/>
              <a:t>https://pypi.org/project/pypulseq/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3E39573-75A1-FC64-8160-B0EEA45F8367}"/>
              </a:ext>
            </a:extLst>
          </p:cNvPr>
          <p:cNvSpPr txBox="1"/>
          <p:nvPr/>
        </p:nvSpPr>
        <p:spPr>
          <a:xfrm>
            <a:off x="179512" y="42868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https://github.com/imr-framework/pypulseq</a:t>
            </a:r>
          </a:p>
        </p:txBody>
      </p:sp>
    </p:spTree>
    <p:extLst>
      <p:ext uri="{BB962C8B-B14F-4D97-AF65-F5344CB8AC3E}">
        <p14:creationId xmlns:p14="http://schemas.microsoft.com/office/powerpoint/2010/main" val="744816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3CF28EA-C258-FCB0-D625-2C987BAA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/>
              <a:t>: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Issues</a:t>
            </a:r>
            <a:endParaRPr lang="de-DE" dirty="0">
              <a:solidFill>
                <a:srgbClr val="3A79AC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104CC49-33AF-6CAC-DF3F-C83D86F34E67}"/>
              </a:ext>
            </a:extLst>
          </p:cNvPr>
          <p:cNvSpPr txBox="1"/>
          <p:nvPr/>
        </p:nvSpPr>
        <p:spPr>
          <a:xfrm>
            <a:off x="679043" y="987574"/>
            <a:ext cx="7785914" cy="83099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`</a:t>
            </a:r>
            <a:r>
              <a:rPr lang="en-US" sz="12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np.float</a:t>
            </a:r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` was a deprecated alias for the </a:t>
            </a:r>
            <a:r>
              <a:rPr lang="en-US" sz="12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builtin</a:t>
            </a:r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`float`. To avoid this error in existing code, use `float` by itself. </a:t>
            </a:r>
          </a:p>
          <a:p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Doing this will not modify any behavior and is safe. If you specifically wanted the </a:t>
            </a:r>
            <a:r>
              <a:rPr lang="en-US" sz="12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numpy</a:t>
            </a:r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scalar type, use `np.float64` here.</a:t>
            </a:r>
          </a:p>
          <a:p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The aliases was originally deprecated in NumPy 1.20; for more details and guidance see the original release note at:</a:t>
            </a:r>
          </a:p>
          <a:p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   https://numpy.org/devdocs/release/1.20.0-notes.html#deprecations.</a:t>
            </a:r>
            <a:endParaRPr lang="de-DE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13A50BA-C85D-5ECE-BEED-FA257EF18921}"/>
              </a:ext>
            </a:extLst>
          </p:cNvPr>
          <p:cNvSpPr txBox="1"/>
          <p:nvPr/>
        </p:nvSpPr>
        <p:spPr>
          <a:xfrm>
            <a:off x="1043608" y="1923678"/>
            <a:ext cx="714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+mj-lt"/>
                <a:cs typeface="Arial" panose="020B0604020202020204" pitchFamily="34" charset="0"/>
              </a:rPr>
              <a:t>fixed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in </a:t>
            </a:r>
            <a:r>
              <a:rPr lang="de-DE" sz="2400" i="1" dirty="0" err="1">
                <a:latin typeface="+mj-lt"/>
                <a:cs typeface="Arial" panose="020B0604020202020204" pitchFamily="34" charset="0"/>
              </a:rPr>
              <a:t>sigpy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GitHub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repository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, but not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released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yet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 </a:t>
            </a:r>
            <a:endParaRPr lang="de-DE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0F237ADC-CCBF-EFD4-96EF-C61F8277C170}"/>
              </a:ext>
            </a:extLst>
          </p:cNvPr>
          <p:cNvSpPr/>
          <p:nvPr/>
        </p:nvSpPr>
        <p:spPr>
          <a:xfrm>
            <a:off x="679043" y="2899062"/>
            <a:ext cx="868621" cy="504056"/>
          </a:xfrm>
          <a:prstGeom prst="rightArrow">
            <a:avLst/>
          </a:prstGeom>
          <a:solidFill>
            <a:srgbClr val="3A79A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1720FC51-0807-A81C-1EA1-D98152768164}"/>
              </a:ext>
            </a:extLst>
          </p:cNvPr>
          <p:cNvSpPr/>
          <p:nvPr/>
        </p:nvSpPr>
        <p:spPr>
          <a:xfrm>
            <a:off x="1768212" y="2859782"/>
            <a:ext cx="6702687" cy="583200"/>
          </a:xfrm>
          <a:prstGeom prst="roundRect">
            <a:avLst/>
          </a:prstGeom>
          <a:solidFill>
            <a:srgbClr val="3A79A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git+https</a:t>
            </a:r>
            <a:r>
              <a:rPr lang="de-DE" dirty="0"/>
              <a:t>://github.com/</a:t>
            </a:r>
            <a:r>
              <a:rPr lang="de-DE" dirty="0" err="1"/>
              <a:t>imr</a:t>
            </a:r>
            <a:r>
              <a:rPr lang="de-DE" dirty="0"/>
              <a:t>-framework/</a:t>
            </a:r>
            <a:r>
              <a:rPr lang="de-DE" dirty="0" err="1"/>
              <a:t>pypulseq@dev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2557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3CF28EA-C258-FCB0-D625-2C987BAA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/>
              <a:t>: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Developments</a:t>
            </a:r>
            <a:endParaRPr lang="de-DE" dirty="0">
              <a:solidFill>
                <a:srgbClr val="3A79AC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04F0AD2-CBCA-21E4-A19E-228957E0A542}"/>
              </a:ext>
            </a:extLst>
          </p:cNvPr>
          <p:cNvSpPr txBox="1"/>
          <p:nvPr/>
        </p:nvSpPr>
        <p:spPr>
          <a:xfrm>
            <a:off x="323528" y="1131590"/>
            <a:ext cx="589520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+mj-lt"/>
                <a:cs typeface="Arial" panose="020B0604020202020204" pitchFamily="34" charset="0"/>
              </a:rPr>
              <a:t>As a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community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we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are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currently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j-lt"/>
                <a:cs typeface="Arial" panose="020B0604020202020204" pitchFamily="34" charset="0"/>
              </a:rPr>
              <a:t>working</a:t>
            </a:r>
            <a:r>
              <a:rPr lang="de-DE" sz="2400" dirty="0">
                <a:latin typeface="+mj-lt"/>
                <a:cs typeface="Arial" panose="020B0604020202020204" pitchFamily="34" charset="0"/>
              </a:rPr>
              <a:t> 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latin typeface="+mj-lt"/>
                <a:cs typeface="Arial" panose="020B0604020202020204" pitchFamily="34" charset="0"/>
              </a:rPr>
              <a:t>performance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+mj-lt"/>
                <a:cs typeface="Arial" panose="020B0604020202020204" pitchFamily="34" charset="0"/>
              </a:rPr>
              <a:t>improvements</a:t>
            </a:r>
            <a:endParaRPr lang="de-DE" sz="200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latin typeface="+mj-lt"/>
                <a:cs typeface="Arial" panose="020B0604020202020204" pitchFamily="34" charset="0"/>
              </a:rPr>
              <a:t>transition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+mj-lt"/>
                <a:cs typeface="Arial" panose="020B0604020202020204" pitchFamily="34" charset="0"/>
              </a:rPr>
              <a:t>to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„modern“ </a:t>
            </a:r>
            <a:r>
              <a:rPr lang="de-DE" sz="2000" dirty="0" err="1">
                <a:latin typeface="+mj-lt"/>
                <a:cs typeface="Arial" panose="020B0604020202020204" pitchFamily="34" charset="0"/>
              </a:rPr>
              <a:t>python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+mj-lt"/>
                <a:cs typeface="Arial" panose="020B0604020202020204" pitchFamily="34" charset="0"/>
              </a:rPr>
              <a:t>package</a:t>
            </a:r>
            <a:endParaRPr lang="de-DE" sz="2000" dirty="0">
              <a:latin typeface="+mj-lt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i="1" dirty="0" err="1">
                <a:latin typeface="+mj-lt"/>
                <a:cs typeface="Arial" panose="020B0604020202020204" pitchFamily="34" charset="0"/>
              </a:rPr>
              <a:t>SimpleNamespace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-&gt; </a:t>
            </a:r>
            <a:r>
              <a:rPr lang="de-DE" sz="2000" i="1" dirty="0" err="1">
                <a:latin typeface="+mj-lt"/>
                <a:cs typeface="Arial" panose="020B0604020202020204" pitchFamily="34" charset="0"/>
              </a:rPr>
              <a:t>dataclass</a:t>
            </a:r>
            <a:endParaRPr lang="de-DE" sz="2000" i="1" dirty="0">
              <a:latin typeface="+mj-lt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latin typeface="+mj-lt"/>
                <a:cs typeface="Arial" panose="020B0604020202020204" pitchFamily="34" charset="0"/>
              </a:rPr>
              <a:t>comprehensive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CI/CD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latin typeface="+mj-lt"/>
                <a:cs typeface="Arial" panose="020B0604020202020204" pitchFamily="34" charset="0"/>
              </a:rPr>
              <a:t>automated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+mj-lt"/>
                <a:cs typeface="Arial" panose="020B0604020202020204" pitchFamily="34" charset="0"/>
              </a:rPr>
              <a:t>testing</a:t>
            </a:r>
            <a:r>
              <a:rPr lang="de-DE" sz="2000" dirty="0">
                <a:latin typeface="+mj-lt"/>
                <a:cs typeface="Arial" panose="020B0604020202020204" pitchFamily="34" charset="0"/>
              </a:rPr>
              <a:t> and </a:t>
            </a:r>
            <a:r>
              <a:rPr lang="de-DE" sz="2000" dirty="0" err="1">
                <a:latin typeface="+mj-lt"/>
                <a:cs typeface="Arial" panose="020B0604020202020204" pitchFamily="34" charset="0"/>
              </a:rPr>
              <a:t>reporting</a:t>
            </a:r>
            <a:endParaRPr lang="de-DE" sz="2000" dirty="0">
              <a:latin typeface="+mj-lt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+mj-lt"/>
                <a:cs typeface="Arial" panose="020B0604020202020204" pitchFamily="34" charset="0"/>
              </a:rPr>
              <a:t>…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+mj-lt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7F6A6F0-3CF6-58D9-1C4C-43E70AE40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58" y="3723878"/>
            <a:ext cx="2952328" cy="75038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A1FA522-770F-F8FA-12A1-62B7518D2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4" y="1880389"/>
            <a:ext cx="2682428" cy="268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4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99C0E9C-240E-45C1-9F11-A0F146C7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/>
              <a:t>: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Sequence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F27A24-A779-115D-B322-B551BB710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600"/>
          <a:stretch/>
        </p:blipFill>
        <p:spPr>
          <a:xfrm>
            <a:off x="503039" y="877714"/>
            <a:ext cx="813792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28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99C0E9C-240E-45C1-9F11-A0F146C7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/>
              <a:t>: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Sequence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F27A24-A779-115D-B322-B551BB710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821" b="10779"/>
          <a:stretch/>
        </p:blipFill>
        <p:spPr>
          <a:xfrm>
            <a:off x="503039" y="877714"/>
            <a:ext cx="813792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4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99C0E9C-240E-45C1-9F11-A0F146C7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/>
              <a:t>: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Sequence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F27A24-A779-115D-B322-B551BB710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821" b="10779"/>
          <a:stretch/>
        </p:blipFill>
        <p:spPr>
          <a:xfrm>
            <a:off x="503039" y="877714"/>
            <a:ext cx="8137921" cy="36004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286DDBE-90D0-93EA-22C8-9D28E61957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070"/>
          <a:stretch/>
        </p:blipFill>
        <p:spPr>
          <a:xfrm>
            <a:off x="452436" y="718592"/>
            <a:ext cx="8239125" cy="405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40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99C0E9C-240E-45C1-9F11-A0F146C7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PyPulseq</a:t>
            </a:r>
            <a:r>
              <a:rPr lang="de-DE" dirty="0"/>
              <a:t>: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Sequence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7A95754-A6A8-2C6F-325E-A20F46A56E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2" y="1275606"/>
            <a:ext cx="4320000" cy="3240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CE8613A-E891-2274-04B3-BF76EE198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0" y="1275731"/>
            <a:ext cx="432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0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C8FDE6-FD1B-B27A-5B83-4EB929DF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9080"/>
            <a:ext cx="7886700" cy="508209"/>
          </a:xfrm>
        </p:spPr>
        <p:txBody>
          <a:bodyPr>
            <a:normAutofit/>
          </a:bodyPr>
          <a:lstStyle/>
          <a:p>
            <a:r>
              <a:rPr lang="de-DE" b="1"/>
              <a:t>Introduction: System Overview</a:t>
            </a:r>
            <a:endParaRPr lang="en-US" b="1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A56139-E02A-0650-77CD-5DD59F9AD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BA8D-C4D0-4675-8F4A-74F8E60FF70B}" type="slidenum">
              <a:rPr lang="en-US" smtClean="0"/>
              <a:t>18</a:t>
            </a:fld>
            <a:endParaRPr lang="en-US"/>
          </a:p>
        </p:txBody>
      </p: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CDFC16FA-786A-2074-9C17-03AF73202E7D}"/>
              </a:ext>
            </a:extLst>
          </p:cNvPr>
          <p:cNvGrpSpPr/>
          <p:nvPr/>
        </p:nvGrpSpPr>
        <p:grpSpPr>
          <a:xfrm>
            <a:off x="640541" y="1406037"/>
            <a:ext cx="3074409" cy="2748685"/>
            <a:chOff x="352810" y="2057311"/>
            <a:chExt cx="4099212" cy="366491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8E608205-1A8D-89AA-4710-A78E01B154A1}"/>
                </a:ext>
              </a:extLst>
            </p:cNvPr>
            <p:cNvSpPr/>
            <p:nvPr/>
          </p:nvSpPr>
          <p:spPr>
            <a:xfrm>
              <a:off x="352810" y="2057311"/>
              <a:ext cx="4099212" cy="3664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de-DE" sz="1350" b="1">
                  <a:solidFill>
                    <a:schemeClr val="tx1"/>
                  </a:solidFill>
                </a:rPr>
                <a:t>Ultralow-field MRI Console</a:t>
              </a:r>
              <a:endParaRPr lang="en-US" sz="1350" b="1">
                <a:solidFill>
                  <a:schemeClr val="tx1"/>
                </a:solidFill>
              </a:endParaRPr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6FF06079-AAEC-42F4-8253-FAE97AB01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2" t="34074" r="10138" b="25927"/>
            <a:stretch/>
          </p:blipFill>
          <p:spPr>
            <a:xfrm>
              <a:off x="548670" y="3396932"/>
              <a:ext cx="3707492" cy="1456033"/>
            </a:xfrm>
            <a:prstGeom prst="rect">
              <a:avLst/>
            </a:prstGeom>
            <a:grpFill/>
          </p:spPr>
        </p:pic>
        <p:cxnSp>
          <p:nvCxnSpPr>
            <p:cNvPr id="24" name="Gerade Verbindung mit Pfeil 23">
              <a:extLst>
                <a:ext uri="{FF2B5EF4-FFF2-40B4-BE49-F238E27FC236}">
                  <a16:creationId xmlns:a16="http://schemas.microsoft.com/office/drawing/2014/main" id="{B3B847F2-1B5F-56FF-96C9-823DFA700A9E}"/>
                </a:ext>
              </a:extLst>
            </p:cNvPr>
            <p:cNvCxnSpPr>
              <a:cxnSpLocks/>
              <a:stCxn id="43" idx="2"/>
              <a:endCxn id="29" idx="3"/>
            </p:cNvCxnSpPr>
            <p:nvPr/>
          </p:nvCxnSpPr>
          <p:spPr>
            <a:xfrm rot="5400000">
              <a:off x="2889954" y="4713417"/>
              <a:ext cx="683292" cy="695589"/>
            </a:xfrm>
            <a:prstGeom prst="bentConnector2">
              <a:avLst/>
            </a:prstGeom>
            <a:grpFill/>
            <a:ln w="12700"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mit Pfeil 24">
              <a:extLst>
                <a:ext uri="{FF2B5EF4-FFF2-40B4-BE49-F238E27FC236}">
                  <a16:creationId xmlns:a16="http://schemas.microsoft.com/office/drawing/2014/main" id="{61631D0A-0172-F55B-02A7-067593FD5A95}"/>
                </a:ext>
              </a:extLst>
            </p:cNvPr>
            <p:cNvCxnSpPr>
              <a:cxnSpLocks/>
              <a:stCxn id="41" idx="2"/>
              <a:endCxn id="28" idx="3"/>
            </p:cNvCxnSpPr>
            <p:nvPr/>
          </p:nvCxnSpPr>
          <p:spPr>
            <a:xfrm rot="5400000">
              <a:off x="2785862" y="4817511"/>
              <a:ext cx="402056" cy="206169"/>
            </a:xfrm>
            <a:prstGeom prst="bentConnector2">
              <a:avLst/>
            </a:prstGeom>
            <a:grpFill/>
            <a:ln w="12700">
              <a:solidFill>
                <a:schemeClr val="accent5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0BFD9FB2-E894-7270-A265-6A550AC150DD}"/>
                </a:ext>
              </a:extLst>
            </p:cNvPr>
            <p:cNvSpPr txBox="1"/>
            <p:nvPr/>
          </p:nvSpPr>
          <p:spPr>
            <a:xfrm>
              <a:off x="1286786" y="4952345"/>
              <a:ext cx="1597019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50">
                  <a:solidFill>
                    <a:schemeClr val="tx2"/>
                  </a:solidFill>
                </a:rPr>
                <a:t>Transmit (TX) Card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5E0E35-4FF6-62E5-F43B-A75E2AF49BB3}"/>
                </a:ext>
              </a:extLst>
            </p:cNvPr>
            <p:cNvSpPr txBox="1"/>
            <p:nvPr/>
          </p:nvSpPr>
          <p:spPr>
            <a:xfrm>
              <a:off x="1353043" y="5233581"/>
              <a:ext cx="15307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50">
                  <a:solidFill>
                    <a:schemeClr val="tx2"/>
                  </a:solidFill>
                </a:rPr>
                <a:t>Receive (RX)</a:t>
              </a:r>
              <a:r>
                <a:rPr lang="en-US" sz="1050">
                  <a:solidFill>
                    <a:schemeClr val="tx2"/>
                  </a:solidFill>
                </a:rPr>
                <a:t> Card</a:t>
              </a:r>
              <a:endParaRPr lang="de-DE" sz="1050">
                <a:solidFill>
                  <a:schemeClr val="tx2"/>
                </a:solidFill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5131F73D-DCB8-6388-4E30-8AB330AA0559}"/>
                </a:ext>
              </a:extLst>
            </p:cNvPr>
            <p:cNvSpPr/>
            <p:nvPr/>
          </p:nvSpPr>
          <p:spPr>
            <a:xfrm>
              <a:off x="3016156" y="3797329"/>
              <a:ext cx="147634" cy="922237"/>
            </a:xfrm>
            <a:prstGeom prst="rect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8E3169B5-042D-E7CA-270F-585B3631A119}"/>
                </a:ext>
              </a:extLst>
            </p:cNvPr>
            <p:cNvSpPr/>
            <p:nvPr/>
          </p:nvSpPr>
          <p:spPr>
            <a:xfrm>
              <a:off x="3505576" y="3797329"/>
              <a:ext cx="147634" cy="92223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DD84538-1845-A889-D8C8-17B4B8FD2937}"/>
              </a:ext>
            </a:extLst>
          </p:cNvPr>
          <p:cNvGrpSpPr/>
          <p:nvPr/>
        </p:nvGrpSpPr>
        <p:grpSpPr>
          <a:xfrm>
            <a:off x="4683016" y="891662"/>
            <a:ext cx="3356314" cy="1408898"/>
            <a:chOff x="-4799030" y="2016579"/>
            <a:chExt cx="4475085" cy="187853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57C211F8-6310-4930-16F8-F431A1BC1B7D}"/>
                </a:ext>
              </a:extLst>
            </p:cNvPr>
            <p:cNvGrpSpPr/>
            <p:nvPr/>
          </p:nvGrpSpPr>
          <p:grpSpPr>
            <a:xfrm>
              <a:off x="-4799030" y="2016579"/>
              <a:ext cx="4475085" cy="1831269"/>
              <a:chOff x="7187597" y="2370148"/>
              <a:chExt cx="7179791" cy="2938074"/>
            </a:xfrm>
          </p:grpSpPr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BBE4236E-54B1-79BE-3B64-2F51BEB0E739}"/>
                  </a:ext>
                </a:extLst>
              </p:cNvPr>
              <p:cNvSpPr/>
              <p:nvPr/>
            </p:nvSpPr>
            <p:spPr>
              <a:xfrm rot="16200000">
                <a:off x="9308458" y="249290"/>
                <a:ext cx="2938071" cy="7179788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0C5CFFEE-BE41-83F6-5002-7A5258C6FE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6672" b="94784" l="20073" r="83202">
                            <a14:foregroundMark x1="64857" y1="50910" x2="74924" y2="53943"/>
                            <a14:foregroundMark x1="74924" y1="53943" x2="81352" y2="49009"/>
                            <a14:foregroundMark x1="81352" y1="49009" x2="80200" y2="64820"/>
                            <a14:foregroundMark x1="80200" y1="64820" x2="80412" y2="42580"/>
                            <a14:foregroundMark x1="61674" y1="19248" x2="66798" y2="27497"/>
                            <a14:foregroundMark x1="66798" y1="27497" x2="80230" y2="19329"/>
                            <a14:foregroundMark x1="80230" y1="19329" x2="81110" y2="21472"/>
                            <a14:foregroundMark x1="68193" y1="78528" x2="69012" y2="90659"/>
                            <a14:foregroundMark x1="69012" y1="90659" x2="77350" y2="77436"/>
                            <a14:foregroundMark x1="77350" y1="77436" x2="81807" y2="49818"/>
                            <a14:foregroundMark x1="64160" y1="79458" x2="72589" y2="99393"/>
                            <a14:foregroundMark x1="72589" y1="99393" x2="76137" y2="89527"/>
                            <a14:foregroundMark x1="76137" y1="89527" x2="75409" y2="85564"/>
                            <a14:foregroundMark x1="22498" y1="72422" x2="21286" y2="51072"/>
                            <a14:foregroundMark x1="21286" y1="51072" x2="22559" y2="30894"/>
                            <a14:foregroundMark x1="22559" y1="30894" x2="31747" y2="18318"/>
                            <a14:foregroundMark x1="31747" y1="18318" x2="39812" y2="12657"/>
                            <a14:foregroundMark x1="39812" y1="12657" x2="48817" y2="13263"/>
                            <a14:foregroundMark x1="48817" y1="13263" x2="57793" y2="19774"/>
                            <a14:foregroundMark x1="57793" y1="19774" x2="45876" y2="18277"/>
                            <a14:foregroundMark x1="45876" y1="18277" x2="28017" y2="28306"/>
                            <a14:foregroundMark x1="28017" y1="28306" x2="38266" y2="23332"/>
                            <a14:foregroundMark x1="38266" y1="23332" x2="45664" y2="14032"/>
                            <a14:foregroundMark x1="45664" y1="14032" x2="53760" y2="21674"/>
                            <a14:foregroundMark x1="53760" y1="21674" x2="60127" y2="22240"/>
                            <a14:foregroundMark x1="33748" y1="36838" x2="30958" y2="38900"/>
                            <a14:foregroundMark x1="47210" y1="26648" x2="50546" y2="25920"/>
                            <a14:foregroundMark x1="73044" y1="32026" x2="79594" y2="39830"/>
                            <a14:foregroundMark x1="81656" y1="71290" x2="80837" y2="47149"/>
                            <a14:foregroundMark x1="80837" y1="47149" x2="80837" y2="24262"/>
                            <a14:foregroundMark x1="80837" y1="24262" x2="80655" y2="12899"/>
                            <a14:foregroundMark x1="80655" y1="12899" x2="64948" y2="12131"/>
                            <a14:foregroundMark x1="64948" y1="12131" x2="58187" y2="18722"/>
                            <a14:foregroundMark x1="58187" y1="18722" x2="58187" y2="19450"/>
                            <a14:foregroundMark x1="59733" y1="10352" x2="75531" y2="8532"/>
                            <a14:foregroundMark x1="75531" y1="8532" x2="67404" y2="11120"/>
                            <a14:foregroundMark x1="67404" y1="11120" x2="74439" y2="8896"/>
                            <a14:foregroundMark x1="82505" y1="11848" x2="82929" y2="60372"/>
                            <a14:foregroundMark x1="82929" y1="60372" x2="82929" y2="60372"/>
                            <a14:foregroundMark x1="42207" y1="91468" x2="41813" y2="85362"/>
                            <a14:foregroundMark x1="30837" y1="87788" x2="30837" y2="82976"/>
                            <a14:foregroundMark x1="30139" y1="87424" x2="30139" y2="87424"/>
                            <a14:foregroundMark x1="42086" y1="92034" x2="42086" y2="92034"/>
                            <a14:foregroundMark x1="42086" y1="92398" x2="42905" y2="90538"/>
                            <a14:foregroundMark x1="79594" y1="93530" x2="82353" y2="78690"/>
                            <a14:foregroundMark x1="80088" y1="93245" x2="82080" y2="92600"/>
                            <a14:foregroundMark x1="76956" y1="94258" x2="80027" y2="93264"/>
                            <a14:foregroundMark x1="83050" y1="75738" x2="81565" y2="86575"/>
                            <a14:foregroundMark x1="81589" y1="86105" x2="82080" y2="76304"/>
                            <a14:foregroundMark x1="81565" y1="86575" x2="81572" y2="86444"/>
                            <a14:foregroundMark x1="82080" y1="76304" x2="80261" y2="86332"/>
                            <a14:foregroundMark x1="80261" y1="86332" x2="79594" y2="87020"/>
                            <a14:foregroundMark x1="56398" y1="44278" x2="61219" y2="54832"/>
                            <a14:foregroundMark x1="61219" y1="54832" x2="58065" y2="46017"/>
                            <a14:foregroundMark x1="58065" y1="46017" x2="63705" y2="55277"/>
                            <a14:foregroundMark x1="63705" y1="55277" x2="62644" y2="55358"/>
                            <a14:foregroundMark x1="41935" y1="48160" x2="36477" y2="59604"/>
                            <a14:foregroundMark x1="36477" y1="59604" x2="36871" y2="70481"/>
                            <a14:foregroundMark x1="36871" y1="70481" x2="41389" y2="74444"/>
                            <a14:foregroundMark x1="20133" y1="65184" x2="22226" y2="31662"/>
                            <a14:foregroundMark x1="79018" y1="94824" x2="82808" y2="86615"/>
                            <a14:foregroundMark x1="82808" y1="86615" x2="79867" y2="93328"/>
                            <a14:foregroundMark x1="82505" y1="89446" x2="82353" y2="83138"/>
                            <a14:foregroundMark x1="80412" y1="89810" x2="82777" y2="83906"/>
                            <a14:foregroundMark x1="83202" y1="80550" x2="81383" y2="89082"/>
                            <a14:foregroundMark x1="82777" y1="94258" x2="78320" y2="94824"/>
                            <a14:foregroundMark x1="59733" y1="7966" x2="65979" y2="6672"/>
                            <a14:foregroundMark x1="36264" y1="43510" x2="45421" y2="36514"/>
                            <a14:foregroundMark x1="45421" y1="36514" x2="61947" y2="34209"/>
                            <a14:foregroundMark x1="61947" y1="34209" x2="67708" y2="45734"/>
                            <a14:foregroundMark x1="67708" y1="45734" x2="56216" y2="40801"/>
                            <a14:foregroundMark x1="56216" y1="40801" x2="42662" y2="43389"/>
                            <a14:foregroundMark x1="42662" y1="43389" x2="62007" y2="35503"/>
                            <a14:foregroundMark x1="62007" y1="35503" x2="47635" y2="39426"/>
                            <a14:backgroundMark x1="50819" y1="90376" x2="58096" y2="87829"/>
                            <a14:backgroundMark x1="58096" y1="87829" x2="64251" y2="92357"/>
                            <a14:backgroundMark x1="64251" y1="92357" x2="64857" y2="93166"/>
                            <a14:backgroundMark x1="79890" y1="94019" x2="80240" y2="92415"/>
                            <a14:backgroundMark x1="67223" y1="93530" x2="62371" y2="8297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05" t="7222" r="20887" b="5371"/>
              <a:stretch/>
            </p:blipFill>
            <p:spPr>
              <a:xfrm rot="5400000">
                <a:off x="7225393" y="2336120"/>
                <a:ext cx="2934306" cy="3009897"/>
              </a:xfrm>
              <a:prstGeom prst="rect">
                <a:avLst/>
              </a:prstGeom>
            </p:spPr>
          </p:pic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51F65720-BEA1-6FDA-063A-4E21E420F991}"/>
                </a:ext>
              </a:extLst>
            </p:cNvPr>
            <p:cNvSpPr txBox="1"/>
            <p:nvPr/>
          </p:nvSpPr>
          <p:spPr>
            <a:xfrm>
              <a:off x="-2806699" y="2048450"/>
              <a:ext cx="2424817" cy="184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/>
                <a:t>OSI²One</a:t>
              </a:r>
              <a:r>
                <a:rPr lang="de-DE" sz="1200" dirty="0"/>
                <a:t>: </a:t>
              </a:r>
              <a:r>
                <a:rPr lang="de-DE" sz="1200" dirty="0" err="1"/>
                <a:t>Affordable</a:t>
              </a:r>
              <a:r>
                <a:rPr lang="de-DE" sz="1200" dirty="0"/>
                <a:t> open-source permanent </a:t>
              </a:r>
              <a:r>
                <a:rPr lang="de-DE" sz="1200" dirty="0" err="1"/>
                <a:t>magnet</a:t>
              </a:r>
              <a:endParaRPr lang="de-DE" sz="1200" dirty="0"/>
            </a:p>
            <a:p>
              <a:pPr marL="135731" indent="-135731">
                <a:buFont typeface="Wingdings" panose="05000000000000000000" pitchFamily="2" charset="2"/>
                <a:buChar char="§"/>
              </a:pPr>
              <a:r>
                <a:rPr lang="de-DE" sz="1200" dirty="0" err="1"/>
                <a:t>Magnetic</a:t>
              </a:r>
              <a:r>
                <a:rPr lang="de-DE" sz="1200" dirty="0"/>
                <a:t> </a:t>
              </a:r>
              <a:r>
                <a:rPr lang="de-DE" sz="1200" dirty="0" err="1"/>
                <a:t>field</a:t>
              </a:r>
              <a:r>
                <a:rPr lang="de-DE" sz="1200" dirty="0"/>
                <a:t> </a:t>
              </a:r>
              <a:r>
                <a:rPr lang="de-DE" sz="1200" dirty="0" err="1"/>
                <a:t>strength</a:t>
              </a:r>
              <a:r>
                <a:rPr lang="de-DE" sz="1200" dirty="0"/>
                <a:t> </a:t>
              </a:r>
              <a:r>
                <a:rPr lang="de-DE" sz="1200" dirty="0" err="1"/>
                <a:t>of</a:t>
              </a:r>
              <a:r>
                <a:rPr lang="de-DE" sz="1200" dirty="0"/>
                <a:t> 48 </a:t>
              </a:r>
              <a:r>
                <a:rPr lang="de-DE" sz="1200" dirty="0" err="1"/>
                <a:t>mT</a:t>
              </a:r>
              <a:endParaRPr lang="de-DE" sz="1200" dirty="0"/>
            </a:p>
            <a:p>
              <a:pPr marL="135731" indent="-135731">
                <a:buFont typeface="Wingdings" panose="05000000000000000000" pitchFamily="2" charset="2"/>
                <a:buChar char="§"/>
              </a:pPr>
              <a:r>
                <a:rPr lang="de-DE" sz="1200" dirty="0" err="1"/>
                <a:t>Weight</a:t>
              </a:r>
              <a:r>
                <a:rPr lang="de-DE" sz="1200" dirty="0"/>
                <a:t> &lt; 50 kg</a:t>
              </a:r>
            </a:p>
            <a:p>
              <a:pPr marL="135731" indent="-135731">
                <a:buFont typeface="Wingdings" panose="05000000000000000000" pitchFamily="2" charset="2"/>
                <a:buChar char="§"/>
              </a:pPr>
              <a:r>
                <a:rPr lang="de-DE" sz="1200" dirty="0"/>
                <a:t>Material </a:t>
              </a:r>
              <a:r>
                <a:rPr lang="de-DE" sz="1200" dirty="0" err="1"/>
                <a:t>cost</a:t>
              </a:r>
              <a:r>
                <a:rPr lang="de-DE" sz="1200" dirty="0"/>
                <a:t> ~20.000€</a:t>
              </a:r>
              <a:endParaRPr lang="en-US" sz="1200" dirty="0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F6BBB72-A4A6-F1BD-7CF2-E8D5E28319FC}"/>
              </a:ext>
            </a:extLst>
          </p:cNvPr>
          <p:cNvGrpSpPr/>
          <p:nvPr/>
        </p:nvGrpSpPr>
        <p:grpSpPr>
          <a:xfrm>
            <a:off x="4563959" y="2696942"/>
            <a:ext cx="3451355" cy="1549762"/>
            <a:chOff x="3539932" y="3404817"/>
            <a:chExt cx="4601806" cy="2066349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3F0870B-B5FA-7FD2-6FFB-58CD1F89B2AC}"/>
                </a:ext>
              </a:extLst>
            </p:cNvPr>
            <p:cNvSpPr/>
            <p:nvPr/>
          </p:nvSpPr>
          <p:spPr>
            <a:xfrm rot="16200000">
              <a:off x="4987150" y="2201298"/>
              <a:ext cx="1834092" cy="447508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BC586184-897E-222C-72E3-279FC9000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59" t="4575" r="26575" b="1172"/>
            <a:stretch/>
          </p:blipFill>
          <p:spPr>
            <a:xfrm rot="522964">
              <a:off x="3539932" y="3404817"/>
              <a:ext cx="1934108" cy="2066349"/>
            </a:xfrm>
            <a:custGeom>
              <a:avLst/>
              <a:gdLst>
                <a:gd name="connsiteX0" fmla="*/ 0 w 2995926"/>
                <a:gd name="connsiteY0" fmla="*/ 393317 h 3200766"/>
                <a:gd name="connsiteX1" fmla="*/ 2565520 w 2995926"/>
                <a:gd name="connsiteY1" fmla="*/ 0 h 3200766"/>
                <a:gd name="connsiteX2" fmla="*/ 2995926 w 2995926"/>
                <a:gd name="connsiteY2" fmla="*/ 2807450 h 3200766"/>
                <a:gd name="connsiteX3" fmla="*/ 430406 w 2995926"/>
                <a:gd name="connsiteY3" fmla="*/ 3200766 h 3200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5926" h="3200766">
                  <a:moveTo>
                    <a:pt x="0" y="393317"/>
                  </a:moveTo>
                  <a:lnTo>
                    <a:pt x="2565520" y="0"/>
                  </a:lnTo>
                  <a:lnTo>
                    <a:pt x="2995926" y="2807450"/>
                  </a:lnTo>
                  <a:lnTo>
                    <a:pt x="430406" y="3200766"/>
                  </a:lnTo>
                  <a:close/>
                </a:path>
              </a:pathLst>
            </a:custGeom>
          </p:spPr>
        </p:pic>
      </p:grpSp>
      <p:cxnSp>
        <p:nvCxnSpPr>
          <p:cNvPr id="96" name="Gerade Verbindung mit Pfeil 44">
            <a:extLst>
              <a:ext uri="{FF2B5EF4-FFF2-40B4-BE49-F238E27FC236}">
                <a16:creationId xmlns:a16="http://schemas.microsoft.com/office/drawing/2014/main" id="{6C1DD5B2-B42A-9C7F-2943-A4DA10CBBFAE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3115841" y="3056890"/>
            <a:ext cx="154316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E6FD6CA0-7C0F-2A21-A193-76C13F62DCDF}"/>
              </a:ext>
            </a:extLst>
          </p:cNvPr>
          <p:cNvSpPr txBox="1"/>
          <p:nvPr/>
        </p:nvSpPr>
        <p:spPr>
          <a:xfrm>
            <a:off x="6090043" y="2914155"/>
            <a:ext cx="1818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/>
              <a:t>Amplification Hardware</a:t>
            </a:r>
          </a:p>
          <a:p>
            <a:pPr marL="135731" indent="-135731">
              <a:buFont typeface="Wingdings" panose="05000000000000000000" pitchFamily="2" charset="2"/>
              <a:buChar char="§"/>
            </a:pPr>
            <a:r>
              <a:rPr lang="de-DE" sz="1200"/>
              <a:t>Gradient amplifier</a:t>
            </a:r>
          </a:p>
          <a:p>
            <a:pPr marL="135731" indent="-135731">
              <a:buFont typeface="Wingdings" panose="05000000000000000000" pitchFamily="2" charset="2"/>
              <a:buChar char="§"/>
            </a:pPr>
            <a:r>
              <a:rPr lang="de-DE" sz="1200"/>
              <a:t>RFPA</a:t>
            </a:r>
          </a:p>
          <a:p>
            <a:pPr marL="135731" indent="-135731">
              <a:buFont typeface="Wingdings" panose="05000000000000000000" pitchFamily="2" charset="2"/>
              <a:buChar char="§"/>
            </a:pPr>
            <a:r>
              <a:rPr lang="de-DE" sz="1200"/>
              <a:t>Power supply</a:t>
            </a:r>
          </a:p>
          <a:p>
            <a:pPr marL="135731" indent="-135731">
              <a:buFont typeface="Wingdings" panose="05000000000000000000" pitchFamily="2" charset="2"/>
              <a:buChar char="§"/>
            </a:pPr>
            <a:r>
              <a:rPr lang="de-DE" sz="1200"/>
              <a:t>Preamp</a:t>
            </a:r>
          </a:p>
          <a:p>
            <a:pPr marL="135731" indent="-135731">
              <a:buFont typeface="Wingdings" panose="05000000000000000000" pitchFamily="2" charset="2"/>
              <a:buChar char="§"/>
            </a:pPr>
            <a:r>
              <a:rPr lang="de-DE" sz="1200"/>
              <a:t>TR-Switch</a:t>
            </a:r>
            <a:endParaRPr lang="en-US" sz="120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322C5F00-28D6-CB32-AE89-E44A4A03F5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057" y="805931"/>
            <a:ext cx="1374050" cy="471389"/>
          </a:xfrm>
          <a:prstGeom prst="rect">
            <a:avLst/>
          </a:prstGeom>
        </p:spPr>
      </p:pic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2AC028CD-8BE0-6E39-199C-C240C7638AD5}"/>
              </a:ext>
            </a:extLst>
          </p:cNvPr>
          <p:cNvCxnSpPr>
            <a:cxnSpLocks/>
            <a:stCxn id="104" idx="2"/>
            <a:endCxn id="31" idx="0"/>
          </p:cNvCxnSpPr>
          <p:nvPr/>
        </p:nvCxnSpPr>
        <p:spPr>
          <a:xfrm rot="5400000">
            <a:off x="2683101" y="1355609"/>
            <a:ext cx="569296" cy="296187"/>
          </a:xfrm>
          <a:prstGeom prst="bentConnector3">
            <a:avLst>
              <a:gd name="adj1" fmla="val 50000"/>
            </a:avLst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384E2D62-DAF3-F169-9DED-DA216827963B}"/>
              </a:ext>
            </a:extLst>
          </p:cNvPr>
          <p:cNvCxnSpPr>
            <a:cxnSpLocks/>
            <a:stCxn id="31" idx="1"/>
            <a:endCxn id="131" idx="3"/>
          </p:cNvCxnSpPr>
          <p:nvPr/>
        </p:nvCxnSpPr>
        <p:spPr>
          <a:xfrm flipH="1">
            <a:off x="1697182" y="2049332"/>
            <a:ext cx="378883" cy="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5">
            <a:extLst>
              <a:ext uri="{FF2B5EF4-FFF2-40B4-BE49-F238E27FC236}">
                <a16:creationId xmlns:a16="http://schemas.microsoft.com/office/drawing/2014/main" id="{911BE0AA-B0B1-7451-69B2-D4C200914573}"/>
              </a:ext>
            </a:extLst>
          </p:cNvPr>
          <p:cNvSpPr txBox="1"/>
          <p:nvPr/>
        </p:nvSpPr>
        <p:spPr>
          <a:xfrm>
            <a:off x="640541" y="4158984"/>
            <a:ext cx="3074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50"/>
              <a:t>Spectrum-Instrumentation, Measurement Cards</a:t>
            </a:r>
          </a:p>
          <a:p>
            <a:r>
              <a:rPr lang="de-DE" sz="1050"/>
              <a:t>RX-Card:	</a:t>
            </a:r>
            <a:r>
              <a:rPr lang="en-US" sz="1050">
                <a:solidFill>
                  <a:srgbClr val="000000"/>
                </a:solidFill>
              </a:rPr>
              <a:t>M2p5933-x4</a:t>
            </a:r>
            <a:endParaRPr lang="de-DE" sz="1050"/>
          </a:p>
          <a:p>
            <a:r>
              <a:rPr lang="de-DE" sz="1050"/>
              <a:t>TX-Card:	</a:t>
            </a:r>
            <a:r>
              <a:rPr lang="en-US" sz="1050">
                <a:solidFill>
                  <a:srgbClr val="000000"/>
                </a:solidFill>
              </a:rPr>
              <a:t>M2p6546-x4</a:t>
            </a:r>
            <a:endParaRPr lang="en-US" sz="1050"/>
          </a:p>
        </p:txBody>
      </p:sp>
      <p:cxnSp>
        <p:nvCxnSpPr>
          <p:cNvPr id="70" name="Gerade Verbindung mit Pfeil 44">
            <a:extLst>
              <a:ext uri="{FF2B5EF4-FFF2-40B4-BE49-F238E27FC236}">
                <a16:creationId xmlns:a16="http://schemas.microsoft.com/office/drawing/2014/main" id="{86147F6E-739B-E1C0-2B37-1937F37873AB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2748776" y="3056890"/>
            <a:ext cx="1910225" cy="769133"/>
          </a:xfrm>
          <a:prstGeom prst="bentConnector3">
            <a:avLst>
              <a:gd name="adj1" fmla="val 6483"/>
            </a:avLst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44">
            <a:extLst>
              <a:ext uri="{FF2B5EF4-FFF2-40B4-BE49-F238E27FC236}">
                <a16:creationId xmlns:a16="http://schemas.microsoft.com/office/drawing/2014/main" id="{A6A591AC-738C-4665-DE04-E9F317341C4D}"/>
              </a:ext>
            </a:extLst>
          </p:cNvPr>
          <p:cNvCxnSpPr>
            <a:cxnSpLocks/>
          </p:cNvCxnSpPr>
          <p:nvPr/>
        </p:nvCxnSpPr>
        <p:spPr>
          <a:xfrm flipV="1">
            <a:off x="5292915" y="2265113"/>
            <a:ext cx="0" cy="511478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mit Pfeil 44">
            <a:extLst>
              <a:ext uri="{FF2B5EF4-FFF2-40B4-BE49-F238E27FC236}">
                <a16:creationId xmlns:a16="http://schemas.microsoft.com/office/drawing/2014/main" id="{8F3A59C0-927A-F670-4C44-63529D6BC942}"/>
              </a:ext>
            </a:extLst>
          </p:cNvPr>
          <p:cNvCxnSpPr>
            <a:cxnSpLocks/>
            <a:endCxn id="13" idx="3"/>
          </p:cNvCxnSpPr>
          <p:nvPr/>
        </p:nvCxnSpPr>
        <p:spPr>
          <a:xfrm flipV="1">
            <a:off x="5384356" y="2265115"/>
            <a:ext cx="2174" cy="51955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Grafik 103" descr="Papier Silhouette">
            <a:extLst>
              <a:ext uri="{FF2B5EF4-FFF2-40B4-BE49-F238E27FC236}">
                <a16:creationId xmlns:a16="http://schemas.microsoft.com/office/drawing/2014/main" id="{764172A8-F983-D006-BEDC-96E875472A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8559" y="864491"/>
            <a:ext cx="354564" cy="354564"/>
          </a:xfrm>
          <a:prstGeom prst="rect">
            <a:avLst/>
          </a:prstGeom>
        </p:spPr>
      </p:pic>
      <p:sp>
        <p:nvSpPr>
          <p:cNvPr id="110" name="Textfeld 109">
            <a:extLst>
              <a:ext uri="{FF2B5EF4-FFF2-40B4-BE49-F238E27FC236}">
                <a16:creationId xmlns:a16="http://schemas.microsoft.com/office/drawing/2014/main" id="{D4270219-99D2-11EB-7437-282514183976}"/>
              </a:ext>
            </a:extLst>
          </p:cNvPr>
          <p:cNvSpPr txBox="1"/>
          <p:nvPr/>
        </p:nvSpPr>
        <p:spPr>
          <a:xfrm>
            <a:off x="3718200" y="3595190"/>
            <a:ext cx="916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>
                <a:solidFill>
                  <a:schemeClr val="tx2"/>
                </a:solidFill>
              </a:rPr>
              <a:t>RF, Gradients</a:t>
            </a: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BBAAB9F9-1125-BE27-7A4A-293CA2A248BA}"/>
              </a:ext>
            </a:extLst>
          </p:cNvPr>
          <p:cNvSpPr txBox="1"/>
          <p:nvPr/>
        </p:nvSpPr>
        <p:spPr>
          <a:xfrm>
            <a:off x="3848261" y="2860462"/>
            <a:ext cx="916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>
                <a:solidFill>
                  <a:schemeClr val="tx2"/>
                </a:solidFill>
              </a:rPr>
              <a:t>RX Signal</a:t>
            </a:r>
          </a:p>
        </p:txBody>
      </p:sp>
      <p:sp>
        <p:nvSpPr>
          <p:cNvPr id="131" name="Rechteck 130">
            <a:extLst>
              <a:ext uri="{FF2B5EF4-FFF2-40B4-BE49-F238E27FC236}">
                <a16:creationId xmlns:a16="http://schemas.microsoft.com/office/drawing/2014/main" id="{EE783F5B-EA54-A9A6-9B56-74962DF8BD4A}"/>
              </a:ext>
            </a:extLst>
          </p:cNvPr>
          <p:cNvSpPr/>
          <p:nvPr/>
        </p:nvSpPr>
        <p:spPr>
          <a:xfrm>
            <a:off x="789504" y="1788351"/>
            <a:ext cx="907678" cy="5219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25" b="1">
                <a:solidFill>
                  <a:schemeClr val="tx2"/>
                </a:solidFill>
              </a:rPr>
              <a:t>Acquisition</a:t>
            </a:r>
          </a:p>
          <a:p>
            <a:pPr algn="ctr"/>
            <a:r>
              <a:rPr lang="de-DE" sz="1125" b="1">
                <a:solidFill>
                  <a:schemeClr val="tx2"/>
                </a:solidFill>
              </a:rPr>
              <a:t>Control</a:t>
            </a:r>
            <a:endParaRPr lang="en-US" sz="1125" b="1">
              <a:solidFill>
                <a:schemeClr val="tx2"/>
              </a:solidFill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A4E7D154-A539-E854-14A0-6869A633DC63}"/>
              </a:ext>
            </a:extLst>
          </p:cNvPr>
          <p:cNvSpPr/>
          <p:nvPr/>
        </p:nvSpPr>
        <p:spPr>
          <a:xfrm>
            <a:off x="2076065" y="1788351"/>
            <a:ext cx="1487179" cy="5219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25" b="1">
                <a:solidFill>
                  <a:schemeClr val="tx2"/>
                </a:solidFill>
              </a:rPr>
              <a:t>Sequence Provider: Compute samples</a:t>
            </a:r>
            <a:endParaRPr lang="en-US" sz="1125" b="1">
              <a:solidFill>
                <a:schemeClr val="tx2"/>
              </a:solidFill>
            </a:endParaRPr>
          </a:p>
        </p:txBody>
      </p:sp>
      <p:pic>
        <p:nvPicPr>
          <p:cNvPr id="147" name="Grafik 146">
            <a:extLst>
              <a:ext uri="{FF2B5EF4-FFF2-40B4-BE49-F238E27FC236}">
                <a16:creationId xmlns:a16="http://schemas.microsoft.com/office/drawing/2014/main" id="{74040E16-3E06-27E6-81E8-B7DB88ACCC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83" y="4342411"/>
            <a:ext cx="714305" cy="343942"/>
          </a:xfrm>
          <a:prstGeom prst="rect">
            <a:avLst/>
          </a:prstGeom>
        </p:spPr>
      </p:pic>
      <p:pic>
        <p:nvPicPr>
          <p:cNvPr id="148" name="Grafik 147" descr="PTB-Logo.jpg">
            <a:extLst>
              <a:ext uri="{FF2B5EF4-FFF2-40B4-BE49-F238E27FC236}">
                <a16:creationId xmlns:a16="http://schemas.microsoft.com/office/drawing/2014/main" id="{6F4D2F3C-6B35-334A-3008-C1FA4D1F06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682" y="4342412"/>
            <a:ext cx="947632" cy="343942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752EBA59-47FE-0400-F97A-848AB4B60498}"/>
              </a:ext>
            </a:extLst>
          </p:cNvPr>
          <p:cNvCxnSpPr>
            <a:cxnSpLocks/>
            <a:stCxn id="131" idx="2"/>
            <a:endCxn id="41" idx="1"/>
          </p:cNvCxnSpPr>
          <p:nvPr/>
        </p:nvCxnSpPr>
        <p:spPr>
          <a:xfrm rot="16200000" flipH="1">
            <a:off x="1567410" y="1986247"/>
            <a:ext cx="746576" cy="1394708"/>
          </a:xfrm>
          <a:prstGeom prst="bentConnector2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Gerade Verbindung mit Pfeil 44">
            <a:extLst>
              <a:ext uri="{FF2B5EF4-FFF2-40B4-BE49-F238E27FC236}">
                <a16:creationId xmlns:a16="http://schemas.microsoft.com/office/drawing/2014/main" id="{CDDBBAC1-43B6-251A-B7DD-A303EFD6BEC6}"/>
              </a:ext>
            </a:extLst>
          </p:cNvPr>
          <p:cNvCxnSpPr>
            <a:cxnSpLocks/>
            <a:stCxn id="131" idx="2"/>
            <a:endCxn id="43" idx="0"/>
          </p:cNvCxnSpPr>
          <p:nvPr/>
        </p:nvCxnSpPr>
        <p:spPr>
          <a:xfrm rot="16200000" flipH="1">
            <a:off x="1951542" y="1602115"/>
            <a:ext cx="400737" cy="181713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triangle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1E5251EA-5E3F-37C4-99B3-4D46CE837DD3}"/>
              </a:ext>
            </a:extLst>
          </p:cNvPr>
          <p:cNvSpPr txBox="1"/>
          <p:nvPr/>
        </p:nvSpPr>
        <p:spPr>
          <a:xfrm>
            <a:off x="96983" y="4835723"/>
            <a:ext cx="2452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  <a:cs typeface="Arial" panose="020B0604020202020204" pitchFamily="34" charset="0"/>
              </a:rPr>
              <a:t>*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slide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courtesy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+mj-lt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+mj-lt"/>
                <a:cs typeface="Arial" panose="020B0604020202020204" pitchFamily="34" charset="0"/>
              </a:rPr>
              <a:t> David Schote</a:t>
            </a:r>
          </a:p>
        </p:txBody>
      </p:sp>
    </p:spTree>
    <p:extLst>
      <p:ext uri="{BB962C8B-B14F-4D97-AF65-F5344CB8AC3E}">
        <p14:creationId xmlns:p14="http://schemas.microsoft.com/office/powerpoint/2010/main" val="3998942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B7172F2-6452-D61C-3CFC-453B9DF31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(Py)</a:t>
            </a:r>
            <a:r>
              <a:rPr lang="de-DE" dirty="0" err="1"/>
              <a:t>Pulseq</a:t>
            </a:r>
            <a:r>
              <a:rPr lang="de-DE" dirty="0"/>
              <a:t>: </a:t>
            </a:r>
            <a:r>
              <a:rPr lang="de-DE" dirty="0" err="1"/>
              <a:t>Useful</a:t>
            </a:r>
            <a:r>
              <a:rPr lang="de-DE" dirty="0"/>
              <a:t> Links</a:t>
            </a:r>
            <a:endParaRPr lang="en-US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4BB73C4-C284-388B-D23C-E403267BAD23}"/>
              </a:ext>
            </a:extLst>
          </p:cNvPr>
          <p:cNvSpPr txBox="1"/>
          <p:nvPr/>
        </p:nvSpPr>
        <p:spPr>
          <a:xfrm>
            <a:off x="179512" y="1290188"/>
            <a:ext cx="612068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/>
              <a:t>General </a:t>
            </a:r>
            <a:r>
              <a:rPr lang="de-DE" sz="2000" b="1" dirty="0" err="1"/>
              <a:t>Pulseq</a:t>
            </a:r>
            <a:r>
              <a:rPr lang="de-DE" sz="2000" b="1" dirty="0"/>
              <a:t> </a:t>
            </a:r>
            <a:r>
              <a:rPr lang="de-DE" sz="2000" b="1" dirty="0" err="1"/>
              <a:t>homepage</a:t>
            </a:r>
            <a:r>
              <a:rPr lang="de-DE" sz="2000" b="1" dirty="0"/>
              <a:t>:</a:t>
            </a:r>
            <a:br>
              <a:rPr lang="de-DE" sz="2000" b="1" dirty="0"/>
            </a:br>
            <a:r>
              <a:rPr lang="de-DE" sz="2000" b="1" dirty="0">
                <a:solidFill>
                  <a:srgbClr val="3A79AC"/>
                </a:solidFill>
                <a:hlinkClick r:id="rId2"/>
              </a:rPr>
              <a:t>https://pulseq.github.io/</a:t>
            </a:r>
            <a:endParaRPr lang="de-DE" sz="2000" b="1" dirty="0">
              <a:solidFill>
                <a:srgbClr val="3A79AC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err="1"/>
              <a:t>Pulseq</a:t>
            </a:r>
            <a:r>
              <a:rPr lang="de-DE" sz="2000" b="1" dirty="0"/>
              <a:t> (</a:t>
            </a:r>
            <a:r>
              <a:rPr lang="de-DE" sz="2000" b="1" dirty="0" err="1"/>
              <a:t>Matlab</a:t>
            </a:r>
            <a:r>
              <a:rPr lang="de-DE" sz="2000" b="1" dirty="0"/>
              <a:t>) GitHub </a:t>
            </a:r>
            <a:r>
              <a:rPr lang="de-DE" sz="2000" b="1" dirty="0" err="1"/>
              <a:t>repo</a:t>
            </a:r>
            <a:r>
              <a:rPr lang="de-DE" sz="2000" b="1" dirty="0"/>
              <a:t>:</a:t>
            </a:r>
            <a:br>
              <a:rPr lang="de-DE" sz="2000" b="1" dirty="0">
                <a:solidFill>
                  <a:srgbClr val="3A79AC"/>
                </a:solidFill>
              </a:rPr>
            </a:br>
            <a:r>
              <a:rPr lang="de-DE" sz="2000" b="1" dirty="0">
                <a:solidFill>
                  <a:srgbClr val="3A79AC"/>
                </a:solidFill>
                <a:hlinkClick r:id="rId3"/>
              </a:rPr>
              <a:t>https://github.com/pulseq/pulseq</a:t>
            </a:r>
            <a:endParaRPr lang="de-DE" sz="2000" b="1" dirty="0">
              <a:solidFill>
                <a:srgbClr val="3A79AC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err="1"/>
              <a:t>PyPulseq</a:t>
            </a:r>
            <a:r>
              <a:rPr lang="de-DE" sz="2000" b="1" dirty="0"/>
              <a:t> (Python) GitHub </a:t>
            </a:r>
            <a:r>
              <a:rPr lang="de-DE" sz="2000" b="1" dirty="0" err="1"/>
              <a:t>repo</a:t>
            </a:r>
            <a:r>
              <a:rPr lang="de-DE" sz="2000" b="1" dirty="0"/>
              <a:t>:</a:t>
            </a:r>
            <a:br>
              <a:rPr lang="de-DE" sz="2000" b="1" dirty="0">
                <a:solidFill>
                  <a:srgbClr val="3A79AC"/>
                </a:solidFill>
              </a:rPr>
            </a:br>
            <a:r>
              <a:rPr lang="de-DE" sz="2000" b="1" dirty="0">
                <a:solidFill>
                  <a:srgbClr val="3A79AC"/>
                </a:solidFill>
                <a:hlinkClick r:id="rId4"/>
              </a:rPr>
              <a:t>https://github.com/imr-framework/pypulseq</a:t>
            </a:r>
            <a:endParaRPr lang="de-DE" sz="2000" b="1" dirty="0">
              <a:solidFill>
                <a:srgbClr val="3A79AC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err="1"/>
              <a:t>Pulseq</a:t>
            </a:r>
            <a:r>
              <a:rPr lang="de-DE" sz="2000" b="1" dirty="0"/>
              <a:t> Tutorials (</a:t>
            </a:r>
            <a:r>
              <a:rPr lang="de-DE" sz="2000" b="1" dirty="0" err="1"/>
              <a:t>Matlab</a:t>
            </a:r>
            <a:r>
              <a:rPr lang="de-DE" sz="2000" b="1" dirty="0"/>
              <a:t>):</a:t>
            </a:r>
            <a:br>
              <a:rPr lang="de-DE" sz="2000" b="1" dirty="0">
                <a:solidFill>
                  <a:srgbClr val="3A79AC"/>
                </a:solidFill>
              </a:rPr>
            </a:br>
            <a:r>
              <a:rPr lang="de-DE" sz="2000" b="1" dirty="0">
                <a:solidFill>
                  <a:srgbClr val="3A79AC"/>
                </a:solidFill>
                <a:hlinkClick r:id="rId5"/>
              </a:rPr>
              <a:t>https://github.com/pulseq/tutorials</a:t>
            </a:r>
            <a:endParaRPr lang="de-DE" sz="2000" b="1" dirty="0">
              <a:solidFill>
                <a:srgbClr val="3A79AC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2000" b="1" dirty="0">
              <a:solidFill>
                <a:srgbClr val="3A79AC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2000" b="1" dirty="0">
              <a:solidFill>
                <a:srgbClr val="3A79AC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7C4CECB-5679-05A1-DD4A-86987A3B1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4545" y="1131590"/>
            <a:ext cx="3163069" cy="31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94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DF35F4F-722E-4911-6F5E-526C52E8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75369D6-DF12-AED3-AAC0-9CC27FB8266B}"/>
              </a:ext>
            </a:extLst>
          </p:cNvPr>
          <p:cNvSpPr txBox="1"/>
          <p:nvPr/>
        </p:nvSpPr>
        <p:spPr>
          <a:xfrm>
            <a:off x="1091925" y="1364196"/>
            <a:ext cx="207582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+mj-lt"/>
                <a:cs typeface="Arial" panose="020B0604020202020204" pitchFamily="34" charset="0"/>
              </a:rPr>
              <a:t>Prof. Maxim Zaitsev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Dr. Kelvin J. Layton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...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60E17AE-E880-48B2-83B9-E8ABA92B44D4}"/>
              </a:ext>
            </a:extLst>
          </p:cNvPr>
          <p:cNvSpPr txBox="1"/>
          <p:nvPr/>
        </p:nvSpPr>
        <p:spPr>
          <a:xfrm>
            <a:off x="600508" y="3285498"/>
            <a:ext cx="183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+mj-lt"/>
                <a:cs typeface="Arial" panose="020B0604020202020204" pitchFamily="34" charset="0"/>
              </a:rPr>
              <a:t>Prof. Moritz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Zaiss</a:t>
            </a:r>
            <a:endParaRPr lang="en-US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0B8771D-D374-0587-9E2F-778383C29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23" y="2850134"/>
            <a:ext cx="2123728" cy="43536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C36A1FC-0631-098F-EA51-A47ED18B58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48" b="25697"/>
          <a:stretch/>
        </p:blipFill>
        <p:spPr>
          <a:xfrm>
            <a:off x="4327819" y="776857"/>
            <a:ext cx="1574448" cy="31952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2106C44-E031-B3F1-E1DD-FCEFE51AF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33" y="1135487"/>
            <a:ext cx="1224136" cy="30603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3205C1F-3991-9FC8-69DD-396EDC3091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31" t="22603" r="10552" b="23166"/>
          <a:stretch/>
        </p:blipFill>
        <p:spPr>
          <a:xfrm>
            <a:off x="3165490" y="2066111"/>
            <a:ext cx="1853909" cy="96768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A9695A6-CCEC-F751-915A-563E9F134C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093"/>
          <a:stretch/>
        </p:blipFill>
        <p:spPr>
          <a:xfrm>
            <a:off x="4007920" y="2766992"/>
            <a:ext cx="1998564" cy="58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19" name="Grafik 18" descr="PTB-Logo.jpg">
            <a:extLst>
              <a:ext uri="{FF2B5EF4-FFF2-40B4-BE49-F238E27FC236}">
                <a16:creationId xmlns:a16="http://schemas.microsoft.com/office/drawing/2014/main" id="{E6904925-5F87-B2A1-90E7-B4BA761345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6167" y="1886443"/>
            <a:ext cx="1188000" cy="431183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D42207B0-208F-FF70-9A63-B25411F770F5}"/>
              </a:ext>
            </a:extLst>
          </p:cNvPr>
          <p:cNvSpPr txBox="1"/>
          <p:nvPr/>
        </p:nvSpPr>
        <p:spPr>
          <a:xfrm>
            <a:off x="6484063" y="2355795"/>
            <a:ext cx="23053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+mj-lt"/>
                <a:cs typeface="Arial" panose="020B0604020202020204" pitchFamily="34" charset="0"/>
              </a:rPr>
              <a:t>Dr. Christoph Kolbitsch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Dr. Hannes Dillinger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Dr. Lukas Winter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David Schote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Felix Zimmermann</a:t>
            </a:r>
          </a:p>
          <a:p>
            <a:r>
              <a:rPr lang="de-DE" dirty="0">
                <a:latin typeface="+mj-lt"/>
                <a:cs typeface="Arial" panose="020B0604020202020204" pitchFamily="34" charset="0"/>
              </a:rPr>
              <a:t>…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315C5387-FB87-BB49-D532-024984A136F4}"/>
              </a:ext>
            </a:extLst>
          </p:cNvPr>
          <p:cNvGrpSpPr/>
          <p:nvPr/>
        </p:nvGrpSpPr>
        <p:grpSpPr>
          <a:xfrm>
            <a:off x="3564029" y="3706511"/>
            <a:ext cx="1775514" cy="622665"/>
            <a:chOff x="6402893" y="4131110"/>
            <a:chExt cx="1775514" cy="622665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D99FE85B-B0E2-D913-E9B2-1F29EF2213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6688" t="24830" r="8263" b="26201"/>
            <a:stretch/>
          </p:blipFill>
          <p:spPr>
            <a:xfrm>
              <a:off x="6402893" y="4131110"/>
              <a:ext cx="1293031" cy="418781"/>
            </a:xfrm>
            <a:prstGeom prst="rect">
              <a:avLst/>
            </a:prstGeom>
          </p:spPr>
        </p:pic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E5257E39-C44A-4C8B-9E11-4B5B74849C89}"/>
                </a:ext>
              </a:extLst>
            </p:cNvPr>
            <p:cNvSpPr txBox="1"/>
            <p:nvPr/>
          </p:nvSpPr>
          <p:spPr>
            <a:xfrm>
              <a:off x="6840220" y="4384443"/>
              <a:ext cx="13381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rPr>
                <a:t>contributors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5D40F64F-E761-055F-19F8-0061E013FB41}"/>
              </a:ext>
            </a:extLst>
          </p:cNvPr>
          <p:cNvSpPr txBox="1"/>
          <p:nvPr/>
        </p:nvSpPr>
        <p:spPr>
          <a:xfrm>
            <a:off x="4303109" y="1018208"/>
            <a:ext cx="23053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 err="1">
                <a:latin typeface="+mj-lt"/>
                <a:cs typeface="Arial" panose="020B0604020202020204" pitchFamily="34" charset="0"/>
              </a:rPr>
              <a:t>Keerthi</a:t>
            </a:r>
            <a:r>
              <a:rPr lang="de-DE" b="1" dirty="0">
                <a:latin typeface="+mj-lt"/>
                <a:cs typeface="Arial" panose="020B0604020202020204" pitchFamily="34" charset="0"/>
              </a:rPr>
              <a:t> S. Ravi</a:t>
            </a:r>
          </a:p>
          <a:p>
            <a:r>
              <a:rPr lang="de-DE" b="1" dirty="0" err="1"/>
              <a:t>Sairam</a:t>
            </a:r>
            <a:r>
              <a:rPr lang="de-DE" b="1" dirty="0"/>
              <a:t> </a:t>
            </a:r>
            <a:r>
              <a:rPr lang="de-DE" b="1" dirty="0" err="1"/>
              <a:t>Geethanath</a:t>
            </a:r>
            <a:endParaRPr lang="de-DE" b="1" dirty="0">
              <a:latin typeface="+mj-lt"/>
              <a:cs typeface="Arial" panose="020B0604020202020204" pitchFamily="34" charset="0"/>
            </a:endParaRPr>
          </a:p>
          <a:p>
            <a:r>
              <a:rPr lang="de-DE" b="1" dirty="0"/>
              <a:t>Bilal </a:t>
            </a:r>
            <a:r>
              <a:rPr lang="de-DE" b="1" dirty="0" err="1"/>
              <a:t>Taşdelen</a:t>
            </a:r>
            <a:endParaRPr lang="de-DE" b="1" dirty="0"/>
          </a:p>
          <a:p>
            <a:r>
              <a:rPr lang="de-DE" b="1" dirty="0"/>
              <a:t>…</a:t>
            </a:r>
          </a:p>
          <a:p>
            <a:endParaRPr lang="de-DE" b="1" dirty="0">
              <a:latin typeface="+mj-lt"/>
              <a:cs typeface="Arial" panose="020B0604020202020204" pitchFamily="34" charset="0"/>
            </a:endParaRPr>
          </a:p>
          <a:p>
            <a:endParaRPr lang="de-DE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805606"/>
      </p:ext>
    </p:extLst>
  </p:cSld>
  <p:clrMapOvr>
    <a:masterClrMapping/>
  </p:clrMapOvr>
</p:sld>
</file>

<file path=ppt/theme/theme1.xml><?xml version="1.0" encoding="utf-8"?>
<a:theme xmlns:a="http://schemas.openxmlformats.org/drawingml/2006/main" name="60007_16zu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9BCE"/>
        </a:solidFill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60007_16zu9</Template>
  <TotalTime>0</TotalTime>
  <Words>684</Words>
  <Application>Microsoft Office PowerPoint</Application>
  <PresentationFormat>Bildschirmpräsentation (16:9)</PresentationFormat>
  <Paragraphs>116</Paragraphs>
  <Slides>20</Slides>
  <Notes>0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Open Sans</vt:lpstr>
      <vt:lpstr>Open Sans Light</vt:lpstr>
      <vt:lpstr>Open Sans SemiBold</vt:lpstr>
      <vt:lpstr>Wingdings</vt:lpstr>
      <vt:lpstr>60007_16zu9</vt:lpstr>
      <vt:lpstr>PowerPoint-Präsentation</vt:lpstr>
      <vt:lpstr>Pulse Sequence Dev: State-of-the-art</vt:lpstr>
      <vt:lpstr>Pulse Sequence Dev: the Pulseq way </vt:lpstr>
      <vt:lpstr>Pulse Sequences in General</vt:lpstr>
      <vt:lpstr>Pulseq Goals</vt:lpstr>
      <vt:lpstr>Pulseq Framework Overview</vt:lpstr>
      <vt:lpstr>Pulseq Framework Overview</vt:lpstr>
      <vt:lpstr>Pulseq Sequence Definition</vt:lpstr>
      <vt:lpstr>Pulseq *.seq Files</vt:lpstr>
      <vt:lpstr>Pulseq Framework Overview</vt:lpstr>
      <vt:lpstr>PyPulseq Design Tool </vt:lpstr>
      <vt:lpstr>PyPulseq: Current Issues</vt:lpstr>
      <vt:lpstr>PyPulseq: Current Developments</vt:lpstr>
      <vt:lpstr>PyPulseq: Example Sequence</vt:lpstr>
      <vt:lpstr>PyPulseq: Example Sequence</vt:lpstr>
      <vt:lpstr>PyPulseq: Example Sequence</vt:lpstr>
      <vt:lpstr>PyPulseq: Example Sequence</vt:lpstr>
      <vt:lpstr>Introduction: System Overview</vt:lpstr>
      <vt:lpstr>(Py)Pulseq: Useful Links</vt:lpstr>
      <vt:lpstr>Acknowledgments</vt:lpstr>
    </vt:vector>
  </TitlesOfParts>
  <Company>Physikalisch Technische Bundesanstalt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futter01</dc:creator>
  <dc:description>600 07 a</dc:description>
  <cp:lastModifiedBy>Patrick Schünke</cp:lastModifiedBy>
  <cp:revision>104</cp:revision>
  <cp:lastPrinted>2018-05-16T08:49:06Z</cp:lastPrinted>
  <dcterms:created xsi:type="dcterms:W3CDTF">2014-12-22T13:31:17Z</dcterms:created>
  <dcterms:modified xsi:type="dcterms:W3CDTF">2023-09-22T09:22:41Z</dcterms:modified>
  <cp:category>alle</cp:category>
</cp:coreProperties>
</file>