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94" r:id="rId5"/>
    <p:sldId id="303" r:id="rId6"/>
    <p:sldId id="337" r:id="rId7"/>
    <p:sldId id="336" r:id="rId8"/>
    <p:sldId id="340" r:id="rId9"/>
    <p:sldId id="322" r:id="rId10"/>
    <p:sldId id="317" r:id="rId11"/>
    <p:sldId id="318" r:id="rId12"/>
    <p:sldId id="298" r:id="rId13"/>
    <p:sldId id="339" r:id="rId14"/>
    <p:sldId id="341" r:id="rId15"/>
    <p:sldId id="342" r:id="rId16"/>
    <p:sldId id="344" r:id="rId17"/>
    <p:sldId id="345" r:id="rId18"/>
    <p:sldId id="343" r:id="rId19"/>
    <p:sldId id="288" r:id="rId20"/>
    <p:sldId id="348" r:id="rId21"/>
    <p:sldId id="347" r:id="rId22"/>
    <p:sldId id="346" r:id="rId23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orient="horz" pos="2993">
          <p15:clr>
            <a:srgbClr val="A4A3A4"/>
          </p15:clr>
        </p15:guide>
        <p15:guide id="3" orient="horz" pos="712">
          <p15:clr>
            <a:srgbClr val="A4A3A4"/>
          </p15:clr>
        </p15:guide>
        <p15:guide id="4" orient="horz" pos="2429">
          <p15:clr>
            <a:srgbClr val="A4A3A4"/>
          </p15:clr>
        </p15:guide>
        <p15:guide id="5" pos="355">
          <p15:clr>
            <a:srgbClr val="A4A3A4"/>
          </p15:clr>
        </p15:guide>
        <p15:guide id="6" pos="5041">
          <p15:clr>
            <a:srgbClr val="A4A3A4"/>
          </p15:clr>
        </p15:guide>
        <p15:guide id="7" pos="824">
          <p15:clr>
            <a:srgbClr val="A4A3A4"/>
          </p15:clr>
        </p15:guide>
        <p15:guide id="8" pos="1542">
          <p15:clr>
            <a:srgbClr val="A4A3A4"/>
          </p15:clr>
        </p15:guide>
        <p15:guide id="9" pos="4381">
          <p15:clr>
            <a:srgbClr val="A4A3A4"/>
          </p15:clr>
        </p15:guide>
        <p15:guide id="10" pos="2357">
          <p15:clr>
            <a:srgbClr val="A4A3A4"/>
          </p15:clr>
        </p15:guide>
        <p15:guide id="11" pos="3192">
          <p15:clr>
            <a:srgbClr val="A4A3A4"/>
          </p15:clr>
        </p15:guide>
        <p15:guide id="12" pos="5577">
          <p15:clr>
            <a:srgbClr val="A4A3A4"/>
          </p15:clr>
        </p15:guide>
        <p15:guide id="13" pos="352">
          <p15:clr>
            <a:srgbClr val="A4A3A4"/>
          </p15:clr>
        </p15:guide>
        <p15:guide id="14" pos="45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E6FF"/>
    <a:srgbClr val="B3DEF5"/>
    <a:srgbClr val="B3E5FE"/>
    <a:srgbClr val="111166"/>
    <a:srgbClr val="BEEAFF"/>
    <a:srgbClr val="B4E5FF"/>
    <a:srgbClr val="C8DFFF"/>
    <a:srgbClr val="B4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86975" autoAdjust="0"/>
  </p:normalViewPr>
  <p:slideViewPr>
    <p:cSldViewPr snapToGrid="0" snapToObjects="1" showGuides="1">
      <p:cViewPr>
        <p:scale>
          <a:sx n="108" d="100"/>
          <a:sy n="108" d="100"/>
        </p:scale>
        <p:origin x="536" y="752"/>
      </p:cViewPr>
      <p:guideLst>
        <p:guide orient="horz" pos="2162"/>
        <p:guide orient="horz" pos="2993"/>
        <p:guide orient="horz" pos="712"/>
        <p:guide orient="horz" pos="2429"/>
        <p:guide pos="355"/>
        <p:guide pos="5041"/>
        <p:guide pos="824"/>
        <p:guide pos="1542"/>
        <p:guide pos="4381"/>
        <p:guide pos="2357"/>
        <p:guide pos="3192"/>
        <p:guide pos="5577"/>
        <p:guide pos="352"/>
        <p:guide pos="452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3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E8C5BD47-55D6-1344-B91F-7C24D2E19559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3746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58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3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58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92BE362E-78BA-324A-8038-5482DADFDF7D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51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/>
          <p:cNvSpPr/>
          <p:nvPr userDrawn="1"/>
        </p:nvSpPr>
        <p:spPr>
          <a:xfrm>
            <a:off x="6527800" y="2282300"/>
            <a:ext cx="2321302" cy="2321302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04926" y="2425710"/>
            <a:ext cx="4527551" cy="2609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noProof="0" dirty="0" err="1"/>
              <a:t>Subtitle</a:t>
            </a:r>
            <a:endParaRPr lang="en-GB" noProof="0" dirty="0"/>
          </a:p>
        </p:txBody>
      </p:sp>
      <p:sp>
        <p:nvSpPr>
          <p:cNvPr id="24" name="Rectangle 3"/>
          <p:cNvSpPr>
            <a:spLocks noGrp="1" noChangeArrowheads="1"/>
          </p:cNvSpPr>
          <p:nvPr>
            <p:ph idx="10" hasCustomPrompt="1"/>
          </p:nvPr>
        </p:nvSpPr>
        <p:spPr bwMode="auto">
          <a:xfrm>
            <a:off x="1304926" y="3443772"/>
            <a:ext cx="4530829" cy="31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Speaker</a:t>
            </a:r>
          </a:p>
        </p:txBody>
      </p:sp>
      <p:sp>
        <p:nvSpPr>
          <p:cNvPr id="23" name="Rectangle 3"/>
          <p:cNvSpPr>
            <a:spLocks noGrp="1" noChangeArrowheads="1"/>
          </p:cNvSpPr>
          <p:nvPr>
            <p:ph idx="11" hasCustomPrompt="1"/>
          </p:nvPr>
        </p:nvSpPr>
        <p:spPr bwMode="auto">
          <a:xfrm>
            <a:off x="1304926" y="3755500"/>
            <a:ext cx="4545117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="0" i="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1600"/>
            </a:lvl2pPr>
            <a:lvl3pPr marL="860425" indent="0">
              <a:buFontTx/>
              <a:buNone/>
              <a:defRPr/>
            </a:lvl3pPr>
            <a:lvl4pPr marL="1236662" indent="0">
              <a:buFontTx/>
              <a:buNone/>
              <a:defRPr/>
            </a:lvl4pPr>
            <a:lvl5pPr marL="1717675" indent="0">
              <a:buFontTx/>
              <a:buNone/>
              <a:defRPr/>
            </a:lvl5pPr>
          </a:lstStyle>
          <a:p>
            <a:pPr lvl="0"/>
            <a:r>
              <a:rPr lang="nl-NL" dirty="0" err="1"/>
              <a:t>Department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1304925" y="4067226"/>
            <a:ext cx="4545118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1800" b="0" i="0" kern="800" cap="all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LOCATION</a:t>
            </a:r>
            <a:endParaRPr lang="en-GB" dirty="0"/>
          </a:p>
        </p:txBody>
      </p:sp>
      <p:pic>
        <p:nvPicPr>
          <p:cNvPr id="25" name="Afbeelding 24" descr="logo UL_RGB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  <p:sp>
        <p:nvSpPr>
          <p:cNvPr id="29" name="Rechthoek 28"/>
          <p:cNvSpPr/>
          <p:nvPr userDrawn="1"/>
        </p:nvSpPr>
        <p:spPr bwMode="auto">
          <a:xfrm>
            <a:off x="1146174" y="1130300"/>
            <a:ext cx="7997825" cy="11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1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Rechthoek 14"/>
          <p:cNvSpPr/>
          <p:nvPr userDrawn="1"/>
        </p:nvSpPr>
        <p:spPr bwMode="auto">
          <a:xfrm>
            <a:off x="-1" y="4914900"/>
            <a:ext cx="9143999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04927" y="1137712"/>
            <a:ext cx="75485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Rechthoek 2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18" name="Afbeelding 17" descr="logo lumc_Fedra_PPT_20 mm 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8" y="278075"/>
            <a:ext cx="2293895" cy="57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 err="1"/>
              <a:t>section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2D0C3A08-31C2-48CC-9D5D-BF7CC977C5BA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06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 Log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 err="1"/>
              <a:t>section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2D0C3A08-31C2-48CC-9D5D-BF7CC977C5BA}" type="datetime5">
              <a:rPr lang="en-US" smtClean="0"/>
              <a:t>21-Sep-23</a:t>
            </a:fld>
            <a:endParaRPr lang="en-GB" dirty="0"/>
          </a:p>
        </p:txBody>
      </p:sp>
      <p:pic>
        <p:nvPicPr>
          <p:cNvPr id="9" name="Afbeelding 8" descr="logo lumc_BLOKJES_PPT_20 mm NL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3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  <p:pic>
        <p:nvPicPr>
          <p:cNvPr id="8" name="Afbeelding 7" descr="logo lumc_BLOKJES_PPT_20 mm N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4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52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tle lin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6739" y="1"/>
            <a:ext cx="6610350" cy="501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7" name="Rechthoek 6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704850"/>
            <a:ext cx="8286750" cy="40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5535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66739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4860033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5408E9E8-6950-443F-A54F-B64A0FAA2A6B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18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66739" y="1016000"/>
            <a:ext cx="4003675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66737" y="1904999"/>
            <a:ext cx="4003676" cy="28596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852988" y="1016000"/>
            <a:ext cx="4004630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852988" y="1904999"/>
            <a:ext cx="4004630" cy="285968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77AF3FD6-3DFF-455C-A547-B4F2E7CC0106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0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CF4173FF-AD6D-40E3-B4D2-6FA0AE675DE2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25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DE9617A8-178D-4CFE-8198-2E756DAECA90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589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6738" y="1016001"/>
            <a:ext cx="3008313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1012DD75-58D6-494F-B302-AFF58713E86A}" type="datetime5">
              <a:rPr lang="en-US" smtClean="0"/>
              <a:t>21-Sep-23</a:t>
            </a:fld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3741739" y="1022350"/>
            <a:ext cx="512197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434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6738" y="1016000"/>
            <a:ext cx="5040000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849938" y="1016000"/>
            <a:ext cx="3003550" cy="890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B9A00F5-94E6-468B-A04A-7E7E3CA87BEA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80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 bwMode="auto">
          <a:xfrm>
            <a:off x="1146174" y="1130300"/>
            <a:ext cx="7997825" cy="11557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1323975" y="1130301"/>
            <a:ext cx="7524750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spcCol="360000" anchor="t" anchorCtr="0" compatLnSpc="1">
            <a:prstTxWarp prst="textNoShape">
              <a:avLst/>
            </a:prstTxWarp>
          </a:bodyPr>
          <a:lstStyle>
            <a:lvl1pPr>
              <a:defRPr sz="2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or </a:t>
            </a:r>
            <a:r>
              <a:rPr lang="nl-NL" dirty="0" err="1"/>
              <a:t>address</a:t>
            </a:r>
            <a:endParaRPr lang="nl-NL" dirty="0"/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1323974" y="2432604"/>
            <a:ext cx="7524751" cy="231084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Afbeelding 15" descr="logo UL_RGB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  <p:pic>
        <p:nvPicPr>
          <p:cNvPr id="20" name="Afbeelding 19" descr="logo lumc_Fedra_PPT_20 mm 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8" y="278075"/>
            <a:ext cx="229389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/>
          <p:cNvSpPr/>
          <p:nvPr userDrawn="1"/>
        </p:nvSpPr>
        <p:spPr bwMode="auto">
          <a:xfrm>
            <a:off x="8002588" y="4933950"/>
            <a:ext cx="1141412" cy="216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3" name="Rechthoek 12"/>
          <p:cNvSpPr/>
          <p:nvPr userDrawn="1"/>
        </p:nvSpPr>
        <p:spPr bwMode="auto">
          <a:xfrm>
            <a:off x="1143000" y="4933950"/>
            <a:ext cx="6859588" cy="21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" name="Rechthoek 1"/>
          <p:cNvSpPr/>
          <p:nvPr userDrawn="1"/>
        </p:nvSpPr>
        <p:spPr bwMode="auto">
          <a:xfrm>
            <a:off x="0" y="4933950"/>
            <a:ext cx="1143000" cy="216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7A02DCA7-D43D-42DF-A067-6ACB2B555E3C}" type="datetime5">
              <a:rPr lang="en-US" smtClean="0"/>
              <a:t>21-Sep-23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9" y="0"/>
            <a:ext cx="66103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016000"/>
            <a:ext cx="8291512" cy="373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6861176" y="4933950"/>
            <a:ext cx="1141412" cy="216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63" r:id="rId5"/>
    <p:sldLayoutId id="2147483661" r:id="rId6"/>
    <p:sldLayoutId id="2147483662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hdr="0"/>
  <p:txStyles>
    <p:titleStyle>
      <a:lvl1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2pPr>
      <a:lvl3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3pPr>
      <a:lvl4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4pPr>
      <a:lvl5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5pPr>
      <a:lvl6pPr marL="4572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6pPr>
      <a:lvl7pPr marL="9144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0" indent="0" algn="l" rtl="0" eaLnBrk="1" fontAlgn="base" hangingPunct="1">
        <a:lnSpc>
          <a:spcPct val="120000"/>
        </a:lnSpc>
        <a:spcBef>
          <a:spcPts val="0"/>
        </a:spcBef>
        <a:spcAft>
          <a:spcPct val="0"/>
        </a:spcAft>
        <a:buFontTx/>
        <a:buNone/>
        <a:defRPr sz="2000">
          <a:solidFill>
            <a:schemeClr val="accent6"/>
          </a:solidFill>
          <a:latin typeface="+mn-lt"/>
          <a:ea typeface="+mn-ea"/>
          <a:cs typeface="+mn-cs"/>
        </a:defRPr>
      </a:lvl1pPr>
      <a:lvl2pPr marL="0" indent="-187325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accent6"/>
          </a:solidFill>
          <a:latin typeface="+mn-lt"/>
          <a:ea typeface="+mn-ea"/>
        </a:defRPr>
      </a:lvl2pPr>
      <a:lvl3pPr marL="360000" indent="-18573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3pPr>
      <a:lvl4pPr marL="720000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4pPr>
      <a:lvl5pPr marL="1080000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5pPr>
      <a:lvl6pPr marL="23669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6pPr>
      <a:lvl7pPr marL="28241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7pPr>
      <a:lvl8pPr marL="32813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8pPr>
      <a:lvl9pPr marL="37385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5.png"/><Relationship Id="rId7" Type="http://schemas.openxmlformats.org/officeDocument/2006/relationships/image" Target="../media/image35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dirty="0"/>
              <a:t>Tom </a:t>
            </a:r>
            <a:r>
              <a:rPr lang="nl-NL" dirty="0" err="1"/>
              <a:t>O’Reilly</a:t>
            </a:r>
            <a:endParaRPr lang="nl-NL" dirty="0"/>
          </a:p>
        </p:txBody>
      </p:sp>
      <p:sp>
        <p:nvSpPr>
          <p:cNvPr id="11" name="Tijdelijke aanduiding voor inhoud 10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nl-NL" dirty="0"/>
              <a:t>Leiden University </a:t>
            </a:r>
            <a:r>
              <a:rPr lang="nl-NL" dirty="0" err="1"/>
              <a:t>Medical</a:t>
            </a:r>
            <a:r>
              <a:rPr lang="nl-NL" dirty="0"/>
              <a:t> Center</a:t>
            </a:r>
          </a:p>
        </p:txBody>
      </p:sp>
      <p:sp>
        <p:nvSpPr>
          <p:cNvPr id="12" name="Tijdelijke aanduiding voor inhoud 11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idx="14"/>
          </p:nvPr>
        </p:nvSpPr>
        <p:spPr/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Shimming</a:t>
            </a:r>
            <a:endParaRPr lang="nl-NL" sz="1800" b="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4294967295"/>
          </p:nvPr>
        </p:nvSpPr>
        <p:spPr>
          <a:xfrm>
            <a:off x="0" y="4914900"/>
            <a:ext cx="512763" cy="228600"/>
          </a:xfrm>
        </p:spPr>
        <p:txBody>
          <a:bodyPr/>
          <a:lstStyle/>
          <a:p>
            <a:fld id="{5306AC46-015F-6E44-B83A-36E79AEF5356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294967295"/>
          </p:nvPr>
        </p:nvSpPr>
        <p:spPr>
          <a:xfrm>
            <a:off x="0" y="4914900"/>
            <a:ext cx="5514975" cy="228600"/>
          </a:xfrm>
        </p:spPr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4294967295"/>
          </p:nvPr>
        </p:nvSpPr>
        <p:spPr>
          <a:xfrm>
            <a:off x="8288338" y="4914900"/>
            <a:ext cx="855662" cy="228600"/>
          </a:xfrm>
        </p:spPr>
        <p:txBody>
          <a:bodyPr/>
          <a:lstStyle/>
          <a:p>
            <a:fld id="{2D0C3A08-31C2-48CC-9D5D-BF7CC977C5BA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51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482AA-AE14-4F0D-B6F5-527D4854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Diameter </a:t>
            </a:r>
            <a:r>
              <a:rPr lang="en-US" dirty="0" err="1"/>
              <a:t>optimisation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B33AC-F07F-4137-8F3B-F1F4FE975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823" y="3595261"/>
            <a:ext cx="3612989" cy="756714"/>
          </a:xfrm>
        </p:spPr>
        <p:txBody>
          <a:bodyPr numCol="1"/>
          <a:lstStyle/>
          <a:p>
            <a:r>
              <a:rPr lang="en-US" dirty="0"/>
              <a:t>25cm DSV: 	B</a:t>
            </a:r>
            <a:r>
              <a:rPr lang="en-US" baseline="-25000" dirty="0"/>
              <a:t>0</a:t>
            </a:r>
            <a:r>
              <a:rPr lang="en-US" dirty="0"/>
              <a:t> = 46.35 </a:t>
            </a:r>
            <a:r>
              <a:rPr lang="en-US" dirty="0" err="1"/>
              <a:t>mT</a:t>
            </a:r>
            <a:endParaRPr lang="en-US" dirty="0"/>
          </a:p>
          <a:p>
            <a:r>
              <a:rPr lang="en-US" baseline="-25000" dirty="0"/>
              <a:t>		</a:t>
            </a:r>
            <a:r>
              <a:rPr lang="en-US" dirty="0"/>
              <a:t>ΔB</a:t>
            </a:r>
            <a:r>
              <a:rPr lang="en-US" baseline="-25000" dirty="0"/>
              <a:t>0</a:t>
            </a:r>
            <a:r>
              <a:rPr lang="en-US" dirty="0"/>
              <a:t> = 3000 ppm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6F35C2CD-5F43-4493-87FB-D16546F99F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08" t="9012" r="9448" b="49416"/>
          <a:stretch/>
        </p:blipFill>
        <p:spPr>
          <a:xfrm>
            <a:off x="4270112" y="1480539"/>
            <a:ext cx="4723429" cy="1843547"/>
          </a:xfrm>
          <a:prstGeom prst="rect">
            <a:avLst/>
          </a:prstGeom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2E29CDED-F075-258F-6FB6-282909B00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88" y="1273570"/>
            <a:ext cx="3022883" cy="307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78D508-6866-468A-8253-0DAFE7847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Construction: Magnet imperfections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ADBF6-A9F6-487A-8328-FB0178CB1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479D4-3D66-4B8B-9F3D-B7C757BC4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EC7BDAE-87D0-451A-95FB-579B8AE37A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10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66E2A145-25B3-4398-A391-BC5AB44E8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73" y="1117023"/>
            <a:ext cx="2203677" cy="162683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C373C29-73BD-4DF5-8A21-E61ECD292D48}"/>
              </a:ext>
            </a:extLst>
          </p:cNvPr>
          <p:cNvSpPr txBox="1"/>
          <p:nvPr/>
        </p:nvSpPr>
        <p:spPr>
          <a:xfrm>
            <a:off x="431335" y="4443603"/>
            <a:ext cx="2191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6"/>
                </a:solidFill>
                <a:latin typeface="+mj-lt"/>
              </a:rPr>
              <a:t>Hugon</a:t>
            </a:r>
            <a:r>
              <a:rPr lang="en-US" sz="1100" i="1" dirty="0">
                <a:solidFill>
                  <a:schemeClr val="accent6"/>
                </a:solidFill>
                <a:latin typeface="+mj-lt"/>
              </a:rPr>
              <a:t> et al, JMR, 2010</a:t>
            </a:r>
            <a:endParaRPr lang="nl-NL" sz="1100" i="1" dirty="0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409B7D2-06B3-49DC-B74E-AB2D6D08D77B}"/>
              </a:ext>
            </a:extLst>
          </p:cNvPr>
          <p:cNvGrpSpPr/>
          <p:nvPr/>
        </p:nvGrpSpPr>
        <p:grpSpPr>
          <a:xfrm>
            <a:off x="3141394" y="1365251"/>
            <a:ext cx="6002606" cy="1433934"/>
            <a:chOff x="3141394" y="1365251"/>
            <a:chExt cx="6002606" cy="1433934"/>
          </a:xfrm>
        </p:grpSpPr>
        <p:pic>
          <p:nvPicPr>
            <p:cNvPr id="8" name="Picture 7" descr="Shape, circle&#10;&#10;Description automatically generated">
              <a:extLst>
                <a:ext uri="{FF2B5EF4-FFF2-40B4-BE49-F238E27FC236}">
                  <a16:creationId xmlns:a16="http://schemas.microsoft.com/office/drawing/2014/main" id="{2229613D-D8A8-4FC2-9A2F-F31F28E55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6781"/>
            <a:stretch/>
          </p:blipFill>
          <p:spPr>
            <a:xfrm>
              <a:off x="4384137" y="1365251"/>
              <a:ext cx="4759863" cy="1433934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F2DCB97-1A9F-4CA2-AA12-53A0341828E3}"/>
                </a:ext>
              </a:extLst>
            </p:cNvPr>
            <p:cNvGrpSpPr/>
            <p:nvPr/>
          </p:nvGrpSpPr>
          <p:grpSpPr>
            <a:xfrm>
              <a:off x="3141394" y="1736221"/>
              <a:ext cx="1074738" cy="559217"/>
              <a:chOff x="3141394" y="1736221"/>
              <a:chExt cx="1074738" cy="559217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9705E1BE-1765-4929-9323-709E52DC97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141394" y="1997831"/>
                <a:ext cx="1074738" cy="56646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8148A0-F0B5-4D60-87E5-4BCF0B78CE4D}"/>
                  </a:ext>
                </a:extLst>
              </p:cNvPr>
              <p:cNvSpPr txBox="1"/>
              <p:nvPr/>
            </p:nvSpPr>
            <p:spPr>
              <a:xfrm>
                <a:off x="3141394" y="1736221"/>
                <a:ext cx="10160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accent6"/>
                    </a:solidFill>
                    <a:latin typeface="+mj-lt"/>
                  </a:rPr>
                  <a:t>3000 ppm</a:t>
                </a:r>
                <a:endParaRPr lang="nl-NL" sz="11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ED1DB00-1B90-4705-9FBD-2B87E939B1A9}"/>
                  </a:ext>
                </a:extLst>
              </p:cNvPr>
              <p:cNvSpPr txBox="1"/>
              <p:nvPr/>
            </p:nvSpPr>
            <p:spPr>
              <a:xfrm>
                <a:off x="3141394" y="2033828"/>
                <a:ext cx="10160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accent6"/>
                    </a:solidFill>
                    <a:latin typeface="+mj-lt"/>
                  </a:rPr>
                  <a:t>±2 %</a:t>
                </a:r>
                <a:endParaRPr lang="nl-NL" sz="1100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72AE3EA-3D97-094D-C7AB-96C17C68AC47}"/>
              </a:ext>
            </a:extLst>
          </p:cNvPr>
          <p:cNvGrpSpPr/>
          <p:nvPr/>
        </p:nvGrpSpPr>
        <p:grpSpPr>
          <a:xfrm>
            <a:off x="367441" y="2721630"/>
            <a:ext cx="8776559" cy="1792137"/>
            <a:chOff x="367441" y="2721630"/>
            <a:chExt cx="8776559" cy="1792137"/>
          </a:xfrm>
        </p:grpSpPr>
        <p:pic>
          <p:nvPicPr>
            <p:cNvPr id="12" name="Picture 11" descr="Chart, histogram&#10;&#10;Description automatically generated">
              <a:extLst>
                <a:ext uri="{FF2B5EF4-FFF2-40B4-BE49-F238E27FC236}">
                  <a16:creationId xmlns:a16="http://schemas.microsoft.com/office/drawing/2014/main" id="{2B87257A-CAED-4CBB-A2D0-7D02DBA2B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441" y="2721630"/>
              <a:ext cx="2255739" cy="1792137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D5BE62-E386-44F2-A2F9-6981D413452D}"/>
                </a:ext>
              </a:extLst>
            </p:cNvPr>
            <p:cNvGrpSpPr/>
            <p:nvPr/>
          </p:nvGrpSpPr>
          <p:grpSpPr>
            <a:xfrm>
              <a:off x="3141394" y="2871189"/>
              <a:ext cx="6002606" cy="1388432"/>
              <a:chOff x="3141394" y="2871189"/>
              <a:chExt cx="6002606" cy="1388432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D1923B4-2458-4F0A-BA2F-E1EB0A95501D}"/>
                  </a:ext>
                </a:extLst>
              </p:cNvPr>
              <p:cNvGrpSpPr/>
              <p:nvPr/>
            </p:nvGrpSpPr>
            <p:grpSpPr>
              <a:xfrm>
                <a:off x="3141394" y="3342732"/>
                <a:ext cx="1102519" cy="629456"/>
                <a:chOff x="3141394" y="3342732"/>
                <a:chExt cx="1102519" cy="629456"/>
              </a:xfrm>
            </p:grpSpPr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15D722E3-526E-4478-88BA-C18BB2A80B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3169175" y="3530183"/>
                  <a:ext cx="1074738" cy="235367"/>
                </a:xfrm>
                <a:prstGeom prst="straightConnector1">
                  <a:avLst/>
                </a:prstGeom>
                <a:ln>
                  <a:headEnd type="none" w="med" len="med"/>
                  <a:tailEnd type="triangle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A474622-2B01-46EE-8E45-7B493888AF60}"/>
                    </a:ext>
                  </a:extLst>
                </p:cNvPr>
                <p:cNvSpPr txBox="1"/>
                <p:nvPr/>
              </p:nvSpPr>
              <p:spPr>
                <a:xfrm>
                  <a:off x="3141394" y="3342732"/>
                  <a:ext cx="10160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accent6"/>
                      </a:solidFill>
                      <a:latin typeface="+mj-lt"/>
                    </a:rPr>
                    <a:t>9000 ppm</a:t>
                  </a:r>
                  <a:endParaRPr lang="nl-NL" sz="1100" dirty="0">
                    <a:solidFill>
                      <a:schemeClr val="accent6"/>
                    </a:solidFill>
                    <a:latin typeface="+mj-lt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85DF60F6-0645-4FB0-AF98-AE220F0E3647}"/>
                    </a:ext>
                  </a:extLst>
                </p:cNvPr>
                <p:cNvSpPr txBox="1"/>
                <p:nvPr/>
              </p:nvSpPr>
              <p:spPr>
                <a:xfrm>
                  <a:off x="3141394" y="3710578"/>
                  <a:ext cx="10160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accent6"/>
                      </a:solidFill>
                      <a:latin typeface="+mj-lt"/>
                    </a:rPr>
                    <a:t>±2 degrees</a:t>
                  </a:r>
                  <a:endParaRPr lang="nl-NL" sz="1100" dirty="0">
                    <a:solidFill>
                      <a:schemeClr val="accent6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33" name="Picture 32" descr="Shape, circle&#10;&#10;Description automatically generated">
                <a:extLst>
                  <a:ext uri="{FF2B5EF4-FFF2-40B4-BE49-F238E27FC236}">
                    <a16:creationId xmlns:a16="http://schemas.microsoft.com/office/drawing/2014/main" id="{0AFCA724-583C-43FB-A9D6-1E61C271A2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33391" b="34444"/>
              <a:stretch/>
            </p:blipFill>
            <p:spPr>
              <a:xfrm>
                <a:off x="4384137" y="2871189"/>
                <a:ext cx="4759863" cy="138843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8613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1974A1-B250-4823-A2F7-C25CF78D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Construction: Torque induced errors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C9AA6-9D12-41E3-AC8E-AA1FFD709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5D7C-0269-4383-B517-AAD406904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16AE85-9F02-48EA-84A4-81A9215CAD4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D4A8EB8B-85E9-4202-92A4-5E826EA02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4" r="8262"/>
          <a:stretch/>
        </p:blipFill>
        <p:spPr>
          <a:xfrm>
            <a:off x="1774559" y="2080469"/>
            <a:ext cx="2468524" cy="189428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F601BAC2-5E2D-4D93-944B-4244A4167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" y="1794217"/>
            <a:ext cx="1809690" cy="202626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838CC2B-7565-4CA1-9B99-06265FC78104}"/>
              </a:ext>
            </a:extLst>
          </p:cNvPr>
          <p:cNvGrpSpPr/>
          <p:nvPr/>
        </p:nvGrpSpPr>
        <p:grpSpPr>
          <a:xfrm>
            <a:off x="4243083" y="2395889"/>
            <a:ext cx="4900917" cy="1179713"/>
            <a:chOff x="4243083" y="1750454"/>
            <a:chExt cx="4900917" cy="11797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71C8AF-D0EF-4AB2-A478-0992CF3C8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6392"/>
            <a:stretch/>
          </p:blipFill>
          <p:spPr>
            <a:xfrm>
              <a:off x="5274600" y="1750454"/>
              <a:ext cx="3869400" cy="1179713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5DDDCA7-3CBA-4917-9A1D-1BFD8975C8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01263" y="2450516"/>
              <a:ext cx="957820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B00492-72AB-4F34-97D7-0EA588BB99ED}"/>
                </a:ext>
              </a:extLst>
            </p:cNvPr>
            <p:cNvSpPr txBox="1"/>
            <p:nvPr/>
          </p:nvSpPr>
          <p:spPr>
            <a:xfrm>
              <a:off x="4258600" y="1949738"/>
              <a:ext cx="1016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6"/>
                  </a:solidFill>
                  <a:latin typeface="+mj-lt"/>
                </a:rPr>
                <a:t>33000 ppm</a:t>
              </a:r>
              <a:endParaRPr lang="nl-NL" sz="11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EB4C82-0C4B-41F9-8C3E-EAF30EF873EA}"/>
                </a:ext>
              </a:extLst>
            </p:cNvPr>
            <p:cNvSpPr txBox="1"/>
            <p:nvPr/>
          </p:nvSpPr>
          <p:spPr>
            <a:xfrm>
              <a:off x="4243083" y="2668557"/>
              <a:ext cx="1016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6"/>
                  </a:solidFill>
                  <a:latin typeface="+mj-lt"/>
                </a:rPr>
                <a:t>±1.5 degrees</a:t>
              </a:r>
              <a:endParaRPr lang="nl-NL" sz="1100" dirty="0">
                <a:solidFill>
                  <a:schemeClr val="accent6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554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D0396E-A103-AFDE-8472-271CA65D8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Torque induced errors: Compensation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F0FDD-3B0F-00EB-F80C-1F7B6B313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B467A-D965-A715-34C0-EE13E5B81C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1481F27-0BB6-624D-B214-7174A76D28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6FA95FAB-AF94-6F58-1467-DA27E56D73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4" r="8262"/>
          <a:stretch/>
        </p:blipFill>
        <p:spPr>
          <a:xfrm>
            <a:off x="2366229" y="2071707"/>
            <a:ext cx="2468524" cy="189428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7BCDD626-E2F6-9A66-8F0E-B7FD9125A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52" y="1785455"/>
            <a:ext cx="1809690" cy="2026265"/>
          </a:xfrm>
          <a:prstGeom prst="rect">
            <a:avLst/>
          </a:prstGeom>
        </p:spPr>
      </p:pic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22FC7BFC-B55D-77BF-0362-A9331BD0E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3524">
            <a:off x="6548002" y="1871355"/>
            <a:ext cx="1809690" cy="202626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F84A629-354B-1B47-D755-A85C980FFF45}"/>
              </a:ext>
            </a:extLst>
          </p:cNvPr>
          <p:cNvCxnSpPr>
            <a:cxnSpLocks/>
          </p:cNvCxnSpPr>
          <p:nvPr/>
        </p:nvCxnSpPr>
        <p:spPr bwMode="auto">
          <a:xfrm>
            <a:off x="5243129" y="3100159"/>
            <a:ext cx="957820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8EB193A-D259-B7BD-632B-6567A5BE24B8}"/>
              </a:ext>
            </a:extLst>
          </p:cNvPr>
          <p:cNvSpPr txBox="1"/>
          <p:nvPr/>
        </p:nvSpPr>
        <p:spPr>
          <a:xfrm>
            <a:off x="5118613" y="2613565"/>
            <a:ext cx="11994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6"/>
                </a:solidFill>
                <a:latin typeface="+mj-lt"/>
              </a:rPr>
              <a:t>Augment magnet rotations</a:t>
            </a:r>
            <a:endParaRPr lang="nl-NL" sz="11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C46A94-622B-B60C-F4DA-DBD912CD023C}"/>
              </a:ext>
            </a:extLst>
          </p:cNvPr>
          <p:cNvSpPr txBox="1"/>
          <p:nvPr/>
        </p:nvSpPr>
        <p:spPr>
          <a:xfrm>
            <a:off x="5118613" y="3155867"/>
            <a:ext cx="11994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6"/>
                </a:solidFill>
                <a:latin typeface="+mj-lt"/>
              </a:rPr>
              <a:t>Prior to cutting of rings!</a:t>
            </a:r>
            <a:endParaRPr lang="nl-NL" sz="1100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75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4E3F84-0802-2DFA-CB50-98A2006E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Construction: Dud magnets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C0FBE-36E2-34CC-067D-5FFFC8B27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363C3-847D-EBE1-37BA-035F14090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89DDFFF-AE45-2933-2413-18B778CEAA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DFA90F5-F29E-1130-52FE-C6DD98B380C3}"/>
              </a:ext>
            </a:extLst>
          </p:cNvPr>
          <p:cNvGrpSpPr/>
          <p:nvPr/>
        </p:nvGrpSpPr>
        <p:grpSpPr>
          <a:xfrm>
            <a:off x="566738" y="854075"/>
            <a:ext cx="3721395" cy="3749543"/>
            <a:chOff x="1534143" y="854075"/>
            <a:chExt cx="3721395" cy="37495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6ADF1EB-8182-650A-3D66-AFAD8E114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10" t="5429" r="6110" b="6127"/>
            <a:stretch/>
          </p:blipFill>
          <p:spPr>
            <a:xfrm>
              <a:off x="1534143" y="854075"/>
              <a:ext cx="3721395" cy="3749543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EC07A37-51EE-DBC6-B216-84793FB2DAB9}"/>
                </a:ext>
              </a:extLst>
            </p:cNvPr>
            <p:cNvSpPr/>
            <p:nvPr/>
          </p:nvSpPr>
          <p:spPr bwMode="auto">
            <a:xfrm>
              <a:off x="2404840" y="1738846"/>
              <a:ext cx="1980000" cy="1980000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96357D-4AF3-750A-CCBC-015DD32E1522}"/>
              </a:ext>
            </a:extLst>
          </p:cNvPr>
          <p:cNvCxnSpPr/>
          <p:nvPr/>
        </p:nvCxnSpPr>
        <p:spPr bwMode="auto">
          <a:xfrm>
            <a:off x="2332842" y="1738846"/>
            <a:ext cx="18918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BCA02D76-F562-70A9-9554-170FF53BFF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52" t="8619" r="8867" b="4114"/>
          <a:stretch/>
        </p:blipFill>
        <p:spPr>
          <a:xfrm>
            <a:off x="4855868" y="887198"/>
            <a:ext cx="3786107" cy="2039989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61472E47-7C7F-5516-6CDB-E8806BDD35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90" t="8847" r="9216" b="5559"/>
          <a:stretch/>
        </p:blipFill>
        <p:spPr>
          <a:xfrm>
            <a:off x="4870263" y="2837989"/>
            <a:ext cx="3757315" cy="207691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DBF268C-FF4B-9453-3719-3D0B511D70FD}"/>
              </a:ext>
            </a:extLst>
          </p:cNvPr>
          <p:cNvCxnSpPr/>
          <p:nvPr/>
        </p:nvCxnSpPr>
        <p:spPr bwMode="auto">
          <a:xfrm flipV="1">
            <a:off x="8148735" y="4043265"/>
            <a:ext cx="0" cy="5603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1276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B7C974-2ABE-7C05-6CCE-2E73E137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Construction: The finished magnet!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23BC4-5AAC-7BD2-5C59-1F7E10B4D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4CC63-D320-44BF-1949-0F7C13843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BEE3B0E-B532-4EE1-9D36-35167E7795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7" name="Picture 6" descr="A picture containing wall, floor, indoor&#10;&#10;Description automatically generated">
            <a:extLst>
              <a:ext uri="{FF2B5EF4-FFF2-40B4-BE49-F238E27FC236}">
                <a16:creationId xmlns:a16="http://schemas.microsoft.com/office/drawing/2014/main" id="{5334849F-743C-4910-DA06-C36F90680E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9" t="7646" r="16374" b="39431"/>
          <a:stretch/>
        </p:blipFill>
        <p:spPr>
          <a:xfrm>
            <a:off x="2532750" y="1090393"/>
            <a:ext cx="4078499" cy="358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0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9B6F44-9464-9C7E-B985-2C457654A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016000"/>
            <a:ext cx="4005262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3D positioning system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COSI Measure</a:t>
            </a:r>
            <a:r>
              <a:rPr lang="en-NL" baseline="30000" dirty="0"/>
              <a:t>1</a:t>
            </a:r>
            <a:r>
              <a:rPr lang="en-NL" dirty="0"/>
              <a:t> (open source)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Hall effect sensors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LakeShore Cryotronics F71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AlphaLab Inc, High precision probe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Fit spherical harmonics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Helps reduce noise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Temperature stable environment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!!!!!!!!!!!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Consider background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E1B50F-08C7-F3FE-92B4-3C7F212F3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Shimming: Mapping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A784B-B5DA-79E3-1B27-8494F270F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A78EE-0ABF-BF93-C691-235B9CC83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64A5B2B-C616-838A-03F4-BEE4E2F998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7" name="Video 04-11-2021, 17 17 39_mSOo3u.mp4" descr="Video 04-11-2021, 17 17 39_mSOo3u.mp4">
            <a:hlinkClick r:id="" action="ppaction://media"/>
            <a:extLst>
              <a:ext uri="{FF2B5EF4-FFF2-40B4-BE49-F238E27FC236}">
                <a16:creationId xmlns:a16="http://schemas.microsoft.com/office/drawing/2014/main" id="{2A4D8AED-69BF-B15F-45A4-87F3A84554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6437" r="22048"/>
          <a:stretch/>
        </p:blipFill>
        <p:spPr>
          <a:xfrm>
            <a:off x="4732330" y="1070263"/>
            <a:ext cx="3773214" cy="34502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71B781-EDE5-6346-FAC1-2ECA0A27BFA1}"/>
              </a:ext>
            </a:extLst>
          </p:cNvPr>
          <p:cNvSpPr txBox="1"/>
          <p:nvPr/>
        </p:nvSpPr>
        <p:spPr>
          <a:xfrm>
            <a:off x="5545275" y="4637901"/>
            <a:ext cx="3773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200" dirty="0">
                <a:solidFill>
                  <a:schemeClr val="accent6"/>
                </a:solidFill>
                <a:latin typeface="+mj-lt"/>
              </a:rPr>
              <a:t>1. </a:t>
            </a:r>
            <a:r>
              <a:rPr lang="en-GB" sz="1200" dirty="0">
                <a:solidFill>
                  <a:schemeClr val="accent6"/>
                </a:solidFill>
                <a:latin typeface="+mj-lt"/>
              </a:rPr>
              <a:t>https://</a:t>
            </a:r>
            <a:r>
              <a:rPr lang="en-GB" sz="1200" dirty="0" err="1">
                <a:solidFill>
                  <a:schemeClr val="accent6"/>
                </a:solidFill>
                <a:latin typeface="+mj-lt"/>
              </a:rPr>
              <a:t>github.com</a:t>
            </a:r>
            <a:r>
              <a:rPr lang="en-GB" sz="1200" dirty="0">
                <a:solidFill>
                  <a:schemeClr val="accent6"/>
                </a:solidFill>
                <a:latin typeface="+mj-lt"/>
              </a:rPr>
              <a:t>/</a:t>
            </a:r>
            <a:r>
              <a:rPr lang="en-GB" sz="1200" dirty="0" err="1">
                <a:solidFill>
                  <a:schemeClr val="accent6"/>
                </a:solidFill>
                <a:latin typeface="+mj-lt"/>
              </a:rPr>
              <a:t>opensourceimaging</a:t>
            </a:r>
            <a:r>
              <a:rPr lang="en-GB" sz="1200" dirty="0">
                <a:solidFill>
                  <a:schemeClr val="accent6"/>
                </a:solidFill>
                <a:latin typeface="+mj-lt"/>
              </a:rPr>
              <a:t>/</a:t>
            </a:r>
            <a:r>
              <a:rPr lang="en-GB" sz="1200" dirty="0" err="1">
                <a:solidFill>
                  <a:schemeClr val="accent6"/>
                </a:solidFill>
                <a:latin typeface="+mj-lt"/>
              </a:rPr>
              <a:t>cosi</a:t>
            </a:r>
            <a:r>
              <a:rPr lang="en-GB" sz="1200" dirty="0">
                <a:solidFill>
                  <a:schemeClr val="accent6"/>
                </a:solidFill>
                <a:latin typeface="+mj-lt"/>
              </a:rPr>
              <a:t>-measure</a:t>
            </a:r>
          </a:p>
        </p:txBody>
      </p:sp>
    </p:spTree>
    <p:extLst>
      <p:ext uri="{BB962C8B-B14F-4D97-AF65-F5344CB8AC3E}">
        <p14:creationId xmlns:p14="http://schemas.microsoft.com/office/powerpoint/2010/main" val="42499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4E8F-656B-41A9-A242-D86AF779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Spherical harmonic decomposition</a:t>
            </a:r>
            <a:endParaRPr lang="nl-N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C574DE-EC85-4ECA-87DA-016B9C270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21" t="9020" r="8599" b="8192"/>
          <a:stretch/>
        </p:blipFill>
        <p:spPr>
          <a:xfrm>
            <a:off x="2133599" y="854075"/>
            <a:ext cx="4101353" cy="417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6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66553A-5CED-445E-96CC-945C2AE9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maps 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E1FAF-C062-42CB-B236-D78107A80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EAD0D-D10A-4FAD-96A0-86FFFD538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3D8E64-37CA-43B2-8AAC-850D1C04FE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10" name="Picture 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558AFD91-0EE7-4F7C-9A39-61997085F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013"/>
          <a:stretch/>
        </p:blipFill>
        <p:spPr>
          <a:xfrm>
            <a:off x="158102" y="1328006"/>
            <a:ext cx="2376196" cy="31129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4B03C5-4CB3-5F16-730F-22B9EC1B6829}"/>
              </a:ext>
            </a:extLst>
          </p:cNvPr>
          <p:cNvSpPr txBox="1"/>
          <p:nvPr/>
        </p:nvSpPr>
        <p:spPr>
          <a:xfrm>
            <a:off x="2588549" y="3277691"/>
            <a:ext cx="3918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  <a:latin typeface="+mj-lt"/>
              </a:rPr>
              <a:t>Homogeneity:	Simulated	Measured</a:t>
            </a:r>
          </a:p>
          <a:p>
            <a:r>
              <a:rPr lang="en-US" sz="1400" dirty="0">
                <a:solidFill>
                  <a:schemeClr val="accent6"/>
                </a:solidFill>
                <a:latin typeface="+mj-lt"/>
              </a:rPr>
              <a:t>250 mm DSV: 	3000 ppm	24795 ppm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	</a:t>
            </a:r>
          </a:p>
        </p:txBody>
      </p:sp>
      <p:pic>
        <p:nvPicPr>
          <p:cNvPr id="2" name="Picture 1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01B17619-D74A-67D0-9493-3D04A38175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914" b="28931"/>
          <a:stretch/>
        </p:blipFill>
        <p:spPr>
          <a:xfrm>
            <a:off x="2534298" y="1248885"/>
            <a:ext cx="4671202" cy="1511859"/>
          </a:xfrm>
          <a:prstGeom prst="rect">
            <a:avLst/>
          </a:prstGeom>
        </p:spPr>
      </p:pic>
      <p:pic>
        <p:nvPicPr>
          <p:cNvPr id="7" name="Picture 6" descr="A graph of a blue and orange line&#10;&#10;Description automatically generated">
            <a:extLst>
              <a:ext uri="{FF2B5EF4-FFF2-40B4-BE49-F238E27FC236}">
                <a16:creationId xmlns:a16="http://schemas.microsoft.com/office/drawing/2014/main" id="{43CD3F69-1FCC-FCF0-C10C-435176715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844" y="2760744"/>
            <a:ext cx="2892155" cy="216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0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AE77E-D1A0-4331-A104-ACB09BD4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9" y="1016000"/>
            <a:ext cx="5211064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Use (small) magnets to correct inhomogeneity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Iron shims less suitable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Perform optimisation on measured field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Cannot be pre-computed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Be flexible in shim system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Typically an iterative process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Consider when designing shim system</a:t>
            </a:r>
          </a:p>
          <a:p>
            <a:endParaRPr lang="en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98AF31-BD19-5EC7-C407-CA07C01D0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Shimming: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2C9B3-B33B-DF17-B384-D2193F309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3A44B-413F-8066-7A56-8F409A615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DIY MRI - Magnet and Shims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6BD91B-3C74-8166-EF80-378729791D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8-May-22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18FC0E-25AE-089B-F286-F496DF5CC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589" y="1016000"/>
            <a:ext cx="2061998" cy="18784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56C2DA-6249-FD9A-632D-BB512A8FE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215" y="3033161"/>
            <a:ext cx="2337740" cy="1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8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CFDC53-179D-C3FA-EC03-06E919D8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016000"/>
            <a:ext cx="4462462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Python based optimisation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(will be) open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Define properties/location of magnets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Read in measuerd B0 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Calculates optimal shim configuration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AC740D-19B2-58C6-B1AF-72A506B9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Shim calculations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46A31-C67C-A30A-3A97-C97416EDF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0C97D-411E-93D1-DC0A-1C331B94E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8FA7C8D-ECA7-4BE6-3DB1-33BE3CF105E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  <p:pic>
        <p:nvPicPr>
          <p:cNvPr id="8" name="Picture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E500328D-11B5-50F7-91F3-F7928EC86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8" y="3021003"/>
            <a:ext cx="6401096" cy="12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2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4CF434-E68E-1965-AB23-C211396C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Algrotihm outputs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C2E7B-1E24-F54B-CF79-72DD20F6D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2B6ED-2926-78BE-F23C-12B128280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122FDC3-AA1B-08B1-D47C-92406D52DE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  <p:pic>
        <p:nvPicPr>
          <p:cNvPr id="8" name="Picture 7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384A99E4-276D-153E-1125-19E99CB57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865950"/>
            <a:ext cx="3202616" cy="36465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6D5EB9-DB99-39CE-DF5E-1A4E250BA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19" y="4463966"/>
            <a:ext cx="3974512" cy="450934"/>
          </a:xfrm>
          <a:prstGeom prst="rect">
            <a:avLst/>
          </a:prstGeom>
        </p:spPr>
      </p:pic>
      <p:pic>
        <p:nvPicPr>
          <p:cNvPr id="12" name="Picture 1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0B2DDC80-AA6E-A5C1-6638-FF2FFE5CA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754" y="1004878"/>
            <a:ext cx="3509890" cy="2632418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ADEBD0-2C61-ADAE-217A-08C44A394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078" y="3796878"/>
            <a:ext cx="1457242" cy="6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4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661384-EC64-2E5C-3862-7D7DCAC0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Construction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723A-EDC6-AC80-7DCA-DF1A8135C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2BBB0-69EF-1C28-419F-85394EEB8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FE67016-48DB-DE55-BA1F-E4BE4C7950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53556-2F0C-44CC-4621-22C00FD7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8" y="1585913"/>
            <a:ext cx="2819400" cy="3327400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E6B5B2BE-E0A7-CADC-6982-6B7CB37AC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67" y="1021412"/>
            <a:ext cx="2330841" cy="397164"/>
          </a:xfrm>
        </p:spPr>
        <p:txBody>
          <a:bodyPr/>
          <a:lstStyle/>
          <a:p>
            <a:r>
              <a:rPr lang="en-NL" dirty="0"/>
              <a:t>Txt file: x,y,z, angle</a:t>
            </a:r>
          </a:p>
        </p:txBody>
      </p:sp>
      <p:pic>
        <p:nvPicPr>
          <p:cNvPr id="11" name="Picture 10" descr="A red letter with blue and grey gear&#10;&#10;Description automatically generated">
            <a:extLst>
              <a:ext uri="{FF2B5EF4-FFF2-40B4-BE49-F238E27FC236}">
                <a16:creationId xmlns:a16="http://schemas.microsoft.com/office/drawing/2014/main" id="{871B9ABC-7C9C-55A3-140D-72BB62874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431" y="88013"/>
            <a:ext cx="855661" cy="855661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EC3A8EFA-0FDA-2016-7E9B-9F5721038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021412"/>
            <a:ext cx="3791480" cy="1700148"/>
          </a:xfrm>
          <a:prstGeom prst="rect">
            <a:avLst/>
          </a:prstGeom>
        </p:spPr>
      </p:pic>
      <p:pic>
        <p:nvPicPr>
          <p:cNvPr id="15" name="Picture 14" descr="A circle with small black squares&#10;&#10;Description automatically generated">
            <a:extLst>
              <a:ext uri="{FF2B5EF4-FFF2-40B4-BE49-F238E27FC236}">
                <a16:creationId xmlns:a16="http://schemas.microsoft.com/office/drawing/2014/main" id="{A0A6E528-EB30-8897-AC3F-2D590DAF4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575" y="2799298"/>
            <a:ext cx="2090306" cy="20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0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437B62-BF97-D136-82E3-9385B2C4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35F2A-C37C-286B-700A-456A28619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DC31F-5C0B-3C1C-51B0-D4C45B013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NWO meeting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9C67527-7563-4EE2-EFFB-90FE3B73F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FACB4C-935E-4EF6-A554-E6441F98520C}" type="datetime1">
              <a:rPr lang="nl-NL" smtClean="0"/>
              <a:t>21-09-2023</a:t>
            </a:fld>
            <a:endParaRPr lang="en-GB" dirty="0"/>
          </a:p>
        </p:txBody>
      </p:sp>
      <p:pic>
        <p:nvPicPr>
          <p:cNvPr id="8" name="Picture 7" descr="A picture containing floor, wall, indoor&#10;&#10;Description automatically generated">
            <a:extLst>
              <a:ext uri="{FF2B5EF4-FFF2-40B4-BE49-F238E27FC236}">
                <a16:creationId xmlns:a16="http://schemas.microsoft.com/office/drawing/2014/main" id="{4204D925-CF13-CB13-4C73-23E27C1AF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325" y="937009"/>
            <a:ext cx="2983418" cy="3977891"/>
          </a:xfrm>
          <a:prstGeom prst="rect">
            <a:avLst/>
          </a:prstGeom>
        </p:spPr>
      </p:pic>
      <p:pic>
        <p:nvPicPr>
          <p:cNvPr id="10" name="Picture 9" descr="A picture containing indoor, white&#10;&#10;Description automatically generated">
            <a:extLst>
              <a:ext uri="{FF2B5EF4-FFF2-40B4-BE49-F238E27FC236}">
                <a16:creationId xmlns:a16="http://schemas.microsoft.com/office/drawing/2014/main" id="{3B460F7B-AEE0-DADE-EAE7-4F3111A17D7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36873" y="1641760"/>
            <a:ext cx="3424517" cy="2568388"/>
          </a:xfrm>
          <a:prstGeom prst="rect">
            <a:avLst/>
          </a:prstGeom>
        </p:spPr>
      </p:pic>
      <p:pic>
        <p:nvPicPr>
          <p:cNvPr id="12" name="Picture 11" descr="A picture containing floor&#10;&#10;Description automatically generated">
            <a:extLst>
              <a:ext uri="{FF2B5EF4-FFF2-40B4-BE49-F238E27FC236}">
                <a16:creationId xmlns:a16="http://schemas.microsoft.com/office/drawing/2014/main" id="{F0FC86EC-4E35-B116-3AFB-0A81940244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257" y="2072427"/>
            <a:ext cx="2894277" cy="12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36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Mapping:  24795 ppm </a:t>
            </a:r>
            <a:r>
              <a:rPr lang="en-GB"/>
              <a:t>to 6806 ppm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83A0D9A0-3A96-A7D7-037A-7E831DF7D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14" b="28931"/>
          <a:stretch/>
        </p:blipFill>
        <p:spPr>
          <a:xfrm>
            <a:off x="0" y="993693"/>
            <a:ext cx="5842000" cy="1890794"/>
          </a:xfrm>
          <a:prstGeom prst="rect">
            <a:avLst/>
          </a:prstGeom>
        </p:spPr>
      </p:pic>
      <p:pic>
        <p:nvPicPr>
          <p:cNvPr id="11" name="Picture 10" descr="A graph of a blue and orange line&#10;&#10;Description automatically generated">
            <a:extLst>
              <a:ext uri="{FF2B5EF4-FFF2-40B4-BE49-F238E27FC236}">
                <a16:creationId xmlns:a16="http://schemas.microsoft.com/office/drawing/2014/main" id="{68CEC857-4A6F-1D37-FE00-F47D98CFD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19" y="878197"/>
            <a:ext cx="2700000" cy="2025001"/>
          </a:xfrm>
          <a:prstGeom prst="rect">
            <a:avLst/>
          </a:prstGeom>
        </p:spPr>
      </p:pic>
      <p:pic>
        <p:nvPicPr>
          <p:cNvPr id="2" name="Picture 1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3644F915-6BD7-C499-F232-AA872F471C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23" b="28577"/>
          <a:stretch/>
        </p:blipFill>
        <p:spPr>
          <a:xfrm>
            <a:off x="0" y="2962045"/>
            <a:ext cx="5842000" cy="1875296"/>
          </a:xfrm>
          <a:prstGeom prst="rect">
            <a:avLst/>
          </a:prstGeom>
        </p:spPr>
      </p:pic>
      <p:pic>
        <p:nvPicPr>
          <p:cNvPr id="7" name="Picture 6" descr="A blue and orange graph&#10;&#10;Description automatically generated">
            <a:extLst>
              <a:ext uri="{FF2B5EF4-FFF2-40B4-BE49-F238E27FC236}">
                <a16:creationId xmlns:a16="http://schemas.microsoft.com/office/drawing/2014/main" id="{7421B707-090F-587B-23F5-58CCAED76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422" y="2865777"/>
            <a:ext cx="2700000" cy="20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1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96875A-27AF-827A-A0BA-84EDF20A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Repeat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EE35E-DF21-AF19-EE71-8A740CD24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73D6C-BDD8-8358-AEB7-B1D89BE4F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9C73F3-4DD2-5F49-0ADA-BB25AD05A6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machine on wheels in a room&#10;&#10;Description automatically generated">
            <a:extLst>
              <a:ext uri="{FF2B5EF4-FFF2-40B4-BE49-F238E27FC236}">
                <a16:creationId xmlns:a16="http://schemas.microsoft.com/office/drawing/2014/main" id="{97435A8E-5412-6E5A-0819-5382A1F92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" y="1861457"/>
            <a:ext cx="2522050" cy="2283032"/>
          </a:xfrm>
          <a:prstGeom prst="rect">
            <a:avLst/>
          </a:prstGeom>
        </p:spPr>
      </p:pic>
      <p:pic>
        <p:nvPicPr>
          <p:cNvPr id="9" name="Picture 8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3F458FCE-B301-B24C-616C-9AB428222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922" y="1861457"/>
            <a:ext cx="3067111" cy="578863"/>
          </a:xfrm>
          <a:prstGeom prst="rect">
            <a:avLst/>
          </a:prstGeom>
        </p:spPr>
      </p:pic>
      <p:pic>
        <p:nvPicPr>
          <p:cNvPr id="10" name="Picture 9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DB7793B0-CAB9-7E54-0D48-719C67D82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746" y="2601733"/>
            <a:ext cx="1354942" cy="1542756"/>
          </a:xfrm>
          <a:prstGeom prst="rect">
            <a:avLst/>
          </a:prstGeom>
        </p:spPr>
      </p:pic>
      <p:pic>
        <p:nvPicPr>
          <p:cNvPr id="11" name="Picture 10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E5091E95-7DA3-D25F-0908-CD97F419C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3353" y="2601733"/>
            <a:ext cx="1913922" cy="1435442"/>
          </a:xfrm>
          <a:prstGeom prst="rect">
            <a:avLst/>
          </a:prstGeom>
        </p:spPr>
      </p:pic>
      <p:pic>
        <p:nvPicPr>
          <p:cNvPr id="12" name="Picture 11" descr="A circle with small black squares&#10;&#10;Description automatically generated">
            <a:extLst>
              <a:ext uri="{FF2B5EF4-FFF2-40B4-BE49-F238E27FC236}">
                <a16:creationId xmlns:a16="http://schemas.microsoft.com/office/drawing/2014/main" id="{F895F6A1-574C-D762-CC1D-4070BDBAF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9561" y="1308326"/>
            <a:ext cx="1434384" cy="1392196"/>
          </a:xfrm>
          <a:prstGeom prst="rect">
            <a:avLst/>
          </a:prstGeom>
        </p:spPr>
      </p:pic>
      <p:pic>
        <p:nvPicPr>
          <p:cNvPr id="13" name="Picture 12" descr="A picture containing indoor, white&#10;&#10;Description automatically generated">
            <a:extLst>
              <a:ext uri="{FF2B5EF4-FFF2-40B4-BE49-F238E27FC236}">
                <a16:creationId xmlns:a16="http://schemas.microsoft.com/office/drawing/2014/main" id="{F55F7823-B1D0-9120-6972-76648B6809A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560600" y="3217005"/>
            <a:ext cx="1712257" cy="1284193"/>
          </a:xfrm>
          <a:prstGeom prst="rect">
            <a:avLst/>
          </a:prstGeom>
        </p:spPr>
      </p:pic>
      <p:pic>
        <p:nvPicPr>
          <p:cNvPr id="14" name="Picture 13" descr="A picture containing floor&#10;&#10;Description automatically generated">
            <a:extLst>
              <a:ext uri="{FF2B5EF4-FFF2-40B4-BE49-F238E27FC236}">
                <a16:creationId xmlns:a16="http://schemas.microsoft.com/office/drawing/2014/main" id="{2BB3AC15-AB7B-03B7-AE40-84C2C83980E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7416" y="3490746"/>
            <a:ext cx="1447139" cy="6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1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0700A5-341F-0A75-87CD-76ABBDF8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Iteration 2 and 3 – Full shimming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C17C8-F2BB-5CC0-B752-026521058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F591D-F552-9912-42D5-BD7E4F2EF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0E49312-D7E0-47BC-170A-9A665F137D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group of circles with a white center&#10;&#10;Description automatically generated">
            <a:extLst>
              <a:ext uri="{FF2B5EF4-FFF2-40B4-BE49-F238E27FC236}">
                <a16:creationId xmlns:a16="http://schemas.microsoft.com/office/drawing/2014/main" id="{0A7334F6-F0D3-1912-AD37-442D7BCA24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384" b="28401"/>
          <a:stretch/>
        </p:blipFill>
        <p:spPr>
          <a:xfrm>
            <a:off x="782000" y="1030636"/>
            <a:ext cx="5842000" cy="1937289"/>
          </a:xfrm>
          <a:prstGeom prst="rect">
            <a:avLst/>
          </a:prstGeom>
        </p:spPr>
      </p:pic>
      <p:pic>
        <p:nvPicPr>
          <p:cNvPr id="10" name="Picture 9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BAC11545-5F85-F39A-D931-5DD466B928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268" b="27517"/>
          <a:stretch/>
        </p:blipFill>
        <p:spPr>
          <a:xfrm>
            <a:off x="782000" y="2977610"/>
            <a:ext cx="5842000" cy="1937290"/>
          </a:xfrm>
          <a:prstGeom prst="rect">
            <a:avLst/>
          </a:prstGeom>
        </p:spPr>
      </p:pic>
      <p:pic>
        <p:nvPicPr>
          <p:cNvPr id="12" name="Picture 11" descr="A blue and orange graph&#10;&#10;Description automatically generated">
            <a:extLst>
              <a:ext uri="{FF2B5EF4-FFF2-40B4-BE49-F238E27FC236}">
                <a16:creationId xmlns:a16="http://schemas.microsoft.com/office/drawing/2014/main" id="{2C1CC2AB-18EC-E9D5-4F69-72D62EB26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000" y="2938392"/>
            <a:ext cx="2520000" cy="1890000"/>
          </a:xfrm>
          <a:prstGeom prst="rect">
            <a:avLst/>
          </a:prstGeom>
        </p:spPr>
      </p:pic>
      <p:pic>
        <p:nvPicPr>
          <p:cNvPr id="14" name="Picture 13" descr="A blue and orange graph&#10;&#10;Description automatically generated">
            <a:extLst>
              <a:ext uri="{FF2B5EF4-FFF2-40B4-BE49-F238E27FC236}">
                <a16:creationId xmlns:a16="http://schemas.microsoft.com/office/drawing/2014/main" id="{F62B6A49-BE74-A13D-0961-502AA5801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4000" y="961884"/>
            <a:ext cx="2520000" cy="189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E0B581-1621-9B19-4075-611B23C1DFC8}"/>
              </a:ext>
            </a:extLst>
          </p:cNvPr>
          <p:cNvSpPr txBox="1"/>
          <p:nvPr/>
        </p:nvSpPr>
        <p:spPr>
          <a:xfrm>
            <a:off x="0" y="1030636"/>
            <a:ext cx="2819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800" dirty="0">
                <a:solidFill>
                  <a:schemeClr val="accent6"/>
                </a:solidFill>
                <a:latin typeface="+mj-lt"/>
              </a:rPr>
              <a:t>3889 ppm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94832D-4441-5F9D-D611-EA3E15D9502A}"/>
              </a:ext>
            </a:extLst>
          </p:cNvPr>
          <p:cNvSpPr txBox="1"/>
          <p:nvPr/>
        </p:nvSpPr>
        <p:spPr>
          <a:xfrm>
            <a:off x="0" y="2997163"/>
            <a:ext cx="2819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800" dirty="0">
                <a:solidFill>
                  <a:schemeClr val="accent6"/>
                </a:solidFill>
                <a:latin typeface="+mj-lt"/>
              </a:rPr>
              <a:t>3383 ppm</a:t>
            </a:r>
          </a:p>
        </p:txBody>
      </p:sp>
    </p:spTree>
    <p:extLst>
      <p:ext uri="{BB962C8B-B14F-4D97-AF65-F5344CB8AC3E}">
        <p14:creationId xmlns:p14="http://schemas.microsoft.com/office/powerpoint/2010/main" val="1970863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C7E0B-DBE1-27F5-ECE3-109DFFDAE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Limits to how good the shim can be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Typically equal to initial simulations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Shim is very flexible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Strength and size of magnets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Don’t try to get it perfect first time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3 or 4 iterations typically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L" dirty="0"/>
              <a:t>Try to adjust number of magnets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NL" dirty="0"/>
              <a:t>Decreasing returns on investment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AADCD9-7C68-2A92-8939-3F89EA30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General notes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D432E-05DC-972E-D21D-F53467331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39030-66C4-EEE6-D30D-03381F0D5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Insert &gt; Header &amp; footer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6CB4BA-540D-F69C-2868-F7196865EE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90147"/>
      </p:ext>
    </p:extLst>
  </p:cSld>
  <p:clrMapOvr>
    <a:masterClrMapping/>
  </p:clrMapOvr>
</p:sld>
</file>

<file path=ppt/theme/theme1.xml><?xml version="1.0" encoding="utf-8"?>
<a:theme xmlns:a="http://schemas.openxmlformats.org/drawingml/2006/main" name="62-457 Presentatie-LUMC">
  <a:themeElements>
    <a:clrScheme name="Aangepast 29">
      <a:dk1>
        <a:srgbClr val="003C66"/>
      </a:dk1>
      <a:lt1>
        <a:srgbClr val="FFFFFF"/>
      </a:lt1>
      <a:dk2>
        <a:srgbClr val="BFDEF0"/>
      </a:dk2>
      <a:lt2>
        <a:srgbClr val="003C7D"/>
      </a:lt2>
      <a:accent1>
        <a:srgbClr val="007CC2"/>
      </a:accent1>
      <a:accent2>
        <a:srgbClr val="009FBD"/>
      </a:accent2>
      <a:accent3>
        <a:srgbClr val="6E90A6"/>
      </a:accent3>
      <a:accent4>
        <a:srgbClr val="E3004F"/>
      </a:accent4>
      <a:accent5>
        <a:srgbClr val="C0965C"/>
      </a:accent5>
      <a:accent6>
        <a:srgbClr val="000000"/>
      </a:accent6>
      <a:hlink>
        <a:srgbClr val="1161C6"/>
      </a:hlink>
      <a:folHlink>
        <a:srgbClr val="E300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101463"/>
        </a:dk1>
        <a:lt1>
          <a:srgbClr val="FFFFFF"/>
        </a:lt1>
        <a:dk2>
          <a:srgbClr val="B5E7FF"/>
        </a:dk2>
        <a:lt2>
          <a:srgbClr val="111166"/>
        </a:lt2>
        <a:accent1>
          <a:srgbClr val="119DF9"/>
        </a:accent1>
        <a:accent2>
          <a:srgbClr val="117FE4"/>
        </a:accent2>
        <a:accent3>
          <a:srgbClr val="D7F1FF"/>
        </a:accent3>
        <a:accent4>
          <a:srgbClr val="DADADA"/>
        </a:accent4>
        <a:accent5>
          <a:srgbClr val="AACCFB"/>
        </a:accent5>
        <a:accent6>
          <a:srgbClr val="0E72CF"/>
        </a:accent6>
        <a:hlink>
          <a:srgbClr val="1161C6"/>
        </a:hlink>
        <a:folHlink>
          <a:srgbClr val="114DB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75726BA2F244AB4458CA1D7599EC1" ma:contentTypeVersion="6" ma:contentTypeDescription="Een nieuw document maken." ma:contentTypeScope="" ma:versionID="79f837cafb0c38f6ea62a33c9c40855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9ba8469ad252d89c559c8a43ee14d2a3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E-mailafzender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E-mail aan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E-mail CC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E-mail van" ma:hidden="true" ma:internalName="EmailFrom">
      <xsd:simpleType>
        <xsd:restriction base="dms:Text"/>
      </xsd:simpleType>
    </xsd:element>
    <xsd:element name="EmailSubject" ma:index="12" nillable="true" ma:displayName="E-mailonderwerp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Kopteksten voor e-mail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41BCFF-EBB0-4531-83C9-668CCD6BC9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A96ABF-169D-4A7A-8ABE-CB70AE1D60EB}">
  <ds:schemaRefs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sharepoint/v4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B0721FD-4D39-4B9A-9777-EF42CF8A7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LUMC Breedbeeldpresentatie_ENG</Template>
  <TotalTime>25147</TotalTime>
  <Words>417</Words>
  <Application>Microsoft Macintosh PowerPoint</Application>
  <PresentationFormat>On-screen Show (16:9)</PresentationFormat>
  <Paragraphs>119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</vt:lpstr>
      <vt:lpstr>62-457 Presentatie-LUMC</vt:lpstr>
      <vt:lpstr>Shimming</vt:lpstr>
      <vt:lpstr>Diameter optimisation</vt:lpstr>
      <vt:lpstr>Construction: Magnet imperfections</vt:lpstr>
      <vt:lpstr>Construction: Torque induced errors</vt:lpstr>
      <vt:lpstr>Torque induced errors: Compensation</vt:lpstr>
      <vt:lpstr>Construction: Dud magnets</vt:lpstr>
      <vt:lpstr>Construction: The finished magnet!</vt:lpstr>
      <vt:lpstr>Shimming: Mapping</vt:lpstr>
      <vt:lpstr>Spherical harmonic decomposition</vt:lpstr>
      <vt:lpstr>Field maps </vt:lpstr>
      <vt:lpstr>Shimming: </vt:lpstr>
      <vt:lpstr>Shim calculations</vt:lpstr>
      <vt:lpstr>Algrotihm outputs</vt:lpstr>
      <vt:lpstr>Construction</vt:lpstr>
      <vt:lpstr>Construction</vt:lpstr>
      <vt:lpstr>Mapping:  24795 ppm to 6806 ppm </vt:lpstr>
      <vt:lpstr>Repeat process</vt:lpstr>
      <vt:lpstr>Iteration 2 and 3 – Full shimming</vt:lpstr>
      <vt:lpstr>General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DREAM magnet Density and rotation enhanced array of magnets</dc:title>
  <dc:creator>O'Reilly, T.P.A. (RADI)</dc:creator>
  <cp:lastModifiedBy>O'Reilly, T.P.A. (RADI)</cp:lastModifiedBy>
  <cp:revision>67</cp:revision>
  <cp:lastPrinted>2015-05-27T12:38:10Z</cp:lastPrinted>
  <dcterms:created xsi:type="dcterms:W3CDTF">2022-10-07T08:35:38Z</dcterms:created>
  <dcterms:modified xsi:type="dcterms:W3CDTF">2023-09-22T07:06:52Z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0x010100F3375726BA2F244AB4458CA1D7599EC1</vt:lpwstr>
  </property>
</Properties>
</file>