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oboto-italic.fntdata"/><Relationship Id="rId10" Type="http://schemas.openxmlformats.org/officeDocument/2006/relationships/slide" Target="slides/slide6.xml"/><Relationship Id="rId32" Type="http://schemas.openxmlformats.org/officeDocument/2006/relationships/font" Target="fonts/Roboto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e942394f7_0_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e942394f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b832f36f_2_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b832f36f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985e6b77_3_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985e6b77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493632dde_0_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493632dd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985e6b77_4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985e6b77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Literatur =&gt; verschiedene Repräsentationen für gesprochene Sprache und Gedanken, oft durch eindeutige typographische Merkmale wie Anführungszeichen hervorgehoben z.B. im Deutschen</a:t>
            </a:r>
            <a:br>
              <a:rPr lang="en-GB"/>
            </a:br>
            <a:r>
              <a:rPr lang="en-GB"/>
              <a:t>französische Literatur: keine einheitliche Typographie (wie auch in diesem Beispiel)</a:t>
            </a:r>
            <a:br>
              <a:rPr lang="en-GB"/>
            </a:br>
            <a:r>
              <a:rPr lang="en-GB"/>
              <a:t>	oft keine öffnenden und schließenden Anführungszeichen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Gedankenstrich markiert Beginn, aber Ende der wörtlichen Rede (Absatz - ja/nein) bleibt unmarkiert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auch Einschübe (lui dit-il,tout bas) nicht gekennzeichnet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maschinelle Lernverfahren anwenden, um direkte Rede automatisch und zuverlässig erkennen zu können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Fragestellungen: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Was sind die sprachlichen Markierungen der gesprochenen Rede - jenseits der Anführungszeichen und des Fragezeichens?</a:t>
            </a:r>
            <a:br>
              <a:rPr lang="en-GB"/>
            </a:br>
            <a:r>
              <a:rPr lang="en-GB"/>
              <a:t>Gibt es Unterschiede beim Gebrauch von direkter Rede in Bezug auf Genres oder Jahrzehnte?</a:t>
            </a:r>
            <a:br>
              <a:rPr lang="en-GB"/>
            </a:br>
            <a:r>
              <a:rPr lang="en-GB"/>
              <a:t>Wie groß ist der Anteil direkter Rede in verschiedenen Untergattungen des französischen Romans im 19. Jahrhundert? Lassen sich Unterschiede aufzeigen?</a:t>
            </a:r>
            <a:br>
              <a:rPr lang="en-GB"/>
            </a:b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985e6b77_0_64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d985e6b77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985e6b77_4_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d985e6b77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Das große Korpus: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127 Romane aus den Jahren 1840-1889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dabei wurden 40 zufällig ausgewählte Kapitel aus 20 Romanen manuell annotiert -&gt; insg. 5734 Sätze - enthält direkte Rede; enthält keine direkte Rede; gemischte Sätze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Korpus allerdings nicht sonderlich ausbalanciert =&gt; deshalb: Textbox-Korpus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b832f36f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b832f3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Das Textbox-Korpus: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36 Romane aus den Jahren 1862 - 1889 (keine aus den 50er Jahren, da Sammlung hier noch nicht erweitert)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vier Untergattungen: Abenteuerroman, Krimis, Bildungsroman und fantastischer Roman -&gt; balancierte Textsammlung (im Vergl. zum ersten Korpus)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Texte überschneiden sich mit denen des ersten Korpus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0b832f36f_2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0b832f36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985e6b77_4_1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d985e6b77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d985e6b77_4_3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d985e6b77_4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modeled 81 features which we believed to be useful cues for the classification task (see the annex for a ranked list). Features are generated on a sentence-based level and can be divided into different categories:</a:t>
            </a:r>
            <a:endParaRPr/>
          </a:p>
          <a:p>
            <a:pPr indent="-298450" lvl="0" marL="45720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Character-based: e.g. long hyphen marks, exclamation marks, question marks.</a:t>
            </a:r>
            <a:endParaRPr/>
          </a:p>
          <a:p>
            <a:pPr indent="-298450" lvl="0" marL="45720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Lexical: e.g. deictic expressions, interjections.</a:t>
            </a:r>
            <a:endParaRPr/>
          </a:p>
          <a:p>
            <a:pPr indent="-298450" lvl="0" marL="45720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Semantic: categories of verbs, from WordNet and the French equivalent WOLF: e.g. verbs of motion or perception.</a:t>
            </a:r>
            <a:endParaRPr/>
          </a:p>
          <a:p>
            <a:pPr indent="-298450" lvl="0" marL="45720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Morphological: e.g. part-of-speech, verb-tense, lemma.</a:t>
            </a:r>
            <a:endParaRPr/>
          </a:p>
          <a:p>
            <a:pPr indent="-298450" lvl="0" marL="45720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Syntactic features: e.g. number of commas, sentence length.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d985e6b77_4_3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d985e6b77_4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GB"/>
              <a:t>Precision</a:t>
            </a:r>
            <a:r>
              <a:rPr lang="en-GB"/>
              <a:t> ist die Wahrscheinlichkeit dass ein als direkte Rede klassifizierter Satz auch Direkte Rede ist.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GB"/>
              <a:t>Recall</a:t>
            </a:r>
            <a:r>
              <a:rPr lang="en-GB"/>
              <a:t> ist die Wahrscheinlichkeit dass ein Satz der direkte Rede ist auch als solcher klassifiziert wurde.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F1 (Macro F1): Mittelwert aus Precision und Recall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Precision: 	Tp/P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Recall: 	Tp/(Tp+Fp)	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fded10060_2_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fded10060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GB"/>
              <a:t>Precision</a:t>
            </a:r>
            <a:r>
              <a:rPr lang="en-GB"/>
              <a:t> ist die Wahrscheinlichkeit dass ein als direkte Rede klassifizierter Satz auch Direkte Rede ist.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GB"/>
              <a:t>Recall</a:t>
            </a:r>
            <a:r>
              <a:rPr lang="en-GB"/>
              <a:t> ist die Wahrscheinlichkeit dass ein Satz der direkte Rede ist auch als solcher klassifiziert wurde.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F1: Mittelwert aus Precision und Recall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Precision: 	Tp/P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Recall: 	Tp/(Tp+Fp)	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4b678dc32_1_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4b678dc32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b832f36f_2_1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0b832f36f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985e6b77_4_2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d985e6b77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“blanche” hat signifikant weniger als fantastique und policier.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0b832f36f_1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0b832f36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b832f36f_3_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b832f36f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0b832f36f_3_2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0b832f36f_3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205e0da00_0_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205e0da0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205e0da00_0_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205e0da0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0b832f36f_2_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0b832f36f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0b832f36f_2_2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0b832f36f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0b832f36f_2_2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0b832f36f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02a5c5558_0_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02a5c555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◦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◦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◦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Textkorpus 1">
  <p:cSld name="TITLE_AND_BODY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6521963"/>
            <a:ext cx="9144000" cy="33599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◦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◦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6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7" name="Google Shape;57;p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9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9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" name="Google Shape;66;p1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0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⚫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1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6" name="Google Shape;76;p1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12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2.png"/><Relationship Id="rId5" Type="http://schemas.openxmlformats.org/officeDocument/2006/relationships/image" Target="../media/image1.jp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cligs.hypotheses.org" TargetMode="External"/><Relationship Id="rId4" Type="http://schemas.openxmlformats.org/officeDocument/2006/relationships/hyperlink" Target="http://github.com/cligs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cligs.hypotheses.org" TargetMode="External"/><Relationship Id="rId4" Type="http://schemas.openxmlformats.org/officeDocument/2006/relationships/hyperlink" Target="http://github.com/cligs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/>
          </p:nvPr>
        </p:nvSpPr>
        <p:spPr>
          <a:xfrm>
            <a:off x="311700" y="571000"/>
            <a:ext cx="8520600" cy="24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Straight Talk</a:t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/>
              <a:t>Automatic Recognition of Direct Speech in Nineteenth-century French Novels</a:t>
            </a:r>
            <a:endParaRPr sz="3400"/>
          </a:p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311700" y="6121421"/>
            <a:ext cx="8520600" cy="5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DH2016, Kraków, July 13, 2016</a:t>
            </a:r>
            <a:endParaRPr sz="1800"/>
          </a:p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311700" y="4954596"/>
            <a:ext cx="8520600" cy="10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/>
              <a:t>Daniel Schlör, Stefanie Popp, Christof Schöch, Ulrike Henny, Annelen Brunner, José Calvo Tello </a:t>
            </a:r>
            <a:br>
              <a:rPr lang="en-GB" sz="2200"/>
            </a:br>
            <a:r>
              <a:rPr lang="en-GB" sz="2200"/>
              <a:t>(CLiGS Group, University of Würzburg, Germany) </a:t>
            </a:r>
            <a:endParaRPr sz="2200"/>
          </a:p>
        </p:txBody>
      </p:sp>
      <p:pic>
        <p:nvPicPr>
          <p:cNvPr descr="unilogo4cohne_w.jpg"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00" y="125750"/>
            <a:ext cx="1706128" cy="750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GS_Logo_weiss_transparent.png"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339" y="2977675"/>
            <a:ext cx="2087636" cy="163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MBF_kleiner.jpeg" id="95" name="Google Shape;9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9125" y="125750"/>
            <a:ext cx="1061950" cy="75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h2016_clear.png" id="96" name="Google Shape;9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6099" y="2952684"/>
            <a:ext cx="1706125" cy="170196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265500" y="1534800"/>
            <a:ext cx="4245000" cy="114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Straight Talk</a:t>
            </a:r>
            <a:endParaRPr sz="3600"/>
          </a:p>
        </p:txBody>
      </p:sp>
      <p:sp>
        <p:nvSpPr>
          <p:cNvPr id="103" name="Google Shape;103;p15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sz="2400"/>
              <a:t>Introduction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sz="2400"/>
              <a:t>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sz="2400"/>
              <a:t>Method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sz="2400"/>
              <a:t>Results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sz="2400"/>
              <a:t>Conclusion</a:t>
            </a:r>
            <a:endParaRPr sz="2400"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569625" y="2788350"/>
            <a:ext cx="3332400" cy="22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Automatic Recognition of Direct Speech in Nineteenth-century French Novels</a:t>
            </a:r>
            <a:endParaRPr sz="2400"/>
          </a:p>
        </p:txBody>
      </p:sp>
      <p:sp>
        <p:nvSpPr>
          <p:cNvPr id="105" name="Google Shape;105;p1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311700" y="546685"/>
            <a:ext cx="85206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1. Introduction</a:t>
            </a:r>
            <a:endParaRPr b="1"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/>
          </a:p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CLiGS group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11700" y="1660500"/>
            <a:ext cx="8520600" cy="44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CLiGS = Computational Literary Genre Stylistics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Junior Research Group, Department of Literary Computing, University of Würzburg, Germany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French and Spanish Studies and Computer Science / Text Mining 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GB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http://cligs.hypotheses.org</a:t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GB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http://github.com/cligs/</a:t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18" name="Google Shape;118;p1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Aims of this study</a:t>
            </a:r>
            <a:endParaRPr/>
          </a:p>
        </p:txBody>
      </p:sp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311700" y="1660500"/>
            <a:ext cx="8520600" cy="44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Automatically identify direct speech in novels (using linguistic markers vs. using typography)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Assess proportion of direct speech for subgenres and decades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Enhance subtlety of analyses in stylometry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for subdivision of narrator speech by text type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311700" y="546675"/>
            <a:ext cx="3508800" cy="7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Starting point</a:t>
            </a:r>
            <a:endParaRPr/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311700" y="1639825"/>
            <a:ext cx="3386700" cy="34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direct speech and thought presentation 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lack of systematic typographical boundaries </a:t>
            </a:r>
            <a:br>
              <a:rPr lang="en-GB" sz="2400"/>
            </a:br>
            <a:r>
              <a:rPr lang="en-GB" sz="2400"/>
              <a:t>(in French)</a:t>
            </a:r>
            <a:endParaRPr sz="2400"/>
          </a:p>
        </p:txBody>
      </p:sp>
      <p:pic>
        <p:nvPicPr>
          <p:cNvPr descr="Screenshot from 2015-11-24 12:06:53.png"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257" y="55500"/>
            <a:ext cx="4942743" cy="64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546685"/>
            <a:ext cx="85206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2. Data</a:t>
            </a:r>
            <a:endParaRPr sz="4800"/>
          </a:p>
        </p:txBody>
      </p:sp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5-11-24 12:07:02.png"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5225" y="42550"/>
            <a:ext cx="5856400" cy="565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546675"/>
            <a:ext cx="2640600" cy="53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Corpus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127 novels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1840-1889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40 random chapters annotated manually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sentence contains direct speech: yes/no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6" name="Google Shape;146;p2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xtbox_roman19_dec_subgenre.png" id="151" name="Google Shape;151;p22"/>
          <p:cNvPicPr preferRelativeResize="0"/>
          <p:nvPr/>
        </p:nvPicPr>
        <p:blipFill rotWithShape="1">
          <a:blip r:embed="rId3">
            <a:alphaModFix/>
          </a:blip>
          <a:srcRect b="0" l="2162" r="2162" t="0"/>
          <a:stretch/>
        </p:blipFill>
        <p:spPr>
          <a:xfrm>
            <a:off x="3275925" y="42550"/>
            <a:ext cx="5779500" cy="509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546675"/>
            <a:ext cx="2794500" cy="37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Corpus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36 novels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1861-1889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4 subgenres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 sz="2400">
                <a:solidFill>
                  <a:schemeClr val="dk2"/>
                </a:solidFill>
              </a:rPr>
              <a:t>balanced for subgenre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53" name="Google Shape;153;p2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311700" y="546685"/>
            <a:ext cx="85206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3. Method</a:t>
            </a:r>
            <a:endParaRPr sz="4800"/>
          </a:p>
        </p:txBody>
      </p:sp>
      <p:sp>
        <p:nvSpPr>
          <p:cNvPr id="159" name="Google Shape;159;p2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Overview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311700" y="1443550"/>
            <a:ext cx="8520600" cy="4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Approach: Machine-learning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Steps:</a:t>
            </a:r>
            <a:endParaRPr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Manual label-annotation of a partial corpus:</a:t>
            </a:r>
            <a:br>
              <a:rPr lang="en-GB" sz="2400"/>
            </a:br>
            <a:r>
              <a:rPr lang="en-GB" sz="2400"/>
              <a:t>Sentence contains direct speech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Feature generation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Learning relation between labels and features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Evaluation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Application (automatic classification) on complete corpus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Analysis of distribution of direct speech:</a:t>
            </a:r>
            <a:br>
              <a:rPr lang="en-GB" sz="2400"/>
            </a:br>
            <a:r>
              <a:rPr lang="en-GB" sz="2400"/>
              <a:t>(decade and subgenre)</a:t>
            </a:r>
            <a:endParaRPr sz="2400"/>
          </a:p>
        </p:txBody>
      </p:sp>
      <p:sp>
        <p:nvSpPr>
          <p:cNvPr id="166" name="Google Shape;166;p2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Features Types</a:t>
            </a:r>
            <a:endParaRPr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81 Features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Different feature-categories: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Char-based: Speech-sign, exclamation-mark, ...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Lexical: deictic expressions, interjections, ...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Semantic: Lexical verb-category (WordNet)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Morphological: Part-Of-Speech, tense, lemmas, ...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Syntactical: Numbers of commas, sentence-length, ...</a:t>
            </a:r>
            <a:endParaRPr sz="2400"/>
          </a:p>
        </p:txBody>
      </p:sp>
      <p:sp>
        <p:nvSpPr>
          <p:cNvPr id="173" name="Google Shape;173;p2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Performance on annotated partial-corpus</a:t>
            </a:r>
            <a:endParaRPr/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899110" y="1728443"/>
            <a:ext cx="7345800" cy="36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Screenshot from 2015-11-24 12:07:18.png"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8" y="1493725"/>
            <a:ext cx="7883223" cy="43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/>
          <p:nvPr/>
        </p:nvSpPr>
        <p:spPr>
          <a:xfrm>
            <a:off x="6942312" y="4744905"/>
            <a:ext cx="681300" cy="455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6"/>
          <p:cNvSpPr/>
          <p:nvPr/>
        </p:nvSpPr>
        <p:spPr>
          <a:xfrm>
            <a:off x="6942312" y="2591826"/>
            <a:ext cx="681300" cy="455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Applying the trained model to </a:t>
            </a:r>
            <a:br>
              <a:rPr lang="en-GB"/>
            </a:br>
            <a:r>
              <a:rPr lang="en-GB"/>
              <a:t>unannotated corpus</a:t>
            </a:r>
            <a:endParaRPr/>
          </a:p>
        </p:txBody>
      </p:sp>
      <p:sp>
        <p:nvSpPr>
          <p:cNvPr id="189" name="Google Shape;189;p27"/>
          <p:cNvSpPr txBox="1"/>
          <p:nvPr>
            <p:ph idx="1" type="body"/>
          </p:nvPr>
        </p:nvSpPr>
        <p:spPr>
          <a:xfrm>
            <a:off x="899110" y="1728443"/>
            <a:ext cx="7345800" cy="36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Complete corpus automatically annotated with trained model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100</a:t>
            </a:r>
            <a:r>
              <a:rPr lang="en-GB" sz="2400"/>
              <a:t> sentences per document randomly sampled</a:t>
            </a:r>
            <a:br>
              <a:rPr lang="en-GB" sz="2400"/>
            </a:br>
            <a:r>
              <a:rPr lang="en-GB" sz="2400"/>
              <a:t>and manually revised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15.1% false positives for direct speech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16.1% false positives for non direct speech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F1 Score: 0.84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Problems identified</a:t>
            </a:r>
            <a:br>
              <a:rPr lang="en-GB" sz="2400"/>
            </a:br>
            <a:r>
              <a:rPr lang="en-GB" sz="2400"/>
              <a:t>E.g. Sentence splitting policy (colon)</a:t>
            </a:r>
            <a:br>
              <a:rPr lang="en-GB" sz="2400"/>
            </a:br>
            <a:endParaRPr sz="2400"/>
          </a:p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Impact of sentence-splitting strategy</a:t>
            </a:r>
            <a:endParaRPr/>
          </a:p>
        </p:txBody>
      </p:sp>
      <p:sp>
        <p:nvSpPr>
          <p:cNvPr id="196" name="Google Shape;196;p2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Char char="•"/>
            </a:pPr>
            <a:r>
              <a:rPr lang="en-GB" sz="2400"/>
              <a:t>Impact due to problem definition: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More instances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More instances classified as non-direct speech </a:t>
            </a:r>
            <a:br>
              <a:rPr lang="en-GB" sz="2400"/>
            </a:br>
            <a:r>
              <a:rPr lang="en-GB" sz="2400"/>
              <a:t>(40.2% splitting by , vs. 61% sentence based)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Worse performance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Same performance ranking of algorithms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Benefit of sequential methods (CRFs) (each Macro-F1)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MaxEnt: 0.779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SVM: 0.782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CRF (w=5): 0.823</a:t>
            </a:r>
            <a:endParaRPr sz="2400"/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◦"/>
            </a:pPr>
            <a:r>
              <a:rPr lang="en-GB" sz="2400"/>
              <a:t>CRF (w=Sen): 0.834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title"/>
          </p:nvPr>
        </p:nvSpPr>
        <p:spPr>
          <a:xfrm>
            <a:off x="311700" y="546685"/>
            <a:ext cx="85206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4. Results</a:t>
            </a:r>
            <a:endParaRPr sz="4800"/>
          </a:p>
        </p:txBody>
      </p:sp>
      <p:sp>
        <p:nvSpPr>
          <p:cNvPr id="203" name="Google Shape;203;p2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>
            <p:ph type="title"/>
          </p:nvPr>
        </p:nvSpPr>
        <p:spPr>
          <a:xfrm>
            <a:off x="311700" y="546675"/>
            <a:ext cx="86412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Corpus 1: Proportion of direct speech (by genre)</a:t>
            </a:r>
            <a:endParaRPr/>
          </a:p>
        </p:txBody>
      </p:sp>
      <p:sp>
        <p:nvSpPr>
          <p:cNvPr id="209" name="Google Shape;209;p30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Screenshot from 2015-11-24 12:07:39.png" id="210" name="Google Shape;210;p30"/>
          <p:cNvPicPr preferRelativeResize="0"/>
          <p:nvPr/>
        </p:nvPicPr>
        <p:blipFill rotWithShape="1">
          <a:blip r:embed="rId3">
            <a:alphaModFix/>
          </a:blip>
          <a:srcRect b="17736" l="0" r="50258" t="0"/>
          <a:stretch/>
        </p:blipFill>
        <p:spPr>
          <a:xfrm>
            <a:off x="311700" y="1709175"/>
            <a:ext cx="3911473" cy="3507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gtestoldgenres.png" id="211" name="Google Shape;21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4150" y="1651263"/>
            <a:ext cx="4348149" cy="362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/>
          <p:nvPr>
            <p:ph type="title"/>
          </p:nvPr>
        </p:nvSpPr>
        <p:spPr>
          <a:xfrm>
            <a:off x="311700" y="546675"/>
            <a:ext cx="86412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Corpus 1: Proportion of direct speech (by decade)</a:t>
            </a:r>
            <a:endParaRPr/>
          </a:p>
        </p:txBody>
      </p:sp>
      <p:sp>
        <p:nvSpPr>
          <p:cNvPr id="218" name="Google Shape;218;p31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Screenshot from 2015-11-24 12:07:46.png" id="219" name="Google Shape;219;p31"/>
          <p:cNvPicPr preferRelativeResize="0"/>
          <p:nvPr/>
        </p:nvPicPr>
        <p:blipFill rotWithShape="1">
          <a:blip r:embed="rId3">
            <a:alphaModFix/>
          </a:blip>
          <a:srcRect b="20923" l="0" r="49606" t="0"/>
          <a:stretch/>
        </p:blipFill>
        <p:spPr>
          <a:xfrm>
            <a:off x="311700" y="1701450"/>
            <a:ext cx="3911476" cy="345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550" y="1701450"/>
            <a:ext cx="4273751" cy="368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>
            <p:ph type="title"/>
          </p:nvPr>
        </p:nvSpPr>
        <p:spPr>
          <a:xfrm>
            <a:off x="311700" y="546675"/>
            <a:ext cx="86412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Significance and corpus</a:t>
            </a:r>
            <a:endParaRPr/>
          </a:p>
        </p:txBody>
      </p:sp>
      <p:sp>
        <p:nvSpPr>
          <p:cNvPr id="227" name="Google Shape;227;p3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8550" y="1707475"/>
            <a:ext cx="4273751" cy="3688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gtestoldgenres.png" id="229" name="Google Shape;22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99" y="1707463"/>
            <a:ext cx="4348149" cy="3622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shot from 2015-11-24 12:07:02.png" id="230" name="Google Shape;23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900" y="1639825"/>
            <a:ext cx="4273749" cy="412331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/>
          <p:nvPr/>
        </p:nvSpPr>
        <p:spPr>
          <a:xfrm>
            <a:off x="3564300" y="2306200"/>
            <a:ext cx="581700" cy="30240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2"/>
          <p:cNvSpPr/>
          <p:nvPr/>
        </p:nvSpPr>
        <p:spPr>
          <a:xfrm>
            <a:off x="1257025" y="2306200"/>
            <a:ext cx="581700" cy="3024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Corpus 2: proportions of direct speech (by genre)</a:t>
            </a:r>
            <a:endParaRPr/>
          </a:p>
        </p:txBody>
      </p:sp>
      <p:sp>
        <p:nvSpPr>
          <p:cNvPr id="239" name="Google Shape;239;p33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2067750"/>
            <a:ext cx="4106825" cy="359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8525" y="2067750"/>
            <a:ext cx="4725476" cy="368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/>
          <p:nvPr>
            <p:ph type="title"/>
          </p:nvPr>
        </p:nvSpPr>
        <p:spPr>
          <a:xfrm>
            <a:off x="311700" y="894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Features used (sorted by rank; part 1)</a:t>
            </a:r>
            <a:endParaRPr/>
          </a:p>
        </p:txBody>
      </p:sp>
      <p:pic>
        <p:nvPicPr>
          <p:cNvPr descr="features-rank1.png" id="248" name="Google Shape;24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1423" y="825350"/>
            <a:ext cx="6924649" cy="54230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/>
          <p:nvPr>
            <p:ph type="title"/>
          </p:nvPr>
        </p:nvSpPr>
        <p:spPr>
          <a:xfrm>
            <a:off x="311700" y="894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Features used (sorted by rank; part 2)</a:t>
            </a:r>
            <a:endParaRPr/>
          </a:p>
        </p:txBody>
      </p:sp>
      <p:pic>
        <p:nvPicPr>
          <p:cNvPr descr="features-rank2.png" id="255" name="Google Shape;255;p35"/>
          <p:cNvPicPr preferRelativeResize="0"/>
          <p:nvPr/>
        </p:nvPicPr>
        <p:blipFill rotWithShape="1">
          <a:blip r:embed="rId3">
            <a:alphaModFix/>
          </a:blip>
          <a:srcRect b="0" l="1162" r="1171" t="0"/>
          <a:stretch/>
        </p:blipFill>
        <p:spPr>
          <a:xfrm>
            <a:off x="1111423" y="825350"/>
            <a:ext cx="6924649" cy="542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>
            <p:ph type="title"/>
          </p:nvPr>
        </p:nvSpPr>
        <p:spPr>
          <a:xfrm>
            <a:off x="311700" y="546685"/>
            <a:ext cx="85206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/>
              <a:t>5. Conclusion</a:t>
            </a:r>
            <a:endParaRPr sz="4800"/>
          </a:p>
        </p:txBody>
      </p:sp>
      <p:sp>
        <p:nvSpPr>
          <p:cNvPr id="262" name="Google Shape;262;p3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</a:t>
            </a:r>
            <a:endParaRPr/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899110" y="1728443"/>
            <a:ext cx="7345800" cy="36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Good classification result (F1-Score 0.94 resp. 0.84)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Quite large proportion of direct speech (61%) on average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Proportion over decade: no significant variations (α=0.01)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Genre: blanche vs. policier and fantastic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69" name="Google Shape;269;p3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Challenges</a:t>
            </a:r>
            <a:endParaRPr/>
          </a:p>
        </p:txBody>
      </p:sp>
      <p:sp>
        <p:nvSpPr>
          <p:cNvPr id="275" name="Google Shape;275;p38"/>
          <p:cNvSpPr txBox="1"/>
          <p:nvPr>
            <p:ph idx="1" type="body"/>
          </p:nvPr>
        </p:nvSpPr>
        <p:spPr>
          <a:xfrm>
            <a:off x="899110" y="1728443"/>
            <a:ext cx="7345800" cy="36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Sentence segmentation: precision and granularity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Take insertions (“dit-elle”) into consideration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Features related to the position in the sentence  / paragraph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Corpus structure: larger and more balanced</a:t>
            </a:r>
            <a:endParaRPr sz="2400"/>
          </a:p>
        </p:txBody>
      </p:sp>
      <p:sp>
        <p:nvSpPr>
          <p:cNvPr id="276" name="Google Shape;276;p3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>
            <p:ph type="title"/>
          </p:nvPr>
        </p:nvSpPr>
        <p:spPr>
          <a:xfrm>
            <a:off x="311700" y="927689"/>
            <a:ext cx="8520600" cy="21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“Thank you!”, they said at the end </a:t>
            </a:r>
            <a:br>
              <a:rPr lang="en-GB"/>
            </a:br>
            <a:r>
              <a:rPr lang="en-GB"/>
              <a:t>of their presentation.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—Merci!, ils ont dit à la fin </a:t>
            </a:r>
            <a:br>
              <a:rPr lang="en-GB"/>
            </a:br>
            <a:r>
              <a:rPr lang="en-GB"/>
              <a:t>de leur présentation.</a:t>
            </a:r>
            <a:endParaRPr/>
          </a:p>
        </p:txBody>
      </p:sp>
      <p:sp>
        <p:nvSpPr>
          <p:cNvPr id="282" name="Google Shape;282;p39"/>
          <p:cNvSpPr txBox="1"/>
          <p:nvPr>
            <p:ph idx="1" type="body"/>
          </p:nvPr>
        </p:nvSpPr>
        <p:spPr>
          <a:xfrm>
            <a:off x="899100" y="4533899"/>
            <a:ext cx="7345800" cy="14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hlink"/>
                </a:solidFill>
                <a:hlinkClick r:id="rId3"/>
              </a:rPr>
              <a:t>http://cligs.hypotheses.org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 u="sng">
                <a:solidFill>
                  <a:schemeClr val="hlink"/>
                </a:solidFill>
                <a:hlinkClick r:id="rId4"/>
              </a:rPr>
              <a:t>http://github.com/cligs</a:t>
            </a:r>
            <a:endParaRPr sz="2400"/>
          </a:p>
        </p:txBody>
      </p:sp>
      <p:pic>
        <p:nvPicPr>
          <p:cNvPr descr="unilogo4cohne_w.jpg" id="283" name="Google Shape;28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600" y="125750"/>
            <a:ext cx="1706128" cy="750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MBF_kleiner.jpeg" id="284" name="Google Shape;284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4900" y="125750"/>
            <a:ext cx="1061950" cy="75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