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6"/>
  </p:handoutMasterIdLst>
  <p:sldIdLst>
    <p:sldId id="256" r:id="rId2"/>
    <p:sldId id="257" r:id="rId3"/>
    <p:sldId id="258" r:id="rId4"/>
    <p:sldId id="272" r:id="rId5"/>
    <p:sldId id="259" r:id="rId6"/>
    <p:sldId id="260" r:id="rId7"/>
    <p:sldId id="283" r:id="rId8"/>
    <p:sldId id="284" r:id="rId9"/>
    <p:sldId id="261" r:id="rId10"/>
    <p:sldId id="285" r:id="rId11"/>
    <p:sldId id="262" r:id="rId12"/>
    <p:sldId id="263" r:id="rId13"/>
    <p:sldId id="264" r:id="rId14"/>
    <p:sldId id="265" r:id="rId15"/>
    <p:sldId id="266" r:id="rId16"/>
    <p:sldId id="274" r:id="rId17"/>
    <p:sldId id="268" r:id="rId18"/>
    <p:sldId id="269" r:id="rId19"/>
    <p:sldId id="275" r:id="rId20"/>
    <p:sldId id="281" r:id="rId21"/>
    <p:sldId id="280" r:id="rId22"/>
    <p:sldId id="277" r:id="rId23"/>
    <p:sldId id="276" r:id="rId24"/>
    <p:sldId id="278" r:id="rId25"/>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96"/>
      </p:cViewPr>
      <p:guideLst>
        <p:guide orient="horz" pos="2160"/>
        <p:guide pos="2880"/>
      </p:guideLst>
    </p:cSldViewPr>
  </p:slideViewPr>
  <p:notesTextViewPr>
    <p:cViewPr>
      <p:scale>
        <a:sx n="1" d="1"/>
        <a:sy n="1" d="1"/>
      </p:scale>
      <p:origin x="0" y="0"/>
    </p:cViewPr>
  </p:notesTextViewPr>
  <p:sorterViewPr>
    <p:cViewPr>
      <p:scale>
        <a:sx n="100" d="100"/>
        <a:sy n="100" d="100"/>
      </p:scale>
      <p:origin x="0" y="44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8100" y="0"/>
            <a:ext cx="2944813" cy="495300"/>
          </a:xfrm>
          <a:prstGeom prst="rect">
            <a:avLst/>
          </a:prstGeom>
        </p:spPr>
        <p:txBody>
          <a:bodyPr vert="horz" lIns="91440" tIns="45720" rIns="91440" bIns="45720" rtlCol="0"/>
          <a:lstStyle>
            <a:lvl1pPr algn="r">
              <a:defRPr sz="1200"/>
            </a:lvl1pPr>
          </a:lstStyle>
          <a:p>
            <a:fld id="{C1EFA850-479F-4A5D-A4DD-EF2B46F07061}" type="datetimeFigureOut">
              <a:rPr lang="en-GB" smtClean="0"/>
              <a:t>04/02/2023</a:t>
            </a:fld>
            <a:endParaRPr lang="en-GB"/>
          </a:p>
        </p:txBody>
      </p:sp>
      <p:sp>
        <p:nvSpPr>
          <p:cNvPr id="4" name="Footer Placeholder 3"/>
          <p:cNvSpPr>
            <a:spLocks noGrp="1"/>
          </p:cNvSpPr>
          <p:nvPr>
            <p:ph type="ftr" sz="quarter" idx="2"/>
          </p:nvPr>
        </p:nvSpPr>
        <p:spPr>
          <a:xfrm>
            <a:off x="0" y="9409113"/>
            <a:ext cx="2944813" cy="4953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8100" y="9409113"/>
            <a:ext cx="2944813" cy="495300"/>
          </a:xfrm>
          <a:prstGeom prst="rect">
            <a:avLst/>
          </a:prstGeom>
        </p:spPr>
        <p:txBody>
          <a:bodyPr vert="horz" lIns="91440" tIns="45720" rIns="91440" bIns="45720" rtlCol="0" anchor="b"/>
          <a:lstStyle>
            <a:lvl1pPr algn="r">
              <a:defRPr sz="1200"/>
            </a:lvl1pPr>
          </a:lstStyle>
          <a:p>
            <a:fld id="{CDF8A95B-C3FE-400D-9E8F-F9A9FAE0CD9B}" type="slidenum">
              <a:rPr lang="en-GB" smtClean="0"/>
              <a:t>‹#›</a:t>
            </a:fld>
            <a:endParaRPr lang="en-GB"/>
          </a:p>
        </p:txBody>
      </p:sp>
    </p:spTree>
    <p:extLst>
      <p:ext uri="{BB962C8B-B14F-4D97-AF65-F5344CB8AC3E}">
        <p14:creationId xmlns:p14="http://schemas.microsoft.com/office/powerpoint/2010/main" val="27444660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0B517E4-2F5C-45B2-9E9E-67A2D9E58D95}" type="datetimeFigureOut">
              <a:rPr lang="en-GB" smtClean="0"/>
              <a:t>04/02/2023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8B7B6D-C314-427C-B228-38EC5EE24186}" type="slidenum">
              <a:rPr lang="en-GB" smtClean="0"/>
              <a:t>‹#›</a:t>
            </a:fld>
            <a:endParaRPr lang="en-GB"/>
          </a:p>
        </p:txBody>
      </p:sp>
    </p:spTree>
    <p:extLst>
      <p:ext uri="{BB962C8B-B14F-4D97-AF65-F5344CB8AC3E}">
        <p14:creationId xmlns:p14="http://schemas.microsoft.com/office/powerpoint/2010/main" val="178509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0B517E4-2F5C-45B2-9E9E-67A2D9E58D95}" type="datetimeFigureOut">
              <a:rPr lang="en-GB" smtClean="0"/>
              <a:t>04/02/2023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8B7B6D-C314-427C-B228-38EC5EE24186}" type="slidenum">
              <a:rPr lang="en-GB" smtClean="0"/>
              <a:t>‹#›</a:t>
            </a:fld>
            <a:endParaRPr lang="en-GB"/>
          </a:p>
        </p:txBody>
      </p:sp>
    </p:spTree>
    <p:extLst>
      <p:ext uri="{BB962C8B-B14F-4D97-AF65-F5344CB8AC3E}">
        <p14:creationId xmlns:p14="http://schemas.microsoft.com/office/powerpoint/2010/main" val="3580439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B517E4-2F5C-45B2-9E9E-67A2D9E58D95}" type="datetimeFigureOut">
              <a:rPr lang="en-GB" smtClean="0"/>
              <a:t>04/02/2023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8B7B6D-C314-427C-B228-38EC5EE24186}" type="slidenum">
              <a:rPr lang="en-GB" smtClean="0"/>
              <a:t>‹#›</a:t>
            </a:fld>
            <a:endParaRPr lang="en-GB"/>
          </a:p>
        </p:txBody>
      </p:sp>
    </p:spTree>
    <p:extLst>
      <p:ext uri="{BB962C8B-B14F-4D97-AF65-F5344CB8AC3E}">
        <p14:creationId xmlns:p14="http://schemas.microsoft.com/office/powerpoint/2010/main" val="1119100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0B517E4-2F5C-45B2-9E9E-67A2D9E58D95}" type="datetimeFigureOut">
              <a:rPr lang="en-GB" smtClean="0"/>
              <a:t>04/02/2023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8B7B6D-C314-427C-B228-38EC5EE24186}" type="slidenum">
              <a:rPr lang="en-GB" smtClean="0"/>
              <a:t>‹#›</a:t>
            </a:fld>
            <a:endParaRPr lang="en-GB"/>
          </a:p>
        </p:txBody>
      </p:sp>
    </p:spTree>
    <p:extLst>
      <p:ext uri="{BB962C8B-B14F-4D97-AF65-F5344CB8AC3E}">
        <p14:creationId xmlns:p14="http://schemas.microsoft.com/office/powerpoint/2010/main" val="186688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0B517E4-2F5C-45B2-9E9E-67A2D9E58D95}" type="datetimeFigureOut">
              <a:rPr lang="en-GB" smtClean="0"/>
              <a:t>04/02/2023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B8B7B6D-C314-427C-B228-38EC5EE24186}" type="slidenum">
              <a:rPr lang="en-GB" smtClean="0"/>
              <a:t>‹#›</a:t>
            </a:fld>
            <a:endParaRPr lang="en-GB"/>
          </a:p>
        </p:txBody>
      </p:sp>
    </p:spTree>
    <p:extLst>
      <p:ext uri="{BB962C8B-B14F-4D97-AF65-F5344CB8AC3E}">
        <p14:creationId xmlns:p14="http://schemas.microsoft.com/office/powerpoint/2010/main" val="2837992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0B517E4-2F5C-45B2-9E9E-67A2D9E58D95}" type="datetimeFigureOut">
              <a:rPr lang="en-GB" smtClean="0"/>
              <a:t>04/02/2023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B8B7B6D-C314-427C-B228-38EC5EE24186}" type="slidenum">
              <a:rPr lang="en-GB" smtClean="0"/>
              <a:t>‹#›</a:t>
            </a:fld>
            <a:endParaRPr lang="en-GB"/>
          </a:p>
        </p:txBody>
      </p:sp>
    </p:spTree>
    <p:extLst>
      <p:ext uri="{BB962C8B-B14F-4D97-AF65-F5344CB8AC3E}">
        <p14:creationId xmlns:p14="http://schemas.microsoft.com/office/powerpoint/2010/main" val="3895406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517E4-2F5C-45B2-9E9E-67A2D9E58D95}" type="datetimeFigureOut">
              <a:rPr lang="en-GB" smtClean="0"/>
              <a:t>04/02/2023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B8B7B6D-C314-427C-B228-38EC5EE24186}" type="slidenum">
              <a:rPr lang="en-GB" smtClean="0"/>
              <a:t>‹#›</a:t>
            </a:fld>
            <a:endParaRPr lang="en-GB"/>
          </a:p>
        </p:txBody>
      </p:sp>
    </p:spTree>
    <p:extLst>
      <p:ext uri="{BB962C8B-B14F-4D97-AF65-F5344CB8AC3E}">
        <p14:creationId xmlns:p14="http://schemas.microsoft.com/office/powerpoint/2010/main" val="3997205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B517E4-2F5C-45B2-9E9E-67A2D9E58D95}" type="datetimeFigureOut">
              <a:rPr lang="en-GB" smtClean="0"/>
              <a:t>04/02/2023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8B7B6D-C314-427C-B228-38EC5EE24186}" type="slidenum">
              <a:rPr lang="en-GB" smtClean="0"/>
              <a:t>‹#›</a:t>
            </a:fld>
            <a:endParaRPr lang="en-GB"/>
          </a:p>
        </p:txBody>
      </p:sp>
    </p:spTree>
    <p:extLst>
      <p:ext uri="{BB962C8B-B14F-4D97-AF65-F5344CB8AC3E}">
        <p14:creationId xmlns:p14="http://schemas.microsoft.com/office/powerpoint/2010/main" val="2796873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B517E4-2F5C-45B2-9E9E-67A2D9E58D95}" type="datetimeFigureOut">
              <a:rPr lang="en-GB" smtClean="0"/>
              <a:t>04/02/2023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8B7B6D-C314-427C-B228-38EC5EE24186}" type="slidenum">
              <a:rPr lang="en-GB" smtClean="0"/>
              <a:t>‹#›</a:t>
            </a:fld>
            <a:endParaRPr lang="en-GB"/>
          </a:p>
        </p:txBody>
      </p:sp>
    </p:spTree>
    <p:extLst>
      <p:ext uri="{BB962C8B-B14F-4D97-AF65-F5344CB8AC3E}">
        <p14:creationId xmlns:p14="http://schemas.microsoft.com/office/powerpoint/2010/main" val="2929229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0B517E4-2F5C-45B2-9E9E-67A2D9E58D95}" type="datetimeFigureOut">
              <a:rPr lang="en-GB" smtClean="0"/>
              <a:t>04/02/2023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8B7B6D-C314-427C-B228-38EC5EE24186}" type="slidenum">
              <a:rPr lang="en-GB" smtClean="0"/>
              <a:t>‹#›</a:t>
            </a:fld>
            <a:endParaRPr lang="en-GB"/>
          </a:p>
        </p:txBody>
      </p:sp>
    </p:spTree>
    <p:extLst>
      <p:ext uri="{BB962C8B-B14F-4D97-AF65-F5344CB8AC3E}">
        <p14:creationId xmlns:p14="http://schemas.microsoft.com/office/powerpoint/2010/main" val="3489157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0B517E4-2F5C-45B2-9E9E-67A2D9E58D95}" type="datetimeFigureOut">
              <a:rPr lang="en-GB" smtClean="0"/>
              <a:t>04/02/2023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8B7B6D-C314-427C-B228-38EC5EE24186}" type="slidenum">
              <a:rPr lang="en-GB" smtClean="0"/>
              <a:t>‹#›</a:t>
            </a:fld>
            <a:endParaRPr lang="en-GB"/>
          </a:p>
        </p:txBody>
      </p:sp>
    </p:spTree>
    <p:extLst>
      <p:ext uri="{BB962C8B-B14F-4D97-AF65-F5344CB8AC3E}">
        <p14:creationId xmlns:p14="http://schemas.microsoft.com/office/powerpoint/2010/main" val="737792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517E4-2F5C-45B2-9E9E-67A2D9E58D95}" type="datetimeFigureOut">
              <a:rPr lang="en-GB" smtClean="0"/>
              <a:t>04/02/2023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8B7B6D-C314-427C-B228-38EC5EE24186}" type="slidenum">
              <a:rPr lang="en-GB" smtClean="0"/>
              <a:t>‹#›</a:t>
            </a:fld>
            <a:endParaRPr lang="en-GB"/>
          </a:p>
        </p:txBody>
      </p:sp>
    </p:spTree>
    <p:extLst>
      <p:ext uri="{BB962C8B-B14F-4D97-AF65-F5344CB8AC3E}">
        <p14:creationId xmlns:p14="http://schemas.microsoft.com/office/powerpoint/2010/main" val="40113899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Faceted classification</a:t>
            </a:r>
          </a:p>
        </p:txBody>
      </p:sp>
      <p:sp>
        <p:nvSpPr>
          <p:cNvPr id="3" name="Subtitle 2"/>
          <p:cNvSpPr>
            <a:spLocks noGrp="1"/>
          </p:cNvSpPr>
          <p:nvPr>
            <p:ph type="subTitle" idx="1"/>
          </p:nvPr>
        </p:nvSpPr>
        <p:spPr/>
        <p:txBody>
          <a:bodyPr/>
          <a:lstStyle/>
          <a:p>
            <a:r>
              <a:rPr lang="en-GB" dirty="0"/>
              <a:t>Exploring the boundaries between theory and methodology</a:t>
            </a:r>
          </a:p>
        </p:txBody>
      </p:sp>
    </p:spTree>
    <p:extLst>
      <p:ext uri="{BB962C8B-B14F-4D97-AF65-F5344CB8AC3E}">
        <p14:creationId xmlns:p14="http://schemas.microsoft.com/office/powerpoint/2010/main" val="2045664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The place of faceted classification:</a:t>
            </a:r>
          </a:p>
        </p:txBody>
      </p:sp>
      <p:sp>
        <p:nvSpPr>
          <p:cNvPr id="3" name="Content Placeholder 2"/>
          <p:cNvSpPr>
            <a:spLocks noGrp="1"/>
          </p:cNvSpPr>
          <p:nvPr>
            <p:ph idx="1"/>
          </p:nvPr>
        </p:nvSpPr>
        <p:spPr/>
        <p:txBody>
          <a:bodyPr>
            <a:normAutofit/>
          </a:bodyPr>
          <a:lstStyle/>
          <a:p>
            <a:r>
              <a:rPr lang="en-GB" sz="2400" dirty="0"/>
              <a:t>faceted classification is a well recognized approach to the construction of knowledge organization systems (KOS)</a:t>
            </a:r>
          </a:p>
          <a:p>
            <a:r>
              <a:rPr lang="en-GB" sz="2400" dirty="0"/>
              <a:t>it has been described as the dominant approach to knowledge organization in the late twentieth century</a:t>
            </a:r>
          </a:p>
          <a:p>
            <a:r>
              <a:rPr lang="en-GB" sz="2400" dirty="0"/>
              <a:t>originally developed as a means of logical physical arrangement of documents</a:t>
            </a:r>
          </a:p>
          <a:p>
            <a:r>
              <a:rPr lang="en-GB" sz="2400" dirty="0"/>
              <a:t>it has certainly influenced many different kinds of subject organization and retrieval tools</a:t>
            </a:r>
          </a:p>
          <a:p>
            <a:r>
              <a:rPr lang="en-GB" sz="2400" dirty="0"/>
              <a:t>there is a parallel corpus of information on the faceted approach to web organization and retrieval </a:t>
            </a:r>
          </a:p>
        </p:txBody>
      </p:sp>
      <p:cxnSp>
        <p:nvCxnSpPr>
          <p:cNvPr id="5" name="Straight Connector 4"/>
          <p:cNvCxnSpPr/>
          <p:nvPr/>
        </p:nvCxnSpPr>
        <p:spPr>
          <a:xfrm>
            <a:off x="467544" y="1340768"/>
            <a:ext cx="828092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0785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Faceted classification as theory: </a:t>
            </a:r>
          </a:p>
        </p:txBody>
      </p:sp>
      <p:sp>
        <p:nvSpPr>
          <p:cNvPr id="3" name="Content Placeholder 2"/>
          <p:cNvSpPr>
            <a:spLocks noGrp="1"/>
          </p:cNvSpPr>
          <p:nvPr>
            <p:ph idx="1"/>
          </p:nvPr>
        </p:nvSpPr>
        <p:spPr>
          <a:xfrm>
            <a:off x="467544" y="1412776"/>
            <a:ext cx="8229600" cy="4525963"/>
          </a:xfrm>
        </p:spPr>
        <p:txBody>
          <a:bodyPr>
            <a:normAutofit lnSpcReduction="10000"/>
          </a:bodyPr>
          <a:lstStyle/>
          <a:p>
            <a:r>
              <a:rPr lang="en-GB" sz="2400" dirty="0"/>
              <a:t>facet analysis is usually referred to as a ‘theory’ </a:t>
            </a:r>
          </a:p>
          <a:p>
            <a:r>
              <a:rPr lang="en-GB" sz="2400" dirty="0"/>
              <a:t>it is regarded as having logical principles and it has a body of theoretical writing</a:t>
            </a:r>
          </a:p>
          <a:p>
            <a:r>
              <a:rPr lang="en-GB" sz="2400" dirty="0"/>
              <a:t>its nature makes it very amenable to automated information management  using database</a:t>
            </a:r>
          </a:p>
          <a:p>
            <a:r>
              <a:rPr lang="en-GB" sz="2400" dirty="0"/>
              <a:t>but it has been suggested that it doesn’t meet some of the criteria necessary to a ‘proper’ scientific theory</a:t>
            </a:r>
          </a:p>
          <a:p>
            <a:endParaRPr lang="en-GB" sz="2400" dirty="0"/>
          </a:p>
          <a:p>
            <a:r>
              <a:rPr lang="en-GB" sz="2400" dirty="0"/>
              <a:t>should we therefore regard it simply as a useful methodology for constructing subject tools</a:t>
            </a:r>
          </a:p>
          <a:p>
            <a:r>
              <a:rPr lang="en-GB" sz="2400" dirty="0"/>
              <a:t>i.e. a recipe for making a cake rather than an understanding of the chemistry of baking</a:t>
            </a:r>
          </a:p>
        </p:txBody>
      </p:sp>
      <p:cxnSp>
        <p:nvCxnSpPr>
          <p:cNvPr id="5" name="Straight Connector 4"/>
          <p:cNvCxnSpPr/>
          <p:nvPr/>
        </p:nvCxnSpPr>
        <p:spPr>
          <a:xfrm>
            <a:off x="467544" y="1268760"/>
            <a:ext cx="828092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8723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598" y="1484784"/>
            <a:ext cx="7015057"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pPr algn="l"/>
            <a:r>
              <a:rPr lang="en-GB" sz="2800" dirty="0"/>
              <a:t>The tension between theory and method</a:t>
            </a:r>
          </a:p>
        </p:txBody>
      </p:sp>
      <p:cxnSp>
        <p:nvCxnSpPr>
          <p:cNvPr id="4" name="Straight Connector 3"/>
          <p:cNvCxnSpPr/>
          <p:nvPr/>
        </p:nvCxnSpPr>
        <p:spPr>
          <a:xfrm>
            <a:off x="467544" y="1196752"/>
            <a:ext cx="820891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57753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What constitutes a theory?</a:t>
            </a:r>
          </a:p>
        </p:txBody>
      </p:sp>
      <p:sp>
        <p:nvSpPr>
          <p:cNvPr id="3" name="Content Placeholder 2"/>
          <p:cNvSpPr>
            <a:spLocks noGrp="1"/>
          </p:cNvSpPr>
          <p:nvPr>
            <p:ph idx="1"/>
          </p:nvPr>
        </p:nvSpPr>
        <p:spPr/>
        <p:txBody>
          <a:bodyPr>
            <a:normAutofit/>
          </a:bodyPr>
          <a:lstStyle/>
          <a:p>
            <a:pPr marL="0" indent="0">
              <a:buNone/>
            </a:pPr>
            <a:r>
              <a:rPr lang="en-GB" sz="2400" dirty="0"/>
              <a:t>The Oxford English Dictionary defines a theory as:</a:t>
            </a:r>
          </a:p>
          <a:p>
            <a:pPr marL="0" indent="0">
              <a:buNone/>
            </a:pPr>
            <a:r>
              <a:rPr lang="en-GB" sz="2400" i="1" dirty="0"/>
              <a:t>	</a:t>
            </a:r>
          </a:p>
          <a:p>
            <a:pPr marL="0" indent="0">
              <a:buNone/>
            </a:pPr>
            <a:r>
              <a:rPr lang="en-GB" sz="2400" i="1" dirty="0"/>
              <a:t>	A scheme or system of ideas or statements held as an 	explanation or account of a group of facts or phenomena; 	a hypothesis that has been confirmed or established by 	observation or experiment, and is propounded or 	accepted as accounting for the known facts; a statement 	of what are held to be the general laws, principles, or 	causes of something known or observed.  (OED online)</a:t>
            </a:r>
          </a:p>
          <a:p>
            <a:pPr marL="0" indent="0">
              <a:buNone/>
            </a:pPr>
            <a:endParaRPr lang="en-GB" sz="2400" dirty="0"/>
          </a:p>
        </p:txBody>
      </p:sp>
      <p:cxnSp>
        <p:nvCxnSpPr>
          <p:cNvPr id="5" name="Straight Connector 4"/>
          <p:cNvCxnSpPr/>
          <p:nvPr/>
        </p:nvCxnSpPr>
        <p:spPr>
          <a:xfrm>
            <a:off x="467544" y="1268760"/>
            <a:ext cx="8136904"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74072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pPr algn="l"/>
            <a:r>
              <a:rPr lang="en-GB" sz="3200" dirty="0"/>
              <a:t>Characteristics of a theory: </a:t>
            </a:r>
          </a:p>
        </p:txBody>
      </p:sp>
      <p:sp>
        <p:nvSpPr>
          <p:cNvPr id="3" name="Content Placeholder 2"/>
          <p:cNvSpPr>
            <a:spLocks noGrp="1"/>
          </p:cNvSpPr>
          <p:nvPr>
            <p:ph idx="1"/>
          </p:nvPr>
        </p:nvSpPr>
        <p:spPr>
          <a:xfrm>
            <a:off x="467544" y="1268760"/>
            <a:ext cx="8229600" cy="4525963"/>
          </a:xfrm>
        </p:spPr>
        <p:txBody>
          <a:bodyPr>
            <a:normAutofit/>
          </a:bodyPr>
          <a:lstStyle/>
          <a:p>
            <a:r>
              <a:rPr lang="en-GB" sz="2400" dirty="0"/>
              <a:t>a theory may consist of a model which explains a phenomenon or which attempts to represent some aspect of reality </a:t>
            </a:r>
          </a:p>
          <a:p>
            <a:r>
              <a:rPr lang="en-GB" sz="2400" dirty="0"/>
              <a:t>ideally, it allows some extension of the model to make predictions</a:t>
            </a:r>
          </a:p>
          <a:p>
            <a:r>
              <a:rPr lang="en-GB" sz="2400" dirty="0"/>
              <a:t>if the model can be represented formally it should support reasoning about the phenomenon</a:t>
            </a:r>
          </a:p>
          <a:p>
            <a:r>
              <a:rPr lang="en-GB" sz="2400" dirty="0"/>
              <a:t>a theory ought to be put to test by scientific observation to confirm its validity</a:t>
            </a:r>
          </a:p>
          <a:p>
            <a:r>
              <a:rPr lang="en-GB" sz="2400" dirty="0"/>
              <a:t>a test of theory is that it should be falsifiable</a:t>
            </a:r>
          </a:p>
          <a:p>
            <a:r>
              <a:rPr lang="en-GB" sz="2400" dirty="0"/>
              <a:t>but it need not be accurate in every respect</a:t>
            </a:r>
          </a:p>
        </p:txBody>
      </p:sp>
      <p:cxnSp>
        <p:nvCxnSpPr>
          <p:cNvPr id="5" name="Straight Connector 4"/>
          <p:cNvCxnSpPr/>
          <p:nvPr/>
        </p:nvCxnSpPr>
        <p:spPr>
          <a:xfrm>
            <a:off x="467544" y="1124744"/>
            <a:ext cx="828092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07182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pPr algn="l"/>
            <a:r>
              <a:rPr lang="en-GB" sz="3200" dirty="0"/>
              <a:t>Modelling and conceptual models:</a:t>
            </a:r>
          </a:p>
        </p:txBody>
      </p:sp>
      <p:sp>
        <p:nvSpPr>
          <p:cNvPr id="3" name="Content Placeholder 2"/>
          <p:cNvSpPr>
            <a:spLocks noGrp="1"/>
          </p:cNvSpPr>
          <p:nvPr>
            <p:ph idx="1"/>
          </p:nvPr>
        </p:nvSpPr>
        <p:spPr>
          <a:xfrm>
            <a:off x="457200" y="1484784"/>
            <a:ext cx="8229600" cy="4997152"/>
          </a:xfrm>
        </p:spPr>
        <p:txBody>
          <a:bodyPr>
            <a:normAutofit lnSpcReduction="10000"/>
          </a:bodyPr>
          <a:lstStyle/>
          <a:p>
            <a:r>
              <a:rPr lang="en-GB" sz="2400" dirty="0"/>
              <a:t>a model is a way of representing some area or field in a formal manner</a:t>
            </a:r>
          </a:p>
          <a:p>
            <a:r>
              <a:rPr lang="en-GB" sz="2400" dirty="0"/>
              <a:t>the model should include all entities, attributes, processes, and relationships in the field</a:t>
            </a:r>
          </a:p>
          <a:p>
            <a:r>
              <a:rPr lang="en-GB" sz="2400" dirty="0"/>
              <a:t>it should show how these are connected</a:t>
            </a:r>
          </a:p>
          <a:p>
            <a:r>
              <a:rPr lang="en-GB" sz="2400" dirty="0"/>
              <a:t>models are used in philosophy, science, social sciences, statistics,  economics, and particularly in information systems design and systems architecture</a:t>
            </a:r>
          </a:p>
          <a:p>
            <a:r>
              <a:rPr lang="en-GB" sz="2400" dirty="0"/>
              <a:t>they help us to identify the different factors in situations and to understand how systems function</a:t>
            </a:r>
          </a:p>
          <a:p>
            <a:r>
              <a:rPr lang="en-GB" sz="2400" dirty="0"/>
              <a:t>in some kinds of models the model can be used to draw inferences about the system, i.e., to perform some kind of computation or calculation</a:t>
            </a:r>
          </a:p>
        </p:txBody>
      </p:sp>
      <p:cxnSp>
        <p:nvCxnSpPr>
          <p:cNvPr id="5" name="Straight Connector 4"/>
          <p:cNvCxnSpPr/>
          <p:nvPr/>
        </p:nvCxnSpPr>
        <p:spPr>
          <a:xfrm>
            <a:off x="467544" y="1196752"/>
            <a:ext cx="820891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6689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pPr algn="l"/>
            <a:r>
              <a:rPr lang="en-GB" sz="2800" dirty="0"/>
              <a:t>A good example of a model:</a:t>
            </a:r>
          </a:p>
        </p:txBody>
      </p:sp>
      <p:cxnSp>
        <p:nvCxnSpPr>
          <p:cNvPr id="4" name="Straight Connector 3"/>
          <p:cNvCxnSpPr/>
          <p:nvPr/>
        </p:nvCxnSpPr>
        <p:spPr>
          <a:xfrm>
            <a:off x="467544" y="1124744"/>
            <a:ext cx="8208912" cy="0"/>
          </a:xfrm>
          <a:prstGeom prst="line">
            <a:avLst/>
          </a:prstGeom>
        </p:spPr>
        <p:style>
          <a:lnRef idx="1">
            <a:schemeClr val="dk1"/>
          </a:lnRef>
          <a:fillRef idx="0">
            <a:schemeClr val="dk1"/>
          </a:fillRef>
          <a:effectRef idx="0">
            <a:schemeClr val="dk1"/>
          </a:effectRef>
          <a:fontRef idx="minor">
            <a:schemeClr val="tx1"/>
          </a:fontRef>
        </p:style>
      </p:cxn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588" y="1301808"/>
            <a:ext cx="7416824" cy="5019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3194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pPr algn="l"/>
            <a:r>
              <a:rPr lang="en-GB" sz="3200" dirty="0"/>
              <a:t>Classifications </a:t>
            </a:r>
            <a:r>
              <a:rPr lang="en-GB" sz="3200" u="sng" dirty="0"/>
              <a:t>as</a:t>
            </a:r>
            <a:r>
              <a:rPr lang="en-GB" sz="3200" dirty="0"/>
              <a:t> theories:</a:t>
            </a:r>
          </a:p>
        </p:txBody>
      </p:sp>
      <p:sp>
        <p:nvSpPr>
          <p:cNvPr id="3" name="Content Placeholder 2"/>
          <p:cNvSpPr>
            <a:spLocks noGrp="1"/>
          </p:cNvSpPr>
          <p:nvPr>
            <p:ph idx="1"/>
          </p:nvPr>
        </p:nvSpPr>
        <p:spPr>
          <a:xfrm>
            <a:off x="441564" y="1196752"/>
            <a:ext cx="8229600" cy="5256584"/>
          </a:xfrm>
        </p:spPr>
        <p:txBody>
          <a:bodyPr>
            <a:normAutofit lnSpcReduction="10000"/>
          </a:bodyPr>
          <a:lstStyle/>
          <a:p>
            <a:r>
              <a:rPr lang="en-GB" sz="2400" dirty="0"/>
              <a:t>many classification schemes (not just faceted ones) fulfil some of the criteria of theories as described above</a:t>
            </a:r>
          </a:p>
          <a:p>
            <a:r>
              <a:rPr lang="en-GB" sz="2400" dirty="0"/>
              <a:t>they can provide models of the information universe or domain</a:t>
            </a:r>
          </a:p>
          <a:p>
            <a:r>
              <a:rPr lang="en-GB" sz="2400" dirty="0"/>
              <a:t>it can provide an ‘explanation’ of the structure of a subject field</a:t>
            </a:r>
          </a:p>
          <a:p>
            <a:r>
              <a:rPr lang="en-GB" sz="2400" dirty="0"/>
              <a:t>in common with some other kinds of models it creates a map of the subject</a:t>
            </a:r>
          </a:p>
          <a:p>
            <a:r>
              <a:rPr lang="en-GB" sz="2400" dirty="0"/>
              <a:t>they can allow gaps to be filled in on logical principles</a:t>
            </a:r>
          </a:p>
          <a:p>
            <a:r>
              <a:rPr lang="en-GB" sz="2400" dirty="0"/>
              <a:t>they can be verified by reference to documentation (or information) itself through literary warrant</a:t>
            </a:r>
          </a:p>
          <a:p>
            <a:endParaRPr lang="en-GB" sz="2400" dirty="0"/>
          </a:p>
          <a:p>
            <a:r>
              <a:rPr lang="en-GB" sz="2400" dirty="0"/>
              <a:t>more usually the last feature has been used to challenge the veracity of the classification model</a:t>
            </a:r>
          </a:p>
        </p:txBody>
      </p:sp>
      <p:cxnSp>
        <p:nvCxnSpPr>
          <p:cNvPr id="5" name="Straight Connector 4"/>
          <p:cNvCxnSpPr/>
          <p:nvPr/>
        </p:nvCxnSpPr>
        <p:spPr>
          <a:xfrm>
            <a:off x="467544" y="1052736"/>
            <a:ext cx="820891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08370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2800" dirty="0"/>
              <a:t>Basic faceted classification structure:</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628800"/>
            <a:ext cx="7020780"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Connector 3"/>
          <p:cNvCxnSpPr/>
          <p:nvPr/>
        </p:nvCxnSpPr>
        <p:spPr>
          <a:xfrm>
            <a:off x="467544" y="1196752"/>
            <a:ext cx="8136904"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34825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How to construct a theory 1:</a:t>
            </a:r>
          </a:p>
        </p:txBody>
      </p:sp>
      <p:sp>
        <p:nvSpPr>
          <p:cNvPr id="3" name="Content Placeholder 2"/>
          <p:cNvSpPr>
            <a:spLocks noGrp="1"/>
          </p:cNvSpPr>
          <p:nvPr>
            <p:ph idx="1"/>
          </p:nvPr>
        </p:nvSpPr>
        <p:spPr>
          <a:xfrm>
            <a:off x="457200" y="1600200"/>
            <a:ext cx="8229600" cy="4925144"/>
          </a:xfrm>
        </p:spPr>
        <p:txBody>
          <a:bodyPr>
            <a:normAutofit/>
          </a:bodyPr>
          <a:lstStyle/>
          <a:p>
            <a:r>
              <a:rPr lang="en-GB" sz="2400" dirty="0"/>
              <a:t>traditionally, theories are based on deductive reasoning using logical principles</a:t>
            </a:r>
          </a:p>
          <a:p>
            <a:r>
              <a:rPr lang="en-GB" sz="2400" dirty="0"/>
              <a:t>some propositions are regarded as axiomatic, i.e. self-evident and not susceptible of proof</a:t>
            </a:r>
          </a:p>
          <a:p>
            <a:r>
              <a:rPr lang="en-GB" sz="2400" dirty="0"/>
              <a:t>this philosophical attitude can also be described as rationalist since it is worked on the basis of rational argument</a:t>
            </a:r>
          </a:p>
          <a:p>
            <a:r>
              <a:rPr lang="en-GB" sz="2400" dirty="0"/>
              <a:t>it does not normally make reference to external criteria (such as empirical evidence)</a:t>
            </a:r>
          </a:p>
          <a:p>
            <a:r>
              <a:rPr lang="en-GB" sz="2400" dirty="0"/>
              <a:t>much of Ranganathan’s theory is of this kind, and in fact he describes himself as having a ‘positivistic’ point of view which would align him with the logical positivists who take this approach to theory</a:t>
            </a:r>
          </a:p>
          <a:p>
            <a:endParaRPr lang="en-GB" sz="2400" dirty="0"/>
          </a:p>
        </p:txBody>
      </p:sp>
      <p:cxnSp>
        <p:nvCxnSpPr>
          <p:cNvPr id="5" name="Straight Connector 4"/>
          <p:cNvCxnSpPr/>
          <p:nvPr/>
        </p:nvCxnSpPr>
        <p:spPr>
          <a:xfrm>
            <a:off x="467544" y="1268760"/>
            <a:ext cx="8136904"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28152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pPr algn="l"/>
            <a:r>
              <a:rPr lang="en-GB" sz="3200" dirty="0"/>
              <a:t>How to construct a theory 2:</a:t>
            </a:r>
          </a:p>
        </p:txBody>
      </p:sp>
      <p:sp>
        <p:nvSpPr>
          <p:cNvPr id="3" name="Content Placeholder 2"/>
          <p:cNvSpPr>
            <a:spLocks noGrp="1"/>
          </p:cNvSpPr>
          <p:nvPr>
            <p:ph idx="1"/>
          </p:nvPr>
        </p:nvSpPr>
        <p:spPr>
          <a:xfrm>
            <a:off x="457200" y="1268760"/>
            <a:ext cx="8229600" cy="5184576"/>
          </a:xfrm>
        </p:spPr>
        <p:txBody>
          <a:bodyPr>
            <a:normAutofit lnSpcReduction="10000"/>
          </a:bodyPr>
          <a:lstStyle/>
          <a:p>
            <a:r>
              <a:rPr lang="en-GB" sz="2400" dirty="0"/>
              <a:t>inductive reasoning aims to build theory from observation through a process of analysing and interpreting data</a:t>
            </a:r>
          </a:p>
          <a:p>
            <a:r>
              <a:rPr lang="en-GB" sz="2400" dirty="0"/>
              <a:t>it may also be aligned with a post-positivist, or relativist, view of the world</a:t>
            </a:r>
          </a:p>
          <a:p>
            <a:r>
              <a:rPr lang="en-GB" sz="2400" dirty="0"/>
              <a:t>much scientific theory building is a hybrid of deductive and inductive methods – developing hypotheses and testing them against empirical evidence</a:t>
            </a:r>
          </a:p>
          <a:p>
            <a:r>
              <a:rPr lang="en-GB" sz="2400" dirty="0"/>
              <a:t>social science methodologies are often more dependent on theory building solely from data</a:t>
            </a:r>
          </a:p>
          <a:p>
            <a:r>
              <a:rPr lang="en-GB" sz="2400" dirty="0"/>
              <a:t>‘second generation’ facet analysis, of the kind practised by the UK Classification Research Group, may have more in common with research methodologies of the inductive kind, meaning that the relationship between method and theory is different from the Ranganathanian model.</a:t>
            </a:r>
          </a:p>
          <a:p>
            <a:endParaRPr lang="en-GB" sz="2400" dirty="0"/>
          </a:p>
        </p:txBody>
      </p:sp>
      <p:cxnSp>
        <p:nvCxnSpPr>
          <p:cNvPr id="5" name="Straight Connector 4"/>
          <p:cNvCxnSpPr/>
          <p:nvPr/>
        </p:nvCxnSpPr>
        <p:spPr>
          <a:xfrm>
            <a:off x="467544" y="1124744"/>
            <a:ext cx="820891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23189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pPr algn="l"/>
            <a:r>
              <a:rPr lang="en-GB" sz="3200" dirty="0"/>
              <a:t>Theoretical foundations of LIS:</a:t>
            </a:r>
          </a:p>
        </p:txBody>
      </p:sp>
      <p:sp>
        <p:nvSpPr>
          <p:cNvPr id="3" name="Content Placeholder 2"/>
          <p:cNvSpPr>
            <a:spLocks noGrp="1"/>
          </p:cNvSpPr>
          <p:nvPr>
            <p:ph idx="1"/>
          </p:nvPr>
        </p:nvSpPr>
        <p:spPr>
          <a:xfrm>
            <a:off x="457200" y="1052736"/>
            <a:ext cx="8229600" cy="5256584"/>
          </a:xfrm>
        </p:spPr>
        <p:txBody>
          <a:bodyPr>
            <a:normAutofit fontScale="92500"/>
          </a:bodyPr>
          <a:lstStyle/>
          <a:p>
            <a:r>
              <a:rPr lang="en-GB" sz="2400" dirty="0"/>
              <a:t>Berwick Sayers’ canons</a:t>
            </a:r>
          </a:p>
          <a:p>
            <a:pPr lvl="1"/>
            <a:r>
              <a:rPr lang="en-GB" sz="2000" dirty="0"/>
              <a:t>lay down some generally desirable features of classifications that act as principles in their construction</a:t>
            </a:r>
          </a:p>
          <a:p>
            <a:r>
              <a:rPr lang="en-GB" sz="2400" dirty="0"/>
              <a:t>Bliss’s </a:t>
            </a:r>
            <a:r>
              <a:rPr lang="en-GB" sz="2400" i="1" dirty="0"/>
              <a:t>Organization of Knowledge</a:t>
            </a:r>
          </a:p>
          <a:p>
            <a:pPr lvl="1"/>
            <a:r>
              <a:rPr lang="en-GB" sz="2000" dirty="0"/>
              <a:t>a philosophic approach very much concerned with the order of and between classes; essentially humanistic; much influenced by Dewey (John not </a:t>
            </a:r>
            <a:r>
              <a:rPr lang="en-GB" sz="2000" dirty="0" err="1"/>
              <a:t>Melvil</a:t>
            </a:r>
            <a:r>
              <a:rPr lang="en-GB" sz="2000" dirty="0"/>
              <a:t>); speaks of authority and consensus in establishing it</a:t>
            </a:r>
          </a:p>
          <a:p>
            <a:r>
              <a:rPr lang="en-GB" sz="2400" dirty="0"/>
              <a:t>Ranganathan’s </a:t>
            </a:r>
            <a:r>
              <a:rPr lang="en-GB" sz="2400" i="1" dirty="0"/>
              <a:t>Prolegomena </a:t>
            </a:r>
          </a:p>
          <a:p>
            <a:pPr lvl="1"/>
            <a:r>
              <a:rPr lang="en-GB" sz="2000" dirty="0"/>
              <a:t>the first attempt (bar Otlet) to take a scientific view of information; much of Ranganathan’s thinking is mathematical, and his ideas about class membership are related to set theory and theory of groups; Ranganathan is concerned with representing subject content as well as ordering it</a:t>
            </a:r>
          </a:p>
          <a:p>
            <a:pPr marL="457200" lvl="1" indent="0">
              <a:buNone/>
            </a:pPr>
            <a:endParaRPr lang="en-GB" sz="2000" dirty="0"/>
          </a:p>
          <a:p>
            <a:pPr marL="457200" lvl="1" indent="0">
              <a:buNone/>
            </a:pPr>
            <a:r>
              <a:rPr lang="en-GB" sz="2400" dirty="0"/>
              <a:t>All of these theorists take a primarily deductive view </a:t>
            </a:r>
          </a:p>
          <a:p>
            <a:pPr marL="457200" lvl="1" indent="0">
              <a:buNone/>
            </a:pPr>
            <a:r>
              <a:rPr lang="en-GB" sz="2400" dirty="0"/>
              <a:t>Their ideas are theoretical in the sense of being abstract</a:t>
            </a:r>
          </a:p>
          <a:p>
            <a:pPr marL="457200" lvl="1" indent="0">
              <a:buNone/>
            </a:pPr>
            <a:endParaRPr lang="en-GB" sz="2000" dirty="0"/>
          </a:p>
        </p:txBody>
      </p:sp>
      <p:cxnSp>
        <p:nvCxnSpPr>
          <p:cNvPr id="5" name="Straight Connector 4"/>
          <p:cNvCxnSpPr/>
          <p:nvPr/>
        </p:nvCxnSpPr>
        <p:spPr>
          <a:xfrm>
            <a:off x="467544" y="908720"/>
            <a:ext cx="820891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56400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pPr algn="l"/>
            <a:r>
              <a:rPr lang="en-GB" sz="3200" dirty="0"/>
              <a:t>Top-down and bottom-up-ness:</a:t>
            </a:r>
          </a:p>
        </p:txBody>
      </p:sp>
      <p:sp>
        <p:nvSpPr>
          <p:cNvPr id="3" name="Content Placeholder 2"/>
          <p:cNvSpPr>
            <a:spLocks noGrp="1"/>
          </p:cNvSpPr>
          <p:nvPr>
            <p:ph idx="1"/>
          </p:nvPr>
        </p:nvSpPr>
        <p:spPr>
          <a:xfrm>
            <a:off x="467544" y="980728"/>
            <a:ext cx="8229600" cy="5661248"/>
          </a:xfrm>
        </p:spPr>
        <p:txBody>
          <a:bodyPr>
            <a:normAutofit lnSpcReduction="10000"/>
          </a:bodyPr>
          <a:lstStyle/>
          <a:p>
            <a:r>
              <a:rPr lang="en-GB" sz="2400" dirty="0"/>
              <a:t>enumerative classifications are often referred to as top-down, because they deal with successive subdivision of a unified information domain</a:t>
            </a:r>
          </a:p>
          <a:p>
            <a:r>
              <a:rPr lang="en-GB" sz="2400" dirty="0"/>
              <a:t>social classifications (folksonomies) are bottom-up in that they start with no assumptions about the structure of the domain</a:t>
            </a:r>
          </a:p>
          <a:p>
            <a:r>
              <a:rPr lang="en-GB" sz="2400" dirty="0"/>
              <a:t>the status of faceted classifications in this respect is often not clear</a:t>
            </a:r>
          </a:p>
          <a:p>
            <a:r>
              <a:rPr lang="en-GB" sz="2400" dirty="0"/>
              <a:t>the literature speaks of division using single principles which creates a ‘top-down’ impression</a:t>
            </a:r>
          </a:p>
          <a:p>
            <a:r>
              <a:rPr lang="en-GB" sz="2400" dirty="0"/>
              <a:t>in practice, facets are normally assembled from concepts which meet the category criteria</a:t>
            </a:r>
          </a:p>
          <a:p>
            <a:endParaRPr lang="en-GB" sz="1100" dirty="0"/>
          </a:p>
          <a:p>
            <a:r>
              <a:rPr lang="en-GB" sz="2400" dirty="0"/>
              <a:t>an interesting parallel is that deductive and inductive methodologies are also referred to as ‘top-down’ and ‘bottom-up’</a:t>
            </a:r>
          </a:p>
          <a:p>
            <a:endParaRPr lang="en-GB" sz="2400" dirty="0"/>
          </a:p>
        </p:txBody>
      </p:sp>
      <p:cxnSp>
        <p:nvCxnSpPr>
          <p:cNvPr id="5" name="Straight Connector 4"/>
          <p:cNvCxnSpPr/>
          <p:nvPr/>
        </p:nvCxnSpPr>
        <p:spPr>
          <a:xfrm>
            <a:off x="467544" y="908720"/>
            <a:ext cx="820891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36880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4115"/>
          <a:stretch/>
        </p:blipFill>
        <p:spPr bwMode="auto">
          <a:xfrm>
            <a:off x="543087" y="1340768"/>
            <a:ext cx="8083754" cy="5071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457200" y="274638"/>
            <a:ext cx="8229600" cy="850106"/>
          </a:xfrm>
        </p:spPr>
        <p:txBody>
          <a:bodyPr>
            <a:normAutofit/>
          </a:bodyPr>
          <a:lstStyle/>
          <a:p>
            <a:pPr algn="l"/>
            <a:r>
              <a:rPr lang="en-GB" sz="3200" dirty="0"/>
              <a:t>Top-down classification structure:</a:t>
            </a:r>
          </a:p>
        </p:txBody>
      </p:sp>
      <p:cxnSp>
        <p:nvCxnSpPr>
          <p:cNvPr id="6" name="Straight Connector 5"/>
          <p:cNvCxnSpPr/>
          <p:nvPr/>
        </p:nvCxnSpPr>
        <p:spPr>
          <a:xfrm>
            <a:off x="543087" y="1124744"/>
            <a:ext cx="80837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4411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1643063"/>
            <a:ext cx="8582025" cy="402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itle 2"/>
          <p:cNvSpPr>
            <a:spLocks noGrp="1"/>
          </p:cNvSpPr>
          <p:nvPr>
            <p:ph type="title"/>
          </p:nvPr>
        </p:nvSpPr>
        <p:spPr>
          <a:xfrm>
            <a:off x="642938" y="285750"/>
            <a:ext cx="7772400" cy="1143000"/>
          </a:xfrm>
        </p:spPr>
        <p:txBody>
          <a:bodyPr/>
          <a:lstStyle/>
          <a:p>
            <a:pPr algn="l"/>
            <a:r>
              <a:rPr lang="en-GB" sz="3200" dirty="0">
                <a:latin typeface="Calibri" pitchFamily="34" charset="0"/>
              </a:rPr>
              <a:t>Dewey browser used to search WorldCat:</a:t>
            </a:r>
          </a:p>
        </p:txBody>
      </p:sp>
      <p:cxnSp>
        <p:nvCxnSpPr>
          <p:cNvPr id="32772" name="Straight Connector 4"/>
          <p:cNvCxnSpPr>
            <a:cxnSpLocks noChangeShapeType="1"/>
          </p:cNvCxnSpPr>
          <p:nvPr/>
        </p:nvCxnSpPr>
        <p:spPr bwMode="auto">
          <a:xfrm>
            <a:off x="714375" y="1357313"/>
            <a:ext cx="7643813" cy="158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706090"/>
          </a:xfrm>
        </p:spPr>
        <p:txBody>
          <a:bodyPr>
            <a:normAutofit/>
          </a:bodyPr>
          <a:lstStyle/>
          <a:p>
            <a:pPr algn="l"/>
            <a:r>
              <a:rPr lang="en-GB" sz="3200" dirty="0"/>
              <a:t>Concepts as particles:</a:t>
            </a:r>
          </a:p>
        </p:txBody>
      </p:sp>
      <p:sp>
        <p:nvSpPr>
          <p:cNvPr id="3" name="Content Placeholder 2"/>
          <p:cNvSpPr>
            <a:spLocks noGrp="1"/>
          </p:cNvSpPr>
          <p:nvPr>
            <p:ph idx="1"/>
          </p:nvPr>
        </p:nvSpPr>
        <p:spPr/>
        <p:txBody>
          <a:bodyPr>
            <a:normAutofit/>
          </a:bodyPr>
          <a:lstStyle/>
          <a:p>
            <a:r>
              <a:rPr lang="en-GB" sz="2400" dirty="0"/>
              <a:t>molecular model is one I have used before</a:t>
            </a:r>
          </a:p>
          <a:p>
            <a:r>
              <a:rPr lang="en-GB" sz="2400" dirty="0"/>
              <a:t>interesting work by van den </a:t>
            </a:r>
            <a:r>
              <a:rPr lang="en-GB" sz="2400" dirty="0" err="1"/>
              <a:t>Heuvel</a:t>
            </a:r>
            <a:r>
              <a:rPr lang="en-GB" sz="2400" dirty="0"/>
              <a:t> and Smiraglia on the universe of concepts</a:t>
            </a:r>
          </a:p>
          <a:p>
            <a:r>
              <a:rPr lang="en-GB" sz="2400" dirty="0"/>
              <a:t>it fits very well with the idea of a faceted classification as consisting of ‘elementary’ particles, or building blocks</a:t>
            </a:r>
          </a:p>
          <a:p>
            <a:r>
              <a:rPr lang="en-GB" sz="2400" dirty="0"/>
              <a:t>it’s susceptible to other analogies such as the parallel between bond types or intra-molecular forces and relationships; the dynamics of the molecule is like the syntax of a KOS</a:t>
            </a:r>
          </a:p>
        </p:txBody>
      </p:sp>
      <p:cxnSp>
        <p:nvCxnSpPr>
          <p:cNvPr id="5" name="Straight Connector 4"/>
          <p:cNvCxnSpPr/>
          <p:nvPr/>
        </p:nvCxnSpPr>
        <p:spPr>
          <a:xfrm>
            <a:off x="467544" y="1196752"/>
            <a:ext cx="820891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4955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pPr algn="l"/>
            <a:r>
              <a:rPr lang="en-GB" sz="3200" dirty="0"/>
              <a:t>Assembling the facet from the bottom up:</a:t>
            </a:r>
          </a:p>
        </p:txBody>
      </p:sp>
      <p:sp>
        <p:nvSpPr>
          <p:cNvPr id="3" name="Content Placeholder 2"/>
          <p:cNvSpPr>
            <a:spLocks noGrp="1"/>
          </p:cNvSpPr>
          <p:nvPr>
            <p:ph idx="1"/>
          </p:nvPr>
        </p:nvSpPr>
        <p:spPr>
          <a:xfrm>
            <a:off x="445662" y="1340768"/>
            <a:ext cx="8229600" cy="4997152"/>
          </a:xfrm>
        </p:spPr>
        <p:txBody>
          <a:bodyPr>
            <a:normAutofit lnSpcReduction="10000"/>
          </a:bodyPr>
          <a:lstStyle/>
          <a:p>
            <a:r>
              <a:rPr lang="en-GB" sz="2400" dirty="0"/>
              <a:t>we need to determine how the process can be inductive rather than deductive</a:t>
            </a:r>
          </a:p>
          <a:p>
            <a:r>
              <a:rPr lang="en-GB" sz="2400" dirty="0"/>
              <a:t>depends on a close reading and analysis of the vocabulary of the domain</a:t>
            </a:r>
          </a:p>
          <a:p>
            <a:r>
              <a:rPr lang="en-GB" sz="2400" dirty="0"/>
              <a:t>that should be derived from the language used in the documentation itself</a:t>
            </a:r>
          </a:p>
          <a:p>
            <a:r>
              <a:rPr lang="en-GB" sz="2400" dirty="0"/>
              <a:t>the categorical status of each concept needs to be determined without pre-suppositions</a:t>
            </a:r>
          </a:p>
          <a:p>
            <a:r>
              <a:rPr lang="en-GB" sz="2400" dirty="0"/>
              <a:t>care should be take to identify new categories where these arise</a:t>
            </a:r>
          </a:p>
          <a:p>
            <a:r>
              <a:rPr lang="en-GB" sz="2400" dirty="0"/>
              <a:t>there is also an iterative process in examining and re-examining (particularly) compound concepts to determine how exactly they may be understood</a:t>
            </a:r>
          </a:p>
        </p:txBody>
      </p:sp>
      <p:cxnSp>
        <p:nvCxnSpPr>
          <p:cNvPr id="5" name="Straight Connector 4"/>
          <p:cNvCxnSpPr/>
          <p:nvPr/>
        </p:nvCxnSpPr>
        <p:spPr>
          <a:xfrm>
            <a:off x="467544" y="1124744"/>
            <a:ext cx="813690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2712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63272" cy="1138138"/>
          </a:xfrm>
        </p:spPr>
        <p:txBody>
          <a:bodyPr>
            <a:normAutofit/>
          </a:bodyPr>
          <a:lstStyle/>
          <a:p>
            <a:pPr algn="l"/>
            <a:r>
              <a:rPr lang="en-GB" sz="3200" dirty="0"/>
              <a:t>Comparison with other inductive methodologies: </a:t>
            </a:r>
          </a:p>
        </p:txBody>
      </p:sp>
      <p:sp>
        <p:nvSpPr>
          <p:cNvPr id="3" name="Content Placeholder 2"/>
          <p:cNvSpPr>
            <a:spLocks noGrp="1"/>
          </p:cNvSpPr>
          <p:nvPr>
            <p:ph idx="1"/>
          </p:nvPr>
        </p:nvSpPr>
        <p:spPr>
          <a:xfrm>
            <a:off x="457200" y="1484784"/>
            <a:ext cx="8229600" cy="5040560"/>
          </a:xfrm>
        </p:spPr>
        <p:txBody>
          <a:bodyPr>
            <a:normAutofit/>
          </a:bodyPr>
          <a:lstStyle/>
          <a:p>
            <a:r>
              <a:rPr lang="en-GB" sz="2400" dirty="0"/>
              <a:t>viewed in this way, facet analysis is comparable with other generally recognized inductive methodologies</a:t>
            </a:r>
          </a:p>
          <a:p>
            <a:r>
              <a:rPr lang="en-GB" sz="2400" dirty="0"/>
              <a:t>it has value as general methodology beyond LIS</a:t>
            </a:r>
          </a:p>
          <a:p>
            <a:r>
              <a:rPr lang="en-GB" sz="2400" dirty="0"/>
              <a:t>it is essentially a particular form of content analysis</a:t>
            </a:r>
          </a:p>
          <a:p>
            <a:r>
              <a:rPr lang="en-GB" sz="2400" dirty="0"/>
              <a:t>it bears comparison with soft systems methodology in its identification of key concepts and root definitions </a:t>
            </a:r>
          </a:p>
          <a:p>
            <a:pPr lvl="1"/>
            <a:r>
              <a:rPr lang="en-GB" sz="2400" dirty="0"/>
              <a:t>the CATWOE  (clients, actors, transformation, worldview, owner, environment)  formula is not unlike fundamental categories</a:t>
            </a:r>
          </a:p>
          <a:p>
            <a:r>
              <a:rPr lang="en-GB" sz="2400" dirty="0"/>
              <a:t>it is very similar in process to grounded theory</a:t>
            </a:r>
          </a:p>
          <a:p>
            <a:pPr lvl="1"/>
            <a:r>
              <a:rPr lang="en-GB" sz="2400" dirty="0"/>
              <a:t>coding</a:t>
            </a:r>
          </a:p>
          <a:p>
            <a:pPr lvl="1"/>
            <a:r>
              <a:rPr lang="en-GB" sz="2400" dirty="0"/>
              <a:t>categorization </a:t>
            </a:r>
          </a:p>
        </p:txBody>
      </p:sp>
      <p:cxnSp>
        <p:nvCxnSpPr>
          <p:cNvPr id="5" name="Straight Connector 4"/>
          <p:cNvCxnSpPr/>
          <p:nvPr/>
        </p:nvCxnSpPr>
        <p:spPr>
          <a:xfrm>
            <a:off x="467544" y="1262902"/>
            <a:ext cx="8352928"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36498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3467"/>
            <a:ext cx="8229600" cy="1143000"/>
          </a:xfrm>
        </p:spPr>
        <p:txBody>
          <a:bodyPr>
            <a:normAutofit/>
          </a:bodyPr>
          <a:lstStyle/>
          <a:p>
            <a:pPr algn="l"/>
            <a:r>
              <a:rPr lang="en-GB" sz="3200" dirty="0"/>
              <a:t>Grounded theory:</a:t>
            </a:r>
          </a:p>
        </p:txBody>
      </p:sp>
      <p:sp>
        <p:nvSpPr>
          <p:cNvPr id="3" name="Content Placeholder 2"/>
          <p:cNvSpPr>
            <a:spLocks noGrp="1"/>
          </p:cNvSpPr>
          <p:nvPr>
            <p:ph idx="1"/>
          </p:nvPr>
        </p:nvSpPr>
        <p:spPr>
          <a:xfrm>
            <a:off x="518864" y="1124744"/>
            <a:ext cx="8229600" cy="5472608"/>
          </a:xfrm>
        </p:spPr>
        <p:txBody>
          <a:bodyPr>
            <a:normAutofit/>
          </a:bodyPr>
          <a:lstStyle/>
          <a:p>
            <a:r>
              <a:rPr lang="en-GB" sz="2400" dirty="0"/>
              <a:t>grounded theory method (GTM) is a way of generating a theoretical product, “a grounded theory”, which emerges from the data</a:t>
            </a:r>
          </a:p>
          <a:p>
            <a:r>
              <a:rPr lang="en-GB" sz="2400" dirty="0"/>
              <a:t>original purpose of GTM was to provide a systematic basis for qualitative research</a:t>
            </a:r>
          </a:p>
          <a:p>
            <a:pPr lvl="1"/>
            <a:r>
              <a:rPr lang="en-GB" sz="2000" dirty="0"/>
              <a:t>it seeks reliability and validity</a:t>
            </a:r>
          </a:p>
          <a:p>
            <a:pPr lvl="1"/>
            <a:r>
              <a:rPr lang="en-GB" sz="2000" dirty="0"/>
              <a:t>it has a solid core of data analysis and theory construction</a:t>
            </a:r>
          </a:p>
          <a:p>
            <a:pPr lvl="1"/>
            <a:r>
              <a:rPr lang="en-GB" sz="2000" dirty="0"/>
              <a:t>it attempts to put qualitative research on a footing with quantitative work</a:t>
            </a:r>
          </a:p>
          <a:p>
            <a:pPr lvl="1"/>
            <a:r>
              <a:rPr lang="en-GB" sz="2000" dirty="0"/>
              <a:t>it makes the research process visible, comprehensible, and replicable</a:t>
            </a:r>
          </a:p>
          <a:p>
            <a:r>
              <a:rPr lang="en-GB" sz="2400" dirty="0"/>
              <a:t>it formalises well-established analytic methods ‘long practiced, but seldom articulated, by theoretically oriented … field researchers’</a:t>
            </a:r>
          </a:p>
        </p:txBody>
      </p:sp>
      <p:cxnSp>
        <p:nvCxnSpPr>
          <p:cNvPr id="5" name="Straight Connector 4"/>
          <p:cNvCxnSpPr/>
          <p:nvPr/>
        </p:nvCxnSpPr>
        <p:spPr>
          <a:xfrm>
            <a:off x="539552" y="980728"/>
            <a:ext cx="820891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1771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Facet analysis and grounded theory:</a:t>
            </a:r>
          </a:p>
        </p:txBody>
      </p:sp>
      <p:sp>
        <p:nvSpPr>
          <p:cNvPr id="3" name="Content Placeholder 2"/>
          <p:cNvSpPr>
            <a:spLocks noGrp="1"/>
          </p:cNvSpPr>
          <p:nvPr>
            <p:ph idx="1"/>
          </p:nvPr>
        </p:nvSpPr>
        <p:spPr>
          <a:xfrm>
            <a:off x="467544" y="1412776"/>
            <a:ext cx="8229600" cy="4525963"/>
          </a:xfrm>
        </p:spPr>
        <p:txBody>
          <a:bodyPr>
            <a:normAutofit/>
          </a:bodyPr>
          <a:lstStyle/>
          <a:p>
            <a:r>
              <a:rPr lang="en-GB" sz="2400" dirty="0"/>
              <a:t>facet analysis and grounded theory have been compared in the past</a:t>
            </a:r>
          </a:p>
          <a:p>
            <a:r>
              <a:rPr lang="en-GB" sz="2400" dirty="0"/>
              <a:t>they were both regarded as reform movements challenging a traditional view of research methods</a:t>
            </a:r>
          </a:p>
          <a:p>
            <a:r>
              <a:rPr lang="en-GB" sz="2400" dirty="0"/>
              <a:t>they were seen as methods of dealing with large corpora of text</a:t>
            </a:r>
          </a:p>
          <a:p>
            <a:r>
              <a:rPr lang="en-GB" sz="2400" dirty="0"/>
              <a:t>the facet analysis examined was  that of Ranganathan and the </a:t>
            </a:r>
            <a:r>
              <a:rPr lang="en-GB" sz="2400" i="1" dirty="0"/>
              <a:t>Prolegomena</a:t>
            </a:r>
          </a:p>
          <a:p>
            <a:r>
              <a:rPr lang="en-GB" sz="2400" dirty="0"/>
              <a:t>more recent understandings of facet analysis show even closer links in terms of process and interpretation</a:t>
            </a:r>
          </a:p>
        </p:txBody>
      </p:sp>
      <p:cxnSp>
        <p:nvCxnSpPr>
          <p:cNvPr id="5" name="Straight Connector 4"/>
          <p:cNvCxnSpPr/>
          <p:nvPr/>
        </p:nvCxnSpPr>
        <p:spPr>
          <a:xfrm>
            <a:off x="467544" y="1196752"/>
            <a:ext cx="828092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7477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‘Second-generation’ facet analysis on the CRG model:</a:t>
            </a:r>
          </a:p>
        </p:txBody>
      </p:sp>
      <p:sp>
        <p:nvSpPr>
          <p:cNvPr id="3" name="Content Placeholder 2"/>
          <p:cNvSpPr>
            <a:spLocks noGrp="1"/>
          </p:cNvSpPr>
          <p:nvPr>
            <p:ph idx="1"/>
          </p:nvPr>
        </p:nvSpPr>
        <p:spPr/>
        <p:txBody>
          <a:bodyPr>
            <a:normAutofit lnSpcReduction="10000"/>
          </a:bodyPr>
          <a:lstStyle/>
          <a:p>
            <a:r>
              <a:rPr lang="en-GB" sz="2400" dirty="0"/>
              <a:t>facet analysis as understood by the CRG is more fluid and less rigorous than Ranganathan’s theory </a:t>
            </a:r>
          </a:p>
          <a:p>
            <a:r>
              <a:rPr lang="en-GB" sz="2400" dirty="0"/>
              <a:t>there are more potential categories</a:t>
            </a:r>
          </a:p>
          <a:p>
            <a:r>
              <a:rPr lang="en-GB" sz="2400" dirty="0"/>
              <a:t>the categories are less ‘fundamental’ , in some sense hybrid categories/role indicators</a:t>
            </a:r>
          </a:p>
          <a:p>
            <a:r>
              <a:rPr lang="en-GB" sz="2400" dirty="0"/>
              <a:t>the citation order is variable</a:t>
            </a:r>
          </a:p>
          <a:p>
            <a:r>
              <a:rPr lang="en-GB" sz="2400" dirty="0"/>
              <a:t>the whole operation is much more context dependent </a:t>
            </a:r>
          </a:p>
          <a:p>
            <a:r>
              <a:rPr lang="en-GB" sz="2400" dirty="0"/>
              <a:t>although this isn’t very well articulated, there is a powerful iterative element in the analysis  (notable in Chemistry)</a:t>
            </a:r>
          </a:p>
          <a:p>
            <a:r>
              <a:rPr lang="en-GB" sz="2400" dirty="0"/>
              <a:t>on that basis we might reasonable consider facet analysis an inductive method</a:t>
            </a:r>
          </a:p>
          <a:p>
            <a:pPr marL="0" indent="0">
              <a:buNone/>
            </a:pPr>
            <a:endParaRPr lang="en-GB" sz="2400" dirty="0"/>
          </a:p>
        </p:txBody>
      </p:sp>
      <p:cxnSp>
        <p:nvCxnSpPr>
          <p:cNvPr id="5" name="Straight Connector 4"/>
          <p:cNvCxnSpPr/>
          <p:nvPr/>
        </p:nvCxnSpPr>
        <p:spPr>
          <a:xfrm>
            <a:off x="539552" y="1412776"/>
            <a:ext cx="820891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0914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pPr algn="l"/>
            <a:r>
              <a:rPr lang="en-GB" sz="3200" dirty="0"/>
              <a:t>Facet analysis as a theory building tool:</a:t>
            </a:r>
          </a:p>
        </p:txBody>
      </p:sp>
      <p:sp>
        <p:nvSpPr>
          <p:cNvPr id="3" name="Content Placeholder 2"/>
          <p:cNvSpPr>
            <a:spLocks noGrp="1"/>
          </p:cNvSpPr>
          <p:nvPr>
            <p:ph idx="1"/>
          </p:nvPr>
        </p:nvSpPr>
        <p:spPr>
          <a:xfrm>
            <a:off x="457200" y="1484784"/>
            <a:ext cx="8229600" cy="4525963"/>
          </a:xfrm>
        </p:spPr>
        <p:txBody>
          <a:bodyPr>
            <a:normAutofit/>
          </a:bodyPr>
          <a:lstStyle/>
          <a:p>
            <a:r>
              <a:rPr lang="en-GB" sz="2400" dirty="0"/>
              <a:t>there has been some published work already regarding the value of classifications as theory building tools</a:t>
            </a:r>
          </a:p>
          <a:p>
            <a:r>
              <a:rPr lang="en-GB" sz="2400" dirty="0"/>
              <a:t>if FA is regarded as a type of inductive tool, then it inherits those characteristics of theory building associated with GTM</a:t>
            </a:r>
          </a:p>
          <a:p>
            <a:r>
              <a:rPr lang="en-GB" sz="2400" dirty="0"/>
              <a:t>theories in the form of models are built for individual domains through the process of analysis</a:t>
            </a:r>
          </a:p>
          <a:p>
            <a:r>
              <a:rPr lang="en-GB" sz="2400" dirty="0"/>
              <a:t>at the same time the facet theory itself may be confirmed and/or developed along new lines</a:t>
            </a:r>
          </a:p>
          <a:p>
            <a:r>
              <a:rPr lang="en-GB" sz="2400" dirty="0"/>
              <a:t>such inductive methods do consider themselves to have the status of theory (methodological theories?)</a:t>
            </a:r>
          </a:p>
        </p:txBody>
      </p:sp>
      <p:cxnSp>
        <p:nvCxnSpPr>
          <p:cNvPr id="5" name="Straight Connector 4"/>
          <p:cNvCxnSpPr/>
          <p:nvPr/>
        </p:nvCxnSpPr>
        <p:spPr>
          <a:xfrm>
            <a:off x="467544" y="1196752"/>
            <a:ext cx="820891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61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200" dirty="0"/>
              <a:t>Attributes of theories which are shown by facet analysis: </a:t>
            </a:r>
          </a:p>
        </p:txBody>
      </p:sp>
      <p:sp>
        <p:nvSpPr>
          <p:cNvPr id="3" name="Content Placeholder 2"/>
          <p:cNvSpPr>
            <a:spLocks noGrp="1"/>
          </p:cNvSpPr>
          <p:nvPr>
            <p:ph idx="1"/>
          </p:nvPr>
        </p:nvSpPr>
        <p:spPr/>
        <p:txBody>
          <a:bodyPr>
            <a:normAutofit lnSpcReduction="10000"/>
          </a:bodyPr>
          <a:lstStyle/>
          <a:p>
            <a:r>
              <a:rPr lang="en-GB" sz="2400" dirty="0"/>
              <a:t>it is built on logical principles</a:t>
            </a:r>
          </a:p>
          <a:p>
            <a:r>
              <a:rPr lang="en-GB" sz="2400" dirty="0"/>
              <a:t>it provides conceptual models of subject domains</a:t>
            </a:r>
          </a:p>
          <a:p>
            <a:r>
              <a:rPr lang="en-GB" sz="2400" dirty="0"/>
              <a:t>these can be represented (to some extent) in formal languages</a:t>
            </a:r>
          </a:p>
          <a:p>
            <a:r>
              <a:rPr lang="en-GB" sz="2400" dirty="0"/>
              <a:t>as an inductive methodology it shares the theory building characteristics of other social science research theories</a:t>
            </a:r>
          </a:p>
          <a:p>
            <a:pPr lvl="1"/>
            <a:r>
              <a:rPr lang="en-GB" sz="2400" dirty="0"/>
              <a:t>theory emergent from data</a:t>
            </a:r>
          </a:p>
          <a:p>
            <a:pPr lvl="1"/>
            <a:r>
              <a:rPr lang="en-GB" sz="2400" dirty="0"/>
              <a:t>close reading and analysis</a:t>
            </a:r>
          </a:p>
          <a:p>
            <a:pPr lvl="1"/>
            <a:r>
              <a:rPr lang="en-GB" sz="2400" dirty="0"/>
              <a:t>iterative techniques</a:t>
            </a:r>
          </a:p>
          <a:p>
            <a:pPr lvl="1"/>
            <a:r>
              <a:rPr lang="en-GB" sz="2400" dirty="0"/>
              <a:t>results are replicable</a:t>
            </a:r>
          </a:p>
          <a:p>
            <a:r>
              <a:rPr lang="en-GB" sz="2400" dirty="0"/>
              <a:t>facet analysis marries robust methodology with sound theory</a:t>
            </a:r>
          </a:p>
        </p:txBody>
      </p:sp>
      <p:cxnSp>
        <p:nvCxnSpPr>
          <p:cNvPr id="5" name="Straight Connector 4"/>
          <p:cNvCxnSpPr/>
          <p:nvPr/>
        </p:nvCxnSpPr>
        <p:spPr>
          <a:xfrm>
            <a:off x="467544" y="1412776"/>
            <a:ext cx="828092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958683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921</TotalTime>
  <Words>1762</Words>
  <Application>Microsoft Office PowerPoint</Application>
  <PresentationFormat>On-screen Show (4:3)</PresentationFormat>
  <Paragraphs>137</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Faceted classification</vt:lpstr>
      <vt:lpstr>The place of faceted classification:</vt:lpstr>
      <vt:lpstr>Faceted classification as theory: </vt:lpstr>
      <vt:lpstr>The tension between theory and method</vt:lpstr>
      <vt:lpstr>What constitutes a theory?</vt:lpstr>
      <vt:lpstr>Characteristics of a theory: </vt:lpstr>
      <vt:lpstr>Modelling and conceptual models:</vt:lpstr>
      <vt:lpstr>A good example of a model:</vt:lpstr>
      <vt:lpstr>Classifications as theories:</vt:lpstr>
      <vt:lpstr>Basic faceted classification structure:</vt:lpstr>
      <vt:lpstr>How to construct a theory 1:</vt:lpstr>
      <vt:lpstr>How to construct a theory 2:</vt:lpstr>
      <vt:lpstr>Theoretical foundations of LIS:</vt:lpstr>
      <vt:lpstr>Top-down and bottom-up-ness:</vt:lpstr>
      <vt:lpstr>Top-down classification structure:</vt:lpstr>
      <vt:lpstr>Dewey browser used to search WorldCat:</vt:lpstr>
      <vt:lpstr>Concepts as particles:</vt:lpstr>
      <vt:lpstr>Assembling the facet from the bottom up:</vt:lpstr>
      <vt:lpstr>Comparison with other inductive methodologies: </vt:lpstr>
      <vt:lpstr>Grounded theory:</vt:lpstr>
      <vt:lpstr>Facet analysis and grounded theory:</vt:lpstr>
      <vt:lpstr>‘Second-generation’ facet analysis on the CRG model:</vt:lpstr>
      <vt:lpstr>Facet analysis as a theory building tool:</vt:lpstr>
      <vt:lpstr>Attributes of theories which are shown by facet analysis: </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Faceted classification</dc:title>
  <dc:creator>Vanda</dc:creator>
  <cp:lastModifiedBy>Sylvie Davies</cp:lastModifiedBy>
  <cp:revision>44</cp:revision>
  <cp:lastPrinted>2013-07-09T08:06:04Z</cp:lastPrinted>
  <dcterms:created xsi:type="dcterms:W3CDTF">2013-07-07T10:31:16Z</dcterms:created>
  <dcterms:modified xsi:type="dcterms:W3CDTF">2023-02-04T15:54:35Z</dcterms:modified>
</cp:coreProperties>
</file>