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8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9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1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2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3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  <p:sldMasterId id="2147483806" r:id="rId2"/>
    <p:sldMasterId id="2147483830" r:id="rId3"/>
    <p:sldMasterId id="2147484267" r:id="rId4"/>
    <p:sldMasterId id="2147484568" r:id="rId5"/>
    <p:sldMasterId id="2147484706" r:id="rId6"/>
    <p:sldMasterId id="2147484742" r:id="rId7"/>
    <p:sldMasterId id="2147484754" r:id="rId8"/>
    <p:sldMasterId id="2147484760" r:id="rId9"/>
    <p:sldMasterId id="2147484789" r:id="rId10"/>
    <p:sldMasterId id="2147484851" r:id="rId11"/>
    <p:sldMasterId id="2147484875" r:id="rId12"/>
    <p:sldMasterId id="2147485019" r:id="rId13"/>
    <p:sldMasterId id="2147485044" r:id="rId14"/>
  </p:sldMasterIdLst>
  <p:notesMasterIdLst>
    <p:notesMasterId r:id="rId48"/>
  </p:notesMasterIdLst>
  <p:sldIdLst>
    <p:sldId id="1367" r:id="rId15"/>
    <p:sldId id="1586" r:id="rId16"/>
    <p:sldId id="749" r:id="rId17"/>
    <p:sldId id="811" r:id="rId18"/>
    <p:sldId id="1267" r:id="rId19"/>
    <p:sldId id="1613" r:id="rId20"/>
    <p:sldId id="1498" r:id="rId21"/>
    <p:sldId id="1194" r:id="rId22"/>
    <p:sldId id="1354" r:id="rId23"/>
    <p:sldId id="1760" r:id="rId24"/>
    <p:sldId id="1162" r:id="rId25"/>
    <p:sldId id="1204" r:id="rId26"/>
    <p:sldId id="1722" r:id="rId27"/>
    <p:sldId id="1759" r:id="rId28"/>
    <p:sldId id="1761" r:id="rId29"/>
    <p:sldId id="1762" r:id="rId30"/>
    <p:sldId id="1763" r:id="rId31"/>
    <p:sldId id="1764" r:id="rId32"/>
    <p:sldId id="1765" r:id="rId33"/>
    <p:sldId id="1274" r:id="rId34"/>
    <p:sldId id="1335" r:id="rId35"/>
    <p:sldId id="1710" r:id="rId36"/>
    <p:sldId id="1482" r:id="rId37"/>
    <p:sldId id="1633" r:id="rId38"/>
    <p:sldId id="1718" r:id="rId39"/>
    <p:sldId id="1483" r:id="rId40"/>
    <p:sldId id="1497" r:id="rId41"/>
    <p:sldId id="1239" r:id="rId42"/>
    <p:sldId id="1773" r:id="rId43"/>
    <p:sldId id="1686" r:id="rId44"/>
    <p:sldId id="1636" r:id="rId45"/>
    <p:sldId id="1724" r:id="rId46"/>
    <p:sldId id="1810" r:id="rId4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923"/>
    <a:srgbClr val="F68B1F"/>
    <a:srgbClr val="FFFFFF"/>
    <a:srgbClr val="1E4381"/>
    <a:srgbClr val="27AAE1"/>
    <a:srgbClr val="E9A5F6"/>
    <a:srgbClr val="FBB040"/>
    <a:srgbClr val="00A14B"/>
    <a:srgbClr val="F47115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62" d="100"/>
          <a:sy n="62" d="100"/>
        </p:scale>
        <p:origin x="632" y="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1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75360-EE13-4D91-BDE7-D50C3649E6A5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68517-67BC-4EF2-B042-C6EFBAF6D3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9330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1122361"/>
            <a:ext cx="77724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F9851BAC-C1C2-4349-AC5E-5A78A6EDF4E9}" type="datetime1">
              <a:rPr lang="it-IT"/>
              <a:pPr/>
              <a:t>29/10/2023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B9190B55-E669-43D9-9DA0-2D935306A55A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3895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898B5CDC-8CD4-4BE8-BF03-3681E00264E6}" type="datetime1">
              <a:rPr lang="it-IT"/>
              <a:pPr/>
              <a:t>29/10/2023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BF67821E-819E-40D6-B7A8-741559CB7230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987506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3885" y="1709735"/>
            <a:ext cx="78867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C854A129-2796-4048-9271-024EC1253151}" type="datetime1">
              <a:rPr lang="it-IT"/>
              <a:pPr/>
              <a:t>29/10/2023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DDFC10FE-5ECA-4CD6-848A-F29F9C6550AC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9682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28650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29149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F2210C08-08D7-4AD5-AF72-882CA98AC420}" type="datetime1">
              <a:rPr lang="it-IT"/>
              <a:pPr/>
              <a:t>29/10/2023</a:t>
            </a:fld>
            <a:endParaRPr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9DC37031-DED2-464B-945A-C53E5806452E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1175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365129"/>
            <a:ext cx="78867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9838" y="1681160"/>
            <a:ext cx="3868341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29838" y="2505071"/>
            <a:ext cx="386834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388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388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564E457D-4569-456B-8BF5-2241C0427129}" type="datetime1">
              <a:rPr lang="it-IT"/>
              <a:pPr/>
              <a:t>29/10/2023</a:t>
            </a:fld>
            <a:endParaRPr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63532333-08BD-46E7-AD14-9D911E15A1F9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3513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4041AF70-C230-4CCD-B690-BA2D2753D5FC}" type="datetime1">
              <a:rPr lang="it-IT"/>
              <a:pPr/>
              <a:t>29/10/2023</a:t>
            </a:fld>
            <a:endParaRPr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7E5F3E88-6760-498A-BB08-D65BDBE51595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9309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7DEC27AC-D1DF-4B0F-A46A-4DB364C3F4FD}" type="datetime1">
              <a:rPr lang="it-IT"/>
              <a:pPr/>
              <a:t>29/10/2023</a:t>
            </a:fld>
            <a:endParaRPr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01C94580-FFCA-4620-A653-6CE02B0D53AC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876272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5AB81721-0787-4ACD-8DEE-0CA99518E6C9}" type="datetime1">
              <a:rPr lang="it-IT"/>
              <a:pPr/>
              <a:t>29/10/2023</a:t>
            </a:fld>
            <a:endParaRPr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B54ABB31-E6AC-4473-A8A0-09199309F9E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0715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F5378B03-A239-4D61-8FFC-255FA996E9D5}" type="datetime1">
              <a:rPr lang="it-IT"/>
              <a:pPr/>
              <a:t>29/10/2023</a:t>
            </a:fld>
            <a:endParaRPr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3F56F163-3E89-4CC5-9258-0304F051EB2A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109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29C98275-510F-4066-8083-59A2F42EE43D}" type="datetime1">
              <a:rPr lang="it-IT"/>
              <a:pPr/>
              <a:t>29/10/2023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7E0B05C2-3D0B-452D-AAEA-AFE12F403A2C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9346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543675" y="365129"/>
            <a:ext cx="1971674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28650" y="365129"/>
            <a:ext cx="5800725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D30312B5-D470-4878-AED8-723FD96C5500}" type="datetime1">
              <a:rPr lang="it-IT"/>
              <a:pPr/>
              <a:t>29/10/2023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CECBA1A3-5517-4BDE-8B8C-E2DEA2EE77A7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836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D51CB-31CA-41AC-B669-AA80B2976CB7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5D125-1DB1-4B5C-8910-2AA236251C9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4854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3F7E7-7440-4138-BF92-F0AF3B0EA1C7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50A13-A7CF-43DF-B79C-0C32A1EE215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2265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C697C-260F-4B44-A4D3-ECE246BDE034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B3B1F-E238-487F-9317-9A6AE21A53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8596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96592-59AC-4A64-AA25-0FEE31D45099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6AF62-6919-40FF-B754-48EE3B32D7F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5988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A0D8E-5422-4CB0-ACB7-20F74FE6E930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7A4CB-A1D8-4BB0-989C-55DC7EEE613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2517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0F7B3-39E6-4466-9F86-67C8FB7377EC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CCE18-6A0B-4270-B7BA-F50233E4BF8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0395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CC1A0-CF6D-46C6-959E-3C9CADDBD6BE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DF0D1-BD99-4DA8-B78A-779AB81937D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73425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89DD5-E1B4-4F30-A0EF-0CBB79396A58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9AE4F-2FC9-46A3-9308-50085721147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27047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716C2-8F71-4A58-A848-7936F7C76BDE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BFEDC-3CF2-4ECA-A91A-C0639FA0FBE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51990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EE5FB-2717-43DD-A2F4-89A3C9AA4661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C4D7E-A130-4BB0-A6A3-1871EE78F80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96713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95A8D-4F2A-4944-9BD0-C9B0A3B5604E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E0F7A-5C64-431B-8397-57F94042EAD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48285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1122361"/>
            <a:ext cx="77724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E08A330-3D36-4C64-BDF2-2D8EA2147DF8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8081011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6EC384-CBCD-46E3-BE5B-52F157BD147B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906109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3885" y="1709735"/>
            <a:ext cx="78867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D7C7E3-8E4E-480E-8383-0CC68CB0DD88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43221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28650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29149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D29E651-261B-4B2D-A0C4-6605BA0E90E6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34070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365129"/>
            <a:ext cx="78867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9838" y="1681160"/>
            <a:ext cx="3868341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29838" y="2505071"/>
            <a:ext cx="386834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388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388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24CA1A-F4C4-41A6-86AE-15F1FEC6098A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50703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78ED26-7C86-4E33-9C14-C64E947DAE03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17184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ED4D80-6347-4771-A2BD-5748EBADB035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3537961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B35F67-1347-460A-ACC5-AF9FB66B5B41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8590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39C2C6-DCA4-4995-9CF0-7775A48FB1C3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8604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04CB9D-3A65-4CB7-B526-E66188783421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69310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543675" y="365129"/>
            <a:ext cx="1971674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28650" y="365129"/>
            <a:ext cx="5800725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3238E1-FC1E-461D-ABE2-62CD8906F76B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80397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4157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6353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9225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2322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8177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1500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0744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022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24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932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2320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4211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7816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6161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4359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6711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8070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4921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5250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0028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6058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0180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C7F6-3C91-450B-848C-7C5F1A4CCEDB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2DA2-858B-4716-9083-EA72F8E604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824045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C7F6-3C91-450B-848C-7C5F1A4CCEDB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2DA2-858B-4716-9083-EA72F8E604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39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C7F6-3C91-450B-848C-7C5F1A4CCEDB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2DA2-858B-4716-9083-EA72F8E604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00509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C7F6-3C91-450B-848C-7C5F1A4CCEDB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2DA2-858B-4716-9083-EA72F8E604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78329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C7F6-3C91-450B-848C-7C5F1A4CCEDB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2DA2-858B-4716-9083-EA72F8E604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19513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C7F6-3C91-450B-848C-7C5F1A4CCEDB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2DA2-858B-4716-9083-EA72F8E604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13494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C7F6-3C91-450B-848C-7C5F1A4CCEDB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2DA2-858B-4716-9083-EA72F8E604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89759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C7F6-3C91-450B-848C-7C5F1A4CCEDB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2DA2-858B-4716-9083-EA72F8E604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63829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C7F6-3C91-450B-848C-7C5F1A4CCEDB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2DA2-858B-4716-9083-EA72F8E604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03176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C7F6-3C91-450B-848C-7C5F1A4CCEDB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2DA2-858B-4716-9083-EA72F8E604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08983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C7F6-3C91-450B-848C-7C5F1A4CCEDB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02DA2-858B-4716-9083-EA72F8E604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912090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3162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7097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33687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222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3868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2617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6142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46746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7738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2199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95028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1122361"/>
            <a:ext cx="77724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022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28650" y="1825627"/>
            <a:ext cx="78867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68144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4396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ibri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4072620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5770713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1122361"/>
            <a:ext cx="77724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6E4B1-CDA3-4E81-81E5-7E39CF0FD25D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23/09/2015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86750-A114-4D45-B964-11A7B6CD322F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FEE64-39BA-427E-8F1E-2A49328F4DB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10D61-9150-4378-BA24-5428862D0F33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0334681"/>
      </p:ext>
    </p:extLst>
  </p:cSld>
  <p:clrMapOvr>
    <a:masterClrMapping/>
  </p:clrMapOvr>
  <p:transition spd="slow"/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32647-2BF7-410D-B3DD-31FF7059C2B2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23/09/2015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DFB57-3C0F-46EA-9600-844FDB8F56A5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78C68-8A63-4CA2-89A4-0607E8118F3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9E934-EACD-4083-A559-F9341046F82A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0669373"/>
      </p:ext>
    </p:extLst>
  </p:cSld>
  <p:clrMapOvr>
    <a:masterClrMapping/>
  </p:clrMapOvr>
  <p:transition spd="slow"/>
  <p:hf sldNum="0"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3885" y="1709735"/>
            <a:ext cx="78867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60B86-6FAA-4C73-A31E-FBA8C58464FC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23/09/2015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BB706-E2EC-4AE4-BF45-74B0A1052301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6FE38-ADEB-49B1-BBD5-8BC402C29CF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B2B7D-4FCD-4462-9BD9-9D15A812532E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1582151"/>
      </p:ext>
    </p:extLst>
  </p:cSld>
  <p:clrMapOvr>
    <a:masterClrMapping/>
  </p:clrMapOvr>
  <p:transition spd="slow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28650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29149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678926-2026-4D7F-89A6-25EF8EC10EC2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23/09/2015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EABF53-70C8-4412-95F8-FFFAF9CADDCB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76C559-5605-49E8-B69E-54888417542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3B457-439B-4AFB-B181-DBA15C9CD40D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2346408"/>
      </p:ext>
    </p:extLst>
  </p:cSld>
  <p:clrMapOvr>
    <a:masterClrMapping/>
  </p:clrMapOvr>
  <p:transition spd="slow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365129"/>
            <a:ext cx="78867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9838" y="1681160"/>
            <a:ext cx="3868341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29838" y="2505071"/>
            <a:ext cx="386834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388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388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C2C69C-B38F-4EE2-889A-3334C84136E2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23/09/2015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A29445-B155-4465-91F9-883D3567BE65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E.Giglia, Open Access, ovvero...                                                   Aviano 23 settembre 2015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A4F04-E4D5-4149-9628-9AEF0FB379E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6FC24-1404-49A3-B33E-76AA22576587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4787750"/>
      </p:ext>
    </p:extLst>
  </p:cSld>
  <p:clrMapOvr>
    <a:masterClrMapping/>
  </p:clrMapOvr>
  <p:transition spd="slow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467626-560A-4C46-9E55-A1C9FB5C2D80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23/09/2015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7F78C8-16EE-4C86-8B0B-9BA22728AFBB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E.Giglia, Open Access, ovvero...                                                   Aviano 23 settembre 2015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6CA4A-7925-41AF-B0C4-54B02D8EDC6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0619A-5B9B-40E7-8CBA-BCBE7D77EFAB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8925797"/>
      </p:ext>
    </p:extLst>
  </p:cSld>
  <p:clrMapOvr>
    <a:masterClrMapping/>
  </p:clrMapOvr>
  <p:transition spd="slow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A5763F-DBCE-4678-83DB-0C5DD5B7E695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23/09/2015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F886EA-895E-426B-8BBE-96489EBE90E4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E.Giglia, Open Access, ovvero...                                                   Aviano 23 settembre 2015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4DA94-A1E9-4346-B27B-779BD31D3929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115F0-10ED-45EC-9CE3-D1337A34F8F7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8250572"/>
      </p:ext>
    </p:extLst>
  </p:cSld>
  <p:clrMapOvr>
    <a:masterClrMapping/>
  </p:clrMapOvr>
  <p:transition spd="slow"/>
  <p:hf sldNum="0"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696FA6-8949-48BF-815B-EE507499B403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23/09/2015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B378E5-B743-4F4D-8839-79932C6F3470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0AA70F-38E7-446C-B032-94E3B28947E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A4265-8542-4965-BD2B-0125C5C36BA9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0629258"/>
      </p:ext>
    </p:extLst>
  </p:cSld>
  <p:clrMapOvr>
    <a:masterClrMapping/>
  </p:clrMapOvr>
  <p:transition spd="slow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82AAC7-B586-44D1-BF25-2B6C4E5300D7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23/09/2015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1E608E-9921-4332-9D68-D4427D13740F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D75650-F1C9-4563-9DB4-D8A71E26C0A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AF7B8-5462-45DF-82FD-C8D6421E1502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3658333"/>
      </p:ext>
    </p:extLst>
  </p:cSld>
  <p:clrMapOvr>
    <a:masterClrMapping/>
  </p:clrMapOvr>
  <p:transition spd="slow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9ACFD-F6C1-47B1-8DDA-C66E145C8DFA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23/09/2015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CE29E-1358-4516-A380-812AD10292DD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44DDD-3FCB-41D0-8284-19B401E39E7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104DE-625E-4EAD-BA4F-BFFED7E23AC3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8714823"/>
      </p:ext>
    </p:extLst>
  </p:cSld>
  <p:clrMapOvr>
    <a:masterClrMapping/>
  </p:clrMapOvr>
  <p:transition spd="slow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543675" y="365129"/>
            <a:ext cx="1971674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28650" y="365129"/>
            <a:ext cx="5800725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41695-FEC8-40A3-9D83-D6F3FFE88059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23/09/2015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DFA4F-A2BE-41EE-97CA-EDDE34840D7C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85FA5-45FE-4323-ABD5-A4982EC2C8D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FFFA-BB3E-456B-9772-A272A83E07C2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3425636"/>
      </p:ext>
    </p:extLst>
  </p:cSld>
  <p:clrMapOvr>
    <a:masterClrMapping/>
  </p:clrMapOvr>
  <p:transition spd="slow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326429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93702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45928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320603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056983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270778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4409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778202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24260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955466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827628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1122361"/>
            <a:ext cx="77724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F9851BAC-C1C2-4349-AC5E-5A78A6EDF4E9}" type="datetime1">
              <a:rPr lang="it-IT"/>
              <a:pPr/>
              <a:t>29/10/2023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B9190B55-E669-43D9-9DA0-2D935306A55A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535216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898B5CDC-8CD4-4BE8-BF03-3681E00264E6}" type="datetime1">
              <a:rPr lang="it-IT"/>
              <a:pPr/>
              <a:t>29/10/2023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BF67821E-819E-40D6-B7A8-741559CB7230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177611"/>
      </p:ext>
    </p:extLst>
  </p:cSld>
  <p:clrMapOvr>
    <a:masterClrMapping/>
  </p:clrMapOvr>
  <p:hf sldNum="0" hdr="0" ftr="0" dt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3885" y="1709735"/>
            <a:ext cx="78867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C854A129-2796-4048-9271-024EC1253151}" type="datetime1">
              <a:rPr lang="it-IT"/>
              <a:pPr/>
              <a:t>29/10/2023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DDFC10FE-5ECA-4CD6-848A-F29F9C6550AC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50976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28650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29149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F2210C08-08D7-4AD5-AF72-882CA98AC420}" type="datetime1">
              <a:rPr lang="it-IT"/>
              <a:pPr/>
              <a:t>29/10/2023</a:t>
            </a:fld>
            <a:endParaRPr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9DC37031-DED2-464B-945A-C53E5806452E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0807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365129"/>
            <a:ext cx="78867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9838" y="1681160"/>
            <a:ext cx="3868341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29838" y="2505071"/>
            <a:ext cx="386834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388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388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564E457D-4569-456B-8BF5-2241C0427129}" type="datetime1">
              <a:rPr lang="it-IT"/>
              <a:pPr/>
              <a:t>29/10/2023</a:t>
            </a:fld>
            <a:endParaRPr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63532333-08BD-46E7-AD14-9D911E15A1F9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980991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4041AF70-C230-4CCD-B690-BA2D2753D5FC}" type="datetime1">
              <a:rPr lang="it-IT"/>
              <a:pPr/>
              <a:t>29/10/2023</a:t>
            </a:fld>
            <a:endParaRPr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7E5F3E88-6760-498A-BB08-D65BDBE51595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948498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7DEC27AC-D1DF-4B0F-A46A-4DB364C3F4FD}" type="datetime1">
              <a:rPr lang="it-IT"/>
              <a:pPr/>
              <a:t>29/10/2023</a:t>
            </a:fld>
            <a:endParaRPr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01C94580-FFCA-4620-A653-6CE02B0D53AC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0910300"/>
      </p:ext>
    </p:extLst>
  </p:cSld>
  <p:clrMapOvr>
    <a:masterClrMapping/>
  </p:clrMapOvr>
  <p:hf sldNum="0" hdr="0" ftr="0" dt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5AB81721-0787-4ACD-8DEE-0CA99518E6C9}" type="datetime1">
              <a:rPr lang="it-IT"/>
              <a:pPr/>
              <a:t>29/10/2023</a:t>
            </a:fld>
            <a:endParaRPr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B54ABB31-E6AC-4473-A8A0-09199309F9E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498548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F5378B03-A239-4D61-8FFC-255FA996E9D5}" type="datetime1">
              <a:rPr lang="it-IT"/>
              <a:pPr/>
              <a:t>29/10/2023</a:t>
            </a:fld>
            <a:endParaRPr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3F56F163-3E89-4CC5-9258-0304F051EB2A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81820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29C98275-510F-4066-8083-59A2F42EE43D}" type="datetime1">
              <a:rPr lang="it-IT"/>
              <a:pPr/>
              <a:t>29/10/2023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7E0B05C2-3D0B-452D-AAEA-AFE12F403A2C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62767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543675" y="365129"/>
            <a:ext cx="1971674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28650" y="365129"/>
            <a:ext cx="5800725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D30312B5-D470-4878-AED8-723FD96C5500}" type="datetime1">
              <a:rPr lang="it-IT"/>
              <a:pPr/>
              <a:t>29/10/2023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CECBA1A3-5517-4BDE-8B8C-E2DEA2EE77A7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29609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1122361"/>
            <a:ext cx="77724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2B40EC1F-FCA7-49BE-9759-2047EF4FA4EF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317013"/>
      </p:ext>
    </p:extLst>
  </p:cSld>
  <p:clrMapOvr>
    <a:masterClrMapping/>
  </p:clrMapOvr>
  <p:transition/>
  <p:hf sldNum="0" hdr="0" ftr="0" dt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en-US"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74C82CB3-9303-4E23-B679-0AF90F9BCEEB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4633523"/>
      </p:ext>
    </p:extLst>
  </p:cSld>
  <p:clrMapOvr>
    <a:masterClrMapping/>
  </p:clrMapOvr>
  <p:transition/>
  <p:hf sldNum="0" hdr="0" ftr="0" dt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3885" y="1709735"/>
            <a:ext cx="78867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AEABB8F6-F077-4686-AC24-B271112FAFC8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9350459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28650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29149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111D67A0-BCD5-45A3-9CA4-C9B9A78846D0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2473036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365129"/>
            <a:ext cx="78867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9838" y="1681160"/>
            <a:ext cx="3868341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29838" y="2505071"/>
            <a:ext cx="386834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388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388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F0A91FAC-307B-4AA4-A2AD-4DBB95B016EC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218413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25562687-55DF-4422-BA03-950CBE4AA85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5072278"/>
      </p:ext>
    </p:extLst>
  </p:cSld>
  <p:clrMapOvr>
    <a:masterClrMapping/>
  </p:clrMapOvr>
  <p:transition/>
  <p:hf sldNum="0" hdr="0" ftr="0" dt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A16CE5E3-C2C7-44DE-8F67-25BEDF2215F4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082251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AA461C34-A52B-4C7C-B2C6-053F4467162A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6095366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F03C3D65-1046-493D-93A8-15452D2BB8C6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5921489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72EA5BAA-635A-4267-AB22-185F86320E4B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924270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543675" y="365129"/>
            <a:ext cx="1971674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28650" y="365129"/>
            <a:ext cx="5800725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25649934-ACAA-42E4-BDC0-F522383B693B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1163808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6"/>
          <p:cNvSpPr>
            <a:spLocks noChangeArrowheads="1"/>
          </p:cNvSpPr>
          <p:nvPr/>
        </p:nvSpPr>
        <p:spPr bwMode="auto">
          <a:xfrm>
            <a:off x="250825" y="188913"/>
            <a:ext cx="936625" cy="6119812"/>
          </a:xfrm>
          <a:prstGeom prst="rect">
            <a:avLst/>
          </a:prstGeom>
          <a:solidFill>
            <a:srgbClr val="FF7619"/>
          </a:solidFill>
          <a:ln w="25402">
            <a:solidFill>
              <a:srgbClr val="FF7619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Rettangolo 10"/>
          <p:cNvSpPr>
            <a:spLocks noChangeArrowheads="1"/>
          </p:cNvSpPr>
          <p:nvPr/>
        </p:nvSpPr>
        <p:spPr bwMode="auto">
          <a:xfrm>
            <a:off x="5867400" y="188913"/>
            <a:ext cx="3097213" cy="215900"/>
          </a:xfrm>
          <a:prstGeom prst="rect">
            <a:avLst/>
          </a:prstGeom>
          <a:solidFill>
            <a:srgbClr val="FF7619"/>
          </a:solidFill>
          <a:ln w="25402">
            <a:solidFill>
              <a:srgbClr val="FF7619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Rettangolo 11"/>
          <p:cNvSpPr>
            <a:spLocks noChangeArrowheads="1"/>
          </p:cNvSpPr>
          <p:nvPr/>
        </p:nvSpPr>
        <p:spPr bwMode="auto">
          <a:xfrm>
            <a:off x="971550" y="1412875"/>
            <a:ext cx="7993063" cy="215900"/>
          </a:xfrm>
          <a:prstGeom prst="rect">
            <a:avLst/>
          </a:prstGeom>
          <a:solidFill>
            <a:srgbClr val="663300"/>
          </a:solidFill>
          <a:ln w="25402">
            <a:solidFill>
              <a:srgbClr val="6633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Rettangolo 12"/>
          <p:cNvSpPr>
            <a:spLocks noChangeArrowheads="1"/>
          </p:cNvSpPr>
          <p:nvPr/>
        </p:nvSpPr>
        <p:spPr bwMode="auto">
          <a:xfrm>
            <a:off x="971550" y="1628775"/>
            <a:ext cx="7993063" cy="2087563"/>
          </a:xfrm>
          <a:prstGeom prst="rect">
            <a:avLst/>
          </a:prstGeom>
          <a:solidFill>
            <a:srgbClr val="FFFFFF"/>
          </a:solidFill>
          <a:ln w="25402">
            <a:solidFill>
              <a:srgbClr val="6633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Rettangolo 14"/>
          <p:cNvSpPr>
            <a:spLocks noChangeArrowheads="1"/>
          </p:cNvSpPr>
          <p:nvPr/>
        </p:nvSpPr>
        <p:spPr bwMode="auto">
          <a:xfrm>
            <a:off x="468313" y="6237288"/>
            <a:ext cx="7991475" cy="215900"/>
          </a:xfrm>
          <a:prstGeom prst="rect">
            <a:avLst/>
          </a:prstGeom>
          <a:solidFill>
            <a:srgbClr val="542A00"/>
          </a:solidFill>
          <a:ln w="25402">
            <a:solidFill>
              <a:srgbClr val="6633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Rettangolo 15"/>
          <p:cNvSpPr>
            <a:spLocks noChangeArrowheads="1"/>
          </p:cNvSpPr>
          <p:nvPr/>
        </p:nvSpPr>
        <p:spPr bwMode="auto">
          <a:xfrm>
            <a:off x="468313" y="4581525"/>
            <a:ext cx="7991475" cy="1655763"/>
          </a:xfrm>
          <a:prstGeom prst="rect">
            <a:avLst/>
          </a:prstGeom>
          <a:solidFill>
            <a:srgbClr val="FFFFFF"/>
          </a:solidFill>
          <a:ln w="25402">
            <a:solidFill>
              <a:srgbClr val="542A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Titolo 1"/>
          <p:cNvSpPr txBox="1">
            <a:spLocks noGrp="1"/>
          </p:cNvSpPr>
          <p:nvPr>
            <p:ph type="title"/>
          </p:nvPr>
        </p:nvSpPr>
        <p:spPr>
          <a:xfrm>
            <a:off x="1120075" y="2204865"/>
            <a:ext cx="7772400" cy="1470026"/>
          </a:xfrm>
        </p:spPr>
        <p:txBody>
          <a:bodyPr/>
          <a:lstStyle>
            <a:lvl1pPr>
              <a:defRPr>
                <a:solidFill>
                  <a:srgbClr val="462300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2" name="Sottotitolo 2"/>
          <p:cNvSpPr txBox="1">
            <a:spLocks noGrp="1"/>
          </p:cNvSpPr>
          <p:nvPr>
            <p:ph type="subTitle" idx="4294967295"/>
          </p:nvPr>
        </p:nvSpPr>
        <p:spPr>
          <a:xfrm>
            <a:off x="1043604" y="4725143"/>
            <a:ext cx="6400800" cy="1464567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3E1F00"/>
                </a:solidFill>
              </a:defRPr>
            </a:lvl1pPr>
          </a:lstStyle>
          <a:p>
            <a:pPr lvl="0"/>
            <a:r>
              <a:rPr lang="it-IT"/>
              <a:t>Fare clic per modificare lo stile del sottotitolo dello schema</a:t>
            </a:r>
          </a:p>
        </p:txBody>
      </p:sp>
      <p:sp>
        <p:nvSpPr>
          <p:cNvPr id="11" name="Segnaposto data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D54938-0CD3-42D6-B263-0E545A438576}" type="datetime1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29/10/2023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Segnaposto piè di pagina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Segnaposto numero diapositiva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0B6093-2B7B-4B9F-9273-D622FD7C1A1C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716009"/>
      </p:ext>
    </p:extLst>
  </p:cSld>
  <p:clrMapOvr>
    <a:masterClrMapping/>
  </p:clrMapOvr>
  <p:transition spd="slow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7"/>
          <p:cNvSpPr>
            <a:spLocks noChangeArrowheads="1"/>
          </p:cNvSpPr>
          <p:nvPr/>
        </p:nvSpPr>
        <p:spPr bwMode="auto">
          <a:xfrm>
            <a:off x="250825" y="188913"/>
            <a:ext cx="936625" cy="6119812"/>
          </a:xfrm>
          <a:prstGeom prst="rect">
            <a:avLst/>
          </a:prstGeom>
          <a:solidFill>
            <a:srgbClr val="FF7619"/>
          </a:solidFill>
          <a:ln w="25402">
            <a:solidFill>
              <a:srgbClr val="FF7619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06860975" y="105289350"/>
            <a:ext cx="1343025" cy="7524750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Rettangolo 8"/>
          <p:cNvSpPr>
            <a:spLocks noChangeArrowheads="1"/>
          </p:cNvSpPr>
          <p:nvPr/>
        </p:nvSpPr>
        <p:spPr bwMode="auto">
          <a:xfrm>
            <a:off x="5867400" y="188913"/>
            <a:ext cx="3097213" cy="215900"/>
          </a:xfrm>
          <a:prstGeom prst="rect">
            <a:avLst/>
          </a:prstGeom>
          <a:solidFill>
            <a:srgbClr val="FF7619"/>
          </a:solidFill>
          <a:ln w="25402">
            <a:solidFill>
              <a:srgbClr val="FF7619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7" name="Gruppo 12"/>
          <p:cNvGrpSpPr>
            <a:grpSpLocks/>
          </p:cNvGrpSpPr>
          <p:nvPr/>
        </p:nvGrpSpPr>
        <p:grpSpPr bwMode="auto">
          <a:xfrm>
            <a:off x="971550" y="1412875"/>
            <a:ext cx="7704138" cy="5256213"/>
            <a:chOff x="971595" y="1412775"/>
            <a:chExt cx="7704853" cy="5256583"/>
          </a:xfrm>
        </p:grpSpPr>
        <p:sp>
          <p:nvSpPr>
            <p:cNvPr id="8" name="Rettangolo 11"/>
            <p:cNvSpPr>
              <a:spLocks noChangeArrowheads="1"/>
            </p:cNvSpPr>
            <p:nvPr/>
          </p:nvSpPr>
          <p:spPr bwMode="auto">
            <a:xfrm>
              <a:off x="971595" y="1412775"/>
              <a:ext cx="7704853" cy="216027"/>
            </a:xfrm>
            <a:prstGeom prst="rect">
              <a:avLst/>
            </a:prstGeom>
            <a:solidFill>
              <a:srgbClr val="663300"/>
            </a:solidFill>
            <a:ln w="25402">
              <a:solidFill>
                <a:srgbClr val="6633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alt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Rettangolo 12"/>
            <p:cNvSpPr>
              <a:spLocks noChangeArrowheads="1"/>
            </p:cNvSpPr>
            <p:nvPr/>
          </p:nvSpPr>
          <p:spPr bwMode="auto">
            <a:xfrm>
              <a:off x="971595" y="1628802"/>
              <a:ext cx="7704853" cy="5040556"/>
            </a:xfrm>
            <a:prstGeom prst="rect">
              <a:avLst/>
            </a:prstGeom>
            <a:solidFill>
              <a:srgbClr val="FFFFFF"/>
            </a:solidFill>
            <a:ln w="25402">
              <a:solidFill>
                <a:srgbClr val="6633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alt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10" name="Picture 2" descr="http://api.ning.com/files/fht*aVUt2w9ZADUxfD6X37mI0rE1Lu2rR-FaKsvjzrF7CIhmmQMIe*p-aHGN3lRQ00vDFuZWG6g2qDKSAJpbkx65uO1Vlwxb/60x6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1052513"/>
            <a:ext cx="936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olo 1"/>
          <p:cNvSpPr txBox="1">
            <a:spLocks noGrp="1"/>
          </p:cNvSpPr>
          <p:nvPr>
            <p:ph type="title"/>
          </p:nvPr>
        </p:nvSpPr>
        <p:spPr>
          <a:xfrm>
            <a:off x="1187622" y="548676"/>
            <a:ext cx="7499177" cy="868954"/>
          </a:xfrm>
        </p:spPr>
        <p:txBody>
          <a:bodyPr/>
          <a:lstStyle>
            <a:lvl1pPr>
              <a:defRPr sz="4000" b="1">
                <a:solidFill>
                  <a:srgbClr val="7A2900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2" name="Segnaposto contenuto 2"/>
          <p:cNvSpPr txBox="1">
            <a:spLocks noGrp="1"/>
          </p:cNvSpPr>
          <p:nvPr>
            <p:ph idx="4294967295"/>
          </p:nvPr>
        </p:nvSpPr>
        <p:spPr>
          <a:xfrm>
            <a:off x="1115613" y="1772820"/>
            <a:ext cx="7427168" cy="4824538"/>
          </a:xfrm>
        </p:spPr>
        <p:txBody>
          <a:bodyPr/>
          <a:lstStyle>
            <a:lvl1pPr>
              <a:defRPr>
                <a:solidFill>
                  <a:srgbClr val="462300"/>
                </a:solidFill>
              </a:defRPr>
            </a:lvl1pPr>
            <a:lvl2pPr>
              <a:buFont typeface="Wingdings 2" pitchFamily="18"/>
              <a:buChar char="P"/>
              <a:defRPr>
                <a:solidFill>
                  <a:srgbClr val="462300"/>
                </a:solidFill>
              </a:defRPr>
            </a:lvl2pPr>
            <a:lvl3pPr>
              <a:defRPr>
                <a:solidFill>
                  <a:srgbClr val="462300"/>
                </a:solidFill>
              </a:defRPr>
            </a:lvl3pPr>
            <a:lvl4pPr>
              <a:defRPr>
                <a:solidFill>
                  <a:srgbClr val="462300"/>
                </a:solidFill>
              </a:defRPr>
            </a:lvl4pPr>
            <a:lvl5pPr>
              <a:defRPr>
                <a:solidFill>
                  <a:srgbClr val="462300"/>
                </a:solidFill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1" name="Segnaposto data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3D1268-F528-4045-83E5-5CF45B508789}" type="datetime1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29/10/2023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Segnaposto piè di pagina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Segnaposto numero diapositiva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D5484-50FA-483B-8F7B-88816790BCE6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413020"/>
      </p:ext>
    </p:extLst>
  </p:cSld>
  <p:clrMapOvr>
    <a:masterClrMapping/>
  </p:clrMapOvr>
  <p:transition spd="slow"/>
  <p:hf sldNum="0" hdr="0" ftr="0" dt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A5ADC-A6F4-4498-8BF7-3C2C9A20BC9A}" type="datetime1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29/10/2023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31A5FD-765F-46F4-B198-86DEF8007CF5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685672"/>
      </p:ext>
    </p:extLst>
  </p:cSld>
  <p:clrMapOvr>
    <a:masterClrMapping/>
  </p:clrMapOvr>
  <p:transition spd="slow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A5ADC-A6F4-4498-8BF7-3C2C9A20BC9A}" type="datetime1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29/10/2023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piè di pagina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egnaposto numero diapositiva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7E0D0A-5DBF-4F8F-8167-20DF0B354C23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081017"/>
      </p:ext>
    </p:extLst>
  </p:cSld>
  <p:clrMapOvr>
    <a:masterClrMapping/>
  </p:clrMapOvr>
  <p:transition spd="slow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A5ADC-A6F4-4498-8BF7-3C2C9A20BC9A}" type="datetime1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29/10/2023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Segnaposto piè di pagina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egnaposto numero diapositiva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E24F73-8C7A-42D3-A69A-CACBF56193A5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05838"/>
      </p:ext>
    </p:extLst>
  </p:cSld>
  <p:clrMapOvr>
    <a:masterClrMapping/>
  </p:clrMapOvr>
  <p:transition spd="slow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A5ADC-A6F4-4498-8BF7-3C2C9A20BC9A}" type="datetime1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29/10/2023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egnaposto piè di pagina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egnaposto numero diapositiva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D2C8E-8A92-4565-9221-71D517B7E9D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876647"/>
      </p:ext>
    </p:extLst>
  </p:cSld>
  <p:clrMapOvr>
    <a:masterClrMapping/>
  </p:clrMapOvr>
  <p:transition spd="slow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7"/>
          <p:cNvSpPr>
            <a:spLocks noChangeArrowheads="1"/>
          </p:cNvSpPr>
          <p:nvPr/>
        </p:nvSpPr>
        <p:spPr bwMode="auto">
          <a:xfrm>
            <a:off x="250825" y="188913"/>
            <a:ext cx="936625" cy="6119812"/>
          </a:xfrm>
          <a:prstGeom prst="rect">
            <a:avLst/>
          </a:prstGeom>
          <a:solidFill>
            <a:srgbClr val="990033"/>
          </a:solidFill>
          <a:ln w="25402">
            <a:solidFill>
              <a:srgbClr val="990033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Rettangolo 8"/>
          <p:cNvSpPr>
            <a:spLocks noChangeArrowheads="1"/>
          </p:cNvSpPr>
          <p:nvPr/>
        </p:nvSpPr>
        <p:spPr bwMode="auto">
          <a:xfrm>
            <a:off x="5867400" y="188913"/>
            <a:ext cx="3097213" cy="215900"/>
          </a:xfrm>
          <a:prstGeom prst="rect">
            <a:avLst/>
          </a:prstGeom>
          <a:solidFill>
            <a:srgbClr val="990033"/>
          </a:solidFill>
          <a:ln w="25402">
            <a:solidFill>
              <a:srgbClr val="990033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Segnaposto data 1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112AB-D690-43E5-9C9B-600BC30DCC1A}" type="datetime1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29/10/2023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egnaposto piè di pagina 2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numero diapositiva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A3A908-6463-467B-90F8-2BECAD0D9783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302133"/>
      </p:ext>
    </p:extLst>
  </p:cSld>
  <p:clrMapOvr>
    <a:masterClrMapping/>
  </p:clrMapOvr>
  <p:transition spd="slow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A5ADC-A6F4-4498-8BF7-3C2C9A20BC9A}" type="datetime1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29/10/2023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piè di pagina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egnaposto numero diapositiva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C551-F9E1-4AC7-9932-709FD2BF276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0570627"/>
      </p:ext>
    </p:extLst>
  </p:cSld>
  <p:clrMapOvr>
    <a:masterClrMapping/>
  </p:clrMapOvr>
  <p:transition spd="slow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A5ADC-A6F4-4498-8BF7-3C2C9A20BC9A}" type="datetime1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29/10/2023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piè di pagina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egnaposto numero diapositiva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77F212-53CA-40E8-AB40-87497E28D271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676081"/>
      </p:ext>
    </p:extLst>
  </p:cSld>
  <p:clrMapOvr>
    <a:masterClrMapping/>
  </p:clrMapOvr>
  <p:transition spd="slow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A5ADC-A6F4-4498-8BF7-3C2C9A20BC9A}" type="datetime1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29/10/2023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2C3B89-26E8-42D6-9869-38317C7DC1BA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909889"/>
      </p:ext>
    </p:extLst>
  </p:cSld>
  <p:clrMapOvr>
    <a:masterClrMapping/>
  </p:clrMapOvr>
  <p:transition spd="slow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A5ADC-A6F4-4498-8BF7-3C2C9A20BC9A}" type="datetime1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29/10/2023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BE809A-7E83-4330-8958-9D20613396E2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4507722"/>
      </p:ext>
    </p:extLst>
  </p:cSld>
  <p:clrMapOvr>
    <a:masterClrMapping/>
  </p:clrMapOvr>
  <p:transition spd="slow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7"/>
          <p:cNvSpPr>
            <a:spLocks noChangeArrowheads="1"/>
          </p:cNvSpPr>
          <p:nvPr/>
        </p:nvSpPr>
        <p:spPr bwMode="auto">
          <a:xfrm>
            <a:off x="250825" y="188913"/>
            <a:ext cx="936625" cy="6119812"/>
          </a:xfrm>
          <a:prstGeom prst="rect">
            <a:avLst/>
          </a:prstGeom>
          <a:solidFill>
            <a:srgbClr val="FF7619"/>
          </a:solidFill>
          <a:ln w="25402">
            <a:solidFill>
              <a:srgbClr val="FF7619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06860975" y="105289350"/>
            <a:ext cx="1343025" cy="7524750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Rettangolo 8"/>
          <p:cNvSpPr>
            <a:spLocks noChangeArrowheads="1"/>
          </p:cNvSpPr>
          <p:nvPr/>
        </p:nvSpPr>
        <p:spPr bwMode="auto">
          <a:xfrm>
            <a:off x="5867400" y="188913"/>
            <a:ext cx="3097213" cy="215900"/>
          </a:xfrm>
          <a:prstGeom prst="rect">
            <a:avLst/>
          </a:prstGeom>
          <a:solidFill>
            <a:srgbClr val="FF7619"/>
          </a:solidFill>
          <a:ln w="25402">
            <a:solidFill>
              <a:srgbClr val="FF7619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7" name="Gruppo 12"/>
          <p:cNvGrpSpPr>
            <a:grpSpLocks/>
          </p:cNvGrpSpPr>
          <p:nvPr/>
        </p:nvGrpSpPr>
        <p:grpSpPr bwMode="auto">
          <a:xfrm>
            <a:off x="971550" y="1412875"/>
            <a:ext cx="7704138" cy="5256213"/>
            <a:chOff x="971595" y="1412775"/>
            <a:chExt cx="7704853" cy="5256583"/>
          </a:xfrm>
        </p:grpSpPr>
        <p:sp>
          <p:nvSpPr>
            <p:cNvPr id="8" name="Rettangolo 11"/>
            <p:cNvSpPr>
              <a:spLocks noChangeArrowheads="1"/>
            </p:cNvSpPr>
            <p:nvPr/>
          </p:nvSpPr>
          <p:spPr bwMode="auto">
            <a:xfrm>
              <a:off x="971595" y="1412775"/>
              <a:ext cx="7704853" cy="216027"/>
            </a:xfrm>
            <a:prstGeom prst="rect">
              <a:avLst/>
            </a:prstGeom>
            <a:solidFill>
              <a:srgbClr val="663300"/>
            </a:solidFill>
            <a:ln w="25402">
              <a:solidFill>
                <a:srgbClr val="6633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alt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Rettangolo 12"/>
            <p:cNvSpPr>
              <a:spLocks noChangeArrowheads="1"/>
            </p:cNvSpPr>
            <p:nvPr/>
          </p:nvSpPr>
          <p:spPr bwMode="auto">
            <a:xfrm>
              <a:off x="971595" y="1628802"/>
              <a:ext cx="7704853" cy="5040556"/>
            </a:xfrm>
            <a:prstGeom prst="rect">
              <a:avLst/>
            </a:prstGeom>
            <a:solidFill>
              <a:srgbClr val="FFFFFF"/>
            </a:solidFill>
            <a:ln w="25402">
              <a:solidFill>
                <a:srgbClr val="6633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alt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10" name="Picture 2" descr="http://api.ning.com/files/fht*aVUt2w9ZADUxfD6X37mI0rE1Lu2rR-FaKsvjzrF7CIhmmQMIe*p-aHGN3lRQ00vDFuZWG6g2qDKSAJpbkx65uO1Vlwxb/60x6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1052513"/>
            <a:ext cx="936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olo 1"/>
          <p:cNvSpPr txBox="1">
            <a:spLocks noGrp="1"/>
          </p:cNvSpPr>
          <p:nvPr>
            <p:ph type="title"/>
          </p:nvPr>
        </p:nvSpPr>
        <p:spPr>
          <a:xfrm>
            <a:off x="1187622" y="548676"/>
            <a:ext cx="7499177" cy="868954"/>
          </a:xfrm>
        </p:spPr>
        <p:txBody>
          <a:bodyPr/>
          <a:lstStyle>
            <a:lvl1pPr>
              <a:defRPr sz="4000" b="1">
                <a:solidFill>
                  <a:srgbClr val="7A2900"/>
                </a:solidFill>
              </a:defRPr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2" name="Segnaposto contenuto 2"/>
          <p:cNvSpPr txBox="1">
            <a:spLocks noGrp="1"/>
          </p:cNvSpPr>
          <p:nvPr>
            <p:ph idx="4294967295"/>
          </p:nvPr>
        </p:nvSpPr>
        <p:spPr>
          <a:xfrm>
            <a:off x="1115613" y="1772820"/>
            <a:ext cx="7427168" cy="4824538"/>
          </a:xfrm>
        </p:spPr>
        <p:txBody>
          <a:bodyPr/>
          <a:lstStyle>
            <a:lvl1pPr>
              <a:defRPr>
                <a:solidFill>
                  <a:srgbClr val="462300"/>
                </a:solidFill>
              </a:defRPr>
            </a:lvl1pPr>
            <a:lvl2pPr>
              <a:buFont typeface="Wingdings 2" pitchFamily="18"/>
              <a:buChar char="P"/>
              <a:defRPr>
                <a:solidFill>
                  <a:srgbClr val="462300"/>
                </a:solidFill>
              </a:defRPr>
            </a:lvl2pPr>
            <a:lvl3pPr>
              <a:defRPr>
                <a:solidFill>
                  <a:srgbClr val="462300"/>
                </a:solidFill>
              </a:defRPr>
            </a:lvl3pPr>
            <a:lvl4pPr>
              <a:defRPr>
                <a:solidFill>
                  <a:srgbClr val="462300"/>
                </a:solidFill>
              </a:defRPr>
            </a:lvl4pPr>
            <a:lvl5pPr>
              <a:defRPr>
                <a:solidFill>
                  <a:srgbClr val="462300"/>
                </a:solidFill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1" name="Segnaposto data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99862C-992D-4493-9FC8-BEF6FF6A0EF1}" type="datetime1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29/10/2023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Segnaposto piè di pagina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Segnaposto numero diapositiva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D40535-9216-40CE-BA12-4AF8A5BAE00A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461881"/>
      </p:ext>
    </p:extLst>
  </p:cSld>
  <p:clrMapOvr>
    <a:masterClrMapping/>
  </p:clrMapOvr>
  <p:transition spd="slow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 userDrawn="1"/>
        </p:nvSpPr>
        <p:spPr>
          <a:xfrm>
            <a:off x="250825" y="188913"/>
            <a:ext cx="936625" cy="6119812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Rettangolo 4"/>
          <p:cNvSpPr/>
          <p:nvPr userDrawn="1"/>
        </p:nvSpPr>
        <p:spPr>
          <a:xfrm>
            <a:off x="5867400" y="188913"/>
            <a:ext cx="3097213" cy="215900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Rettangolo 5"/>
          <p:cNvSpPr/>
          <p:nvPr userDrawn="1"/>
        </p:nvSpPr>
        <p:spPr>
          <a:xfrm>
            <a:off x="971550" y="1412875"/>
            <a:ext cx="7993063" cy="21590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Rettangolo 6"/>
          <p:cNvSpPr/>
          <p:nvPr userDrawn="1"/>
        </p:nvSpPr>
        <p:spPr>
          <a:xfrm>
            <a:off x="971550" y="1628775"/>
            <a:ext cx="7993063" cy="2087563"/>
          </a:xfrm>
          <a:prstGeom prst="rect">
            <a:avLst/>
          </a:prstGeom>
          <a:solidFill>
            <a:srgbClr val="FFFFFF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8" name="Rettangolo 7"/>
          <p:cNvSpPr/>
          <p:nvPr userDrawn="1"/>
        </p:nvSpPr>
        <p:spPr>
          <a:xfrm>
            <a:off x="468313" y="6237288"/>
            <a:ext cx="7991475" cy="215900"/>
          </a:xfrm>
          <a:prstGeom prst="rect">
            <a:avLst/>
          </a:prstGeom>
          <a:solidFill>
            <a:srgbClr val="542A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Rettangolo 8"/>
          <p:cNvSpPr/>
          <p:nvPr userDrawn="1"/>
        </p:nvSpPr>
        <p:spPr>
          <a:xfrm>
            <a:off x="468313" y="4581525"/>
            <a:ext cx="7991475" cy="1655763"/>
          </a:xfrm>
          <a:prstGeom prst="rect">
            <a:avLst/>
          </a:prstGeom>
          <a:solidFill>
            <a:srgbClr val="FFFFFF"/>
          </a:solidFill>
          <a:ln>
            <a:solidFill>
              <a:srgbClr val="542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14" name="Titolo 1"/>
          <p:cNvSpPr>
            <a:spLocks noGrp="1"/>
          </p:cNvSpPr>
          <p:nvPr>
            <p:ph type="ctrTitle"/>
          </p:nvPr>
        </p:nvSpPr>
        <p:spPr>
          <a:xfrm>
            <a:off x="1120080" y="2204864"/>
            <a:ext cx="7772400" cy="1470025"/>
          </a:xfrm>
        </p:spPr>
        <p:txBody>
          <a:bodyPr/>
          <a:lstStyle>
            <a:lvl1pPr>
              <a:defRPr>
                <a:solidFill>
                  <a:srgbClr val="462300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17" name="Sottotitolo 2"/>
          <p:cNvSpPr>
            <a:spLocks noGrp="1"/>
          </p:cNvSpPr>
          <p:nvPr>
            <p:ph type="subTitle" idx="1"/>
          </p:nvPr>
        </p:nvSpPr>
        <p:spPr>
          <a:xfrm>
            <a:off x="1043608" y="4725144"/>
            <a:ext cx="6400800" cy="1464568"/>
          </a:xfrm>
        </p:spPr>
        <p:txBody>
          <a:bodyPr/>
          <a:lstStyle>
            <a:lvl1pPr marL="0" indent="0" algn="ctr">
              <a:buNone/>
              <a:defRPr>
                <a:solidFill>
                  <a:srgbClr val="3E1F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E494C-EC14-4C04-8FF2-8367E5817D3C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11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2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A5947-655C-4673-89DD-941A2A41A33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786117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 userDrawn="1"/>
        </p:nvSpPr>
        <p:spPr>
          <a:xfrm>
            <a:off x="250825" y="188913"/>
            <a:ext cx="936625" cy="6119812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Rectangle 2"/>
          <p:cNvSpPr>
            <a:spLocks noChangeArrowheads="1" noChangeShapeType="1"/>
          </p:cNvSpPr>
          <p:nvPr userDrawn="1"/>
        </p:nvSpPr>
        <p:spPr bwMode="auto">
          <a:xfrm>
            <a:off x="106860975" y="105289350"/>
            <a:ext cx="1343025" cy="7524750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ttangolo 5"/>
          <p:cNvSpPr/>
          <p:nvPr userDrawn="1"/>
        </p:nvSpPr>
        <p:spPr>
          <a:xfrm>
            <a:off x="5867400" y="188913"/>
            <a:ext cx="3097213" cy="215900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grpSp>
        <p:nvGrpSpPr>
          <p:cNvPr id="7" name="Gruppo 12"/>
          <p:cNvGrpSpPr>
            <a:grpSpLocks/>
          </p:cNvGrpSpPr>
          <p:nvPr userDrawn="1"/>
        </p:nvGrpSpPr>
        <p:grpSpPr bwMode="auto">
          <a:xfrm>
            <a:off x="971550" y="1412875"/>
            <a:ext cx="7704138" cy="5256213"/>
            <a:chOff x="971600" y="1412776"/>
            <a:chExt cx="7704856" cy="5256584"/>
          </a:xfrm>
        </p:grpSpPr>
        <p:sp>
          <p:nvSpPr>
            <p:cNvPr id="8" name="Rettangolo 7"/>
            <p:cNvSpPr/>
            <p:nvPr userDrawn="1"/>
          </p:nvSpPr>
          <p:spPr>
            <a:xfrm>
              <a:off x="971600" y="1412776"/>
              <a:ext cx="7704856" cy="21591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>
                <a:solidFill>
                  <a:prstClr val="white"/>
                </a:solidFill>
              </a:endParaRPr>
            </a:p>
          </p:txBody>
        </p:sp>
        <p:sp>
          <p:nvSpPr>
            <p:cNvPr id="9" name="Rettangolo 8"/>
            <p:cNvSpPr/>
            <p:nvPr userDrawn="1"/>
          </p:nvSpPr>
          <p:spPr>
            <a:xfrm>
              <a:off x="971600" y="1628691"/>
              <a:ext cx="7704856" cy="504066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2" descr="http://api.ning.com/files/fht*aVUt2w9ZADUxfD6X37mI0rE1Lu2rR-FaKsvjzrF7CIhmmQMIe*p-aHGN3lRQ00vDFuZWG6g2qDKSAJpbkx65uO1Vlwxb/60x60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1052513"/>
            <a:ext cx="936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7499176" cy="868958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7A2900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12" name="Segnaposto contenuto 2"/>
          <p:cNvSpPr>
            <a:spLocks noGrp="1"/>
          </p:cNvSpPr>
          <p:nvPr>
            <p:ph idx="1"/>
          </p:nvPr>
        </p:nvSpPr>
        <p:spPr>
          <a:xfrm>
            <a:off x="1115616" y="1772816"/>
            <a:ext cx="7427168" cy="4824536"/>
          </a:xfrm>
        </p:spPr>
        <p:txBody>
          <a:bodyPr/>
          <a:lstStyle>
            <a:lvl1pPr>
              <a:defRPr>
                <a:solidFill>
                  <a:srgbClr val="462300"/>
                </a:solidFill>
              </a:defRPr>
            </a:lvl1pPr>
            <a:lvl2pPr>
              <a:buFont typeface="Wingdings 2" pitchFamily="18" charset="2"/>
              <a:buChar char="P"/>
              <a:defRPr>
                <a:solidFill>
                  <a:srgbClr val="462300"/>
                </a:solidFill>
              </a:defRPr>
            </a:lvl2pPr>
            <a:lvl3pPr>
              <a:defRPr>
                <a:solidFill>
                  <a:srgbClr val="462300"/>
                </a:solidFill>
              </a:defRPr>
            </a:lvl3pPr>
            <a:lvl4pPr>
              <a:defRPr>
                <a:solidFill>
                  <a:srgbClr val="462300"/>
                </a:solidFill>
              </a:defRPr>
            </a:lvl4pPr>
            <a:lvl5pPr>
              <a:defRPr>
                <a:solidFill>
                  <a:srgbClr val="462300"/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351E6-9907-4038-A435-EBBF56E68855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1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5A930-5B76-4016-B2F0-15618CCAB58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395620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5B91F-7B39-46B7-AF10-5FD765434E75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EAC07-45A6-4008-AA6E-5EE13DAE488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737964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26763-E824-4449-A1B4-0DFE506FCA42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D1638-CC99-47ED-9927-AE06E75B64D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956832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088F3-60DE-43EE-8BC9-EA4C49FAF024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E048-F2CE-4CB8-B763-1EB8E8B8C70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938991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30837-345D-4A3A-98C8-07B0A427F6C0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7AA24-6673-43A1-ABFE-E78A96BC41E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033137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250825" y="188913"/>
            <a:ext cx="936625" cy="6119812"/>
          </a:xfrm>
          <a:prstGeom prst="rect">
            <a:avLst/>
          </a:prstGeom>
          <a:solidFill>
            <a:srgbClr val="990033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Rettangolo 2"/>
          <p:cNvSpPr/>
          <p:nvPr userDrawn="1"/>
        </p:nvSpPr>
        <p:spPr>
          <a:xfrm>
            <a:off x="5867400" y="188913"/>
            <a:ext cx="3097213" cy="215900"/>
          </a:xfrm>
          <a:prstGeom prst="rect">
            <a:avLst/>
          </a:prstGeom>
          <a:solidFill>
            <a:srgbClr val="990033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4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AFE1F-A3B6-4F4B-BE47-9DD7612A8E38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FDE49-CD26-4CE8-A01A-40DC5893C9D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897315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CA03E-5FD8-4D02-8D8E-FE3B8D8C0DD4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D82CA-6BA9-49A4-B3E2-FD49C847000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65873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29AFE-A0BA-4614-B815-C65A0C20E753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3F46E-4E62-44FE-B756-97F21ABF67A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15556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AF04C-1660-4A6C-8F53-092D3A15A71F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AD6E2-DC62-4717-8C39-BBAB52E2D4C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99842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26707-742A-4FDF-80CF-FA6E03922A78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14DB1-BC00-4437-8007-F9BF238A54F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448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8650" y="1825627"/>
            <a:ext cx="78867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fld id="{51B538A0-29DF-4A8C-A4AD-6B52E21AB146}" type="datetime1">
              <a:rPr lang="it-IT"/>
              <a:pPr/>
              <a:t>29/10/2023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fld id="{2B6C3332-89B3-40CE-AA32-D22B3666B536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4711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it-IT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  <a:endParaRPr lang="en-US" altLang="it-IT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877649-EF4B-489A-BDBF-C2750217D19D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464C655-14E8-4F78-A864-117164805C3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441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8650" y="1825627"/>
            <a:ext cx="78867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645D538A-35A3-4829-AFD5-B6065290E0D5}" type="datetime1">
              <a:rPr lang="it-IT"/>
              <a:pPr lvl="0"/>
              <a:t>29/10/2023</a:t>
            </a:fld>
            <a:endParaRPr lang="it-IT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CE92C753-84AF-456E-9526-DCAB0D0D851E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075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it-IT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69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8" r:id="rId1"/>
    <p:sldLayoutId id="2147484269" r:id="rId2"/>
    <p:sldLayoutId id="2147484270" r:id="rId3"/>
    <p:sldLayoutId id="2147484271" r:id="rId4"/>
    <p:sldLayoutId id="2147484272" r:id="rId5"/>
    <p:sldLayoutId id="2147484273" r:id="rId6"/>
    <p:sldLayoutId id="2147484274" r:id="rId7"/>
    <p:sldLayoutId id="2147484275" r:id="rId8"/>
    <p:sldLayoutId id="2147484276" r:id="rId9"/>
    <p:sldLayoutId id="2147484277" r:id="rId10"/>
    <p:sldLayoutId id="21474842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50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9" r:id="rId1"/>
    <p:sldLayoutId id="2147484570" r:id="rId2"/>
    <p:sldLayoutId id="2147484571" r:id="rId3"/>
    <p:sldLayoutId id="2147484572" r:id="rId4"/>
    <p:sldLayoutId id="2147484573" r:id="rId5"/>
    <p:sldLayoutId id="2147484574" r:id="rId6"/>
    <p:sldLayoutId id="2147484575" r:id="rId7"/>
    <p:sldLayoutId id="2147484576" r:id="rId8"/>
    <p:sldLayoutId id="2147484577" r:id="rId9"/>
    <p:sldLayoutId id="2147484578" r:id="rId10"/>
    <p:sldLayoutId id="21474845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FC7F6-3C91-450B-848C-7C5F1A4CCEDB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02DA2-858B-4716-9083-EA72F8E604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8111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7" r:id="rId1"/>
    <p:sldLayoutId id="2147484708" r:id="rId2"/>
    <p:sldLayoutId id="2147484709" r:id="rId3"/>
    <p:sldLayoutId id="2147484710" r:id="rId4"/>
    <p:sldLayoutId id="2147484711" r:id="rId5"/>
    <p:sldLayoutId id="2147484712" r:id="rId6"/>
    <p:sldLayoutId id="2147484713" r:id="rId7"/>
    <p:sldLayoutId id="2147484714" r:id="rId8"/>
    <p:sldLayoutId id="2147484715" r:id="rId9"/>
    <p:sldLayoutId id="2147484716" r:id="rId10"/>
    <p:sldLayoutId id="2147484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95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3" r:id="rId1"/>
    <p:sldLayoutId id="2147484744" r:id="rId2"/>
    <p:sldLayoutId id="2147484745" r:id="rId3"/>
    <p:sldLayoutId id="2147484746" r:id="rId4"/>
    <p:sldLayoutId id="2147484747" r:id="rId5"/>
    <p:sldLayoutId id="2147484748" r:id="rId6"/>
    <p:sldLayoutId id="2147484749" r:id="rId7"/>
    <p:sldLayoutId id="2147484750" r:id="rId8"/>
    <p:sldLayoutId id="2147484751" r:id="rId9"/>
    <p:sldLayoutId id="2147484752" r:id="rId10"/>
    <p:sldLayoutId id="21474847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3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5" r:id="rId1"/>
    <p:sldLayoutId id="2147484756" r:id="rId2"/>
    <p:sldLayoutId id="2147484757" r:id="rId3"/>
    <p:sldLayoutId id="2147484758" r:id="rId4"/>
    <p:sldLayoutId id="2147484759" r:id="rId5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it-IT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>
            <a:extLst>
              <a:ext uri="{FF2B5EF4-FFF2-40B4-BE49-F238E27FC236}">
                <a16:creationId xmlns:a16="http://schemas.microsoft.com/office/drawing/2014/main" id="{BED7D850-946A-47F8-A122-0162AAE660D1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  <a:endParaRPr lang="en-US" altLang="it-IT"/>
          </a:p>
        </p:txBody>
      </p:sp>
      <p:sp>
        <p:nvSpPr>
          <p:cNvPr id="4099" name="Text Placeholder 2">
            <a:extLst>
              <a:ext uri="{FF2B5EF4-FFF2-40B4-BE49-F238E27FC236}">
                <a16:creationId xmlns:a16="http://schemas.microsoft.com/office/drawing/2014/main" id="{C2D15C30-B68C-401C-832E-C7E47CC23774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7A07F-7671-4041-A3FF-D721A121401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645D538A-35A3-4829-AFD5-B6065290E0D5}" type="datetime1">
              <a:rPr lang="it-IT"/>
              <a:pPr>
                <a:defRPr/>
              </a:pPr>
              <a:t>29/10/2023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6A93A8-01BE-49B1-9AFF-081DB64F16B3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E0C6F-D879-4132-B5C6-385270CAAAE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3D8EF7D9-E10A-4104-B8F8-55B8E67FC876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77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1" r:id="rId1"/>
    <p:sldLayoutId id="2147484762" r:id="rId2"/>
    <p:sldLayoutId id="2147484763" r:id="rId3"/>
    <p:sldLayoutId id="2147484764" r:id="rId4"/>
    <p:sldLayoutId id="2147484765" r:id="rId5"/>
    <p:sldLayoutId id="2147484766" r:id="rId6"/>
    <p:sldLayoutId id="2147484767" r:id="rId7"/>
    <p:sldLayoutId id="2147484768" r:id="rId8"/>
    <p:sldLayoutId id="2147484769" r:id="rId9"/>
    <p:sldLayoutId id="2147484770" r:id="rId10"/>
    <p:sldLayoutId id="2147484771" r:id="rId11"/>
  </p:sldLayoutIdLst>
  <p:transition spd="slow"/>
  <p:txStyles>
    <p:titleStyle>
      <a:lvl1pPr algn="l" rtl="0" eaLnBrk="0" fontAlgn="base">
        <a:lnSpc>
          <a:spcPct val="90000"/>
        </a:lnSpc>
        <a:spcBef>
          <a:spcPct val="0"/>
        </a:spcBef>
        <a:spcAft>
          <a:spcPct val="0"/>
        </a:spcAft>
        <a:defRPr lang="it-IT" sz="4400" kern="1200">
          <a:solidFill>
            <a:srgbClr val="000000"/>
          </a:solidFill>
          <a:latin typeface="Calibri Light"/>
        </a:defRPr>
      </a:lvl1pPr>
      <a:lvl2pPr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2pPr>
      <a:lvl3pPr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3pPr>
      <a:lvl4pPr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4pPr>
      <a:lvl5pPr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5pPr>
      <a:lvl6pPr marL="4572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6pPr>
      <a:lvl7pPr marL="9144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7pPr>
      <a:lvl8pPr marL="13716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8pPr>
      <a:lvl9pPr marL="18288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sz="2800" kern="1200">
          <a:solidFill>
            <a:srgbClr val="000000"/>
          </a:solidFill>
          <a:latin typeface="Calibri"/>
        </a:defRPr>
      </a:lvl1pPr>
      <a:lvl2pPr marL="685800" lvl="1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sz="24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sz="20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DC8E9-5214-445A-B78E-49944BD84F41}" type="datetimeFigureOut">
              <a:rPr lang="it-IT" smtClean="0"/>
              <a:t>29/10/2023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A0BC9-E706-472A-879B-52EF9B2DE1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519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0" r:id="rId1"/>
    <p:sldLayoutId id="2147484791" r:id="rId2"/>
    <p:sldLayoutId id="2147484792" r:id="rId3"/>
    <p:sldLayoutId id="2147484793" r:id="rId4"/>
    <p:sldLayoutId id="2147484794" r:id="rId5"/>
    <p:sldLayoutId id="2147484795" r:id="rId6"/>
    <p:sldLayoutId id="2147484796" r:id="rId7"/>
    <p:sldLayoutId id="2147484797" r:id="rId8"/>
    <p:sldLayoutId id="2147484798" r:id="rId9"/>
    <p:sldLayoutId id="2147484799" r:id="rId10"/>
    <p:sldLayoutId id="21474848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8650" y="1825627"/>
            <a:ext cx="78867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fld id="{51B538A0-29DF-4A8C-A4AD-6B52E21AB146}" type="datetime1">
              <a:rPr lang="it-IT"/>
              <a:pPr/>
              <a:t>29/10/2023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fld id="{2B6C3332-89B3-40CE-AA32-D22B3666B536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802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2" r:id="rId1"/>
    <p:sldLayoutId id="2147484853" r:id="rId2"/>
    <p:sldLayoutId id="2147484854" r:id="rId3"/>
    <p:sldLayoutId id="2147484855" r:id="rId4"/>
    <p:sldLayoutId id="2147484856" r:id="rId5"/>
    <p:sldLayoutId id="2147484857" r:id="rId6"/>
    <p:sldLayoutId id="2147484858" r:id="rId7"/>
    <p:sldLayoutId id="2147484859" r:id="rId8"/>
    <p:sldLayoutId id="2147484860" r:id="rId9"/>
    <p:sldLayoutId id="2147484861" r:id="rId10"/>
    <p:sldLayoutId id="2147484862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it-IT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8650" y="1825627"/>
            <a:ext cx="78867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fld id="{A3A6CF72-A5F3-4AC9-82F9-B983A518F1AC}" type="datetime1">
              <a:rPr lang="it-IT"/>
              <a:pPr/>
              <a:t>29/10/2023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fld id="{F00C15F5-E6E2-428C-BC8F-A0CAC2BDBFC0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9320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6" r:id="rId1"/>
    <p:sldLayoutId id="2147484877" r:id="rId2"/>
    <p:sldLayoutId id="2147484878" r:id="rId3"/>
    <p:sldLayoutId id="2147484879" r:id="rId4"/>
    <p:sldLayoutId id="2147484880" r:id="rId5"/>
    <p:sldLayoutId id="2147484881" r:id="rId6"/>
    <p:sldLayoutId id="2147484882" r:id="rId7"/>
    <p:sldLayoutId id="2147484883" r:id="rId8"/>
    <p:sldLayoutId id="2147484884" r:id="rId9"/>
    <p:sldLayoutId id="2147484885" r:id="rId10"/>
    <p:sldLayoutId id="2147484886" r:id="rId11"/>
  </p:sldLayoutIdLst>
  <p:transition/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it-IT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egnaposto titolo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7171" name="Segnaposto testo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A5ADC-A6F4-4498-8BF7-3C2C9A20BC9A}" type="datetime1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29/10/2023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CA683E-2434-44B2-BAA2-5A1300B1FC04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75" name="Rectangle 2"/>
          <p:cNvSpPr>
            <a:spLocks noChangeArrowheads="1"/>
          </p:cNvSpPr>
          <p:nvPr/>
        </p:nvSpPr>
        <p:spPr bwMode="auto">
          <a:xfrm>
            <a:off x="106860975" y="105289350"/>
            <a:ext cx="1343025" cy="7524750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200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20" r:id="rId1"/>
    <p:sldLayoutId id="2147485021" r:id="rId2"/>
    <p:sldLayoutId id="2147485022" r:id="rId3"/>
    <p:sldLayoutId id="2147485023" r:id="rId4"/>
    <p:sldLayoutId id="2147485024" r:id="rId5"/>
    <p:sldLayoutId id="2147485025" r:id="rId6"/>
    <p:sldLayoutId id="2147485026" r:id="rId7"/>
    <p:sldLayoutId id="2147485027" r:id="rId8"/>
    <p:sldLayoutId id="2147485028" r:id="rId9"/>
    <p:sldLayoutId id="2147485029" r:id="rId10"/>
    <p:sldLayoutId id="2147485030" r:id="rId11"/>
    <p:sldLayoutId id="2147485031" r:id="rId12"/>
  </p:sldLayoutIdLst>
  <p:transition spd="slow"/>
  <p:txStyles>
    <p:titleStyle>
      <a:lvl1pPr algn="ctr" rtl="0" eaLnBrk="0" fontAlgn="base">
        <a:spcBef>
          <a:spcPct val="0"/>
        </a:spcBef>
        <a:spcAft>
          <a:spcPct val="0"/>
        </a:spcAft>
        <a:defRPr lang="it-IT" sz="4400" kern="1200">
          <a:solidFill>
            <a:srgbClr val="000000"/>
          </a:solidFill>
          <a:latin typeface="Calibri"/>
        </a:defRPr>
      </a:lvl1pPr>
      <a:lvl2pPr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2pPr>
      <a:lvl3pPr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3pPr>
      <a:lvl4pPr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4pPr>
      <a:lvl5pPr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>
        <a:spcBef>
          <a:spcPts val="8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lang="it-IT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>
        <a:spcBef>
          <a:spcPts val="6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–"/>
        <a:defRPr lang="it-IT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»"/>
        <a:defRPr lang="it-IT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»"/>
        <a:defRPr lang="it-IT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»"/>
        <a:defRPr lang="it-IT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»"/>
        <a:defRPr lang="it-IT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»"/>
        <a:defRPr lang="it-IT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614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8D447F6A-A0CB-4888-B413-ADEF323138E1}" type="datetimeFigureOut">
              <a:rPr lang="it-IT"/>
              <a:pPr>
                <a:defRPr/>
              </a:pPr>
              <a:t>29/10/2023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D0E12247-AA4B-40E7-ACD4-203037E7215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6151" name="Rectangle 2"/>
          <p:cNvSpPr>
            <a:spLocks noChangeArrowheads="1" noChangeShapeType="1"/>
          </p:cNvSpPr>
          <p:nvPr/>
        </p:nvSpPr>
        <p:spPr bwMode="auto">
          <a:xfrm>
            <a:off x="106860975" y="105289350"/>
            <a:ext cx="1343025" cy="7524750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655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5" r:id="rId1"/>
    <p:sldLayoutId id="2147485046" r:id="rId2"/>
    <p:sldLayoutId id="2147485047" r:id="rId3"/>
    <p:sldLayoutId id="2147485048" r:id="rId4"/>
    <p:sldLayoutId id="2147485049" r:id="rId5"/>
    <p:sldLayoutId id="2147485050" r:id="rId6"/>
    <p:sldLayoutId id="2147485051" r:id="rId7"/>
    <p:sldLayoutId id="2147485052" r:id="rId8"/>
    <p:sldLayoutId id="2147485053" r:id="rId9"/>
    <p:sldLayoutId id="2147485054" r:id="rId10"/>
    <p:sldLayoutId id="214748505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hyperlink" Target="https://creativecommons.org/licenses/by/4.0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oi.org/10.6084/m9.figshare.5909854.v1" TargetMode="External"/><Relationship Id="rId4" Type="http://schemas.openxmlformats.org/officeDocument/2006/relationships/hyperlink" Target="https://twitter.com/CaAl/status/966279936028958720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2.xml"/><Relationship Id="rId5" Type="http://schemas.openxmlformats.org/officeDocument/2006/relationships/hyperlink" Target="https://www.researchprofessionalnews.com/rr-news-europe-views-of-europe-2022-1-how-to-reclaim-ownership-of-scholarly-publishing/" TargetMode="Externa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hyperlink" Target="https://digitalscience.figshare.com/articles/report/The_State_of_Open_Data_2021/17061347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hyperlink" Target="https://www.techeconomy2030.it/2020/03/23/open-science-e-una-necessita-non-una-noia-burocratica/" TargetMode="External"/><Relationship Id="rId4" Type="http://schemas.openxmlformats.org/officeDocument/2006/relationships/hyperlink" Target="https://twitter.com/raphavisses/status/1489632395238256645?s=20&amp;t=D4H4GuGiLI4zdVSvAQrHPw" TargetMode="External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hyperlink" Target="https://www.coalition-s.org/open-access-lessons-during-covid-19-no-lockdown-for-research-results/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30.png"/><Relationship Id="rId5" Type="http://schemas.openxmlformats.org/officeDocument/2006/relationships/hyperlink" Target="https://erc.europa.eu/news-events/magazine/open-science-needs-no-martyrs-we-must-recognize-need-reform" TargetMode="Externa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4.png"/><Relationship Id="rId5" Type="http://schemas.openxmlformats.org/officeDocument/2006/relationships/hyperlink" Target="https://figshare.com/articles/Open_Science_is_just_good_science/7097738" TargetMode="Externa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png"/><Relationship Id="rId7" Type="http://schemas.openxmlformats.org/officeDocument/2006/relationships/hyperlink" Target="http://iai.asm.org/content/79/10/3855.full" TargetMode="Externa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hyperlink" Target="https://www.nature.com/articles/533452a" TargetMode="External"/><Relationship Id="rId4" Type="http://schemas.openxmlformats.org/officeDocument/2006/relationships/hyperlink" Target="https://mitpress.mit.edu/books/gaming-metrics" TargetMode="External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aisa.sp.unipi.it/accordi-trasformativi-perche-collaborare-alla-loro-promozione/" TargetMode="External"/><Relationship Id="rId5" Type="http://schemas.openxmlformats.org/officeDocument/2006/relationships/image" Target="../media/image44.png"/><Relationship Id="rId10" Type="http://schemas.openxmlformats.org/officeDocument/2006/relationships/hyperlink" Target="https://www.youtube.com/watch?v=8F9gzQz1Pms" TargetMode="External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0.xml"/><Relationship Id="rId4" Type="http://schemas.openxmlformats.org/officeDocument/2006/relationships/hyperlink" Target="https://twitter.com/OAforClimate/status/1458774649584640003?s=20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7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12" Type="http://schemas.openxmlformats.org/officeDocument/2006/relationships/hyperlink" Target="https://infrastructure.sparcopen.org/2020-update/executive-summary" TargetMode="External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80.xml"/><Relationship Id="rId6" Type="http://schemas.openxmlformats.org/officeDocument/2006/relationships/hyperlink" Target="https://doi.org/10.31235/osf.io/j6ung" TargetMode="External"/><Relationship Id="rId11" Type="http://schemas.openxmlformats.org/officeDocument/2006/relationships/image" Target="../media/image56.png"/><Relationship Id="rId5" Type="http://schemas.openxmlformats.org/officeDocument/2006/relationships/image" Target="../media/image52.png"/><Relationship Id="rId10" Type="http://schemas.openxmlformats.org/officeDocument/2006/relationships/image" Target="../media/image55.png"/><Relationship Id="rId4" Type="http://schemas.openxmlformats.org/officeDocument/2006/relationships/image" Target="../media/image51.png"/><Relationship Id="rId9" Type="http://schemas.openxmlformats.org/officeDocument/2006/relationships/hyperlink" Target="https://doi.org/10.5281/zenodo.5599574" TargetMode="External"/><Relationship Id="rId14" Type="http://schemas.openxmlformats.org/officeDocument/2006/relationships/hyperlink" Target="https://doi.org/10.5281/zenodo.552663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parcopen.org/news/2021/sparc-releases-2021-update-to-landscape-analysis-roadmap-for-action/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0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2.xml"/><Relationship Id="rId4" Type="http://schemas.openxmlformats.org/officeDocument/2006/relationships/hyperlink" Target="https://twitter.com/AgataBochynska/status/1531213661649489924?s=20&amp;t=0-dqVUgA-IQohnlGGcj6zA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65.png"/><Relationship Id="rId5" Type="http://schemas.openxmlformats.org/officeDocument/2006/relationships/hyperlink" Target="https://wonkhe.com/blogs/the-purpose-of-publications-in-a-pandemic-and-beyond/" TargetMode="External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9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8.xml"/><Relationship Id="rId6" Type="http://schemas.openxmlformats.org/officeDocument/2006/relationships/hyperlink" Target="https://www.accelerateopenscience.nl/what-is-open-science/" TargetMode="External"/><Relationship Id="rId5" Type="http://schemas.openxmlformats.org/officeDocument/2006/relationships/hyperlink" Target="https://doi.org/10.32388/838962" TargetMode="External"/><Relationship Id="rId4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39.xml"/><Relationship Id="rId4" Type="http://schemas.openxmlformats.org/officeDocument/2006/relationships/hyperlink" Target="https://en.unesco.org/sites/default/files/open_science_brochure_en.pdf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5.png"/><Relationship Id="rId7" Type="http://schemas.openxmlformats.org/officeDocument/2006/relationships/image" Target="../media/image78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hyperlink" Target="https://openscience.unige.it/calendario_avvento" TargetMode="External"/><Relationship Id="rId9" Type="http://schemas.openxmlformats.org/officeDocument/2006/relationships/hyperlink" Target="https://peerj.com/preprints/27580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83.png"/><Relationship Id="rId11" Type="http://schemas.openxmlformats.org/officeDocument/2006/relationships/hyperlink" Target="https://unesdoc.unesco.org/ark:/48223/pf0000379949.locale=en" TargetMode="External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39.xml"/><Relationship Id="rId6" Type="http://schemas.openxmlformats.org/officeDocument/2006/relationships/hyperlink" Target="https://www.un.org/sites/un2.un.org/files/keynote_arianna_becerril.pdf" TargetMode="Externa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4.png"/><Relationship Id="rId7" Type="http://schemas.openxmlformats.org/officeDocument/2006/relationships/hyperlink" Target="https://twitter.com/Protohedgehog/status/1043070665073586177" TargetMode="External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95.png"/><Relationship Id="rId5" Type="http://schemas.openxmlformats.org/officeDocument/2006/relationships/hyperlink" Target="https://unesdoc.unesco.org/ark:/48223/pf0000379949.locale=en" TargetMode="External"/><Relationship Id="rId4" Type="http://schemas.openxmlformats.org/officeDocument/2006/relationships/image" Target="../media/image8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98.png"/><Relationship Id="rId5" Type="http://schemas.openxmlformats.org/officeDocument/2006/relationships/hyperlink" Target="https://www.oa.unito.it/new/open-science-la-scienza-fatta-bene/" TargetMode="External"/><Relationship Id="rId4" Type="http://schemas.openxmlformats.org/officeDocument/2006/relationships/hyperlink" Target="https://twitter.com/pcmasuzzo/status/1312706952988954626?s=20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110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1.png"/><Relationship Id="rId7" Type="http://schemas.openxmlformats.org/officeDocument/2006/relationships/image" Target="../media/image104.pn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110.xml"/><Relationship Id="rId6" Type="http://schemas.openxmlformats.org/officeDocument/2006/relationships/hyperlink" Target="https://coara.eu/" TargetMode="External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9" Type="http://schemas.openxmlformats.org/officeDocument/2006/relationships/image" Target="../media/image10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8.png"/><Relationship Id="rId7" Type="http://schemas.openxmlformats.org/officeDocument/2006/relationships/hyperlink" Target="https://www.icdi.it/it/news/187-l-iniziativa-europea-per-la-riforma-della-valutazione-della-ricerca" TargetMode="External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110.png"/><Relationship Id="rId5" Type="http://schemas.openxmlformats.org/officeDocument/2006/relationships/hyperlink" Target="https://coara.eu/agreement/the-commitments/" TargetMode="External"/><Relationship Id="rId4" Type="http://schemas.openxmlformats.org/officeDocument/2006/relationships/image" Target="../media/image10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data.consilium.europa.eu/doc/document/ST-14308-2021-INIT/en/pdf" TargetMode="External"/><Relationship Id="rId3" Type="http://schemas.openxmlformats.org/officeDocument/2006/relationships/image" Target="../media/image113.png"/><Relationship Id="rId7" Type="http://schemas.openxmlformats.org/officeDocument/2006/relationships/image" Target="../media/image114.png"/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144.xml"/><Relationship Id="rId6" Type="http://schemas.openxmlformats.org/officeDocument/2006/relationships/hyperlink" Target="https://eur-lex.europa.eu/legal-content/EN/TXT/?qid=1593073685620&amp;uri=CELEX%3A52020DC0066" TargetMode="External"/><Relationship Id="rId5" Type="http://schemas.openxmlformats.org/officeDocument/2006/relationships/hyperlink" Target="https://ec.europa.eu/digital-single-market/en/european-legislation-reuse-public-sector-information" TargetMode="External"/><Relationship Id="rId10" Type="http://schemas.openxmlformats.org/officeDocument/2006/relationships/hyperlink" Target="https://www.consilium.europa.eu/media/56958/st10126-en22.pdf" TargetMode="External"/><Relationship Id="rId4" Type="http://schemas.openxmlformats.org/officeDocument/2006/relationships/hyperlink" Target="https://op.europa.eu/en/publication-detail/-/publication/2ea66d3f-649a-11e8-ab9c-01aa75ed71a1" TargetMode="External"/><Relationship Id="rId9" Type="http://schemas.openxmlformats.org/officeDocument/2006/relationships/image" Target="../media/image11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hyperlink" Target="https://ec.europa.eu/digital-single-market/en/european-legislation-reuse-public-sector-information" TargetMode="External"/><Relationship Id="rId7" Type="http://schemas.openxmlformats.org/officeDocument/2006/relationships/hyperlink" Target="https://data.consilium.europa.eu/doc/document/ST-14308-2021-INIT/en/pdf" TargetMode="External"/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117.png"/><Relationship Id="rId5" Type="http://schemas.openxmlformats.org/officeDocument/2006/relationships/image" Target="../media/image114.png"/><Relationship Id="rId4" Type="http://schemas.openxmlformats.org/officeDocument/2006/relationships/hyperlink" Target="https://eur-lex.europa.eu/legal-content/EN/TXT/?qid=1593073685620&amp;uri=CELEX%3A52020DC0066" TargetMode="External"/><Relationship Id="rId9" Type="http://schemas.openxmlformats.org/officeDocument/2006/relationships/hyperlink" Target="https://ec.europa.eu/info/sites/default/files/research_and_innovation/strategy_on_research_and_innovation/documents/ec_rtd_era-policy-agenda-2021.pdf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olo 1">
            <a:extLst>
              <a:ext uri="{FF2B5EF4-FFF2-40B4-BE49-F238E27FC236}">
                <a16:creationId xmlns:a16="http://schemas.microsoft.com/office/drawing/2014/main" id="{9488DAF3-EE46-478F-A985-2A2D48CF7BA8}"/>
              </a:ext>
            </a:extLst>
          </p:cNvPr>
          <p:cNvSpPr txBox="1">
            <a:spLocks/>
          </p:cNvSpPr>
          <p:nvPr/>
        </p:nvSpPr>
        <p:spPr>
          <a:xfrm>
            <a:off x="158474" y="168487"/>
            <a:ext cx="3568700" cy="28033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 lnSpcReduction="100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it-IT" dirty="0">
                <a:solidFill>
                  <a:schemeClr val="bg1"/>
                </a:solidFill>
              </a:rPr>
              <a:t>Open Science come e (soprattutto) perché</a:t>
            </a:r>
            <a:br>
              <a:rPr lang="it-IT" dirty="0">
                <a:solidFill>
                  <a:schemeClr val="bg1"/>
                </a:solidFill>
                <a:latin typeface="Calibri Light" panose="020F0302020204030204" pitchFamily="34" charset="0"/>
              </a:rPr>
            </a:br>
            <a:endParaRPr lang="it-IT" sz="31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714959DE-87DF-448E-8EA1-F6C650724CCE}"/>
              </a:ext>
            </a:extLst>
          </p:cNvPr>
          <p:cNvGrpSpPr/>
          <p:nvPr/>
        </p:nvGrpSpPr>
        <p:grpSpPr>
          <a:xfrm>
            <a:off x="158474" y="6470917"/>
            <a:ext cx="8366760" cy="437191"/>
            <a:chOff x="139504" y="6454146"/>
            <a:chExt cx="8366760" cy="437191"/>
          </a:xfrm>
        </p:grpSpPr>
        <p:pic>
          <p:nvPicPr>
            <p:cNvPr id="21" name="Picture 2" descr="Creative Commons License">
              <a:extLst>
                <a:ext uri="{FF2B5EF4-FFF2-40B4-BE49-F238E27FC236}">
                  <a16:creationId xmlns:a16="http://schemas.microsoft.com/office/drawing/2014/main" id="{0C30104D-B78F-4780-BF1E-D397454FBE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504" y="6454146"/>
              <a:ext cx="838200" cy="295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ttangolo 32">
              <a:extLst>
                <a:ext uri="{FF2B5EF4-FFF2-40B4-BE49-F238E27FC236}">
                  <a16:creationId xmlns:a16="http://schemas.microsoft.com/office/drawing/2014/main" id="{E5E73ADD-62CE-42D2-870F-7975C5EF95B7}"/>
                </a:ext>
              </a:extLst>
            </p:cNvPr>
            <p:cNvSpPr/>
            <p:nvPr/>
          </p:nvSpPr>
          <p:spPr>
            <a:xfrm>
              <a:off x="977704" y="6491227"/>
              <a:ext cx="752856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  <a:sym typeface="Arial"/>
                </a:rPr>
                <a:t>This work is licensed under a 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  <a:sym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Creative Commons Attribution 4.0 International License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  <a:sym typeface="Arial"/>
                </a:rPr>
                <a:t>.. </a:t>
              </a: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Photos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are mine. </a:t>
              </a: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Feel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free to </a:t>
              </a: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reuse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from </a:t>
              </a: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Flickr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/eg65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endParaRPr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01D78B4-31F3-4BBA-8EB6-75DB8A9A37FE}"/>
              </a:ext>
            </a:extLst>
          </p:cNvPr>
          <p:cNvSpPr txBox="1"/>
          <p:nvPr/>
        </p:nvSpPr>
        <p:spPr>
          <a:xfrm>
            <a:off x="5733895" y="636105"/>
            <a:ext cx="3234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Alessandria, 6 novembre 2023</a:t>
            </a:r>
          </a:p>
          <a:p>
            <a:pPr algn="ctr"/>
            <a:r>
              <a:rPr lang="it-IT" dirty="0">
                <a:solidFill>
                  <a:schemeClr val="bg1"/>
                </a:solidFill>
                <a:latin typeface="Calibri Light" panose="020F0302020204030204" pitchFamily="34" charset="0"/>
              </a:rPr>
              <a:t>A.O. SS Antonio e Biagio</a:t>
            </a:r>
            <a:br>
              <a:rPr lang="it-IT" dirty="0">
                <a:solidFill>
                  <a:schemeClr val="bg1"/>
                </a:solidFill>
                <a:latin typeface="Calibri Light" panose="020F0302020204030204" pitchFamily="34" charset="0"/>
              </a:rPr>
            </a:br>
            <a:r>
              <a:rPr lang="it-IT" dirty="0">
                <a:solidFill>
                  <a:schemeClr val="bg1"/>
                </a:solidFill>
                <a:latin typeface="Calibri Light" panose="020F0302020204030204" pitchFamily="34" charset="0"/>
              </a:rPr>
              <a:t>e Cesare Arrigo</a:t>
            </a:r>
            <a:endParaRPr lang="it-IT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AE8AE8E-367A-4495-8A62-EF7BB06DB9DA}"/>
              </a:ext>
            </a:extLst>
          </p:cNvPr>
          <p:cNvSpPr txBox="1"/>
          <p:nvPr/>
        </p:nvSpPr>
        <p:spPr>
          <a:xfrm>
            <a:off x="7071622" y="3549326"/>
            <a:ext cx="1974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Elena Giglia</a:t>
            </a:r>
          </a:p>
          <a:p>
            <a:pPr algn="ctr"/>
            <a:r>
              <a:rPr lang="it-IT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Università di Torino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32543B3B-4D39-44DF-AA8C-25E658BDB887}"/>
              </a:ext>
            </a:extLst>
          </p:cNvPr>
          <p:cNvGrpSpPr/>
          <p:nvPr/>
        </p:nvGrpSpPr>
        <p:grpSpPr>
          <a:xfrm>
            <a:off x="7468434" y="4195657"/>
            <a:ext cx="1500325" cy="455183"/>
            <a:chOff x="123419" y="5875369"/>
            <a:chExt cx="1500325" cy="455183"/>
          </a:xfrm>
        </p:grpSpPr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B0899BAA-A4BD-42CC-80CA-4B9EB4BDCCCA}"/>
                </a:ext>
              </a:extLst>
            </p:cNvPr>
            <p:cNvGrpSpPr/>
            <p:nvPr/>
          </p:nvGrpSpPr>
          <p:grpSpPr>
            <a:xfrm>
              <a:off x="123419" y="5875369"/>
              <a:ext cx="1500325" cy="439959"/>
              <a:chOff x="6918902" y="6022647"/>
              <a:chExt cx="2064761" cy="640052"/>
            </a:xfrm>
          </p:grpSpPr>
          <p:sp>
            <p:nvSpPr>
              <p:cNvPr id="16" name="Rettangolo 15">
                <a:extLst>
                  <a:ext uri="{FF2B5EF4-FFF2-40B4-BE49-F238E27FC236}">
                    <a16:creationId xmlns:a16="http://schemas.microsoft.com/office/drawing/2014/main" id="{AC92C829-0586-42AC-8125-260D826C733E}"/>
                  </a:ext>
                </a:extLst>
              </p:cNvPr>
              <p:cNvSpPr/>
              <p:nvPr/>
            </p:nvSpPr>
            <p:spPr>
              <a:xfrm>
                <a:off x="6918902" y="6022647"/>
                <a:ext cx="2064761" cy="59881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elena.giglia@unito.it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endParaRPr>
              </a:p>
            </p:txBody>
          </p:sp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5DC231FD-0536-47F7-881B-2546A7212DFC}"/>
                  </a:ext>
                </a:extLst>
              </p:cNvPr>
              <p:cNvSpPr txBox="1"/>
              <p:nvPr/>
            </p:nvSpPr>
            <p:spPr>
              <a:xfrm>
                <a:off x="7550297" y="6282109"/>
                <a:ext cx="931402" cy="3805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@</a:t>
                </a:r>
                <a:r>
                  <a:rPr kumimoji="0" lang="it-IT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egiglia</a:t>
                </a:r>
                <a:endPara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5" name="Picture 2" descr="X, il nuovo Twitter: la CEO spiega cosa sia, la risposta è &quot;tutto&quot; -  Multiplayer.it">
              <a:extLst>
                <a:ext uri="{FF2B5EF4-FFF2-40B4-BE49-F238E27FC236}">
                  <a16:creationId xmlns:a16="http://schemas.microsoft.com/office/drawing/2014/main" id="{C73361D7-5B08-4B59-8DA7-272D085C65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432" y="6114552"/>
              <a:ext cx="385713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3053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412746E0-2165-433D-96AD-6B82C8785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4291" y="5677269"/>
            <a:ext cx="7243300" cy="703262"/>
          </a:xfrm>
          <a:prstGeom prst="rect">
            <a:avLst/>
          </a:prstGeom>
          <a:solidFill>
            <a:schemeClr val="bg1">
              <a:alpha val="5882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it-IT" sz="2800" dirty="0">
                <a:solidFill>
                  <a:prstClr val="black"/>
                </a:solidFill>
                <a:latin typeface="Calibri Light" panose="020F0302020204030204"/>
              </a:rPr>
              <a:t>FAIR, EOSC e Open Science come «new </a:t>
            </a:r>
            <a:r>
              <a:rPr lang="it-IT" sz="2800" dirty="0" err="1">
                <a:solidFill>
                  <a:prstClr val="black"/>
                </a:solidFill>
                <a:latin typeface="Calibri Light" panose="020F0302020204030204"/>
              </a:rPr>
              <a:t>normal</a:t>
            </a:r>
            <a:r>
              <a:rPr lang="it-IT" sz="2800" dirty="0">
                <a:solidFill>
                  <a:prstClr val="black"/>
                </a:solidFill>
                <a:latin typeface="Calibri Light" panose="020F0302020204030204"/>
              </a:rPr>
              <a:t>»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393E5CA-ABD7-43AE-BCD2-D39075D5BDE4}"/>
              </a:ext>
            </a:extLst>
          </p:cNvPr>
          <p:cNvSpPr/>
          <p:nvPr/>
        </p:nvSpPr>
        <p:spPr>
          <a:xfrm>
            <a:off x="6045530" y="556592"/>
            <a:ext cx="2599028" cy="18597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…</a:t>
            </a:r>
            <a:r>
              <a:rPr lang="it-IT" dirty="0">
                <a:solidFill>
                  <a:prstClr val="white"/>
                </a:solidFill>
                <a:latin typeface="Calibri Light" panose="020F0302020204030204"/>
              </a:rPr>
              <a:t>RICORDANDOCI CHE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 HORIZON EUROPE</a:t>
            </a:r>
            <a:b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OPEN SCIENCE</a:t>
            </a:r>
            <a:b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(E DATI FAIR) RIENTRANO NELLA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VALUTAZIONE DELLA PROPOSTA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 panose="020F0302020204030204"/>
              <a:ea typeface="+mn-ea"/>
            </a:endParaRPr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F7764513-E512-48FE-BD27-8A474AEA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97" y="-185313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Cosa vedremo oggi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9E727163-1E7E-4533-AA50-89CF67E12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42" y="3659164"/>
            <a:ext cx="6428132" cy="701675"/>
          </a:xfrm>
          <a:prstGeom prst="rect">
            <a:avLst/>
          </a:prstGeom>
          <a:solidFill>
            <a:schemeClr val="bg1">
              <a:alpha val="5882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800" noProof="0" dirty="0">
                <a:solidFill>
                  <a:prstClr val="black"/>
                </a:solidFill>
                <a:latin typeface="Calibri Light" panose="020F0302020204030204" pitchFamily="34" charset="0"/>
              </a:rPr>
              <a:t>Cos’è Open Science (e perché serve)</a:t>
            </a:r>
            <a:endParaRPr kumimoji="0" lang="it-IT" altLang="it-I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670DA2F3-D84E-475E-8437-9B31C31C848F}"/>
              </a:ext>
            </a:extLst>
          </p:cNvPr>
          <p:cNvSpPr txBox="1"/>
          <p:nvPr/>
        </p:nvSpPr>
        <p:spPr>
          <a:xfrm>
            <a:off x="817497" y="4627069"/>
            <a:ext cx="7243300" cy="701675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Come sta cambiando la valutazione della ricerca</a:t>
            </a:r>
          </a:p>
        </p:txBody>
      </p:sp>
    </p:spTree>
    <p:extLst>
      <p:ext uri="{BB962C8B-B14F-4D97-AF65-F5344CB8AC3E}">
        <p14:creationId xmlns:p14="http://schemas.microsoft.com/office/powerpoint/2010/main" val="318868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5" grpId="0" animBg="1"/>
      <p:bldP spid="31" grpId="0" animBg="1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olo 3"/>
          <p:cNvSpPr>
            <a:spLocks noGrp="1"/>
          </p:cNvSpPr>
          <p:nvPr>
            <p:ph type="title"/>
          </p:nvPr>
        </p:nvSpPr>
        <p:spPr>
          <a:xfrm>
            <a:off x="275904" y="199172"/>
            <a:ext cx="4296096" cy="491469"/>
          </a:xfrm>
          <a:solidFill>
            <a:schemeClr val="bg1">
              <a:alpha val="58823"/>
            </a:schemeClr>
          </a:solidFill>
        </p:spPr>
        <p:txBody>
          <a:bodyPr/>
          <a:lstStyle/>
          <a:p>
            <a:r>
              <a:rPr lang="it-IT" altLang="it-IT" dirty="0"/>
              <a:t>Il percorso di oggi</a:t>
            </a:r>
          </a:p>
        </p:txBody>
      </p:sp>
      <p:grpSp>
        <p:nvGrpSpPr>
          <p:cNvPr id="3" name="Gruppo 2"/>
          <p:cNvGrpSpPr/>
          <p:nvPr/>
        </p:nvGrpSpPr>
        <p:grpSpPr>
          <a:xfrm>
            <a:off x="149723" y="3725127"/>
            <a:ext cx="8903495" cy="1119271"/>
            <a:chOff x="111618" y="3159209"/>
            <a:chExt cx="8903495" cy="1119271"/>
          </a:xfrm>
        </p:grpSpPr>
        <p:pic>
          <p:nvPicPr>
            <p:cNvPr id="2" name="Immagin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618" y="3159209"/>
              <a:ext cx="3774796" cy="1119271"/>
            </a:xfrm>
            <a:prstGeom prst="rect">
              <a:avLst/>
            </a:prstGeom>
          </p:spPr>
        </p:pic>
        <p:sp>
          <p:nvSpPr>
            <p:cNvPr id="14" name="CasellaDiTesto 13"/>
            <p:cNvSpPr txBox="1"/>
            <p:nvPr/>
          </p:nvSpPr>
          <p:spPr>
            <a:xfrm>
              <a:off x="3886414" y="3193068"/>
              <a:ext cx="5128699" cy="998636"/>
            </a:xfrm>
            <a:prstGeom prst="rect">
              <a:avLst/>
            </a:prstGeom>
            <a:solidFill>
              <a:schemeClr val="bg1">
                <a:alpha val="59000"/>
              </a:schemeClr>
            </a:solidFill>
          </p:spPr>
          <p:txBody>
            <a:bodyPr anchor="ctr">
              <a:normAutofit fontScale="92500"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sz="4400"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…il contrario di Open Science è</a:t>
              </a:r>
              <a:br>
                <a:rPr kumimoji="0" lang="it-IT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</a:br>
              <a:r>
                <a:rPr kumimoji="0" lang="it-IT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«</a:t>
              </a:r>
              <a:r>
                <a:rPr kumimoji="0" lang="it-IT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Bad</a:t>
              </a:r>
              <a:r>
                <a:rPr kumimoji="0" lang="it-IT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 Science», non «</a:t>
              </a:r>
              <a:r>
                <a:rPr kumimoji="0" lang="it-IT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Closed</a:t>
              </a:r>
              <a:r>
                <a:rPr kumimoji="0" lang="it-IT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 Science»</a:t>
              </a:r>
            </a:p>
          </p:txBody>
        </p:sp>
      </p:grp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A0E78B9-2556-424D-BEBB-7FEEC7F0F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95" y="960004"/>
            <a:ext cx="8902208" cy="701675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anchor="ctr">
            <a:normAutofit fontScale="92500" lnSpcReduction="20000"/>
          </a:bodyPr>
          <a:lstStyle>
            <a:defPPr>
              <a:defRPr lang="it-IT"/>
            </a:defPPr>
            <a:lvl1pPr marR="0" lvl="0" indent="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dirty="0"/>
              <a:t>Partiamo da una riflessione [molto] critica sulla comunicazione scientifica attuale…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91E0682-F910-438C-97A0-53159436C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95" y="2809210"/>
            <a:ext cx="8840793" cy="703262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anchor="ctr">
            <a:normAutofit fontScale="85000" lnSpcReduction="10000"/>
          </a:bodyPr>
          <a:lstStyle>
            <a:defPPr>
              <a:defRPr lang="it-IT"/>
            </a:defPPr>
            <a:lvl1pPr marR="0" lvl="0" indent="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it-IT" altLang="it-IT" dirty="0"/>
              <a:t>…Open Science [≠Open Access] è un modo diverso di fare scienza: tutto il ciclo conta, è trasparente e favorisce integrità della ricerca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DCE5DEE-55E2-41B6-810F-99576D533E9A}"/>
              </a:ext>
            </a:extLst>
          </p:cNvPr>
          <p:cNvSpPr txBox="1"/>
          <p:nvPr/>
        </p:nvSpPr>
        <p:spPr>
          <a:xfrm>
            <a:off x="149723" y="5042640"/>
            <a:ext cx="8706423" cy="701675"/>
          </a:xfrm>
          <a:prstGeom prst="rect">
            <a:avLst/>
          </a:prstGeom>
          <a:solidFill>
            <a:srgbClr val="FFFFFF">
              <a:alpha val="58824"/>
            </a:srgbClr>
          </a:solidFill>
        </p:spPr>
        <p:txBody>
          <a:bodyPr anchor="ctr">
            <a:normAutofit fontScale="92500" lnSpcReduction="20000"/>
          </a:bodyPr>
          <a:lstStyle>
            <a:defPPr>
              <a:defRPr lang="it-IT"/>
            </a:defPPr>
            <a:lvl1pPr marR="0" lvl="0" indent="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it-IT" dirty="0"/>
              <a:t>…spostare l’accento da «pubblicare» a «condividere la conoscenza» a «co-creare conoscenza» in dialogo con la società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7E6B5DB-8C0A-4481-A4FA-84F0229AC99C}"/>
              </a:ext>
            </a:extLst>
          </p:cNvPr>
          <p:cNvSpPr txBox="1"/>
          <p:nvPr/>
        </p:nvSpPr>
        <p:spPr>
          <a:xfrm>
            <a:off x="120895" y="1871563"/>
            <a:ext cx="9041611" cy="701675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anchor="ctr">
            <a:normAutofit fontScale="92500" lnSpcReduction="20000"/>
          </a:bodyPr>
          <a:lstStyle>
            <a:defPPr>
              <a:defRPr lang="it-IT"/>
            </a:defPPr>
            <a:lvl1pPr marR="0" lvl="0" indent="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it-IT" dirty="0"/>
              <a:t>…per vedere come la Open Science sia una necessità: il COVID l’ha dimostrato, solo condividendo si progredisce…</a:t>
            </a:r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67840B0F-49E7-4344-8C41-F513CAFA0643}"/>
              </a:ext>
            </a:extLst>
          </p:cNvPr>
          <p:cNvGrpSpPr/>
          <p:nvPr/>
        </p:nvGrpSpPr>
        <p:grpSpPr>
          <a:xfrm>
            <a:off x="744182" y="5897996"/>
            <a:ext cx="8111964" cy="925458"/>
            <a:chOff x="1014623" y="5877884"/>
            <a:chExt cx="8111964" cy="925458"/>
          </a:xfrm>
          <a:solidFill>
            <a:schemeClr val="tx1"/>
          </a:solidFill>
        </p:grpSpPr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1EF748BF-2055-405F-B3B9-6352F364E5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1777" y="5877884"/>
              <a:ext cx="7674810" cy="701675"/>
            </a:xfrm>
            <a:prstGeom prst="rect">
              <a:avLst/>
            </a:prstGeom>
            <a:solidFill>
              <a:srgbClr val="FFFFFF">
                <a:alpha val="5882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Open Science, Open Innovation, EOSC, FAIR: esserci!</a:t>
              </a:r>
            </a:p>
          </p:txBody>
        </p:sp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D5AE6D3E-9334-437B-867A-8A1185C1CCDD}"/>
                </a:ext>
              </a:extLst>
            </p:cNvPr>
            <p:cNvGrpSpPr/>
            <p:nvPr/>
          </p:nvGrpSpPr>
          <p:grpSpPr>
            <a:xfrm>
              <a:off x="1014623" y="6455457"/>
              <a:ext cx="8029868" cy="347885"/>
              <a:chOff x="922543" y="6517058"/>
              <a:chExt cx="8029868" cy="347885"/>
            </a:xfrm>
            <a:grpFill/>
          </p:grpSpPr>
          <p:pic>
            <p:nvPicPr>
              <p:cNvPr id="19" name="Immagine 18">
                <a:extLst>
                  <a:ext uri="{FF2B5EF4-FFF2-40B4-BE49-F238E27FC236}">
                    <a16:creationId xmlns:a16="http://schemas.microsoft.com/office/drawing/2014/main" id="{30CAF154-0346-4183-9B66-D5EAB9706F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2543" y="6517058"/>
                <a:ext cx="2376000" cy="191770"/>
              </a:xfrm>
              <a:prstGeom prst="rect">
                <a:avLst/>
              </a:prstGeom>
              <a:solidFill>
                <a:schemeClr val="bg1">
                  <a:alpha val="59000"/>
                </a:schemeClr>
              </a:solidFill>
            </p:spPr>
          </p:pic>
          <p:grpSp>
            <p:nvGrpSpPr>
              <p:cNvPr id="20" name="Gruppo 19">
                <a:extLst>
                  <a:ext uri="{FF2B5EF4-FFF2-40B4-BE49-F238E27FC236}">
                    <a16:creationId xmlns:a16="http://schemas.microsoft.com/office/drawing/2014/main" id="{E809A856-694C-4231-B723-67C7F97C786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142176" y="6612943"/>
                <a:ext cx="5810235" cy="252000"/>
                <a:chOff x="3578358" y="6075394"/>
                <a:chExt cx="4484851" cy="203543"/>
              </a:xfrm>
              <a:grpFill/>
            </p:grpSpPr>
            <p:pic>
              <p:nvPicPr>
                <p:cNvPr id="21" name="Immagine 20">
                  <a:extLst>
                    <a:ext uri="{FF2B5EF4-FFF2-40B4-BE49-F238E27FC236}">
                      <a16:creationId xmlns:a16="http://schemas.microsoft.com/office/drawing/2014/main" id="{445FF5EB-DAB4-40D6-BC04-6B6A8EA5AC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t="14394"/>
                <a:stretch/>
              </p:blipFill>
              <p:spPr>
                <a:xfrm>
                  <a:off x="3578358" y="6075394"/>
                  <a:ext cx="1725318" cy="203543"/>
                </a:xfrm>
                <a:prstGeom prst="rect">
                  <a:avLst/>
                </a:prstGeom>
                <a:solidFill>
                  <a:schemeClr val="bg1">
                    <a:alpha val="59000"/>
                  </a:schemeClr>
                </a:solidFill>
              </p:spPr>
            </p:pic>
            <p:pic>
              <p:nvPicPr>
                <p:cNvPr id="22" name="Immagine 21">
                  <a:extLst>
                    <a:ext uri="{FF2B5EF4-FFF2-40B4-BE49-F238E27FC236}">
                      <a16:creationId xmlns:a16="http://schemas.microsoft.com/office/drawing/2014/main" id="{108546F5-C575-464C-BABA-B0186F4CA5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34420" y="6077752"/>
                  <a:ext cx="2828789" cy="201185"/>
                </a:xfrm>
                <a:prstGeom prst="rect">
                  <a:avLst/>
                </a:prstGeom>
                <a:solidFill>
                  <a:schemeClr val="bg1">
                    <a:alpha val="59000"/>
                  </a:schemeClr>
                </a:solidFill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70910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409304" y="-86617"/>
            <a:ext cx="9039496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Open Science?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320764" y="4929051"/>
            <a:ext cx="8502471" cy="18632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NON SI RAGIONA SUL </a:t>
            </a:r>
            <a:b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REALE VALORE 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IL 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POTENZIALE TRASFORMATIVO 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DELLA OPEN SCIENCE, LA VEDRETE SOLO COME</a:t>
            </a:r>
            <a:b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L’ENNESIMO FARDELLO AMMINISTRATIVO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70583D1-2B35-4F0B-853E-2AD88D3F2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228" y="1772600"/>
            <a:ext cx="4963542" cy="3156451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D660A427-AE6D-485F-87E6-5F63C27DDBFB}"/>
              </a:ext>
            </a:extLst>
          </p:cNvPr>
          <p:cNvSpPr/>
          <p:nvPr/>
        </p:nvSpPr>
        <p:spPr>
          <a:xfrm>
            <a:off x="4711148" y="298174"/>
            <a:ext cx="3399182" cy="13255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+mj-lt"/>
              </a:rPr>
              <a:t>OPEN SCIENCE NON </a:t>
            </a:r>
            <a:r>
              <a:rPr lang="it-IT" dirty="0">
                <a:latin typeface="+mj-lt"/>
                <a:cs typeface="Calibri Light" panose="020F0302020204030204" pitchFamily="34" charset="0"/>
              </a:rPr>
              <a:t>È IL FINE IN S</a:t>
            </a:r>
            <a:r>
              <a:rPr lang="it-IT" dirty="0">
                <a:latin typeface="Calibri Light" panose="020F0302020204030204" pitchFamily="34" charset="0"/>
                <a:cs typeface="Calibri Light" panose="020F0302020204030204" pitchFamily="34" charset="0"/>
              </a:rPr>
              <a:t>É. SERVE PER UNA SCIENZA PIÙ TRASPARENTE, SOLIDA, RISPONDENTE AI BISOGNI DELLA SOCIETÀ</a:t>
            </a:r>
            <a:r>
              <a:rPr lang="it-IT" dirty="0">
                <a:latin typeface="+mj-lt"/>
                <a:cs typeface="Calibri Light" panose="020F0302020204030204" pitchFamily="34" charset="0"/>
              </a:rPr>
              <a:t> </a:t>
            </a:r>
            <a:endParaRPr lang="it-IT" dirty="0">
              <a:latin typeface="+mj-lt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8ED498B-8D2D-4EFC-971D-194CB7DA7659}"/>
              </a:ext>
            </a:extLst>
          </p:cNvPr>
          <p:cNvSpPr/>
          <p:nvPr/>
        </p:nvSpPr>
        <p:spPr>
          <a:xfrm>
            <a:off x="6649277" y="4144617"/>
            <a:ext cx="2365513" cy="10734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+mj-lt"/>
              </a:rPr>
              <a:t>…PER QUESTO DAREMO PI</a:t>
            </a:r>
            <a:r>
              <a:rPr lang="it-IT" dirty="0">
                <a:latin typeface="+mj-lt"/>
                <a:cs typeface="Calibri Light" panose="020F0302020204030204" pitchFamily="34" charset="0"/>
              </a:rPr>
              <a:t>Ù SPAZIO ALLA RIFLESSIONE CHE NON ALLE REGOLE</a:t>
            </a:r>
            <a:endParaRPr lang="it-IT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059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577A580C-B7AC-4F4F-A7FA-82431EBE5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Open Science in pratica?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B7CD1EAC-7B5E-4DDF-8BE1-5ED428986AB6}"/>
              </a:ext>
            </a:extLst>
          </p:cNvPr>
          <p:cNvGrpSpPr/>
          <p:nvPr/>
        </p:nvGrpSpPr>
        <p:grpSpPr>
          <a:xfrm>
            <a:off x="193261" y="3527393"/>
            <a:ext cx="8735175" cy="3717339"/>
            <a:chOff x="193261" y="3527393"/>
            <a:chExt cx="8735175" cy="3717339"/>
          </a:xfrm>
        </p:grpSpPr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1B5BB0E1-E8FF-4078-A189-5B786E47AEAD}"/>
                </a:ext>
              </a:extLst>
            </p:cNvPr>
            <p:cNvGrpSpPr/>
            <p:nvPr/>
          </p:nvGrpSpPr>
          <p:grpSpPr>
            <a:xfrm>
              <a:off x="193261" y="3527393"/>
              <a:ext cx="4844041" cy="3717339"/>
              <a:chOff x="193261" y="3527393"/>
              <a:chExt cx="4844041" cy="3717339"/>
            </a:xfrm>
          </p:grpSpPr>
          <p:pic>
            <p:nvPicPr>
              <p:cNvPr id="2" name="Immagine 1"/>
              <p:cNvPicPr>
                <a:picLocks noChangeAspect="1"/>
              </p:cNvPicPr>
              <p:nvPr/>
            </p:nvPicPr>
            <p:blipFill rotWithShape="1">
              <a:blip r:embed="rId3"/>
              <a:srcRect l="6208" t="4008" r="12051" b="8954"/>
              <a:stretch/>
            </p:blipFill>
            <p:spPr>
              <a:xfrm>
                <a:off x="193261" y="3527393"/>
                <a:ext cx="2050992" cy="3230310"/>
              </a:xfrm>
              <a:prstGeom prst="rect">
                <a:avLst/>
              </a:prstGeom>
            </p:spPr>
          </p:pic>
          <p:pic>
            <p:nvPicPr>
              <p:cNvPr id="6" name="Immagine 5">
                <a:extLst>
                  <a:ext uri="{FF2B5EF4-FFF2-40B4-BE49-F238E27FC236}">
                    <a16:creationId xmlns:a16="http://schemas.microsoft.com/office/drawing/2014/main" id="{BEA1F780-BEC3-493D-B8BD-5C9048AB32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31714" y="4818314"/>
                <a:ext cx="3005588" cy="2426418"/>
              </a:xfrm>
              <a:prstGeom prst="rect">
                <a:avLst/>
              </a:prstGeom>
            </p:spPr>
          </p:pic>
        </p:grpSp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FD20A0B3-1F3E-434B-9093-E1B82A9BD744}"/>
                </a:ext>
              </a:extLst>
            </p:cNvPr>
            <p:cNvSpPr txBox="1"/>
            <p:nvPr/>
          </p:nvSpPr>
          <p:spPr>
            <a:xfrm>
              <a:off x="4823074" y="5569858"/>
              <a:ext cx="4105362" cy="120032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…IL PROTOCOLLO HTTP ERA NATO COME STRUMENTO INTERNO – POTEVANO BREVETTARLO, TENERLO CHIUSO… HANNO DECISO DI APRIRLO PER TUTTI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268003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741B41-E0CA-4779-BDE3-6A16307D9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54" y="-95600"/>
            <a:ext cx="8647044" cy="1325559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Ragioni per NON fare Open Science?</a:t>
            </a:r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E079D8E9-43F9-4FA1-8721-FD529AE08B52}"/>
              </a:ext>
            </a:extLst>
          </p:cNvPr>
          <p:cNvGrpSpPr/>
          <p:nvPr/>
        </p:nvGrpSpPr>
        <p:grpSpPr>
          <a:xfrm>
            <a:off x="2152892" y="907420"/>
            <a:ext cx="8041132" cy="7172494"/>
            <a:chOff x="2367187" y="967233"/>
            <a:chExt cx="8041132" cy="7172494"/>
          </a:xfrm>
        </p:grpSpPr>
        <p:grpSp>
          <p:nvGrpSpPr>
            <p:cNvPr id="22" name="Gruppo 21">
              <a:extLst>
                <a:ext uri="{FF2B5EF4-FFF2-40B4-BE49-F238E27FC236}">
                  <a16:creationId xmlns:a16="http://schemas.microsoft.com/office/drawing/2014/main" id="{A2F71BBD-0E85-4AE9-AB96-9B55A018D413}"/>
                </a:ext>
              </a:extLst>
            </p:cNvPr>
            <p:cNvGrpSpPr/>
            <p:nvPr/>
          </p:nvGrpSpPr>
          <p:grpSpPr>
            <a:xfrm>
              <a:off x="2367187" y="967233"/>
              <a:ext cx="8041132" cy="7172494"/>
              <a:chOff x="4507619" y="1388739"/>
              <a:chExt cx="6447630" cy="5751129"/>
            </a:xfrm>
          </p:grpSpPr>
          <p:pic>
            <p:nvPicPr>
              <p:cNvPr id="27" name="Immagine 26">
                <a:extLst>
                  <a:ext uri="{FF2B5EF4-FFF2-40B4-BE49-F238E27FC236}">
                    <a16:creationId xmlns:a16="http://schemas.microsoft.com/office/drawing/2014/main" id="{EC22A554-9B85-4748-B5D5-770F8AD9696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4227" t="21561" r="15007" b="8914"/>
              <a:stretch/>
            </p:blipFill>
            <p:spPr>
              <a:xfrm>
                <a:off x="4507619" y="1388739"/>
                <a:ext cx="3912653" cy="4767941"/>
              </a:xfrm>
              <a:prstGeom prst="rect">
                <a:avLst/>
              </a:prstGeom>
            </p:spPr>
          </p:pic>
          <p:grpSp>
            <p:nvGrpSpPr>
              <p:cNvPr id="28" name="Gruppo 27">
                <a:extLst>
                  <a:ext uri="{FF2B5EF4-FFF2-40B4-BE49-F238E27FC236}">
                    <a16:creationId xmlns:a16="http://schemas.microsoft.com/office/drawing/2014/main" id="{E775354A-F55D-4871-BABF-B171263C65BA}"/>
                  </a:ext>
                </a:extLst>
              </p:cNvPr>
              <p:cNvGrpSpPr/>
              <p:nvPr/>
            </p:nvGrpSpPr>
            <p:grpSpPr>
              <a:xfrm>
                <a:off x="4567028" y="4176240"/>
                <a:ext cx="6388221" cy="2963628"/>
                <a:chOff x="3413775" y="3860045"/>
                <a:chExt cx="6388221" cy="2963628"/>
              </a:xfrm>
            </p:grpSpPr>
            <p:sp>
              <p:nvSpPr>
                <p:cNvPr id="29" name="Rettangolo 28">
                  <a:extLst>
                    <a:ext uri="{FF2B5EF4-FFF2-40B4-BE49-F238E27FC236}">
                      <a16:creationId xmlns:a16="http://schemas.microsoft.com/office/drawing/2014/main" id="{DA44D924-8E52-4EE7-9EF1-4F0B141DFED4}"/>
                    </a:ext>
                  </a:extLst>
                </p:cNvPr>
                <p:cNvSpPr/>
                <p:nvPr/>
              </p:nvSpPr>
              <p:spPr>
                <a:xfrm>
                  <a:off x="3413775" y="3860045"/>
                  <a:ext cx="2224799" cy="8444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Rettangolo 29">
                  <a:extLst>
                    <a:ext uri="{FF2B5EF4-FFF2-40B4-BE49-F238E27FC236}">
                      <a16:creationId xmlns:a16="http://schemas.microsoft.com/office/drawing/2014/main" id="{E0FB934D-20B6-4512-816C-87E14CD4A3C7}"/>
                    </a:ext>
                  </a:extLst>
                </p:cNvPr>
                <p:cNvSpPr/>
                <p:nvPr/>
              </p:nvSpPr>
              <p:spPr>
                <a:xfrm>
                  <a:off x="5229996" y="6577452"/>
                  <a:ext cx="4572000" cy="246221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  <a:hlinkClick r:id="rId4"/>
                    </a:rPr>
                    <a:t>https://twitter.com/CaAl/status/966279936028958720</a:t>
                  </a:r>
                  <a:r>
                    <a:rPr kumimoji="0" lang="it-IT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</a:p>
              </p:txBody>
            </p:sp>
          </p:grpSp>
        </p:grpSp>
        <p:cxnSp>
          <p:nvCxnSpPr>
            <p:cNvPr id="23" name="Connettore diritto 22">
              <a:extLst>
                <a:ext uri="{FF2B5EF4-FFF2-40B4-BE49-F238E27FC236}">
                  <a16:creationId xmlns:a16="http://schemas.microsoft.com/office/drawing/2014/main" id="{8F6340A1-75E1-4FA9-9E7E-F95EF29266F4}"/>
                </a:ext>
              </a:extLst>
            </p:cNvPr>
            <p:cNvCxnSpPr/>
            <p:nvPr/>
          </p:nvCxnSpPr>
          <p:spPr>
            <a:xfrm>
              <a:off x="4807010" y="3102123"/>
              <a:ext cx="19612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diritto 23">
              <a:extLst>
                <a:ext uri="{FF2B5EF4-FFF2-40B4-BE49-F238E27FC236}">
                  <a16:creationId xmlns:a16="http://schemas.microsoft.com/office/drawing/2014/main" id="{B1295B4A-E077-49C4-8401-220713D4C5FE}"/>
                </a:ext>
              </a:extLst>
            </p:cNvPr>
            <p:cNvCxnSpPr>
              <a:cxnSpLocks/>
            </p:cNvCxnSpPr>
            <p:nvPr/>
          </p:nvCxnSpPr>
          <p:spPr>
            <a:xfrm>
              <a:off x="3051908" y="3271614"/>
              <a:ext cx="145172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diritto 24">
              <a:extLst>
                <a:ext uri="{FF2B5EF4-FFF2-40B4-BE49-F238E27FC236}">
                  <a16:creationId xmlns:a16="http://schemas.microsoft.com/office/drawing/2014/main" id="{5F2AD027-244B-40C0-A17B-6C66BC546DAD}"/>
                </a:ext>
              </a:extLst>
            </p:cNvPr>
            <p:cNvCxnSpPr/>
            <p:nvPr/>
          </p:nvCxnSpPr>
          <p:spPr>
            <a:xfrm>
              <a:off x="3523004" y="3931845"/>
              <a:ext cx="19612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diritto 25">
              <a:extLst>
                <a:ext uri="{FF2B5EF4-FFF2-40B4-BE49-F238E27FC236}">
                  <a16:creationId xmlns:a16="http://schemas.microsoft.com/office/drawing/2014/main" id="{09248E88-92CA-475F-B2B3-E32D8A65476E}"/>
                </a:ext>
              </a:extLst>
            </p:cNvPr>
            <p:cNvCxnSpPr>
              <a:cxnSpLocks/>
            </p:cNvCxnSpPr>
            <p:nvPr/>
          </p:nvCxnSpPr>
          <p:spPr>
            <a:xfrm>
              <a:off x="3051908" y="4100557"/>
              <a:ext cx="37163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Immagine 30">
            <a:extLst>
              <a:ext uri="{FF2B5EF4-FFF2-40B4-BE49-F238E27FC236}">
                <a16:creationId xmlns:a16="http://schemas.microsoft.com/office/drawing/2014/main" id="{F3DF4F10-7946-4F54-A7E6-5EDD2544F5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82" t="61380" r="52825" b="27849"/>
          <a:stretch/>
        </p:blipFill>
        <p:spPr>
          <a:xfrm>
            <a:off x="2474186" y="4426733"/>
            <a:ext cx="2311091" cy="956163"/>
          </a:xfrm>
          <a:prstGeom prst="rect">
            <a:avLst/>
          </a:prstGeom>
          <a:ln w="57150">
            <a:solidFill>
              <a:srgbClr val="BE263A"/>
            </a:solidFill>
          </a:ln>
        </p:spPr>
      </p:pic>
      <p:sp>
        <p:nvSpPr>
          <p:cNvPr id="32" name="Rettangolo 31">
            <a:extLst>
              <a:ext uri="{FF2B5EF4-FFF2-40B4-BE49-F238E27FC236}">
                <a16:creationId xmlns:a16="http://schemas.microsoft.com/office/drawing/2014/main" id="{B9B4223A-1673-4885-9DA4-EB40F994373E}"/>
              </a:ext>
            </a:extLst>
          </p:cNvPr>
          <p:cNvSpPr/>
          <p:nvPr/>
        </p:nvSpPr>
        <p:spPr>
          <a:xfrm>
            <a:off x="5913783" y="5277677"/>
            <a:ext cx="2246243" cy="6729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GRAZIE, PER OGGI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È TUTTO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!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E0C1CAB-5C9E-4EED-B1FB-8DAECB8D4048}"/>
              </a:ext>
            </a:extLst>
          </p:cNvPr>
          <p:cNvSpPr/>
          <p:nvPr/>
        </p:nvSpPr>
        <p:spPr>
          <a:xfrm>
            <a:off x="2111461" y="652898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2018</a:t>
            </a: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53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255B67-9E29-4968-9374-CB5E6E817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93729"/>
            <a:ext cx="7886700" cy="1325559"/>
          </a:xfrm>
        </p:spPr>
        <p:txBody>
          <a:bodyPr/>
          <a:lstStyle/>
          <a:p>
            <a:r>
              <a:rPr lang="it-IT" dirty="0"/>
              <a:t>…cominciamo?</a:t>
            </a:r>
          </a:p>
        </p:txBody>
      </p:sp>
    </p:spTree>
    <p:extLst>
      <p:ext uri="{BB962C8B-B14F-4D97-AF65-F5344CB8AC3E}">
        <p14:creationId xmlns:p14="http://schemas.microsoft.com/office/powerpoint/2010/main" val="1651395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78137" y="-328938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…una domanda</a:t>
            </a:r>
          </a:p>
        </p:txBody>
      </p:sp>
      <p:sp>
        <p:nvSpPr>
          <p:cNvPr id="3" name="Rettangolo 2"/>
          <p:cNvSpPr/>
          <p:nvPr/>
        </p:nvSpPr>
        <p:spPr>
          <a:xfrm>
            <a:off x="109330" y="996625"/>
            <a:ext cx="5049151" cy="848478"/>
          </a:xfrm>
          <a:prstGeom prst="rect">
            <a:avLst/>
          </a:prstGeom>
          <a:solidFill>
            <a:srgbClr val="453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srgbClr val="F2ECBA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PERCHÉ FATE RICERCA?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D1A9EAFF-B422-4352-83B6-CF35096E8802}"/>
              </a:ext>
            </a:extLst>
          </p:cNvPr>
          <p:cNvGrpSpPr/>
          <p:nvPr/>
        </p:nvGrpSpPr>
        <p:grpSpPr>
          <a:xfrm>
            <a:off x="0" y="4670447"/>
            <a:ext cx="10423646" cy="2187553"/>
            <a:chOff x="0" y="4613434"/>
            <a:chExt cx="10423646" cy="2187553"/>
          </a:xfrm>
        </p:grpSpPr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B3BC06CB-765A-4E3C-8262-EEA9C62FEE61}"/>
                </a:ext>
              </a:extLst>
            </p:cNvPr>
            <p:cNvGrpSpPr/>
            <p:nvPr/>
          </p:nvGrpSpPr>
          <p:grpSpPr>
            <a:xfrm>
              <a:off x="0" y="4613434"/>
              <a:ext cx="10423646" cy="2187553"/>
              <a:chOff x="0" y="4613434"/>
              <a:chExt cx="10423646" cy="2187553"/>
            </a:xfrm>
          </p:grpSpPr>
          <p:grpSp>
            <p:nvGrpSpPr>
              <p:cNvPr id="10" name="Gruppo 9">
                <a:extLst>
                  <a:ext uri="{FF2B5EF4-FFF2-40B4-BE49-F238E27FC236}">
                    <a16:creationId xmlns:a16="http://schemas.microsoft.com/office/drawing/2014/main" id="{526C1A8D-3A2A-4620-ACCA-E78CCF308045}"/>
                  </a:ext>
                </a:extLst>
              </p:cNvPr>
              <p:cNvGrpSpPr/>
              <p:nvPr/>
            </p:nvGrpSpPr>
            <p:grpSpPr>
              <a:xfrm>
                <a:off x="0" y="4613434"/>
                <a:ext cx="9092382" cy="2187553"/>
                <a:chOff x="0" y="4613434"/>
                <a:chExt cx="9092382" cy="2187553"/>
              </a:xfrm>
            </p:grpSpPr>
            <p:pic>
              <p:nvPicPr>
                <p:cNvPr id="12" name="Immagine 11">
                  <a:extLst>
                    <a:ext uri="{FF2B5EF4-FFF2-40B4-BE49-F238E27FC236}">
                      <a16:creationId xmlns:a16="http://schemas.microsoft.com/office/drawing/2014/main" id="{26CC83DC-B2B1-4700-92AF-BFE0AC27F7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0" y="4613434"/>
                  <a:ext cx="9092382" cy="1697914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13" name="Immagine 12">
                  <a:extLst>
                    <a:ext uri="{FF2B5EF4-FFF2-40B4-BE49-F238E27FC236}">
                      <a16:creationId xmlns:a16="http://schemas.microsoft.com/office/drawing/2014/main" id="{29E77065-C8D9-4673-A88B-E24F80D388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082481" y="5983814"/>
                  <a:ext cx="2774475" cy="817173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</p:grpSp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id="{11625F9B-2AC6-470B-ABBA-2342F76924E6}"/>
                  </a:ext>
                </a:extLst>
              </p:cNvPr>
              <p:cNvSpPr/>
              <p:nvPr/>
            </p:nvSpPr>
            <p:spPr>
              <a:xfrm>
                <a:off x="5851646" y="6328453"/>
                <a:ext cx="4572000" cy="24622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it-IT" sz="1000" dirty="0" err="1">
                    <a:hlinkClick r:id="rId5"/>
                  </a:rPr>
                  <a:t>Jan</a:t>
                </a:r>
                <a:r>
                  <a:rPr lang="it-IT" sz="1000" dirty="0">
                    <a:hlinkClick r:id="rId5"/>
                  </a:rPr>
                  <a:t> 11, 2022</a:t>
                </a:r>
                <a:r>
                  <a:rPr lang="it-IT" sz="1000" dirty="0"/>
                  <a:t> </a:t>
                </a:r>
              </a:p>
            </p:txBody>
          </p:sp>
        </p:grpSp>
        <p:cxnSp>
          <p:nvCxnSpPr>
            <p:cNvPr id="6" name="Connettore diritto 5">
              <a:extLst>
                <a:ext uri="{FF2B5EF4-FFF2-40B4-BE49-F238E27FC236}">
                  <a16:creationId xmlns:a16="http://schemas.microsoft.com/office/drawing/2014/main" id="{083ED19C-7799-4959-86E3-1E4319D606E9}"/>
                </a:ext>
              </a:extLst>
            </p:cNvPr>
            <p:cNvCxnSpPr/>
            <p:nvPr/>
          </p:nvCxnSpPr>
          <p:spPr>
            <a:xfrm>
              <a:off x="109330" y="4939748"/>
              <a:ext cx="8289235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ttore diritto 6">
              <a:extLst>
                <a:ext uri="{FF2B5EF4-FFF2-40B4-BE49-F238E27FC236}">
                  <a16:creationId xmlns:a16="http://schemas.microsoft.com/office/drawing/2014/main" id="{75C0FFB8-61B3-4440-9AAA-B1C147B049A2}"/>
                </a:ext>
              </a:extLst>
            </p:cNvPr>
            <p:cNvCxnSpPr>
              <a:cxnSpLocks/>
            </p:cNvCxnSpPr>
            <p:nvPr/>
          </p:nvCxnSpPr>
          <p:spPr>
            <a:xfrm>
              <a:off x="109330" y="5402757"/>
              <a:ext cx="882594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ttore diritto 7">
              <a:extLst>
                <a:ext uri="{FF2B5EF4-FFF2-40B4-BE49-F238E27FC236}">
                  <a16:creationId xmlns:a16="http://schemas.microsoft.com/office/drawing/2014/main" id="{6DB93FBD-250A-4EAD-A4D3-73976DC271E1}"/>
                </a:ext>
              </a:extLst>
            </p:cNvPr>
            <p:cNvCxnSpPr>
              <a:cxnSpLocks/>
            </p:cNvCxnSpPr>
            <p:nvPr/>
          </p:nvCxnSpPr>
          <p:spPr>
            <a:xfrm>
              <a:off x="33130" y="5694305"/>
              <a:ext cx="8683487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01C37CEF-9EB2-49AB-89B3-D399267283C8}"/>
                </a:ext>
              </a:extLst>
            </p:cNvPr>
            <p:cNvCxnSpPr>
              <a:cxnSpLocks/>
            </p:cNvCxnSpPr>
            <p:nvPr/>
          </p:nvCxnSpPr>
          <p:spPr>
            <a:xfrm>
              <a:off x="33130" y="5983814"/>
              <a:ext cx="8683487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0967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olo 3">
            <a:extLst>
              <a:ext uri="{FF2B5EF4-FFF2-40B4-BE49-F238E27FC236}">
                <a16:creationId xmlns:a16="http://schemas.microsoft.com/office/drawing/2014/main" id="{D417FE25-E152-4772-B334-A255A2786CFF}"/>
              </a:ext>
            </a:extLst>
          </p:cNvPr>
          <p:cNvSpPr txBox="1">
            <a:spLocks/>
          </p:cNvSpPr>
          <p:nvPr/>
        </p:nvSpPr>
        <p:spPr>
          <a:xfrm>
            <a:off x="332374" y="-66628"/>
            <a:ext cx="7886700" cy="1325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solidFill>
                  <a:prstClr val="white"/>
                </a:solidFill>
                <a:latin typeface="Calibri Light" panose="020F0302020204030204"/>
              </a:rPr>
              <a:t>…c</a:t>
            </a:r>
            <a:r>
              <a:rPr kumimoji="0" lang="it-IT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osa ci ha insegnato il COVID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30CDA78D-9184-4EA1-814F-A753A39D3012}"/>
              </a:ext>
            </a:extLst>
          </p:cNvPr>
          <p:cNvGrpSpPr/>
          <p:nvPr/>
        </p:nvGrpSpPr>
        <p:grpSpPr>
          <a:xfrm>
            <a:off x="455003" y="4610769"/>
            <a:ext cx="8272257" cy="2258054"/>
            <a:chOff x="455003" y="4610769"/>
            <a:chExt cx="8272257" cy="2258054"/>
          </a:xfrm>
        </p:grpSpPr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9B6D06E4-6C75-49EA-B1C8-9E1D06FB1EE8}"/>
                </a:ext>
              </a:extLst>
            </p:cNvPr>
            <p:cNvGrpSpPr/>
            <p:nvPr/>
          </p:nvGrpSpPr>
          <p:grpSpPr>
            <a:xfrm>
              <a:off x="455003" y="4610769"/>
              <a:ext cx="8272257" cy="2258054"/>
              <a:chOff x="265456" y="4467831"/>
              <a:chExt cx="8272257" cy="2258054"/>
            </a:xfrm>
          </p:grpSpPr>
          <p:grpSp>
            <p:nvGrpSpPr>
              <p:cNvPr id="36" name="Gruppo 35">
                <a:extLst>
                  <a:ext uri="{FF2B5EF4-FFF2-40B4-BE49-F238E27FC236}">
                    <a16:creationId xmlns:a16="http://schemas.microsoft.com/office/drawing/2014/main" id="{234A7D91-2E24-49DD-BB42-DC61CDF8EC2A}"/>
                  </a:ext>
                </a:extLst>
              </p:cNvPr>
              <p:cNvGrpSpPr/>
              <p:nvPr/>
            </p:nvGrpSpPr>
            <p:grpSpPr>
              <a:xfrm>
                <a:off x="265456" y="4467831"/>
                <a:ext cx="7026811" cy="2258054"/>
                <a:chOff x="265456" y="4467831"/>
                <a:chExt cx="7026811" cy="2258054"/>
              </a:xfrm>
            </p:grpSpPr>
            <p:pic>
              <p:nvPicPr>
                <p:cNvPr id="38" name="Immagine 37">
                  <a:extLst>
                    <a:ext uri="{FF2B5EF4-FFF2-40B4-BE49-F238E27FC236}">
                      <a16:creationId xmlns:a16="http://schemas.microsoft.com/office/drawing/2014/main" id="{0A6C866F-0CB9-4046-96AE-8EC8182044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65456" y="4467831"/>
                  <a:ext cx="4280711" cy="2258054"/>
                </a:xfrm>
                <a:prstGeom prst="rect">
                  <a:avLst/>
                </a:prstGeom>
              </p:spPr>
            </p:pic>
            <p:sp>
              <p:nvSpPr>
                <p:cNvPr id="39" name="Rettangolo 38">
                  <a:extLst>
                    <a:ext uri="{FF2B5EF4-FFF2-40B4-BE49-F238E27FC236}">
                      <a16:creationId xmlns:a16="http://schemas.microsoft.com/office/drawing/2014/main" id="{9244957D-5BA0-4B87-B400-F21318AA46CC}"/>
                    </a:ext>
                  </a:extLst>
                </p:cNvPr>
                <p:cNvSpPr/>
                <p:nvPr/>
              </p:nvSpPr>
              <p:spPr>
                <a:xfrm>
                  <a:off x="2720267" y="6343509"/>
                  <a:ext cx="4572000" cy="249684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  <a:hlinkClick r:id="rId4"/>
                    </a:rPr>
                    <a:t>Feb. 4 2022</a:t>
                  </a:r>
                  <a:r>
                    <a:rPr kumimoji="0" lang="it-IT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</p:grpSp>
          <p:sp>
            <p:nvSpPr>
              <p:cNvPr id="37" name="Rettangolo 36">
                <a:extLst>
                  <a:ext uri="{FF2B5EF4-FFF2-40B4-BE49-F238E27FC236}">
                    <a16:creationId xmlns:a16="http://schemas.microsoft.com/office/drawing/2014/main" id="{D4BB73A3-D2BE-4AF0-BF61-C96BD9AAF498}"/>
                  </a:ext>
                </a:extLst>
              </p:cNvPr>
              <p:cNvSpPr/>
              <p:nvPr/>
            </p:nvSpPr>
            <p:spPr>
              <a:xfrm>
                <a:off x="4502426" y="5229885"/>
                <a:ext cx="4035287" cy="126021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LA PANDEMIA CI RICORDA CHE LO SCOPO DELLA RICERCA </a:t>
                </a: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È FARE AVANZARE LA CONOSCENZA, NON SONO I NUMERI O IL NOSTRO EGO</a:t>
                </a: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4" name="Connettore diritto 3">
              <a:extLst>
                <a:ext uri="{FF2B5EF4-FFF2-40B4-BE49-F238E27FC236}">
                  <a16:creationId xmlns:a16="http://schemas.microsoft.com/office/drawing/2014/main" id="{47EAD494-DC62-46D6-81E0-DA71710268B6}"/>
                </a:ext>
              </a:extLst>
            </p:cNvPr>
            <p:cNvCxnSpPr/>
            <p:nvPr/>
          </p:nvCxnSpPr>
          <p:spPr>
            <a:xfrm>
              <a:off x="2295939" y="5973417"/>
              <a:ext cx="1997765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diritto 39">
              <a:extLst>
                <a:ext uri="{FF2B5EF4-FFF2-40B4-BE49-F238E27FC236}">
                  <a16:creationId xmlns:a16="http://schemas.microsoft.com/office/drawing/2014/main" id="{A643C7A7-F57C-4C4A-B1FD-A33C4043C04D}"/>
                </a:ext>
              </a:extLst>
            </p:cNvPr>
            <p:cNvCxnSpPr>
              <a:cxnSpLocks/>
            </p:cNvCxnSpPr>
            <p:nvPr/>
          </p:nvCxnSpPr>
          <p:spPr>
            <a:xfrm>
              <a:off x="549966" y="6195391"/>
              <a:ext cx="4022034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diritto 40">
              <a:extLst>
                <a:ext uri="{FF2B5EF4-FFF2-40B4-BE49-F238E27FC236}">
                  <a16:creationId xmlns:a16="http://schemas.microsoft.com/office/drawing/2014/main" id="{6ADBD596-22A5-4D1A-8DEF-55BA3A17E2F2}"/>
                </a:ext>
              </a:extLst>
            </p:cNvPr>
            <p:cNvCxnSpPr>
              <a:cxnSpLocks/>
            </p:cNvCxnSpPr>
            <p:nvPr/>
          </p:nvCxnSpPr>
          <p:spPr>
            <a:xfrm>
              <a:off x="549966" y="6414052"/>
              <a:ext cx="3515138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po 1">
            <a:extLst>
              <a:ext uri="{FF2B5EF4-FFF2-40B4-BE49-F238E27FC236}">
                <a16:creationId xmlns:a16="http://schemas.microsoft.com/office/drawing/2014/main" id="{4AA9E481-68F5-4EFA-8D93-E46EE93961D5}"/>
              </a:ext>
            </a:extLst>
          </p:cNvPr>
          <p:cNvGrpSpPr/>
          <p:nvPr/>
        </p:nvGrpSpPr>
        <p:grpSpPr>
          <a:xfrm>
            <a:off x="343138" y="367900"/>
            <a:ext cx="8608934" cy="1794316"/>
            <a:chOff x="343138" y="367900"/>
            <a:chExt cx="8608934" cy="1794316"/>
          </a:xfrm>
        </p:grpSpPr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97DB4D34-9290-49E3-A329-DE6E07219796}"/>
                </a:ext>
              </a:extLst>
            </p:cNvPr>
            <p:cNvGrpSpPr/>
            <p:nvPr/>
          </p:nvGrpSpPr>
          <p:grpSpPr>
            <a:xfrm>
              <a:off x="343138" y="1084576"/>
              <a:ext cx="8608934" cy="969959"/>
              <a:chOff x="343138" y="1084576"/>
              <a:chExt cx="8608934" cy="969959"/>
            </a:xfrm>
          </p:grpSpPr>
          <p:grpSp>
            <p:nvGrpSpPr>
              <p:cNvPr id="42" name="Gruppo 41">
                <a:extLst>
                  <a:ext uri="{FF2B5EF4-FFF2-40B4-BE49-F238E27FC236}">
                    <a16:creationId xmlns:a16="http://schemas.microsoft.com/office/drawing/2014/main" id="{D8707C3E-FDF5-4A31-9CF2-219A7F02D4E4}"/>
                  </a:ext>
                </a:extLst>
              </p:cNvPr>
              <p:cNvGrpSpPr/>
              <p:nvPr/>
            </p:nvGrpSpPr>
            <p:grpSpPr>
              <a:xfrm>
                <a:off x="1933650" y="1084576"/>
                <a:ext cx="7018422" cy="969959"/>
                <a:chOff x="1933650" y="1084576"/>
                <a:chExt cx="7018422" cy="969959"/>
              </a:xfrm>
            </p:grpSpPr>
            <p:grpSp>
              <p:nvGrpSpPr>
                <p:cNvPr id="43" name="Gruppo 42">
                  <a:extLst>
                    <a:ext uri="{FF2B5EF4-FFF2-40B4-BE49-F238E27FC236}">
                      <a16:creationId xmlns:a16="http://schemas.microsoft.com/office/drawing/2014/main" id="{516434A6-B9AA-4A9F-874A-DD5E3A7A31D2}"/>
                    </a:ext>
                  </a:extLst>
                </p:cNvPr>
                <p:cNvGrpSpPr/>
                <p:nvPr/>
              </p:nvGrpSpPr>
              <p:grpSpPr>
                <a:xfrm>
                  <a:off x="1933650" y="1084576"/>
                  <a:ext cx="7018422" cy="969959"/>
                  <a:chOff x="1933650" y="1084576"/>
                  <a:chExt cx="7018422" cy="969959"/>
                </a:xfrm>
              </p:grpSpPr>
              <p:grpSp>
                <p:nvGrpSpPr>
                  <p:cNvPr id="45" name="Gruppo 44">
                    <a:extLst>
                      <a:ext uri="{FF2B5EF4-FFF2-40B4-BE49-F238E27FC236}">
                        <a16:creationId xmlns:a16="http://schemas.microsoft.com/office/drawing/2014/main" id="{3DFC7C08-0AE4-47E7-9515-E179A3188D79}"/>
                      </a:ext>
                    </a:extLst>
                  </p:cNvPr>
                  <p:cNvGrpSpPr/>
                  <p:nvPr/>
                </p:nvGrpSpPr>
                <p:grpSpPr>
                  <a:xfrm>
                    <a:off x="1933650" y="1084576"/>
                    <a:ext cx="7018422" cy="969959"/>
                    <a:chOff x="1933650" y="1084576"/>
                    <a:chExt cx="7018422" cy="969959"/>
                  </a:xfrm>
                </p:grpSpPr>
                <p:pic>
                  <p:nvPicPr>
                    <p:cNvPr id="47" name="Immagine 46">
                      <a:extLst>
                        <a:ext uri="{FF2B5EF4-FFF2-40B4-BE49-F238E27FC236}">
                          <a16:creationId xmlns:a16="http://schemas.microsoft.com/office/drawing/2014/main" id="{48F09360-8037-42D1-A4E5-354070EAA5B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5"/>
                    <a:srcRect r="1883" b="79269"/>
                    <a:stretch/>
                  </p:blipFill>
                  <p:spPr>
                    <a:xfrm>
                      <a:off x="4214864" y="1084576"/>
                      <a:ext cx="4737208" cy="96995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8" name="Immagine 47">
                      <a:extLst>
                        <a:ext uri="{FF2B5EF4-FFF2-40B4-BE49-F238E27FC236}">
                          <a16:creationId xmlns:a16="http://schemas.microsoft.com/office/drawing/2014/main" id="{FF24D019-745B-4182-96F8-D66878DF6FB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933650" y="1084576"/>
                      <a:ext cx="2334635" cy="969959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46" name="Rettangolo 45">
                    <a:extLst>
                      <a:ext uri="{FF2B5EF4-FFF2-40B4-BE49-F238E27FC236}">
                        <a16:creationId xmlns:a16="http://schemas.microsoft.com/office/drawing/2014/main" id="{AA145AED-4DA2-4090-9D86-16D5A4BD95E9}"/>
                      </a:ext>
                    </a:extLst>
                  </p:cNvPr>
                  <p:cNvSpPr/>
                  <p:nvPr/>
                </p:nvSpPr>
                <p:spPr>
                  <a:xfrm>
                    <a:off x="2011468" y="1763159"/>
                    <a:ext cx="4572000" cy="276999"/>
                  </a:xfrm>
                  <a:prstGeom prst="rect">
                    <a:avLst/>
                  </a:prstGeom>
                </p:spPr>
                <p:txBody>
                  <a:bodyPr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t-IT" sz="12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563C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  <a:hlinkClick r:id="rId7"/>
                      </a:rPr>
                      <a:t>Nov. 29 2021</a:t>
                    </a:r>
                    <a:endParaRPr kumimoji="0" lang="it-IT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44" name="Connettore diritto 43">
                  <a:extLst>
                    <a:ext uri="{FF2B5EF4-FFF2-40B4-BE49-F238E27FC236}">
                      <a16:creationId xmlns:a16="http://schemas.microsoft.com/office/drawing/2014/main" id="{141CB91C-D2B7-4810-8703-599521A8C6EC}"/>
                    </a:ext>
                  </a:extLst>
                </p:cNvPr>
                <p:cNvCxnSpPr/>
                <p:nvPr/>
              </p:nvCxnSpPr>
              <p:spPr>
                <a:xfrm>
                  <a:off x="4263888" y="1405740"/>
                  <a:ext cx="2136913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" name="Rettangolo 9">
                <a:extLst>
                  <a:ext uri="{FF2B5EF4-FFF2-40B4-BE49-F238E27FC236}">
                    <a16:creationId xmlns:a16="http://schemas.microsoft.com/office/drawing/2014/main" id="{8B5970DC-23BE-4643-AED3-D55E51E338DB}"/>
                  </a:ext>
                </a:extLst>
              </p:cNvPr>
              <p:cNvSpPr/>
              <p:nvPr/>
            </p:nvSpPr>
            <p:spPr>
              <a:xfrm>
                <a:off x="343138" y="1132567"/>
                <a:ext cx="1566000" cy="873976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I DATI APERTI SALVANO VITE</a:t>
                </a:r>
              </a:p>
            </p:txBody>
          </p:sp>
        </p:grpSp>
        <p:sp>
          <p:nvSpPr>
            <p:cNvPr id="28" name="Rettangolo 27">
              <a:extLst>
                <a:ext uri="{FF2B5EF4-FFF2-40B4-BE49-F238E27FC236}">
                  <a16:creationId xmlns:a16="http://schemas.microsoft.com/office/drawing/2014/main" id="{B858EA3E-CE4A-43A8-9DB2-1C1CDC8CEE91}"/>
                </a:ext>
              </a:extLst>
            </p:cNvPr>
            <p:cNvSpPr/>
            <p:nvPr/>
          </p:nvSpPr>
          <p:spPr>
            <a:xfrm>
              <a:off x="6837648" y="367900"/>
              <a:ext cx="2028418" cy="179431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SERVONO I DATI</a:t>
              </a:r>
              <a:b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</a:br>
              <a: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[FAIR BY DESIGN]</a:t>
              </a:r>
              <a:b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</a:b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(E NON SOLO LA SINTESI FINALE SOTTO FORMA DI ARTICOLO)</a:t>
              </a:r>
            </a:p>
          </p:txBody>
        </p:sp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FCBDCEF5-0222-4565-B692-D2DAEF20696F}"/>
              </a:ext>
            </a:extLst>
          </p:cNvPr>
          <p:cNvGrpSpPr/>
          <p:nvPr/>
        </p:nvGrpSpPr>
        <p:grpSpPr>
          <a:xfrm>
            <a:off x="3375094" y="2160800"/>
            <a:ext cx="5799444" cy="2860054"/>
            <a:chOff x="913810" y="2191860"/>
            <a:chExt cx="5799444" cy="2860054"/>
          </a:xfrm>
        </p:grpSpPr>
        <p:grpSp>
          <p:nvGrpSpPr>
            <p:cNvPr id="49" name="Gruppo 48">
              <a:extLst>
                <a:ext uri="{FF2B5EF4-FFF2-40B4-BE49-F238E27FC236}">
                  <a16:creationId xmlns:a16="http://schemas.microsoft.com/office/drawing/2014/main" id="{FD2E8853-FF1F-4684-A445-A6C200F9BB07}"/>
                </a:ext>
              </a:extLst>
            </p:cNvPr>
            <p:cNvGrpSpPr/>
            <p:nvPr/>
          </p:nvGrpSpPr>
          <p:grpSpPr>
            <a:xfrm>
              <a:off x="913810" y="2191860"/>
              <a:ext cx="3462259" cy="2315816"/>
              <a:chOff x="5405165" y="1874957"/>
              <a:chExt cx="3462259" cy="2315816"/>
            </a:xfrm>
          </p:grpSpPr>
          <p:grpSp>
            <p:nvGrpSpPr>
              <p:cNvPr id="50" name="Gruppo 49">
                <a:extLst>
                  <a:ext uri="{FF2B5EF4-FFF2-40B4-BE49-F238E27FC236}">
                    <a16:creationId xmlns:a16="http://schemas.microsoft.com/office/drawing/2014/main" id="{68A0299F-F81E-4800-A01E-F592BA627D9A}"/>
                  </a:ext>
                </a:extLst>
              </p:cNvPr>
              <p:cNvGrpSpPr/>
              <p:nvPr/>
            </p:nvGrpSpPr>
            <p:grpSpPr>
              <a:xfrm>
                <a:off x="5405165" y="1874957"/>
                <a:ext cx="3462259" cy="2315816"/>
                <a:chOff x="5405165" y="1874957"/>
                <a:chExt cx="3462259" cy="2315816"/>
              </a:xfrm>
            </p:grpSpPr>
            <p:pic>
              <p:nvPicPr>
                <p:cNvPr id="55" name="Immagine 54">
                  <a:extLst>
                    <a:ext uri="{FF2B5EF4-FFF2-40B4-BE49-F238E27FC236}">
                      <a16:creationId xmlns:a16="http://schemas.microsoft.com/office/drawing/2014/main" id="{B7C65E0B-8041-484A-B133-CC70290E7A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405165" y="1874957"/>
                  <a:ext cx="3462259" cy="2315816"/>
                </a:xfrm>
                <a:prstGeom prst="rect">
                  <a:avLst/>
                </a:prstGeom>
              </p:spPr>
            </p:pic>
            <p:sp>
              <p:nvSpPr>
                <p:cNvPr id="53" name="Rettangolo con angoli arrotondati 52">
                  <a:extLst>
                    <a:ext uri="{FF2B5EF4-FFF2-40B4-BE49-F238E27FC236}">
                      <a16:creationId xmlns:a16="http://schemas.microsoft.com/office/drawing/2014/main" id="{92679411-5B22-4BD5-A950-0E0CAAEE484E}"/>
                    </a:ext>
                  </a:extLst>
                </p:cNvPr>
                <p:cNvSpPr/>
                <p:nvPr/>
              </p:nvSpPr>
              <p:spPr>
                <a:xfrm>
                  <a:off x="5536096" y="2057400"/>
                  <a:ext cx="3011556" cy="139148"/>
                </a:xfrm>
                <a:prstGeom prst="roundRect">
                  <a:avLst/>
                </a:prstGeom>
                <a:noFill/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1" name="Rettangolo con angoli arrotondati 50">
                <a:extLst>
                  <a:ext uri="{FF2B5EF4-FFF2-40B4-BE49-F238E27FC236}">
                    <a16:creationId xmlns:a16="http://schemas.microsoft.com/office/drawing/2014/main" id="{B49AF210-7CBB-4EFC-81CD-8F83138C6621}"/>
                  </a:ext>
                </a:extLst>
              </p:cNvPr>
              <p:cNvSpPr/>
              <p:nvPr/>
            </p:nvSpPr>
            <p:spPr>
              <a:xfrm>
                <a:off x="6081302" y="3055072"/>
                <a:ext cx="1863857" cy="972605"/>
              </a:xfrm>
              <a:prstGeom prst="roundRect">
                <a:avLst/>
              </a:prstGeom>
              <a:noFill/>
              <a:ln w="571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9" name="Rettangolo 28">
              <a:extLst>
                <a:ext uri="{FF2B5EF4-FFF2-40B4-BE49-F238E27FC236}">
                  <a16:creationId xmlns:a16="http://schemas.microsoft.com/office/drawing/2014/main" id="{1C25F467-54B4-443C-9C9D-726265B3FD2A}"/>
                </a:ext>
              </a:extLst>
            </p:cNvPr>
            <p:cNvSpPr/>
            <p:nvPr/>
          </p:nvSpPr>
          <p:spPr>
            <a:xfrm>
              <a:off x="3553153" y="3133383"/>
              <a:ext cx="3160101" cy="19185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…GLI</a:t>
              </a:r>
              <a:r>
                <a:rPr kumimoji="0" lang="it-IT" sz="1800" b="0" i="0" u="none" strike="noStrike" kern="120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ARTICOLI SERVONO SUBITO: PREPRINT!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CON IL SISTEMA TRADIZIONALE AVREMMO VISTO I PRIMI ARTICOLI (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SENZA DATI) 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SE VA BENE A DICEMBRE 2020</a:t>
              </a:r>
              <a:b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</a:b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(9-18 MESI TEMPI MEDI DI PUBBLICAZIONE)</a:t>
              </a:r>
            </a:p>
          </p:txBody>
        </p:sp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99435C12-5DA2-4549-8042-0C3CD90DA46C}"/>
              </a:ext>
            </a:extLst>
          </p:cNvPr>
          <p:cNvGrpSpPr/>
          <p:nvPr/>
        </p:nvGrpSpPr>
        <p:grpSpPr>
          <a:xfrm>
            <a:off x="26295" y="2273195"/>
            <a:ext cx="3446701" cy="2231309"/>
            <a:chOff x="5697299" y="1734404"/>
            <a:chExt cx="3446701" cy="2231309"/>
          </a:xfrm>
        </p:grpSpPr>
        <p:grpSp>
          <p:nvGrpSpPr>
            <p:cNvPr id="33" name="Gruppo 32">
              <a:extLst>
                <a:ext uri="{FF2B5EF4-FFF2-40B4-BE49-F238E27FC236}">
                  <a16:creationId xmlns:a16="http://schemas.microsoft.com/office/drawing/2014/main" id="{6260B28D-4AF7-48F6-A5C0-237EE92E3CEA}"/>
                </a:ext>
              </a:extLst>
            </p:cNvPr>
            <p:cNvGrpSpPr/>
            <p:nvPr/>
          </p:nvGrpSpPr>
          <p:grpSpPr>
            <a:xfrm>
              <a:off x="5697299" y="1734404"/>
              <a:ext cx="3446701" cy="1658256"/>
              <a:chOff x="5697299" y="1734404"/>
              <a:chExt cx="3446701" cy="1658256"/>
            </a:xfrm>
          </p:grpSpPr>
          <p:pic>
            <p:nvPicPr>
              <p:cNvPr id="57" name="Immagine 56">
                <a:extLst>
                  <a:ext uri="{FF2B5EF4-FFF2-40B4-BE49-F238E27FC236}">
                    <a16:creationId xmlns:a16="http://schemas.microsoft.com/office/drawing/2014/main" id="{51D61471-49DE-44BE-8B01-DC2AADB58D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97299" y="1734404"/>
                <a:ext cx="3249450" cy="165825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58" name="Rettangolo 57">
                <a:extLst>
                  <a:ext uri="{FF2B5EF4-FFF2-40B4-BE49-F238E27FC236}">
                    <a16:creationId xmlns:a16="http://schemas.microsoft.com/office/drawing/2014/main" id="{E926D288-A5C5-4FE1-8F03-35F89C006AA5}"/>
                  </a:ext>
                </a:extLst>
              </p:cNvPr>
              <p:cNvSpPr/>
              <p:nvPr/>
            </p:nvSpPr>
            <p:spPr>
              <a:xfrm>
                <a:off x="8388626" y="1763072"/>
                <a:ext cx="755374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hlinkClick r:id="rId10"/>
                  </a:rPr>
                  <a:t>2020</a:t>
                </a: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p:grpSp>
        <p:sp>
          <p:nvSpPr>
            <p:cNvPr id="56" name="Rettangolo 55">
              <a:extLst>
                <a:ext uri="{FF2B5EF4-FFF2-40B4-BE49-F238E27FC236}">
                  <a16:creationId xmlns:a16="http://schemas.microsoft.com/office/drawing/2014/main" id="{CE81E80D-23EA-4E95-AC0B-1DB4C8D1408E}"/>
                </a:ext>
              </a:extLst>
            </p:cNvPr>
            <p:cNvSpPr/>
            <p:nvPr/>
          </p:nvSpPr>
          <p:spPr>
            <a:xfrm>
              <a:off x="5970252" y="3275306"/>
              <a:ext cx="3160101" cy="69040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IL COVID HA DIMOSTRATO CHE OPEN SCIENCE È UNA NECESSIT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Calibri Light" panose="020F0302020204030204" pitchFamily="34" charset="0"/>
                </a:rPr>
                <a:t>À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922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7C517E-DD4D-4ED7-B541-B502381F8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[</a:t>
            </a:r>
            <a:r>
              <a:rPr lang="it-IT" dirty="0" err="1">
                <a:solidFill>
                  <a:schemeClr val="bg1"/>
                </a:solidFill>
              </a:rPr>
              <a:t>reminder</a:t>
            </a:r>
            <a:r>
              <a:rPr lang="it-IT" dirty="0">
                <a:solidFill>
                  <a:schemeClr val="bg1"/>
                </a:solidFill>
              </a:rPr>
              <a:t> #1]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4EBB21B8-AC89-479E-ACFB-E14C861C4541}"/>
              </a:ext>
            </a:extLst>
          </p:cNvPr>
          <p:cNvGrpSpPr/>
          <p:nvPr/>
        </p:nvGrpSpPr>
        <p:grpSpPr>
          <a:xfrm>
            <a:off x="2239766" y="642519"/>
            <a:ext cx="8779531" cy="6215481"/>
            <a:chOff x="2239766" y="642519"/>
            <a:chExt cx="8779531" cy="6215481"/>
          </a:xfrm>
        </p:grpSpPr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936A585E-BC04-415C-BEA4-0FF42F2EA4A9}"/>
                </a:ext>
              </a:extLst>
            </p:cNvPr>
            <p:cNvGrpSpPr/>
            <p:nvPr/>
          </p:nvGrpSpPr>
          <p:grpSpPr>
            <a:xfrm>
              <a:off x="6109278" y="642519"/>
              <a:ext cx="4910019" cy="6016378"/>
              <a:chOff x="6109278" y="642519"/>
              <a:chExt cx="4910019" cy="6016378"/>
            </a:xfrm>
          </p:grpSpPr>
          <p:pic>
            <p:nvPicPr>
              <p:cNvPr id="12" name="Immagine 11">
                <a:extLst>
                  <a:ext uri="{FF2B5EF4-FFF2-40B4-BE49-F238E27FC236}">
                    <a16:creationId xmlns:a16="http://schemas.microsoft.com/office/drawing/2014/main" id="{BA47A774-9BC3-4A3C-9D63-0DB88BFDE8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09278" y="2134173"/>
                <a:ext cx="2887839" cy="4524724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4" name="Immagine 3">
                <a:extLst>
                  <a:ext uri="{FF2B5EF4-FFF2-40B4-BE49-F238E27FC236}">
                    <a16:creationId xmlns:a16="http://schemas.microsoft.com/office/drawing/2014/main" id="{C0F9D7C3-F661-4B12-A73B-841A73DFF0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69470" y="642519"/>
                <a:ext cx="2399918" cy="162361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5" name="Rettangolo 4">
                <a:extLst>
                  <a:ext uri="{FF2B5EF4-FFF2-40B4-BE49-F238E27FC236}">
                    <a16:creationId xmlns:a16="http://schemas.microsoft.com/office/drawing/2014/main" id="{310FF031-67AC-4CF1-B63F-947B12A00F08}"/>
                  </a:ext>
                </a:extLst>
              </p:cNvPr>
              <p:cNvSpPr/>
              <p:nvPr/>
            </p:nvSpPr>
            <p:spPr>
              <a:xfrm>
                <a:off x="7469429" y="1098406"/>
                <a:ext cx="3549868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  <a:hlinkClick r:id="rId5"/>
                  </a:rPr>
                  <a:t>Oct</a:t>
                </a:r>
                <a:r>
                  <a:rPr kumimoji="0" lang="it-IT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  <a:hlinkClick r:id="rId5"/>
                  </a:rPr>
                  <a:t>. 28 2021</a:t>
                </a:r>
                <a:r>
                  <a:rPr kumimoji="0" lang="it-IT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/>
                    <a:ea typeface="+mn-ea"/>
                    <a:cs typeface="+mn-cs"/>
                  </a:rPr>
                  <a:t> </a:t>
                </a:r>
              </a:p>
            </p:txBody>
          </p:sp>
        </p:grpSp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5C9ECC7E-F3AB-4BE9-A5E3-197E5B4323E0}"/>
                </a:ext>
              </a:extLst>
            </p:cNvPr>
            <p:cNvSpPr/>
            <p:nvPr/>
          </p:nvSpPr>
          <p:spPr>
            <a:xfrm>
              <a:off x="2239766" y="5410126"/>
              <a:ext cx="4249656" cy="14478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…CHIUDERE DIETRO ABBONAMENTO SIGINIFICA PRECLUDERE L’ACCESSO ALLA RICERCA SOLIDA…</a:t>
              </a:r>
              <a:b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</a:b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E LASCIARE SPAZIO ALLE FAKE NEWS</a:t>
              </a: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420CFBD6-8079-4B1D-B008-7C0241374B5C}"/>
              </a:ext>
            </a:extLst>
          </p:cNvPr>
          <p:cNvGrpSpPr/>
          <p:nvPr/>
        </p:nvGrpSpPr>
        <p:grpSpPr>
          <a:xfrm>
            <a:off x="0" y="2240084"/>
            <a:ext cx="6336260" cy="2520532"/>
            <a:chOff x="0" y="2240084"/>
            <a:chExt cx="6336260" cy="2520532"/>
          </a:xfrm>
        </p:grpSpPr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D2324BBA-A975-466A-B9E0-4287CDFC7AC2}"/>
                </a:ext>
              </a:extLst>
            </p:cNvPr>
            <p:cNvGrpSpPr/>
            <p:nvPr/>
          </p:nvGrpSpPr>
          <p:grpSpPr>
            <a:xfrm>
              <a:off x="0" y="2240084"/>
              <a:ext cx="6336260" cy="2520532"/>
              <a:chOff x="0" y="2240084"/>
              <a:chExt cx="6336260" cy="2520532"/>
            </a:xfrm>
          </p:grpSpPr>
          <p:sp>
            <p:nvSpPr>
              <p:cNvPr id="13" name="Rettangolo 12">
                <a:extLst>
                  <a:ext uri="{FF2B5EF4-FFF2-40B4-BE49-F238E27FC236}">
                    <a16:creationId xmlns:a16="http://schemas.microsoft.com/office/drawing/2014/main" id="{C053EC2F-E108-4F8F-A525-E805F65F096F}"/>
                  </a:ext>
                </a:extLst>
              </p:cNvPr>
              <p:cNvSpPr/>
              <p:nvPr/>
            </p:nvSpPr>
            <p:spPr>
              <a:xfrm>
                <a:off x="253552" y="3398551"/>
                <a:ext cx="6082708" cy="1362065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NON SAPPIAMO QUALE RICERCA</a:t>
                </a:r>
                <a:br>
                  <a:rPr kumimoji="0" lang="it-I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</a:br>
                <a:r>
                  <a:rPr kumimoji="0" lang="it-I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CHE RESTA CHIUSA OGGI</a:t>
                </a:r>
                <a:br>
                  <a:rPr kumimoji="0" lang="it-I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</a:br>
                <a:r>
                  <a:rPr kumimoji="0" lang="it-I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POTREBBE ISPIRARE DOMANI  SOLUZIONI E IDEE…NESSUN LOCKDOWN PER LA RICERCA</a:t>
                </a:r>
              </a:p>
            </p:txBody>
          </p:sp>
          <p:pic>
            <p:nvPicPr>
              <p:cNvPr id="14" name="Immagine 13">
                <a:extLst>
                  <a:ext uri="{FF2B5EF4-FFF2-40B4-BE49-F238E27FC236}">
                    <a16:creationId xmlns:a16="http://schemas.microsoft.com/office/drawing/2014/main" id="{14AF1FDA-2799-4A74-B32F-05CD61DB159B}"/>
                  </a:ext>
                </a:extLst>
              </p:cNvPr>
              <p:cNvPicPr/>
              <p:nvPr/>
            </p:nvPicPr>
            <p:blipFill rotWithShape="1">
              <a:blip r:embed="rId6"/>
              <a:srcRect l="10376" t="7379" r="11323" b="39495"/>
              <a:stretch/>
            </p:blipFill>
            <p:spPr bwMode="auto">
              <a:xfrm>
                <a:off x="0" y="2240084"/>
                <a:ext cx="3035345" cy="115846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642A9618-E070-41B4-8240-E5CE42A7A86A}"/>
                </a:ext>
              </a:extLst>
            </p:cNvPr>
            <p:cNvSpPr/>
            <p:nvPr/>
          </p:nvSpPr>
          <p:spPr>
            <a:xfrm>
              <a:off x="1275669" y="3168020"/>
              <a:ext cx="1549601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7"/>
                </a:rPr>
                <a:t>Roorick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7"/>
                </a:rPr>
                <a:t>, </a:t>
              </a: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7"/>
                </a:rPr>
                <a:t>June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7"/>
                </a:rPr>
                <a:t> 2020</a:t>
              </a:r>
              <a:endPara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793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50184DD4-F952-46CD-B12B-D19A30A2C029}"/>
              </a:ext>
            </a:extLst>
          </p:cNvPr>
          <p:cNvSpPr/>
          <p:nvPr/>
        </p:nvSpPr>
        <p:spPr>
          <a:xfrm>
            <a:off x="2320373" y="1905137"/>
            <a:ext cx="2490651" cy="592183"/>
          </a:xfrm>
          <a:prstGeom prst="rect">
            <a:avLst/>
          </a:prstGeom>
          <a:solidFill>
            <a:srgbClr val="0127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4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44FB6B7-0227-4B49-B53A-07CF9ACC60C0}"/>
              </a:ext>
            </a:extLst>
          </p:cNvPr>
          <p:cNvSpPr/>
          <p:nvPr/>
        </p:nvSpPr>
        <p:spPr>
          <a:xfrm>
            <a:off x="3431174" y="5375730"/>
            <a:ext cx="2490651" cy="592183"/>
          </a:xfrm>
          <a:prstGeom prst="rect">
            <a:avLst/>
          </a:prstGeom>
          <a:solidFill>
            <a:srgbClr val="01275B"/>
          </a:solidFill>
          <a:ln w="1587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521%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E55C4169-CBA7-49D4-85AE-773465D7817B}"/>
              </a:ext>
            </a:extLst>
          </p:cNvPr>
          <p:cNvGrpSpPr/>
          <p:nvPr/>
        </p:nvGrpSpPr>
        <p:grpSpPr>
          <a:xfrm>
            <a:off x="268682" y="4319937"/>
            <a:ext cx="5862152" cy="2240159"/>
            <a:chOff x="268682" y="4319937"/>
            <a:chExt cx="5862152" cy="2240159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D72360D3-1924-41A0-910C-243F6CB38123}"/>
                </a:ext>
              </a:extLst>
            </p:cNvPr>
            <p:cNvPicPr/>
            <p:nvPr/>
          </p:nvPicPr>
          <p:blipFill rotWithShape="1">
            <a:blip r:embed="rId3"/>
            <a:srcRect l="30878" t="24359" r="34883" b="7437"/>
            <a:stretch/>
          </p:blipFill>
          <p:spPr bwMode="auto">
            <a:xfrm>
              <a:off x="268682" y="4319937"/>
              <a:ext cx="1968953" cy="220580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FEBB3436-D591-443B-AED2-642A98AAA7DC}"/>
                </a:ext>
              </a:extLst>
            </p:cNvPr>
            <p:cNvSpPr/>
            <p:nvPr/>
          </p:nvSpPr>
          <p:spPr>
            <a:xfrm>
              <a:off x="3239589" y="5967913"/>
              <a:ext cx="2891245" cy="592183"/>
            </a:xfrm>
            <a:prstGeom prst="rect">
              <a:avLst/>
            </a:prstGeom>
            <a:solidFill>
              <a:srgbClr val="007C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AUMENTO DEI PREZZI DELLE RIVISTE 1986-2015</a:t>
              </a:r>
            </a:p>
          </p:txBody>
        </p:sp>
      </p:grpSp>
      <p:sp>
        <p:nvSpPr>
          <p:cNvPr id="10" name="Rettangolo 9">
            <a:extLst>
              <a:ext uri="{FF2B5EF4-FFF2-40B4-BE49-F238E27FC236}">
                <a16:creationId xmlns:a16="http://schemas.microsoft.com/office/drawing/2014/main" id="{E07DA587-6933-4B9B-B0FF-F36C19EDAB05}"/>
              </a:ext>
            </a:extLst>
          </p:cNvPr>
          <p:cNvSpPr/>
          <p:nvPr/>
        </p:nvSpPr>
        <p:spPr>
          <a:xfrm>
            <a:off x="4941755" y="1773424"/>
            <a:ext cx="2899954" cy="775063"/>
          </a:xfrm>
          <a:prstGeom prst="rect">
            <a:avLst/>
          </a:prstGeom>
          <a:solidFill>
            <a:srgbClr val="007C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VOLTE PER CUI OGNI ENTE PAGA LA RICERCA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B6B90EB-91F0-465B-8060-A259EF07FBE5}"/>
              </a:ext>
            </a:extLst>
          </p:cNvPr>
          <p:cNvSpPr/>
          <p:nvPr/>
        </p:nvSpPr>
        <p:spPr>
          <a:xfrm>
            <a:off x="2564212" y="2672739"/>
            <a:ext cx="2002972" cy="3308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2E5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E5369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STIPENDIO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37CC0AB-1CCF-4BB8-895E-E7B2BAAFB9BD}"/>
              </a:ext>
            </a:extLst>
          </p:cNvPr>
          <p:cNvSpPr/>
          <p:nvPr/>
        </p:nvSpPr>
        <p:spPr>
          <a:xfrm>
            <a:off x="2564212" y="3954485"/>
            <a:ext cx="2002972" cy="3308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2E5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E5369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ABBONAMENTI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57E2ACA-556D-40FA-A56D-6BA5742736E1}"/>
              </a:ext>
            </a:extLst>
          </p:cNvPr>
          <p:cNvSpPr/>
          <p:nvPr/>
        </p:nvSpPr>
        <p:spPr>
          <a:xfrm>
            <a:off x="2564212" y="3231063"/>
            <a:ext cx="2002972" cy="3308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2E5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E5369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FONDI RICERCA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3C89F7A-CDB3-4960-BC85-6CDA78A8F077}"/>
              </a:ext>
            </a:extLst>
          </p:cNvPr>
          <p:cNvSpPr/>
          <p:nvPr/>
        </p:nvSpPr>
        <p:spPr>
          <a:xfrm>
            <a:off x="2564212" y="5005474"/>
            <a:ext cx="2002972" cy="3308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2E5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2E5369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DIRITTI DI RIUSO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D49BFE74-A10D-4148-BFBC-E8F1DA7305CA}"/>
              </a:ext>
            </a:extLst>
          </p:cNvPr>
          <p:cNvGrpSpPr/>
          <p:nvPr/>
        </p:nvGrpSpPr>
        <p:grpSpPr>
          <a:xfrm>
            <a:off x="2054760" y="3572400"/>
            <a:ext cx="6148713" cy="391886"/>
            <a:chOff x="2054761" y="3572400"/>
            <a:chExt cx="5921828" cy="391886"/>
          </a:xfrm>
        </p:grpSpPr>
        <p:cxnSp>
          <p:nvCxnSpPr>
            <p:cNvPr id="18" name="Connettore diritto 17">
              <a:extLst>
                <a:ext uri="{FF2B5EF4-FFF2-40B4-BE49-F238E27FC236}">
                  <a16:creationId xmlns:a16="http://schemas.microsoft.com/office/drawing/2014/main" id="{7C185B06-E128-4535-A178-330E8E7610A5}"/>
                </a:ext>
              </a:extLst>
            </p:cNvPr>
            <p:cNvCxnSpPr/>
            <p:nvPr/>
          </p:nvCxnSpPr>
          <p:spPr>
            <a:xfrm>
              <a:off x="2054761" y="3763442"/>
              <a:ext cx="3021874" cy="0"/>
            </a:xfrm>
            <a:prstGeom prst="line">
              <a:avLst/>
            </a:prstGeom>
            <a:ln w="57150">
              <a:solidFill>
                <a:srgbClr val="007C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ttangolo 18">
              <a:extLst>
                <a:ext uri="{FF2B5EF4-FFF2-40B4-BE49-F238E27FC236}">
                  <a16:creationId xmlns:a16="http://schemas.microsoft.com/office/drawing/2014/main" id="{FB268821-F050-4862-A97C-EB87B6CE3E5A}"/>
                </a:ext>
              </a:extLst>
            </p:cNvPr>
            <p:cNvSpPr/>
            <p:nvPr/>
          </p:nvSpPr>
          <p:spPr>
            <a:xfrm>
              <a:off x="5076635" y="3572400"/>
              <a:ext cx="2899954" cy="391886"/>
            </a:xfrm>
            <a:prstGeom prst="rect">
              <a:avLst/>
            </a:prstGeom>
            <a:solidFill>
              <a:srgbClr val="007C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SI PUBBLICANO I RISULTATI</a:t>
              </a:r>
            </a:p>
          </p:txBody>
        </p:sp>
      </p:grpSp>
      <p:sp>
        <p:nvSpPr>
          <p:cNvPr id="21" name="Freccia a destra 20">
            <a:extLst>
              <a:ext uri="{FF2B5EF4-FFF2-40B4-BE49-F238E27FC236}">
                <a16:creationId xmlns:a16="http://schemas.microsoft.com/office/drawing/2014/main" id="{B6C64E07-EE31-4C76-A282-17EBC148AD56}"/>
              </a:ext>
            </a:extLst>
          </p:cNvPr>
          <p:cNvSpPr/>
          <p:nvPr/>
        </p:nvSpPr>
        <p:spPr>
          <a:xfrm>
            <a:off x="6248401" y="4503678"/>
            <a:ext cx="2882537" cy="2205802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INDOVINATE: I BUDGET BIBLIOTECA SONO CRESCIUTI 521%?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6AC0C6A6-7316-48B6-AB60-C686D83DE8C9}"/>
              </a:ext>
            </a:extLst>
          </p:cNvPr>
          <p:cNvSpPr/>
          <p:nvPr/>
        </p:nvSpPr>
        <p:spPr>
          <a:xfrm>
            <a:off x="6226917" y="6496947"/>
            <a:ext cx="1811742" cy="334315"/>
          </a:xfrm>
          <a:prstGeom prst="rect">
            <a:avLst/>
          </a:prstGeom>
          <a:solidFill>
            <a:schemeClr val="bg2"/>
          </a:solidFill>
          <a:ln>
            <a:solidFill>
              <a:srgbClr val="007C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solidFill>
                    <a:srgbClr val="007C9E"/>
                  </a:solidFill>
                </a:ln>
                <a:solidFill>
                  <a:srgbClr val="2E5369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TAGLI, TAGLI, TAGLI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4123DB9-B9E3-4268-ABB1-D3912B96EE4D}"/>
              </a:ext>
            </a:extLst>
          </p:cNvPr>
          <p:cNvSpPr/>
          <p:nvPr/>
        </p:nvSpPr>
        <p:spPr>
          <a:xfrm>
            <a:off x="2320373" y="4373916"/>
            <a:ext cx="2490651" cy="592183"/>
          </a:xfrm>
          <a:prstGeom prst="rect">
            <a:avLst/>
          </a:prstGeom>
          <a:solidFill>
            <a:srgbClr val="01275B"/>
          </a:solidFill>
          <a:ln w="1587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4,4 milioni €</a:t>
            </a:r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664ACD79-5E0C-4527-AF52-21857B34F46A}"/>
              </a:ext>
            </a:extLst>
          </p:cNvPr>
          <p:cNvGrpSpPr/>
          <p:nvPr/>
        </p:nvGrpSpPr>
        <p:grpSpPr>
          <a:xfrm>
            <a:off x="0" y="2151017"/>
            <a:ext cx="2685000" cy="1645470"/>
            <a:chOff x="5316169" y="5892214"/>
            <a:chExt cx="3740939" cy="2292590"/>
          </a:xfrm>
        </p:grpSpPr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297F477A-014E-4B7D-A284-D7A08CB1CF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" b="-12797"/>
            <a:stretch/>
          </p:blipFill>
          <p:spPr>
            <a:xfrm>
              <a:off x="5316169" y="5892214"/>
              <a:ext cx="3740939" cy="229259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6" name="Rettangolo 25">
              <a:extLst>
                <a:ext uri="{FF2B5EF4-FFF2-40B4-BE49-F238E27FC236}">
                  <a16:creationId xmlns:a16="http://schemas.microsoft.com/office/drawing/2014/main" id="{95592E45-D167-40C6-A443-93A7F0A4BDF1}"/>
                </a:ext>
              </a:extLst>
            </p:cNvPr>
            <p:cNvSpPr/>
            <p:nvPr/>
          </p:nvSpPr>
          <p:spPr>
            <a:xfrm>
              <a:off x="6461479" y="7704062"/>
              <a:ext cx="1327810" cy="3001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  <a:hlinkClick r:id="rId5"/>
                </a:rPr>
                <a:t>J. Tennant, 2018</a:t>
              </a:r>
              <a:r>
                <a:rPr kumimoji="0" lang="it-IT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27" name="Titolo 1">
            <a:extLst>
              <a:ext uri="{FF2B5EF4-FFF2-40B4-BE49-F238E27FC236}">
                <a16:creationId xmlns:a16="http://schemas.microsoft.com/office/drawing/2014/main" id="{B020D786-A3ED-44F3-8470-4444A44381BD}"/>
              </a:ext>
            </a:extLst>
          </p:cNvPr>
          <p:cNvSpPr txBox="1">
            <a:spLocks/>
          </p:cNvSpPr>
          <p:nvPr/>
        </p:nvSpPr>
        <p:spPr>
          <a:xfrm>
            <a:off x="609600" y="200535"/>
            <a:ext cx="8125097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Comunicazione scientifica. Qualche cifra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F6023955-3C61-4042-B133-A524F7B092B2}"/>
              </a:ext>
            </a:extLst>
          </p:cNvPr>
          <p:cNvGrpSpPr/>
          <p:nvPr/>
        </p:nvGrpSpPr>
        <p:grpSpPr>
          <a:xfrm>
            <a:off x="2292458" y="189821"/>
            <a:ext cx="6851542" cy="1678964"/>
            <a:chOff x="2292458" y="189821"/>
            <a:chExt cx="6851542" cy="1678964"/>
          </a:xfrm>
        </p:grpSpPr>
        <p:grpSp>
          <p:nvGrpSpPr>
            <p:cNvPr id="28" name="Gruppo 27">
              <a:extLst>
                <a:ext uri="{FF2B5EF4-FFF2-40B4-BE49-F238E27FC236}">
                  <a16:creationId xmlns:a16="http://schemas.microsoft.com/office/drawing/2014/main" id="{D5DD7ACC-7239-4E48-9BF9-B69314ED172E}"/>
                </a:ext>
              </a:extLst>
            </p:cNvPr>
            <p:cNvGrpSpPr/>
            <p:nvPr/>
          </p:nvGrpSpPr>
          <p:grpSpPr>
            <a:xfrm>
              <a:off x="5166464" y="189821"/>
              <a:ext cx="3977536" cy="1678964"/>
              <a:chOff x="5166464" y="189821"/>
              <a:chExt cx="3977536" cy="1678964"/>
            </a:xfrm>
          </p:grpSpPr>
          <p:pic>
            <p:nvPicPr>
              <p:cNvPr id="29" name="Immagine 28">
                <a:extLst>
                  <a:ext uri="{FF2B5EF4-FFF2-40B4-BE49-F238E27FC236}">
                    <a16:creationId xmlns:a16="http://schemas.microsoft.com/office/drawing/2014/main" id="{ABA76764-4480-4626-AAF4-9707456132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66464" y="189821"/>
                <a:ext cx="3621214" cy="144683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0" name="Rettangolo 29">
                <a:extLst>
                  <a:ext uri="{FF2B5EF4-FFF2-40B4-BE49-F238E27FC236}">
                    <a16:creationId xmlns:a16="http://schemas.microsoft.com/office/drawing/2014/main" id="{40D83E19-637F-4481-80F4-1216ABCA8567}"/>
                  </a:ext>
                </a:extLst>
              </p:cNvPr>
              <p:cNvSpPr/>
              <p:nvPr/>
            </p:nvSpPr>
            <p:spPr>
              <a:xfrm>
                <a:off x="6653349" y="1276602"/>
                <a:ext cx="2490651" cy="592183"/>
              </a:xfrm>
              <a:prstGeom prst="rect">
                <a:avLst/>
              </a:prstGeom>
              <a:solidFill>
                <a:srgbClr val="012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1 miliardo $</a:t>
                </a:r>
              </a:p>
            </p:txBody>
          </p:sp>
        </p:grpSp>
        <p:sp>
          <p:nvSpPr>
            <p:cNvPr id="31" name="Rettangolo 30">
              <a:extLst>
                <a:ext uri="{FF2B5EF4-FFF2-40B4-BE49-F238E27FC236}">
                  <a16:creationId xmlns:a16="http://schemas.microsoft.com/office/drawing/2014/main" id="{83ECF3BE-938F-45E0-A801-6D2B914D65DF}"/>
                </a:ext>
              </a:extLst>
            </p:cNvPr>
            <p:cNvSpPr/>
            <p:nvPr/>
          </p:nvSpPr>
          <p:spPr>
            <a:xfrm>
              <a:off x="2292458" y="811884"/>
              <a:ext cx="2899954" cy="775063"/>
            </a:xfrm>
            <a:prstGeom prst="rect">
              <a:avLst/>
            </a:prstGeom>
            <a:solidFill>
              <a:srgbClr val="007C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COSTO DELLA PEER REVIEW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282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9715" y="191500"/>
            <a:ext cx="9083615" cy="1325563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… ma come funziona oggi la comunicazione scientifica?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A55D961-D61B-463E-B4C9-FE2D0BC40196}"/>
              </a:ext>
            </a:extLst>
          </p:cNvPr>
          <p:cNvSpPr/>
          <p:nvPr/>
        </p:nvSpPr>
        <p:spPr>
          <a:xfrm>
            <a:off x="137748" y="2513172"/>
            <a:ext cx="4676798" cy="13255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PAGHIAMO OGNI ANNO 10 MILIARDI IN ABBONAMENTI A RIVISTE – PER CHIUDERE UN CONTENUTO PER IL QUALE NON VENITE PAGATI (AUTORI E REVISORI), CHE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È STATO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CREATO CON FONDI PUBBLICI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61A8716B-BD35-45A3-9866-4637FF90E8AF}"/>
              </a:ext>
            </a:extLst>
          </p:cNvPr>
          <p:cNvSpPr/>
          <p:nvPr/>
        </p:nvSpPr>
        <p:spPr>
          <a:xfrm>
            <a:off x="5013416" y="1458085"/>
            <a:ext cx="3955019" cy="18273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… QUINDI OGGI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LEGGERE NON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È GRATIS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: PAGHIAMO (IN REGIME DI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ABBONAMENTO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– NON IN OPEN ACCESS A PAGAMENTO)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3800/5000 $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PER ARTICOLO – ESCLUDENDO DALLA LETTURA CHI NON HA ABBONAMENTO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282BC909-A895-477A-9FAA-10EF66107D52}"/>
              </a:ext>
            </a:extLst>
          </p:cNvPr>
          <p:cNvGrpSpPr/>
          <p:nvPr/>
        </p:nvGrpSpPr>
        <p:grpSpPr>
          <a:xfrm>
            <a:off x="328773" y="4970584"/>
            <a:ext cx="4684643" cy="1750045"/>
            <a:chOff x="328773" y="4970584"/>
            <a:chExt cx="4684643" cy="1750045"/>
          </a:xfrm>
        </p:grpSpPr>
        <p:sp>
          <p:nvSpPr>
            <p:cNvPr id="36" name="Rettangolo 35">
              <a:extLst>
                <a:ext uri="{FF2B5EF4-FFF2-40B4-BE49-F238E27FC236}">
                  <a16:creationId xmlns:a16="http://schemas.microsoft.com/office/drawing/2014/main" id="{7E251228-1621-4B39-B6E8-AADF7DF753A4}"/>
                </a:ext>
              </a:extLst>
            </p:cNvPr>
            <p:cNvSpPr/>
            <p:nvPr/>
          </p:nvSpPr>
          <p:spPr>
            <a:xfrm>
              <a:off x="328773" y="4970584"/>
              <a:ext cx="3594116" cy="121333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PERCH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Calibri Light" panose="020F0302020204030204" pitchFamily="34" charset="0"/>
                </a:rPr>
                <a:t>É 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Calibri Light" panose="020F0302020204030204" pitchFamily="34" charset="0"/>
                </a:rPr>
                <a:t>LA VALUTAZIONE 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È DIVENTATA UN’OSSESSIONE 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E SI FA DI TUTTO PUR DI PUBBLICARE… «GAME THE SYSTEM»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grpSp>
          <p:nvGrpSpPr>
            <p:cNvPr id="40" name="Gruppo 39">
              <a:extLst>
                <a:ext uri="{FF2B5EF4-FFF2-40B4-BE49-F238E27FC236}">
                  <a16:creationId xmlns:a16="http://schemas.microsoft.com/office/drawing/2014/main" id="{8EC9EFB9-EC96-45DD-9D93-4394415CEBBE}"/>
                </a:ext>
              </a:extLst>
            </p:cNvPr>
            <p:cNvGrpSpPr/>
            <p:nvPr/>
          </p:nvGrpSpPr>
          <p:grpSpPr>
            <a:xfrm>
              <a:off x="3725470" y="5485837"/>
              <a:ext cx="1287946" cy="1234792"/>
              <a:chOff x="3719222" y="4695923"/>
              <a:chExt cx="2101874" cy="2015130"/>
            </a:xfrm>
          </p:grpSpPr>
          <p:pic>
            <p:nvPicPr>
              <p:cNvPr id="41" name="Immagine 40">
                <a:extLst>
                  <a:ext uri="{FF2B5EF4-FFF2-40B4-BE49-F238E27FC236}">
                    <a16:creationId xmlns:a16="http://schemas.microsoft.com/office/drawing/2014/main" id="{EEC5F12F-3EB1-45A6-AC48-874C2ECBB217}"/>
                  </a:ext>
                </a:extLst>
              </p:cNvPr>
              <p:cNvPicPr/>
              <p:nvPr/>
            </p:nvPicPr>
            <p:blipFill rotWithShape="1">
              <a:blip r:embed="rId3"/>
              <a:srcRect l="39999" t="22413" r="25451" b="9241"/>
              <a:stretch/>
            </p:blipFill>
            <p:spPr bwMode="auto">
              <a:xfrm>
                <a:off x="3719222" y="4695923"/>
                <a:ext cx="1811170" cy="201513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2" name="Rettangolo 41">
                <a:extLst>
                  <a:ext uri="{FF2B5EF4-FFF2-40B4-BE49-F238E27FC236}">
                    <a16:creationId xmlns:a16="http://schemas.microsoft.com/office/drawing/2014/main" id="{3C13CB94-F7A3-4F85-9C5F-4F1F3DB883E0}"/>
                  </a:ext>
                </a:extLst>
              </p:cNvPr>
              <p:cNvSpPr/>
              <p:nvPr/>
            </p:nvSpPr>
            <p:spPr>
              <a:xfrm>
                <a:off x="4835744" y="5364217"/>
                <a:ext cx="985352" cy="3392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hlinkClick r:id="rId4"/>
                  </a:rPr>
                  <a:t>2019</a:t>
                </a:r>
                <a:r>
                  <a:rPr kumimoji="0" lang="it-IT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</a:t>
                </a:r>
              </a:p>
            </p:txBody>
          </p:sp>
        </p:grpSp>
      </p:grpSp>
      <p:sp>
        <p:nvSpPr>
          <p:cNvPr id="16" name="Rettangolo 15">
            <a:extLst>
              <a:ext uri="{FF2B5EF4-FFF2-40B4-BE49-F238E27FC236}">
                <a16:creationId xmlns:a16="http://schemas.microsoft.com/office/drawing/2014/main" id="{7C39ACC1-97B1-478B-82B0-153ECD91D02A}"/>
              </a:ext>
            </a:extLst>
          </p:cNvPr>
          <p:cNvSpPr/>
          <p:nvPr/>
        </p:nvSpPr>
        <p:spPr>
          <a:xfrm>
            <a:off x="625773" y="1513328"/>
            <a:ext cx="3824469" cy="82647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FOCUS SOLO SUL PRODOTTO FINALE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(ARTICOLO SU RIVISTA «PRESTIGIOSA») PER RAGIONI DI VALUTAZIONE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6434D07E-FAF8-4EEB-B6F7-670834AA4790}"/>
              </a:ext>
            </a:extLst>
          </p:cNvPr>
          <p:cNvGrpSpPr/>
          <p:nvPr/>
        </p:nvGrpSpPr>
        <p:grpSpPr>
          <a:xfrm>
            <a:off x="4814546" y="3285391"/>
            <a:ext cx="4329454" cy="3681050"/>
            <a:chOff x="4814546" y="3285391"/>
            <a:chExt cx="4329454" cy="3681050"/>
          </a:xfrm>
        </p:grpSpPr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517E45B3-28C9-45FC-8CD4-91A8331A9033}"/>
                </a:ext>
              </a:extLst>
            </p:cNvPr>
            <p:cNvGrpSpPr/>
            <p:nvPr/>
          </p:nvGrpSpPr>
          <p:grpSpPr>
            <a:xfrm>
              <a:off x="4814546" y="3285391"/>
              <a:ext cx="4329454" cy="3681050"/>
              <a:chOff x="4814546" y="3285391"/>
              <a:chExt cx="4329454" cy="3681050"/>
            </a:xfrm>
          </p:grpSpPr>
          <p:grpSp>
            <p:nvGrpSpPr>
              <p:cNvPr id="10" name="Gruppo 9">
                <a:extLst>
                  <a:ext uri="{FF2B5EF4-FFF2-40B4-BE49-F238E27FC236}">
                    <a16:creationId xmlns:a16="http://schemas.microsoft.com/office/drawing/2014/main" id="{731F838C-E0D9-4E48-91F3-A8F4AD635A89}"/>
                  </a:ext>
                </a:extLst>
              </p:cNvPr>
              <p:cNvGrpSpPr/>
              <p:nvPr/>
            </p:nvGrpSpPr>
            <p:grpSpPr>
              <a:xfrm>
                <a:off x="4814546" y="3534508"/>
                <a:ext cx="3297116" cy="3431933"/>
                <a:chOff x="5109851" y="3285391"/>
                <a:chExt cx="3297116" cy="3431933"/>
              </a:xfrm>
            </p:grpSpPr>
            <p:sp>
              <p:nvSpPr>
                <p:cNvPr id="30" name="Rettangolo 29">
                  <a:extLst>
                    <a:ext uri="{FF2B5EF4-FFF2-40B4-BE49-F238E27FC236}">
                      <a16:creationId xmlns:a16="http://schemas.microsoft.com/office/drawing/2014/main" id="{F8B1979A-191A-4BC7-A778-8C92E0A1107F}"/>
                    </a:ext>
                  </a:extLst>
                </p:cNvPr>
                <p:cNvSpPr/>
                <p:nvPr/>
              </p:nvSpPr>
              <p:spPr>
                <a:xfrm>
                  <a:off x="5109851" y="3285391"/>
                  <a:ext cx="3297116" cy="1462455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 Light" panose="020F0302020204030204"/>
                      <a:ea typeface="+mn-ea"/>
                      <a:cs typeface="+mn-cs"/>
                    </a:rPr>
                    <a:t>… E 43% DI RITRATTAZIONI PER FRODE, CON UNA DIRETTA CORRELAZIONE #RITRATTAZIONI/JOURNAL IMPACT FACTOR</a:t>
                  </a:r>
                </a:p>
              </p:txBody>
            </p:sp>
            <p:pic>
              <p:nvPicPr>
                <p:cNvPr id="35" name="Immagine 34">
                  <a:extLst>
                    <a:ext uri="{FF2B5EF4-FFF2-40B4-BE49-F238E27FC236}">
                      <a16:creationId xmlns:a16="http://schemas.microsoft.com/office/drawing/2014/main" id="{C4ED9273-5DE8-4736-801C-10717648E0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507591" y="4649668"/>
                  <a:ext cx="2639673" cy="2067656"/>
                </a:xfrm>
                <a:prstGeom prst="rect">
                  <a:avLst/>
                </a:prstGeom>
              </p:spPr>
            </p:pic>
          </p:grpSp>
          <p:pic>
            <p:nvPicPr>
              <p:cNvPr id="37" name="Immagine 36">
                <a:extLst>
                  <a:ext uri="{FF2B5EF4-FFF2-40B4-BE49-F238E27FC236}">
                    <a16:creationId xmlns:a16="http://schemas.microsoft.com/office/drawing/2014/main" id="{420212E4-681C-496B-949E-F9CCC511EC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945" t="12037" r="76697" b="62192"/>
              <a:stretch/>
            </p:blipFill>
            <p:spPr>
              <a:xfrm>
                <a:off x="7967898" y="3285391"/>
                <a:ext cx="1176102" cy="88074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86F8D459-A669-438C-A709-C8EA40FFE66B}"/>
                </a:ext>
              </a:extLst>
            </p:cNvPr>
            <p:cNvSpPr/>
            <p:nvPr/>
          </p:nvSpPr>
          <p:spPr>
            <a:xfrm>
              <a:off x="5636360" y="6543389"/>
              <a:ext cx="179152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  <a:hlinkClick r:id="rId7"/>
                </a:rPr>
                <a:t>2011</a:t>
              </a:r>
              <a:r>
                <a:rPr kumimoji="0" lang="it-IT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1BD07A55-348D-4AD4-866D-A7ADA1A1F89E}"/>
              </a:ext>
            </a:extLst>
          </p:cNvPr>
          <p:cNvGrpSpPr/>
          <p:nvPr/>
        </p:nvGrpSpPr>
        <p:grpSpPr>
          <a:xfrm>
            <a:off x="-30452" y="3838735"/>
            <a:ext cx="4440083" cy="1206653"/>
            <a:chOff x="-30452" y="3838735"/>
            <a:chExt cx="4440083" cy="1206653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66C751D2-4DAE-4F32-A3F7-E3B96E96463C}"/>
                </a:ext>
              </a:extLst>
            </p:cNvPr>
            <p:cNvGrpSpPr/>
            <p:nvPr/>
          </p:nvGrpSpPr>
          <p:grpSpPr>
            <a:xfrm>
              <a:off x="-30452" y="3838735"/>
              <a:ext cx="4440083" cy="1206653"/>
              <a:chOff x="-30452" y="3838735"/>
              <a:chExt cx="4440083" cy="1206653"/>
            </a:xfrm>
          </p:grpSpPr>
          <p:sp>
            <p:nvSpPr>
              <p:cNvPr id="26" name="Rettangolo 25">
                <a:extLst>
                  <a:ext uri="{FF2B5EF4-FFF2-40B4-BE49-F238E27FC236}">
                    <a16:creationId xmlns:a16="http://schemas.microsoft.com/office/drawing/2014/main" id="{F81C28D6-162D-49DB-A635-214766E07FCC}"/>
                  </a:ext>
                </a:extLst>
              </p:cNvPr>
              <p:cNvSpPr/>
              <p:nvPr/>
            </p:nvSpPr>
            <p:spPr>
              <a:xfrm>
                <a:off x="1112515" y="4020639"/>
                <a:ext cx="3297116" cy="826477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…ARRIVIAMO AD AVERE FINO AL 70% DI STUDI NON RIPRODUCIBILI…</a:t>
                </a:r>
              </a:p>
            </p:txBody>
          </p:sp>
          <p:pic>
            <p:nvPicPr>
              <p:cNvPr id="4" name="Immagine 3">
                <a:extLst>
                  <a:ext uri="{FF2B5EF4-FFF2-40B4-BE49-F238E27FC236}">
                    <a16:creationId xmlns:a16="http://schemas.microsoft.com/office/drawing/2014/main" id="{D0010843-04D8-4E97-B433-550A6E6CEF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t="-6453" r="44643" b="64607"/>
              <a:stretch/>
            </p:blipFill>
            <p:spPr>
              <a:xfrm>
                <a:off x="-14539" y="3838735"/>
                <a:ext cx="1046878" cy="620682"/>
              </a:xfrm>
              <a:prstGeom prst="rect">
                <a:avLst/>
              </a:prstGeom>
            </p:spPr>
          </p:pic>
          <p:pic>
            <p:nvPicPr>
              <p:cNvPr id="5" name="Immagine 4">
                <a:extLst>
                  <a:ext uri="{FF2B5EF4-FFF2-40B4-BE49-F238E27FC236}">
                    <a16:creationId xmlns:a16="http://schemas.microsoft.com/office/drawing/2014/main" id="{A9AB1FDB-E555-41C1-80A1-6D7383980B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-1" t="56908" r="-65"/>
              <a:stretch/>
            </p:blipFill>
            <p:spPr>
              <a:xfrm>
                <a:off x="-30452" y="4404377"/>
                <a:ext cx="1891153" cy="641011"/>
              </a:xfrm>
              <a:prstGeom prst="rect">
                <a:avLst/>
              </a:prstGeom>
            </p:spPr>
          </p:pic>
        </p:grpSp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9FDE183D-8F48-4C65-8AF0-70E28A78641D}"/>
                </a:ext>
              </a:extLst>
            </p:cNvPr>
            <p:cNvSpPr/>
            <p:nvPr/>
          </p:nvSpPr>
          <p:spPr>
            <a:xfrm>
              <a:off x="625773" y="3910475"/>
              <a:ext cx="44114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900" dirty="0">
                  <a:hlinkClick r:id="rId10"/>
                </a:rPr>
                <a:t>2016</a:t>
              </a:r>
              <a:r>
                <a:rPr lang="it-IT" sz="90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753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4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294A3E-FD67-4DD7-854F-7EDAB60CE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Avete visto questo video?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3457839C-726E-4633-AE78-DBB6FE6B9E63}"/>
              </a:ext>
            </a:extLst>
          </p:cNvPr>
          <p:cNvGrpSpPr/>
          <p:nvPr/>
        </p:nvGrpSpPr>
        <p:grpSpPr>
          <a:xfrm>
            <a:off x="108088" y="1305656"/>
            <a:ext cx="4084983" cy="3974244"/>
            <a:chOff x="-1557959" y="871344"/>
            <a:chExt cx="4084983" cy="3974244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83F7D8AA-DC3F-4421-8367-74E8AAF55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557959" y="871344"/>
              <a:ext cx="1828730" cy="1867148"/>
            </a:xfrm>
            <a:prstGeom prst="rect">
              <a:avLst/>
            </a:prstGeom>
          </p:spPr>
        </p:pic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C2614DD1-F9B1-4CE1-8ABF-2C2917F90545}"/>
                </a:ext>
              </a:extLst>
            </p:cNvPr>
            <p:cNvSpPr/>
            <p:nvPr/>
          </p:nvSpPr>
          <p:spPr>
            <a:xfrm>
              <a:off x="-1257370" y="2738492"/>
              <a:ext cx="3784394" cy="210709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«DUNQUE FAMMI CAPIRE. VUOI FAR PAGARE 11.000 $ PER PUBBLICARE OPEN, DI FATTO PERMETTENDO SOLO AI RICERCATORI CON MOLTI FONDI DI PUBBLICARE, COSA CHE 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DI FATTO VA CONTRO IL PRINCIPIO STESSO DI AVERE L’OPEN ACCESS»</a:t>
              </a:r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FFE3E639-B272-47AA-AB6E-35DF100DAD62}"/>
              </a:ext>
            </a:extLst>
          </p:cNvPr>
          <p:cNvGrpSpPr/>
          <p:nvPr/>
        </p:nvGrpSpPr>
        <p:grpSpPr>
          <a:xfrm>
            <a:off x="570483" y="5401656"/>
            <a:ext cx="5289512" cy="1330592"/>
            <a:chOff x="3740062" y="748553"/>
            <a:chExt cx="5289512" cy="1330592"/>
          </a:xfrm>
        </p:grpSpPr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CD69DB7E-5406-4F7B-8CBC-ED30801214FF}"/>
                </a:ext>
              </a:extLst>
            </p:cNvPr>
            <p:cNvGrpSpPr/>
            <p:nvPr/>
          </p:nvGrpSpPr>
          <p:grpSpPr>
            <a:xfrm>
              <a:off x="3740062" y="748553"/>
              <a:ext cx="5289512" cy="1330592"/>
              <a:chOff x="3740062" y="748553"/>
              <a:chExt cx="5289512" cy="1330592"/>
            </a:xfrm>
          </p:grpSpPr>
          <p:pic>
            <p:nvPicPr>
              <p:cNvPr id="12" name="Immagine 11">
                <a:extLst>
                  <a:ext uri="{FF2B5EF4-FFF2-40B4-BE49-F238E27FC236}">
                    <a16:creationId xmlns:a16="http://schemas.microsoft.com/office/drawing/2014/main" id="{61004F86-007B-421D-B578-1EEED8C87A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40062" y="1470992"/>
                <a:ext cx="5289512" cy="60815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3" name="Immagine 12">
                <a:extLst>
                  <a:ext uri="{FF2B5EF4-FFF2-40B4-BE49-F238E27FC236}">
                    <a16:creationId xmlns:a16="http://schemas.microsoft.com/office/drawing/2014/main" id="{35EE83AD-1BB6-4641-85FD-E01ACD155D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11906" y="748553"/>
                <a:ext cx="2744119" cy="82847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553DBBC8-A9DF-4A6E-96D0-3512DCFCABC8}"/>
                </a:ext>
              </a:extLst>
            </p:cNvPr>
            <p:cNvSpPr/>
            <p:nvPr/>
          </p:nvSpPr>
          <p:spPr>
            <a:xfrm>
              <a:off x="7283965" y="784213"/>
              <a:ext cx="89593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6"/>
                </a:rPr>
                <a:t>2022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E1833FB1-D22B-4748-94A8-4655C97E5449}"/>
              </a:ext>
            </a:extLst>
          </p:cNvPr>
          <p:cNvGrpSpPr/>
          <p:nvPr/>
        </p:nvGrpSpPr>
        <p:grpSpPr>
          <a:xfrm>
            <a:off x="4712721" y="2089607"/>
            <a:ext cx="4224300" cy="1767962"/>
            <a:chOff x="338485" y="4624027"/>
            <a:chExt cx="4224300" cy="1767962"/>
          </a:xfrm>
        </p:grpSpPr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437FBBDA-86B9-46C1-98FA-4C345983D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8485" y="4624027"/>
              <a:ext cx="1282318" cy="1767962"/>
            </a:xfrm>
            <a:prstGeom prst="rect">
              <a:avLst/>
            </a:prstGeom>
          </p:spPr>
        </p:pic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4C911F9D-9B2E-441D-A972-4B823B917539}"/>
                </a:ext>
              </a:extLst>
            </p:cNvPr>
            <p:cNvSpPr/>
            <p:nvPr/>
          </p:nvSpPr>
          <p:spPr>
            <a:xfrm>
              <a:off x="1620803" y="4624027"/>
              <a:ext cx="2941982" cy="176796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«PER FARE CARRIERA CHI FA RICERCA DEVE PUBBLICARE, E NOI SIAMO UNA DELLE RIVISTE PIÙ PRESTIGIOSE. LA GENTE PAGHERÀ»</a:t>
              </a:r>
            </a:p>
          </p:txBody>
        </p:sp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81D54AE5-686D-4A56-B018-DE4F477C3F57}"/>
              </a:ext>
            </a:extLst>
          </p:cNvPr>
          <p:cNvGrpSpPr/>
          <p:nvPr/>
        </p:nvGrpSpPr>
        <p:grpSpPr>
          <a:xfrm>
            <a:off x="6988230" y="4125346"/>
            <a:ext cx="2087217" cy="2623939"/>
            <a:chOff x="4572000" y="4157167"/>
            <a:chExt cx="2087217" cy="2623939"/>
          </a:xfrm>
        </p:grpSpPr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D7CD20F8-3575-4614-99A7-341BA6473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83206" y="4157167"/>
              <a:ext cx="1408298" cy="1914310"/>
            </a:xfrm>
            <a:prstGeom prst="rect">
              <a:avLst/>
            </a:prstGeom>
          </p:spPr>
        </p:pic>
        <p:sp>
          <p:nvSpPr>
            <p:cNvPr id="20" name="Rettangolo 19">
              <a:extLst>
                <a:ext uri="{FF2B5EF4-FFF2-40B4-BE49-F238E27FC236}">
                  <a16:creationId xmlns:a16="http://schemas.microsoft.com/office/drawing/2014/main" id="{A8A7E2C7-116D-4FED-9406-767578AAAAD0}"/>
                </a:ext>
              </a:extLst>
            </p:cNvPr>
            <p:cNvSpPr/>
            <p:nvPr/>
          </p:nvSpPr>
          <p:spPr>
            <a:xfrm>
              <a:off x="4572000" y="6033052"/>
              <a:ext cx="2087217" cy="74805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«SI CHIAMA ESTORSIONE»</a:t>
              </a:r>
            </a:p>
          </p:txBody>
        </p:sp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2692A084-1C5B-43B3-9D4B-9BB6D385ECE8}"/>
              </a:ext>
            </a:extLst>
          </p:cNvPr>
          <p:cNvGrpSpPr/>
          <p:nvPr/>
        </p:nvGrpSpPr>
        <p:grpSpPr>
          <a:xfrm>
            <a:off x="3369502" y="113194"/>
            <a:ext cx="9491868" cy="1932599"/>
            <a:chOff x="3369502" y="113194"/>
            <a:chExt cx="9491868" cy="1932599"/>
          </a:xfrm>
        </p:grpSpPr>
        <p:grpSp>
          <p:nvGrpSpPr>
            <p:cNvPr id="21" name="Gruppo 20">
              <a:extLst>
                <a:ext uri="{FF2B5EF4-FFF2-40B4-BE49-F238E27FC236}">
                  <a16:creationId xmlns:a16="http://schemas.microsoft.com/office/drawing/2014/main" id="{B609DC9F-D04D-40F5-AC02-F411F10E59BC}"/>
                </a:ext>
              </a:extLst>
            </p:cNvPr>
            <p:cNvGrpSpPr/>
            <p:nvPr/>
          </p:nvGrpSpPr>
          <p:grpSpPr>
            <a:xfrm>
              <a:off x="3369502" y="113194"/>
              <a:ext cx="5243283" cy="1932599"/>
              <a:chOff x="3319670" y="2926271"/>
              <a:chExt cx="5243283" cy="1932599"/>
            </a:xfrm>
          </p:grpSpPr>
          <p:pic>
            <p:nvPicPr>
              <p:cNvPr id="22" name="Immagine 21">
                <a:extLst>
                  <a:ext uri="{FF2B5EF4-FFF2-40B4-BE49-F238E27FC236}">
                    <a16:creationId xmlns:a16="http://schemas.microsoft.com/office/drawing/2014/main" id="{F9D56683-FB40-4247-B436-F682575673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60751" y="2926271"/>
                <a:ext cx="1402202" cy="1932599"/>
              </a:xfrm>
              <a:prstGeom prst="rect">
                <a:avLst/>
              </a:prstGeom>
            </p:spPr>
          </p:pic>
          <p:sp>
            <p:nvSpPr>
              <p:cNvPr id="23" name="Rettangolo 22">
                <a:extLst>
                  <a:ext uri="{FF2B5EF4-FFF2-40B4-BE49-F238E27FC236}">
                    <a16:creationId xmlns:a16="http://schemas.microsoft.com/office/drawing/2014/main" id="{03DAC04C-F32E-4BC2-8398-10845A3C2583}"/>
                  </a:ext>
                </a:extLst>
              </p:cNvPr>
              <p:cNvSpPr/>
              <p:nvPr/>
            </p:nvSpPr>
            <p:spPr>
              <a:xfrm>
                <a:off x="3319670" y="3201425"/>
                <a:ext cx="3841081" cy="132555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«GLI AUTORI DOVRANNO PAGARE UN CERTA CIFRA PER PUBBLICARE OPEN ACCESS… DICIAMO 11.000 DOLLARI PER UN ARTICOLO IN NATURE»</a:t>
                </a:r>
              </a:p>
            </p:txBody>
          </p:sp>
        </p:grpSp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id="{83BA4775-D43B-4533-B9F5-187DC691DE6F}"/>
                </a:ext>
              </a:extLst>
            </p:cNvPr>
            <p:cNvSpPr/>
            <p:nvPr/>
          </p:nvSpPr>
          <p:spPr>
            <a:xfrm>
              <a:off x="7573753" y="341910"/>
              <a:ext cx="528761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10"/>
                </a:rPr>
                <a:t>Video</a:t>
              </a: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7" name="Rettangolo 6">
            <a:extLst>
              <a:ext uri="{FF2B5EF4-FFF2-40B4-BE49-F238E27FC236}">
                <a16:creationId xmlns:a16="http://schemas.microsoft.com/office/drawing/2014/main" id="{07460EC7-4C55-4567-A90D-2DEA7A69F990}"/>
              </a:ext>
            </a:extLst>
          </p:cNvPr>
          <p:cNvSpPr/>
          <p:nvPr/>
        </p:nvSpPr>
        <p:spPr>
          <a:xfrm>
            <a:off x="4323211" y="3957214"/>
            <a:ext cx="2744119" cy="12598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OGGI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PAGHIAMO IL PRESTIGIO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NON I SERVIZI – SIA PER ABBONAMENTI SIA PER OPEN ACCESS</a:t>
            </a:r>
          </a:p>
        </p:txBody>
      </p:sp>
    </p:spTree>
    <p:extLst>
      <p:ext uri="{BB962C8B-B14F-4D97-AF65-F5344CB8AC3E}">
        <p14:creationId xmlns:p14="http://schemas.microsoft.com/office/powerpoint/2010/main" val="36070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7C517E-DD4D-4ED7-B541-B502381F8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[</a:t>
            </a:r>
            <a:r>
              <a:rPr lang="it-IT" dirty="0" err="1">
                <a:solidFill>
                  <a:schemeClr val="bg1"/>
                </a:solidFill>
              </a:rPr>
              <a:t>reminder</a:t>
            </a:r>
            <a:r>
              <a:rPr lang="it-IT" dirty="0">
                <a:solidFill>
                  <a:schemeClr val="bg1"/>
                </a:solidFill>
              </a:rPr>
              <a:t> #2]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2FF7213B-1EA1-4022-AB0A-790D0E8983E8}"/>
              </a:ext>
            </a:extLst>
          </p:cNvPr>
          <p:cNvGrpSpPr/>
          <p:nvPr/>
        </p:nvGrpSpPr>
        <p:grpSpPr>
          <a:xfrm>
            <a:off x="1773595" y="3697652"/>
            <a:ext cx="7485356" cy="3138146"/>
            <a:chOff x="1773595" y="3697652"/>
            <a:chExt cx="7485356" cy="3138146"/>
          </a:xfrm>
        </p:grpSpPr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478F04F7-97FC-468E-8679-013A5A39895A}"/>
                </a:ext>
              </a:extLst>
            </p:cNvPr>
            <p:cNvGrpSpPr/>
            <p:nvPr/>
          </p:nvGrpSpPr>
          <p:grpSpPr>
            <a:xfrm>
              <a:off x="1773595" y="4184374"/>
              <a:ext cx="7485356" cy="2651424"/>
              <a:chOff x="1743777" y="4206576"/>
              <a:chExt cx="7485356" cy="2651424"/>
            </a:xfrm>
          </p:grpSpPr>
          <p:pic>
            <p:nvPicPr>
              <p:cNvPr id="7" name="Immagine 6">
                <a:extLst>
                  <a:ext uri="{FF2B5EF4-FFF2-40B4-BE49-F238E27FC236}">
                    <a16:creationId xmlns:a16="http://schemas.microsoft.com/office/drawing/2014/main" id="{489A3D7D-55E1-48F2-A7E6-78F4A24E80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6589" r="629"/>
              <a:stretch/>
            </p:blipFill>
            <p:spPr>
              <a:xfrm>
                <a:off x="1743777" y="4206576"/>
                <a:ext cx="5790083" cy="2651424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8" name="Rettangolo 7">
                <a:extLst>
                  <a:ext uri="{FF2B5EF4-FFF2-40B4-BE49-F238E27FC236}">
                    <a16:creationId xmlns:a16="http://schemas.microsoft.com/office/drawing/2014/main" id="{697DD892-B484-4555-9FB5-E858586F1741}"/>
                  </a:ext>
                </a:extLst>
              </p:cNvPr>
              <p:cNvSpPr/>
              <p:nvPr/>
            </p:nvSpPr>
            <p:spPr>
              <a:xfrm>
                <a:off x="4657133" y="6515368"/>
                <a:ext cx="4572000" cy="27699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563C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hlinkClick r:id="rId4"/>
                  </a:rPr>
                  <a:t>Nov. 11, 2021</a:t>
                </a:r>
                <a:endPara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endParaRPr>
              </a:p>
            </p:txBody>
          </p:sp>
        </p:grpSp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752305D5-A4E4-4C80-912D-EA94FA486933}"/>
                </a:ext>
              </a:extLst>
            </p:cNvPr>
            <p:cNvSpPr/>
            <p:nvPr/>
          </p:nvSpPr>
          <p:spPr>
            <a:xfrm>
              <a:off x="5705061" y="3697652"/>
              <a:ext cx="3190461" cy="132555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L’EDITORIA DOVREBBE ESSERE AL SERVIZIO DELLA SCIENZA, MA SEMBRA CHE SIA LA SCIENZA AL SERVIZIO DELL’EDITORIA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681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F6DB45-CCF0-4127-B68B-C01F71B6A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Mercato e interessi</a:t>
            </a:r>
          </a:p>
        </p:txBody>
      </p: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D6C45A5C-B1F7-49E0-9FA4-B84D8D7825DF}"/>
              </a:ext>
            </a:extLst>
          </p:cNvPr>
          <p:cNvGrpSpPr/>
          <p:nvPr/>
        </p:nvGrpSpPr>
        <p:grpSpPr>
          <a:xfrm>
            <a:off x="5015170" y="119790"/>
            <a:ext cx="3992966" cy="1995075"/>
            <a:chOff x="5170205" y="842035"/>
            <a:chExt cx="3992966" cy="1995075"/>
          </a:xfrm>
        </p:grpSpPr>
        <p:grpSp>
          <p:nvGrpSpPr>
            <p:cNvPr id="44" name="Gruppo 43">
              <a:extLst>
                <a:ext uri="{FF2B5EF4-FFF2-40B4-BE49-F238E27FC236}">
                  <a16:creationId xmlns:a16="http://schemas.microsoft.com/office/drawing/2014/main" id="{8588CCB1-7769-487A-87ED-7F61EFCC5CD2}"/>
                </a:ext>
              </a:extLst>
            </p:cNvPr>
            <p:cNvGrpSpPr/>
            <p:nvPr/>
          </p:nvGrpSpPr>
          <p:grpSpPr>
            <a:xfrm>
              <a:off x="5170205" y="842035"/>
              <a:ext cx="3580859" cy="1598037"/>
              <a:chOff x="5170205" y="842035"/>
              <a:chExt cx="3580859" cy="1598037"/>
            </a:xfrm>
          </p:grpSpPr>
          <p:pic>
            <p:nvPicPr>
              <p:cNvPr id="46" name="Immagine 45">
                <a:extLst>
                  <a:ext uri="{FF2B5EF4-FFF2-40B4-BE49-F238E27FC236}">
                    <a16:creationId xmlns:a16="http://schemas.microsoft.com/office/drawing/2014/main" id="{E3C19FE9-A8A7-41EB-89DB-89587FF00A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70205" y="1094662"/>
                <a:ext cx="3580859" cy="1345410"/>
              </a:xfrm>
              <a:prstGeom prst="rect">
                <a:avLst/>
              </a:prstGeom>
            </p:spPr>
          </p:pic>
          <p:pic>
            <p:nvPicPr>
              <p:cNvPr id="47" name="Immagine 46">
                <a:extLst>
                  <a:ext uri="{FF2B5EF4-FFF2-40B4-BE49-F238E27FC236}">
                    <a16:creationId xmlns:a16="http://schemas.microsoft.com/office/drawing/2014/main" id="{536C4104-4C45-441B-8D24-EF8551C65E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46324" y="842035"/>
                <a:ext cx="1534825" cy="505253"/>
              </a:xfrm>
              <a:prstGeom prst="rect">
                <a:avLst/>
              </a:prstGeom>
            </p:spPr>
          </p:pic>
        </p:grpSp>
        <p:sp>
          <p:nvSpPr>
            <p:cNvPr id="45" name="Rettangolo 44">
              <a:extLst>
                <a:ext uri="{FF2B5EF4-FFF2-40B4-BE49-F238E27FC236}">
                  <a16:creationId xmlns:a16="http://schemas.microsoft.com/office/drawing/2014/main" id="{1C3CF9B5-6585-4F37-9193-395088843302}"/>
                </a:ext>
              </a:extLst>
            </p:cNvPr>
            <p:cNvSpPr/>
            <p:nvPr/>
          </p:nvSpPr>
          <p:spPr>
            <a:xfrm>
              <a:off x="5582312" y="2315103"/>
              <a:ext cx="3580859" cy="52200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NON SI PRESENTANO NEPPURE PI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Ù COME EDITORI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F30C418B-E654-4E4A-A5E1-96C7C507FCD7}"/>
              </a:ext>
            </a:extLst>
          </p:cNvPr>
          <p:cNvGrpSpPr/>
          <p:nvPr/>
        </p:nvGrpSpPr>
        <p:grpSpPr>
          <a:xfrm>
            <a:off x="228600" y="4590189"/>
            <a:ext cx="8814290" cy="2219136"/>
            <a:chOff x="228600" y="4590189"/>
            <a:chExt cx="8814290" cy="2219136"/>
          </a:xfrm>
        </p:grpSpPr>
        <p:grpSp>
          <p:nvGrpSpPr>
            <p:cNvPr id="49" name="Gruppo 48">
              <a:extLst>
                <a:ext uri="{FF2B5EF4-FFF2-40B4-BE49-F238E27FC236}">
                  <a16:creationId xmlns:a16="http://schemas.microsoft.com/office/drawing/2014/main" id="{6BC5D559-5D78-493A-8DF6-14489054770A}"/>
                </a:ext>
              </a:extLst>
            </p:cNvPr>
            <p:cNvGrpSpPr/>
            <p:nvPr/>
          </p:nvGrpSpPr>
          <p:grpSpPr>
            <a:xfrm>
              <a:off x="2377470" y="4590189"/>
              <a:ext cx="6665420" cy="2219136"/>
              <a:chOff x="2377470" y="4590189"/>
              <a:chExt cx="6665420" cy="2219136"/>
            </a:xfrm>
          </p:grpSpPr>
          <p:grpSp>
            <p:nvGrpSpPr>
              <p:cNvPr id="51" name="Gruppo 50">
                <a:extLst>
                  <a:ext uri="{FF2B5EF4-FFF2-40B4-BE49-F238E27FC236}">
                    <a16:creationId xmlns:a16="http://schemas.microsoft.com/office/drawing/2014/main" id="{5D0BE504-EB5C-4E91-AFEC-C77BBC5C87FF}"/>
                  </a:ext>
                </a:extLst>
              </p:cNvPr>
              <p:cNvGrpSpPr/>
              <p:nvPr/>
            </p:nvGrpSpPr>
            <p:grpSpPr>
              <a:xfrm>
                <a:off x="2377470" y="4590189"/>
                <a:ext cx="6665420" cy="2219136"/>
                <a:chOff x="2368606" y="4597570"/>
                <a:chExt cx="6665420" cy="2219136"/>
              </a:xfrm>
            </p:grpSpPr>
            <p:pic>
              <p:nvPicPr>
                <p:cNvPr id="55" name="Immagine 54">
                  <a:extLst>
                    <a:ext uri="{FF2B5EF4-FFF2-40B4-BE49-F238E27FC236}">
                      <a16:creationId xmlns:a16="http://schemas.microsoft.com/office/drawing/2014/main" id="{FC20CE39-780D-49EA-AE46-B73562F94A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368606" y="4597570"/>
                  <a:ext cx="1341236" cy="2219136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56" name="Rettangolo 55">
                  <a:extLst>
                    <a:ext uri="{FF2B5EF4-FFF2-40B4-BE49-F238E27FC236}">
                      <a16:creationId xmlns:a16="http://schemas.microsoft.com/office/drawing/2014/main" id="{5FC67B5D-27C6-477C-A5E9-910AEB6BA686}"/>
                    </a:ext>
                  </a:extLst>
                </p:cNvPr>
                <p:cNvSpPr/>
                <p:nvPr/>
              </p:nvSpPr>
              <p:spPr>
                <a:xfrm>
                  <a:off x="2666365" y="6028548"/>
                  <a:ext cx="745717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  <a:hlinkClick r:id="rId6"/>
                    </a:rPr>
                    <a:t>Nov. 2021</a:t>
                  </a:r>
                  <a:r>
                    <a:rPr kumimoji="0" lang="it-IT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</a:p>
              </p:txBody>
            </p:sp>
            <p:pic>
              <p:nvPicPr>
                <p:cNvPr id="57" name="Immagine 56">
                  <a:extLst>
                    <a:ext uri="{FF2B5EF4-FFF2-40B4-BE49-F238E27FC236}">
                      <a16:creationId xmlns:a16="http://schemas.microsoft.com/office/drawing/2014/main" id="{514443C6-DA75-48F9-8AD6-94DDF7C048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709841" y="4672947"/>
                  <a:ext cx="5324185" cy="2109409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</p:grpSp>
          <p:cxnSp>
            <p:nvCxnSpPr>
              <p:cNvPr id="52" name="Connettore diritto 51">
                <a:extLst>
                  <a:ext uri="{FF2B5EF4-FFF2-40B4-BE49-F238E27FC236}">
                    <a16:creationId xmlns:a16="http://schemas.microsoft.com/office/drawing/2014/main" id="{AF0C0458-C20B-460E-8FD7-E3F8356C55E2}"/>
                  </a:ext>
                </a:extLst>
              </p:cNvPr>
              <p:cNvCxnSpPr/>
              <p:nvPr/>
            </p:nvCxnSpPr>
            <p:spPr>
              <a:xfrm>
                <a:off x="5123868" y="5347224"/>
                <a:ext cx="3617844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ttore diritto 52">
                <a:extLst>
                  <a:ext uri="{FF2B5EF4-FFF2-40B4-BE49-F238E27FC236}">
                    <a16:creationId xmlns:a16="http://schemas.microsoft.com/office/drawing/2014/main" id="{6555CE5B-DDE7-4183-951B-D5F381C8EB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05276" y="5574734"/>
                <a:ext cx="226281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nettore diritto 53">
                <a:extLst>
                  <a:ext uri="{FF2B5EF4-FFF2-40B4-BE49-F238E27FC236}">
                    <a16:creationId xmlns:a16="http://schemas.microsoft.com/office/drawing/2014/main" id="{A8887B46-5B2A-40FD-B525-805D128855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17623" y="5823212"/>
                <a:ext cx="2721716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Rettangolo 49">
              <a:extLst>
                <a:ext uri="{FF2B5EF4-FFF2-40B4-BE49-F238E27FC236}">
                  <a16:creationId xmlns:a16="http://schemas.microsoft.com/office/drawing/2014/main" id="{26264B65-0161-4A7C-87D9-59BFD91CD1FA}"/>
                </a:ext>
              </a:extLst>
            </p:cNvPr>
            <p:cNvSpPr/>
            <p:nvPr/>
          </p:nvSpPr>
          <p:spPr>
            <a:xfrm>
              <a:off x="228600" y="5312045"/>
              <a:ext cx="2145451" cy="10548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NOI SIAMO IL PRODOTTO (E PAGHIAMO PURE!)</a:t>
              </a:r>
            </a:p>
          </p:txBody>
        </p:sp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E70A3429-85AC-4EDF-9D65-CE78771E0DE1}"/>
              </a:ext>
            </a:extLst>
          </p:cNvPr>
          <p:cNvGrpSpPr/>
          <p:nvPr/>
        </p:nvGrpSpPr>
        <p:grpSpPr>
          <a:xfrm>
            <a:off x="6694382" y="4527089"/>
            <a:ext cx="2425219" cy="2205528"/>
            <a:chOff x="6321288" y="2749098"/>
            <a:chExt cx="2425219" cy="2205528"/>
          </a:xfrm>
        </p:grpSpPr>
        <p:pic>
          <p:nvPicPr>
            <p:cNvPr id="59" name="Immagine 58">
              <a:extLst>
                <a:ext uri="{FF2B5EF4-FFF2-40B4-BE49-F238E27FC236}">
                  <a16:creationId xmlns:a16="http://schemas.microsoft.com/office/drawing/2014/main" id="{F6A7B56C-05AC-4D07-9B83-C88831B4D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21288" y="2749098"/>
              <a:ext cx="2425219" cy="22055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0" name="Rettangolo 59">
              <a:extLst>
                <a:ext uri="{FF2B5EF4-FFF2-40B4-BE49-F238E27FC236}">
                  <a16:creationId xmlns:a16="http://schemas.microsoft.com/office/drawing/2014/main" id="{0F74D2DB-A136-4056-97CA-4518494995A2}"/>
                </a:ext>
              </a:extLst>
            </p:cNvPr>
            <p:cNvSpPr/>
            <p:nvPr/>
          </p:nvSpPr>
          <p:spPr>
            <a:xfrm>
              <a:off x="8119617" y="2782214"/>
              <a:ext cx="4764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  <a:hlinkClick r:id="rId9"/>
                </a:rPr>
                <a:t>2021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12EE01BF-5382-46C3-B48F-727529B36CCB}"/>
              </a:ext>
            </a:extLst>
          </p:cNvPr>
          <p:cNvGrpSpPr/>
          <p:nvPr/>
        </p:nvGrpSpPr>
        <p:grpSpPr>
          <a:xfrm>
            <a:off x="433417" y="0"/>
            <a:ext cx="5679148" cy="4567571"/>
            <a:chOff x="433417" y="0"/>
            <a:chExt cx="5679148" cy="4567571"/>
          </a:xfrm>
        </p:grpSpPr>
        <p:grpSp>
          <p:nvGrpSpPr>
            <p:cNvPr id="31" name="Gruppo 30">
              <a:extLst>
                <a:ext uri="{FF2B5EF4-FFF2-40B4-BE49-F238E27FC236}">
                  <a16:creationId xmlns:a16="http://schemas.microsoft.com/office/drawing/2014/main" id="{44A15523-9987-4150-9244-68C407AB16DC}"/>
                </a:ext>
              </a:extLst>
            </p:cNvPr>
            <p:cNvGrpSpPr/>
            <p:nvPr/>
          </p:nvGrpSpPr>
          <p:grpSpPr>
            <a:xfrm>
              <a:off x="433417" y="0"/>
              <a:ext cx="4615611" cy="4567571"/>
              <a:chOff x="433417" y="0"/>
              <a:chExt cx="4615611" cy="4567571"/>
            </a:xfrm>
          </p:grpSpPr>
          <p:grpSp>
            <p:nvGrpSpPr>
              <p:cNvPr id="32" name="Gruppo 31">
                <a:extLst>
                  <a:ext uri="{FF2B5EF4-FFF2-40B4-BE49-F238E27FC236}">
                    <a16:creationId xmlns:a16="http://schemas.microsoft.com/office/drawing/2014/main" id="{3D345495-A976-457B-BF89-439DF0B8D6BF}"/>
                  </a:ext>
                </a:extLst>
              </p:cNvPr>
              <p:cNvGrpSpPr/>
              <p:nvPr/>
            </p:nvGrpSpPr>
            <p:grpSpPr>
              <a:xfrm>
                <a:off x="433417" y="0"/>
                <a:ext cx="4615611" cy="4567571"/>
                <a:chOff x="306919" y="0"/>
                <a:chExt cx="4615611" cy="4567571"/>
              </a:xfrm>
            </p:grpSpPr>
            <p:grpSp>
              <p:nvGrpSpPr>
                <p:cNvPr id="39" name="Gruppo 38">
                  <a:extLst>
                    <a:ext uri="{FF2B5EF4-FFF2-40B4-BE49-F238E27FC236}">
                      <a16:creationId xmlns:a16="http://schemas.microsoft.com/office/drawing/2014/main" id="{2F77C174-3E4D-499B-850A-4156B995EA8A}"/>
                    </a:ext>
                  </a:extLst>
                </p:cNvPr>
                <p:cNvGrpSpPr/>
                <p:nvPr/>
              </p:nvGrpSpPr>
              <p:grpSpPr>
                <a:xfrm>
                  <a:off x="306919" y="0"/>
                  <a:ext cx="4615611" cy="4567571"/>
                  <a:chOff x="306919" y="0"/>
                  <a:chExt cx="4615611" cy="4567571"/>
                </a:xfrm>
              </p:grpSpPr>
              <p:pic>
                <p:nvPicPr>
                  <p:cNvPr id="41" name="Immagine 40">
                    <a:extLst>
                      <a:ext uri="{FF2B5EF4-FFF2-40B4-BE49-F238E27FC236}">
                        <a16:creationId xmlns:a16="http://schemas.microsoft.com/office/drawing/2014/main" id="{EDE22278-FA48-4E7B-BF8D-D7B11D1071D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559513" y="0"/>
                    <a:ext cx="3917052" cy="2130494"/>
                  </a:xfrm>
                  <a:prstGeom prst="rect">
                    <a:avLst/>
                  </a:prstGeom>
                  <a:ln>
                    <a:noFill/>
                  </a:ln>
                  <a:effectLst>
                    <a:outerShdw blurRad="292100" dist="139700" dir="2700000" algn="tl" rotWithShape="0">
                      <a:srgbClr val="333333">
                        <a:alpha val="65000"/>
                      </a:srgbClr>
                    </a:outerShdw>
                  </a:effectLst>
                </p:spPr>
              </p:pic>
              <p:pic>
                <p:nvPicPr>
                  <p:cNvPr id="42" name="Immagine 41">
                    <a:extLst>
                      <a:ext uri="{FF2B5EF4-FFF2-40B4-BE49-F238E27FC236}">
                        <a16:creationId xmlns:a16="http://schemas.microsoft.com/office/drawing/2014/main" id="{E030BE35-40DB-4092-886B-B09D0588FB0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306919" y="2042439"/>
                    <a:ext cx="4615611" cy="2525132"/>
                  </a:xfrm>
                  <a:prstGeom prst="rect">
                    <a:avLst/>
                  </a:prstGeom>
                  <a:ln>
                    <a:noFill/>
                  </a:ln>
                  <a:effectLst>
                    <a:outerShdw blurRad="292100" dist="139700" dir="2700000" algn="tl" rotWithShape="0">
                      <a:srgbClr val="333333">
                        <a:alpha val="65000"/>
                      </a:srgbClr>
                    </a:outerShdw>
                  </a:effectLst>
                </p:spPr>
              </p:pic>
            </p:grpSp>
            <p:sp>
              <p:nvSpPr>
                <p:cNvPr id="40" name="CasellaDiTesto 39">
                  <a:extLst>
                    <a:ext uri="{FF2B5EF4-FFF2-40B4-BE49-F238E27FC236}">
                      <a16:creationId xmlns:a16="http://schemas.microsoft.com/office/drawing/2014/main" id="{F0D5A366-A860-4284-B751-E0F1ECAB28DD}"/>
                    </a:ext>
                  </a:extLst>
                </p:cNvPr>
                <p:cNvSpPr txBox="1"/>
                <p:nvPr/>
              </p:nvSpPr>
              <p:spPr>
                <a:xfrm>
                  <a:off x="1952273" y="4311297"/>
                  <a:ext cx="696791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 Light"/>
                      <a:ea typeface="+mn-ea"/>
                      <a:cs typeface="+mn-cs"/>
                      <a:hlinkClick r:id="rId12"/>
                    </a:rPr>
                    <a:t>2020</a:t>
                  </a:r>
                  <a:r>
                    <a:rPr kumimoji="0" lang="it-IT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 Light"/>
                      <a:ea typeface="+mn-ea"/>
                      <a:cs typeface="+mn-cs"/>
                    </a:rPr>
                    <a:t> </a:t>
                  </a:r>
                </a:p>
              </p:txBody>
            </p:sp>
          </p:grpSp>
          <p:cxnSp>
            <p:nvCxnSpPr>
              <p:cNvPr id="33" name="Connettore diritto 32">
                <a:extLst>
                  <a:ext uri="{FF2B5EF4-FFF2-40B4-BE49-F238E27FC236}">
                    <a16:creationId xmlns:a16="http://schemas.microsoft.com/office/drawing/2014/main" id="{76941C6E-33C4-405F-BA4C-CE00E3A65744}"/>
                  </a:ext>
                </a:extLst>
              </p:cNvPr>
              <p:cNvCxnSpPr/>
              <p:nvPr/>
            </p:nvCxnSpPr>
            <p:spPr>
              <a:xfrm>
                <a:off x="2643809" y="2335696"/>
                <a:ext cx="1928191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ttore diritto 33">
                <a:extLst>
                  <a:ext uri="{FF2B5EF4-FFF2-40B4-BE49-F238E27FC236}">
                    <a16:creationId xmlns:a16="http://schemas.microsoft.com/office/drawing/2014/main" id="{E17EED43-EF0E-45B2-93ED-758BC033B2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471" y="2547730"/>
                <a:ext cx="3789138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ttore diritto 34">
                <a:extLst>
                  <a:ext uri="{FF2B5EF4-FFF2-40B4-BE49-F238E27FC236}">
                    <a16:creationId xmlns:a16="http://schemas.microsoft.com/office/drawing/2014/main" id="{E1D7E05B-26FA-4F81-96BD-6BEC3197DE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5618" y="2796209"/>
                <a:ext cx="834886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ttore diritto 35">
                <a:extLst>
                  <a:ext uri="{FF2B5EF4-FFF2-40B4-BE49-F238E27FC236}">
                    <a16:creationId xmlns:a16="http://schemas.microsoft.com/office/drawing/2014/main" id="{76090670-87F2-4081-B0F3-EBC254D35A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54053" y="3950704"/>
                <a:ext cx="2418556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ttore diritto 36">
                <a:extLst>
                  <a:ext uri="{FF2B5EF4-FFF2-40B4-BE49-F238E27FC236}">
                    <a16:creationId xmlns:a16="http://schemas.microsoft.com/office/drawing/2014/main" id="{B38EB49E-F968-461B-AC2E-3C0F748049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9798" y="4192556"/>
                <a:ext cx="4205743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ttore diritto 37">
                <a:extLst>
                  <a:ext uri="{FF2B5EF4-FFF2-40B4-BE49-F238E27FC236}">
                    <a16:creationId xmlns:a16="http://schemas.microsoft.com/office/drawing/2014/main" id="{96235B79-790C-482E-A18A-635D63EF95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9798" y="4426782"/>
                <a:ext cx="1312332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Rettangolo 60">
              <a:extLst>
                <a:ext uri="{FF2B5EF4-FFF2-40B4-BE49-F238E27FC236}">
                  <a16:creationId xmlns:a16="http://schemas.microsoft.com/office/drawing/2014/main" id="{31D84A5C-31FD-4302-907F-867540A923D0}"/>
                </a:ext>
              </a:extLst>
            </p:cNvPr>
            <p:cNvSpPr/>
            <p:nvPr/>
          </p:nvSpPr>
          <p:spPr>
            <a:xfrm>
              <a:off x="3399183" y="2547730"/>
              <a:ext cx="2713382" cy="50525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DAI TESTI AI DATA ANALYTICS</a:t>
              </a:r>
            </a:p>
          </p:txBody>
        </p:sp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6ACDCBCF-B455-45E6-AAFB-5FC593F6586D}"/>
              </a:ext>
            </a:extLst>
          </p:cNvPr>
          <p:cNvGrpSpPr/>
          <p:nvPr/>
        </p:nvGrpSpPr>
        <p:grpSpPr>
          <a:xfrm>
            <a:off x="6266693" y="2209095"/>
            <a:ext cx="2741443" cy="2242617"/>
            <a:chOff x="5362605" y="1288506"/>
            <a:chExt cx="3616629" cy="2958556"/>
          </a:xfrm>
        </p:grpSpPr>
        <p:grpSp>
          <p:nvGrpSpPr>
            <p:cNvPr id="63" name="Gruppo 62">
              <a:extLst>
                <a:ext uri="{FF2B5EF4-FFF2-40B4-BE49-F238E27FC236}">
                  <a16:creationId xmlns:a16="http://schemas.microsoft.com/office/drawing/2014/main" id="{054EEF7C-B440-4E54-ACAB-1BE66B46DAD3}"/>
                </a:ext>
              </a:extLst>
            </p:cNvPr>
            <p:cNvGrpSpPr/>
            <p:nvPr/>
          </p:nvGrpSpPr>
          <p:grpSpPr>
            <a:xfrm>
              <a:off x="5362605" y="1288506"/>
              <a:ext cx="3616629" cy="2958556"/>
              <a:chOff x="5362605" y="1288506"/>
              <a:chExt cx="3616629" cy="2958556"/>
            </a:xfrm>
          </p:grpSpPr>
          <p:pic>
            <p:nvPicPr>
              <p:cNvPr id="65" name="Immagine 64">
                <a:extLst>
                  <a:ext uri="{FF2B5EF4-FFF2-40B4-BE49-F238E27FC236}">
                    <a16:creationId xmlns:a16="http://schemas.microsoft.com/office/drawing/2014/main" id="{712483B1-D379-4520-8B9E-CD72DDD795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362605" y="1291163"/>
                <a:ext cx="3616629" cy="295589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66" name="Rettangolo 65">
                <a:extLst>
                  <a:ext uri="{FF2B5EF4-FFF2-40B4-BE49-F238E27FC236}">
                    <a16:creationId xmlns:a16="http://schemas.microsoft.com/office/drawing/2014/main" id="{E4396E21-75DA-4F48-8AAD-C853AA8CAE50}"/>
                  </a:ext>
                </a:extLst>
              </p:cNvPr>
              <p:cNvSpPr/>
              <p:nvPr/>
            </p:nvSpPr>
            <p:spPr>
              <a:xfrm>
                <a:off x="5362605" y="1288506"/>
                <a:ext cx="53412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hlinkClick r:id="rId14"/>
                  </a:rPr>
                  <a:t>2021</a:t>
                </a: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p:grpSp>
        <p:sp>
          <p:nvSpPr>
            <p:cNvPr id="64" name="Rettangolo 63">
              <a:extLst>
                <a:ext uri="{FF2B5EF4-FFF2-40B4-BE49-F238E27FC236}">
                  <a16:creationId xmlns:a16="http://schemas.microsoft.com/office/drawing/2014/main" id="{2DDB4154-D4BC-4E4D-9E4A-1C02A45780A7}"/>
                </a:ext>
              </a:extLst>
            </p:cNvPr>
            <p:cNvSpPr/>
            <p:nvPr/>
          </p:nvSpPr>
          <p:spPr>
            <a:xfrm>
              <a:off x="5762432" y="2540400"/>
              <a:ext cx="2910870" cy="70969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>
                  <a:latin typeface="+mj-lt"/>
                </a:rPr>
                <a:t>HANNO «COPERTO» TUTTO IL CICLO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844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7C517E-DD4D-4ED7-B541-B502381F8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[</a:t>
            </a:r>
            <a:r>
              <a:rPr lang="it-IT" dirty="0" err="1">
                <a:solidFill>
                  <a:schemeClr val="bg1"/>
                </a:solidFill>
              </a:rPr>
              <a:t>reminder</a:t>
            </a:r>
            <a:r>
              <a:rPr lang="it-IT" dirty="0">
                <a:solidFill>
                  <a:schemeClr val="bg1"/>
                </a:solidFill>
              </a:rPr>
              <a:t> #3]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39633D76-7BF4-4FB7-88D8-1AB645F727F9}"/>
              </a:ext>
            </a:extLst>
          </p:cNvPr>
          <p:cNvGrpSpPr/>
          <p:nvPr/>
        </p:nvGrpSpPr>
        <p:grpSpPr>
          <a:xfrm>
            <a:off x="366692" y="1772107"/>
            <a:ext cx="8589519" cy="5085893"/>
            <a:chOff x="386570" y="1507065"/>
            <a:chExt cx="8589519" cy="5085893"/>
          </a:xfrm>
        </p:grpSpPr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F3FD33D3-C47F-49B6-A579-F71CB8838B1D}"/>
                </a:ext>
              </a:extLst>
            </p:cNvPr>
            <p:cNvGrpSpPr/>
            <p:nvPr/>
          </p:nvGrpSpPr>
          <p:grpSpPr>
            <a:xfrm>
              <a:off x="386570" y="1507065"/>
              <a:ext cx="8589519" cy="4104730"/>
              <a:chOff x="375110" y="1039926"/>
              <a:chExt cx="8589519" cy="4104730"/>
            </a:xfrm>
          </p:grpSpPr>
          <p:grpSp>
            <p:nvGrpSpPr>
              <p:cNvPr id="11" name="Gruppo 10">
                <a:extLst>
                  <a:ext uri="{FF2B5EF4-FFF2-40B4-BE49-F238E27FC236}">
                    <a16:creationId xmlns:a16="http://schemas.microsoft.com/office/drawing/2014/main" id="{E1C687F2-6E6E-45A0-90AF-675FAAE5F05F}"/>
                  </a:ext>
                </a:extLst>
              </p:cNvPr>
              <p:cNvGrpSpPr/>
              <p:nvPr/>
            </p:nvGrpSpPr>
            <p:grpSpPr>
              <a:xfrm>
                <a:off x="7330759" y="1039926"/>
                <a:ext cx="1633870" cy="1959376"/>
                <a:chOff x="7410272" y="3362503"/>
                <a:chExt cx="1633870" cy="1959376"/>
              </a:xfrm>
            </p:grpSpPr>
            <p:sp>
              <p:nvSpPr>
                <p:cNvPr id="19" name="Rettangolo 18">
                  <a:extLst>
                    <a:ext uri="{FF2B5EF4-FFF2-40B4-BE49-F238E27FC236}">
                      <a16:creationId xmlns:a16="http://schemas.microsoft.com/office/drawing/2014/main" id="{7395D7B8-D456-49EA-9917-3749DB78108D}"/>
                    </a:ext>
                  </a:extLst>
                </p:cNvPr>
                <p:cNvSpPr/>
                <p:nvPr/>
              </p:nvSpPr>
              <p:spPr>
                <a:xfrm>
                  <a:off x="7615951" y="5075658"/>
                  <a:ext cx="1222513" cy="2462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 Light"/>
                      <a:ea typeface="+mn-ea"/>
                      <a:cs typeface="+mn-cs"/>
                      <a:hlinkClick r:id="rId3"/>
                    </a:rPr>
                    <a:t>SPARC update 2021</a:t>
                  </a:r>
                  <a:r>
                    <a:rPr kumimoji="0" lang="it-IT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 Light"/>
                      <a:ea typeface="+mn-ea"/>
                      <a:cs typeface="+mn-cs"/>
                    </a:rPr>
                    <a:t> </a:t>
                  </a:r>
                </a:p>
              </p:txBody>
            </p:sp>
            <p:pic>
              <p:nvPicPr>
                <p:cNvPr id="20" name="Immagine 19">
                  <a:extLst>
                    <a:ext uri="{FF2B5EF4-FFF2-40B4-BE49-F238E27FC236}">
                      <a16:creationId xmlns:a16="http://schemas.microsoft.com/office/drawing/2014/main" id="{58FFF8B5-A273-4DFB-8C56-19198607D9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410272" y="3362503"/>
                  <a:ext cx="1633870" cy="1707028"/>
                </a:xfrm>
                <a:prstGeom prst="rect">
                  <a:avLst/>
                </a:prstGeom>
              </p:spPr>
            </p:pic>
          </p:grpSp>
          <p:grpSp>
            <p:nvGrpSpPr>
              <p:cNvPr id="12" name="Gruppo 11">
                <a:extLst>
                  <a:ext uri="{FF2B5EF4-FFF2-40B4-BE49-F238E27FC236}">
                    <a16:creationId xmlns:a16="http://schemas.microsoft.com/office/drawing/2014/main" id="{A3B5BDED-6E1F-4808-B10A-7B1091D3619A}"/>
                  </a:ext>
                </a:extLst>
              </p:cNvPr>
              <p:cNvGrpSpPr/>
              <p:nvPr/>
            </p:nvGrpSpPr>
            <p:grpSpPr>
              <a:xfrm>
                <a:off x="375110" y="3005429"/>
                <a:ext cx="8538225" cy="2139227"/>
                <a:chOff x="375110" y="3005429"/>
                <a:chExt cx="8538225" cy="2139227"/>
              </a:xfrm>
            </p:grpSpPr>
            <p:pic>
              <p:nvPicPr>
                <p:cNvPr id="13" name="Immagine 12">
                  <a:extLst>
                    <a:ext uri="{FF2B5EF4-FFF2-40B4-BE49-F238E27FC236}">
                      <a16:creationId xmlns:a16="http://schemas.microsoft.com/office/drawing/2014/main" id="{7081349F-FBB0-4798-8CCB-4DDE74722B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75110" y="3005429"/>
                  <a:ext cx="8538225" cy="2139227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cxnSp>
              <p:nvCxnSpPr>
                <p:cNvPr id="14" name="Connettore diritto 13">
                  <a:extLst>
                    <a:ext uri="{FF2B5EF4-FFF2-40B4-BE49-F238E27FC236}">
                      <a16:creationId xmlns:a16="http://schemas.microsoft.com/office/drawing/2014/main" id="{6775FECF-5366-45C9-9E4C-846D0556E8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6896" y="3399183"/>
                  <a:ext cx="7782339" cy="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Connettore diritto 14">
                  <a:extLst>
                    <a:ext uri="{FF2B5EF4-FFF2-40B4-BE49-F238E27FC236}">
                      <a16:creationId xmlns:a16="http://schemas.microsoft.com/office/drawing/2014/main" id="{DEE74D0A-22D6-4B58-BE3D-99904572C8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6896" y="3720549"/>
                  <a:ext cx="5903843" cy="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Connettore diritto 15">
                  <a:extLst>
                    <a:ext uri="{FF2B5EF4-FFF2-40B4-BE49-F238E27FC236}">
                      <a16:creationId xmlns:a16="http://schemas.microsoft.com/office/drawing/2014/main" id="{71A87A04-8F35-4A4E-81E7-0F8DD4CD06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6896" y="4366592"/>
                  <a:ext cx="7782339" cy="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Connettore diritto 16">
                  <a:extLst>
                    <a:ext uri="{FF2B5EF4-FFF2-40B4-BE49-F238E27FC236}">
                      <a16:creationId xmlns:a16="http://schemas.microsoft.com/office/drawing/2014/main" id="{19D2F373-12BD-49E9-A202-5A81C4860C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18043" y="4055164"/>
                  <a:ext cx="3438940" cy="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Connettore diritto 17">
                  <a:extLst>
                    <a:ext uri="{FF2B5EF4-FFF2-40B4-BE49-F238E27FC236}">
                      <a16:creationId xmlns:a16="http://schemas.microsoft.com/office/drawing/2014/main" id="{DF987083-504D-45DE-A73E-C7FB17D274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6896" y="4714462"/>
                  <a:ext cx="4137326" cy="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C1FFC73F-366C-41F3-910E-1A261B0E1E7F}"/>
                </a:ext>
              </a:extLst>
            </p:cNvPr>
            <p:cNvSpPr/>
            <p:nvPr/>
          </p:nvSpPr>
          <p:spPr>
            <a:xfrm>
              <a:off x="1147169" y="5529471"/>
              <a:ext cx="7017026" cy="106348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IL BUSINESS DEGLI EDITORI 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È FARE SOLDI;</a:t>
              </a:r>
              <a:b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</a:b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IL «BUSINESS» DEGLI ATENEI È FAR AVANZARE LA CONOSCENZA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862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olo 1"/>
          <p:cNvSpPr txBox="1">
            <a:spLocks noGrp="1"/>
          </p:cNvSpPr>
          <p:nvPr>
            <p:ph type="title"/>
          </p:nvPr>
        </p:nvSpPr>
        <p:spPr>
          <a:xfrm>
            <a:off x="-1540277" y="71021"/>
            <a:ext cx="8229601" cy="1143001"/>
          </a:xfrm>
        </p:spPr>
        <p:txBody>
          <a:bodyPr/>
          <a:lstStyle/>
          <a:p>
            <a:pPr algn="l" eaLnBrk="1"/>
            <a:r>
              <a:rPr lang="it-IT" altLang="it-IT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Il sistema è rotto</a:t>
            </a:r>
            <a:endParaRPr altLang="it-IT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8F0A6B67-E25C-46B7-A4F0-2F50D016CA23}"/>
              </a:ext>
            </a:extLst>
          </p:cNvPr>
          <p:cNvGrpSpPr/>
          <p:nvPr/>
        </p:nvGrpSpPr>
        <p:grpSpPr>
          <a:xfrm>
            <a:off x="102130" y="1528676"/>
            <a:ext cx="8638158" cy="5178896"/>
            <a:chOff x="194597" y="1102536"/>
            <a:chExt cx="8638158" cy="5178896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AB3721F1-64BB-4435-96CB-55026D5FBF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391" r="39638" b="13687"/>
            <a:stretch/>
          </p:blipFill>
          <p:spPr>
            <a:xfrm>
              <a:off x="194597" y="1121553"/>
              <a:ext cx="8638158" cy="5159879"/>
            </a:xfrm>
            <a:prstGeom prst="rect">
              <a:avLst/>
            </a:prstGeom>
          </p:spPr>
        </p:pic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0DFEC707-D80B-485B-B630-3381538D3F39}"/>
                </a:ext>
              </a:extLst>
            </p:cNvPr>
            <p:cNvSpPr/>
            <p:nvPr/>
          </p:nvSpPr>
          <p:spPr>
            <a:xfrm>
              <a:off x="3284711" y="1102536"/>
              <a:ext cx="4572000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/>
                </a:rPr>
                <a:t>Kostas </a:t>
              </a:r>
              <a:r>
                <a:rPr kumimoji="0" lang="en-US" sz="1200" b="0" i="0" u="sng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/>
                </a:rPr>
                <a:t>Glinos</a:t>
              </a:r>
              <a:r>
                <a:rPr kumimoji="0" lang="en-US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/>
                </a:rPr>
                <a:t> based on Danny Kingsley, May 30, 2022</a:t>
              </a:r>
              <a:endPara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844FF1A4-6F32-46E0-B383-3BEF0B777C57}"/>
              </a:ext>
            </a:extLst>
          </p:cNvPr>
          <p:cNvSpPr/>
          <p:nvPr/>
        </p:nvSpPr>
        <p:spPr>
          <a:xfrm>
            <a:off x="760288" y="2149619"/>
            <a:ext cx="2681555" cy="204103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5EB235BB-2314-42A8-AD59-78EADFB61F49}"/>
              </a:ext>
            </a:extLst>
          </p:cNvPr>
          <p:cNvSpPr/>
          <p:nvPr/>
        </p:nvSpPr>
        <p:spPr>
          <a:xfrm>
            <a:off x="3616198" y="2180440"/>
            <a:ext cx="2681555" cy="204103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02E8211F-1B4C-420A-B2A1-A1BECF83DAE2}"/>
              </a:ext>
            </a:extLst>
          </p:cNvPr>
          <p:cNvGrpSpPr/>
          <p:nvPr/>
        </p:nvGrpSpPr>
        <p:grpSpPr>
          <a:xfrm>
            <a:off x="2574523" y="4319205"/>
            <a:ext cx="4603949" cy="1466242"/>
            <a:chOff x="2673585" y="3863082"/>
            <a:chExt cx="4603949" cy="1466242"/>
          </a:xfrm>
        </p:grpSpPr>
        <p:sp>
          <p:nvSpPr>
            <p:cNvPr id="17" name="Rettangolo con angoli arrotondati 16">
              <a:extLst>
                <a:ext uri="{FF2B5EF4-FFF2-40B4-BE49-F238E27FC236}">
                  <a16:creationId xmlns:a16="http://schemas.microsoft.com/office/drawing/2014/main" id="{A618D24C-FC3D-4736-9042-FC1347F25A50}"/>
                </a:ext>
              </a:extLst>
            </p:cNvPr>
            <p:cNvSpPr/>
            <p:nvPr/>
          </p:nvSpPr>
          <p:spPr>
            <a:xfrm>
              <a:off x="2673585" y="3863082"/>
              <a:ext cx="2083350" cy="400693"/>
            </a:xfrm>
            <a:prstGeom prst="round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ttangolo 17">
              <a:extLst>
                <a:ext uri="{FF2B5EF4-FFF2-40B4-BE49-F238E27FC236}">
                  <a16:creationId xmlns:a16="http://schemas.microsoft.com/office/drawing/2014/main" id="{E755CA97-09A8-4147-9B5C-E0A4687351BB}"/>
                </a:ext>
              </a:extLst>
            </p:cNvPr>
            <p:cNvSpPr/>
            <p:nvPr/>
          </p:nvSpPr>
          <p:spPr>
            <a:xfrm>
              <a:off x="4858478" y="4464919"/>
              <a:ext cx="2419056" cy="86440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DAVVERO VOGLIAMO UNA CULTURA DELLA RICERCA COSÌ?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68729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5F531170-3326-4721-9BDB-E214121C5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88" y="207458"/>
            <a:ext cx="7886700" cy="1325559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Lo scopo della comunicazione scientifica</a:t>
            </a:r>
          </a:p>
        </p:txBody>
      </p:sp>
      <p:grpSp>
        <p:nvGrpSpPr>
          <p:cNvPr id="18" name="Gruppo 17"/>
          <p:cNvGrpSpPr/>
          <p:nvPr/>
        </p:nvGrpSpPr>
        <p:grpSpPr>
          <a:xfrm>
            <a:off x="158388" y="3424284"/>
            <a:ext cx="8934901" cy="3132555"/>
            <a:chOff x="161914" y="1267492"/>
            <a:chExt cx="8934901" cy="3132555"/>
          </a:xfrm>
          <a:solidFill>
            <a:schemeClr val="tx1"/>
          </a:solidFill>
        </p:grpSpPr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F11DF212-78CD-4F87-9509-F7BD883F53D4}"/>
                </a:ext>
              </a:extLst>
            </p:cNvPr>
            <p:cNvGrpSpPr/>
            <p:nvPr/>
          </p:nvGrpSpPr>
          <p:grpSpPr>
            <a:xfrm>
              <a:off x="161914" y="3047822"/>
              <a:ext cx="8934901" cy="1329457"/>
              <a:chOff x="161914" y="3047822"/>
              <a:chExt cx="8934901" cy="1329457"/>
            </a:xfrm>
            <a:grpFill/>
          </p:grpSpPr>
          <p:pic>
            <p:nvPicPr>
              <p:cNvPr id="34" name="Immagine 33">
                <a:extLst>
                  <a:ext uri="{FF2B5EF4-FFF2-40B4-BE49-F238E27FC236}">
                    <a16:creationId xmlns:a16="http://schemas.microsoft.com/office/drawing/2014/main" id="{6460B0CC-4BBF-4AD9-B00B-9AA341E5CF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1914" y="3407836"/>
                <a:ext cx="4407375" cy="96944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26" name="Rettangolo 25">
                <a:extLst>
                  <a:ext uri="{FF2B5EF4-FFF2-40B4-BE49-F238E27FC236}">
                    <a16:creationId xmlns:a16="http://schemas.microsoft.com/office/drawing/2014/main" id="{42417F17-3DBB-442A-9015-4EB8B64E4E8F}"/>
                  </a:ext>
                </a:extLst>
              </p:cNvPr>
              <p:cNvSpPr/>
              <p:nvPr/>
            </p:nvSpPr>
            <p:spPr>
              <a:xfrm>
                <a:off x="4689440" y="3047822"/>
                <a:ext cx="4407375" cy="12885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SE ABBIAMO CREATO UNA GENERAZIONE DI RICERCATORI CHE PENSANO SOLO ALLA GLORIA DI UN ARTICOLO IN RIVISTE PRESTIGIOSE E NON A FARE BUONA RICERCA CHE CAMBI IL MONDO, SIAMO NEI GUAI</a:t>
                </a:r>
              </a:p>
            </p:txBody>
          </p:sp>
        </p:grpSp>
        <p:grpSp>
          <p:nvGrpSpPr>
            <p:cNvPr id="11" name="Gruppo 10"/>
            <p:cNvGrpSpPr/>
            <p:nvPr/>
          </p:nvGrpSpPr>
          <p:grpSpPr>
            <a:xfrm>
              <a:off x="309360" y="1267492"/>
              <a:ext cx="8673939" cy="3132555"/>
              <a:chOff x="309360" y="1267492"/>
              <a:chExt cx="8673939" cy="3132555"/>
            </a:xfrm>
            <a:grpFill/>
          </p:grpSpPr>
          <p:grpSp>
            <p:nvGrpSpPr>
              <p:cNvPr id="2" name="Gruppo 1">
                <a:extLst>
                  <a:ext uri="{FF2B5EF4-FFF2-40B4-BE49-F238E27FC236}">
                    <a16:creationId xmlns:a16="http://schemas.microsoft.com/office/drawing/2014/main" id="{F0BCB7DE-1F44-436C-B837-88ED037D9402}"/>
                  </a:ext>
                </a:extLst>
              </p:cNvPr>
              <p:cNvGrpSpPr/>
              <p:nvPr/>
            </p:nvGrpSpPr>
            <p:grpSpPr>
              <a:xfrm>
                <a:off x="309360" y="1267492"/>
                <a:ext cx="8673939" cy="3132555"/>
                <a:chOff x="309360" y="1267492"/>
                <a:chExt cx="8673939" cy="3132555"/>
              </a:xfrm>
              <a:grpFill/>
            </p:grpSpPr>
            <p:grpSp>
              <p:nvGrpSpPr>
                <p:cNvPr id="19" name="Gruppo 18">
                  <a:extLst>
                    <a:ext uri="{FF2B5EF4-FFF2-40B4-BE49-F238E27FC236}">
                      <a16:creationId xmlns:a16="http://schemas.microsoft.com/office/drawing/2014/main" id="{D04BF2D3-E90C-40EE-AE74-7FBBF7AE24AB}"/>
                    </a:ext>
                  </a:extLst>
                </p:cNvPr>
                <p:cNvGrpSpPr/>
                <p:nvPr/>
              </p:nvGrpSpPr>
              <p:grpSpPr>
                <a:xfrm>
                  <a:off x="309360" y="1267492"/>
                  <a:ext cx="5955163" cy="3132555"/>
                  <a:chOff x="391018" y="1345497"/>
                  <a:chExt cx="5955163" cy="3132555"/>
                </a:xfrm>
                <a:grpFill/>
              </p:grpSpPr>
              <p:grpSp>
                <p:nvGrpSpPr>
                  <p:cNvPr id="21" name="Gruppo 20">
                    <a:extLst>
                      <a:ext uri="{FF2B5EF4-FFF2-40B4-BE49-F238E27FC236}">
                        <a16:creationId xmlns:a16="http://schemas.microsoft.com/office/drawing/2014/main" id="{CDD3073C-85A9-4DFB-A971-45AE3DCF34C0}"/>
                      </a:ext>
                    </a:extLst>
                  </p:cNvPr>
                  <p:cNvGrpSpPr/>
                  <p:nvPr/>
                </p:nvGrpSpPr>
                <p:grpSpPr>
                  <a:xfrm>
                    <a:off x="4135859" y="1345497"/>
                    <a:ext cx="2210322" cy="3132555"/>
                    <a:chOff x="1782702" y="3643366"/>
                    <a:chExt cx="3013020" cy="4270169"/>
                  </a:xfrm>
                  <a:grpFill/>
                </p:grpSpPr>
                <p:pic>
                  <p:nvPicPr>
                    <p:cNvPr id="23" name="Immagine 22">
                      <a:extLst>
                        <a:ext uri="{FF2B5EF4-FFF2-40B4-BE49-F238E27FC236}">
                          <a16:creationId xmlns:a16="http://schemas.microsoft.com/office/drawing/2014/main" id="{CEF2BA64-9BBA-4D41-869C-07CCC7974449}"/>
                        </a:ext>
                      </a:extLst>
                    </p:cNvPr>
                    <p:cNvPicPr/>
                    <p:nvPr/>
                  </p:nvPicPr>
                  <p:blipFill rotWithShape="1">
                    <a:blip r:embed="rId4"/>
                    <a:srcRect l="7004" t="7471" r="4284" b="53237"/>
                    <a:stretch/>
                  </p:blipFill>
                  <p:spPr bwMode="auto">
                    <a:xfrm>
                      <a:off x="1782702" y="3643366"/>
                      <a:ext cx="3013020" cy="740554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  <a:effectLst>
                      <a:outerShdw blurRad="292100" dist="139700" dir="2700000" algn="tl" rotWithShape="0">
                        <a:srgbClr val="333333">
                          <a:alpha val="65000"/>
                        </a:srgbClr>
                      </a:outerShdw>
                    </a:effectLst>
                    <a:extLs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  <p:sp>
                  <p:nvSpPr>
                    <p:cNvPr id="25" name="Rettangolo 24">
                      <a:extLst>
                        <a:ext uri="{FF2B5EF4-FFF2-40B4-BE49-F238E27FC236}">
                          <a16:creationId xmlns:a16="http://schemas.microsoft.com/office/drawing/2014/main" id="{1EEBF33A-18C9-41F7-A356-06C02D6743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44272" y="7577897"/>
                      <a:ext cx="1444940" cy="335638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2020</a:t>
                      </a: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8" name="Gruppo 27">
                    <a:extLst>
                      <a:ext uri="{FF2B5EF4-FFF2-40B4-BE49-F238E27FC236}">
                        <a16:creationId xmlns:a16="http://schemas.microsoft.com/office/drawing/2014/main" id="{8B30322E-94B9-42CC-B918-BCE845F10668}"/>
                      </a:ext>
                    </a:extLst>
                  </p:cNvPr>
                  <p:cNvGrpSpPr/>
                  <p:nvPr/>
                </p:nvGrpSpPr>
                <p:grpSpPr>
                  <a:xfrm>
                    <a:off x="391018" y="1736324"/>
                    <a:ext cx="4085187" cy="1567635"/>
                    <a:chOff x="683027" y="3191873"/>
                    <a:chExt cx="4085187" cy="1567635"/>
                  </a:xfrm>
                  <a:grpFill/>
                </p:grpSpPr>
                <p:pic>
                  <p:nvPicPr>
                    <p:cNvPr id="30" name="Immagine 29">
                      <a:extLst>
                        <a:ext uri="{FF2B5EF4-FFF2-40B4-BE49-F238E27FC236}">
                          <a16:creationId xmlns:a16="http://schemas.microsoft.com/office/drawing/2014/main" id="{C512DCB6-A217-4E62-93DE-3B9305EE781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683027" y="3191873"/>
                      <a:ext cx="4057891" cy="1567635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  <a:effectLst>
                      <a:outerShdw blurRad="292100" dist="139700" dir="2700000" algn="tl" rotWithShape="0">
                        <a:srgbClr val="333333">
                          <a:alpha val="65000"/>
                        </a:srgbClr>
                      </a:outerShdw>
                    </a:effectLst>
                  </p:spPr>
                </p:pic>
                <p:cxnSp>
                  <p:nvCxnSpPr>
                    <p:cNvPr id="31" name="Connettore diritto 30">
                      <a:extLst>
                        <a:ext uri="{FF2B5EF4-FFF2-40B4-BE49-F238E27FC236}">
                          <a16:creationId xmlns:a16="http://schemas.microsoft.com/office/drawing/2014/main" id="{C7A7CFB7-A16E-4BCD-98BC-3158F75D125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542902" y="3437337"/>
                      <a:ext cx="1611086" cy="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" name="Connettore diritto 31">
                      <a:extLst>
                        <a:ext uri="{FF2B5EF4-FFF2-40B4-BE49-F238E27FC236}">
                          <a16:creationId xmlns:a16="http://schemas.microsoft.com/office/drawing/2014/main" id="{42DB0723-DA20-421A-8F79-73BDAD7D735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57792" y="3877826"/>
                      <a:ext cx="2516778" cy="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3" name="Connettore diritto 32">
                      <a:extLst>
                        <a:ext uri="{FF2B5EF4-FFF2-40B4-BE49-F238E27FC236}">
                          <a16:creationId xmlns:a16="http://schemas.microsoft.com/office/drawing/2014/main" id="{0D5D9660-ABB9-45BB-AD81-6E18FDE685B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31667" y="3668114"/>
                      <a:ext cx="3936547" cy="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" name="Rettangolo 9">
                  <a:extLst>
                    <a:ext uri="{FF2B5EF4-FFF2-40B4-BE49-F238E27FC236}">
                      <a16:creationId xmlns:a16="http://schemas.microsoft.com/office/drawing/2014/main" id="{D7E05124-4C9A-4E9A-8B18-EAB2FE17EA31}"/>
                    </a:ext>
                  </a:extLst>
                </p:cNvPr>
                <p:cNvSpPr/>
                <p:nvPr/>
              </p:nvSpPr>
              <p:spPr>
                <a:xfrm>
                  <a:off x="4575924" y="1919287"/>
                  <a:ext cx="4407375" cy="8807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rPr>
                    <a:t>COMUNICAZIONE SCIENTIFICA=CONDIVIDERE LE SCOPERTE PER IL BENE DELL’UMANITÀ </a:t>
                  </a:r>
                </a:p>
              </p:txBody>
            </p:sp>
          </p:grpSp>
          <p:cxnSp>
            <p:nvCxnSpPr>
              <p:cNvPr id="6" name="Connettore diritto 5"/>
              <p:cNvCxnSpPr/>
              <p:nvPr/>
            </p:nvCxnSpPr>
            <p:spPr>
              <a:xfrm>
                <a:off x="2022074" y="2552131"/>
                <a:ext cx="2181436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ttore diritto 43"/>
              <p:cNvCxnSpPr/>
              <p:nvPr/>
            </p:nvCxnSpPr>
            <p:spPr>
              <a:xfrm>
                <a:off x="399506" y="2800065"/>
                <a:ext cx="3380815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Connettore diritto 44"/>
            <p:cNvCxnSpPr/>
            <p:nvPr/>
          </p:nvCxnSpPr>
          <p:spPr>
            <a:xfrm>
              <a:off x="2022074" y="3646227"/>
              <a:ext cx="2181436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diritto 45"/>
            <p:cNvCxnSpPr/>
            <p:nvPr/>
          </p:nvCxnSpPr>
          <p:spPr>
            <a:xfrm>
              <a:off x="1078517" y="4336335"/>
              <a:ext cx="1719274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diritto 46"/>
            <p:cNvCxnSpPr/>
            <p:nvPr/>
          </p:nvCxnSpPr>
          <p:spPr>
            <a:xfrm>
              <a:off x="282065" y="3878239"/>
              <a:ext cx="411248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diritto 47"/>
            <p:cNvCxnSpPr/>
            <p:nvPr/>
          </p:nvCxnSpPr>
          <p:spPr>
            <a:xfrm>
              <a:off x="282065" y="4112526"/>
              <a:ext cx="411248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A86C301B-5F33-48F9-A12B-B5D0B31CEBDA}"/>
              </a:ext>
            </a:extLst>
          </p:cNvPr>
          <p:cNvGrpSpPr/>
          <p:nvPr/>
        </p:nvGrpSpPr>
        <p:grpSpPr>
          <a:xfrm>
            <a:off x="144369" y="-43240"/>
            <a:ext cx="9203163" cy="3110470"/>
            <a:chOff x="197142" y="3165400"/>
            <a:chExt cx="9203163" cy="3110470"/>
          </a:xfrm>
        </p:grpSpPr>
        <p:pic>
          <p:nvPicPr>
            <p:cNvPr id="39" name="Immagine 38">
              <a:extLst>
                <a:ext uri="{FF2B5EF4-FFF2-40B4-BE49-F238E27FC236}">
                  <a16:creationId xmlns:a16="http://schemas.microsoft.com/office/drawing/2014/main" id="{E0F12DD6-9BEA-4204-81A2-504D5DDF3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7142" y="4105506"/>
              <a:ext cx="8626588" cy="21703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CB7E3FAE-AD39-438E-8ECB-03F6B1938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94334" y="3165400"/>
              <a:ext cx="1305971" cy="15562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56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85503" y="4806015"/>
            <a:ext cx="7886700" cy="1325563"/>
          </a:xfrm>
        </p:spPr>
        <p:txBody>
          <a:bodyPr>
            <a:normAutofit/>
          </a:bodyPr>
          <a:lstStyle/>
          <a:p>
            <a:pPr algn="l"/>
            <a:r>
              <a:rPr lang="it-IT" sz="3100" dirty="0">
                <a:solidFill>
                  <a:schemeClr val="bg1"/>
                </a:solidFill>
                <a:latin typeface="Calibri Light" panose="020F0302020204030204" pitchFamily="34" charset="0"/>
              </a:rPr>
              <a:t>Per questo serve Open Science…</a:t>
            </a:r>
          </a:p>
        </p:txBody>
      </p:sp>
    </p:spTree>
    <p:extLst>
      <p:ext uri="{BB962C8B-B14F-4D97-AF65-F5344CB8AC3E}">
        <p14:creationId xmlns:p14="http://schemas.microsoft.com/office/powerpoint/2010/main" val="3542138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02055" y="47461"/>
            <a:ext cx="3321297" cy="1325559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Open Science</a:t>
            </a:r>
          </a:p>
        </p:txBody>
      </p: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B6FBB4EB-F474-493A-AF1F-DF33BA2F5B1B}"/>
              </a:ext>
            </a:extLst>
          </p:cNvPr>
          <p:cNvGrpSpPr/>
          <p:nvPr/>
        </p:nvGrpSpPr>
        <p:grpSpPr>
          <a:xfrm>
            <a:off x="2050991" y="917113"/>
            <a:ext cx="6333362" cy="3193751"/>
            <a:chOff x="3472580" y="-500336"/>
            <a:chExt cx="6333362" cy="3193751"/>
          </a:xfrm>
        </p:grpSpPr>
        <p:grpSp>
          <p:nvGrpSpPr>
            <p:cNvPr id="44" name="Gruppo 43">
              <a:extLst>
                <a:ext uri="{FF2B5EF4-FFF2-40B4-BE49-F238E27FC236}">
                  <a16:creationId xmlns:a16="http://schemas.microsoft.com/office/drawing/2014/main" id="{4C8C4DAA-730E-4918-AD35-755F8FE63384}"/>
                </a:ext>
              </a:extLst>
            </p:cNvPr>
            <p:cNvGrpSpPr/>
            <p:nvPr/>
          </p:nvGrpSpPr>
          <p:grpSpPr>
            <a:xfrm>
              <a:off x="3472580" y="-500336"/>
              <a:ext cx="6333362" cy="3176697"/>
              <a:chOff x="3472580" y="-500336"/>
              <a:chExt cx="6333362" cy="3176697"/>
            </a:xfrm>
          </p:grpSpPr>
          <p:grpSp>
            <p:nvGrpSpPr>
              <p:cNvPr id="23" name="Gruppo 22">
                <a:extLst>
                  <a:ext uri="{FF2B5EF4-FFF2-40B4-BE49-F238E27FC236}">
                    <a16:creationId xmlns:a16="http://schemas.microsoft.com/office/drawing/2014/main" id="{483A3F5E-F3B8-4C6C-AE23-17C5B9944A62}"/>
                  </a:ext>
                </a:extLst>
              </p:cNvPr>
              <p:cNvGrpSpPr/>
              <p:nvPr/>
            </p:nvGrpSpPr>
            <p:grpSpPr>
              <a:xfrm>
                <a:off x="3472580" y="-500336"/>
                <a:ext cx="6333362" cy="3176697"/>
                <a:chOff x="3535680" y="-520583"/>
                <a:chExt cx="6333362" cy="3176697"/>
              </a:xfrm>
            </p:grpSpPr>
            <p:grpSp>
              <p:nvGrpSpPr>
                <p:cNvPr id="19" name="Gruppo 18">
                  <a:extLst>
                    <a:ext uri="{FF2B5EF4-FFF2-40B4-BE49-F238E27FC236}">
                      <a16:creationId xmlns:a16="http://schemas.microsoft.com/office/drawing/2014/main" id="{90377523-2A91-467B-9067-4551E4EE6869}"/>
                    </a:ext>
                  </a:extLst>
                </p:cNvPr>
                <p:cNvGrpSpPr/>
                <p:nvPr/>
              </p:nvGrpSpPr>
              <p:grpSpPr>
                <a:xfrm>
                  <a:off x="3535680" y="-520583"/>
                  <a:ext cx="6167610" cy="3176697"/>
                  <a:chOff x="3535680" y="-520583"/>
                  <a:chExt cx="6167610" cy="3176697"/>
                </a:xfrm>
              </p:grpSpPr>
              <p:pic>
                <p:nvPicPr>
                  <p:cNvPr id="13" name="Immagine 12">
                    <a:extLst>
                      <a:ext uri="{FF2B5EF4-FFF2-40B4-BE49-F238E27FC236}">
                        <a16:creationId xmlns:a16="http://schemas.microsoft.com/office/drawing/2014/main" id="{A32358AF-FEA2-465E-ADEA-24F01F4AE51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1373" r="1073"/>
                  <a:stretch/>
                </p:blipFill>
                <p:spPr>
                  <a:xfrm>
                    <a:off x="3535680" y="107025"/>
                    <a:ext cx="5547360" cy="2549089"/>
                  </a:xfrm>
                  <a:prstGeom prst="rect">
                    <a:avLst/>
                  </a:prstGeom>
                  <a:ln>
                    <a:noFill/>
                  </a:ln>
                  <a:effectLst>
                    <a:outerShdw blurRad="292100" dist="139700" dir="2700000" algn="tl" rotWithShape="0">
                      <a:srgbClr val="333333">
                        <a:alpha val="65000"/>
                      </a:srgbClr>
                    </a:outerShdw>
                  </a:effectLst>
                </p:spPr>
              </p:pic>
              <p:pic>
                <p:nvPicPr>
                  <p:cNvPr id="24" name="Immagine 23">
                    <a:extLst>
                      <a:ext uri="{FF2B5EF4-FFF2-40B4-BE49-F238E27FC236}">
                        <a16:creationId xmlns:a16="http://schemas.microsoft.com/office/drawing/2014/main" id="{F2402978-A651-4403-94F8-D66ECD4FB379}"/>
                      </a:ext>
                    </a:extLst>
                  </p:cNvPr>
                  <p:cNvPicPr/>
                  <p:nvPr/>
                </p:nvPicPr>
                <p:blipFill rotWithShape="1">
                  <a:blip r:embed="rId4"/>
                  <a:srcRect l="23500" t="54233" r="15958" b="29718"/>
                  <a:stretch/>
                </p:blipFill>
                <p:spPr bwMode="auto">
                  <a:xfrm>
                    <a:off x="5998065" y="-388528"/>
                    <a:ext cx="3705225" cy="552450"/>
                  </a:xfrm>
                  <a:prstGeom prst="rect">
                    <a:avLst/>
                  </a:prstGeom>
                  <a:ln>
                    <a:noFill/>
                  </a:ln>
                  <a:effectLst>
                    <a:outerShdw blurRad="292100" dist="139700" dir="2700000" algn="tl" rotWithShape="0">
                      <a:srgbClr val="333333">
                        <a:alpha val="65000"/>
                      </a:srgbClr>
                    </a:outerShdw>
                  </a:effectLst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  <p:pic>
                <p:nvPicPr>
                  <p:cNvPr id="25" name="Immagine 24">
                    <a:extLst>
                      <a:ext uri="{FF2B5EF4-FFF2-40B4-BE49-F238E27FC236}">
                        <a16:creationId xmlns:a16="http://schemas.microsoft.com/office/drawing/2014/main" id="{FD5A1D91-BF17-49B7-8F47-1C3B1B953C64}"/>
                      </a:ext>
                    </a:extLst>
                  </p:cNvPr>
                  <p:cNvPicPr/>
                  <p:nvPr/>
                </p:nvPicPr>
                <p:blipFill rotWithShape="1">
                  <a:blip r:embed="rId4"/>
                  <a:srcRect l="1868" t="8300" r="88794" b="83123"/>
                  <a:stretch/>
                </p:blipFill>
                <p:spPr bwMode="auto">
                  <a:xfrm>
                    <a:off x="7134801" y="-520583"/>
                    <a:ext cx="571500" cy="295275"/>
                  </a:xfrm>
                  <a:prstGeom prst="rect">
                    <a:avLst/>
                  </a:prstGeom>
                  <a:ln>
                    <a:noFill/>
                  </a:ln>
                  <a:effectLst>
                    <a:outerShdw blurRad="292100" dist="139700" dir="2700000" algn="tl" rotWithShape="0">
                      <a:srgbClr val="333333">
                        <a:alpha val="65000"/>
                      </a:srgbClr>
                    </a:outerShdw>
                  </a:effectLst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</p:grpSp>
            <p:sp>
              <p:nvSpPr>
                <p:cNvPr id="21" name="Rettangolo 20">
                  <a:extLst>
                    <a:ext uri="{FF2B5EF4-FFF2-40B4-BE49-F238E27FC236}">
                      <a16:creationId xmlns:a16="http://schemas.microsoft.com/office/drawing/2014/main" id="{CD1E43FE-138D-4223-B092-1B9DEC9DDB8E}"/>
                    </a:ext>
                  </a:extLst>
                </p:cNvPr>
                <p:cNvSpPr/>
                <p:nvPr/>
              </p:nvSpPr>
              <p:spPr>
                <a:xfrm>
                  <a:off x="8268924" y="-423608"/>
                  <a:ext cx="1600118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  <a:hlinkClick r:id="rId5"/>
                    </a:rPr>
                    <a:t>https://doi.org/10.32388/838962</a:t>
                  </a:r>
                  <a:r>
                    <a:rPr kumimoji="0" lang="it-IT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</a:p>
              </p:txBody>
            </p:sp>
          </p:grpSp>
          <p:cxnSp>
            <p:nvCxnSpPr>
              <p:cNvPr id="31" name="Connettore diritto 30">
                <a:extLst>
                  <a:ext uri="{FF2B5EF4-FFF2-40B4-BE49-F238E27FC236}">
                    <a16:creationId xmlns:a16="http://schemas.microsoft.com/office/drawing/2014/main" id="{8572FD33-B596-4A39-9AE6-D5E662F601A5}"/>
                  </a:ext>
                </a:extLst>
              </p:cNvPr>
              <p:cNvCxnSpPr/>
              <p:nvPr/>
            </p:nvCxnSpPr>
            <p:spPr>
              <a:xfrm>
                <a:off x="5214489" y="487682"/>
                <a:ext cx="3372162" cy="0"/>
              </a:xfrm>
              <a:prstGeom prst="line">
                <a:avLst/>
              </a:prstGeom>
              <a:ln>
                <a:solidFill>
                  <a:srgbClr val="33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ttore diritto 31">
                <a:extLst>
                  <a:ext uri="{FF2B5EF4-FFF2-40B4-BE49-F238E27FC236}">
                    <a16:creationId xmlns:a16="http://schemas.microsoft.com/office/drawing/2014/main" id="{B9C5E936-187D-4CF8-BDFE-AB8E0DC6EB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76059" y="778613"/>
                <a:ext cx="5473618" cy="0"/>
              </a:xfrm>
              <a:prstGeom prst="line">
                <a:avLst/>
              </a:prstGeom>
              <a:ln>
                <a:solidFill>
                  <a:srgbClr val="33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ttore diritto 32">
                <a:extLst>
                  <a:ext uri="{FF2B5EF4-FFF2-40B4-BE49-F238E27FC236}">
                    <a16:creationId xmlns:a16="http://schemas.microsoft.com/office/drawing/2014/main" id="{E3BC6FA4-131B-4CCA-8D1F-2AF813050E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72580" y="1018903"/>
                <a:ext cx="3973249" cy="0"/>
              </a:xfrm>
              <a:prstGeom prst="line">
                <a:avLst/>
              </a:prstGeom>
              <a:ln>
                <a:solidFill>
                  <a:srgbClr val="33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ttore diritto 33">
                <a:extLst>
                  <a:ext uri="{FF2B5EF4-FFF2-40B4-BE49-F238E27FC236}">
                    <a16:creationId xmlns:a16="http://schemas.microsoft.com/office/drawing/2014/main" id="{FDB0FC44-BE45-4B3E-9872-52D7F54FC4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70646" y="1271232"/>
                <a:ext cx="4685968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ttore diritto 37">
                <a:extLst>
                  <a:ext uri="{FF2B5EF4-FFF2-40B4-BE49-F238E27FC236}">
                    <a16:creationId xmlns:a16="http://schemas.microsoft.com/office/drawing/2014/main" id="{535AD1C7-3DC4-4471-8381-D2852C2EC3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72580" y="2390505"/>
                <a:ext cx="5009605" cy="0"/>
              </a:xfrm>
              <a:prstGeom prst="line">
                <a:avLst/>
              </a:prstGeom>
              <a:ln>
                <a:solidFill>
                  <a:srgbClr val="33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ttore diritto 38">
                <a:extLst>
                  <a:ext uri="{FF2B5EF4-FFF2-40B4-BE49-F238E27FC236}">
                    <a16:creationId xmlns:a16="http://schemas.microsoft.com/office/drawing/2014/main" id="{94031F6A-B1F4-4D3D-A96A-BE4527629A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46266" y="2105713"/>
                <a:ext cx="4603411" cy="0"/>
              </a:xfrm>
              <a:prstGeom prst="line">
                <a:avLst/>
              </a:prstGeom>
              <a:ln>
                <a:solidFill>
                  <a:srgbClr val="33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ttore diritto 41">
                <a:extLst>
                  <a:ext uri="{FF2B5EF4-FFF2-40B4-BE49-F238E27FC236}">
                    <a16:creationId xmlns:a16="http://schemas.microsoft.com/office/drawing/2014/main" id="{31C3FCCA-60D1-420F-9D46-478E22458F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76154" y="2658943"/>
                <a:ext cx="1103735" cy="0"/>
              </a:xfrm>
              <a:prstGeom prst="line">
                <a:avLst/>
              </a:prstGeom>
              <a:ln>
                <a:solidFill>
                  <a:srgbClr val="33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Rettangolo 44">
              <a:extLst>
                <a:ext uri="{FF2B5EF4-FFF2-40B4-BE49-F238E27FC236}">
                  <a16:creationId xmlns:a16="http://schemas.microsoft.com/office/drawing/2014/main" id="{4054EE03-9834-493B-B954-2663BBDCD1D1}"/>
                </a:ext>
              </a:extLst>
            </p:cNvPr>
            <p:cNvSpPr/>
            <p:nvPr/>
          </p:nvSpPr>
          <p:spPr>
            <a:xfrm>
              <a:off x="6246260" y="2477971"/>
              <a:ext cx="2793883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6"/>
                </a:rPr>
                <a:t>https://www.accelerateopenscience.nl/what-is-open-science/</a:t>
              </a:r>
              <a:endParaRPr kumimoji="0" lang="it-IT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Rettangolo 4">
            <a:extLst>
              <a:ext uri="{FF2B5EF4-FFF2-40B4-BE49-F238E27FC236}">
                <a16:creationId xmlns:a16="http://schemas.microsoft.com/office/drawing/2014/main" id="{874D0344-7FAB-4C32-B778-A7BAB3C37484}"/>
              </a:ext>
            </a:extLst>
          </p:cNvPr>
          <p:cNvSpPr/>
          <p:nvPr/>
        </p:nvSpPr>
        <p:spPr>
          <a:xfrm>
            <a:off x="2050992" y="4192784"/>
            <a:ext cx="2687960" cy="14987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NUOVO MODO DI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CONDURRE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PUBBLICARE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VALUTARE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LA RICERCA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A9B96593-5DD3-437D-B573-936FC88C24A9}"/>
              </a:ext>
            </a:extLst>
          </p:cNvPr>
          <p:cNvSpPr/>
          <p:nvPr/>
        </p:nvSpPr>
        <p:spPr>
          <a:xfrm>
            <a:off x="4824671" y="4207128"/>
            <a:ext cx="2793883" cy="148437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CONDIVIDENDO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DATI/TESTI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STRUMENTI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RISULTATI…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PRIMA E PIÙ APERTO POSSIBILE 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878E7D0-EA61-4727-985A-89A5AC278C23}"/>
              </a:ext>
            </a:extLst>
          </p:cNvPr>
          <p:cNvSpPr/>
          <p:nvPr/>
        </p:nvSpPr>
        <p:spPr>
          <a:xfrm>
            <a:off x="2050991" y="5816965"/>
            <a:ext cx="5567563" cy="86584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QUESTO PORTA 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SCIENZA PIÙ SOLIDA, ACCESSO PIÙ RAPIDO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CHE SI TRADUCE IN IMPATTO SOCIALE/ECONOMICO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913218E-B60C-4CC1-A9DA-7F934BAB13AB}"/>
              </a:ext>
            </a:extLst>
          </p:cNvPr>
          <p:cNvSpPr/>
          <p:nvPr/>
        </p:nvSpPr>
        <p:spPr>
          <a:xfrm>
            <a:off x="168965" y="1049168"/>
            <a:ext cx="1716274" cy="20915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Calibri Light" panose="020F0302020204030204" pitchFamily="34" charset="0"/>
                <a:cs typeface="Calibri Light" panose="020F0302020204030204" pitchFamily="34" charset="0"/>
              </a:rPr>
              <a:t>RICORDIAMOCI CHE STIAMO PARLANDO DI RICERCA FINANZIATA CON FONDI PUBBLICI</a:t>
            </a:r>
          </a:p>
        </p:txBody>
      </p:sp>
    </p:spTree>
    <p:extLst>
      <p:ext uri="{BB962C8B-B14F-4D97-AF65-F5344CB8AC3E}">
        <p14:creationId xmlns:p14="http://schemas.microsoft.com/office/powerpoint/2010/main" val="258031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5" grpId="0" animBg="1"/>
      <p:bldP spid="7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>
            <a:extLst>
              <a:ext uri="{FF2B5EF4-FFF2-40B4-BE49-F238E27FC236}">
                <a16:creationId xmlns:a16="http://schemas.microsoft.com/office/drawing/2014/main" id="{EE331F85-ED59-4B65-B5B6-76E3FB1BC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453" y="-93172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…Open Science</a:t>
            </a:r>
          </a:p>
        </p:txBody>
      </p:sp>
      <p:grpSp>
        <p:nvGrpSpPr>
          <p:cNvPr id="5" name="Gruppo 4"/>
          <p:cNvGrpSpPr/>
          <p:nvPr/>
        </p:nvGrpSpPr>
        <p:grpSpPr>
          <a:xfrm>
            <a:off x="1852940" y="1018645"/>
            <a:ext cx="5712991" cy="5839355"/>
            <a:chOff x="1888811" y="1018645"/>
            <a:chExt cx="5712991" cy="5839355"/>
          </a:xfrm>
        </p:grpSpPr>
        <p:pic>
          <p:nvPicPr>
            <p:cNvPr id="3" name="Immagin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8811" y="1018645"/>
              <a:ext cx="5712991" cy="5839355"/>
            </a:xfrm>
            <a:prstGeom prst="rect">
              <a:avLst/>
            </a:prstGeom>
          </p:spPr>
        </p:pic>
        <p:sp>
          <p:nvSpPr>
            <p:cNvPr id="4" name="Rettangolo 3"/>
            <p:cNvSpPr/>
            <p:nvPr/>
          </p:nvSpPr>
          <p:spPr>
            <a:xfrm>
              <a:off x="6298441" y="6488668"/>
              <a:ext cx="100802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4"/>
                </a:rPr>
                <a:t>UNESCO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A3D07B82-EE04-42C2-8C2B-04F67C2B7910}"/>
              </a:ext>
            </a:extLst>
          </p:cNvPr>
          <p:cNvSpPr/>
          <p:nvPr/>
        </p:nvSpPr>
        <p:spPr>
          <a:xfrm>
            <a:off x="4191526" y="1646364"/>
            <a:ext cx="897309" cy="1204957"/>
          </a:xfrm>
          <a:prstGeom prst="roundRect">
            <a:avLst/>
          </a:prstGeom>
          <a:noFill/>
          <a:ln w="28575">
            <a:solidFill>
              <a:srgbClr val="009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B512FFA-E459-4A98-AB8E-C30F25EE0162}"/>
              </a:ext>
            </a:extLst>
          </p:cNvPr>
          <p:cNvSpPr/>
          <p:nvPr/>
        </p:nvSpPr>
        <p:spPr>
          <a:xfrm>
            <a:off x="182562" y="1172717"/>
            <a:ext cx="1978269" cy="94729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OPEN SCIENCE≠OPEN ACCESS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2149941-8EE6-43B8-854D-6378CC15DB29}"/>
              </a:ext>
            </a:extLst>
          </p:cNvPr>
          <p:cNvSpPr/>
          <p:nvPr/>
        </p:nvSpPr>
        <p:spPr>
          <a:xfrm>
            <a:off x="5908105" y="286222"/>
            <a:ext cx="3235895" cy="94616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FOCUS SULL’INTERO PROCESSO, NON SOLO SULLA SINTESI FINALE (ARTICOLO)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B643C75-7EBF-43B9-A091-5A9DA49C88CB}"/>
              </a:ext>
            </a:extLst>
          </p:cNvPr>
          <p:cNvSpPr/>
          <p:nvPr/>
        </p:nvSpPr>
        <p:spPr>
          <a:xfrm>
            <a:off x="337929" y="6112565"/>
            <a:ext cx="3419061" cy="7454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+mj-lt"/>
              </a:rPr>
              <a:t>TUTTI QUESTI ELEMENTI VANNO DETTAGLIATI NELLA </a:t>
            </a:r>
            <a:r>
              <a:rPr lang="it-IT" dirty="0">
                <a:solidFill>
                  <a:srgbClr val="FF0000"/>
                </a:solidFill>
                <a:latin typeface="+mj-lt"/>
              </a:rPr>
              <a:t>PROPOSTA</a:t>
            </a:r>
            <a:r>
              <a:rPr lang="it-IT" dirty="0">
                <a:latin typeface="+mj-lt"/>
              </a:rPr>
              <a:t> IN HORIZON EUROPE</a:t>
            </a:r>
          </a:p>
        </p:txBody>
      </p:sp>
    </p:spTree>
    <p:extLst>
      <p:ext uri="{BB962C8B-B14F-4D97-AF65-F5344CB8AC3E}">
        <p14:creationId xmlns:p14="http://schemas.microsoft.com/office/powerpoint/2010/main" val="169296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2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8904" y="0"/>
            <a:ext cx="8423532" cy="1325559"/>
          </a:xfrm>
        </p:spPr>
        <p:txBody>
          <a:bodyPr/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[…Houston, abbiamo un problema]</a:t>
            </a:r>
          </a:p>
        </p:txBody>
      </p:sp>
      <p:sp>
        <p:nvSpPr>
          <p:cNvPr id="3" name="Rettangolo 2"/>
          <p:cNvSpPr/>
          <p:nvPr/>
        </p:nvSpPr>
        <p:spPr>
          <a:xfrm>
            <a:off x="2121489" y="4875063"/>
            <a:ext cx="5512526" cy="1982937"/>
          </a:xfrm>
          <a:prstGeom prst="rect">
            <a:avLst/>
          </a:prstGeom>
          <a:solidFill>
            <a:srgbClr val="C82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LA PERCEZIONE IN ITALIA: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-OPEN SCIENCE=OPEN ACCESS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- OPEN ACCESS=SOLO RIVISTE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 PAGA SEMPRE PER PUBBLICARE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EDITORI PREDATORI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9B681A54-087E-433D-AD32-7E0B17B58D6C}"/>
              </a:ext>
            </a:extLst>
          </p:cNvPr>
          <p:cNvGrpSpPr/>
          <p:nvPr/>
        </p:nvGrpSpPr>
        <p:grpSpPr>
          <a:xfrm>
            <a:off x="89452" y="1325560"/>
            <a:ext cx="6927752" cy="3272703"/>
            <a:chOff x="1480931" y="1458324"/>
            <a:chExt cx="6927752" cy="3272703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43820C98-066F-4F60-B2DB-005BC28A71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12" t="15990" r="5923" b="10386"/>
            <a:stretch/>
          </p:blipFill>
          <p:spPr>
            <a:xfrm>
              <a:off x="1480931" y="1458324"/>
              <a:ext cx="6927752" cy="3272703"/>
            </a:xfrm>
            <a:prstGeom prst="rect">
              <a:avLst/>
            </a:prstGeom>
          </p:spPr>
        </p:pic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AB935FCE-6B25-4B5F-95F3-570BBA704B64}"/>
                </a:ext>
              </a:extLst>
            </p:cNvPr>
            <p:cNvSpPr/>
            <p:nvPr/>
          </p:nvSpPr>
          <p:spPr>
            <a:xfrm>
              <a:off x="2286000" y="4484806"/>
              <a:ext cx="4572000" cy="24622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4"/>
                </a:rPr>
                <a:t>2021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592A9A26-7748-41C8-B899-ED98283F1EC4}"/>
              </a:ext>
            </a:extLst>
          </p:cNvPr>
          <p:cNvGrpSpPr/>
          <p:nvPr/>
        </p:nvGrpSpPr>
        <p:grpSpPr>
          <a:xfrm>
            <a:off x="5918634" y="179335"/>
            <a:ext cx="3225366" cy="4695728"/>
            <a:chOff x="-16592" y="-936127"/>
            <a:chExt cx="5840201" cy="7794127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96A92029-E8A9-4025-827B-2CD918AB675B}"/>
                </a:ext>
              </a:extLst>
            </p:cNvPr>
            <p:cNvGrpSpPr/>
            <p:nvPr/>
          </p:nvGrpSpPr>
          <p:grpSpPr>
            <a:xfrm>
              <a:off x="-16592" y="-936127"/>
              <a:ext cx="5840201" cy="7794127"/>
              <a:chOff x="-16592" y="-936127"/>
              <a:chExt cx="5840201" cy="7794127"/>
            </a:xfrm>
          </p:grpSpPr>
          <p:grpSp>
            <p:nvGrpSpPr>
              <p:cNvPr id="10" name="Gruppo 9">
                <a:extLst>
                  <a:ext uri="{FF2B5EF4-FFF2-40B4-BE49-F238E27FC236}">
                    <a16:creationId xmlns:a16="http://schemas.microsoft.com/office/drawing/2014/main" id="{918272FC-B866-40C6-8DFA-B984FE1305EF}"/>
                  </a:ext>
                </a:extLst>
              </p:cNvPr>
              <p:cNvGrpSpPr/>
              <p:nvPr/>
            </p:nvGrpSpPr>
            <p:grpSpPr>
              <a:xfrm>
                <a:off x="-16592" y="-18000"/>
                <a:ext cx="4891308" cy="6876000"/>
                <a:chOff x="3756581" y="0"/>
                <a:chExt cx="4891308" cy="6876000"/>
              </a:xfrm>
            </p:grpSpPr>
            <p:pic>
              <p:nvPicPr>
                <p:cNvPr id="12" name="Immagine 11">
                  <a:extLst>
                    <a:ext uri="{FF2B5EF4-FFF2-40B4-BE49-F238E27FC236}">
                      <a16:creationId xmlns:a16="http://schemas.microsoft.com/office/drawing/2014/main" id="{B686D45D-43EB-4448-80E8-93E54C3210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756583" y="0"/>
                  <a:ext cx="4859037" cy="2880000"/>
                </a:xfrm>
                <a:prstGeom prst="rect">
                  <a:avLst/>
                </a:prstGeom>
              </p:spPr>
            </p:pic>
            <p:pic>
              <p:nvPicPr>
                <p:cNvPr id="15" name="Immagine 14">
                  <a:extLst>
                    <a:ext uri="{FF2B5EF4-FFF2-40B4-BE49-F238E27FC236}">
                      <a16:creationId xmlns:a16="http://schemas.microsoft.com/office/drawing/2014/main" id="{F9876C36-93FB-4ACA-8C5A-D60B51CD03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769095" y="2880000"/>
                  <a:ext cx="4834012" cy="2556000"/>
                </a:xfrm>
                <a:prstGeom prst="rect">
                  <a:avLst/>
                </a:prstGeom>
              </p:spPr>
            </p:pic>
            <p:pic>
              <p:nvPicPr>
                <p:cNvPr id="16" name="Immagine 15">
                  <a:extLst>
                    <a:ext uri="{FF2B5EF4-FFF2-40B4-BE49-F238E27FC236}">
                      <a16:creationId xmlns:a16="http://schemas.microsoft.com/office/drawing/2014/main" id="{1012EC26-4E65-4CFD-A667-B25A6FF6F1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756581" y="5436000"/>
                  <a:ext cx="4891308" cy="1440000"/>
                </a:xfrm>
                <a:prstGeom prst="rect">
                  <a:avLst/>
                </a:prstGeom>
              </p:spPr>
            </p:pic>
          </p:grpSp>
          <p:pic>
            <p:nvPicPr>
              <p:cNvPr id="11" name="Immagine 10">
                <a:extLst>
                  <a:ext uri="{FF2B5EF4-FFF2-40B4-BE49-F238E27FC236}">
                    <a16:creationId xmlns:a16="http://schemas.microsoft.com/office/drawing/2014/main" id="{E29590B7-06D6-4854-837D-445E22BA13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27038" y="-936127"/>
                <a:ext cx="2596571" cy="942771"/>
              </a:xfrm>
              <a:prstGeom prst="rect">
                <a:avLst/>
              </a:prstGeom>
            </p:spPr>
          </p:pic>
        </p:grpSp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DA7BAB9E-96C3-42D1-ADE2-A954FDDCB74E}"/>
                </a:ext>
              </a:extLst>
            </p:cNvPr>
            <p:cNvSpPr/>
            <p:nvPr/>
          </p:nvSpPr>
          <p:spPr>
            <a:xfrm>
              <a:off x="1227130" y="115009"/>
              <a:ext cx="1201932" cy="2770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9"/>
                </a:rPr>
                <a:t>March 11, 2019</a:t>
              </a: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652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o 13">
            <a:extLst>
              <a:ext uri="{FF2B5EF4-FFF2-40B4-BE49-F238E27FC236}">
                <a16:creationId xmlns:a16="http://schemas.microsoft.com/office/drawing/2014/main" id="{0D2B12E2-EC85-4E93-AAEF-61D9CD702208}"/>
              </a:ext>
            </a:extLst>
          </p:cNvPr>
          <p:cNvGrpSpPr/>
          <p:nvPr/>
        </p:nvGrpSpPr>
        <p:grpSpPr>
          <a:xfrm>
            <a:off x="109330" y="252471"/>
            <a:ext cx="8925339" cy="6613455"/>
            <a:chOff x="109330" y="252471"/>
            <a:chExt cx="8925339" cy="6613455"/>
          </a:xfrm>
        </p:grpSpPr>
        <p:grpSp>
          <p:nvGrpSpPr>
            <p:cNvPr id="12" name="Gruppo 11">
              <a:extLst>
                <a:ext uri="{FF2B5EF4-FFF2-40B4-BE49-F238E27FC236}">
                  <a16:creationId xmlns:a16="http://schemas.microsoft.com/office/drawing/2014/main" id="{998A57CD-B653-4EF6-963F-232050528860}"/>
                </a:ext>
              </a:extLst>
            </p:cNvPr>
            <p:cNvGrpSpPr/>
            <p:nvPr/>
          </p:nvGrpSpPr>
          <p:grpSpPr>
            <a:xfrm>
              <a:off x="109330" y="252471"/>
              <a:ext cx="8925339" cy="6613455"/>
              <a:chOff x="109330" y="252471"/>
              <a:chExt cx="8925339" cy="6613455"/>
            </a:xfrm>
          </p:grpSpPr>
          <p:grpSp>
            <p:nvGrpSpPr>
              <p:cNvPr id="10" name="Gruppo 9">
                <a:extLst>
                  <a:ext uri="{FF2B5EF4-FFF2-40B4-BE49-F238E27FC236}">
                    <a16:creationId xmlns:a16="http://schemas.microsoft.com/office/drawing/2014/main" id="{9AFB7DB6-7A3C-4D7A-BFF8-E2316E41BC10}"/>
                  </a:ext>
                </a:extLst>
              </p:cNvPr>
              <p:cNvGrpSpPr/>
              <p:nvPr/>
            </p:nvGrpSpPr>
            <p:grpSpPr>
              <a:xfrm>
                <a:off x="109330" y="252471"/>
                <a:ext cx="8925339" cy="6613455"/>
                <a:chOff x="-2996054" y="252471"/>
                <a:chExt cx="8925339" cy="6613455"/>
              </a:xfrm>
            </p:grpSpPr>
            <p:grpSp>
              <p:nvGrpSpPr>
                <p:cNvPr id="5" name="Gruppo 4">
                  <a:extLst>
                    <a:ext uri="{FF2B5EF4-FFF2-40B4-BE49-F238E27FC236}">
                      <a16:creationId xmlns:a16="http://schemas.microsoft.com/office/drawing/2014/main" id="{FFCA3E26-04DC-4707-BADF-8D78693260DF}"/>
                    </a:ext>
                  </a:extLst>
                </p:cNvPr>
                <p:cNvGrpSpPr/>
                <p:nvPr/>
              </p:nvGrpSpPr>
              <p:grpSpPr>
                <a:xfrm>
                  <a:off x="-2996054" y="252471"/>
                  <a:ext cx="8925339" cy="6613455"/>
                  <a:chOff x="109330" y="244545"/>
                  <a:chExt cx="8925339" cy="6613455"/>
                </a:xfrm>
              </p:grpSpPr>
              <p:grpSp>
                <p:nvGrpSpPr>
                  <p:cNvPr id="4" name="Gruppo 3">
                    <a:extLst>
                      <a:ext uri="{FF2B5EF4-FFF2-40B4-BE49-F238E27FC236}">
                        <a16:creationId xmlns:a16="http://schemas.microsoft.com/office/drawing/2014/main" id="{2FFEB7B4-F08C-47E4-A71C-22B2D4FF96F8}"/>
                      </a:ext>
                    </a:extLst>
                  </p:cNvPr>
                  <p:cNvGrpSpPr/>
                  <p:nvPr/>
                </p:nvGrpSpPr>
                <p:grpSpPr>
                  <a:xfrm>
                    <a:off x="109330" y="244545"/>
                    <a:ext cx="8925339" cy="6613455"/>
                    <a:chOff x="109330" y="244545"/>
                    <a:chExt cx="8925339" cy="6613455"/>
                  </a:xfrm>
                </p:grpSpPr>
                <p:grpSp>
                  <p:nvGrpSpPr>
                    <p:cNvPr id="35" name="Gruppo 34">
                      <a:extLst>
                        <a:ext uri="{FF2B5EF4-FFF2-40B4-BE49-F238E27FC236}">
                          <a16:creationId xmlns:a16="http://schemas.microsoft.com/office/drawing/2014/main" id="{5160B172-BAFC-4AA7-A8DF-40A6E760FF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330" y="244545"/>
                      <a:ext cx="8925339" cy="6613455"/>
                      <a:chOff x="109330" y="244545"/>
                      <a:chExt cx="8925339" cy="6613455"/>
                    </a:xfrm>
                  </p:grpSpPr>
                  <p:grpSp>
                    <p:nvGrpSpPr>
                      <p:cNvPr id="31" name="Gruppo 30">
                        <a:extLst>
                          <a:ext uri="{FF2B5EF4-FFF2-40B4-BE49-F238E27FC236}">
                            <a16:creationId xmlns:a16="http://schemas.microsoft.com/office/drawing/2014/main" id="{9B8656C0-3731-4D62-ADD3-4E124DC28E6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9330" y="244545"/>
                        <a:ext cx="8925339" cy="6613455"/>
                        <a:chOff x="0" y="244545"/>
                        <a:chExt cx="8925339" cy="6613455"/>
                      </a:xfrm>
                    </p:grpSpPr>
                    <p:grpSp>
                      <p:nvGrpSpPr>
                        <p:cNvPr id="30" name="Gruppo 29">
                          <a:extLst>
                            <a:ext uri="{FF2B5EF4-FFF2-40B4-BE49-F238E27FC236}">
                              <a16:creationId xmlns:a16="http://schemas.microsoft.com/office/drawing/2014/main" id="{6B4EFD4A-A509-4817-86EA-2EBFE12B83D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244545"/>
                          <a:ext cx="8925339" cy="6613455"/>
                          <a:chOff x="9940" y="244545"/>
                          <a:chExt cx="8925339" cy="6613455"/>
                        </a:xfrm>
                      </p:grpSpPr>
                      <p:grpSp>
                        <p:nvGrpSpPr>
                          <p:cNvPr id="23" name="Gruppo 22">
                            <a:extLst>
                              <a:ext uri="{FF2B5EF4-FFF2-40B4-BE49-F238E27FC236}">
                                <a16:creationId xmlns:a16="http://schemas.microsoft.com/office/drawing/2014/main" id="{8C10434D-CBB9-4E91-A276-9B5DF691DBE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9940" y="244545"/>
                            <a:ext cx="8925339" cy="6613455"/>
                            <a:chOff x="9940" y="244545"/>
                            <a:chExt cx="8925339" cy="6613455"/>
                          </a:xfrm>
                        </p:grpSpPr>
                        <p:grpSp>
                          <p:nvGrpSpPr>
                            <p:cNvPr id="20" name="Gruppo 19">
                              <a:extLst>
                                <a:ext uri="{FF2B5EF4-FFF2-40B4-BE49-F238E27FC236}">
                                  <a16:creationId xmlns:a16="http://schemas.microsoft.com/office/drawing/2014/main" id="{E8B344C3-CD67-47B2-9129-0BC7C35E6B52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963988" y="244545"/>
                              <a:ext cx="6971291" cy="6613455"/>
                              <a:chOff x="1963988" y="244545"/>
                              <a:chExt cx="6971291" cy="6613455"/>
                            </a:xfrm>
                          </p:grpSpPr>
                          <p:grpSp>
                            <p:nvGrpSpPr>
                              <p:cNvPr id="17" name="Gruppo 16">
                                <a:extLst>
                                  <a:ext uri="{FF2B5EF4-FFF2-40B4-BE49-F238E27FC236}">
                                    <a16:creationId xmlns:a16="http://schemas.microsoft.com/office/drawing/2014/main" id="{C43A5728-93CF-4DA9-8E03-622EB6926075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1963988" y="244545"/>
                                <a:ext cx="6971291" cy="5531541"/>
                                <a:chOff x="1904353" y="1326459"/>
                                <a:chExt cx="6971291" cy="5531541"/>
                              </a:xfrm>
                            </p:grpSpPr>
                            <p:grpSp>
                              <p:nvGrpSpPr>
                                <p:cNvPr id="9" name="Gruppo 8">
                                  <a:extLst>
                                    <a:ext uri="{FF2B5EF4-FFF2-40B4-BE49-F238E27FC236}">
                                      <a16:creationId xmlns:a16="http://schemas.microsoft.com/office/drawing/2014/main" id="{3F45EDDC-04B6-4FBD-A7B0-286127E3017E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1904353" y="1326459"/>
                                  <a:ext cx="5216021" cy="5531541"/>
                                  <a:chOff x="1904353" y="1326459"/>
                                  <a:chExt cx="5216021" cy="5531541"/>
                                </a:xfrm>
                              </p:grpSpPr>
                              <p:pic>
                                <p:nvPicPr>
                                  <p:cNvPr id="8" name="Immagine 7">
                                    <a:extLst>
                                      <a:ext uri="{FF2B5EF4-FFF2-40B4-BE49-F238E27FC236}">
                                        <a16:creationId xmlns:a16="http://schemas.microsoft.com/office/drawing/2014/main" id="{DBDD8400-F6DC-4C14-BE91-A2A2259DE753}"/>
                                      </a:ext>
                                    </a:extLst>
                                  </p:cNvPr>
                                  <p:cNvPicPr>
                                    <a:picLocks noChangeAspect="1"/>
                                  </p:cNvPicPr>
                                  <p:nvPr/>
                                </p:nvPicPr>
                                <p:blipFill>
                                  <a:blip r:embed="rId3"/>
                                  <a:stretch>
                                    <a:fillRect/>
                                  </a:stretch>
                                </p:blipFill>
                                <p:spPr>
                                  <a:xfrm>
                                    <a:off x="1904353" y="2576926"/>
                                    <a:ext cx="5216021" cy="4281074"/>
                                  </a:xfrm>
                                  <a:prstGeom prst="rect">
                                    <a:avLst/>
                                  </a:prstGeom>
                                </p:spPr>
                              </p:pic>
                              <p:pic>
                                <p:nvPicPr>
                                  <p:cNvPr id="7" name="Immagine 6">
                                    <a:extLst>
                                      <a:ext uri="{FF2B5EF4-FFF2-40B4-BE49-F238E27FC236}">
                                        <a16:creationId xmlns:a16="http://schemas.microsoft.com/office/drawing/2014/main" id="{8DC67630-53FF-4ECC-B5C4-5783FC585C92}"/>
                                      </a:ext>
                                    </a:extLst>
                                  </p:cNvPr>
                                  <p:cNvPicPr>
                                    <a:picLocks noChangeAspect="1"/>
                                  </p:cNvPicPr>
                                  <p:nvPr/>
                                </p:nvPicPr>
                                <p:blipFill rotWithShape="1">
                                  <a:blip r:embed="rId4"/>
                                  <a:srcRect t="-1" r="4796" b="44633"/>
                                  <a:stretch/>
                                </p:blipFill>
                                <p:spPr>
                                  <a:xfrm>
                                    <a:off x="2283752" y="1326459"/>
                                    <a:ext cx="4260226" cy="1674738"/>
                                  </a:xfrm>
                                  <a:prstGeom prst="rect">
                                    <a:avLst/>
                                  </a:prstGeom>
                                </p:spPr>
                              </p:pic>
                            </p:grpSp>
                            <p:pic>
                              <p:nvPicPr>
                                <p:cNvPr id="16" name="Immagine 15">
                                  <a:extLst>
                                    <a:ext uri="{FF2B5EF4-FFF2-40B4-BE49-F238E27FC236}">
                                      <a16:creationId xmlns:a16="http://schemas.microsoft.com/office/drawing/2014/main" id="{35C7FBA6-C459-4203-964C-2A1EE366C09B}"/>
                                    </a:ext>
                                  </a:extLst>
                                </p:cNvPr>
                                <p:cNvPicPr>
                                  <a:picLocks noChangeAspect="1"/>
                                </p:cNvPicPr>
                                <p:nvPr/>
                              </p:nvPicPr>
                              <p:blipFill>
                                <a:blip r:embed="rId5"/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6599583" y="4158841"/>
                                  <a:ext cx="2276061" cy="928577"/>
                                </a:xfrm>
                                <a:prstGeom prst="rect">
                                  <a:avLst/>
                                </a:prstGeom>
                              </p:spPr>
                            </p:pic>
                          </p:grpSp>
                          <p:pic>
                            <p:nvPicPr>
                              <p:cNvPr id="19" name="Immagine 18">
                                <a:extLst>
                                  <a:ext uri="{FF2B5EF4-FFF2-40B4-BE49-F238E27FC236}">
                                    <a16:creationId xmlns:a16="http://schemas.microsoft.com/office/drawing/2014/main" id="{385D49E6-F766-472D-916D-2F640BE16B87}"/>
                                  </a:ext>
                                </a:extLst>
                              </p:cNvPr>
                              <p:cNvPicPr>
                                <a:picLocks noChangeAspect="1"/>
                              </p:cNvPicPr>
                              <p:nvPr/>
                            </p:nvPicPr>
                            <p:blipFill>
                              <a:blip r:embed="rId6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2733957" y="5373046"/>
                                <a:ext cx="3925261" cy="14849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grpSp>
                        <p:pic>
                          <p:nvPicPr>
                            <p:cNvPr id="22" name="Immagine 21">
                              <a:extLst>
                                <a:ext uri="{FF2B5EF4-FFF2-40B4-BE49-F238E27FC236}">
                                  <a16:creationId xmlns:a16="http://schemas.microsoft.com/office/drawing/2014/main" id="{260F5041-DB93-4460-9A7B-B45617FB8CB6}"/>
                                </a:ext>
                              </a:extLst>
                            </p:cNvPr>
                            <p:cNvPicPr>
                              <a:picLocks noChangeAspect="1"/>
                            </p:cNvPicPr>
                            <p:nvPr/>
                          </p:nvPicPr>
                          <p:blipFill rotWithShape="1">
                            <a:blip r:embed="rId7"/>
                            <a:srcRect l="4348" t="3510" r="4717" b="-1"/>
                            <a:stretch/>
                          </p:blipFill>
                          <p:spPr>
                            <a:xfrm>
                              <a:off x="9940" y="2951922"/>
                              <a:ext cx="2504661" cy="1223068"/>
                            </a:xfrm>
                            <a:prstGeom prst="rect">
                              <a:avLst/>
                            </a:prstGeom>
                          </p:spPr>
                        </p:pic>
                      </p:grpSp>
                      <p:pic>
                        <p:nvPicPr>
                          <p:cNvPr id="25" name="Immagine 24">
                            <a:extLst>
                              <a:ext uri="{FF2B5EF4-FFF2-40B4-BE49-F238E27FC236}">
                                <a16:creationId xmlns:a16="http://schemas.microsoft.com/office/drawing/2014/main" id="{78194F20-C37D-4360-8F22-8B7D83F337F4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3688307" y="5353167"/>
                            <a:ext cx="1957119" cy="266879"/>
                          </a:xfrm>
                          <a:prstGeom prst="rect">
                            <a:avLst/>
                          </a:prstGeom>
                        </p:spPr>
                      </p:pic>
                    </p:grpSp>
                    <p:pic>
                      <p:nvPicPr>
                        <p:cNvPr id="27" name="Immagine 26">
                          <a:extLst>
                            <a:ext uri="{FF2B5EF4-FFF2-40B4-BE49-F238E27FC236}">
                              <a16:creationId xmlns:a16="http://schemas.microsoft.com/office/drawing/2014/main" id="{D59E61A9-1257-417E-AD8D-E60EB671A94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090538" y="5505160"/>
                          <a:ext cx="636288" cy="114886"/>
                        </a:xfrm>
                        <a:prstGeom prst="rect">
                          <a:avLst/>
                        </a:prstGeom>
                      </p:spPr>
                    </p:pic>
                  </p:grpSp>
                  <p:grpSp>
                    <p:nvGrpSpPr>
                      <p:cNvPr id="34" name="Gruppo 33">
                        <a:extLst>
                          <a:ext uri="{FF2B5EF4-FFF2-40B4-BE49-F238E27FC236}">
                            <a16:creationId xmlns:a16="http://schemas.microsoft.com/office/drawing/2014/main" id="{E41ACF63-4523-4CF5-B49C-5C0004AD195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486103" y="875693"/>
                        <a:ext cx="1226605" cy="1748487"/>
                        <a:chOff x="7486103" y="875693"/>
                        <a:chExt cx="1226605" cy="1748487"/>
                      </a:xfrm>
                    </p:grpSpPr>
                    <p:pic>
                      <p:nvPicPr>
                        <p:cNvPr id="32" name="Immagine 31">
                          <a:extLst>
                            <a:ext uri="{FF2B5EF4-FFF2-40B4-BE49-F238E27FC236}">
                              <a16:creationId xmlns:a16="http://schemas.microsoft.com/office/drawing/2014/main" id="{7202BEE9-318D-4942-A58D-EAAFEBCBA134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486103" y="875693"/>
                          <a:ext cx="1186849" cy="174848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:spPr>
                    </p:pic>
                    <p:sp>
                      <p:nvSpPr>
                        <p:cNvPr id="33" name="Rettangolo 32">
                          <a:extLst>
                            <a:ext uri="{FF2B5EF4-FFF2-40B4-BE49-F238E27FC236}">
                              <a16:creationId xmlns:a16="http://schemas.microsoft.com/office/drawing/2014/main" id="{CF284F82-A67A-4074-8ADA-A9C5328919C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911381" y="875693"/>
                          <a:ext cx="801327" cy="21544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>
                          <a:spAutoFit/>
                        </a:bodyPr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it-IT" sz="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  <a:hlinkClick r:id="rId11"/>
                            </a:rPr>
                            <a:t>Nov. 23, 2021</a:t>
                          </a:r>
                          <a:r>
                            <a:rPr kumimoji="0" lang="it-IT" sz="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</p:grpSp>
                </p:grpSp>
                <p:sp>
                  <p:nvSpPr>
                    <p:cNvPr id="3" name="Rettangolo con angoli arrotondati 2">
                      <a:extLst>
                        <a:ext uri="{FF2B5EF4-FFF2-40B4-BE49-F238E27FC236}">
                          <a16:creationId xmlns:a16="http://schemas.microsoft.com/office/drawing/2014/main" id="{957D579C-CD94-4254-8456-B093BCA936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29466" y="1919283"/>
                      <a:ext cx="1085068" cy="680650"/>
                    </a:xfrm>
                    <a:prstGeom prst="roundRect">
                      <a:avLst/>
                    </a:prstGeom>
                    <a:solidFill>
                      <a:srgbClr val="00A14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it-IT" sz="1000" dirty="0"/>
                        <a:t>CONOSCENZA SCIENTIFICA APERTA</a:t>
                      </a:r>
                    </a:p>
                  </p:txBody>
                </p:sp>
              </p:grpSp>
              <p:sp>
                <p:nvSpPr>
                  <p:cNvPr id="36" name="Rettangolo con angoli arrotondati 35">
                    <a:extLst>
                      <a:ext uri="{FF2B5EF4-FFF2-40B4-BE49-F238E27FC236}">
                        <a16:creationId xmlns:a16="http://schemas.microsoft.com/office/drawing/2014/main" id="{7B091E34-BEE8-4940-9F13-56859AB65B52}"/>
                      </a:ext>
                    </a:extLst>
                  </p:cNvPr>
                  <p:cNvSpPr/>
                  <p:nvPr/>
                </p:nvSpPr>
                <p:spPr>
                  <a:xfrm>
                    <a:off x="4163073" y="4452792"/>
                    <a:ext cx="1390673" cy="949098"/>
                  </a:xfrm>
                  <a:prstGeom prst="roundRect">
                    <a:avLst/>
                  </a:prstGeom>
                  <a:solidFill>
                    <a:srgbClr val="FBB04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it-IT" sz="1000" dirty="0"/>
                      <a:t>COINVOGIMENTO  DEGLI ATTORI SOCIALI IN MODO APERTO</a:t>
                    </a:r>
                  </a:p>
                </p:txBody>
              </p:sp>
            </p:grpSp>
            <p:sp>
              <p:nvSpPr>
                <p:cNvPr id="29" name="Rettangolo con angoli arrotondati 28">
                  <a:extLst>
                    <a:ext uri="{FF2B5EF4-FFF2-40B4-BE49-F238E27FC236}">
                      <a16:creationId xmlns:a16="http://schemas.microsoft.com/office/drawing/2014/main" id="{FA4A6CA9-7E26-47D0-9F68-25109F5F3341}"/>
                    </a:ext>
                  </a:extLst>
                </p:cNvPr>
                <p:cNvSpPr/>
                <p:nvPr/>
              </p:nvSpPr>
              <p:spPr>
                <a:xfrm>
                  <a:off x="2258259" y="3238189"/>
                  <a:ext cx="1244365" cy="680650"/>
                </a:xfrm>
                <a:prstGeom prst="roundRect">
                  <a:avLst/>
                </a:prstGeom>
                <a:solidFill>
                  <a:srgbClr val="E9A5F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000" dirty="0"/>
                    <a:t>INFRASTRUTURE APERTE</a:t>
                  </a:r>
                </a:p>
              </p:txBody>
            </p:sp>
          </p:grpSp>
          <p:sp>
            <p:nvSpPr>
              <p:cNvPr id="28" name="Rettangolo con angoli arrotondati 27">
                <a:extLst>
                  <a:ext uri="{FF2B5EF4-FFF2-40B4-BE49-F238E27FC236}">
                    <a16:creationId xmlns:a16="http://schemas.microsoft.com/office/drawing/2014/main" id="{D03DD9CF-F930-4629-8375-D2FF2619B1F0}"/>
                  </a:ext>
                </a:extLst>
              </p:cNvPr>
              <p:cNvSpPr/>
              <p:nvPr/>
            </p:nvSpPr>
            <p:spPr>
              <a:xfrm>
                <a:off x="2765752" y="3172099"/>
                <a:ext cx="1085068" cy="1161686"/>
              </a:xfrm>
              <a:prstGeom prst="roundRect">
                <a:avLst/>
              </a:prstGeom>
              <a:solidFill>
                <a:srgbClr val="27AA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000" dirty="0"/>
                  <a:t>DIALOGO APERTO CON ALTRI SISTEMI DI CONOSCENZA</a:t>
                </a:r>
              </a:p>
            </p:txBody>
          </p:sp>
        </p:grpSp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FD0FE6F8-3E39-4E1B-B1FF-C9BDF49230D5}"/>
                </a:ext>
              </a:extLst>
            </p:cNvPr>
            <p:cNvSpPr/>
            <p:nvPr/>
          </p:nvSpPr>
          <p:spPr>
            <a:xfrm>
              <a:off x="178904" y="4780722"/>
              <a:ext cx="2403931" cy="174928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>
                  <a:latin typeface="+mj-lt"/>
                </a:rPr>
                <a:t>NON SOLO CONOSCENZA SCIENTIFICA:</a:t>
              </a:r>
            </a:p>
            <a:p>
              <a:pPr marL="285750" indent="-285750" algn="ctr">
                <a:buFontTx/>
                <a:buChar char="-"/>
              </a:pPr>
              <a:r>
                <a:rPr lang="it-IT" dirty="0">
                  <a:latin typeface="+mj-lt"/>
                </a:rPr>
                <a:t>INCLUSIONE</a:t>
              </a:r>
            </a:p>
            <a:p>
              <a:pPr marL="285750" indent="-285750" algn="ctr">
                <a:buFontTx/>
                <a:buChar char="-"/>
              </a:pPr>
              <a:r>
                <a:rPr lang="it-IT" dirty="0">
                  <a:latin typeface="+mj-lt"/>
                </a:rPr>
                <a:t>COINVOLGIMENTO</a:t>
              </a:r>
            </a:p>
          </p:txBody>
        </p:sp>
      </p:grpSp>
      <p:sp>
        <p:nvSpPr>
          <p:cNvPr id="11" name="Titolo 10">
            <a:extLst>
              <a:ext uri="{FF2B5EF4-FFF2-40B4-BE49-F238E27FC236}">
                <a16:creationId xmlns:a16="http://schemas.microsoft.com/office/drawing/2014/main" id="{EE331F85-ED59-4B65-B5B6-76E3FB1BC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453" y="-93172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…Open Science </a:t>
            </a:r>
            <a:r>
              <a:rPr lang="it-IT" dirty="0" err="1">
                <a:solidFill>
                  <a:schemeClr val="bg1"/>
                </a:solidFill>
              </a:rPr>
              <a:t>components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1E1500D3-81A6-4834-981B-50136132E136}"/>
              </a:ext>
            </a:extLst>
          </p:cNvPr>
          <p:cNvSpPr/>
          <p:nvPr/>
        </p:nvSpPr>
        <p:spPr>
          <a:xfrm>
            <a:off x="2442777" y="417443"/>
            <a:ext cx="4260226" cy="2182490"/>
          </a:xfrm>
          <a:prstGeom prst="roundRect">
            <a:avLst/>
          </a:prstGeom>
          <a:noFill/>
          <a:ln w="28575">
            <a:solidFill>
              <a:srgbClr val="00A1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7D99BFAB-BF06-4A90-9DB3-774B711C666E}"/>
              </a:ext>
            </a:extLst>
          </p:cNvPr>
          <p:cNvSpPr/>
          <p:nvPr/>
        </p:nvSpPr>
        <p:spPr>
          <a:xfrm>
            <a:off x="5476461" y="2951922"/>
            <a:ext cx="3558208" cy="1105688"/>
          </a:xfrm>
          <a:prstGeom prst="roundRect">
            <a:avLst/>
          </a:prstGeom>
          <a:noFill/>
          <a:ln w="28575">
            <a:solidFill>
              <a:srgbClr val="E5A4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3D4A675A-A318-46AE-B8CB-69A95E2749AB}"/>
              </a:ext>
            </a:extLst>
          </p:cNvPr>
          <p:cNvSpPr/>
          <p:nvPr/>
        </p:nvSpPr>
        <p:spPr>
          <a:xfrm>
            <a:off x="2833347" y="4460718"/>
            <a:ext cx="3925261" cy="2392949"/>
          </a:xfrm>
          <a:prstGeom prst="roundRect">
            <a:avLst/>
          </a:prstGeom>
          <a:noFill/>
          <a:ln w="28575">
            <a:solidFill>
              <a:srgbClr val="FBB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48017330-1875-4DE7-A1D0-5253430C0AE6}"/>
              </a:ext>
            </a:extLst>
          </p:cNvPr>
          <p:cNvSpPr/>
          <p:nvPr/>
        </p:nvSpPr>
        <p:spPr>
          <a:xfrm>
            <a:off x="109330" y="2947589"/>
            <a:ext cx="3678367" cy="1223220"/>
          </a:xfrm>
          <a:prstGeom prst="roundRect">
            <a:avLst/>
          </a:prstGeom>
          <a:noFill/>
          <a:ln w="28575">
            <a:solidFill>
              <a:srgbClr val="27AA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96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4" grpId="0" animBg="1"/>
      <p:bldP spid="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05E0B7-A733-4E59-940A-C9D26FF98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[da Praga, EOSC symposium]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70E510C-5A2C-41B7-B299-A8909F7FB3AC}"/>
              </a:ext>
            </a:extLst>
          </p:cNvPr>
          <p:cNvSpPr txBox="1"/>
          <p:nvPr/>
        </p:nvSpPr>
        <p:spPr>
          <a:xfrm>
            <a:off x="6549887" y="37669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3D622B39-098D-4287-B098-7ABA035D9DC1}"/>
              </a:ext>
            </a:extLst>
          </p:cNvPr>
          <p:cNvGrpSpPr/>
          <p:nvPr/>
        </p:nvGrpSpPr>
        <p:grpSpPr>
          <a:xfrm>
            <a:off x="258170" y="2683768"/>
            <a:ext cx="8627660" cy="3809107"/>
            <a:chOff x="357809" y="151621"/>
            <a:chExt cx="8627660" cy="3809107"/>
          </a:xfrm>
        </p:grpSpPr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8F1F1828-4534-47C5-A251-B99E9F69E645}"/>
                </a:ext>
              </a:extLst>
            </p:cNvPr>
            <p:cNvGrpSpPr/>
            <p:nvPr/>
          </p:nvGrpSpPr>
          <p:grpSpPr>
            <a:xfrm>
              <a:off x="357809" y="151621"/>
              <a:ext cx="8627660" cy="3809107"/>
              <a:chOff x="357809" y="151621"/>
              <a:chExt cx="8627660" cy="3809107"/>
            </a:xfrm>
          </p:grpSpPr>
          <p:grpSp>
            <p:nvGrpSpPr>
              <p:cNvPr id="14" name="Gruppo 13">
                <a:extLst>
                  <a:ext uri="{FF2B5EF4-FFF2-40B4-BE49-F238E27FC236}">
                    <a16:creationId xmlns:a16="http://schemas.microsoft.com/office/drawing/2014/main" id="{5E6B2E7B-1F1D-4436-86A4-90882E096AB1}"/>
                  </a:ext>
                </a:extLst>
              </p:cNvPr>
              <p:cNvGrpSpPr/>
              <p:nvPr/>
            </p:nvGrpSpPr>
            <p:grpSpPr>
              <a:xfrm>
                <a:off x="3925956" y="151621"/>
                <a:ext cx="5059513" cy="3809107"/>
                <a:chOff x="3925956" y="151621"/>
                <a:chExt cx="5059513" cy="3809107"/>
              </a:xfrm>
            </p:grpSpPr>
            <p:pic>
              <p:nvPicPr>
                <p:cNvPr id="12" name="Immagine 11">
                  <a:extLst>
                    <a:ext uri="{FF2B5EF4-FFF2-40B4-BE49-F238E27FC236}">
                      <a16:creationId xmlns:a16="http://schemas.microsoft.com/office/drawing/2014/main" id="{DD9F60AA-ECD8-48BB-A480-80D850D093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925956" y="151621"/>
                  <a:ext cx="5059513" cy="3809107"/>
                </a:xfrm>
                <a:prstGeom prst="rect">
                  <a:avLst/>
                </a:prstGeom>
              </p:spPr>
            </p:pic>
            <p:sp>
              <p:nvSpPr>
                <p:cNvPr id="13" name="Rettangolo con angoli arrotondati 12">
                  <a:extLst>
                    <a:ext uri="{FF2B5EF4-FFF2-40B4-BE49-F238E27FC236}">
                      <a16:creationId xmlns:a16="http://schemas.microsoft.com/office/drawing/2014/main" id="{EDAB452D-F224-4B98-966F-4C8C11FDD106}"/>
                    </a:ext>
                  </a:extLst>
                </p:cNvPr>
                <p:cNvSpPr/>
                <p:nvPr/>
              </p:nvSpPr>
              <p:spPr>
                <a:xfrm>
                  <a:off x="4154557" y="1779104"/>
                  <a:ext cx="4512365" cy="576470"/>
                </a:xfrm>
                <a:prstGeom prst="round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" name="Rettangolo 14">
                <a:extLst>
                  <a:ext uri="{FF2B5EF4-FFF2-40B4-BE49-F238E27FC236}">
                    <a16:creationId xmlns:a16="http://schemas.microsoft.com/office/drawing/2014/main" id="{8AA2FEA6-A9CB-431B-B268-017097D1AB1A}"/>
                  </a:ext>
                </a:extLst>
              </p:cNvPr>
              <p:cNvSpPr/>
              <p:nvPr/>
            </p:nvSpPr>
            <p:spPr>
              <a:xfrm>
                <a:off x="357809" y="1620078"/>
                <a:ext cx="3468756" cy="170953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FOCUS SUL PRIMA E DURANTE (</a:t>
                </a: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CREAZIONE DI CONOSCENZA</a:t>
                </a: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)</a:t>
                </a:r>
                <a:b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</a:b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INVECE CHE SUL DOPO</a:t>
                </a:r>
                <a:b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</a:b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(</a:t>
                </a: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CIRCOLAZIONE DI CONOSCENZA</a:t>
                </a: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)</a:t>
                </a:r>
              </a:p>
            </p:txBody>
          </p:sp>
        </p:grpSp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9B60BBBA-8AA2-41DA-89E5-217BDBEFFCF2}"/>
                </a:ext>
              </a:extLst>
            </p:cNvPr>
            <p:cNvSpPr txBox="1"/>
            <p:nvPr/>
          </p:nvSpPr>
          <p:spPr>
            <a:xfrm>
              <a:off x="6396264" y="3577536"/>
              <a:ext cx="14334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Laurents</a:t>
              </a: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it-IT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Sesink</a:t>
              </a: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SURF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396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5F32DC-C804-44E1-BA3C-67ACAFD8B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58" y="96770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[Opening, </a:t>
            </a:r>
            <a:r>
              <a:rPr lang="it-IT" dirty="0" err="1">
                <a:solidFill>
                  <a:schemeClr val="bg1"/>
                </a:solidFill>
              </a:rPr>
              <a:t>not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patronizing</a:t>
            </a:r>
            <a:r>
              <a:rPr lang="it-IT" dirty="0">
                <a:solidFill>
                  <a:schemeClr val="bg1"/>
                </a:solidFill>
              </a:rPr>
              <a:t>]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C6BCE421-F225-4DA7-B25A-5BC62FB0A43B}"/>
              </a:ext>
            </a:extLst>
          </p:cNvPr>
          <p:cNvGrpSpPr/>
          <p:nvPr/>
        </p:nvGrpSpPr>
        <p:grpSpPr>
          <a:xfrm>
            <a:off x="441058" y="1051354"/>
            <a:ext cx="8702942" cy="5709875"/>
            <a:chOff x="441058" y="1051354"/>
            <a:chExt cx="8702942" cy="5709875"/>
          </a:xfrm>
        </p:grpSpPr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ED98F4B9-FB9C-4D69-957B-AD1DCBDC5BA4}"/>
                </a:ext>
              </a:extLst>
            </p:cNvPr>
            <p:cNvGrpSpPr/>
            <p:nvPr/>
          </p:nvGrpSpPr>
          <p:grpSpPr>
            <a:xfrm>
              <a:off x="441058" y="1051354"/>
              <a:ext cx="8702942" cy="5548229"/>
              <a:chOff x="441058" y="1051354"/>
              <a:chExt cx="8702942" cy="5548229"/>
            </a:xfrm>
          </p:grpSpPr>
          <p:grpSp>
            <p:nvGrpSpPr>
              <p:cNvPr id="9" name="Gruppo 8">
                <a:extLst>
                  <a:ext uri="{FF2B5EF4-FFF2-40B4-BE49-F238E27FC236}">
                    <a16:creationId xmlns:a16="http://schemas.microsoft.com/office/drawing/2014/main" id="{E2181E5B-5B98-4C35-9E8F-AF2E0BE57AE4}"/>
                  </a:ext>
                </a:extLst>
              </p:cNvPr>
              <p:cNvGrpSpPr/>
              <p:nvPr/>
            </p:nvGrpSpPr>
            <p:grpSpPr>
              <a:xfrm>
                <a:off x="441058" y="1051354"/>
                <a:ext cx="8702942" cy="5548229"/>
                <a:chOff x="441058" y="1051354"/>
                <a:chExt cx="8702942" cy="5548229"/>
              </a:xfrm>
            </p:grpSpPr>
            <p:pic>
              <p:nvPicPr>
                <p:cNvPr id="4" name="Immagine 3">
                  <a:extLst>
                    <a:ext uri="{FF2B5EF4-FFF2-40B4-BE49-F238E27FC236}">
                      <a16:creationId xmlns:a16="http://schemas.microsoft.com/office/drawing/2014/main" id="{3DE8F1FD-E8E5-40A4-813B-3A7FF2B49D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41058" y="2965346"/>
                  <a:ext cx="5798214" cy="3634237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6" name="Immagine 5">
                  <a:extLst>
                    <a:ext uri="{FF2B5EF4-FFF2-40B4-BE49-F238E27FC236}">
                      <a16:creationId xmlns:a16="http://schemas.microsoft.com/office/drawing/2014/main" id="{C66F6980-BB07-4010-B06B-E28969F9D1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656955" y="1051354"/>
                  <a:ext cx="4487045" cy="2377646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8" name="Immagine 7">
                  <a:extLst>
                    <a:ext uri="{FF2B5EF4-FFF2-40B4-BE49-F238E27FC236}">
                      <a16:creationId xmlns:a16="http://schemas.microsoft.com/office/drawing/2014/main" id="{906F1C53-E4B9-4477-B862-1EE436BC81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91806" y="1412821"/>
                  <a:ext cx="3514401" cy="1408706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</p:grpSp>
          <p:sp>
            <p:nvSpPr>
              <p:cNvPr id="10" name="Rettangolo 9">
                <a:extLst>
                  <a:ext uri="{FF2B5EF4-FFF2-40B4-BE49-F238E27FC236}">
                    <a16:creationId xmlns:a16="http://schemas.microsoft.com/office/drawing/2014/main" id="{7C7BB531-FF94-4AF0-899A-6618332C47B9}"/>
                  </a:ext>
                </a:extLst>
              </p:cNvPr>
              <p:cNvSpPr/>
              <p:nvPr/>
            </p:nvSpPr>
            <p:spPr>
              <a:xfrm>
                <a:off x="884583" y="2559917"/>
                <a:ext cx="4572000" cy="26161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hlinkClick r:id="rId6"/>
                  </a:rPr>
                  <a:t>Arianna </a:t>
                </a:r>
                <a:r>
                  <a:rPr kumimoji="0" lang="it-IT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hlinkClick r:id="rId6"/>
                  </a:rPr>
                  <a:t>Becerril</a:t>
                </a: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hlinkClick r:id="rId6"/>
                  </a:rPr>
                  <a:t>, Feb. 2023</a:t>
                </a: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p:grpSp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A3E2B42F-55CB-4241-8A38-884E422A8DB7}"/>
                </a:ext>
              </a:extLst>
            </p:cNvPr>
            <p:cNvSpPr/>
            <p:nvPr/>
          </p:nvSpPr>
          <p:spPr>
            <a:xfrm>
              <a:off x="6318785" y="3995530"/>
              <a:ext cx="2745702" cy="27656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ctr">
                <a:defRPr/>
              </a:pPr>
              <a:r>
                <a:rPr kumimoji="0" lang="it-IT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QUALI REGIONI RESTANO ESCLUSE?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CHI DETIENE E CONTROLLA LA CONOSCENZA?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IN CHE MODO OTTENERE UNA PARTECIPAZIONE SISTEMICA NELLA CONVERSAZIONE GLOBALE?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573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>
            <a:extLst>
              <a:ext uri="{FF2B5EF4-FFF2-40B4-BE49-F238E27FC236}">
                <a16:creationId xmlns:a16="http://schemas.microsoft.com/office/drawing/2014/main" id="{EE331F85-ED59-4B65-B5B6-76E3FB1BC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28" y="-27657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…Open Science: principi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8C28020B-B0C9-4016-BD4F-06CE580115DF}"/>
              </a:ext>
            </a:extLst>
          </p:cNvPr>
          <p:cNvGrpSpPr/>
          <p:nvPr/>
        </p:nvGrpSpPr>
        <p:grpSpPr>
          <a:xfrm>
            <a:off x="323388" y="219710"/>
            <a:ext cx="8667067" cy="6568589"/>
            <a:chOff x="323388" y="219710"/>
            <a:chExt cx="8667067" cy="6568589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F298EE04-F78E-47C6-9FD4-40AB11C88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388" y="1545273"/>
              <a:ext cx="7607527" cy="5243026"/>
            </a:xfrm>
            <a:prstGeom prst="rect">
              <a:avLst/>
            </a:prstGeom>
          </p:spPr>
        </p:pic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E41ACF63-4523-4CF5-B49C-5C0004AD1957}"/>
                </a:ext>
              </a:extLst>
            </p:cNvPr>
            <p:cNvGrpSpPr/>
            <p:nvPr/>
          </p:nvGrpSpPr>
          <p:grpSpPr>
            <a:xfrm>
              <a:off x="7763850" y="219710"/>
              <a:ext cx="1226605" cy="1748487"/>
              <a:chOff x="7486103" y="875693"/>
              <a:chExt cx="1226605" cy="1748487"/>
            </a:xfrm>
          </p:grpSpPr>
          <p:pic>
            <p:nvPicPr>
              <p:cNvPr id="32" name="Immagine 31">
                <a:extLst>
                  <a:ext uri="{FF2B5EF4-FFF2-40B4-BE49-F238E27FC236}">
                    <a16:creationId xmlns:a16="http://schemas.microsoft.com/office/drawing/2014/main" id="{7202BEE9-318D-4942-A58D-EAAFEBCBA1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86103" y="875693"/>
                <a:ext cx="1186849" cy="17484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3" name="Rettangolo 32">
                <a:extLst>
                  <a:ext uri="{FF2B5EF4-FFF2-40B4-BE49-F238E27FC236}">
                    <a16:creationId xmlns:a16="http://schemas.microsoft.com/office/drawing/2014/main" id="{CF284F82-A67A-4074-8ADA-A9C5328919CE}"/>
                  </a:ext>
                </a:extLst>
              </p:cNvPr>
              <p:cNvSpPr/>
              <p:nvPr/>
            </p:nvSpPr>
            <p:spPr>
              <a:xfrm>
                <a:off x="7911381" y="875693"/>
                <a:ext cx="80132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hlinkClick r:id="rId5"/>
                  </a:rPr>
                  <a:t>Nov. 23, 2021</a:t>
                </a:r>
                <a:r>
                  <a:rPr kumimoji="0" lang="it-IT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p:grpSp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5E9D2609-27D9-4EF6-B563-13A1877FE75F}"/>
              </a:ext>
            </a:extLst>
          </p:cNvPr>
          <p:cNvGrpSpPr/>
          <p:nvPr/>
        </p:nvGrpSpPr>
        <p:grpSpPr>
          <a:xfrm>
            <a:off x="2675542" y="236122"/>
            <a:ext cx="3250446" cy="1715662"/>
            <a:chOff x="3035634" y="2597148"/>
            <a:chExt cx="3872411" cy="1984791"/>
          </a:xfrm>
        </p:grpSpPr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4996557A-3DAE-4959-9375-AA19A62ED6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171" t="25347" r="20405" b="21319"/>
            <a:stretch/>
          </p:blipFill>
          <p:spPr>
            <a:xfrm>
              <a:off x="3035634" y="2597148"/>
              <a:ext cx="3872411" cy="195401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8" name="Rettangolo 27">
              <a:extLst>
                <a:ext uri="{FF2B5EF4-FFF2-40B4-BE49-F238E27FC236}">
                  <a16:creationId xmlns:a16="http://schemas.microsoft.com/office/drawing/2014/main" id="{15A91E17-D76A-401B-8972-ED0809FBB512}"/>
                </a:ext>
              </a:extLst>
            </p:cNvPr>
            <p:cNvSpPr/>
            <p:nvPr/>
          </p:nvSpPr>
          <p:spPr>
            <a:xfrm>
              <a:off x="5241806" y="4335718"/>
              <a:ext cx="141436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7"/>
                </a:rPr>
                <a:t>Tennant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7"/>
                </a:rPr>
                <a:t> Sept.2018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7CDAD-3F2D-4D4B-95ED-62CF41155EC5}"/>
              </a:ext>
            </a:extLst>
          </p:cNvPr>
          <p:cNvPicPr/>
          <p:nvPr/>
        </p:nvPicPr>
        <p:blipFill rotWithShape="1">
          <a:blip r:embed="rId8"/>
          <a:srcRect l="25151" t="21480" r="5001" b="15186"/>
          <a:stretch/>
        </p:blipFill>
        <p:spPr bwMode="auto">
          <a:xfrm>
            <a:off x="2675542" y="3429000"/>
            <a:ext cx="3101506" cy="1629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509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0E961797-6021-4649-BE49-E10634398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46" y="151301"/>
            <a:ext cx="9252524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Open Science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E33ED141-C69E-4D8D-8673-ED81B6338F5F}"/>
              </a:ext>
            </a:extLst>
          </p:cNvPr>
          <p:cNvGrpSpPr/>
          <p:nvPr/>
        </p:nvGrpSpPr>
        <p:grpSpPr>
          <a:xfrm>
            <a:off x="185990" y="131172"/>
            <a:ext cx="8814754" cy="6726828"/>
            <a:chOff x="185990" y="131172"/>
            <a:chExt cx="8814754" cy="6726828"/>
          </a:xfrm>
        </p:grpSpPr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E7FCE410-62B3-4571-848A-E052D02C3587}"/>
                </a:ext>
              </a:extLst>
            </p:cNvPr>
            <p:cNvGrpSpPr/>
            <p:nvPr/>
          </p:nvGrpSpPr>
          <p:grpSpPr>
            <a:xfrm>
              <a:off x="185990" y="131172"/>
              <a:ext cx="8814754" cy="6726828"/>
              <a:chOff x="185990" y="131172"/>
              <a:chExt cx="8814754" cy="6726828"/>
            </a:xfrm>
          </p:grpSpPr>
          <p:grpSp>
            <p:nvGrpSpPr>
              <p:cNvPr id="9" name="Gruppo 8"/>
              <p:cNvGrpSpPr/>
              <p:nvPr/>
            </p:nvGrpSpPr>
            <p:grpSpPr>
              <a:xfrm>
                <a:off x="672846" y="1769472"/>
                <a:ext cx="7962900" cy="4362450"/>
                <a:chOff x="672846" y="1769472"/>
                <a:chExt cx="7962900" cy="4362450"/>
              </a:xfrm>
            </p:grpSpPr>
            <p:pic>
              <p:nvPicPr>
                <p:cNvPr id="5" name="Immagine 4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72846" y="1769472"/>
                  <a:ext cx="7962900" cy="4362450"/>
                </a:xfrm>
                <a:prstGeom prst="rect">
                  <a:avLst/>
                </a:prstGeom>
              </p:spPr>
            </p:pic>
            <p:sp>
              <p:nvSpPr>
                <p:cNvPr id="8" name="Rettangolo 7"/>
                <p:cNvSpPr/>
                <p:nvPr/>
              </p:nvSpPr>
              <p:spPr>
                <a:xfrm>
                  <a:off x="4160520" y="5875401"/>
                  <a:ext cx="1261872" cy="24622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  <a:hlinkClick r:id="rId4"/>
                    </a:rPr>
                    <a:t>Oct.5, 2020</a:t>
                  </a:r>
                  <a:r>
                    <a:rPr kumimoji="0" lang="it-IT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</a:p>
              </p:txBody>
            </p:sp>
          </p:grpSp>
          <p:sp>
            <p:nvSpPr>
              <p:cNvPr id="10" name="Rettangolo 9"/>
              <p:cNvSpPr/>
              <p:nvPr/>
            </p:nvSpPr>
            <p:spPr>
              <a:xfrm>
                <a:off x="3451860" y="3308582"/>
                <a:ext cx="2240280" cy="795528"/>
              </a:xfrm>
              <a:prstGeom prst="rect">
                <a:avLst/>
              </a:prstGeom>
              <a:solidFill>
                <a:srgbClr val="09A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RIPORTARE LA SCIENZA AL CENTRO DELLA SOCIETÀ</a:t>
                </a:r>
              </a:p>
            </p:txBody>
          </p:sp>
          <p:sp>
            <p:nvSpPr>
              <p:cNvPr id="11" name="Rettangolo 10"/>
              <p:cNvSpPr/>
              <p:nvPr/>
            </p:nvSpPr>
            <p:spPr>
              <a:xfrm>
                <a:off x="185990" y="1148190"/>
                <a:ext cx="3605687" cy="928109"/>
              </a:xfrm>
              <a:prstGeom prst="rect">
                <a:avLst/>
              </a:prstGeom>
              <a:solidFill>
                <a:srgbClr val="09A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«PRODOTTO DELLA RICERCA»: NON SOLO LA SINTESI FINALE (ARTICOLO) MA TUTTO IL PROCESSO </a:t>
                </a:r>
              </a:p>
            </p:txBody>
          </p:sp>
          <p:sp>
            <p:nvSpPr>
              <p:cNvPr id="15" name="Rettangolo 14"/>
              <p:cNvSpPr/>
              <p:nvPr/>
            </p:nvSpPr>
            <p:spPr>
              <a:xfrm>
                <a:off x="185990" y="5568696"/>
                <a:ext cx="3352738" cy="1289304"/>
              </a:xfrm>
              <a:prstGeom prst="rect">
                <a:avLst/>
              </a:prstGeom>
              <a:solidFill>
                <a:srgbClr val="09A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INVESTIRE IN STRUMENTI PARTECIPATIVI. LA COMUNICAZIONE DEVE TORNARE NELLE MANI DELLA COMUNITÀ</a:t>
                </a:r>
              </a:p>
            </p:txBody>
          </p:sp>
          <p:grpSp>
            <p:nvGrpSpPr>
              <p:cNvPr id="4" name="Gruppo 3"/>
              <p:cNvGrpSpPr/>
              <p:nvPr/>
            </p:nvGrpSpPr>
            <p:grpSpPr>
              <a:xfrm>
                <a:off x="4727448" y="131172"/>
                <a:ext cx="4273296" cy="1164336"/>
                <a:chOff x="4727448" y="131172"/>
                <a:chExt cx="4273296" cy="1164336"/>
              </a:xfrm>
            </p:grpSpPr>
            <p:sp>
              <p:nvSpPr>
                <p:cNvPr id="2" name="Rettangolo 1"/>
                <p:cNvSpPr/>
                <p:nvPr/>
              </p:nvSpPr>
              <p:spPr>
                <a:xfrm>
                  <a:off x="4727448" y="525888"/>
                  <a:ext cx="3383280" cy="374904"/>
                </a:xfrm>
                <a:prstGeom prst="rect">
                  <a:avLst/>
                </a:prstGeom>
                <a:solidFill>
                  <a:srgbClr val="09A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  <a:hlinkClick r:id="rId5"/>
                    </a:rPr>
                    <a:t>WEBINAR</a:t>
                  </a:r>
                  <a:r>
                    <a:rPr kumimoji="0" lang="it-IT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rPr>
                    <a:t> 19 OTTOBRE 2020</a:t>
                  </a:r>
                </a:p>
              </p:txBody>
            </p:sp>
            <p:pic>
              <p:nvPicPr>
                <p:cNvPr id="3" name="Immagine 2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836408" y="131172"/>
                  <a:ext cx="1164336" cy="1164336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</p:grpSp>
        </p:grpSp>
        <p:sp>
          <p:nvSpPr>
            <p:cNvPr id="12" name="Rettangolo 11"/>
            <p:cNvSpPr/>
            <p:nvPr/>
          </p:nvSpPr>
          <p:spPr>
            <a:xfrm>
              <a:off x="5346157" y="1181833"/>
              <a:ext cx="3571050" cy="840759"/>
            </a:xfrm>
            <a:prstGeom prst="rect">
              <a:avLst/>
            </a:prstGeom>
            <a:solidFill>
              <a:srgbClr val="09A9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RIDEFINIRE «ECCELLENZA»: NUOVI VALORI SONO INCLUSIONE, DIVERSITÀ</a:t>
              </a:r>
            </a:p>
          </p:txBody>
        </p:sp>
      </p:grpSp>
      <p:sp>
        <p:nvSpPr>
          <p:cNvPr id="16" name="Rettangolo 15"/>
          <p:cNvSpPr/>
          <p:nvPr/>
        </p:nvSpPr>
        <p:spPr>
          <a:xfrm>
            <a:off x="5422392" y="5361096"/>
            <a:ext cx="3535618" cy="1496904"/>
          </a:xfrm>
          <a:prstGeom prst="rect">
            <a:avLst/>
          </a:prstGeom>
          <a:solidFill>
            <a:srgbClr val="09A9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RACCONTATELA COM’È: SI FALLISCE. PUBBLICARE I RISULTATI NEGATIVI.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FOCUS DAL PRODOTTO AL PROCESSO</a:t>
            </a:r>
            <a:b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[INTEGRITÀ DELLA RICERCA]</a:t>
            </a:r>
          </a:p>
        </p:txBody>
      </p:sp>
    </p:spTree>
    <p:extLst>
      <p:ext uri="{BB962C8B-B14F-4D97-AF65-F5344CB8AC3E}">
        <p14:creationId xmlns:p14="http://schemas.microsoft.com/office/powerpoint/2010/main" val="179864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9307" y="4734139"/>
            <a:ext cx="8625385" cy="1584774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It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was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really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helpful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to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have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in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mind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there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is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an alternative way [Open Science]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that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gives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us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the chance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of </a:t>
            </a:r>
            <a:r>
              <a:rPr kumimoji="0" lang="it-IT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being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</a:t>
            </a:r>
            <a:r>
              <a:rPr kumimoji="0" lang="it-IT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treated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with </a:t>
            </a:r>
            <a:r>
              <a:rPr kumimoji="0" lang="it-IT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dignity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and </a:t>
            </a:r>
            <a:r>
              <a:rPr kumimoji="0" lang="it-IT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truly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focus on the </a:t>
            </a:r>
            <a:r>
              <a:rPr kumimoji="0" lang="it-IT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essence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of </a:t>
            </a:r>
            <a:r>
              <a:rPr kumimoji="0" lang="it-IT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our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3548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work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63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[Petra,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63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PhD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63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63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May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63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2020]</a:t>
            </a:r>
          </a:p>
        </p:txBody>
      </p:sp>
      <p:sp>
        <p:nvSpPr>
          <p:cNvPr id="10" name="Tito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Open Science in sintesi…</a:t>
            </a:r>
          </a:p>
        </p:txBody>
      </p:sp>
    </p:spTree>
    <p:extLst>
      <p:ext uri="{BB962C8B-B14F-4D97-AF65-F5344CB8AC3E}">
        <p14:creationId xmlns:p14="http://schemas.microsoft.com/office/powerpoint/2010/main" val="3069486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0A7F99-B457-4F50-8765-694AB867F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363" y="4502426"/>
            <a:ext cx="4847811" cy="2227401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S</a:t>
            </a:r>
            <a:r>
              <a:rPr lang="it-IT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Ì, MA… SIAMO VALUTATI CON L’</a:t>
            </a:r>
            <a:r>
              <a:rPr lang="it-IT" dirty="0">
                <a:solidFill>
                  <a:schemeClr val="bg1"/>
                </a:solidFill>
              </a:rPr>
              <a:t>IMPACT FACTOR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3512FCDB-D0E0-4FA4-9EE4-4B769582A731}"/>
              </a:ext>
            </a:extLst>
          </p:cNvPr>
          <p:cNvGrpSpPr/>
          <p:nvPr/>
        </p:nvGrpSpPr>
        <p:grpSpPr>
          <a:xfrm>
            <a:off x="119271" y="79512"/>
            <a:ext cx="8914849" cy="4640559"/>
            <a:chOff x="119271" y="79512"/>
            <a:chExt cx="8914849" cy="4640559"/>
          </a:xfrm>
        </p:grpSpPr>
        <p:grpSp>
          <p:nvGrpSpPr>
            <p:cNvPr id="21" name="Gruppo 20">
              <a:extLst>
                <a:ext uri="{FF2B5EF4-FFF2-40B4-BE49-F238E27FC236}">
                  <a16:creationId xmlns:a16="http://schemas.microsoft.com/office/drawing/2014/main" id="{AC99B8BD-4F26-4518-B108-A332084AF6D7}"/>
                </a:ext>
              </a:extLst>
            </p:cNvPr>
            <p:cNvGrpSpPr/>
            <p:nvPr/>
          </p:nvGrpSpPr>
          <p:grpSpPr>
            <a:xfrm>
              <a:off x="119271" y="79512"/>
              <a:ext cx="8636772" cy="4422914"/>
              <a:chOff x="119271" y="79512"/>
              <a:chExt cx="8636772" cy="4422914"/>
            </a:xfrm>
          </p:grpSpPr>
          <p:pic>
            <p:nvPicPr>
              <p:cNvPr id="5" name="Immagine 4">
                <a:extLst>
                  <a:ext uri="{FF2B5EF4-FFF2-40B4-BE49-F238E27FC236}">
                    <a16:creationId xmlns:a16="http://schemas.microsoft.com/office/drawing/2014/main" id="{0BD0EE97-D8C5-45D2-A8D9-18194C569D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35637" y="79512"/>
                <a:ext cx="1920406" cy="265808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grpSp>
            <p:nvGrpSpPr>
              <p:cNvPr id="10" name="Gruppo 9">
                <a:extLst>
                  <a:ext uri="{FF2B5EF4-FFF2-40B4-BE49-F238E27FC236}">
                    <a16:creationId xmlns:a16="http://schemas.microsoft.com/office/drawing/2014/main" id="{C9D1A3B3-A1B6-4CD8-9CD2-75D6440E68B3}"/>
                  </a:ext>
                </a:extLst>
              </p:cNvPr>
              <p:cNvGrpSpPr/>
              <p:nvPr/>
            </p:nvGrpSpPr>
            <p:grpSpPr>
              <a:xfrm>
                <a:off x="119271" y="549062"/>
                <a:ext cx="2825449" cy="2296330"/>
                <a:chOff x="119271" y="128173"/>
                <a:chExt cx="3560423" cy="2879938"/>
              </a:xfrm>
            </p:grpSpPr>
            <p:grpSp>
              <p:nvGrpSpPr>
                <p:cNvPr id="8" name="Gruppo 7">
                  <a:extLst>
                    <a:ext uri="{FF2B5EF4-FFF2-40B4-BE49-F238E27FC236}">
                      <a16:creationId xmlns:a16="http://schemas.microsoft.com/office/drawing/2014/main" id="{43150332-F7E2-47F2-8D3C-E89687E434DD}"/>
                    </a:ext>
                  </a:extLst>
                </p:cNvPr>
                <p:cNvGrpSpPr/>
                <p:nvPr/>
              </p:nvGrpSpPr>
              <p:grpSpPr>
                <a:xfrm>
                  <a:off x="119271" y="128173"/>
                  <a:ext cx="3560423" cy="2879938"/>
                  <a:chOff x="119271" y="128173"/>
                  <a:chExt cx="3560423" cy="2879938"/>
                </a:xfrm>
              </p:grpSpPr>
              <p:pic>
                <p:nvPicPr>
                  <p:cNvPr id="3" name="Immagine 2">
                    <a:extLst>
                      <a:ext uri="{FF2B5EF4-FFF2-40B4-BE49-F238E27FC236}">
                        <a16:creationId xmlns:a16="http://schemas.microsoft.com/office/drawing/2014/main" id="{D3715E9B-D66F-477D-834C-E5EDBB58C95C}"/>
                      </a:ext>
                    </a:extLst>
                  </p:cNvPr>
                  <p:cNvPicPr/>
                  <p:nvPr/>
                </p:nvPicPr>
                <p:blipFill rotWithShape="1">
                  <a:blip r:embed="rId4"/>
                  <a:srcRect l="2905" t="17524" r="80978" b="61983"/>
                  <a:stretch/>
                </p:blipFill>
                <p:spPr bwMode="auto">
                  <a:xfrm>
                    <a:off x="1308104" y="128173"/>
                    <a:ext cx="1182756" cy="845862"/>
                  </a:xfrm>
                  <a:prstGeom prst="rect">
                    <a:avLst/>
                  </a:prstGeom>
                  <a:ln>
                    <a:noFill/>
                  </a:ln>
                  <a:effectLst>
                    <a:outerShdw blurRad="292100" dist="139700" dir="2700000" algn="tl" rotWithShape="0">
                      <a:srgbClr val="333333">
                        <a:alpha val="65000"/>
                      </a:srgbClr>
                    </a:outerShdw>
                  </a:effectLst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  <p:pic>
                <p:nvPicPr>
                  <p:cNvPr id="7" name="Immagine 6">
                    <a:extLst>
                      <a:ext uri="{FF2B5EF4-FFF2-40B4-BE49-F238E27FC236}">
                        <a16:creationId xmlns:a16="http://schemas.microsoft.com/office/drawing/2014/main" id="{A2270BB3-466B-42BD-8CAC-1F109CEE116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l="31695" t="33404"/>
                  <a:stretch/>
                </p:blipFill>
                <p:spPr>
                  <a:xfrm>
                    <a:off x="119271" y="974035"/>
                    <a:ext cx="3560423" cy="2034076"/>
                  </a:xfrm>
                  <a:prstGeom prst="rect">
                    <a:avLst/>
                  </a:prstGeom>
                  <a:ln>
                    <a:noFill/>
                  </a:ln>
                  <a:effectLst>
                    <a:outerShdw blurRad="292100" dist="139700" dir="2700000" algn="tl" rotWithShape="0">
                      <a:srgbClr val="333333">
                        <a:alpha val="65000"/>
                      </a:srgbClr>
                    </a:outerShdw>
                  </a:effectLst>
                </p:spPr>
              </p:pic>
            </p:grpSp>
            <p:sp>
              <p:nvSpPr>
                <p:cNvPr id="9" name="Rettangolo 8">
                  <a:extLst>
                    <a:ext uri="{FF2B5EF4-FFF2-40B4-BE49-F238E27FC236}">
                      <a16:creationId xmlns:a16="http://schemas.microsoft.com/office/drawing/2014/main" id="{1B9951D9-30A1-4743-AC16-11A64F271F31}"/>
                    </a:ext>
                  </a:extLst>
                </p:cNvPr>
                <p:cNvSpPr/>
                <p:nvPr/>
              </p:nvSpPr>
              <p:spPr>
                <a:xfrm>
                  <a:off x="1774646" y="245284"/>
                  <a:ext cx="583814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  <a:hlinkClick r:id="rId6"/>
                    </a:rPr>
                    <a:t>COARA</a:t>
                  </a:r>
                  <a:r>
                    <a:rPr kumimoji="0" lang="it-IT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</a:p>
              </p:txBody>
            </p:sp>
          </p:grpSp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id="{A6E5A5A0-C16F-44E0-9D94-F897B2A7E916}"/>
                  </a:ext>
                </a:extLst>
              </p:cNvPr>
              <p:cNvSpPr/>
              <p:nvPr/>
            </p:nvSpPr>
            <p:spPr>
              <a:xfrm>
                <a:off x="2944720" y="168794"/>
                <a:ext cx="3424330" cy="319097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NON PER MOLTO!!!</a:t>
                </a:r>
              </a:p>
              <a:p>
                <a:pPr marL="285750" marR="0" lvl="0" indent="-28575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LA RIFORMA DELLA VALUTAZIONE È INIZIATA</a:t>
                </a:r>
              </a:p>
              <a:p>
                <a:pPr marL="285750" marR="0" lvl="0" indent="-28575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COARA LANCIATA NEL 2022, 637 FIRMATARI</a:t>
                </a:r>
              </a:p>
              <a:p>
                <a:pPr marL="285750" marR="0" lvl="0" indent="-28575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ATTIVO IL CAPITOLO ITALIANO</a:t>
                </a:r>
              </a:p>
              <a:p>
                <a:pPr marL="285750" marR="0" lvl="0" indent="-28575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IMPEGNO: NON USARE IMPACT FACTOR O RANKING</a:t>
                </a:r>
              </a:p>
              <a:p>
                <a:pPr marL="285750" marR="0" lvl="0" indent="-28575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18" name="Gruppo 17">
                <a:extLst>
                  <a:ext uri="{FF2B5EF4-FFF2-40B4-BE49-F238E27FC236}">
                    <a16:creationId xmlns:a16="http://schemas.microsoft.com/office/drawing/2014/main" id="{82C81AEC-46D0-438F-84E7-24FAB0EE8C84}"/>
                  </a:ext>
                </a:extLst>
              </p:cNvPr>
              <p:cNvGrpSpPr/>
              <p:nvPr/>
            </p:nvGrpSpPr>
            <p:grpSpPr>
              <a:xfrm>
                <a:off x="455939" y="3368472"/>
                <a:ext cx="2810499" cy="1133954"/>
                <a:chOff x="455939" y="3368472"/>
                <a:chExt cx="2810499" cy="1133954"/>
              </a:xfrm>
            </p:grpSpPr>
            <p:pic>
              <p:nvPicPr>
                <p:cNvPr id="15" name="Immagine 14">
                  <a:extLst>
                    <a:ext uri="{FF2B5EF4-FFF2-40B4-BE49-F238E27FC236}">
                      <a16:creationId xmlns:a16="http://schemas.microsoft.com/office/drawing/2014/main" id="{C129B5D1-A639-4176-B532-ADD0DC14E5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144677" y="3368472"/>
                  <a:ext cx="1121761" cy="1133954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17" name="Immagine 16">
                  <a:extLst>
                    <a:ext uri="{FF2B5EF4-FFF2-40B4-BE49-F238E27FC236}">
                      <a16:creationId xmlns:a16="http://schemas.microsoft.com/office/drawing/2014/main" id="{AA7B4195-62DD-4CE0-9B70-687A8B3B2B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55939" y="3512974"/>
                  <a:ext cx="1688738" cy="932769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</p:grpSp>
        </p:grp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78ED7782-A4C7-4AB7-9FEF-3E0D68300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91887" y="3023033"/>
              <a:ext cx="2942233" cy="16970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32369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36CF17-1283-48F5-9EEA-2B92EA29B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464"/>
            <a:ext cx="7886700" cy="1325559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Gli impegni della Coalizione </a:t>
            </a: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AAC5DF8A-92B9-4F94-A2F8-EB0B79B22539}"/>
              </a:ext>
            </a:extLst>
          </p:cNvPr>
          <p:cNvGrpSpPr/>
          <p:nvPr/>
        </p:nvGrpSpPr>
        <p:grpSpPr>
          <a:xfrm>
            <a:off x="1789215" y="2144988"/>
            <a:ext cx="9526253" cy="4601570"/>
            <a:chOff x="1695373" y="1439701"/>
            <a:chExt cx="9526253" cy="4601570"/>
          </a:xfrm>
        </p:grpSpPr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38C886B7-EE6D-4F67-A20B-122171C9499A}"/>
                </a:ext>
              </a:extLst>
            </p:cNvPr>
            <p:cNvGrpSpPr/>
            <p:nvPr/>
          </p:nvGrpSpPr>
          <p:grpSpPr>
            <a:xfrm>
              <a:off x="1695373" y="1439701"/>
              <a:ext cx="9526253" cy="4598870"/>
              <a:chOff x="1695373" y="1439701"/>
              <a:chExt cx="9526253" cy="4598870"/>
            </a:xfrm>
          </p:grpSpPr>
          <p:pic>
            <p:nvPicPr>
              <p:cNvPr id="9" name="Immagine 8">
                <a:extLst>
                  <a:ext uri="{FF2B5EF4-FFF2-40B4-BE49-F238E27FC236}">
                    <a16:creationId xmlns:a16="http://schemas.microsoft.com/office/drawing/2014/main" id="{EE050E8B-EF5A-4E61-BC19-94D33B94F65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1406" b="16737"/>
              <a:stretch/>
            </p:blipFill>
            <p:spPr>
              <a:xfrm>
                <a:off x="1695373" y="2354202"/>
                <a:ext cx="6077028" cy="368436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grpSp>
            <p:nvGrpSpPr>
              <p:cNvPr id="16" name="Gruppo 15">
                <a:extLst>
                  <a:ext uri="{FF2B5EF4-FFF2-40B4-BE49-F238E27FC236}">
                    <a16:creationId xmlns:a16="http://schemas.microsoft.com/office/drawing/2014/main" id="{E21A23BA-0840-4113-A999-B014EA11722E}"/>
                  </a:ext>
                </a:extLst>
              </p:cNvPr>
              <p:cNvGrpSpPr/>
              <p:nvPr/>
            </p:nvGrpSpPr>
            <p:grpSpPr>
              <a:xfrm>
                <a:off x="4783903" y="1439701"/>
                <a:ext cx="6437723" cy="1310928"/>
                <a:chOff x="4783903" y="1439701"/>
                <a:chExt cx="6437723" cy="1310928"/>
              </a:xfrm>
            </p:grpSpPr>
            <p:pic>
              <p:nvPicPr>
                <p:cNvPr id="15" name="Immagine 14">
                  <a:extLst>
                    <a:ext uri="{FF2B5EF4-FFF2-40B4-BE49-F238E27FC236}">
                      <a16:creationId xmlns:a16="http://schemas.microsoft.com/office/drawing/2014/main" id="{E1405444-C582-4AF4-9185-16F82D1831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783903" y="1439701"/>
                  <a:ext cx="3731447" cy="1310928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12" name="Rettangolo 11">
                  <a:extLst>
                    <a:ext uri="{FF2B5EF4-FFF2-40B4-BE49-F238E27FC236}">
                      <a16:creationId xmlns:a16="http://schemas.microsoft.com/office/drawing/2014/main" id="{5D2DA1C5-264B-459D-804D-5C9A918DB7EE}"/>
                    </a:ext>
                  </a:extLst>
                </p:cNvPr>
                <p:cNvSpPr/>
                <p:nvPr/>
              </p:nvSpPr>
              <p:spPr>
                <a:xfrm>
                  <a:off x="6649626" y="2489019"/>
                  <a:ext cx="4572000" cy="261610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100" b="0" i="0" u="sng" strike="noStrike" kern="1200" cap="none" spc="0" normalizeH="0" baseline="0" noProof="0" dirty="0">
                      <a:ln>
                        <a:noFill/>
                      </a:ln>
                      <a:solidFill>
                        <a:srgbClr val="0563C1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  <a:hlinkClick r:id="rId5"/>
                    </a:rPr>
                    <a:t>COARA</a:t>
                  </a:r>
                  <a:endPara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8" name="Rettangolo con angoli arrotondati 17">
              <a:extLst>
                <a:ext uri="{FF2B5EF4-FFF2-40B4-BE49-F238E27FC236}">
                  <a16:creationId xmlns:a16="http://schemas.microsoft.com/office/drawing/2014/main" id="{E055E99A-7468-4F03-B1C0-16BFA61C6E5C}"/>
                </a:ext>
              </a:extLst>
            </p:cNvPr>
            <p:cNvSpPr/>
            <p:nvPr/>
          </p:nvSpPr>
          <p:spPr>
            <a:xfrm>
              <a:off x="1855075" y="3258206"/>
              <a:ext cx="5281449" cy="515007"/>
            </a:xfrm>
            <a:prstGeom prst="roundRect">
              <a:avLst/>
            </a:prstGeom>
            <a:noFill/>
            <a:ln w="38100">
              <a:solidFill>
                <a:srgbClr val="0D29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Rettangolo con angoli arrotondati 18">
              <a:extLst>
                <a:ext uri="{FF2B5EF4-FFF2-40B4-BE49-F238E27FC236}">
                  <a16:creationId xmlns:a16="http://schemas.microsoft.com/office/drawing/2014/main" id="{97D02B40-3430-4F4A-B556-B9EC210C4482}"/>
                </a:ext>
              </a:extLst>
            </p:cNvPr>
            <p:cNvSpPr/>
            <p:nvPr/>
          </p:nvSpPr>
          <p:spPr>
            <a:xfrm>
              <a:off x="1855075" y="4023286"/>
              <a:ext cx="5281449" cy="515007"/>
            </a:xfrm>
            <a:prstGeom prst="roundRect">
              <a:avLst/>
            </a:prstGeom>
            <a:noFill/>
            <a:ln w="38100">
              <a:solidFill>
                <a:srgbClr val="0D29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ttangolo con angoli arrotondati 19">
              <a:extLst>
                <a:ext uri="{FF2B5EF4-FFF2-40B4-BE49-F238E27FC236}">
                  <a16:creationId xmlns:a16="http://schemas.microsoft.com/office/drawing/2014/main" id="{A957A3AA-B1FD-4ED4-A945-602F6F7CFFC9}"/>
                </a:ext>
              </a:extLst>
            </p:cNvPr>
            <p:cNvSpPr/>
            <p:nvPr/>
          </p:nvSpPr>
          <p:spPr>
            <a:xfrm>
              <a:off x="1891863" y="4788366"/>
              <a:ext cx="5391806" cy="515007"/>
            </a:xfrm>
            <a:prstGeom prst="roundRect">
              <a:avLst/>
            </a:prstGeom>
            <a:noFill/>
            <a:ln w="38100">
              <a:solidFill>
                <a:srgbClr val="0D29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Rettangolo con angoli arrotondati 20">
              <a:extLst>
                <a:ext uri="{FF2B5EF4-FFF2-40B4-BE49-F238E27FC236}">
                  <a16:creationId xmlns:a16="http://schemas.microsoft.com/office/drawing/2014/main" id="{44593D20-A0C4-4954-B045-394A997893EF}"/>
                </a:ext>
              </a:extLst>
            </p:cNvPr>
            <p:cNvSpPr/>
            <p:nvPr/>
          </p:nvSpPr>
          <p:spPr>
            <a:xfrm>
              <a:off x="1891863" y="5526264"/>
              <a:ext cx="5202621" cy="515007"/>
            </a:xfrm>
            <a:prstGeom prst="roundRect">
              <a:avLst/>
            </a:prstGeom>
            <a:noFill/>
            <a:ln w="38100">
              <a:solidFill>
                <a:srgbClr val="0D29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8E336EDD-F723-4406-91BD-367F49CA11A6}"/>
              </a:ext>
            </a:extLst>
          </p:cNvPr>
          <p:cNvGrpSpPr/>
          <p:nvPr/>
        </p:nvGrpSpPr>
        <p:grpSpPr>
          <a:xfrm>
            <a:off x="117258" y="1087693"/>
            <a:ext cx="7703886" cy="1856932"/>
            <a:chOff x="117258" y="1087693"/>
            <a:chExt cx="7703886" cy="1856932"/>
          </a:xfrm>
        </p:grpSpPr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EF22024A-D2E1-425E-A9FE-28475AAFF7F9}"/>
                </a:ext>
              </a:extLst>
            </p:cNvPr>
            <p:cNvGrpSpPr/>
            <p:nvPr/>
          </p:nvGrpSpPr>
          <p:grpSpPr>
            <a:xfrm>
              <a:off x="117258" y="1243747"/>
              <a:ext cx="5105382" cy="1700878"/>
              <a:chOff x="71974" y="2483731"/>
              <a:chExt cx="6165916" cy="2054199"/>
            </a:xfrm>
          </p:grpSpPr>
          <p:pic>
            <p:nvPicPr>
              <p:cNvPr id="14" name="Immagine 13">
                <a:extLst>
                  <a:ext uri="{FF2B5EF4-FFF2-40B4-BE49-F238E27FC236}">
                    <a16:creationId xmlns:a16="http://schemas.microsoft.com/office/drawing/2014/main" id="{A367098F-55F5-46A1-9D52-F11E743BE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974" y="2483731"/>
                <a:ext cx="4232146" cy="2054199"/>
              </a:xfrm>
              <a:prstGeom prst="rect">
                <a:avLst/>
              </a:prstGeom>
            </p:spPr>
          </p:pic>
          <p:sp>
            <p:nvSpPr>
              <p:cNvPr id="23" name="Rettangolo 22">
                <a:extLst>
                  <a:ext uri="{FF2B5EF4-FFF2-40B4-BE49-F238E27FC236}">
                    <a16:creationId xmlns:a16="http://schemas.microsoft.com/office/drawing/2014/main" id="{C99F87B2-DA37-4EE5-B610-889BE3A03485}"/>
                  </a:ext>
                </a:extLst>
              </p:cNvPr>
              <p:cNvSpPr/>
              <p:nvPr/>
            </p:nvSpPr>
            <p:spPr>
              <a:xfrm>
                <a:off x="1665890" y="4276320"/>
                <a:ext cx="4572000" cy="26161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hlinkClick r:id="rId7"/>
                  </a:rPr>
                  <a:t>Nov</a:t>
                </a: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hlinkClick r:id="rId7"/>
                  </a:rPr>
                  <a:t> 2022</a:t>
                </a:r>
                <a:r>
                  <a:rPr kumimoji="0" lang="it-IT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p:grpSp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863CBDF7-D4D1-4F85-A37A-FF7C86242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56136" y="1236107"/>
              <a:ext cx="5365008" cy="662180"/>
            </a:xfrm>
            <a:prstGeom prst="rect">
              <a:avLst/>
            </a:prstGeom>
          </p:spPr>
        </p:pic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32B40816-8D80-4A35-B1AC-3B6F8067501D}"/>
                </a:ext>
              </a:extLst>
            </p:cNvPr>
            <p:cNvSpPr/>
            <p:nvPr/>
          </p:nvSpPr>
          <p:spPr>
            <a:xfrm>
              <a:off x="2226365" y="1087693"/>
              <a:ext cx="417444" cy="38445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64521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8C309B-8409-4D5C-9BFB-6F35A632C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t-IT" dirty="0">
                <a:solidFill>
                  <a:schemeClr val="bg1"/>
                </a:solidFill>
                <a:latin typeface="Calibri Light" panose="020F0302020204030204" pitchFamily="34" charset="0"/>
              </a:rPr>
              <a:t>[ma c’erano delle basi]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615E9DEB-CC51-4402-96B1-250622F59ADD}"/>
              </a:ext>
            </a:extLst>
          </p:cNvPr>
          <p:cNvGrpSpPr/>
          <p:nvPr/>
        </p:nvGrpSpPr>
        <p:grpSpPr>
          <a:xfrm>
            <a:off x="6036692" y="527845"/>
            <a:ext cx="2300726" cy="2925302"/>
            <a:chOff x="6141291" y="114516"/>
            <a:chExt cx="2300726" cy="2925302"/>
          </a:xfrm>
        </p:grpSpPr>
        <p:grpSp>
          <p:nvGrpSpPr>
            <p:cNvPr id="4" name="Gruppo 3">
              <a:extLst>
                <a:ext uri="{FF2B5EF4-FFF2-40B4-BE49-F238E27FC236}">
                  <a16:creationId xmlns:a16="http://schemas.microsoft.com/office/drawing/2014/main" id="{FB45A239-88F8-4423-8E20-27871834AF12}"/>
                </a:ext>
              </a:extLst>
            </p:cNvPr>
            <p:cNvGrpSpPr/>
            <p:nvPr/>
          </p:nvGrpSpPr>
          <p:grpSpPr>
            <a:xfrm>
              <a:off x="6367117" y="1502607"/>
              <a:ext cx="1861587" cy="1537211"/>
              <a:chOff x="6820399" y="-3891"/>
              <a:chExt cx="1861587" cy="1537211"/>
            </a:xfrm>
          </p:grpSpPr>
          <p:pic>
            <p:nvPicPr>
              <p:cNvPr id="23" name="Immagine 22">
                <a:extLst>
                  <a:ext uri="{FF2B5EF4-FFF2-40B4-BE49-F238E27FC236}">
                    <a16:creationId xmlns:a16="http://schemas.microsoft.com/office/drawing/2014/main" id="{8D9889DF-6696-49FC-888A-892D1DDE5B9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5795" t="24206" r="31682" b="13821"/>
              <a:stretch/>
            </p:blipFill>
            <p:spPr>
              <a:xfrm>
                <a:off x="6820399" y="17486"/>
                <a:ext cx="1849074" cy="1515834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24" name="CasellaDiTesto 23">
                <a:extLst>
                  <a:ext uri="{FF2B5EF4-FFF2-40B4-BE49-F238E27FC236}">
                    <a16:creationId xmlns:a16="http://schemas.microsoft.com/office/drawing/2014/main" id="{120EB90B-8364-475F-8065-03898964203A}"/>
                  </a:ext>
                </a:extLst>
              </p:cNvPr>
              <p:cNvSpPr txBox="1"/>
              <p:nvPr/>
            </p:nvSpPr>
            <p:spPr>
              <a:xfrm>
                <a:off x="7865863" y="-3891"/>
                <a:ext cx="816123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hlinkClick r:id="rId4"/>
                  </a:rPr>
                  <a:t>2018</a:t>
                </a:r>
                <a:r>
                  <a:rPr kumimoji="0" lang="it-IT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p:grpSp>
        <p:sp>
          <p:nvSpPr>
            <p:cNvPr id="27" name="Rettangolo 26">
              <a:extLst>
                <a:ext uri="{FF2B5EF4-FFF2-40B4-BE49-F238E27FC236}">
                  <a16:creationId xmlns:a16="http://schemas.microsoft.com/office/drawing/2014/main" id="{6330F3CA-1607-45A8-89E7-44EB2B9427A3}"/>
                </a:ext>
              </a:extLst>
            </p:cNvPr>
            <p:cNvSpPr/>
            <p:nvPr/>
          </p:nvSpPr>
          <p:spPr>
            <a:xfrm>
              <a:off x="6141291" y="114516"/>
              <a:ext cx="2300726" cy="146324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LA VALUTAZIONE DEVE CAMBIARE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(RACCOMANDAZIONI 790/2018)</a:t>
              </a:r>
            </a:p>
          </p:txBody>
        </p:sp>
      </p:grpSp>
      <p:sp>
        <p:nvSpPr>
          <p:cNvPr id="29" name="Rettangolo 28">
            <a:extLst>
              <a:ext uri="{FF2B5EF4-FFF2-40B4-BE49-F238E27FC236}">
                <a16:creationId xmlns:a16="http://schemas.microsoft.com/office/drawing/2014/main" id="{BC8F49F4-8927-4BB1-B33B-4ECB9204B2F7}"/>
              </a:ext>
            </a:extLst>
          </p:cNvPr>
          <p:cNvSpPr/>
          <p:nvPr/>
        </p:nvSpPr>
        <p:spPr>
          <a:xfrm>
            <a:off x="3540243" y="3704971"/>
            <a:ext cx="205086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Open data </a:t>
            </a:r>
            <a:r>
              <a:rPr kumimoji="0" lang="it-IT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directive</a:t>
            </a: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227F5DFE-A0FE-4E03-B3B1-D35414199AFD}"/>
              </a:ext>
            </a:extLst>
          </p:cNvPr>
          <p:cNvSpPr/>
          <p:nvPr/>
        </p:nvSpPr>
        <p:spPr>
          <a:xfrm>
            <a:off x="7298346" y="5238612"/>
            <a:ext cx="15626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COM(2020) 66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C3F75185-E55F-4BF5-9374-1CB1EF51F809}"/>
              </a:ext>
            </a:extLst>
          </p:cNvPr>
          <p:cNvGrpSpPr/>
          <p:nvPr/>
        </p:nvGrpSpPr>
        <p:grpSpPr>
          <a:xfrm>
            <a:off x="567109" y="1619677"/>
            <a:ext cx="4647305" cy="2850196"/>
            <a:chOff x="99675" y="4011377"/>
            <a:chExt cx="4647305" cy="2850196"/>
          </a:xfrm>
        </p:grpSpPr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07F0ADCC-9A6D-41B8-81DD-6BAAF1F7C5B7}"/>
                </a:ext>
              </a:extLst>
            </p:cNvPr>
            <p:cNvGrpSpPr/>
            <p:nvPr/>
          </p:nvGrpSpPr>
          <p:grpSpPr>
            <a:xfrm>
              <a:off x="99675" y="5057001"/>
              <a:ext cx="4647305" cy="1804572"/>
              <a:chOff x="99675" y="4779603"/>
              <a:chExt cx="4647305" cy="1804572"/>
            </a:xfrm>
          </p:grpSpPr>
          <p:pic>
            <p:nvPicPr>
              <p:cNvPr id="8" name="Immagine 7">
                <a:extLst>
                  <a:ext uri="{FF2B5EF4-FFF2-40B4-BE49-F238E27FC236}">
                    <a16:creationId xmlns:a16="http://schemas.microsoft.com/office/drawing/2014/main" id="{656134BE-E7BA-4F83-B889-1C24F26618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9675" y="4779603"/>
                <a:ext cx="2731245" cy="1804572"/>
              </a:xfrm>
              <a:prstGeom prst="rect">
                <a:avLst/>
              </a:prstGeom>
            </p:spPr>
          </p:pic>
          <p:sp>
            <p:nvSpPr>
              <p:cNvPr id="9" name="Rettangolo 8">
                <a:extLst>
                  <a:ext uri="{FF2B5EF4-FFF2-40B4-BE49-F238E27FC236}">
                    <a16:creationId xmlns:a16="http://schemas.microsoft.com/office/drawing/2014/main" id="{C9852690-CA89-4ABD-A294-5CD4B8084FEA}"/>
                  </a:ext>
                </a:extLst>
              </p:cNvPr>
              <p:cNvSpPr/>
              <p:nvPr/>
            </p:nvSpPr>
            <p:spPr>
              <a:xfrm>
                <a:off x="174980" y="5594629"/>
                <a:ext cx="4572000" cy="24622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hlinkClick r:id="rId8"/>
                  </a:rPr>
                  <a:t>Dec</a:t>
                </a:r>
                <a:r>
                  <a:rPr kumimoji="0" lang="it-IT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hlinkClick r:id="rId8"/>
                  </a:rPr>
                  <a:t>. 2021</a:t>
                </a:r>
                <a:r>
                  <a:rPr kumimoji="0" lang="it-IT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p:grpSp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4F6DE393-3E44-4105-BA57-A9DECFCD2CF6}"/>
                </a:ext>
              </a:extLst>
            </p:cNvPr>
            <p:cNvSpPr/>
            <p:nvPr/>
          </p:nvSpPr>
          <p:spPr>
            <a:xfrm>
              <a:off x="266155" y="4011377"/>
              <a:ext cx="2373721" cy="14632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RIFORMA DELLA VALUTAZIONE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(COUNCIL CONCLUSIONS ON THE FUTURE GOVERNANCE OF THE ERA – COM  14308/21)</a:t>
              </a:r>
            </a:p>
          </p:txBody>
        </p:sp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8DA95B33-A454-4F00-9217-1D9E7367950E}"/>
              </a:ext>
            </a:extLst>
          </p:cNvPr>
          <p:cNvGrpSpPr/>
          <p:nvPr/>
        </p:nvGrpSpPr>
        <p:grpSpPr>
          <a:xfrm>
            <a:off x="1397286" y="4116806"/>
            <a:ext cx="9024773" cy="2316681"/>
            <a:chOff x="1623318" y="184048"/>
            <a:chExt cx="9024773" cy="2316681"/>
          </a:xfrm>
        </p:grpSpPr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4A151687-6295-4653-B410-2B659488A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78768" y="184048"/>
              <a:ext cx="2999492" cy="2316681"/>
            </a:xfrm>
            <a:prstGeom prst="rect">
              <a:avLst/>
            </a:prstGeom>
          </p:spPr>
        </p:pic>
        <p:sp>
          <p:nvSpPr>
            <p:cNvPr id="26" name="Rettangolo 25">
              <a:extLst>
                <a:ext uri="{FF2B5EF4-FFF2-40B4-BE49-F238E27FC236}">
                  <a16:creationId xmlns:a16="http://schemas.microsoft.com/office/drawing/2014/main" id="{AC9A4A35-3739-42EE-8E6A-BC6062CF7196}"/>
                </a:ext>
              </a:extLst>
            </p:cNvPr>
            <p:cNvSpPr/>
            <p:nvPr/>
          </p:nvSpPr>
          <p:spPr>
            <a:xfrm>
              <a:off x="6076091" y="414005"/>
              <a:ext cx="4572000" cy="24622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10"/>
                </a:rPr>
                <a:t>June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10"/>
                </a:rPr>
                <a:t> 2022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1" name="Rettangolo 30">
              <a:extLst>
                <a:ext uri="{FF2B5EF4-FFF2-40B4-BE49-F238E27FC236}">
                  <a16:creationId xmlns:a16="http://schemas.microsoft.com/office/drawing/2014/main" id="{49CF26DB-12F5-4DE9-B260-0415416E5BDA}"/>
                </a:ext>
              </a:extLst>
            </p:cNvPr>
            <p:cNvSpPr/>
            <p:nvPr/>
          </p:nvSpPr>
          <p:spPr>
            <a:xfrm>
              <a:off x="1623318" y="1160980"/>
              <a:ext cx="4396266" cy="8219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CONCLUSIONI DEL CONSIGLIO SULLA VALUTAZIONE E IMPLEMENTAZIONE DELLA OPEN SCIENCE (10126/2022 JUNE)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132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8C309B-8409-4D5C-9BFB-6F35A632C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t-IT" dirty="0">
                <a:solidFill>
                  <a:schemeClr val="bg1"/>
                </a:solidFill>
                <a:latin typeface="Calibri Light" panose="020F0302020204030204" pitchFamily="34" charset="0"/>
              </a:rPr>
              <a:t>[verso una nuova ERA]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BC8F49F4-8927-4BB1-B33B-4ECB9204B2F7}"/>
              </a:ext>
            </a:extLst>
          </p:cNvPr>
          <p:cNvSpPr/>
          <p:nvPr/>
        </p:nvSpPr>
        <p:spPr>
          <a:xfrm>
            <a:off x="3540243" y="3704971"/>
            <a:ext cx="205086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Open data </a:t>
            </a:r>
            <a:r>
              <a:rPr kumimoji="0" lang="it-IT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directive</a:t>
            </a: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227F5DFE-A0FE-4E03-B3B1-D35414199AFD}"/>
              </a:ext>
            </a:extLst>
          </p:cNvPr>
          <p:cNvSpPr/>
          <p:nvPr/>
        </p:nvSpPr>
        <p:spPr>
          <a:xfrm>
            <a:off x="7298346" y="5238612"/>
            <a:ext cx="15626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COM(2020) 66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BBC28179-73DE-41F3-85AA-A6E6C79A4AF0}"/>
              </a:ext>
            </a:extLst>
          </p:cNvPr>
          <p:cNvGrpSpPr/>
          <p:nvPr/>
        </p:nvGrpSpPr>
        <p:grpSpPr>
          <a:xfrm>
            <a:off x="0" y="1383263"/>
            <a:ext cx="12458510" cy="5342729"/>
            <a:chOff x="52377" y="1383263"/>
            <a:chExt cx="12458510" cy="5342729"/>
          </a:xfrm>
        </p:grpSpPr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4C495BD1-049E-400A-ABAC-D09418E20558}"/>
                </a:ext>
              </a:extLst>
            </p:cNvPr>
            <p:cNvGrpSpPr/>
            <p:nvPr/>
          </p:nvGrpSpPr>
          <p:grpSpPr>
            <a:xfrm>
              <a:off x="52377" y="1383263"/>
              <a:ext cx="9053134" cy="5342729"/>
              <a:chOff x="52377" y="1383263"/>
              <a:chExt cx="9053134" cy="5342729"/>
            </a:xfrm>
          </p:grpSpPr>
          <p:grpSp>
            <p:nvGrpSpPr>
              <p:cNvPr id="17" name="Gruppo 16">
                <a:extLst>
                  <a:ext uri="{FF2B5EF4-FFF2-40B4-BE49-F238E27FC236}">
                    <a16:creationId xmlns:a16="http://schemas.microsoft.com/office/drawing/2014/main" id="{6AC06E5F-5BCC-42FE-9997-39FD1150FF9E}"/>
                  </a:ext>
                </a:extLst>
              </p:cNvPr>
              <p:cNvGrpSpPr/>
              <p:nvPr/>
            </p:nvGrpSpPr>
            <p:grpSpPr>
              <a:xfrm>
                <a:off x="52377" y="1484802"/>
                <a:ext cx="9053134" cy="5241190"/>
                <a:chOff x="52377" y="1484802"/>
                <a:chExt cx="9053134" cy="5241190"/>
              </a:xfrm>
            </p:grpSpPr>
            <p:pic>
              <p:nvPicPr>
                <p:cNvPr id="31" name="Immagine 30">
                  <a:extLst>
                    <a:ext uri="{FF2B5EF4-FFF2-40B4-BE49-F238E27FC236}">
                      <a16:creationId xmlns:a16="http://schemas.microsoft.com/office/drawing/2014/main" id="{A8590042-E721-473A-874B-B295AF4F30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074931" y="1484802"/>
                  <a:ext cx="2030580" cy="1341633"/>
                </a:xfrm>
                <a:prstGeom prst="rect">
                  <a:avLst/>
                </a:prstGeom>
              </p:spPr>
            </p:pic>
            <p:grpSp>
              <p:nvGrpSpPr>
                <p:cNvPr id="15" name="Gruppo 14">
                  <a:extLst>
                    <a:ext uri="{FF2B5EF4-FFF2-40B4-BE49-F238E27FC236}">
                      <a16:creationId xmlns:a16="http://schemas.microsoft.com/office/drawing/2014/main" id="{0C69AC8D-489A-4BD7-80DC-4AB93636CF5A}"/>
                    </a:ext>
                  </a:extLst>
                </p:cNvPr>
                <p:cNvGrpSpPr/>
                <p:nvPr/>
              </p:nvGrpSpPr>
              <p:grpSpPr>
                <a:xfrm>
                  <a:off x="52377" y="2804845"/>
                  <a:ext cx="9026600" cy="3921147"/>
                  <a:chOff x="52377" y="2804845"/>
                  <a:chExt cx="9026600" cy="3921147"/>
                </a:xfrm>
              </p:grpSpPr>
              <p:pic>
                <p:nvPicPr>
                  <p:cNvPr id="13" name="Immagine 12">
                    <a:extLst>
                      <a:ext uri="{FF2B5EF4-FFF2-40B4-BE49-F238E27FC236}">
                        <a16:creationId xmlns:a16="http://schemas.microsoft.com/office/drawing/2014/main" id="{11114E8C-F97F-45A8-8455-944541E85B3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52377" y="2804845"/>
                    <a:ext cx="9026600" cy="3921147"/>
                  </a:xfrm>
                  <a:prstGeom prst="rect">
                    <a:avLst/>
                  </a:prstGeom>
                </p:spPr>
              </p:pic>
              <p:sp>
                <p:nvSpPr>
                  <p:cNvPr id="14" name="Rettangolo con angoli arrotondati 13">
                    <a:extLst>
                      <a:ext uri="{FF2B5EF4-FFF2-40B4-BE49-F238E27FC236}">
                        <a16:creationId xmlns:a16="http://schemas.microsoft.com/office/drawing/2014/main" id="{9F293301-B70A-41D8-BBE8-9ABD4F180089}"/>
                      </a:ext>
                    </a:extLst>
                  </p:cNvPr>
                  <p:cNvSpPr/>
                  <p:nvPr/>
                </p:nvSpPr>
                <p:spPr>
                  <a:xfrm>
                    <a:off x="52377" y="3503488"/>
                    <a:ext cx="4591542" cy="904125"/>
                  </a:xfrm>
                  <a:prstGeom prst="roundRect">
                    <a:avLst/>
                  </a:prstGeom>
                  <a:noFill/>
                  <a:ln w="57150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Rettangolo con angoli arrotondati 32">
                    <a:extLst>
                      <a:ext uri="{FF2B5EF4-FFF2-40B4-BE49-F238E27FC236}">
                        <a16:creationId xmlns:a16="http://schemas.microsoft.com/office/drawing/2014/main" id="{93B70309-82CF-4B2B-85DF-DBF7F72E99E6}"/>
                      </a:ext>
                    </a:extLst>
                  </p:cNvPr>
                  <p:cNvSpPr/>
                  <p:nvPr/>
                </p:nvSpPr>
                <p:spPr>
                  <a:xfrm>
                    <a:off x="65023" y="4611486"/>
                    <a:ext cx="4591542" cy="904125"/>
                  </a:xfrm>
                  <a:prstGeom prst="roundRect">
                    <a:avLst/>
                  </a:prstGeom>
                  <a:noFill/>
                  <a:ln w="57150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Rettangolo con angoli arrotondati 33">
                    <a:extLst>
                      <a:ext uri="{FF2B5EF4-FFF2-40B4-BE49-F238E27FC236}">
                        <a16:creationId xmlns:a16="http://schemas.microsoft.com/office/drawing/2014/main" id="{B42E52B0-2F1D-4A1A-BECA-84AF6D137C87}"/>
                      </a:ext>
                    </a:extLst>
                  </p:cNvPr>
                  <p:cNvSpPr/>
                  <p:nvPr/>
                </p:nvSpPr>
                <p:spPr>
                  <a:xfrm>
                    <a:off x="65023" y="5667754"/>
                    <a:ext cx="4591542" cy="904125"/>
                  </a:xfrm>
                  <a:prstGeom prst="roundRect">
                    <a:avLst/>
                  </a:prstGeom>
                  <a:noFill/>
                  <a:ln w="57150">
                    <a:solidFill>
                      <a:srgbClr val="E33608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16" name="Rettangolo 15">
                <a:extLst>
                  <a:ext uri="{FF2B5EF4-FFF2-40B4-BE49-F238E27FC236}">
                    <a16:creationId xmlns:a16="http://schemas.microsoft.com/office/drawing/2014/main" id="{E96227A0-B702-4CEE-A142-D7949DDB43E2}"/>
                  </a:ext>
                </a:extLst>
              </p:cNvPr>
              <p:cNvSpPr/>
              <p:nvPr/>
            </p:nvSpPr>
            <p:spPr>
              <a:xfrm>
                <a:off x="215757" y="1383263"/>
                <a:ext cx="5082252" cy="132889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LE PRIME TRE AZIONI DELLA NUOVA EUROPEAN RESEARCH AREA (ERA) RIGUARDANO OPEN SCIENCE</a:t>
                </a:r>
              </a:p>
            </p:txBody>
          </p:sp>
        </p:grpSp>
        <p:sp>
          <p:nvSpPr>
            <p:cNvPr id="32" name="Rettangolo 31">
              <a:extLst>
                <a:ext uri="{FF2B5EF4-FFF2-40B4-BE49-F238E27FC236}">
                  <a16:creationId xmlns:a16="http://schemas.microsoft.com/office/drawing/2014/main" id="{FD2FD6CE-E5C3-402A-A5EC-394962307452}"/>
                </a:ext>
              </a:extLst>
            </p:cNvPr>
            <p:cNvSpPr/>
            <p:nvPr/>
          </p:nvSpPr>
          <p:spPr>
            <a:xfrm>
              <a:off x="7938887" y="2425060"/>
              <a:ext cx="4572000" cy="24622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7"/>
                </a:rPr>
                <a:t>Dec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7"/>
                </a:rPr>
                <a:t>. 2021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0F9C0335-A43D-47D6-8670-FB408A3D5BE5}"/>
              </a:ext>
            </a:extLst>
          </p:cNvPr>
          <p:cNvGrpSpPr/>
          <p:nvPr/>
        </p:nvGrpSpPr>
        <p:grpSpPr>
          <a:xfrm>
            <a:off x="5426913" y="54840"/>
            <a:ext cx="6060166" cy="2188654"/>
            <a:chOff x="5426913" y="54840"/>
            <a:chExt cx="6060166" cy="2188654"/>
          </a:xfrm>
        </p:grpSpPr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8B351ED5-9CF9-40F5-86F4-5CD76AC0D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26913" y="54840"/>
              <a:ext cx="2231329" cy="218865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6" name="Rettangolo 25">
              <a:extLst>
                <a:ext uri="{FF2B5EF4-FFF2-40B4-BE49-F238E27FC236}">
                  <a16:creationId xmlns:a16="http://schemas.microsoft.com/office/drawing/2014/main" id="{2755D585-C76E-43B0-9818-0B1B265D3ECE}"/>
                </a:ext>
              </a:extLst>
            </p:cNvPr>
            <p:cNvSpPr/>
            <p:nvPr/>
          </p:nvSpPr>
          <p:spPr>
            <a:xfrm>
              <a:off x="6915079" y="54840"/>
              <a:ext cx="45720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9"/>
                </a:rPr>
                <a:t>2022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081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lelogramma 8">
            <a:extLst>
              <a:ext uri="{FF2B5EF4-FFF2-40B4-BE49-F238E27FC236}">
                <a16:creationId xmlns:a16="http://schemas.microsoft.com/office/drawing/2014/main" id="{38DD189C-740B-4D40-8B9D-BA4B6EE74C87}"/>
              </a:ext>
            </a:extLst>
          </p:cNvPr>
          <p:cNvSpPr/>
          <p:nvPr/>
        </p:nvSpPr>
        <p:spPr>
          <a:xfrm rot="21270963">
            <a:off x="644247" y="1328002"/>
            <a:ext cx="2967488" cy="1983014"/>
          </a:xfrm>
          <a:prstGeom prst="parallelogram">
            <a:avLst>
              <a:gd name="adj" fmla="val 4688"/>
            </a:avLst>
          </a:prstGeom>
          <a:solidFill>
            <a:srgbClr val="4D5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GRAZIE! DOMANDE?</a:t>
            </a:r>
          </a:p>
        </p:txBody>
      </p:sp>
    </p:spTree>
    <p:extLst>
      <p:ext uri="{BB962C8B-B14F-4D97-AF65-F5344CB8AC3E}">
        <p14:creationId xmlns:p14="http://schemas.microsoft.com/office/powerpoint/2010/main" val="337389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6_Office Theme">
  <a:themeElements>
    <a:clrScheme name="Personalizzato 1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Tema di Office">
  <a:themeElements>
    <a:clrScheme name="Personalizzato 1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Personalizzato 2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1_Tema di Office">
  <a:themeElements>
    <a:clrScheme name="Personalizzato 1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0_Tema di Office">
  <a:themeElements>
    <a:clrScheme name="Personalizzato 2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000000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7_Tema di Office">
  <a:themeElements>
    <a:clrScheme name="Gradazioni di grigio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6_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Office Theme">
  <a:themeElements>
    <a:clrScheme name="Personalizzato 1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Personalizzato 2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3_Office Theme">
  <a:themeElements>
    <a:clrScheme name="Personalizzato 2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ema di Office">
  <a:themeElements>
    <a:clrScheme name="Personalizzato 1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Office Theme">
  <a:themeElements>
    <a:clrScheme name="Personalizzato 2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Office Theme">
  <a:themeElements>
    <a:clrScheme name="Personalizzato 2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21_Tema di Office">
  <a:themeElements>
    <a:clrScheme name="Personalizzato 2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20_Tema di Office">
  <a:themeElements>
    <a:clrScheme name="Personalizzato 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6262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33480</TotalTime>
  <Words>1540</Words>
  <Application>Microsoft Office PowerPoint</Application>
  <PresentationFormat>Presentazione su schermo (4:3)</PresentationFormat>
  <Paragraphs>196</Paragraphs>
  <Slides>33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14</vt:i4>
      </vt:variant>
      <vt:variant>
        <vt:lpstr>Titoli diapositive</vt:lpstr>
      </vt:variant>
      <vt:variant>
        <vt:i4>33</vt:i4>
      </vt:variant>
    </vt:vector>
  </HeadingPairs>
  <TitlesOfParts>
    <vt:vector size="55" baseType="lpstr">
      <vt:lpstr>Arial</vt:lpstr>
      <vt:lpstr>Bradley Hand ITC</vt:lpstr>
      <vt:lpstr>Calibri</vt:lpstr>
      <vt:lpstr>Calibri Light</vt:lpstr>
      <vt:lpstr>Century Gothic</vt:lpstr>
      <vt:lpstr>Ink Free</vt:lpstr>
      <vt:lpstr>Times New Roman</vt:lpstr>
      <vt:lpstr>Wingdings 2</vt:lpstr>
      <vt:lpstr>6_Office Theme</vt:lpstr>
      <vt:lpstr>4_Tema di Office</vt:lpstr>
      <vt:lpstr>Office Theme</vt:lpstr>
      <vt:lpstr>11_Tema di Office</vt:lpstr>
      <vt:lpstr>10_Tema di Office</vt:lpstr>
      <vt:lpstr>17_Tema di Office</vt:lpstr>
      <vt:lpstr>16_Tema di Office</vt:lpstr>
      <vt:lpstr>8_Office Theme</vt:lpstr>
      <vt:lpstr>13_Office Theme</vt:lpstr>
      <vt:lpstr>Tema di Office</vt:lpstr>
      <vt:lpstr>2_Office Theme</vt:lpstr>
      <vt:lpstr>10_Office Theme</vt:lpstr>
      <vt:lpstr>21_Tema di Office</vt:lpstr>
      <vt:lpstr>20_Tema di Office</vt:lpstr>
      <vt:lpstr>Presentazione standard di PowerPoint</vt:lpstr>
      <vt:lpstr>Cosa vedremo oggi</vt:lpstr>
      <vt:lpstr>Il percorso di oggi</vt:lpstr>
      <vt:lpstr>Open Science?</vt:lpstr>
      <vt:lpstr>Open Science in pratica?</vt:lpstr>
      <vt:lpstr>Ragioni per NON fare Open Science?</vt:lpstr>
      <vt:lpstr>…cominciamo?</vt:lpstr>
      <vt:lpstr>…una domanda</vt:lpstr>
      <vt:lpstr>Presentazione standard di PowerPoint</vt:lpstr>
      <vt:lpstr>[reminder #1]</vt:lpstr>
      <vt:lpstr>Presentazione standard di PowerPoint</vt:lpstr>
      <vt:lpstr>… ma come funziona oggi la comunicazione scientifica?</vt:lpstr>
      <vt:lpstr>Avete visto questo video?</vt:lpstr>
      <vt:lpstr>[reminder #2]</vt:lpstr>
      <vt:lpstr>Mercato e interessi</vt:lpstr>
      <vt:lpstr>[reminder #3]</vt:lpstr>
      <vt:lpstr>Il sistema è rotto</vt:lpstr>
      <vt:lpstr>Lo scopo della comunicazione scientifica</vt:lpstr>
      <vt:lpstr>Per questo serve Open Science…</vt:lpstr>
      <vt:lpstr>Open Science</vt:lpstr>
      <vt:lpstr>…Open Science</vt:lpstr>
      <vt:lpstr>[…Houston, abbiamo un problema]</vt:lpstr>
      <vt:lpstr>…Open Science components</vt:lpstr>
      <vt:lpstr>[da Praga, EOSC symposium]</vt:lpstr>
      <vt:lpstr>[Opening, not patronizing]</vt:lpstr>
      <vt:lpstr>…Open Science: principi</vt:lpstr>
      <vt:lpstr>Open Science</vt:lpstr>
      <vt:lpstr>Open Science in sintesi…</vt:lpstr>
      <vt:lpstr>SÌ, MA… SIAMO VALUTATI CON L’IMPACT FACTOR</vt:lpstr>
      <vt:lpstr>Gli impegni della Coalizione </vt:lpstr>
      <vt:lpstr>[ma c’erano delle basi]</vt:lpstr>
      <vt:lpstr>[verso una nuova ERA]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gallo</dc:creator>
  <cp:lastModifiedBy>Elena Giglia</cp:lastModifiedBy>
  <cp:revision>738</cp:revision>
  <dcterms:created xsi:type="dcterms:W3CDTF">2016-09-25T07:18:00Z</dcterms:created>
  <dcterms:modified xsi:type="dcterms:W3CDTF">2023-10-30T07:48:12Z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iveCommonsLicenseID">
    <vt:lpwstr>standard&amp;commercial=y&amp;derivatives=sa&amp;jurisdiction=</vt:lpwstr>
  </property>
  <property fmtid="{D5CDD505-2E9C-101B-9397-08002B2CF9AE}" pid="3" name="CreativeCommonsLicenseURL">
    <vt:lpwstr>http://creativecommons.org/licenses/by-sa/4.0/</vt:lpwstr>
  </property>
  <property fmtid="{D5CDD505-2E9C-101B-9397-08002B2CF9AE}" pid="4" name="CreativeCommonsLicenseXml">
    <vt:lpwstr>&lt;?xml version="1.0" encoding="utf-8"?&gt;&lt;result&gt;&lt;license-uri&gt;http://creativecommons.org/licenses/by-sa/4.0/&lt;/license-uri&gt;&lt;license-name&gt;Attribution-ShareAlike 4.0 International&lt;/license-name&gt;&lt;deprecated&gt;false&lt;/deprecated&gt;&lt;rdf&gt;&lt;rdf:RDF xmlns="http://creativec</vt:lpwstr>
  </property>
</Properties>
</file>