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656" r:id="rId3"/>
    <p:sldId id="591" r:id="rId4"/>
    <p:sldId id="1179" r:id="rId5"/>
    <p:sldId id="649" r:id="rId6"/>
    <p:sldId id="652" r:id="rId7"/>
    <p:sldId id="654" r:id="rId8"/>
    <p:sldId id="655" r:id="rId9"/>
    <p:sldId id="653" r:id="rId10"/>
    <p:sldId id="639" r:id="rId11"/>
    <p:sldId id="1178" r:id="rId12"/>
    <p:sldId id="260" r:id="rId1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5" userDrawn="1">
          <p15:clr>
            <a:srgbClr val="A4A3A4"/>
          </p15:clr>
        </p15:guide>
        <p15:guide id="2" pos="2880">
          <p15:clr>
            <a:srgbClr val="A4A3A4"/>
          </p15:clr>
        </p15:guide>
        <p15:guide id="4" orient="horz" pos="2795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pos="55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99902D-187B-0108-9843-02518AECCD71}" name="Floriane Sophie Muller" initials="FM" userId="S::Floriane.Muller@unige.ch::6b4d021e-e778-4371-88a5-9f255b274acf" providerId="AD"/>
  <p188:author id="{7EC7B250-4DC0-82ED-E502-8CECA1E213F4}" name="Dimitri Donzé" initials="DD" userId="Dimitri Donzé" providerId="None"/>
  <p188:author id="{DC9548B6-A849-64B5-99A8-E2862C84EECF}" name="Floriane Sophie Muller" initials="FSM" userId="S::floriane.muller@unige.ch::6b4d021e-e778-4371-88a5-9f255b274ac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mitri Donzé" initials="DD" lastIdx="38" clrIdx="0"/>
  <p:cmAuthor id="2" name="Audrey Bellier" initials="AB" lastIdx="13" clrIdx="1"/>
  <p:cmAuthor id="3" name="Floriane Sophie Muller" initials="FSM" lastIdx="56" clrIdx="2"/>
  <p:cmAuthor id="4" name="Laure Mellifluo" initials="LM" lastIdx="7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CF0063"/>
    <a:srgbClr val="F2F2F2"/>
    <a:srgbClr val="007E64"/>
    <a:srgbClr val="96004B"/>
    <a:srgbClr val="CC3399"/>
    <a:srgbClr val="FFFFFF"/>
    <a:srgbClr val="DAE7F6"/>
    <a:srgbClr val="C3D79C"/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40" autoAdjust="0"/>
    <p:restoredTop sz="55112" autoAdjust="0"/>
  </p:normalViewPr>
  <p:slideViewPr>
    <p:cSldViewPr>
      <p:cViewPr varScale="1">
        <p:scale>
          <a:sx n="63" d="100"/>
          <a:sy n="63" d="100"/>
        </p:scale>
        <p:origin x="2754" y="60"/>
      </p:cViewPr>
      <p:guideLst>
        <p:guide orient="horz" pos="1525"/>
        <p:guide pos="2880"/>
        <p:guide orient="horz" pos="2795"/>
        <p:guide orient="horz"/>
        <p:guide pos="555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4002" y="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4" y="6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6" y="6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/>
          <a:lstStyle>
            <a:lvl1pPr algn="r">
              <a:defRPr sz="1200"/>
            </a:lvl1pPr>
          </a:lstStyle>
          <a:p>
            <a:fld id="{CD7E8075-618A-450D-8907-D0A6A9747C26}" type="datetimeFigureOut">
              <a:rPr lang="fr-CH" smtClean="0"/>
              <a:t>26.10.2023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4" y="9428585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6" y="9428585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 anchor="b"/>
          <a:lstStyle>
            <a:lvl1pPr algn="r">
              <a:defRPr sz="1200"/>
            </a:lvl1pPr>
          </a:lstStyle>
          <a:p>
            <a:fld id="{195FB71D-A883-4F60-8F5A-96BC9A28CC0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0940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4" y="6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6" y="6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/>
          <a:lstStyle>
            <a:lvl1pPr algn="r">
              <a:defRPr sz="1200"/>
            </a:lvl1pPr>
          </a:lstStyle>
          <a:p>
            <a:fld id="{13749716-20C0-482E-B645-ED343EF9349D}" type="datetimeFigureOut">
              <a:rPr lang="fr-CH" smtClean="0"/>
              <a:t>26.10.2023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80" tIns="45839" rIns="91680" bIns="45839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1680" tIns="45839" rIns="91680" bIns="45839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4" y="9428585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6" y="9428585"/>
            <a:ext cx="2945659" cy="496333"/>
          </a:xfrm>
          <a:prstGeom prst="rect">
            <a:avLst/>
          </a:prstGeom>
        </p:spPr>
        <p:txBody>
          <a:bodyPr vert="horz" lIns="91680" tIns="45839" rIns="91680" bIns="45839" rtlCol="0" anchor="b"/>
          <a:lstStyle>
            <a:lvl1pPr algn="r">
              <a:defRPr sz="1200"/>
            </a:lvl1pPr>
          </a:lstStyle>
          <a:p>
            <a:fld id="{2CE319D8-CB67-4A63-BCD2-D4C292142D3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40403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509">
              <a:defRPr/>
            </a:pPr>
            <a:endParaRPr lang="fr-CH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pPr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2209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7490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591E3-E326-4DBE-8FFF-34E61318B09A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647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67307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93261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01221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9839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3397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57707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10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05163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30447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319D8-CB67-4A63-BCD2-D4C292142D3E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136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hyperlink" Target="https://storyset.com/work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7645BD5-8ABD-4AA3-9180-7F323F8A85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2068" b="17411"/>
          <a:stretch/>
        </p:blipFill>
        <p:spPr>
          <a:xfrm>
            <a:off x="0" y="0"/>
            <a:ext cx="7177807" cy="379169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D335749-3D0D-4AEC-826D-548959804E14}"/>
              </a:ext>
            </a:extLst>
          </p:cNvPr>
          <p:cNvGrpSpPr/>
          <p:nvPr userDrawn="1"/>
        </p:nvGrpSpPr>
        <p:grpSpPr>
          <a:xfrm>
            <a:off x="5148064" y="908720"/>
            <a:ext cx="4221169" cy="4406213"/>
            <a:chOff x="5148064" y="908720"/>
            <a:chExt cx="4221169" cy="440621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E971676-2728-4AAF-9CF1-FE4A35130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6" t="13250" r="19576" b="14963"/>
            <a:stretch/>
          </p:blipFill>
          <p:spPr>
            <a:xfrm>
              <a:off x="5148064" y="908720"/>
              <a:ext cx="3816424" cy="4406212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7A28E0-E28F-4721-B066-92D6F6105A26}"/>
                </a:ext>
              </a:extLst>
            </p:cNvPr>
            <p:cNvSpPr txBox="1"/>
            <p:nvPr/>
          </p:nvSpPr>
          <p:spPr>
            <a:xfrm rot="5400000">
              <a:off x="7831805" y="3777504"/>
              <a:ext cx="338554" cy="273630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1000" dirty="0">
                  <a:latin typeface="TheSansOsF Plain" panose="020B0502050302020203" pitchFamily="34" charset="0"/>
                </a:rPr>
                <a:t>Illustration by </a:t>
              </a:r>
              <a:r>
                <a:rPr lang="en-GB" sz="1000" dirty="0" err="1">
                  <a:latin typeface="TheSansOsF Plain" panose="020B0502050302020203" pitchFamily="34" charset="0"/>
                  <a:hlinkClick r:id="rId4"/>
                </a:rPr>
                <a:t>Freepik</a:t>
              </a:r>
              <a:r>
                <a:rPr lang="en-GB" sz="1000" dirty="0">
                  <a:latin typeface="TheSansOsF Plain" panose="020B0502050302020203" pitchFamily="34" charset="0"/>
                  <a:hlinkClick r:id="rId4"/>
                </a:rPr>
                <a:t> </a:t>
              </a:r>
              <a:r>
                <a:rPr lang="en-GB" sz="1000" dirty="0" err="1">
                  <a:latin typeface="TheSansOsF Plain" panose="020B0502050302020203" pitchFamily="34" charset="0"/>
                  <a:hlinkClick r:id="rId4"/>
                </a:rPr>
                <a:t>Storyset</a:t>
              </a:r>
              <a:endParaRPr lang="en-GB" sz="1000" dirty="0">
                <a:latin typeface="TheSansOsF Plain" panose="020B0502050302020203" pitchFamily="34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7992" y="734839"/>
            <a:ext cx="7772400" cy="1470025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fr-CH" sz="3700" b="1" kern="1200" cap="small" baseline="0" dirty="0">
                <a:solidFill>
                  <a:srgbClr val="CF0063"/>
                </a:solidFill>
                <a:latin typeface="TheSansOsF Black" panose="020B0902050302020203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7049" y="2239090"/>
            <a:ext cx="4602983" cy="11179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H" dirty="0"/>
          </a:p>
        </p:txBody>
      </p:sp>
      <p:pic>
        <p:nvPicPr>
          <p:cNvPr id="5" name="Image 4" descr="template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5779008"/>
            <a:ext cx="9144000" cy="1078992"/>
          </a:xfrm>
          <a:prstGeom prst="rect">
            <a:avLst/>
          </a:prstGeom>
        </p:spPr>
      </p:pic>
      <p:sp>
        <p:nvSpPr>
          <p:cNvPr id="6" name="ZoneTexte 5"/>
          <p:cNvSpPr txBox="1"/>
          <p:nvPr userDrawn="1"/>
        </p:nvSpPr>
        <p:spPr>
          <a:xfrm>
            <a:off x="348280" y="6021288"/>
            <a:ext cx="6009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Bibliothèque</a:t>
            </a:r>
          </a:p>
        </p:txBody>
      </p:sp>
      <p:sp>
        <p:nvSpPr>
          <p:cNvPr id="11" name="Titre 6">
            <a:extLst>
              <a:ext uri="{FF2B5EF4-FFF2-40B4-BE49-F238E27FC236}">
                <a16:creationId xmlns:a16="http://schemas.microsoft.com/office/drawing/2014/main" id="{6C8F6AD9-F6EF-44F3-A636-0AF96454285D}"/>
              </a:ext>
            </a:extLst>
          </p:cNvPr>
          <p:cNvSpPr txBox="1">
            <a:spLocks/>
          </p:cNvSpPr>
          <p:nvPr userDrawn="1"/>
        </p:nvSpPr>
        <p:spPr>
          <a:xfrm>
            <a:off x="3779912" y="3614200"/>
            <a:ext cx="3078510" cy="8949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sz="4000" dirty="0">
                <a:latin typeface="TheSansOsF Black" panose="020B0902050302020203" pitchFamily="34" charset="0"/>
              </a:rPr>
              <a:t>In 15 minutes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931021"/>
            <a:ext cx="7772400" cy="1362075"/>
          </a:xfrm>
        </p:spPr>
        <p:txBody>
          <a:bodyPr anchor="t"/>
          <a:lstStyle>
            <a:lvl1pPr algn="l">
              <a:defRPr sz="4000" b="1" cap="small" baseline="0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430507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rde 5"/>
          <p:cNvSpPr/>
          <p:nvPr userDrawn="1"/>
        </p:nvSpPr>
        <p:spPr>
          <a:xfrm flipH="1">
            <a:off x="-450000" y="0"/>
            <a:ext cx="900000" cy="900000"/>
          </a:xfrm>
          <a:prstGeom prst="chord">
            <a:avLst>
              <a:gd name="adj1" fmla="val 539570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/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-180528" y="44624"/>
            <a:ext cx="576064" cy="792088"/>
          </a:xfrm>
          <a:prstGeom prst="rect">
            <a:avLst/>
          </a:prstGeom>
          <a:ln/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fld id="{F6777C44-E200-40A9-A99C-7DEB161776E9}" type="slidenum">
              <a:rPr lang="fr-FR" sz="1200" smtClean="0">
                <a:solidFill>
                  <a:schemeClr val="bg1"/>
                </a:solidFill>
              </a:rPr>
              <a:pPr algn="r">
                <a:lnSpc>
                  <a:spcPct val="150000"/>
                </a:lnSpc>
                <a:defRPr/>
              </a:pPr>
              <a:t>‹N°›</a:t>
            </a:fld>
            <a:endParaRPr lang="fr-FR" sz="12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  <a:defRPr/>
            </a:pPr>
            <a:r>
              <a:rPr lang="fr-FR" sz="12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8" name="Connecteur droit 7"/>
          <p:cNvCxnSpPr>
            <a:stCxn id="6" idx="2"/>
          </p:cNvCxnSpPr>
          <p:nvPr userDrawn="1"/>
        </p:nvCxnSpPr>
        <p:spPr>
          <a:xfrm>
            <a:off x="-281" y="450000"/>
            <a:ext cx="45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3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0000" y="1124744"/>
            <a:ext cx="8262560" cy="5256584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cxnSp>
        <p:nvCxnSpPr>
          <p:cNvPr id="14" name="Connecteur droit 13"/>
          <p:cNvCxnSpPr/>
          <p:nvPr userDrawn="1"/>
        </p:nvCxnSpPr>
        <p:spPr>
          <a:xfrm>
            <a:off x="0" y="90000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2"/>
          <p:cNvSpPr>
            <a:spLocks noGrp="1"/>
          </p:cNvSpPr>
          <p:nvPr>
            <p:ph type="title"/>
          </p:nvPr>
        </p:nvSpPr>
        <p:spPr>
          <a:xfrm>
            <a:off x="450000" y="116632"/>
            <a:ext cx="8226456" cy="72008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fr-CH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3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rde 12">
            <a:extLst>
              <a:ext uri="{FF2B5EF4-FFF2-40B4-BE49-F238E27FC236}">
                <a16:creationId xmlns:a16="http://schemas.microsoft.com/office/drawing/2014/main" id="{D6FE30ED-43AD-4282-AE1B-D82055EB8CD2}"/>
              </a:ext>
            </a:extLst>
          </p:cNvPr>
          <p:cNvSpPr/>
          <p:nvPr userDrawn="1"/>
        </p:nvSpPr>
        <p:spPr>
          <a:xfrm flipH="1">
            <a:off x="-450000" y="0"/>
            <a:ext cx="900000" cy="900000"/>
          </a:xfrm>
          <a:prstGeom prst="chord">
            <a:avLst>
              <a:gd name="adj1" fmla="val 539570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C2D1FFD1-0D9B-4CE2-A5BF-084D37D39F6D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-180528" y="44624"/>
            <a:ext cx="576064" cy="792088"/>
          </a:xfrm>
          <a:prstGeom prst="rect">
            <a:avLst/>
          </a:prstGeom>
          <a:ln/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fld id="{F6777C44-E200-40A9-A99C-7DEB161776E9}" type="slidenum">
              <a:rPr lang="fr-FR" sz="1200" smtClean="0">
                <a:solidFill>
                  <a:schemeClr val="bg1"/>
                </a:solidFill>
              </a:rPr>
              <a:pPr algn="r">
                <a:lnSpc>
                  <a:spcPct val="150000"/>
                </a:lnSpc>
                <a:defRPr/>
              </a:pPr>
              <a:t>‹N°›</a:t>
            </a:fld>
            <a:endParaRPr lang="fr-FR" sz="12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  <a:defRPr/>
            </a:pPr>
            <a:r>
              <a:rPr lang="fr-FR" sz="12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7D6CFD7-8CDD-4358-9C22-B265063EEC37}"/>
              </a:ext>
            </a:extLst>
          </p:cNvPr>
          <p:cNvCxnSpPr>
            <a:stCxn id="13" idx="2"/>
          </p:cNvCxnSpPr>
          <p:nvPr userDrawn="1"/>
        </p:nvCxnSpPr>
        <p:spPr>
          <a:xfrm>
            <a:off x="-281" y="450000"/>
            <a:ext cx="45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330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330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0" y="90000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2"/>
          <p:cNvSpPr>
            <a:spLocks noGrp="1"/>
          </p:cNvSpPr>
          <p:nvPr>
            <p:ph type="title"/>
          </p:nvPr>
        </p:nvSpPr>
        <p:spPr>
          <a:xfrm>
            <a:off x="450000" y="116632"/>
            <a:ext cx="8226456" cy="72008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3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rde 14">
            <a:extLst>
              <a:ext uri="{FF2B5EF4-FFF2-40B4-BE49-F238E27FC236}">
                <a16:creationId xmlns:a16="http://schemas.microsoft.com/office/drawing/2014/main" id="{3D95EC82-926D-40C7-B98E-D9C7123FCCD4}"/>
              </a:ext>
            </a:extLst>
          </p:cNvPr>
          <p:cNvSpPr/>
          <p:nvPr userDrawn="1"/>
        </p:nvSpPr>
        <p:spPr>
          <a:xfrm flipH="1">
            <a:off x="-450000" y="0"/>
            <a:ext cx="900000" cy="900000"/>
          </a:xfrm>
          <a:prstGeom prst="chord">
            <a:avLst>
              <a:gd name="adj1" fmla="val 539570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DE717559-FA7A-4532-BC20-82916B70FA6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-180528" y="44624"/>
            <a:ext cx="576064" cy="792088"/>
          </a:xfrm>
          <a:prstGeom prst="rect">
            <a:avLst/>
          </a:prstGeom>
          <a:ln/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fld id="{F6777C44-E200-40A9-A99C-7DEB161776E9}" type="slidenum">
              <a:rPr lang="fr-FR" sz="1200" smtClean="0">
                <a:solidFill>
                  <a:schemeClr val="bg1"/>
                </a:solidFill>
              </a:rPr>
              <a:pPr algn="r">
                <a:lnSpc>
                  <a:spcPct val="150000"/>
                </a:lnSpc>
                <a:defRPr/>
              </a:pPr>
              <a:t>‹N°›</a:t>
            </a:fld>
            <a:endParaRPr lang="fr-FR" sz="12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  <a:defRPr/>
            </a:pPr>
            <a:r>
              <a:rPr lang="fr-FR" sz="12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C0AEB93-2EBA-4AC1-AE30-0FFE3AB13828}"/>
              </a:ext>
            </a:extLst>
          </p:cNvPr>
          <p:cNvCxnSpPr>
            <a:stCxn id="15" idx="2"/>
          </p:cNvCxnSpPr>
          <p:nvPr userDrawn="1"/>
        </p:nvCxnSpPr>
        <p:spPr>
          <a:xfrm>
            <a:off x="-281" y="450000"/>
            <a:ext cx="45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58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558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0" y="90000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re 2"/>
          <p:cNvSpPr>
            <a:spLocks noGrp="1"/>
          </p:cNvSpPr>
          <p:nvPr>
            <p:ph type="title"/>
          </p:nvPr>
        </p:nvSpPr>
        <p:spPr>
          <a:xfrm>
            <a:off x="450000" y="116632"/>
            <a:ext cx="8226456" cy="72008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3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rde 16">
            <a:extLst>
              <a:ext uri="{FF2B5EF4-FFF2-40B4-BE49-F238E27FC236}">
                <a16:creationId xmlns:a16="http://schemas.microsoft.com/office/drawing/2014/main" id="{5675A1D4-4DE2-433E-9BF5-C34ED838B1DD}"/>
              </a:ext>
            </a:extLst>
          </p:cNvPr>
          <p:cNvSpPr/>
          <p:nvPr userDrawn="1"/>
        </p:nvSpPr>
        <p:spPr>
          <a:xfrm flipH="1">
            <a:off x="-450000" y="0"/>
            <a:ext cx="900000" cy="900000"/>
          </a:xfrm>
          <a:prstGeom prst="chord">
            <a:avLst>
              <a:gd name="adj1" fmla="val 539570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EC137378-BEC9-44CD-A939-A9F3E4FE1C3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-180528" y="44624"/>
            <a:ext cx="576064" cy="792088"/>
          </a:xfrm>
          <a:prstGeom prst="rect">
            <a:avLst/>
          </a:prstGeom>
          <a:ln/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fld id="{F6777C44-E200-40A9-A99C-7DEB161776E9}" type="slidenum">
              <a:rPr lang="fr-FR" sz="1200" smtClean="0">
                <a:solidFill>
                  <a:schemeClr val="bg1"/>
                </a:solidFill>
              </a:rPr>
              <a:pPr algn="r">
                <a:lnSpc>
                  <a:spcPct val="150000"/>
                </a:lnSpc>
                <a:defRPr/>
              </a:pPr>
              <a:t>‹N°›</a:t>
            </a:fld>
            <a:endParaRPr lang="fr-FR" sz="12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  <a:defRPr/>
            </a:pPr>
            <a:r>
              <a:rPr lang="fr-FR" sz="12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185D9C8-ACC8-47FC-871C-0269E01F0C41}"/>
              </a:ext>
            </a:extLst>
          </p:cNvPr>
          <p:cNvCxnSpPr>
            <a:stCxn id="17" idx="2"/>
          </p:cNvCxnSpPr>
          <p:nvPr userDrawn="1"/>
        </p:nvCxnSpPr>
        <p:spPr>
          <a:xfrm>
            <a:off x="-281" y="450000"/>
            <a:ext cx="45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0" y="90000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450000" y="116632"/>
            <a:ext cx="8226456" cy="72008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3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rde 8">
            <a:extLst>
              <a:ext uri="{FF2B5EF4-FFF2-40B4-BE49-F238E27FC236}">
                <a16:creationId xmlns:a16="http://schemas.microsoft.com/office/drawing/2014/main" id="{D3409BED-4322-4FCC-8C56-1D1A5A2C7392}"/>
              </a:ext>
            </a:extLst>
          </p:cNvPr>
          <p:cNvSpPr/>
          <p:nvPr userDrawn="1"/>
        </p:nvSpPr>
        <p:spPr>
          <a:xfrm flipH="1">
            <a:off x="-450000" y="0"/>
            <a:ext cx="900000" cy="900000"/>
          </a:xfrm>
          <a:prstGeom prst="chord">
            <a:avLst>
              <a:gd name="adj1" fmla="val 539570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2F16946-1988-4A24-9D67-0F38E92EBEC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-180528" y="44624"/>
            <a:ext cx="576064" cy="792088"/>
          </a:xfrm>
          <a:prstGeom prst="rect">
            <a:avLst/>
          </a:prstGeom>
          <a:ln/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fld id="{F6777C44-E200-40A9-A99C-7DEB161776E9}" type="slidenum">
              <a:rPr lang="fr-FR" sz="1200" smtClean="0">
                <a:solidFill>
                  <a:schemeClr val="bg1"/>
                </a:solidFill>
              </a:rPr>
              <a:pPr algn="r">
                <a:lnSpc>
                  <a:spcPct val="150000"/>
                </a:lnSpc>
                <a:defRPr/>
              </a:pPr>
              <a:t>‹N°›</a:t>
            </a:fld>
            <a:endParaRPr lang="fr-FR" sz="12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  <a:defRPr/>
            </a:pPr>
            <a:r>
              <a:rPr lang="fr-FR" sz="12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E5A5F9C-D3B9-48F7-8BAB-791E0C6D216D}"/>
              </a:ext>
            </a:extLst>
          </p:cNvPr>
          <p:cNvCxnSpPr>
            <a:stCxn id="9" idx="2"/>
          </p:cNvCxnSpPr>
          <p:nvPr userDrawn="1"/>
        </p:nvCxnSpPr>
        <p:spPr>
          <a:xfrm>
            <a:off x="-281" y="450000"/>
            <a:ext cx="45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05875" y="190500"/>
            <a:ext cx="159563" cy="234950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34848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9512" y="1600200"/>
            <a:ext cx="8784976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800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20000"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5281/zenodo.7649204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dlex.admin.ch/eli/cc/1993/1798_1798_1798/en#tit_2/chap_5" TargetMode="External"/><Relationship Id="rId3" Type="http://schemas.openxmlformats.org/officeDocument/2006/relationships/hyperlink" Target="https://www.ccdigitallaw.ch/index.php/211creation-de-lesprit?lang=en" TargetMode="External"/><Relationship Id="rId7" Type="http://schemas.openxmlformats.org/officeDocument/2006/relationships/hyperlink" Target="https://www.fedlex.admin.ch/eli/cc/1993/1798_1798_1798/en#a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edlex.admin.ch/eli/cc/1993/1798_1798_1798/en#a2" TargetMode="External"/><Relationship Id="rId5" Type="http://schemas.openxmlformats.org/officeDocument/2006/relationships/hyperlink" Target="https://www.ccdigitallaw.ch/index.php/213-forme-dexpression?lang=en" TargetMode="External"/><Relationship Id="rId4" Type="http://schemas.openxmlformats.org/officeDocument/2006/relationships/hyperlink" Target="https://www.ccdigitallaw.ch/212-individueller-charakter-d93/" TargetMode="External"/><Relationship Id="rId9" Type="http://schemas.openxmlformats.org/officeDocument/2006/relationships/hyperlink" Target="https://www.fedlex.admin.ch/eli/cc/1993/1798_1798_1798/en#tit_2/chap_6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4.0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creativecommons.org/licens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pexels.com/fr-fr/photo/ecrivain-travaillant-sur-machine-a-ecrire-au-bureau-3808904/?utm_content=attributionCopyText&amp;utm_medium=referral&amp;utm_source=pexels" TargetMode="External"/><Relationship Id="rId4" Type="http://schemas.openxmlformats.org/officeDocument/2006/relationships/hyperlink" Target="https://www.pexels.com/fr-fr/@olly?utm_content=attributionCopyText&amp;utm_medium=referral&amp;utm_source=pexels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jpg"/><Relationship Id="rId7" Type="http://schemas.openxmlformats.org/officeDocument/2006/relationships/hyperlink" Target="https://www.unige.ch/biblio/en/training/rendez-vous-info-scientifique/rights-retentio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unige.ch/biblio/en/openaccess/share/rights-retention-strategy/" TargetMode="External"/><Relationship Id="rId5" Type="http://schemas.openxmlformats.org/officeDocument/2006/relationships/hyperlink" Target="https://www.slideshare.net/ClaireSewell/open-access-webinar" TargetMode="External"/><Relationship Id="rId4" Type="http://schemas.openxmlformats.org/officeDocument/2006/relationships/hyperlink" Target="https://creativecommons.org/licenses/by/4.0/" TargetMode="External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creativecommons.org/wiki/Marking_your_work_with_a_CC_licens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17.png"/><Relationship Id="rId7" Type="http://schemas.openxmlformats.org/officeDocument/2006/relationships/hyperlink" Target="https://i0.wp.com/rack.2.mshcdn.com/media/ZgkyMDEyLzEyLzA4L2RkL0NDaW5mb2dyYXBoLmpJei5qcGc/f9f19a65/65e/CC-infographic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hyperlink" Target="https://chooser-beta.creativecommons.org/" TargetMode="External"/><Relationship Id="rId4" Type="http://schemas.openxmlformats.org/officeDocument/2006/relationships/hyperlink" Target="https://www.unige.ch/biblio/fr/openaccess/comprendre/politique-open-acces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thz.ch/content/dam/ethz/associates/ethlibrary-dam/documents/Aktuell/Kurse/CoffeeLectures/Coffee_Lecture_CreativeCommons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unige.ch/biblio/index.php?cID=4007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hyperlink" Target="mailto:openaccess@unige.ch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hyperlink" Target="http://creativecommons.org/licenses/by-sa/4.0/deed.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23528" y="4859868"/>
            <a:ext cx="5662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solidFill>
                  <a:srgbClr val="CF0063"/>
                </a:solidFill>
                <a:latin typeface="TheSansOsF Plain" panose="020B0502050302020203" pitchFamily="34" charset="0"/>
              </a:rPr>
              <a:t>Floriane Muller and Dimitri Donzé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5D8719C-3DF5-4A50-9525-D86DC7F5A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398" y="548680"/>
            <a:ext cx="6022802" cy="2712613"/>
          </a:xfrm>
        </p:spPr>
        <p:txBody>
          <a:bodyPr/>
          <a:lstStyle/>
          <a:p>
            <a:r>
              <a:rPr lang="en-US" sz="4400" dirty="0"/>
              <a:t>Opening up your scientific contributions thanks to</a:t>
            </a:r>
            <a:br>
              <a:rPr lang="en-US" sz="4400" dirty="0"/>
            </a:br>
            <a:r>
              <a:rPr lang="en-US" sz="4400" dirty="0"/>
              <a:t>			licenses</a:t>
            </a:r>
            <a:endParaRPr lang="fr-CH" sz="4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0F690A-9E68-4E77-83A7-7DDC2D6E7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76" y="2520758"/>
            <a:ext cx="2577483" cy="7670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F68992-848E-5F9A-AAC9-A64EE2486902}"/>
              </a:ext>
            </a:extLst>
          </p:cNvPr>
          <p:cNvSpPr txBox="1"/>
          <p:nvPr/>
        </p:nvSpPr>
        <p:spPr>
          <a:xfrm>
            <a:off x="323528" y="5166484"/>
            <a:ext cx="33585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700" dirty="0">
                <a:latin typeface="TheSansOsF Plain" panose="020B0502050302020203" pitchFamily="34" charset="0"/>
              </a:rPr>
              <a:t>26 </a:t>
            </a:r>
            <a:r>
              <a:rPr lang="fr-CH" sz="1700" dirty="0" err="1">
                <a:latin typeface="TheSansOsF Plain" panose="020B0502050302020203" pitchFamily="34" charset="0"/>
              </a:rPr>
              <a:t>October</a:t>
            </a:r>
            <a:r>
              <a:rPr lang="fr-CH" sz="1700" dirty="0">
                <a:latin typeface="TheSansOsF Plain" panose="020B0502050302020203" pitchFamily="34" charset="0"/>
              </a:rPr>
              <a:t> 2023</a:t>
            </a:r>
          </a:p>
          <a:p>
            <a:r>
              <a:rPr lang="fr-CH" sz="1700" dirty="0">
                <a:latin typeface="TheSansOsF Plain" panose="020B0502050302020203" pitchFamily="34" charset="0"/>
              </a:rPr>
              <a:t>DOI: </a:t>
            </a:r>
            <a:r>
              <a:rPr lang="fr-CH" sz="1700" dirty="0">
                <a:latin typeface="TheSansOsF Plain" panose="020B0502050302020203" pitchFamily="34" charset="0"/>
                <a:hlinkClick r:id="rId4"/>
              </a:rPr>
              <a:t>10.5281/zenodo.7649204</a:t>
            </a:r>
            <a:endParaRPr lang="fr-CH" sz="1700" dirty="0">
              <a:latin typeface="TheSansOsF Plain" panose="020B05020503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03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8A80F11-1BB1-3DEC-92DE-52AF9CA4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" y="1124744"/>
            <a:ext cx="8262560" cy="5328592"/>
          </a:xfrm>
        </p:spPr>
        <p:txBody>
          <a:bodyPr>
            <a:normAutofit fontScale="92500" lnSpcReduction="10000"/>
          </a:bodyPr>
          <a:lstStyle/>
          <a:p>
            <a:r>
              <a:rPr lang="fr-CH" dirty="0"/>
              <a:t>Copyright </a:t>
            </a:r>
            <a:r>
              <a:rPr lang="fr-CH" dirty="0" err="1"/>
              <a:t>protects</a:t>
            </a:r>
            <a:r>
              <a:rPr lang="fr-CH" dirty="0"/>
              <a:t> </a:t>
            </a:r>
            <a:r>
              <a:rPr lang="fr-CH" i="1" dirty="0" err="1"/>
              <a:t>works</a:t>
            </a:r>
            <a:endParaRPr lang="fr-CH" i="1" dirty="0"/>
          </a:p>
          <a:p>
            <a:pPr lvl="1"/>
            <a:r>
              <a:rPr lang="en-US" dirty="0"/>
              <a:t>which are </a:t>
            </a:r>
            <a:r>
              <a:rPr lang="fr-CH" dirty="0">
                <a:hlinkClick r:id="rId3"/>
              </a:rPr>
              <a:t>intellectual </a:t>
            </a:r>
            <a:r>
              <a:rPr lang="fr-CH" dirty="0" err="1">
                <a:hlinkClick r:id="rId3"/>
              </a:rPr>
              <a:t>creations</a:t>
            </a:r>
            <a:endParaRPr lang="fr-CH" dirty="0"/>
          </a:p>
          <a:p>
            <a:pPr lvl="1"/>
            <a:r>
              <a:rPr lang="fr-CH" dirty="0" err="1"/>
              <a:t>with</a:t>
            </a:r>
            <a:r>
              <a:rPr lang="fr-CH" dirty="0"/>
              <a:t> an </a:t>
            </a:r>
            <a:r>
              <a:rPr lang="fr-CH" dirty="0">
                <a:hlinkClick r:id="rId4"/>
              </a:rPr>
              <a:t>individual character</a:t>
            </a:r>
            <a:endParaRPr lang="fr-CH" dirty="0"/>
          </a:p>
          <a:p>
            <a:pPr lvl="1"/>
            <a:r>
              <a:rPr lang="fr-CH" dirty="0">
                <a:hlinkClick r:id="rId5"/>
              </a:rPr>
              <a:t>expressed</a:t>
            </a:r>
            <a:r>
              <a:rPr lang="fr-CH" dirty="0"/>
              <a:t> in one </a:t>
            </a:r>
            <a:r>
              <a:rPr lang="fr-CH" dirty="0" err="1"/>
              <a:t>form</a:t>
            </a:r>
            <a:r>
              <a:rPr lang="fr-CH" dirty="0"/>
              <a:t> or </a:t>
            </a:r>
            <a:r>
              <a:rPr lang="fr-CH" dirty="0" err="1"/>
              <a:t>another</a:t>
            </a:r>
            <a:r>
              <a:rPr lang="fr-CH" dirty="0"/>
              <a:t>.</a:t>
            </a:r>
          </a:p>
          <a:p>
            <a:pPr marL="457200" lvl="1" indent="0" algn="r">
              <a:buNone/>
            </a:pPr>
            <a:r>
              <a:rPr lang="fr-CH" sz="2400" dirty="0">
                <a:solidFill>
                  <a:srgbClr val="CC0066"/>
                </a:solidFill>
              </a:rPr>
              <a:t>→ </a:t>
            </a:r>
            <a:r>
              <a:rPr lang="fr-CH" dirty="0">
                <a:sym typeface="Wingdings" panose="05000000000000000000" pitchFamily="2" charset="2"/>
              </a:rPr>
              <a:t> </a:t>
            </a:r>
            <a:r>
              <a:rPr lang="fr-CH" dirty="0">
                <a:hlinkClick r:id="rId6"/>
              </a:rPr>
              <a:t>art. 2, al. 1 </a:t>
            </a:r>
            <a:r>
              <a:rPr lang="en-US" sz="2400" dirty="0" err="1">
                <a:hlinkClick r:id="rId6"/>
              </a:rPr>
              <a:t>CopA</a:t>
            </a:r>
            <a:r>
              <a:rPr lang="fr-CH" dirty="0">
                <a:hlinkClick r:id="rId6"/>
              </a:rPr>
              <a:t> </a:t>
            </a:r>
            <a:endParaRPr lang="fr-CH" dirty="0"/>
          </a:p>
          <a:p>
            <a:endParaRPr lang="fr-CH" dirty="0"/>
          </a:p>
          <a:p>
            <a:r>
              <a:rPr lang="fr-CH" dirty="0"/>
              <a:t>Works </a:t>
            </a:r>
            <a:r>
              <a:rPr lang="fr-CH" dirty="0" err="1"/>
              <a:t>protected</a:t>
            </a:r>
            <a:r>
              <a:rPr lang="fr-CH" dirty="0"/>
              <a:t> by copyright </a:t>
            </a:r>
            <a:r>
              <a:rPr lang="fr-CH" dirty="0" err="1"/>
              <a:t>may</a:t>
            </a:r>
            <a:r>
              <a:rPr lang="fr-CH" dirty="0"/>
              <a:t> </a:t>
            </a:r>
            <a:r>
              <a:rPr lang="fr-CH" dirty="0" err="1"/>
              <a:t>only</a:t>
            </a:r>
            <a:r>
              <a:rPr lang="fr-CH" dirty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used</a:t>
            </a:r>
            <a:endParaRPr lang="fr-CH" dirty="0"/>
          </a:p>
          <a:p>
            <a:pPr lvl="1"/>
            <a:r>
              <a:rPr lang="en-US" dirty="0"/>
              <a:t>with the consent of the author / copyright holder </a:t>
            </a:r>
          </a:p>
          <a:p>
            <a:pPr lvl="1"/>
            <a:r>
              <a:rPr lang="fr-CH" dirty="0"/>
              <a:t>or </a:t>
            </a:r>
            <a:r>
              <a:rPr lang="fr-CH" dirty="0" err="1"/>
              <a:t>thanks</a:t>
            </a:r>
            <a:r>
              <a:rPr lang="fr-CH" dirty="0"/>
              <a:t> to a </a:t>
            </a:r>
            <a:r>
              <a:rPr lang="fr-CH" dirty="0" err="1"/>
              <a:t>legal</a:t>
            </a:r>
            <a:r>
              <a:rPr lang="fr-CH" dirty="0"/>
              <a:t> exception to copyright. </a:t>
            </a:r>
          </a:p>
          <a:p>
            <a:pPr marL="57150" indent="0" algn="r">
              <a:buNone/>
            </a:pPr>
            <a:r>
              <a:rPr lang="fr-CH" sz="2400" dirty="0">
                <a:solidFill>
                  <a:srgbClr val="CC0066"/>
                </a:solidFill>
              </a:rPr>
              <a:t>→ </a:t>
            </a:r>
            <a:r>
              <a:rPr lang="fr-CH" sz="2400" dirty="0">
                <a:hlinkClick r:id="rId7"/>
              </a:rPr>
              <a:t>art. 10, al. 1 </a:t>
            </a:r>
            <a:r>
              <a:rPr lang="fr-CH" sz="2400" dirty="0" err="1">
                <a:hlinkClick r:id="rId7"/>
              </a:rPr>
              <a:t>CopA</a:t>
            </a:r>
            <a:r>
              <a:rPr lang="fr-CH" sz="2400" dirty="0"/>
              <a:t> &amp; </a:t>
            </a:r>
            <a:r>
              <a:rPr lang="fr-CH" sz="2400" dirty="0">
                <a:hlinkClick r:id="rId8"/>
              </a:rPr>
              <a:t>chap. 5 </a:t>
            </a:r>
            <a:r>
              <a:rPr lang="fr-CH" sz="2400" dirty="0" err="1">
                <a:hlinkClick r:id="rId8"/>
              </a:rPr>
              <a:t>CopA</a:t>
            </a:r>
            <a:endParaRPr lang="fr-CH" sz="2400" dirty="0"/>
          </a:p>
          <a:p>
            <a:pPr marL="514350" indent="-457200"/>
            <a:endParaRPr lang="fr-CH" dirty="0"/>
          </a:p>
          <a:p>
            <a:r>
              <a:rPr lang="fr-CH" dirty="0"/>
              <a:t>Protection ends 50 to 70 </a:t>
            </a:r>
            <a:r>
              <a:rPr lang="fr-CH" dirty="0" err="1"/>
              <a:t>years</a:t>
            </a:r>
            <a:r>
              <a:rPr lang="fr-CH" dirty="0"/>
              <a:t> </a:t>
            </a:r>
            <a:r>
              <a:rPr lang="fr-CH" dirty="0" err="1"/>
              <a:t>after</a:t>
            </a:r>
            <a:r>
              <a:rPr lang="fr-CH" dirty="0"/>
              <a:t> the </a:t>
            </a:r>
            <a:r>
              <a:rPr lang="fr-CH" dirty="0" err="1"/>
              <a:t>author’s</a:t>
            </a:r>
            <a:r>
              <a:rPr lang="fr-CH" dirty="0"/>
              <a:t> </a:t>
            </a:r>
            <a:r>
              <a:rPr lang="fr-CH" dirty="0" err="1"/>
              <a:t>death</a:t>
            </a:r>
            <a:r>
              <a:rPr lang="fr-CH" dirty="0"/>
              <a:t>, </a:t>
            </a:r>
            <a:r>
              <a:rPr lang="en-US" dirty="0"/>
              <a:t>depending on the type of work</a:t>
            </a:r>
            <a:endParaRPr lang="fr-CH" dirty="0"/>
          </a:p>
          <a:p>
            <a:pPr marL="57150" indent="0" algn="r">
              <a:buNone/>
            </a:pPr>
            <a:r>
              <a:rPr lang="fr-CH" sz="2400" dirty="0">
                <a:solidFill>
                  <a:srgbClr val="CC0066"/>
                </a:solidFill>
              </a:rPr>
              <a:t>→ </a:t>
            </a:r>
            <a:r>
              <a:rPr lang="fr-CH" sz="2400" dirty="0">
                <a:hlinkClick r:id="rId9"/>
              </a:rPr>
              <a:t>chap. 6 </a:t>
            </a:r>
            <a:r>
              <a:rPr lang="fr-CH" sz="2400" dirty="0" err="1">
                <a:hlinkClick r:id="rId9"/>
              </a:rPr>
              <a:t>CopA</a:t>
            </a:r>
            <a:endParaRPr lang="fr-CH" sz="2400" dirty="0"/>
          </a:p>
          <a:p>
            <a:pPr marL="514350" indent="-457200"/>
            <a:endParaRPr lang="fr-CH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D447571-15E4-D483-BFFB-082470C9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Copyright basics</a:t>
            </a:r>
          </a:p>
        </p:txBody>
      </p:sp>
    </p:spTree>
    <p:extLst>
      <p:ext uri="{BB962C8B-B14F-4D97-AF65-F5344CB8AC3E}">
        <p14:creationId xmlns:p14="http://schemas.microsoft.com/office/powerpoint/2010/main" val="758285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 err="1"/>
              <a:t>What</a:t>
            </a:r>
            <a:r>
              <a:rPr lang="fr-CH" sz="4000" dirty="0"/>
              <a:t> ?</a:t>
            </a:r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A86F24-7C10-418B-B5DA-787A12BB1BAE}"/>
              </a:ext>
            </a:extLst>
          </p:cNvPr>
          <p:cNvSpPr/>
          <p:nvPr/>
        </p:nvSpPr>
        <p:spPr>
          <a:xfrm>
            <a:off x="366881" y="1190017"/>
            <a:ext cx="8566952" cy="2032299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B7F5DFC-87A2-40AF-818A-4D6F9202D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568" y="4216067"/>
            <a:ext cx="660449" cy="6169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4BD3B6-9F5F-45F1-A163-10170FD50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647" y="4772254"/>
            <a:ext cx="686550" cy="65041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B96AA3-9F8F-46D8-AFC8-46BC90489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9647" y="5361955"/>
            <a:ext cx="612292" cy="6051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C15930-0D46-4C50-A152-1D3DA23CA1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519" y="5918141"/>
            <a:ext cx="686549" cy="59796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FCCEE1C-E7FF-4253-BB90-FD70F9AA2701}"/>
              </a:ext>
            </a:extLst>
          </p:cNvPr>
          <p:cNvSpPr txBox="1"/>
          <p:nvPr/>
        </p:nvSpPr>
        <p:spPr>
          <a:xfrm>
            <a:off x="4951669" y="4346292"/>
            <a:ext cx="39821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/>
              <a:t>Attribution (BY)</a:t>
            </a:r>
          </a:p>
          <a:p>
            <a:endParaRPr lang="fr-CH" b="1" dirty="0"/>
          </a:p>
          <a:p>
            <a:r>
              <a:rPr lang="fr-CH" b="1" dirty="0"/>
              <a:t>Share-</a:t>
            </a:r>
            <a:r>
              <a:rPr lang="fr-CH" b="1" dirty="0" err="1"/>
              <a:t>Alike</a:t>
            </a:r>
            <a:r>
              <a:rPr lang="fr-CH" b="1" dirty="0"/>
              <a:t> (SA)</a:t>
            </a:r>
          </a:p>
          <a:p>
            <a:endParaRPr lang="fr-CH" b="1" dirty="0"/>
          </a:p>
          <a:p>
            <a:r>
              <a:rPr lang="fr-CH" b="1" dirty="0"/>
              <a:t>Non-Commercial (NC)</a:t>
            </a:r>
          </a:p>
          <a:p>
            <a:endParaRPr lang="fr-CH" b="1" dirty="0"/>
          </a:p>
          <a:p>
            <a:r>
              <a:rPr lang="fr-CH" b="1" dirty="0"/>
              <a:t>Non-</a:t>
            </a:r>
            <a:r>
              <a:rPr lang="fr-CH" b="1" dirty="0" err="1"/>
              <a:t>Derivatives</a:t>
            </a:r>
            <a:r>
              <a:rPr lang="fr-CH" b="1" dirty="0"/>
              <a:t> (ND)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623281C-20C5-4E9E-BB70-D569BAAF4C4D}"/>
              </a:ext>
            </a:extLst>
          </p:cNvPr>
          <p:cNvSpPr txBox="1">
            <a:spLocks/>
          </p:cNvSpPr>
          <p:nvPr/>
        </p:nvSpPr>
        <p:spPr>
          <a:xfrm>
            <a:off x="701879" y="1270948"/>
            <a:ext cx="8075240" cy="49006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20000"/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CH" sz="2400" dirty="0"/>
              <a:t>« [The Creative Commons copyright </a:t>
            </a:r>
            <a:r>
              <a:rPr lang="fr-CH" sz="2400" dirty="0" err="1"/>
              <a:t>licenses</a:t>
            </a:r>
            <a:r>
              <a:rPr lang="fr-CH" sz="2400" dirty="0"/>
              <a:t>] </a:t>
            </a:r>
            <a:r>
              <a:rPr lang="en-US" sz="2400" dirty="0"/>
              <a:t>give everyone from individual creators to large companies and institutions a simple, standardized way to grant copyright permissions to their creative work.</a:t>
            </a:r>
            <a:r>
              <a:rPr lang="fr-CH" sz="2400" dirty="0"/>
              <a:t> »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C6085DB-118B-4FC8-B76C-B5C54A5EE612}"/>
              </a:ext>
            </a:extLst>
          </p:cNvPr>
          <p:cNvSpPr txBox="1"/>
          <p:nvPr/>
        </p:nvSpPr>
        <p:spPr>
          <a:xfrm>
            <a:off x="4825016" y="2744394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hlinkClick r:id="rId7"/>
              </a:rPr>
              <a:t>https://creativecommons.org/licenses/</a:t>
            </a:r>
            <a:r>
              <a:rPr lang="fr-CH" dirty="0"/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14E426A-820B-4B08-A119-7950556412F1}"/>
              </a:ext>
            </a:extLst>
          </p:cNvPr>
          <p:cNvSpPr txBox="1"/>
          <p:nvPr/>
        </p:nvSpPr>
        <p:spPr>
          <a:xfrm>
            <a:off x="46822" y="6489059"/>
            <a:ext cx="467032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000" dirty="0"/>
              <a:t>Image: </a:t>
            </a:r>
            <a:r>
              <a:rPr lang="fr-CH" sz="1000" dirty="0">
                <a:hlinkClick r:id="rId7"/>
              </a:rPr>
              <a:t>https://creativecommons.org/licenses/</a:t>
            </a:r>
            <a:r>
              <a:rPr lang="fr-CH" sz="1000" dirty="0"/>
              <a:t> </a:t>
            </a:r>
            <a:br>
              <a:rPr lang="fr-CH" sz="1000" dirty="0"/>
            </a:br>
            <a:r>
              <a:rPr lang="fr-CH" sz="1000" dirty="0" err="1"/>
              <a:t>under</a:t>
            </a:r>
            <a:r>
              <a:rPr lang="fr-CH" sz="1000" dirty="0"/>
              <a:t> </a:t>
            </a:r>
            <a:r>
              <a:rPr lang="fr-CH" sz="1000" dirty="0">
                <a:hlinkClick r:id="rId8"/>
              </a:rPr>
              <a:t>CC BY 4.0</a:t>
            </a:r>
            <a:r>
              <a:rPr lang="fr-CH" sz="1000" dirty="0"/>
              <a:t> licence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17D4CE-4EEC-6147-E62D-B12A8AC7DF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30" y="3469155"/>
            <a:ext cx="3909045" cy="30469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13BA91-77BF-4172-97B2-E936F14C4D9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504" r="-1" b="10713"/>
          <a:stretch/>
        </p:blipFill>
        <p:spPr>
          <a:xfrm>
            <a:off x="4422274" y="3669913"/>
            <a:ext cx="716430" cy="5677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0A58E4-A8DA-4783-A18E-06F7FFFE4D3F}"/>
              </a:ext>
            </a:extLst>
          </p:cNvPr>
          <p:cNvSpPr txBox="1"/>
          <p:nvPr/>
        </p:nvSpPr>
        <p:spPr>
          <a:xfrm>
            <a:off x="4132519" y="3833699"/>
            <a:ext cx="4754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/>
              <a:t>A           start and 4 combinables </a:t>
            </a:r>
            <a:r>
              <a:rPr lang="fr-CH" b="1" dirty="0" err="1"/>
              <a:t>elements</a:t>
            </a:r>
            <a:endParaRPr lang="fr-CH" b="1" dirty="0"/>
          </a:p>
        </p:txBody>
      </p:sp>
    </p:spTree>
    <p:extLst>
      <p:ext uri="{BB962C8B-B14F-4D97-AF65-F5344CB8AC3E}">
        <p14:creationId xmlns:p14="http://schemas.microsoft.com/office/powerpoint/2010/main" val="74791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E9AA023-F848-4306-ABC6-0B74F681F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7" y="1827401"/>
            <a:ext cx="4289883" cy="3960153"/>
          </a:xfrm>
          <a:ln>
            <a:solidFill>
              <a:srgbClr val="CF0063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H" sz="2400" cap="small" dirty="0">
                <a:solidFill>
                  <a:srgbClr val="CF0063"/>
                </a:solidFill>
              </a:rPr>
              <a:t>Share</a:t>
            </a:r>
          </a:p>
          <a:p>
            <a:pPr marL="0" indent="0">
              <a:buNone/>
            </a:pPr>
            <a:endParaRPr lang="fr-CH" sz="2400" dirty="0"/>
          </a:p>
          <a:p>
            <a:pPr marL="0" indent="0">
              <a:buNone/>
            </a:pPr>
            <a:r>
              <a:rPr lang="en-US" sz="2400" dirty="0"/>
              <a:t>To immediately indicate that it is allowed to re-use the work </a:t>
            </a:r>
            <a:br>
              <a:rPr lang="en-US" sz="2400" dirty="0"/>
            </a:br>
            <a:r>
              <a:rPr lang="en-US" sz="2400" dirty="0"/>
              <a:t>(= distribute/reproduce/share) and indicate restrictions that apply (if you want)</a:t>
            </a:r>
          </a:p>
          <a:p>
            <a:r>
              <a:rPr lang="en-US" sz="1800" dirty="0"/>
              <a:t>Do not modify or translate</a:t>
            </a:r>
          </a:p>
          <a:p>
            <a:r>
              <a:rPr lang="en-US" sz="1800" dirty="0"/>
              <a:t>Do not commercialize</a:t>
            </a:r>
          </a:p>
          <a:p>
            <a:r>
              <a:rPr lang="en-US" sz="1800" dirty="0"/>
              <a:t>Share under the same conditions</a:t>
            </a:r>
            <a:endParaRPr lang="fr-CH" sz="24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CB51009-C4E1-4C82-AE64-3594EE74E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4000" dirty="0" err="1"/>
              <a:t>Why</a:t>
            </a:r>
            <a:r>
              <a:rPr lang="fr-CH" sz="4000" dirty="0"/>
              <a:t> </a:t>
            </a:r>
            <a:r>
              <a:rPr lang="fr-CH" sz="4000" dirty="0" err="1"/>
              <a:t>assign</a:t>
            </a:r>
            <a:r>
              <a:rPr lang="fr-CH" sz="4000" dirty="0"/>
              <a:t> a CC License ?</a:t>
            </a:r>
            <a:endParaRPr lang="fr-CH" dirty="0"/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03FD7765-58E4-4663-88D7-B271E1956DA6}"/>
              </a:ext>
            </a:extLst>
          </p:cNvPr>
          <p:cNvSpPr txBox="1">
            <a:spLocks/>
          </p:cNvSpPr>
          <p:nvPr/>
        </p:nvSpPr>
        <p:spPr>
          <a:xfrm>
            <a:off x="251520" y="1827401"/>
            <a:ext cx="3384376" cy="3960153"/>
          </a:xfrm>
          <a:prstGeom prst="rect">
            <a:avLst/>
          </a:prstGeom>
          <a:ln>
            <a:solidFill>
              <a:srgbClr val="CF0063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20000"/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400" cap="small" dirty="0" err="1">
                <a:solidFill>
                  <a:srgbClr val="CF0063"/>
                </a:solidFill>
              </a:rPr>
              <a:t>Retain</a:t>
            </a:r>
            <a:r>
              <a:rPr lang="fr-CH" sz="2400" cap="small" dirty="0">
                <a:solidFill>
                  <a:srgbClr val="CF0063"/>
                </a:solidFill>
              </a:rPr>
              <a:t> </a:t>
            </a:r>
            <a:r>
              <a:rPr lang="fr-CH" sz="2400" cap="small" dirty="0" err="1">
                <a:solidFill>
                  <a:srgbClr val="CF0063"/>
                </a:solidFill>
              </a:rPr>
              <a:t>your</a:t>
            </a:r>
            <a:r>
              <a:rPr lang="fr-CH" sz="2400" cap="small" dirty="0">
                <a:solidFill>
                  <a:srgbClr val="CF0063"/>
                </a:solidFill>
              </a:rPr>
              <a:t> </a:t>
            </a:r>
            <a:r>
              <a:rPr lang="fr-CH" sz="2400" cap="small" dirty="0" err="1">
                <a:solidFill>
                  <a:srgbClr val="CF0063"/>
                </a:solidFill>
              </a:rPr>
              <a:t>rights</a:t>
            </a:r>
            <a:endParaRPr lang="fr-CH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ensure that your work will be attributed to you, even if they are later distributed </a:t>
            </a:r>
            <a:endParaRPr lang="fr-CH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61441B-DA7C-4643-BB90-4369FA8B8008}"/>
              </a:ext>
            </a:extLst>
          </p:cNvPr>
          <p:cNvSpPr txBox="1"/>
          <p:nvPr/>
        </p:nvSpPr>
        <p:spPr>
          <a:xfrm>
            <a:off x="282120" y="1070446"/>
            <a:ext cx="9289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err="1">
                <a:highlight>
                  <a:srgbClr val="BFBFBF"/>
                </a:highlight>
              </a:rPr>
              <a:t>From</a:t>
            </a:r>
            <a:r>
              <a:rPr lang="fr-CH" sz="2800" dirty="0">
                <a:highlight>
                  <a:srgbClr val="BFBFBF"/>
                </a:highlight>
              </a:rPr>
              <a:t> «all </a:t>
            </a:r>
            <a:r>
              <a:rPr lang="fr-CH" sz="2800" dirty="0" err="1">
                <a:highlight>
                  <a:srgbClr val="BFBFBF"/>
                </a:highlight>
              </a:rPr>
              <a:t>rights</a:t>
            </a:r>
            <a:r>
              <a:rPr lang="fr-CH" sz="2800" dirty="0">
                <a:highlight>
                  <a:srgbClr val="BFBFBF"/>
                </a:highlight>
              </a:rPr>
              <a:t> </a:t>
            </a:r>
            <a:r>
              <a:rPr lang="fr-CH" sz="2800" dirty="0" err="1">
                <a:highlight>
                  <a:srgbClr val="BFBFBF"/>
                </a:highlight>
              </a:rPr>
              <a:t>reserved</a:t>
            </a:r>
            <a:r>
              <a:rPr lang="fr-CH" sz="2800" dirty="0">
                <a:highlight>
                  <a:srgbClr val="BFBFBF"/>
                </a:highlight>
              </a:rPr>
              <a:t>» to «</a:t>
            </a:r>
            <a:r>
              <a:rPr lang="fr-CH" sz="2800" dirty="0" err="1">
                <a:highlight>
                  <a:srgbClr val="BFBFBF"/>
                </a:highlight>
              </a:rPr>
              <a:t>some</a:t>
            </a:r>
            <a:r>
              <a:rPr lang="fr-CH" sz="2800" dirty="0">
                <a:highlight>
                  <a:srgbClr val="BFBFBF"/>
                </a:highlight>
              </a:rPr>
              <a:t> </a:t>
            </a:r>
            <a:r>
              <a:rPr lang="fr-CH" sz="2800" dirty="0" err="1">
                <a:highlight>
                  <a:srgbClr val="BFBFBF"/>
                </a:highlight>
              </a:rPr>
              <a:t>rights</a:t>
            </a:r>
            <a:r>
              <a:rPr lang="fr-CH" sz="2800" dirty="0">
                <a:highlight>
                  <a:srgbClr val="BFBFBF"/>
                </a:highlight>
              </a:rPr>
              <a:t> </a:t>
            </a:r>
            <a:r>
              <a:rPr lang="fr-CH" sz="2800" dirty="0" err="1">
                <a:highlight>
                  <a:srgbClr val="BFBFBF"/>
                </a:highlight>
              </a:rPr>
              <a:t>reserved</a:t>
            </a:r>
            <a:r>
              <a:rPr lang="fr-CH" sz="2800" dirty="0">
                <a:highlight>
                  <a:srgbClr val="BFBFBF"/>
                </a:highlight>
              </a:rPr>
              <a:t>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68A6F0-DD91-BCB7-E863-4E55A353C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329080"/>
            <a:ext cx="660449" cy="6169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0559DD-1223-C904-F413-8A4AC405F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388" y="1827400"/>
            <a:ext cx="843119" cy="632339"/>
          </a:xfrm>
          <a:prstGeom prst="rect">
            <a:avLst/>
          </a:prstGeom>
        </p:spPr>
      </p:pic>
      <p:sp>
        <p:nvSpPr>
          <p:cNvPr id="8" name="Signe Plus 7">
            <a:extLst>
              <a:ext uri="{FF2B5EF4-FFF2-40B4-BE49-F238E27FC236}">
                <a16:creationId xmlns:a16="http://schemas.microsoft.com/office/drawing/2014/main" id="{56AF279F-26A4-7909-16F2-156EB711F78E}"/>
              </a:ext>
            </a:extLst>
          </p:cNvPr>
          <p:cNvSpPr/>
          <p:nvPr/>
        </p:nvSpPr>
        <p:spPr>
          <a:xfrm>
            <a:off x="3803157" y="3645024"/>
            <a:ext cx="601579" cy="632339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94416F-12B3-B34A-BF66-0F06A3915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3095" y="4898940"/>
            <a:ext cx="364236" cy="36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039B5B-7442-1EBC-B488-4D7307E3581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8547" y="4509120"/>
            <a:ext cx="413333" cy="36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9C8D22-1E7D-2E04-2E5A-9021B01811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3095" y="5266675"/>
            <a:ext cx="380000" cy="36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CDE4989-73E2-2859-6D7C-7FAE27949DDC}"/>
              </a:ext>
            </a:extLst>
          </p:cNvPr>
          <p:cNvSpPr txBox="1"/>
          <p:nvPr/>
        </p:nvSpPr>
        <p:spPr>
          <a:xfrm>
            <a:off x="522753" y="5857701"/>
            <a:ext cx="8098488" cy="923330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H" dirty="0" err="1"/>
              <a:t>legally</a:t>
            </a:r>
            <a:r>
              <a:rPr lang="fr-CH" dirty="0"/>
              <a:t> binding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H" dirty="0" err="1"/>
              <a:t>irrevocable</a:t>
            </a:r>
            <a:r>
              <a:rPr lang="fr-CH" dirty="0"/>
              <a:t>, </a:t>
            </a:r>
            <a:r>
              <a:rPr lang="en-US" dirty="0"/>
              <a:t>for the entire term of copyright protection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does not affect the rights of the copyright owners (dual licensing possible)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91972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5" grpId="0" animBg="1"/>
      <p:bldP spid="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A79EB-71A2-4721-B270-65917438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4000" dirty="0" err="1"/>
              <a:t>Who</a:t>
            </a:r>
            <a:r>
              <a:rPr lang="fr-CH" sz="4000" dirty="0"/>
              <a:t> ?</a:t>
            </a:r>
            <a:endParaRPr lang="fr-CH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258949-0CD1-4E7E-8147-DCEB536EBFC6}"/>
              </a:ext>
            </a:extLst>
          </p:cNvPr>
          <p:cNvSpPr txBox="1"/>
          <p:nvPr/>
        </p:nvSpPr>
        <p:spPr>
          <a:xfrm>
            <a:off x="4211961" y="1215030"/>
            <a:ext cx="47588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Only copyright owners can license a work. </a:t>
            </a:r>
          </a:p>
          <a:p>
            <a:endParaRPr lang="en-US" sz="2400" dirty="0"/>
          </a:p>
          <a:p>
            <a:r>
              <a:rPr lang="fr-CH" sz="2400" dirty="0">
                <a:solidFill>
                  <a:srgbClr val="CC0066"/>
                </a:solidFill>
              </a:rPr>
              <a:t>→ </a:t>
            </a:r>
            <a:r>
              <a:rPr lang="en-US" sz="2400" dirty="0"/>
              <a:t>all co-authors together, </a:t>
            </a:r>
            <a:br>
              <a:rPr lang="en-US" sz="2400" dirty="0"/>
            </a:br>
            <a:r>
              <a:rPr lang="en-US" sz="2400" dirty="0"/>
              <a:t>unless they have transferred their copyright to the publisher*</a:t>
            </a:r>
          </a:p>
          <a:p>
            <a:endParaRPr lang="fr-CH" sz="2400" dirty="0"/>
          </a:p>
          <a:p>
            <a:r>
              <a:rPr lang="fr-CH" sz="2400" dirty="0">
                <a:solidFill>
                  <a:srgbClr val="CC0066"/>
                </a:solidFill>
              </a:rPr>
              <a:t>→ </a:t>
            </a:r>
            <a:r>
              <a:rPr lang="en-US" sz="2400" dirty="0"/>
              <a:t>the publishing house, if the copyright has been assigned*</a:t>
            </a:r>
            <a:endParaRPr lang="fr-CH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8D8281-5E20-4ECB-843E-6D8556538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3958830" cy="52629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CA078A1-5DEB-4087-848B-C916C988C0B0}"/>
              </a:ext>
            </a:extLst>
          </p:cNvPr>
          <p:cNvSpPr txBox="1"/>
          <p:nvPr/>
        </p:nvSpPr>
        <p:spPr>
          <a:xfrm>
            <a:off x="0" y="6459731"/>
            <a:ext cx="47588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100" dirty="0"/>
              <a:t>Photo by </a:t>
            </a:r>
            <a:r>
              <a:rPr lang="fr-CH" sz="1100" dirty="0">
                <a:hlinkClick r:id="rId4"/>
              </a:rPr>
              <a:t>Andrea </a:t>
            </a:r>
            <a:r>
              <a:rPr lang="fr-CH" sz="1100" dirty="0" err="1">
                <a:hlinkClick r:id="rId4"/>
              </a:rPr>
              <a:t>Piacquadio</a:t>
            </a:r>
            <a:r>
              <a:rPr lang="fr-CH" sz="1100" dirty="0"/>
              <a:t> </a:t>
            </a:r>
            <a:r>
              <a:rPr lang="fr-CH" sz="1100" dirty="0" err="1"/>
              <a:t>from</a:t>
            </a:r>
            <a:r>
              <a:rPr lang="fr-CH" sz="1100" dirty="0"/>
              <a:t> </a:t>
            </a:r>
            <a:r>
              <a:rPr lang="fr-CH" sz="1100" dirty="0" err="1">
                <a:hlinkClick r:id="rId5"/>
              </a:rPr>
              <a:t>Pexels</a:t>
            </a:r>
            <a:r>
              <a:rPr lang="fr-CH" sz="1100" dirty="0"/>
              <a:t>. </a:t>
            </a:r>
            <a:br>
              <a:rPr lang="fr-CH" sz="1100" dirty="0"/>
            </a:br>
            <a:r>
              <a:rPr lang="fr-CH" sz="1100" dirty="0"/>
              <a:t>Licence: Free of use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4315F4-C537-7484-D577-B596D66CAFA4}"/>
              </a:ext>
            </a:extLst>
          </p:cNvPr>
          <p:cNvSpPr txBox="1"/>
          <p:nvPr/>
        </p:nvSpPr>
        <p:spPr>
          <a:xfrm>
            <a:off x="4342551" y="5361040"/>
            <a:ext cx="47588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dirty="0"/>
              <a:t>(</a:t>
            </a:r>
            <a:r>
              <a:rPr lang="fr-CH" sz="1800" dirty="0" err="1"/>
              <a:t>publishing</a:t>
            </a:r>
            <a:r>
              <a:rPr lang="fr-CH" sz="1800" dirty="0"/>
              <a:t> </a:t>
            </a:r>
            <a:r>
              <a:rPr lang="fr-CH" sz="1800" dirty="0" err="1"/>
              <a:t>contract</a:t>
            </a:r>
            <a:r>
              <a:rPr lang="fr-CH" sz="1800" dirty="0"/>
              <a:t>, </a:t>
            </a:r>
            <a:r>
              <a:rPr lang="fr-CH" dirty="0"/>
              <a:t>copyright </a:t>
            </a:r>
            <a:r>
              <a:rPr lang="fr-CH" sz="1800" dirty="0"/>
              <a:t>transfert agreement, or t</a:t>
            </a:r>
            <a:r>
              <a:rPr lang="en-US" sz="1800" dirty="0" err="1"/>
              <a:t>erms</a:t>
            </a:r>
            <a:r>
              <a:rPr lang="en-US" sz="1800" dirty="0"/>
              <a:t> and conditions of use of the manuscript submission system of the publisher</a:t>
            </a:r>
            <a:r>
              <a:rPr lang="fr-CH" sz="1800" dirty="0"/>
              <a:t>)</a:t>
            </a:r>
          </a:p>
          <a:p>
            <a:endParaRPr lang="fr-CH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B7062C-2A32-EF4D-EE55-502D9A8510FD}"/>
              </a:ext>
            </a:extLst>
          </p:cNvPr>
          <p:cNvSpPr txBox="1"/>
          <p:nvPr/>
        </p:nvSpPr>
        <p:spPr>
          <a:xfrm>
            <a:off x="4176177" y="533915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848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6A55F07-5F88-45C1-A2BB-323E3511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When</a:t>
            </a:r>
            <a:r>
              <a:rPr lang="fr-CH" dirty="0"/>
              <a:t>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89C4D5-AD6A-4645-9773-643E350A87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3"/>
          <a:stretch/>
        </p:blipFill>
        <p:spPr>
          <a:xfrm>
            <a:off x="1312734" y="1064475"/>
            <a:ext cx="6527411" cy="388843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E14D6534-D8E7-4D39-ADEF-B08B1FC348B8}"/>
              </a:ext>
            </a:extLst>
          </p:cNvPr>
          <p:cNvSpPr/>
          <p:nvPr/>
        </p:nvSpPr>
        <p:spPr>
          <a:xfrm rot="5400000">
            <a:off x="3096662" y="3271686"/>
            <a:ext cx="455394" cy="4023250"/>
          </a:xfrm>
          <a:prstGeom prst="rightBrace">
            <a:avLst>
              <a:gd name="adj1" fmla="val 9723"/>
              <a:gd name="adj2" fmla="val 47222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D5931D1D-9366-4923-9427-8973F89C871C}"/>
              </a:ext>
            </a:extLst>
          </p:cNvPr>
          <p:cNvSpPr/>
          <p:nvPr/>
        </p:nvSpPr>
        <p:spPr>
          <a:xfrm rot="5400000">
            <a:off x="6684563" y="4095179"/>
            <a:ext cx="455394" cy="2376264"/>
          </a:xfrm>
          <a:prstGeom prst="rightBrace">
            <a:avLst>
              <a:gd name="adj1" fmla="val 9723"/>
              <a:gd name="adj2" fmla="val 47222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0712E7-FBBE-4582-9678-32033533E191}"/>
              </a:ext>
            </a:extLst>
          </p:cNvPr>
          <p:cNvSpPr txBox="1"/>
          <p:nvPr/>
        </p:nvSpPr>
        <p:spPr>
          <a:xfrm>
            <a:off x="1192974" y="5590981"/>
            <a:ext cx="4023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author may assign a CC </a:t>
            </a:r>
            <a:r>
              <a:rPr lang="en-US" dirty="0" err="1"/>
              <a:t>licence</a:t>
            </a:r>
            <a:r>
              <a:rPr lang="en-US" dirty="0"/>
              <a:t> to his/her texts and figures </a:t>
            </a:r>
            <a:endParaRPr lang="fr-CH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ADDF83-E5BB-4967-920F-99B94AD30499}"/>
              </a:ext>
            </a:extLst>
          </p:cNvPr>
          <p:cNvSpPr txBox="1"/>
          <p:nvPr/>
        </p:nvSpPr>
        <p:spPr>
          <a:xfrm>
            <a:off x="5704320" y="5590981"/>
            <a:ext cx="2972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Only the publisher can grant </a:t>
            </a:r>
            <a:r>
              <a:rPr lang="en-US" dirty="0" err="1"/>
              <a:t>licences</a:t>
            </a:r>
            <a:endParaRPr lang="fr-CH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D659FE-123C-4328-A972-14F2B6FDF9E2}"/>
              </a:ext>
            </a:extLst>
          </p:cNvPr>
          <p:cNvSpPr txBox="1"/>
          <p:nvPr/>
        </p:nvSpPr>
        <p:spPr>
          <a:xfrm rot="16200000">
            <a:off x="6488910" y="3031953"/>
            <a:ext cx="48059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Original Image </a:t>
            </a:r>
            <a:r>
              <a:rPr lang="fr-CH" sz="1050" dirty="0" err="1">
                <a:solidFill>
                  <a:schemeClr val="bg1">
                    <a:lumMod val="75000"/>
                  </a:schemeClr>
                </a:solidFill>
              </a:rPr>
              <a:t>credit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 &lt;Claire Sewell &amp; University of Cambridge, 2017</a:t>
            </a:r>
            <a:br>
              <a:rPr lang="fr-CH" sz="105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fr-CH" sz="1050" dirty="0">
                <a:solidFill>
                  <a:schemeClr val="bg1">
                    <a:lumMod val="75000"/>
                  </a:schemeClr>
                </a:solidFill>
                <a:hlinkClick r:id="rId5"/>
              </a:rPr>
              <a:t>https://www.slideshare.net/ClaireSewell/open-access-webinar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23D11-F3E7-0A9D-07C9-10BD0C184668}"/>
              </a:ext>
            </a:extLst>
          </p:cNvPr>
          <p:cNvSpPr txBox="1"/>
          <p:nvPr/>
        </p:nvSpPr>
        <p:spPr>
          <a:xfrm>
            <a:off x="1691680" y="6385221"/>
            <a:ext cx="591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 err="1">
                <a:sym typeface="Wingdings" panose="05000000000000000000" pitchFamily="2" charset="2"/>
              </a:rPr>
              <a:t>Rights</a:t>
            </a:r>
            <a:r>
              <a:rPr lang="fr-CH" b="1" dirty="0">
                <a:sym typeface="Wingdings" panose="05000000000000000000" pitchFamily="2" charset="2"/>
              </a:rPr>
              <a:t> </a:t>
            </a:r>
            <a:r>
              <a:rPr lang="fr-CH" b="1" dirty="0" err="1">
                <a:sym typeface="Wingdings" panose="05000000000000000000" pitchFamily="2" charset="2"/>
              </a:rPr>
              <a:t>Retention</a:t>
            </a:r>
            <a:r>
              <a:rPr lang="fr-CH" b="1" dirty="0">
                <a:sym typeface="Wingdings" panose="05000000000000000000" pitchFamily="2" charset="2"/>
              </a:rPr>
              <a:t> </a:t>
            </a:r>
            <a:r>
              <a:rPr lang="fr-CH" b="1" dirty="0" err="1">
                <a:sym typeface="Wingdings" panose="05000000000000000000" pitchFamily="2" charset="2"/>
              </a:rPr>
              <a:t>Strategy</a:t>
            </a:r>
            <a:r>
              <a:rPr lang="fr-CH" b="1" dirty="0">
                <a:sym typeface="Wingdings" panose="05000000000000000000" pitchFamily="2" charset="2"/>
              </a:rPr>
              <a:t> </a:t>
            </a:r>
            <a:r>
              <a:rPr lang="fr-CH" sz="1400" dirty="0">
                <a:sym typeface="Wingdings" panose="05000000000000000000" pitchFamily="2" charset="2"/>
              </a:rPr>
              <a:t>(</a:t>
            </a:r>
            <a:r>
              <a:rPr lang="fr-CH" sz="1400" dirty="0">
                <a:sym typeface="Wingdings" panose="05000000000000000000" pitchFamily="2" charset="2"/>
                <a:hlinkClick r:id="rId6"/>
              </a:rPr>
              <a:t>information </a:t>
            </a:r>
            <a:r>
              <a:rPr lang="fr-CH" sz="1400" dirty="0" err="1">
                <a:sym typeface="Wingdings" panose="05000000000000000000" pitchFamily="2" charset="2"/>
                <a:hlinkClick r:id="rId6"/>
              </a:rPr>
              <a:t>webpage</a:t>
            </a:r>
            <a:r>
              <a:rPr lang="fr-CH" sz="1400" dirty="0">
                <a:sym typeface="Wingdings" panose="05000000000000000000" pitchFamily="2" charset="2"/>
              </a:rPr>
              <a:t>, </a:t>
            </a:r>
            <a:r>
              <a:rPr lang="fr-CH" sz="1400" dirty="0">
                <a:sym typeface="Wingdings" panose="05000000000000000000" pitchFamily="2" charset="2"/>
                <a:hlinkClick r:id="rId7"/>
              </a:rPr>
              <a:t>15’ webinar</a:t>
            </a:r>
            <a:r>
              <a:rPr lang="fr-CH" sz="1400" dirty="0">
                <a:sym typeface="Wingdings" panose="05000000000000000000" pitchFamily="2" charset="2"/>
              </a:rPr>
              <a:t>)</a:t>
            </a:r>
            <a:endParaRPr lang="fr-CH" dirty="0"/>
          </a:p>
        </p:txBody>
      </p:sp>
      <p:pic>
        <p:nvPicPr>
          <p:cNvPr id="4" name="Graphique 3" descr="Retour contour">
            <a:extLst>
              <a:ext uri="{FF2B5EF4-FFF2-40B4-BE49-F238E27FC236}">
                <a16:creationId xmlns:a16="http://schemas.microsoft.com/office/drawing/2014/main" id="{B65FF6A2-D163-4FA4-C733-FAD5A61F61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935481">
            <a:off x="877199" y="60281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6A55F07-5F88-45C1-A2BB-323E3511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How ?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620461E6-E424-45C6-9952-0A78A28CF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3" y="1125538"/>
            <a:ext cx="8262937" cy="4463702"/>
          </a:xfrm>
        </p:spPr>
        <p:txBody>
          <a:bodyPr>
            <a:normAutofit/>
          </a:bodyPr>
          <a:lstStyle/>
          <a:p>
            <a:pPr>
              <a:buClr>
                <a:srgbClr val="CC0066"/>
              </a:buClr>
            </a:pPr>
            <a:r>
              <a:rPr lang="en-US" dirty="0"/>
              <a:t>By indicating the </a:t>
            </a:r>
            <a:r>
              <a:rPr lang="en-US" dirty="0" err="1"/>
              <a:t>licence</a:t>
            </a:r>
            <a:r>
              <a:rPr lang="en-US" dirty="0"/>
              <a:t> in the document and/or on the web page</a:t>
            </a:r>
          </a:p>
          <a:p>
            <a:pPr>
              <a:buClr>
                <a:srgbClr val="CC0066"/>
              </a:buClr>
            </a:pPr>
            <a:endParaRPr lang="fr-CH" sz="900" dirty="0"/>
          </a:p>
          <a:p>
            <a:pPr>
              <a:buClr>
                <a:srgbClr val="CC0066"/>
              </a:buClr>
            </a:pPr>
            <a:r>
              <a:rPr lang="fr-CH" dirty="0"/>
              <a:t>Mention</a:t>
            </a:r>
          </a:p>
          <a:p>
            <a:pPr lvl="1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fr-CH" sz="2000" dirty="0"/>
              <a:t>(the CC logo)</a:t>
            </a:r>
          </a:p>
          <a:p>
            <a:pPr lvl="1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the name of the </a:t>
            </a:r>
            <a:r>
              <a:rPr lang="en-US" sz="2000" dirty="0" err="1"/>
              <a:t>licence</a:t>
            </a:r>
            <a:r>
              <a:rPr lang="en-US" sz="2000" dirty="0"/>
              <a:t>, abbreviated or in full</a:t>
            </a:r>
          </a:p>
          <a:p>
            <a:pPr lvl="1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the link to the </a:t>
            </a:r>
            <a:r>
              <a:rPr lang="en-US" sz="2000" dirty="0" err="1"/>
              <a:t>licence</a:t>
            </a:r>
            <a:endParaRPr lang="en-US" sz="2000" dirty="0"/>
          </a:p>
          <a:p>
            <a:pPr lvl="1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the name of the author(s) and, if applicable, the copyright holder</a:t>
            </a:r>
          </a:p>
          <a:p>
            <a:pPr lvl="1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the year of creation</a:t>
            </a:r>
          </a:p>
          <a:p>
            <a:pPr lvl="1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fr-CH" sz="2000" dirty="0"/>
          </a:p>
          <a:p>
            <a:pPr marL="0" lvl="1" indent="0">
              <a:buClr>
                <a:srgbClr val="CC0066"/>
              </a:buClr>
              <a:buNone/>
              <a:tabLst>
                <a:tab pos="0" algn="l"/>
              </a:tabLst>
            </a:pPr>
            <a:r>
              <a:rPr lang="en-US" sz="2400" dirty="0"/>
              <a:t>For example, this material is distributed in </a:t>
            </a:r>
            <a:endParaRPr lang="fr-CH" dirty="0"/>
          </a:p>
          <a:p>
            <a:pPr marL="0" indent="0">
              <a:buClr>
                <a:srgbClr val="CC0066"/>
              </a:buClr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6570D8-74DC-4503-888A-EB5DCC663E8C}"/>
              </a:ext>
            </a:extLst>
          </p:cNvPr>
          <p:cNvSpPr/>
          <p:nvPr/>
        </p:nvSpPr>
        <p:spPr>
          <a:xfrm>
            <a:off x="251520" y="6156593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dirty="0" err="1"/>
              <a:t>Other</a:t>
            </a:r>
            <a:r>
              <a:rPr lang="fr-CH" sz="1600" dirty="0"/>
              <a:t> </a:t>
            </a:r>
            <a:r>
              <a:rPr lang="fr-CH" sz="1600" dirty="0" err="1"/>
              <a:t>examples</a:t>
            </a:r>
            <a:r>
              <a:rPr lang="fr-CH" sz="1600" dirty="0"/>
              <a:t> on: </a:t>
            </a:r>
            <a:r>
              <a:rPr lang="fr-CH" sz="1600" u="sng" dirty="0">
                <a:hlinkClick r:id="rId3"/>
              </a:rPr>
              <a:t>https://wiki.creativecommons.org/wiki/Marking_your_work_with_a_CC_license</a:t>
            </a:r>
            <a:r>
              <a:rPr lang="fr-CH" sz="1600" u="sng" dirty="0"/>
              <a:t> </a:t>
            </a:r>
            <a:endParaRPr lang="fr-CH" sz="16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0B48C7-9046-8209-26E3-2C0EE7D75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5313015"/>
            <a:ext cx="5832648" cy="6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05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6D31467-B1C2-4CB3-B6E3-DEBE9BCE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Which</a:t>
            </a:r>
            <a:r>
              <a:rPr lang="fr-CH" dirty="0"/>
              <a:t> CC licence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05DE42-E1F8-42B4-954B-B57FE58C8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72" y="947080"/>
            <a:ext cx="5307496" cy="380355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71ABE3-289A-45EA-8E33-5BC6FD03719A}"/>
              </a:ext>
            </a:extLst>
          </p:cNvPr>
          <p:cNvSpPr txBox="1"/>
          <p:nvPr/>
        </p:nvSpPr>
        <p:spPr>
          <a:xfrm>
            <a:off x="179512" y="1708066"/>
            <a:ext cx="31772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H" sz="1600" dirty="0"/>
              <a:t>For publications, </a:t>
            </a:r>
            <a:br>
              <a:rPr lang="fr-CH" sz="1600" dirty="0"/>
            </a:br>
            <a:r>
              <a:rPr lang="fr-CH" sz="1600" dirty="0"/>
              <a:t>the </a:t>
            </a:r>
            <a:r>
              <a:rPr lang="fr-CH" sz="1600" dirty="0">
                <a:hlinkClick r:id="rId4"/>
              </a:rPr>
              <a:t>UNIGE Open Access Policy </a:t>
            </a:r>
            <a:r>
              <a:rPr lang="en-US" sz="1600" dirty="0"/>
              <a:t>requires choosing the most open </a:t>
            </a:r>
            <a:r>
              <a:rPr lang="en-US" sz="1600" dirty="0" err="1"/>
              <a:t>licence</a:t>
            </a:r>
            <a:r>
              <a:rPr lang="en-US" sz="1600" dirty="0"/>
              <a:t> possible, among the choices offered by the publishing house</a:t>
            </a:r>
          </a:p>
          <a:p>
            <a:pPr algn="r"/>
            <a:endParaRPr lang="fr-CH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B12892-6F65-48EE-857F-EF3F8DCE8124}"/>
              </a:ext>
            </a:extLst>
          </p:cNvPr>
          <p:cNvSpPr txBox="1"/>
          <p:nvPr/>
        </p:nvSpPr>
        <p:spPr>
          <a:xfrm>
            <a:off x="3724346" y="5310755"/>
            <a:ext cx="4918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the rest, you can use the CC License Chooser to identify the right license for your needs:</a:t>
            </a:r>
            <a:br>
              <a:rPr lang="en-US" dirty="0"/>
            </a:br>
            <a:r>
              <a:rPr lang="fr-CH" dirty="0">
                <a:hlinkClick r:id="rId5"/>
              </a:rPr>
              <a:t>https://chooser-beta.creativecommons.org/</a:t>
            </a:r>
            <a:r>
              <a:rPr lang="fr-CH" dirty="0"/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7AEC30-4793-4146-966C-CF2A28EDE5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186" y="4861001"/>
            <a:ext cx="3356725" cy="191812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F7E1D5-B3B1-4679-9B6B-2F3F0A4C6CA1}"/>
              </a:ext>
            </a:extLst>
          </p:cNvPr>
          <p:cNvSpPr txBox="1"/>
          <p:nvPr/>
        </p:nvSpPr>
        <p:spPr>
          <a:xfrm rot="16200000">
            <a:off x="7021141" y="2661279"/>
            <a:ext cx="38035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Image </a:t>
            </a:r>
            <a:r>
              <a:rPr lang="fr-CH" sz="1050" dirty="0" err="1">
                <a:solidFill>
                  <a:schemeClr val="bg1">
                    <a:lumMod val="75000"/>
                  </a:schemeClr>
                </a:solidFill>
              </a:rPr>
              <a:t>credit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: Creative </a:t>
            </a:r>
            <a:r>
              <a:rPr lang="fr-CH" sz="1050" dirty="0" err="1">
                <a:solidFill>
                  <a:schemeClr val="bg1">
                    <a:lumMod val="75000"/>
                  </a:schemeClr>
                </a:solidFill>
              </a:rPr>
              <a:t>commons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: free photos For </a:t>
            </a:r>
            <a:r>
              <a:rPr lang="fr-CH" sz="1050" dirty="0" err="1">
                <a:solidFill>
                  <a:schemeClr val="bg1">
                    <a:lumMod val="75000"/>
                  </a:schemeClr>
                </a:solidFill>
              </a:rPr>
              <a:t>Bloggers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 – the </a:t>
            </a:r>
            <a:r>
              <a:rPr lang="fr-CH" sz="1050" dirty="0" err="1">
                <a:solidFill>
                  <a:schemeClr val="bg1">
                    <a:lumMod val="75000"/>
                  </a:schemeClr>
                </a:solidFill>
              </a:rPr>
              <a:t>ultimate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 guide 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  <a:hlinkClick r:id="rId7"/>
              </a:rPr>
              <a:t>by foter.com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, (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  <a:hlinkClick r:id="rId8"/>
              </a:rPr>
              <a:t>CC BY-SA 3.0</a:t>
            </a:r>
            <a:r>
              <a:rPr lang="fr-CH" sz="105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442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CA3183-5800-409A-93F2-070F4B23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For </a:t>
            </a:r>
            <a:r>
              <a:rPr lang="fr-CH" dirty="0" err="1"/>
              <a:t>research</a:t>
            </a:r>
            <a:r>
              <a:rPr lang="fr-CH" dirty="0"/>
              <a:t> data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716752-9DAA-4560-82CB-1576A86ECE37}"/>
              </a:ext>
            </a:extLst>
          </p:cNvPr>
          <p:cNvSpPr txBox="1"/>
          <p:nvPr/>
        </p:nvSpPr>
        <p:spPr>
          <a:xfrm>
            <a:off x="0" y="6505598"/>
            <a:ext cx="86164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 err="1"/>
              <a:t>Adapted</a:t>
            </a:r>
            <a:r>
              <a:rPr lang="fr-CH" sz="1100" dirty="0"/>
              <a:t>, </a:t>
            </a:r>
            <a:r>
              <a:rPr lang="fr-CH" sz="1100" dirty="0" err="1"/>
              <a:t>with</a:t>
            </a:r>
            <a:r>
              <a:rPr lang="fr-CH" sz="1100" dirty="0"/>
              <a:t> permission, </a:t>
            </a:r>
            <a:r>
              <a:rPr lang="fr-CH" sz="1100" dirty="0" err="1"/>
              <a:t>from</a:t>
            </a:r>
            <a:r>
              <a:rPr lang="fr-CH" sz="1100" dirty="0"/>
              <a:t> B. </a:t>
            </a:r>
            <a:r>
              <a:rPr lang="fr-CH" sz="1100" dirty="0" err="1"/>
              <a:t>Hirschmann</a:t>
            </a:r>
            <a:r>
              <a:rPr lang="fr-CH" sz="1100" dirty="0"/>
              <a:t>. </a:t>
            </a:r>
            <a:r>
              <a:rPr lang="fr-CH" sz="1100" dirty="0">
                <a:hlinkClick r:id="rId3"/>
              </a:rPr>
              <a:t>Creative Commons. How to licence </a:t>
            </a:r>
            <a:r>
              <a:rPr lang="fr-CH" sz="1100" dirty="0" err="1">
                <a:hlinkClick r:id="rId3"/>
              </a:rPr>
              <a:t>your</a:t>
            </a:r>
            <a:r>
              <a:rPr lang="fr-CH" sz="1100" dirty="0">
                <a:hlinkClick r:id="rId3"/>
              </a:rPr>
              <a:t> publications and </a:t>
            </a:r>
            <a:r>
              <a:rPr lang="fr-CH" sz="1100" dirty="0" err="1">
                <a:hlinkClick r:id="rId3"/>
              </a:rPr>
              <a:t>research</a:t>
            </a:r>
            <a:r>
              <a:rPr lang="fr-CH" sz="1100" dirty="0">
                <a:hlinkClick r:id="rId3"/>
              </a:rPr>
              <a:t> data for </a:t>
            </a:r>
            <a:r>
              <a:rPr lang="fr-CH" sz="1100" dirty="0" err="1">
                <a:hlinkClick r:id="rId3"/>
              </a:rPr>
              <a:t>reuse</a:t>
            </a:r>
            <a:r>
              <a:rPr lang="fr-CH" sz="1100" dirty="0"/>
              <a:t>, 2020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BE121A-5BDF-4054-9E5F-EB3C95986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1944161"/>
            <a:ext cx="8429625" cy="4019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B12D98-1C09-4222-B289-F8B51DE6D629}"/>
              </a:ext>
            </a:extLst>
          </p:cNvPr>
          <p:cNvSpPr/>
          <p:nvPr/>
        </p:nvSpPr>
        <p:spPr>
          <a:xfrm>
            <a:off x="6228184" y="5085184"/>
            <a:ext cx="2465816" cy="100811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9EDEDA-3EFE-F5CC-CCA8-CC22976E3BA5}"/>
              </a:ext>
            </a:extLst>
          </p:cNvPr>
          <p:cNvSpPr txBox="1"/>
          <p:nvPr/>
        </p:nvSpPr>
        <p:spPr>
          <a:xfrm>
            <a:off x="712878" y="1113164"/>
            <a:ext cx="793432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400" dirty="0" err="1"/>
              <a:t>See</a:t>
            </a:r>
            <a:r>
              <a:rPr lang="fr-CH" sz="2400" dirty="0"/>
              <a:t> </a:t>
            </a:r>
            <a:r>
              <a:rPr lang="fr-CH" sz="2400" dirty="0" err="1"/>
              <a:t>dedicated</a:t>
            </a:r>
            <a:r>
              <a:rPr lang="fr-CH" sz="2400" dirty="0"/>
              <a:t> 15’ training session: </a:t>
            </a:r>
            <a:r>
              <a:rPr lang="fr-CH" sz="2000" dirty="0" err="1"/>
              <a:t>Dec</a:t>
            </a:r>
            <a:r>
              <a:rPr lang="fr-CH" sz="2000" dirty="0"/>
              <a:t> 2022 &amp; </a:t>
            </a:r>
            <a:r>
              <a:rPr lang="fr-CH" sz="2000" dirty="0" err="1"/>
              <a:t>Feb</a:t>
            </a:r>
            <a:r>
              <a:rPr lang="fr-CH" sz="2000" dirty="0"/>
              <a:t> 2023</a:t>
            </a:r>
            <a:br>
              <a:rPr lang="fr-CH" sz="2400" dirty="0"/>
            </a:br>
            <a:r>
              <a:rPr lang="fr-CH" sz="2400" dirty="0"/>
              <a:t>(information &amp; registration </a:t>
            </a:r>
            <a:r>
              <a:rPr lang="fr-CH" sz="2400" dirty="0">
                <a:hlinkClick r:id="rId5"/>
              </a:rPr>
              <a:t>here</a:t>
            </a:r>
            <a:r>
              <a:rPr lang="fr-CH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17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60548A8-FD27-4D74-9E82-72B996FA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1307802"/>
            <a:ext cx="7772400" cy="1362075"/>
          </a:xfrm>
        </p:spPr>
        <p:txBody>
          <a:bodyPr/>
          <a:lstStyle/>
          <a:p>
            <a:r>
              <a:rPr lang="fr-CH" dirty="0"/>
              <a:t>Questions ?</a:t>
            </a:r>
          </a:p>
        </p:txBody>
      </p:sp>
      <p:pic>
        <p:nvPicPr>
          <p:cNvPr id="7" name="Image 6" descr="http://i.creativecommons.org/l/by-sa/3.0/88x31.png">
            <a:extLst>
              <a:ext uri="{FF2B5EF4-FFF2-40B4-BE49-F238E27FC236}">
                <a16:creationId xmlns:a16="http://schemas.microsoft.com/office/drawing/2014/main" id="{AF4BE487-689B-49D6-8975-E54A591DD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93296"/>
            <a:ext cx="1226459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 de texte 1">
            <a:extLst>
              <a:ext uri="{FF2B5EF4-FFF2-40B4-BE49-F238E27FC236}">
                <a16:creationId xmlns:a16="http://schemas.microsoft.com/office/drawing/2014/main" id="{6A589170-D739-4B82-9B7F-7E5766E88F4B}"/>
              </a:ext>
            </a:extLst>
          </p:cNvPr>
          <p:cNvSpPr txBox="1"/>
          <p:nvPr/>
        </p:nvSpPr>
        <p:spPr>
          <a:xfrm>
            <a:off x="2186131" y="6093296"/>
            <a:ext cx="5770245" cy="57606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Arial"/>
                <a:ea typeface="MS Mincho"/>
                <a:cs typeface="Arial"/>
              </a:rPr>
              <a:t>Dimitri Donzé &amp; Floriane Muller, University of Geneva Library, 2023</a:t>
            </a:r>
            <a:endParaRPr lang="en-US" sz="1000" dirty="0">
              <a:effectLst/>
              <a:latin typeface="Arial"/>
              <a:ea typeface="Calibri"/>
              <a:cs typeface="Times New Roman"/>
            </a:endParaRPr>
          </a:p>
          <a:p>
            <a:pPr algn="l">
              <a:spcAft>
                <a:spcPts val="0"/>
              </a:spcAft>
            </a:pPr>
            <a:r>
              <a:rPr lang="en-US" sz="1000" dirty="0">
                <a:effectLst/>
                <a:latin typeface="Arial Narrow"/>
                <a:ea typeface="Calibri"/>
                <a:cs typeface="Arial"/>
              </a:rPr>
              <a:t>This work </a:t>
            </a:r>
            <a:r>
              <a:rPr lang="en-US" sz="1000" dirty="0">
                <a:latin typeface="Arial Narrow"/>
                <a:ea typeface="Calibri"/>
                <a:cs typeface="Arial"/>
              </a:rPr>
              <a:t>is licensed under a </a:t>
            </a:r>
            <a:r>
              <a:rPr lang="en-US" sz="1000" dirty="0">
                <a:effectLst/>
                <a:latin typeface="Arial Narrow"/>
                <a:ea typeface="Calibri"/>
                <a:cs typeface="Arial"/>
              </a:rPr>
              <a:t>Creative Commons</a:t>
            </a:r>
            <a:r>
              <a:rPr lang="en-US" sz="1000" dirty="0">
                <a:effectLst/>
                <a:latin typeface="Arial Narrow"/>
                <a:ea typeface="Times New Roman"/>
                <a:cs typeface="Arial"/>
              </a:rPr>
              <a:t> Attri</a:t>
            </a:r>
            <a:r>
              <a:rPr lang="en-US" sz="1000" dirty="0">
                <a:effectLst/>
                <a:latin typeface="Arial Narrow"/>
                <a:ea typeface="Calibri"/>
                <a:cs typeface="Arial"/>
              </a:rPr>
              <a:t>bution – </a:t>
            </a:r>
            <a:r>
              <a:rPr lang="en-US" sz="1000" dirty="0" err="1">
                <a:effectLst/>
                <a:latin typeface="Arial Narrow"/>
                <a:ea typeface="Calibri"/>
                <a:cs typeface="Arial"/>
              </a:rPr>
              <a:t>ShareAlike</a:t>
            </a:r>
            <a:r>
              <a:rPr lang="en-US" sz="1000" dirty="0">
                <a:effectLst/>
                <a:latin typeface="Arial Narrow"/>
                <a:ea typeface="Calibri"/>
                <a:cs typeface="Arial"/>
              </a:rPr>
              <a:t> </a:t>
            </a:r>
            <a:r>
              <a:rPr lang="en-US" sz="1000" dirty="0">
                <a:effectLst/>
                <a:latin typeface="Arial Narrow"/>
                <a:ea typeface="Times New Roman"/>
                <a:cs typeface="Arial"/>
              </a:rPr>
              <a:t>4.0 International </a:t>
            </a:r>
            <a:r>
              <a:rPr lang="en-US" sz="1000" dirty="0" err="1">
                <a:effectLst/>
                <a:latin typeface="Arial Narrow"/>
                <a:ea typeface="Times New Roman"/>
                <a:cs typeface="Arial"/>
              </a:rPr>
              <a:t>licence</a:t>
            </a:r>
            <a:r>
              <a:rPr lang="en-US" sz="1000" dirty="0">
                <a:effectLst/>
                <a:latin typeface="Arial Narrow"/>
                <a:ea typeface="Times New Roman"/>
                <a:cs typeface="Arial"/>
              </a:rPr>
              <a:t>: </a:t>
            </a:r>
            <a:br>
              <a:rPr lang="en-US" sz="1000" dirty="0">
                <a:effectLst/>
                <a:latin typeface="Arial Narrow"/>
                <a:ea typeface="Times New Roman"/>
                <a:cs typeface="Arial"/>
              </a:rPr>
            </a:br>
            <a:r>
              <a:rPr lang="en-US" sz="1000" u="none" strike="noStrike" dirty="0">
                <a:solidFill>
                  <a:srgbClr val="0000FF"/>
                </a:solidFill>
                <a:effectLst/>
                <a:latin typeface="Arial Narrow"/>
                <a:ea typeface="Calibri"/>
                <a:cs typeface="Times New Roman"/>
                <a:hlinkClick r:id="rId4"/>
              </a:rPr>
              <a:t>http://creativecommons.org/licenses/by-sa/4.0/deed.en</a:t>
            </a:r>
            <a:r>
              <a:rPr lang="en-US" sz="1000" dirty="0">
                <a:effectLst/>
                <a:latin typeface="Arial Narrow"/>
                <a:ea typeface="Times New Roman"/>
                <a:cs typeface="Arial"/>
              </a:rPr>
              <a:t>.</a:t>
            </a:r>
            <a:endParaRPr lang="en-US" sz="10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5" name="Graphique 4" descr="Questions">
            <a:extLst>
              <a:ext uri="{FF2B5EF4-FFF2-40B4-BE49-F238E27FC236}">
                <a16:creationId xmlns:a16="http://schemas.microsoft.com/office/drawing/2014/main" id="{26F52453-D677-40AB-9DC0-1A75D0A1D7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32039" y="364363"/>
            <a:ext cx="3562673" cy="3562673"/>
          </a:xfrm>
          <a:prstGeom prst="rect">
            <a:avLst/>
          </a:prstGeom>
        </p:spPr>
      </p:pic>
      <p:sp>
        <p:nvSpPr>
          <p:cNvPr id="9" name="Espace réservé du texte 9">
            <a:extLst>
              <a:ext uri="{FF2B5EF4-FFF2-40B4-BE49-F238E27FC236}">
                <a16:creationId xmlns:a16="http://schemas.microsoft.com/office/drawing/2014/main" id="{EC890DBB-0C95-42B5-9E45-0C52A427DFEF}"/>
              </a:ext>
            </a:extLst>
          </p:cNvPr>
          <p:cNvSpPr txBox="1">
            <a:spLocks/>
          </p:cNvSpPr>
          <p:nvPr/>
        </p:nvSpPr>
        <p:spPr>
          <a:xfrm>
            <a:off x="2039203" y="3825353"/>
            <a:ext cx="4137719" cy="5760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SzPct val="12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hlinkClick r:id="rId7"/>
              </a:rPr>
              <a:t>openaccess@unige.ch</a:t>
            </a:r>
            <a:r>
              <a:rPr lang="fr-CH" dirty="0"/>
              <a:t> </a:t>
            </a:r>
          </a:p>
        </p:txBody>
      </p:sp>
      <p:pic>
        <p:nvPicPr>
          <p:cNvPr id="11" name="Image 10" descr="cid:image009.png@01D6C97D.0F6DD70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3542474"/>
            <a:ext cx="1107143" cy="12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98644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A0ED4A9-F71E-CABD-7983-33C4AD468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" t="-1" r="487" b="485"/>
          <a:stretch/>
        </p:blipFill>
        <p:spPr>
          <a:xfrm>
            <a:off x="683568" y="27385"/>
            <a:ext cx="5361709" cy="6930007"/>
          </a:xfrm>
          <a:prstGeom prst="rect">
            <a:avLst/>
          </a:prstGeom>
          <a:ln w="9525">
            <a:solidFill>
              <a:srgbClr val="EA7605"/>
            </a:solidFill>
          </a:ln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C2107062-4F3A-9B6D-7DB7-47D0503AE7C6}"/>
              </a:ext>
            </a:extLst>
          </p:cNvPr>
          <p:cNvSpPr/>
          <p:nvPr/>
        </p:nvSpPr>
        <p:spPr>
          <a:xfrm rot="19837874" flipH="1">
            <a:off x="5764446" y="5354883"/>
            <a:ext cx="1872208" cy="706161"/>
          </a:xfrm>
          <a:prstGeom prst="rightArrow">
            <a:avLst>
              <a:gd name="adj1" fmla="val 21707"/>
              <a:gd name="adj2" fmla="val 94023"/>
            </a:avLst>
          </a:prstGeom>
          <a:solidFill>
            <a:srgbClr val="EA760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100F0C-3B4E-A671-0B0D-8B5D20428B8C}"/>
              </a:ext>
            </a:extLst>
          </p:cNvPr>
          <p:cNvSpPr txBox="1"/>
          <p:nvPr/>
        </p:nvSpPr>
        <p:spPr>
          <a:xfrm>
            <a:off x="6382782" y="3492388"/>
            <a:ext cx="26134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TheSansOsF Black" panose="020B0902050302020203" pitchFamily="34" charset="0"/>
              </a:rPr>
              <a:t>Come and join us </a:t>
            </a:r>
            <a:br>
              <a:rPr lang="en-GB" sz="2000" dirty="0">
                <a:latin typeface="TheSansOsF Black" panose="020B0902050302020203" pitchFamily="34" charset="0"/>
              </a:rPr>
            </a:br>
            <a:r>
              <a:rPr lang="en-GB" sz="2000" dirty="0">
                <a:latin typeface="TheSansOsF Black" panose="020B0902050302020203" pitchFamily="34" charset="0"/>
              </a:rPr>
              <a:t>in person </a:t>
            </a:r>
            <a:br>
              <a:rPr lang="en-GB" sz="2000" dirty="0">
                <a:latin typeface="TheSansOsF Black" panose="020B0902050302020203" pitchFamily="34" charset="0"/>
              </a:rPr>
            </a:br>
            <a:r>
              <a:rPr lang="en-GB" sz="2000" dirty="0">
                <a:latin typeface="TheSansOsF Black" panose="020B0902050302020203" pitchFamily="34" charset="0"/>
              </a:rPr>
              <a:t>at the Open Access Booths </a:t>
            </a:r>
            <a:br>
              <a:rPr lang="en-GB" sz="2000" dirty="0">
                <a:latin typeface="TheSansOsF Black" panose="020B0902050302020203" pitchFamily="34" charset="0"/>
              </a:rPr>
            </a:br>
            <a:r>
              <a:rPr lang="en-GB" sz="2000" dirty="0">
                <a:latin typeface="TheSansOsF Black" panose="020B0902050302020203" pitchFamily="34" charset="0"/>
              </a:rPr>
              <a:t>today ! </a:t>
            </a:r>
          </a:p>
        </p:txBody>
      </p:sp>
    </p:spTree>
    <p:extLst>
      <p:ext uri="{BB962C8B-B14F-4D97-AF65-F5344CB8AC3E}">
        <p14:creationId xmlns:p14="http://schemas.microsoft.com/office/powerpoint/2010/main" val="17645761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OAWeek23_Keyvisual-A1.jpg" descr="OAWeek23_Keyvisual-A1.jpg"/>
          <p:cNvPicPr>
            <a:picLocks noChangeAspect="1"/>
          </p:cNvPicPr>
          <p:nvPr/>
        </p:nvPicPr>
        <p:blipFill>
          <a:blip r:embed="rId3"/>
          <a:srcRect l="4500" t="93714" r="4500" b="592"/>
          <a:stretch>
            <a:fillRect/>
          </a:stretch>
        </p:blipFill>
        <p:spPr>
          <a:xfrm>
            <a:off x="-26194" y="6071871"/>
            <a:ext cx="9196430" cy="813513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Open Access…"/>
          <p:cNvSpPr txBox="1"/>
          <p:nvPr/>
        </p:nvSpPr>
        <p:spPr>
          <a:xfrm>
            <a:off x="395536" y="1950531"/>
            <a:ext cx="5256584" cy="3716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l">
              <a:defRPr sz="7000"/>
            </a:pPr>
            <a:r>
              <a:rPr sz="3000" b="1" dirty="0">
                <a:solidFill>
                  <a:srgbClr val="EF7B00"/>
                </a:solidFill>
                <a:latin typeface="Helvetica Neue" panose="02000503000000020004"/>
              </a:rPr>
              <a:t>Open Access</a:t>
            </a:r>
          </a:p>
          <a:p>
            <a:pPr algn="l">
              <a:defRPr sz="7000"/>
            </a:pPr>
            <a:r>
              <a:rPr sz="3000" b="1" dirty="0">
                <a:latin typeface="Helvetica Neue" panose="02000503000000020004"/>
              </a:rPr>
              <a:t>where do we go from here?</a:t>
            </a:r>
            <a:endParaRPr lang="fr-CH" sz="3000" b="1" dirty="0">
              <a:latin typeface="Helvetica Neue" panose="02000503000000020004"/>
            </a:endParaRPr>
          </a:p>
          <a:p>
            <a:pPr algn="l">
              <a:defRPr sz="6000"/>
            </a:pPr>
            <a:endParaRPr lang="fr-CH" sz="2250" dirty="0">
              <a:latin typeface="Helvetica Neue" panose="02000503000000020004"/>
            </a:endParaRPr>
          </a:p>
          <a:p>
            <a:pPr defTabSz="171450">
              <a:spcBef>
                <a:spcPts val="263"/>
              </a:spcBef>
              <a:defRPr sz="5600" i="1">
                <a:solidFill>
                  <a:srgbClr val="EF7B00"/>
                </a:solidFill>
              </a:defRPr>
            </a:pPr>
            <a:r>
              <a:rPr lang="fr-CH" sz="2400" b="1" dirty="0" err="1">
                <a:latin typeface="Helvetica Neue" panose="02000503000000020004"/>
              </a:rPr>
              <a:t>Closing</a:t>
            </a:r>
            <a:r>
              <a:rPr lang="fr-CH" sz="2400" b="1" dirty="0">
                <a:latin typeface="Helvetica Neue" panose="02000503000000020004"/>
              </a:rPr>
              <a:t> </a:t>
            </a:r>
            <a:r>
              <a:rPr lang="fr-CH" sz="2400" b="1" dirty="0" err="1">
                <a:latin typeface="Helvetica Neue" panose="02000503000000020004"/>
              </a:rPr>
              <a:t>event</a:t>
            </a:r>
            <a:endParaRPr lang="fr-CH" sz="2400" b="1" dirty="0">
              <a:latin typeface="Helvetica Neue" panose="02000503000000020004"/>
            </a:endParaRPr>
          </a:p>
          <a:p>
            <a:pPr defTabSz="171450">
              <a:spcBef>
                <a:spcPts val="263"/>
              </a:spcBef>
              <a:defRPr sz="5600" i="1">
                <a:solidFill>
                  <a:srgbClr val="EF7B00"/>
                </a:solidFill>
              </a:defRPr>
            </a:pPr>
            <a:r>
              <a:rPr lang="fr-CH" sz="2400" i="1" dirty="0">
                <a:solidFill>
                  <a:srgbClr val="18191A"/>
                </a:solidFill>
                <a:latin typeface="Helvetica Neue" panose="02000503000000020004"/>
              </a:rPr>
              <a:t>Friday </a:t>
            </a:r>
            <a:r>
              <a:rPr lang="fr-CH" sz="2400" i="1" dirty="0" err="1">
                <a:solidFill>
                  <a:srgbClr val="18191A"/>
                </a:solidFill>
                <a:latin typeface="Helvetica Neue" panose="02000503000000020004"/>
              </a:rPr>
              <a:t>October</a:t>
            </a:r>
            <a:r>
              <a:rPr lang="fr-CH" sz="2400" i="1" dirty="0">
                <a:solidFill>
                  <a:srgbClr val="18191A"/>
                </a:solidFill>
                <a:latin typeface="Helvetica Neue" panose="02000503000000020004"/>
              </a:rPr>
              <a:t> 27</a:t>
            </a:r>
            <a:endParaRPr lang="fr-CH" sz="2400" dirty="0">
              <a:solidFill>
                <a:srgbClr val="18191A"/>
              </a:solidFill>
              <a:latin typeface="Helvetica Neue" panose="02000503000000020004"/>
            </a:endParaRPr>
          </a:p>
          <a:p>
            <a:pPr defTabSz="171450">
              <a:spcBef>
                <a:spcPts val="263"/>
              </a:spcBef>
              <a:defRPr sz="5600" i="1">
                <a:solidFill>
                  <a:srgbClr val="EF7B00"/>
                </a:solidFill>
              </a:defRPr>
            </a:pPr>
            <a:r>
              <a:rPr lang="fr-CH" sz="2400" i="1" dirty="0">
                <a:solidFill>
                  <a:srgbClr val="18191A"/>
                </a:solidFill>
                <a:latin typeface="Helvetica Neue" panose="02000503000000020004"/>
              </a:rPr>
              <a:t>12:00h</a:t>
            </a:r>
            <a:endParaRPr lang="fr-CH" sz="2400" dirty="0">
              <a:solidFill>
                <a:srgbClr val="18191A"/>
              </a:solidFill>
              <a:latin typeface="Helvetica Neue" panose="02000503000000020004"/>
            </a:endParaRPr>
          </a:p>
          <a:p>
            <a:pPr defTabSz="171450">
              <a:spcBef>
                <a:spcPts val="263"/>
              </a:spcBef>
              <a:defRPr sz="5600" i="1">
                <a:solidFill>
                  <a:srgbClr val="202122"/>
                </a:solidFill>
              </a:defRPr>
            </a:pPr>
            <a:endParaRPr sz="4400" dirty="0">
              <a:latin typeface="Helvetica Neue" panose="02000503000000020004"/>
            </a:endParaRPr>
          </a:p>
          <a:p>
            <a:pPr defTabSz="171450">
              <a:spcBef>
                <a:spcPts val="263"/>
              </a:spcBef>
              <a:defRPr sz="4400">
                <a:solidFill>
                  <a:srgbClr val="202122"/>
                </a:solidFill>
              </a:defRPr>
            </a:pPr>
            <a:r>
              <a:rPr sz="2800" b="1" dirty="0">
                <a:latin typeface="Helvetica Neue" panose="02000503000000020004"/>
              </a:rPr>
              <a:t>#OAWEEKCH23</a:t>
            </a:r>
          </a:p>
        </p:txBody>
      </p:sp>
      <p:pic>
        <p:nvPicPr>
          <p:cNvPr id="152" name="OAW-2022-Refresh-Main-2.png" descr="OAW-2022-Refresh-Main-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194" y="260648"/>
            <a:ext cx="5881342" cy="1374764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A MOOE…"/>
          <p:cNvSpPr txBox="1"/>
          <p:nvPr/>
        </p:nvSpPr>
        <p:spPr>
          <a:xfrm>
            <a:off x="3659364" y="4657946"/>
            <a:ext cx="5219043" cy="792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algn="r">
              <a:defRPr sz="9000"/>
            </a:pPr>
            <a:r>
              <a:rPr sz="4000" b="1" dirty="0"/>
              <a:t>A </a:t>
            </a:r>
            <a:r>
              <a:rPr sz="4000" b="1" dirty="0">
                <a:solidFill>
                  <a:srgbClr val="EF7B00"/>
                </a:solidFill>
              </a:rPr>
              <a:t>MOOE</a:t>
            </a:r>
          </a:p>
          <a:p>
            <a:pPr algn="r">
              <a:defRPr sz="2000" i="1">
                <a:solidFill>
                  <a:srgbClr val="212121"/>
                </a:solidFill>
              </a:defRPr>
            </a:pPr>
            <a:r>
              <a:rPr sz="900" b="1" dirty="0"/>
              <a:t>massive online opinion event</a:t>
            </a:r>
          </a:p>
        </p:txBody>
      </p:sp>
      <p:pic>
        <p:nvPicPr>
          <p:cNvPr id="154" name="_fd1c6ed0-c97a-46cc-bc49-cb14a4f41fa2.jpg" descr="_fd1c6ed0-c97a-46cc-bc49-cb14a4f41fa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077" y="332656"/>
            <a:ext cx="2527572" cy="2527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frame.png" descr="frame.png"/>
          <p:cNvPicPr>
            <a:picLocks noChangeAspect="1"/>
          </p:cNvPicPr>
          <p:nvPr/>
        </p:nvPicPr>
        <p:blipFill>
          <a:blip r:embed="rId6"/>
          <a:srcRect l="7117" t="8014" r="7117" b="8013"/>
          <a:stretch>
            <a:fillRect/>
          </a:stretch>
        </p:blipFill>
        <p:spPr>
          <a:xfrm>
            <a:off x="3686367" y="3356992"/>
            <a:ext cx="2369418" cy="23198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le_pour_formations">
  <a:themeElements>
    <a:clrScheme name="UNIG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F0063"/>
      </a:accent1>
      <a:accent2>
        <a:srgbClr val="0067C5"/>
      </a:accent2>
      <a:accent3>
        <a:srgbClr val="007E64"/>
      </a:accent3>
      <a:accent4>
        <a:srgbClr val="F1AB00"/>
      </a:accent4>
      <a:accent5>
        <a:srgbClr val="FFFFFF"/>
      </a:accent5>
      <a:accent6>
        <a:srgbClr val="000000"/>
      </a:accent6>
      <a:hlink>
        <a:srgbClr val="CF0063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3338</TotalTime>
  <Words>765</Words>
  <Application>Microsoft Office PowerPoint</Application>
  <PresentationFormat>Affichage à l'écran (4:3)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Arial</vt:lpstr>
      <vt:lpstr>Arial Narrow</vt:lpstr>
      <vt:lpstr>Calibri</vt:lpstr>
      <vt:lpstr>Courier New</vt:lpstr>
      <vt:lpstr>Helvetica Neue</vt:lpstr>
      <vt:lpstr>Montserrat Regular</vt:lpstr>
      <vt:lpstr>TheSansOsF Black</vt:lpstr>
      <vt:lpstr>TheSansOsF Plain</vt:lpstr>
      <vt:lpstr>Wingdings</vt:lpstr>
      <vt:lpstr>modele_pour_formations</vt:lpstr>
      <vt:lpstr>Opening up your scientific contributions thanks to    licenses</vt:lpstr>
      <vt:lpstr>Copyright basics</vt:lpstr>
      <vt:lpstr>What ?</vt:lpstr>
      <vt:lpstr>Why assign a CC License ?</vt:lpstr>
      <vt:lpstr>Who ?</vt:lpstr>
      <vt:lpstr>When ?</vt:lpstr>
      <vt:lpstr>How ?</vt:lpstr>
      <vt:lpstr>Which CC licence ?</vt:lpstr>
      <vt:lpstr>For research data ?</vt:lpstr>
      <vt:lpstr>Questions ?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up your scientific contributions thanks to Creative Commons licenses, in 15 minutes</dc:title>
  <dc:creator>Floriane.Muller@unige.ch;Dimitri.Donze@unige.ch</dc:creator>
  <cp:lastModifiedBy>Floriane Sophie Muller</cp:lastModifiedBy>
  <cp:revision>206</cp:revision>
  <cp:lastPrinted>2021-10-21T06:17:51Z</cp:lastPrinted>
  <dcterms:created xsi:type="dcterms:W3CDTF">2020-12-04T14:47:05Z</dcterms:created>
  <dcterms:modified xsi:type="dcterms:W3CDTF">2023-10-26T06:52:28Z</dcterms:modified>
</cp:coreProperties>
</file>