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y="5143500" cx="9144000"/>
  <p:notesSz cx="6858000" cy="9144000"/>
  <p:embeddedFontLst>
    <p:embeddedFont>
      <p:font typeface="Roboto"/>
      <p:regular r:id="rId39"/>
      <p:bold r:id="rId40"/>
      <p:italic r:id="rId41"/>
      <p:boldItalic r:id="rId42"/>
    </p:embeddedFont>
    <p:embeddedFont>
      <p:font typeface="Nunito"/>
      <p:regular r:id="rId43"/>
      <p:bold r:id="rId44"/>
      <p:italic r:id="rId45"/>
      <p:boldItalic r:id="rId46"/>
    </p:embeddedFont>
    <p:embeddedFont>
      <p:font typeface="Montserrat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A5118B5-18F8-4025-8D91-91A554A83F89}">
  <a:tblStyle styleId="{CA5118B5-18F8-4025-8D91-91A554A83F8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.fntdata"/><Relationship Id="rId42" Type="http://schemas.openxmlformats.org/officeDocument/2006/relationships/font" Target="fonts/Roboto-boldItalic.fntdata"/><Relationship Id="rId41" Type="http://schemas.openxmlformats.org/officeDocument/2006/relationships/font" Target="fonts/Roboto-italic.fntdata"/><Relationship Id="rId44" Type="http://schemas.openxmlformats.org/officeDocument/2006/relationships/font" Target="fonts/Nunito-bold.fntdata"/><Relationship Id="rId43" Type="http://schemas.openxmlformats.org/officeDocument/2006/relationships/font" Target="fonts/Nunito-regular.fntdata"/><Relationship Id="rId46" Type="http://schemas.openxmlformats.org/officeDocument/2006/relationships/font" Target="fonts/Nunito-boldItalic.fntdata"/><Relationship Id="rId45" Type="http://schemas.openxmlformats.org/officeDocument/2006/relationships/font" Target="fonts/Nuni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Montserrat-bold.fntdata"/><Relationship Id="rId47" Type="http://schemas.openxmlformats.org/officeDocument/2006/relationships/font" Target="fonts/Montserrat-regular.fntdata"/><Relationship Id="rId49" Type="http://schemas.openxmlformats.org/officeDocument/2006/relationships/font" Target="fonts/Montserrat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font" Target="fonts/Roboto-regular.fntdata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0" Type="http://schemas.openxmlformats.org/officeDocument/2006/relationships/font" Target="fonts/Montserra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uperbloom.design/" TargetMode="External"/><Relationship Id="rId3" Type="http://schemas.openxmlformats.org/officeDocument/2006/relationships/hyperlink" Target="https://tools.simplysecure.org/survey/index.php?r=survey/index&amp;sid=117891&amp;newtest=Y&amp;lang=en" TargetMode="Externa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e7ce8b2fc6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e7ce8b2fc6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SLIDES_API148300644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SLIDES_API148300644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📣 This is Slido interaction slide, please don't delete it.</a:t>
            </a:r>
            <a:br>
              <a:rPr lang="en"/>
            </a:br>
            <a:r>
              <a:rPr lang="en"/>
              <a:t>✅ Click on 'Present with Slido' and the poll will launch automatically when you get to this slide.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9c84c09b05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9c84c09b05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80bebc19b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80bebc19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e7ce8b2fc6_1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e7ce8b2fc6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9b7261b907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9b7261b907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9c84c09b0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9c84c09b0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9b7261b907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9b7261b907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e7ce8b2fc6_3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e7ce8b2fc6_3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9c84c09b05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9c84c09b05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9c84c09b05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9c84c09b0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7ce8b2fc6_3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7ce8b2fc6_3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e7ce8b2fc6_3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e7ce8b2fc6_3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e7ce8b2fc6_3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e7ce8b2fc6_3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e7ce8b2fc6_3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e7ce8b2fc6_3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e7ce8b2fc6_3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e7ce8b2fc6_3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7f298a7be2_3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17f298a7be2_3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9918b38327_1_5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19918b38327_1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a6df5ac81b_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1a6df5ac81b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9918b3832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19918b3832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1a6df5ac81b_7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1a6df5ac81b_7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7f298a7be2_3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7f298a7be2_3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19918b3832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19918b3832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7f298a7be2_3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17f298a7be2_3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1e7ce8b2fc6_3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1e7ce8b2fc6_3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to fund: </a:t>
            </a:r>
            <a:r>
              <a:rPr lang="en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 group of funding agencies from various countries around the world (https://www.researchsoft.org/funders-forum) is discussing the possibility of issuing a joint multilateral call to fund projects related to Research Software. The goal is to strengthen the software infrastructure aimed specifically at supporting research.</a:t>
            </a:r>
            <a:endParaRPr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Usability &amp; Design: Fill in </a:t>
            </a:r>
            <a:r>
              <a:rPr lang="en" u="sng">
                <a:solidFill>
                  <a:srgbClr val="1155CC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Superbloom</a:t>
            </a:r>
            <a:r>
              <a:rPr lang="en">
                <a:solidFill>
                  <a:schemeClr val="dk1"/>
                </a:solidFill>
              </a:rPr>
              <a:t>’s </a:t>
            </a:r>
            <a:r>
              <a:rPr lang="en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survey</a:t>
            </a:r>
            <a:r>
              <a:rPr lang="en">
                <a:solidFill>
                  <a:schemeClr val="dk1"/>
                </a:solidFill>
              </a:rPr>
              <a:t> to contribute to research on how scientific open source software teams understand, consider, and undertake usability and design initiatives. An optional $15 USD Tremendous gift card is offered for your time.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19f16a752d3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19f16a752d3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7f298a7be2_3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17f298a7be2_3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19b7261b90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19b7261b90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19b7261b9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19b7261b9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7f298a7be2_3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17f298a7be2_3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e7ce8b2fc6_1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e7ce8b2fc6_1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Font typeface="Montserrat"/>
              <a:buNone/>
              <a:defRPr b="1" sz="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unito"/>
              <a:buNone/>
              <a:defRPr sz="2800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Montserrat"/>
              <a:buNone/>
              <a:defRPr sz="36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Montserrat"/>
              <a:buNone/>
              <a:defRPr sz="4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Nunito"/>
              <a:buNone/>
              <a:defRPr sz="2100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Montserrat"/>
              <a:buNone/>
              <a:defRPr sz="12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chpcconf.co.za/" TargetMode="External"/><Relationship Id="rId4" Type="http://schemas.openxmlformats.org/officeDocument/2006/relationships/hyperlink" Target="mailto:anelda@talarify.co.za" TargetMode="External"/><Relationship Id="rId9" Type="http://schemas.openxmlformats.org/officeDocument/2006/relationships/image" Target="../media/image31.png"/><Relationship Id="rId5" Type="http://schemas.openxmlformats.org/officeDocument/2006/relationships/hyperlink" Target="mailto:barkermd@outlook.com" TargetMode="External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talarify.co.za" TargetMode="External"/><Relationship Id="rId4" Type="http://schemas.openxmlformats.org/officeDocument/2006/relationships/hyperlink" Target="https://rsse.africa/" TargetMode="External"/><Relationship Id="rId5" Type="http://schemas.openxmlformats.org/officeDocument/2006/relationships/hyperlink" Target="https://researchsoft.org/" TargetMode="External"/><Relationship Id="rId6" Type="http://schemas.openxmlformats.org/officeDocument/2006/relationships/image" Target="../media/image11.png"/><Relationship Id="rId7" Type="http://schemas.openxmlformats.org/officeDocument/2006/relationships/image" Target="../media/image9.png"/><Relationship Id="rId8" Type="http://schemas.openxmlformats.org/officeDocument/2006/relationships/hyperlink" Target="https://www.slido.com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sli.do/features-google-slides?interaction-type=T3BlblRleHQ%3D" TargetMode="External"/><Relationship Id="rId4" Type="http://schemas.openxmlformats.org/officeDocument/2006/relationships/image" Target="../media/image19.png"/><Relationship Id="rId5" Type="http://schemas.openxmlformats.org/officeDocument/2006/relationships/hyperlink" Target="https://www.sli.do/features-google-slides?payload=eyJwb2xsVXVpZCI6ImIyYWExYTkxLWM4MzAtNDliYS05NDU2LWFmMjYyMTNjMGQxMiIsInByZXNlbnRhdGlvbklkIjoiMXg4YkkwUnY4cTcyRV96ZkY5cmdqaFhCTW83R2FNMkpvOU1haTBtNDBSY3MiLCJzbGlkZUlkIjoiU0xJREVTX0FQSTE0ODMwMDY0NDhfMCIsInRpbWVsaW5lIjpbeyJwb2xsUXVlc3Rpb25VdWlkIjoiZDgyNDUyZmQtNmMzNC00OWVkLTgyZDktM2NjZTJhYzNkMjdiIiwic2hvd1Jlc3VsdHMiOnRydWV9XSwidHlwZSI6IlNsaWRvUG9sbCJ9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s://chrome.google.com/webstore/detail/slido/dhhclfjehmpacimcdknijodpjpmppkii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hyperlink" Target="https://talarify.co.za" TargetMode="External"/><Relationship Id="rId5" Type="http://schemas.openxmlformats.org/officeDocument/2006/relationships/hyperlink" Target="https://rsse.africa/" TargetMode="External"/><Relationship Id="rId6" Type="http://schemas.openxmlformats.org/officeDocument/2006/relationships/hyperlink" Target="https://researchsoft.org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beta.jisc.ac.uk/guides/research-data-management-toolkit" TargetMode="External"/><Relationship Id="rId4" Type="http://schemas.openxmlformats.org/officeDocument/2006/relationships/hyperlink" Target="https://creativecommons.org/licenses/by-nc-nd/4.0/" TargetMode="External"/><Relationship Id="rId5" Type="http://schemas.openxmlformats.org/officeDocument/2006/relationships/hyperlink" Target="https://talarify.co.za" TargetMode="External"/><Relationship Id="rId6" Type="http://schemas.openxmlformats.org/officeDocument/2006/relationships/hyperlink" Target="https://rsse.africa/" TargetMode="External"/><Relationship Id="rId7" Type="http://schemas.openxmlformats.org/officeDocument/2006/relationships/hyperlink" Target="https://researchsoft.org/" TargetMode="External"/><Relationship Id="rId8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ites.northwestern.edu/researchcomputing/2019/10/07/supporting-research-software-and-research-software-engineers/#c1" TargetMode="External"/><Relationship Id="rId4" Type="http://schemas.openxmlformats.org/officeDocument/2006/relationships/hyperlink" Target="https://sites.northwestern.edu/researchcomputing/2019/10/07/supporting-research-software-and-research-software-engineers/#c2" TargetMode="External"/><Relationship Id="rId10" Type="http://schemas.openxmlformats.org/officeDocument/2006/relationships/hyperlink" Target="https://researchsoft.org/" TargetMode="External"/><Relationship Id="rId9" Type="http://schemas.openxmlformats.org/officeDocument/2006/relationships/hyperlink" Target="https://rsse.africa/" TargetMode="External"/><Relationship Id="rId5" Type="http://schemas.openxmlformats.org/officeDocument/2006/relationships/hyperlink" Target="https://sites.northwestern.edu/researchcomputing/2019/10/07/supporting-research-software-and-research-software-engineers/#c4" TargetMode="External"/><Relationship Id="rId6" Type="http://schemas.openxmlformats.org/officeDocument/2006/relationships/hyperlink" Target="https://sites.northwestern.edu/researchcomputing/2019/10/07/supporting-research-software-and-research-software-engineers/#c5" TargetMode="External"/><Relationship Id="rId7" Type="http://schemas.openxmlformats.org/officeDocument/2006/relationships/hyperlink" Target="https://sites.northwestern.edu/researchcomputing/2019/10/07/supporting-research-software-and-research-software-engineers/" TargetMode="External"/><Relationship Id="rId8" Type="http://schemas.openxmlformats.org/officeDocument/2006/relationships/hyperlink" Target="https://talarify.co.za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oecd-ilibrary.org/docserver/1b06c47c-en.pdf?expires=1669652047&amp;id=id&amp;accname=guest&amp;checksum=8E7C69211955B6171067F7834D5E95FE" TargetMode="External"/><Relationship Id="rId4" Type="http://schemas.openxmlformats.org/officeDocument/2006/relationships/hyperlink" Target="https://talarify.co.za" TargetMode="External"/><Relationship Id="rId5" Type="http://schemas.openxmlformats.org/officeDocument/2006/relationships/hyperlink" Target="https://rsse.africa/" TargetMode="External"/><Relationship Id="rId6" Type="http://schemas.openxmlformats.org/officeDocument/2006/relationships/hyperlink" Target="https://researchsoft.org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softwaresaved.github.io/international-survey-2022/" TargetMode="External"/><Relationship Id="rId4" Type="http://schemas.openxmlformats.org/officeDocument/2006/relationships/hyperlink" Target="https://talarify.co.za" TargetMode="External"/><Relationship Id="rId5" Type="http://schemas.openxmlformats.org/officeDocument/2006/relationships/hyperlink" Target="https://rsse.africa/" TargetMode="External"/><Relationship Id="rId6" Type="http://schemas.openxmlformats.org/officeDocument/2006/relationships/hyperlink" Target="https://researchsoft.org/" TargetMode="External"/><Relationship Id="rId7" Type="http://schemas.openxmlformats.org/officeDocument/2006/relationships/image" Target="../media/image7.png"/><Relationship Id="rId8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softwaresaved.github.io/international-survey-2022/" TargetMode="External"/><Relationship Id="rId4" Type="http://schemas.openxmlformats.org/officeDocument/2006/relationships/image" Target="../media/image4.png"/><Relationship Id="rId5" Type="http://schemas.openxmlformats.org/officeDocument/2006/relationships/hyperlink" Target="https://talarify.co.za" TargetMode="External"/><Relationship Id="rId6" Type="http://schemas.openxmlformats.org/officeDocument/2006/relationships/hyperlink" Target="https://rsse.africa/" TargetMode="External"/><Relationship Id="rId7" Type="http://schemas.openxmlformats.org/officeDocument/2006/relationships/hyperlink" Target="https://researchsoft.org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hyperlink" Target="https://talarify.co.za" TargetMode="External"/><Relationship Id="rId5" Type="http://schemas.openxmlformats.org/officeDocument/2006/relationships/hyperlink" Target="https://rsse.africa/" TargetMode="External"/><Relationship Id="rId6" Type="http://schemas.openxmlformats.org/officeDocument/2006/relationships/hyperlink" Target="https://researchsoft.org/" TargetMode="External"/><Relationship Id="rId7" Type="http://schemas.openxmlformats.org/officeDocument/2006/relationships/image" Target="../media/image8.png"/><Relationship Id="rId8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hyperlink" Target="https://talarify.co.za" TargetMode="External"/><Relationship Id="rId6" Type="http://schemas.openxmlformats.org/officeDocument/2006/relationships/hyperlink" Target="https://rsse.africa/" TargetMode="External"/><Relationship Id="rId7" Type="http://schemas.openxmlformats.org/officeDocument/2006/relationships/hyperlink" Target="https://researchsoft.org/" TargetMode="External"/><Relationship Id="rId8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github.com/softwaresaved/international-survey" TargetMode="External"/><Relationship Id="rId4" Type="http://schemas.openxmlformats.org/officeDocument/2006/relationships/hyperlink" Target="https://github.com/softwaresaved/international-survey-2022" TargetMode="External"/><Relationship Id="rId5" Type="http://schemas.openxmlformats.org/officeDocument/2006/relationships/hyperlink" Target="https://talarify.co.za" TargetMode="External"/><Relationship Id="rId6" Type="http://schemas.openxmlformats.org/officeDocument/2006/relationships/hyperlink" Target="https://rsse.africa/" TargetMode="External"/><Relationship Id="rId7" Type="http://schemas.openxmlformats.org/officeDocument/2006/relationships/hyperlink" Target="https://researchsoft.org/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alarify.co.za" TargetMode="External"/><Relationship Id="rId4" Type="http://schemas.openxmlformats.org/officeDocument/2006/relationships/hyperlink" Target="https://rsse.africa/" TargetMode="External"/><Relationship Id="rId5" Type="http://schemas.openxmlformats.org/officeDocument/2006/relationships/hyperlink" Target="https://researchsoft.org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alarify.co.za" TargetMode="External"/><Relationship Id="rId4" Type="http://schemas.openxmlformats.org/officeDocument/2006/relationships/hyperlink" Target="https://rsse.africa/" TargetMode="External"/><Relationship Id="rId5" Type="http://schemas.openxmlformats.org/officeDocument/2006/relationships/hyperlink" Target="https://researchsoft.org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6.png"/><Relationship Id="rId4" Type="http://schemas.openxmlformats.org/officeDocument/2006/relationships/hyperlink" Target="https://talarify.co.za" TargetMode="External"/><Relationship Id="rId5" Type="http://schemas.openxmlformats.org/officeDocument/2006/relationships/hyperlink" Target="https://rsse.africa/" TargetMode="External"/><Relationship Id="rId6" Type="http://schemas.openxmlformats.org/officeDocument/2006/relationships/hyperlink" Target="https://researchsoft.org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talarify.co.za" TargetMode="External"/><Relationship Id="rId4" Type="http://schemas.openxmlformats.org/officeDocument/2006/relationships/hyperlink" Target="https://rsse.africa/" TargetMode="External"/><Relationship Id="rId5" Type="http://schemas.openxmlformats.org/officeDocument/2006/relationships/hyperlink" Target="https://researchsoft.org/" TargetMode="External"/><Relationship Id="rId6" Type="http://schemas.openxmlformats.org/officeDocument/2006/relationships/image" Target="../media/image3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0.png"/><Relationship Id="rId6" Type="http://schemas.openxmlformats.org/officeDocument/2006/relationships/hyperlink" Target="https://talarify.co.za" TargetMode="External"/><Relationship Id="rId7" Type="http://schemas.openxmlformats.org/officeDocument/2006/relationships/hyperlink" Target="https://rsse.africa/" TargetMode="External"/><Relationship Id="rId8" Type="http://schemas.openxmlformats.org/officeDocument/2006/relationships/hyperlink" Target="https://researchsoft.org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talarify.co.za" TargetMode="External"/><Relationship Id="rId4" Type="http://schemas.openxmlformats.org/officeDocument/2006/relationships/hyperlink" Target="https://rsse.africa/" TargetMode="External"/><Relationship Id="rId5" Type="http://schemas.openxmlformats.org/officeDocument/2006/relationships/hyperlink" Target="https://researchsoft.org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Relationship Id="rId4" Type="http://schemas.openxmlformats.org/officeDocument/2006/relationships/hyperlink" Target="https://talarify.co.za" TargetMode="External"/><Relationship Id="rId5" Type="http://schemas.openxmlformats.org/officeDocument/2006/relationships/hyperlink" Target="https://rsse.africa/" TargetMode="External"/><Relationship Id="rId6" Type="http://schemas.openxmlformats.org/officeDocument/2006/relationships/hyperlink" Target="https://researchsoft.org/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Relationship Id="rId4" Type="http://schemas.openxmlformats.org/officeDocument/2006/relationships/hyperlink" Target="https://rsse.africa" TargetMode="External"/><Relationship Id="rId5" Type="http://schemas.openxmlformats.org/officeDocument/2006/relationships/hyperlink" Target="https://talarify.co.za" TargetMode="External"/><Relationship Id="rId6" Type="http://schemas.openxmlformats.org/officeDocument/2006/relationships/hyperlink" Target="https://rsse.africa/" TargetMode="External"/><Relationship Id="rId7" Type="http://schemas.openxmlformats.org/officeDocument/2006/relationships/hyperlink" Target="https://researchsoft.org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Relationship Id="rId11" Type="http://schemas.openxmlformats.org/officeDocument/2006/relationships/hyperlink" Target="https://researchsoft.org/" TargetMode="External"/><Relationship Id="rId10" Type="http://schemas.openxmlformats.org/officeDocument/2006/relationships/hyperlink" Target="https://rsse.africa/" TargetMode="External"/><Relationship Id="rId9" Type="http://schemas.openxmlformats.org/officeDocument/2006/relationships/hyperlink" Target="https://talarify.co.za" TargetMode="External"/><Relationship Id="rId5" Type="http://schemas.openxmlformats.org/officeDocument/2006/relationships/image" Target="../media/image28.png"/><Relationship Id="rId6" Type="http://schemas.openxmlformats.org/officeDocument/2006/relationships/image" Target="../media/image22.png"/><Relationship Id="rId7" Type="http://schemas.openxmlformats.org/officeDocument/2006/relationships/image" Target="../media/image18.png"/><Relationship Id="rId8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Relationship Id="rId4" Type="http://schemas.openxmlformats.org/officeDocument/2006/relationships/image" Target="../media/image27.png"/><Relationship Id="rId10" Type="http://schemas.openxmlformats.org/officeDocument/2006/relationships/hyperlink" Target="https://researchsoft.org/" TargetMode="External"/><Relationship Id="rId9" Type="http://schemas.openxmlformats.org/officeDocument/2006/relationships/hyperlink" Target="https://rsse.africa/" TargetMode="External"/><Relationship Id="rId5" Type="http://schemas.openxmlformats.org/officeDocument/2006/relationships/image" Target="../media/image29.png"/><Relationship Id="rId6" Type="http://schemas.openxmlformats.org/officeDocument/2006/relationships/image" Target="../media/image34.png"/><Relationship Id="rId7" Type="http://schemas.openxmlformats.org/officeDocument/2006/relationships/image" Target="../media/image30.png"/><Relationship Id="rId8" Type="http://schemas.openxmlformats.org/officeDocument/2006/relationships/hyperlink" Target="https://talarify.co.za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talarify.co.za" TargetMode="External"/><Relationship Id="rId4" Type="http://schemas.openxmlformats.org/officeDocument/2006/relationships/hyperlink" Target="https://rsse.africa/" TargetMode="External"/><Relationship Id="rId5" Type="http://schemas.openxmlformats.org/officeDocument/2006/relationships/hyperlink" Target="https://researchsoft.org/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png"/><Relationship Id="rId4" Type="http://schemas.openxmlformats.org/officeDocument/2006/relationships/hyperlink" Target="https://talarify.co.za" TargetMode="External"/><Relationship Id="rId5" Type="http://schemas.openxmlformats.org/officeDocument/2006/relationships/hyperlink" Target="https://rsse.africa/" TargetMode="External"/><Relationship Id="rId6" Type="http://schemas.openxmlformats.org/officeDocument/2006/relationships/hyperlink" Target="https://researchsoft.org/" TargetMode="External"/><Relationship Id="rId7" Type="http://schemas.openxmlformats.org/officeDocument/2006/relationships/image" Target="../media/image3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talarify.co.za" TargetMode="External"/><Relationship Id="rId4" Type="http://schemas.openxmlformats.org/officeDocument/2006/relationships/hyperlink" Target="https://rsse.africa/" TargetMode="External"/><Relationship Id="rId5" Type="http://schemas.openxmlformats.org/officeDocument/2006/relationships/hyperlink" Target="https://researchsoft.org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bit.ly/what-to-fund" TargetMode="External"/><Relationship Id="rId4" Type="http://schemas.openxmlformats.org/officeDocument/2006/relationships/hyperlink" Target="https://bit.ly/usability-and-design" TargetMode="External"/><Relationship Id="rId5" Type="http://schemas.openxmlformats.org/officeDocument/2006/relationships/image" Target="../media/image23.png"/><Relationship Id="rId6" Type="http://schemas.openxmlformats.org/officeDocument/2006/relationships/hyperlink" Target="https://talarify.co.za" TargetMode="External"/><Relationship Id="rId7" Type="http://schemas.openxmlformats.org/officeDocument/2006/relationships/hyperlink" Target="https://rsse.africa/" TargetMode="External"/><Relationship Id="rId8" Type="http://schemas.openxmlformats.org/officeDocument/2006/relationships/hyperlink" Target="https://researchsoft.org/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talarify.co.za" TargetMode="External"/><Relationship Id="rId4" Type="http://schemas.openxmlformats.org/officeDocument/2006/relationships/hyperlink" Target="https://rsse.africa/" TargetMode="External"/><Relationship Id="rId5" Type="http://schemas.openxmlformats.org/officeDocument/2006/relationships/hyperlink" Target="https://researchsoft.org/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talarify.co.za" TargetMode="External"/><Relationship Id="rId4" Type="http://schemas.openxmlformats.org/officeDocument/2006/relationships/hyperlink" Target="https://rsse.africa/" TargetMode="External"/><Relationship Id="rId5" Type="http://schemas.openxmlformats.org/officeDocument/2006/relationships/hyperlink" Target="https://researchsoft.org/" TargetMode="External"/></Relationships>
</file>

<file path=ppt/slides/_rels/slide29.xml.rels><?xml version="1.0" encoding="UTF-8" standalone="yes"?><Relationships xmlns="http://schemas.openxmlformats.org/package/2006/relationships"><Relationship Id="rId11" Type="http://schemas.openxmlformats.org/officeDocument/2006/relationships/hyperlink" Target="https://doi.org/10.5281/zenodo.7038280" TargetMode="External"/><Relationship Id="rId10" Type="http://schemas.openxmlformats.org/officeDocument/2006/relationships/hyperlink" Target="https://research-software.dev/" TargetMode="External"/><Relationship Id="rId13" Type="http://schemas.openxmlformats.org/officeDocument/2006/relationships/hyperlink" Target="https://www.software.ac.uk/resources/guides" TargetMode="External"/><Relationship Id="rId12" Type="http://schemas.openxmlformats.org/officeDocument/2006/relationships/hyperlink" Target="https://www.software.ac.uk/blog/2022-08-12-how-do-we-assess-candidates-rse-jobs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rsecon23.society-rse.org/" TargetMode="External"/><Relationship Id="rId4" Type="http://schemas.openxmlformats.org/officeDocument/2006/relationships/hyperlink" Target="https://www.researchsoft.org/funders-forum/" TargetMode="External"/><Relationship Id="rId9" Type="http://schemas.openxmlformats.org/officeDocument/2006/relationships/hyperlink" Target="https://www.researchsoft.org/events/2022-06/" TargetMode="External"/><Relationship Id="rId15" Type="http://schemas.openxmlformats.org/officeDocument/2006/relationships/hyperlink" Target="https://www.software.ac.uk/blog/2023-04-27-presenting-rsecon22-and-starting-rse-group-south-africa" TargetMode="External"/><Relationship Id="rId14" Type="http://schemas.openxmlformats.org/officeDocument/2006/relationships/hyperlink" Target="https://zenodo.org/communities/researchsoftwarestudies/" TargetMode="External"/><Relationship Id="rId17" Type="http://schemas.openxmlformats.org/officeDocument/2006/relationships/hyperlink" Target="https://rsse.africa/" TargetMode="External"/><Relationship Id="rId16" Type="http://schemas.openxmlformats.org/officeDocument/2006/relationships/hyperlink" Target="https://talarify.co.za" TargetMode="External"/><Relationship Id="rId5" Type="http://schemas.openxmlformats.org/officeDocument/2006/relationships/hyperlink" Target="https://www.software.ac.uk/programmes-and-events/collaborations-workshops" TargetMode="External"/><Relationship Id="rId6" Type="http://schemas.openxmlformats.org/officeDocument/2006/relationships/hyperlink" Target="https://society-rse.org/community/rse-fellows/" TargetMode="External"/><Relationship Id="rId18" Type="http://schemas.openxmlformats.org/officeDocument/2006/relationships/hyperlink" Target="https://researchsoft.org/" TargetMode="External"/><Relationship Id="rId7" Type="http://schemas.openxmlformats.org/officeDocument/2006/relationships/hyperlink" Target="https://software.ac.uk/programmes-and-events/fellowship-programme" TargetMode="External"/><Relationship Id="rId8" Type="http://schemas.openxmlformats.org/officeDocument/2006/relationships/hyperlink" Target="https://openlifesci.org/" TargetMode="External"/></Relationships>
</file>

<file path=ppt/slides/_rels/slide30.xml.rels><?xml version="1.0" encoding="UTF-8" standalone="yes"?><Relationships xmlns="http://schemas.openxmlformats.org/package/2006/relationships"><Relationship Id="rId11" Type="http://schemas.openxmlformats.org/officeDocument/2006/relationships/hyperlink" Target="https://rsse.africa/" TargetMode="External"/><Relationship Id="rId10" Type="http://schemas.openxmlformats.org/officeDocument/2006/relationships/hyperlink" Target="https://talarify.co.za" TargetMode="External"/><Relationship Id="rId12" Type="http://schemas.openxmlformats.org/officeDocument/2006/relationships/hyperlink" Target="https://researchsoft.org/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www.researchsoft.org/" TargetMode="External"/><Relationship Id="rId4" Type="http://schemas.openxmlformats.org/officeDocument/2006/relationships/hyperlink" Target="https://society-rse.org/" TargetMode="External"/><Relationship Id="rId9" Type="http://schemas.openxmlformats.org/officeDocument/2006/relationships/hyperlink" Target="https://talarify.co.za" TargetMode="External"/><Relationship Id="rId5" Type="http://schemas.openxmlformats.org/officeDocument/2006/relationships/hyperlink" Target="https://www.researchsoft.org/funders-forum/" TargetMode="External"/><Relationship Id="rId6" Type="http://schemas.openxmlformats.org/officeDocument/2006/relationships/hyperlink" Target="https://www.software.ac.uk/" TargetMode="External"/><Relationship Id="rId7" Type="http://schemas.openxmlformats.org/officeDocument/2006/relationships/hyperlink" Target="https://rsse.africa/" TargetMode="External"/><Relationship Id="rId8" Type="http://schemas.openxmlformats.org/officeDocument/2006/relationships/hyperlink" Target="https://www.sanbi.ac.za/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doi.org/10.5281/zenodo.10013668" TargetMode="External"/><Relationship Id="rId4" Type="http://schemas.openxmlformats.org/officeDocument/2006/relationships/image" Target="../media/image2.png"/><Relationship Id="rId5" Type="http://schemas.openxmlformats.org/officeDocument/2006/relationships/hyperlink" Target="https://talarify.co.za" TargetMode="External"/><Relationship Id="rId6" Type="http://schemas.openxmlformats.org/officeDocument/2006/relationships/hyperlink" Target="https://rsse.africa/" TargetMode="External"/><Relationship Id="rId7" Type="http://schemas.openxmlformats.org/officeDocument/2006/relationships/hyperlink" Target="https://researchsoft.org/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slide" Target="/ppt/slides/slide6.xml"/><Relationship Id="rId4" Type="http://schemas.openxmlformats.org/officeDocument/2006/relationships/hyperlink" Target="https://sites.northwestern.edu/researchcomputing/2019/10/07/supporting-research-software-and-research-software-engineers/" TargetMode="External"/><Relationship Id="rId5" Type="http://schemas.openxmlformats.org/officeDocument/2006/relationships/hyperlink" Target="https://talarify.co.za" TargetMode="External"/><Relationship Id="rId6" Type="http://schemas.openxmlformats.org/officeDocument/2006/relationships/hyperlink" Target="https://rsse.africa/" TargetMode="External"/><Relationship Id="rId7" Type="http://schemas.openxmlformats.org/officeDocument/2006/relationships/hyperlink" Target="https://researchsoft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Growing awareness of the importance of research software and the people who develop it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159600" y="2797175"/>
            <a:ext cx="2672700" cy="105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1520"/>
              <a:t>ZA·REN Week '23</a:t>
            </a:r>
            <a:endParaRPr sz="15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1520"/>
              <a:t>Cape Town </a:t>
            </a:r>
            <a:endParaRPr sz="15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1520"/>
              <a:t>South Africa</a:t>
            </a:r>
            <a:endParaRPr sz="15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1520" u="sng">
                <a:solidFill>
                  <a:schemeClr val="hlink"/>
                </a:solidFill>
                <a:hlinkClick r:id="rId3"/>
              </a:rPr>
              <a:t>https://chpcconf.co.za/</a:t>
            </a:r>
            <a:r>
              <a:rPr lang="en" sz="1520"/>
              <a:t> </a:t>
            </a:r>
            <a:endParaRPr sz="1520"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559738" y="2797175"/>
            <a:ext cx="24417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Anelda van der Walt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Director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Talarify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hlinkClick r:id="rId4"/>
              </a:rPr>
              <a:t>anelda@talarify.co.za</a:t>
            </a:r>
            <a:endParaRPr sz="1500"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2813725" y="2797175"/>
            <a:ext cx="2672700" cy="11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Michelle Barker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Director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Research Software Alliance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hlinkClick r:id="rId5"/>
              </a:rPr>
              <a:t>barkermd@outlook.com</a:t>
            </a:r>
            <a:endParaRPr sz="1500"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7313" y="4134925"/>
            <a:ext cx="1960050" cy="903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" name="Google Shape;59;p13"/>
          <p:cNvCxnSpPr/>
          <p:nvPr/>
        </p:nvCxnSpPr>
        <p:spPr>
          <a:xfrm>
            <a:off x="677325" y="4027200"/>
            <a:ext cx="7833600" cy="0"/>
          </a:xfrm>
          <a:prstGeom prst="straightConnector1">
            <a:avLst/>
          </a:prstGeom>
          <a:noFill/>
          <a:ln cap="flat" cmpd="sng" w="28575">
            <a:solidFill>
              <a:srgbClr val="D4685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12969" y="239919"/>
            <a:ext cx="1919323" cy="6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8">
            <a:alphaModFix/>
          </a:blip>
          <a:srcRect b="28014" l="22900" r="21419" t="29940"/>
          <a:stretch/>
        </p:blipFill>
        <p:spPr>
          <a:xfrm>
            <a:off x="6262863" y="4134925"/>
            <a:ext cx="2335575" cy="9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10485" y="4093923"/>
            <a:ext cx="923029" cy="9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14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68" name="Google Shape;68;p14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69" name="Google Shape;69;p14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3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0" name="Google Shape;70;p14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71" name="Google Shape;71;p14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5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72" name="Google Shape;72;p14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73" name="Google Shape;7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5813" y="616595"/>
            <a:ext cx="2241225" cy="1915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68570" y="340850"/>
            <a:ext cx="1298262" cy="110948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/>
        </p:nvSpPr>
        <p:spPr>
          <a:xfrm>
            <a:off x="5119425" y="2428975"/>
            <a:ext cx="38340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Answer</a:t>
            </a:r>
            <a:r>
              <a:rPr lang="en" sz="3600"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 at </a:t>
            </a:r>
            <a:r>
              <a:rPr b="1" lang="en" sz="3600" u="sng">
                <a:solidFill>
                  <a:schemeClr val="hlink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  <a:hlinkClick r:id="rId8"/>
              </a:rPr>
              <a:t>Slido.com</a:t>
            </a:r>
            <a:r>
              <a:rPr lang="en" sz="3600"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 code </a:t>
            </a:r>
            <a:r>
              <a:rPr b="1" lang="en" sz="3600" u="sng"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#3906946</a:t>
            </a:r>
            <a:endParaRPr sz="3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0" y="-109375"/>
            <a:ext cx="4912800" cy="4719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 txBox="1"/>
          <p:nvPr>
            <p:ph type="title"/>
          </p:nvPr>
        </p:nvSpPr>
        <p:spPr>
          <a:xfrm>
            <a:off x="326250" y="420725"/>
            <a:ext cx="4260300" cy="365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solidFill>
                  <a:schemeClr val="lt1"/>
                </a:solidFill>
              </a:rPr>
              <a:t>Why should we care about research software and the people who develop it?</a:t>
            </a:r>
            <a:endParaRPr b="1" sz="3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oll-type-id" id="82" name="Google Shape;82;p1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00" y="165735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-id" id="83" name="Google Shape;83;p1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12020" y="508000"/>
            <a:ext cx="874500" cy="382594"/>
          </a:xfrm>
          <a:prstGeom prst="rect">
            <a:avLst/>
          </a:prstGeom>
          <a:noFill/>
          <a:ln>
            <a:noFill/>
          </a:ln>
        </p:spPr>
      </p:pic>
      <p:sp>
        <p:nvSpPr>
          <p:cNvPr descr="title-id" id="84" name="Google Shape;84;p15"/>
          <p:cNvSpPr txBox="1"/>
          <p:nvPr/>
        </p:nvSpPr>
        <p:spPr>
          <a:xfrm>
            <a:off x="2590800" y="1928813"/>
            <a:ext cx="60453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rPr>
              <a:t>Why do you think research software is important?</a:t>
            </a:r>
            <a:endParaRPr b="1" sz="3600">
              <a:solidFill>
                <a:srgbClr val="5B5B5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descr="footer-id" id="85" name="Google Shape;85;p15"/>
          <p:cNvSpPr txBox="1"/>
          <p:nvPr/>
        </p:nvSpPr>
        <p:spPr>
          <a:xfrm>
            <a:off x="2286000" y="4381500"/>
            <a:ext cx="3048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rPr>
              <a:t>ⓘ</a:t>
            </a:r>
            <a:endParaRPr b="1" sz="1300">
              <a:solidFill>
                <a:srgbClr val="5B5B5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descr="footer-id" id="86" name="Google Shape;86;p15"/>
          <p:cNvSpPr txBox="1"/>
          <p:nvPr/>
        </p:nvSpPr>
        <p:spPr>
          <a:xfrm>
            <a:off x="2590800" y="4381500"/>
            <a:ext cx="60453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rPr>
              <a:t>Click </a:t>
            </a:r>
            <a:r>
              <a:rPr b="1" lang="en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rPr>
              <a:t>Present with Slido</a:t>
            </a:r>
            <a:r>
              <a:rPr lang="en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rPr>
              <a:t> or install our </a:t>
            </a: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Chrome extension</a:t>
            </a:r>
            <a:r>
              <a:rPr lang="en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rPr>
              <a:t> to activate this poll while presenting.</a:t>
            </a:r>
            <a:endParaRPr>
              <a:solidFill>
                <a:srgbClr val="5B5B5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Defining research software</a:t>
            </a:r>
            <a:endParaRPr b="1"/>
          </a:p>
        </p:txBody>
      </p:sp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2084425" y="1378213"/>
            <a:ext cx="6747900" cy="11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935"/>
              <a:buNone/>
            </a:pPr>
            <a:r>
              <a:rPr i="1" lang="en" sz="2400"/>
              <a:t>Research </a:t>
            </a:r>
            <a:r>
              <a:rPr i="1" lang="en" sz="2400"/>
              <a:t>software</a:t>
            </a:r>
            <a:r>
              <a:rPr i="1" lang="en" sz="2400"/>
              <a:t> includes source code files, algorithms, scripts, computational workflows, and executables that were created during the research process or for a research purpose.</a:t>
            </a:r>
            <a:endParaRPr i="1" sz="2400"/>
          </a:p>
        </p:txBody>
      </p:sp>
      <p:sp>
        <p:nvSpPr>
          <p:cNvPr id="93" name="Google Shape;93;p16"/>
          <p:cNvSpPr txBox="1"/>
          <p:nvPr/>
        </p:nvSpPr>
        <p:spPr>
          <a:xfrm>
            <a:off x="311700" y="3099425"/>
            <a:ext cx="8520600" cy="1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Different from “</a:t>
            </a:r>
            <a:r>
              <a:rPr i="1" lang="en"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software in research</a:t>
            </a:r>
            <a:r>
              <a:rPr lang="en"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” e.g. operating systems, libraries, dependencies, etc.</a:t>
            </a:r>
            <a:endParaRPr sz="24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94" name="Google Shape;94;p16"/>
          <p:cNvSpPr txBox="1"/>
          <p:nvPr/>
        </p:nvSpPr>
        <p:spPr>
          <a:xfrm>
            <a:off x="4195375" y="4256225"/>
            <a:ext cx="4761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Gruenpeter, Morane, et al. (2021) doi.org/10.5281/zenodo.5504016z</a:t>
            </a:r>
            <a:endParaRPr i="1" sz="1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000" y="1110537"/>
            <a:ext cx="1656426" cy="16564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" name="Google Shape;96;p16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97" name="Google Shape;97;p16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98" name="Google Shape;98;p16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9" name="Google Shape;99;p16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00" name="Google Shape;100;p16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6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01" name="Google Shape;101;p16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title"/>
          </p:nvPr>
        </p:nvSpPr>
        <p:spPr>
          <a:xfrm>
            <a:off x="311675" y="177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When is research software used?</a:t>
            </a:r>
            <a:endParaRPr b="1"/>
          </a:p>
        </p:txBody>
      </p:sp>
      <p:sp>
        <p:nvSpPr>
          <p:cNvPr id="107" name="Google Shape;107;p17"/>
          <p:cNvSpPr txBox="1"/>
          <p:nvPr/>
        </p:nvSpPr>
        <p:spPr>
          <a:xfrm>
            <a:off x="311700" y="4256225"/>
            <a:ext cx="8520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333333"/>
                </a:solidFill>
                <a:latin typeface="Nunito"/>
                <a:ea typeface="Nunito"/>
                <a:cs typeface="Nunito"/>
                <a:sym typeface="Nunito"/>
              </a:rPr>
              <a:t> Image from the Jisc </a:t>
            </a:r>
            <a:r>
              <a:rPr i="1" lang="en" sz="1100">
                <a:solidFill>
                  <a:srgbClr val="333333"/>
                </a:solidFill>
                <a:latin typeface="Nunito"/>
                <a:ea typeface="Nunito"/>
                <a:cs typeface="Nunito"/>
                <a:sym typeface="Nunito"/>
              </a:rPr>
              <a:t>RDM toolkit. Available at </a:t>
            </a:r>
            <a:r>
              <a:rPr i="1" lang="en" sz="11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link</a:t>
            </a:r>
            <a:r>
              <a:rPr i="1" lang="en" sz="1100">
                <a:solidFill>
                  <a:srgbClr val="333333"/>
                </a:solidFill>
                <a:latin typeface="Nunito"/>
                <a:ea typeface="Nunito"/>
                <a:cs typeface="Nunito"/>
                <a:sym typeface="Nunito"/>
              </a:rPr>
              <a:t> published under </a:t>
            </a:r>
            <a:r>
              <a:rPr i="1" lang="en" sz="11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CC BY-NC-ND</a:t>
            </a:r>
            <a:endParaRPr i="1" sz="11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08" name="Google Shape;108;p17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109" name="Google Shape;109;p17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110" name="Google Shape;110;p17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11" name="Google Shape;111;p17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6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12" name="Google Shape;112;p17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7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13" name="Google Shape;113;p17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14" name="Google Shape;114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48898" y="750638"/>
            <a:ext cx="3646200" cy="364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Some statistics about research software</a:t>
            </a:r>
            <a:endParaRPr b="1"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highlight>
                  <a:srgbClr val="FFFFFF"/>
                </a:highlight>
              </a:rPr>
              <a:t>“</a:t>
            </a:r>
            <a:r>
              <a:rPr lang="en" sz="1900">
                <a:highlight>
                  <a:srgbClr val="FFFFFF"/>
                </a:highlight>
              </a:rPr>
              <a:t>Between 1995 and 2016, the National Science Foundation awarded </a:t>
            </a:r>
            <a:r>
              <a:rPr b="1" lang="en" sz="1900">
                <a:highlight>
                  <a:srgbClr val="FFFFFF"/>
                </a:highlight>
              </a:rPr>
              <a:t>$9.6 billion</a:t>
            </a:r>
            <a:r>
              <a:rPr lang="en" sz="1900">
                <a:highlight>
                  <a:srgbClr val="FFFFFF"/>
                </a:highlight>
              </a:rPr>
              <a:t> in funding to projects that included software in their abstracts.</a:t>
            </a:r>
            <a:r>
              <a:rPr lang="en" sz="1900">
                <a:highlight>
                  <a:srgbClr val="FFFFFF"/>
                </a:highlight>
                <a:uFill>
                  <a:noFill/>
                </a:uFill>
                <a:hlinkClick r:id="rId3"/>
              </a:rPr>
              <a:t>[</a:t>
            </a:r>
            <a:r>
              <a:rPr lang="en" sz="1900">
                <a:highlight>
                  <a:srgbClr val="FFFFFF"/>
                </a:highlight>
              </a:rPr>
              <a:t>1] </a:t>
            </a:r>
            <a:endParaRPr sz="19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highlight>
                  <a:srgbClr val="FFFFFF"/>
                </a:highlight>
              </a:rPr>
              <a:t>80% of articles published in Science and Nature</a:t>
            </a:r>
            <a:r>
              <a:rPr lang="en" sz="1900">
                <a:highlight>
                  <a:srgbClr val="FFFFFF"/>
                </a:highlight>
              </a:rPr>
              <a:t> explicitly mention research software.</a:t>
            </a:r>
            <a:r>
              <a:rPr lang="en" sz="1900">
                <a:highlight>
                  <a:srgbClr val="FFFFFF"/>
                </a:highlight>
                <a:uFill>
                  <a:noFill/>
                </a:uFill>
                <a:hlinkClick r:id="rId4"/>
              </a:rPr>
              <a:t>[2]</a:t>
            </a:r>
            <a:endParaRPr sz="19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highlight>
                  <a:srgbClr val="FFFFFF"/>
                </a:highlight>
              </a:rPr>
              <a:t>95% of researchers report using research software</a:t>
            </a:r>
            <a:r>
              <a:rPr lang="en" sz="1900">
                <a:highlight>
                  <a:srgbClr val="FFFFFF"/>
                </a:highlight>
              </a:rPr>
              <a:t>, and </a:t>
            </a:r>
            <a:r>
              <a:rPr b="1" lang="en" sz="1900">
                <a:highlight>
                  <a:srgbClr val="FFFFFF"/>
                </a:highlight>
              </a:rPr>
              <a:t>2/3 could not do their research without it</a:t>
            </a:r>
            <a:r>
              <a:rPr lang="en" sz="1900">
                <a:highlight>
                  <a:srgbClr val="FFFFFF"/>
                </a:highlight>
              </a:rPr>
              <a:t>.</a:t>
            </a:r>
            <a:r>
              <a:rPr lang="en" sz="1900">
                <a:highlight>
                  <a:srgbClr val="FFFFFF"/>
                </a:highlight>
                <a:uFill>
                  <a:noFill/>
                </a:uFill>
                <a:hlinkClick r:id="rId5"/>
              </a:rPr>
              <a:t>[3]</a:t>
            </a:r>
            <a:endParaRPr sz="19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highlight>
                  <a:srgbClr val="FFFFFF"/>
                </a:highlight>
              </a:rPr>
              <a:t>On average, scientists spend </a:t>
            </a:r>
            <a:r>
              <a:rPr b="1" lang="en" sz="1900">
                <a:highlight>
                  <a:srgbClr val="FFFFFF"/>
                </a:highlight>
              </a:rPr>
              <a:t>30% of their time developing </a:t>
            </a:r>
            <a:r>
              <a:rPr lang="en" sz="1900">
                <a:highlight>
                  <a:srgbClr val="FFFFFF"/>
                </a:highlight>
              </a:rPr>
              <a:t>research software</a:t>
            </a:r>
            <a:r>
              <a:rPr b="1" lang="en" sz="1900">
                <a:highlight>
                  <a:srgbClr val="FFFFFF"/>
                </a:highlight>
              </a:rPr>
              <a:t> </a:t>
            </a:r>
            <a:r>
              <a:rPr lang="en" sz="1900">
                <a:highlight>
                  <a:srgbClr val="FFFFFF"/>
                </a:highlight>
              </a:rPr>
              <a:t>and</a:t>
            </a:r>
            <a:r>
              <a:rPr b="1" lang="en" sz="1900">
                <a:highlight>
                  <a:srgbClr val="FFFFFF"/>
                </a:highlight>
              </a:rPr>
              <a:t> 40% of their time using </a:t>
            </a:r>
            <a:r>
              <a:rPr lang="en" sz="1900">
                <a:highlight>
                  <a:srgbClr val="FFFFFF"/>
                </a:highlight>
              </a:rPr>
              <a:t>research software.</a:t>
            </a:r>
            <a:r>
              <a:rPr lang="en" sz="1900">
                <a:highlight>
                  <a:srgbClr val="FFFFFF"/>
                </a:highlight>
                <a:uFill>
                  <a:noFill/>
                </a:uFill>
                <a:hlinkClick r:id="rId6"/>
              </a:rPr>
              <a:t>[4]</a:t>
            </a:r>
            <a:r>
              <a:rPr lang="en" sz="1900">
                <a:highlight>
                  <a:srgbClr val="FFFFFF"/>
                </a:highlight>
              </a:rPr>
              <a:t>”</a:t>
            </a:r>
            <a:endParaRPr sz="19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21" name="Google Shape;121;p18"/>
          <p:cNvSpPr txBox="1"/>
          <p:nvPr/>
        </p:nvSpPr>
        <p:spPr>
          <a:xfrm>
            <a:off x="582075" y="4256225"/>
            <a:ext cx="8520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Nunito"/>
                <a:ea typeface="Nunito"/>
                <a:cs typeface="Nunito"/>
                <a:sym typeface="Nunito"/>
              </a:rPr>
              <a:t>Christina Maimone. (2019). North Western Research Computing and Data Services Updates, Events, and Resources. (</a:t>
            </a:r>
            <a:r>
              <a:rPr lang="en" sz="11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7"/>
              </a:rPr>
              <a:t>link</a:t>
            </a:r>
            <a:r>
              <a:rPr lang="en" sz="1100">
                <a:latin typeface="Nunito"/>
                <a:ea typeface="Nunito"/>
                <a:cs typeface="Nunito"/>
                <a:sym typeface="Nunito"/>
              </a:rPr>
              <a:t>)</a:t>
            </a:r>
            <a:endParaRPr i="1" sz="11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22" name="Google Shape;122;p18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123" name="Google Shape;123;p18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124" name="Google Shape;124;p18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8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5" name="Google Shape;125;p18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9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26" name="Google Shape;126;p18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10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27" name="Google Shape;127;p18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title"/>
          </p:nvPr>
        </p:nvSpPr>
        <p:spPr>
          <a:xfrm>
            <a:off x="311700" y="642300"/>
            <a:ext cx="8520600" cy="19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5800">
                <a:solidFill>
                  <a:schemeClr val="lt1"/>
                </a:solidFill>
              </a:rPr>
              <a:t>25</a:t>
            </a:r>
            <a:r>
              <a:rPr b="1" lang="en" sz="15800">
                <a:solidFill>
                  <a:schemeClr val="lt1"/>
                </a:solidFill>
              </a:rPr>
              <a:t>%</a:t>
            </a:r>
            <a:endParaRPr b="1" sz="15800">
              <a:solidFill>
                <a:schemeClr val="lt1"/>
              </a:solidFill>
            </a:endParaRPr>
          </a:p>
        </p:txBody>
      </p:sp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311700" y="2688400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lt1"/>
                </a:solidFill>
              </a:rPr>
              <a:t>International research produces new code!</a:t>
            </a:r>
            <a:endParaRPr sz="3400">
              <a:solidFill>
                <a:schemeClr val="lt1"/>
              </a:solidFill>
            </a:endParaRPr>
          </a:p>
          <a:p>
            <a:pPr indent="0" lvl="0" marL="0" rtl="0" algn="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300">
              <a:solidFill>
                <a:schemeClr val="lt2"/>
              </a:solidFill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3612300" y="4071800"/>
            <a:ext cx="5220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 sz="1100"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rPr>
              <a:t>OECD International Survey of Science 2018 </a:t>
            </a:r>
            <a:r>
              <a:rPr i="1" lang="en" sz="1100" u="sng"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https://www.oecd-ilibrary.org/docserver/1b06c47c-en.pdf</a:t>
            </a:r>
            <a:endParaRPr i="1" sz="11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35" name="Google Shape;135;p19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136" name="Google Shape;136;p19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137" name="Google Shape;137;p19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https://talarify.co.za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8" name="Google Shape;138;p19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https://rsse.africa/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39" name="Google Shape;139;p19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  <a:hlinkClick r:id="rId6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https://researchsoft.org/</a:t>
              </a:r>
              <a:r>
                <a:rPr lang="en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40" name="Google Shape;140;p19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idx="1" type="body"/>
          </p:nvPr>
        </p:nvSpPr>
        <p:spPr>
          <a:xfrm>
            <a:off x="311675" y="353650"/>
            <a:ext cx="8676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solidFill>
                  <a:schemeClr val="accent1"/>
                </a:solidFill>
              </a:rPr>
              <a:t>&gt;57% of projects: bus factor &lt;= 1</a:t>
            </a:r>
            <a:endParaRPr sz="4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“Bus factor: A</a:t>
            </a:r>
            <a:r>
              <a:rPr lang="en"/>
              <a:t> measure of the number of developers who understand a specific software project and could, with only a cursory review of the project, maintain or extend the code. 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457200" lvl="0" marL="13716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BF = 1 : project is completely reliant on only one developer. 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If this developer finds new employment, becomes ill or is hit by the proverbial bus, the project will fail.” </a:t>
            </a:r>
            <a:endParaRPr/>
          </a:p>
        </p:txBody>
      </p:sp>
      <p:sp>
        <p:nvSpPr>
          <p:cNvPr id="146" name="Google Shape;146;p20"/>
          <p:cNvSpPr txBox="1"/>
          <p:nvPr/>
        </p:nvSpPr>
        <p:spPr>
          <a:xfrm>
            <a:off x="2820875" y="4025225"/>
            <a:ext cx="6011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Nunito"/>
                <a:ea typeface="Nunito"/>
                <a:cs typeface="Nunito"/>
                <a:sym typeface="Nunito"/>
              </a:rPr>
              <a:t>RSE International Survey , 2022</a:t>
            </a:r>
            <a:endParaRPr i="1" sz="11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https://softwaresaved.github.io/international-survey-2022/</a:t>
            </a:r>
            <a:r>
              <a:rPr i="1" lang="en" sz="1100">
                <a:latin typeface="Nunito"/>
                <a:ea typeface="Nunito"/>
                <a:cs typeface="Nunito"/>
                <a:sym typeface="Nunito"/>
              </a:rPr>
              <a:t> </a:t>
            </a:r>
            <a:endParaRPr i="1" sz="11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47" name="Google Shape;147;p20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148" name="Google Shape;148;p20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149" name="Google Shape;149;p20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0" name="Google Shape;150;p20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51" name="Google Shape;151;p20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6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52" name="Google Shape;152;p20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3" name="Google Shape;153;p20"/>
          <p:cNvGrpSpPr/>
          <p:nvPr/>
        </p:nvGrpSpPr>
        <p:grpSpPr>
          <a:xfrm>
            <a:off x="311678" y="2458152"/>
            <a:ext cx="1541328" cy="846639"/>
            <a:chOff x="4855838" y="210513"/>
            <a:chExt cx="2119538" cy="1263075"/>
          </a:xfrm>
        </p:grpSpPr>
        <p:pic>
          <p:nvPicPr>
            <p:cNvPr id="154" name="Google Shape;154;p2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712300" y="210513"/>
              <a:ext cx="1263075" cy="1263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Google Shape;155;p2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855838" y="210513"/>
              <a:ext cx="1263075" cy="1263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Who are the people developing research software?</a:t>
            </a:r>
            <a:endParaRPr b="1" sz="2400"/>
          </a:p>
        </p:txBody>
      </p:sp>
      <p:sp>
        <p:nvSpPr>
          <p:cNvPr id="161" name="Google Shape;16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&gt; 55%</a:t>
            </a:r>
            <a:r>
              <a:rPr lang="en">
                <a:solidFill>
                  <a:schemeClr val="accent1"/>
                </a:solidFill>
              </a:rPr>
              <a:t> </a:t>
            </a:r>
            <a:r>
              <a:rPr lang="en"/>
              <a:t>PhD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&gt; 40%</a:t>
            </a:r>
            <a:r>
              <a:rPr lang="en"/>
              <a:t> not professional software developers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&gt; 20%</a:t>
            </a:r>
            <a:r>
              <a:rPr lang="en"/>
              <a:t> previously in industry job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&gt; 50%</a:t>
            </a:r>
            <a:r>
              <a:rPr lang="en"/>
              <a:t> part of a dedicated research software group in institution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&gt; 53%</a:t>
            </a:r>
            <a:r>
              <a:rPr lang="en"/>
              <a:t> work as sole software developer or in a team of two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~ </a:t>
            </a:r>
            <a:r>
              <a:rPr b="1" lang="en">
                <a:solidFill>
                  <a:schemeClr val="accent1"/>
                </a:solidFill>
              </a:rPr>
              <a:t>49%</a:t>
            </a:r>
            <a:r>
              <a:rPr lang="en"/>
              <a:t> use open source licenses for their code all the time</a:t>
            </a:r>
            <a:endParaRPr/>
          </a:p>
        </p:txBody>
      </p:sp>
      <p:sp>
        <p:nvSpPr>
          <p:cNvPr id="162" name="Google Shape;162;p21"/>
          <p:cNvSpPr txBox="1"/>
          <p:nvPr/>
        </p:nvSpPr>
        <p:spPr>
          <a:xfrm>
            <a:off x="2820900" y="3983875"/>
            <a:ext cx="6011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Nunito"/>
                <a:ea typeface="Nunito"/>
                <a:cs typeface="Nunito"/>
                <a:sym typeface="Nunito"/>
              </a:rPr>
              <a:t>RSE International Survey , 2022</a:t>
            </a:r>
            <a:endParaRPr i="1" sz="11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https://softwaresaved.github.io/international-survey-2022/</a:t>
            </a:r>
            <a:r>
              <a:rPr i="1" lang="en" sz="1100">
                <a:latin typeface="Nunito"/>
                <a:ea typeface="Nunito"/>
                <a:cs typeface="Nunito"/>
                <a:sym typeface="Nunito"/>
              </a:rPr>
              <a:t> </a:t>
            </a:r>
            <a:endParaRPr i="1" sz="11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3" name="Google Shape;16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2025" y="1068575"/>
            <a:ext cx="1360275" cy="1360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" name="Google Shape;164;p21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165" name="Google Shape;165;p21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166" name="Google Shape;166;p21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7" name="Google Shape;167;p21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6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68" name="Google Shape;168;p21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7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69" name="Google Shape;169;p21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/>
          <p:nvPr/>
        </p:nvSpPr>
        <p:spPr>
          <a:xfrm>
            <a:off x="0" y="-109375"/>
            <a:ext cx="9144000" cy="4719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22"/>
          <p:cNvPicPr preferRelativeResize="0"/>
          <p:nvPr/>
        </p:nvPicPr>
        <p:blipFill rotWithShape="1">
          <a:blip r:embed="rId3">
            <a:alphaModFix/>
          </a:blip>
          <a:srcRect b="18376" l="19650" r="16569" t="15782"/>
          <a:stretch/>
        </p:blipFill>
        <p:spPr>
          <a:xfrm>
            <a:off x="-12" y="-153626"/>
            <a:ext cx="4657815" cy="4808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" name="Google Shape;176;p22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177" name="Google Shape;177;p22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178" name="Google Shape;178;p22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79" name="Google Shape;179;p22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80" name="Google Shape;180;p22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6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81" name="Google Shape;181;p22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2" name="Google Shape;182;p22"/>
          <p:cNvSpPr txBox="1"/>
          <p:nvPr>
            <p:ph type="title"/>
          </p:nvPr>
        </p:nvSpPr>
        <p:spPr>
          <a:xfrm>
            <a:off x="4572000" y="383875"/>
            <a:ext cx="4311000" cy="27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</a:rPr>
              <a:t>What do we know about the state of South African or African research software and the people who develops it?</a:t>
            </a:r>
            <a:endParaRPr b="1" sz="3400">
              <a:solidFill>
                <a:schemeClr val="lt1"/>
              </a:solidFill>
            </a:endParaRPr>
          </a:p>
        </p:txBody>
      </p:sp>
      <p:pic>
        <p:nvPicPr>
          <p:cNvPr id="183" name="Google Shape;183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55150" y="1342675"/>
            <a:ext cx="1043175" cy="10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36450" y="774625"/>
            <a:ext cx="784950" cy="78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84263" y="3034775"/>
            <a:ext cx="784950" cy="78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/>
          <p:nvPr/>
        </p:nvSpPr>
        <p:spPr>
          <a:xfrm>
            <a:off x="-21050" y="-7025"/>
            <a:ext cx="4593000" cy="5213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3"/>
          <p:cNvSpPr txBox="1"/>
          <p:nvPr>
            <p:ph type="title"/>
          </p:nvPr>
        </p:nvSpPr>
        <p:spPr>
          <a:xfrm>
            <a:off x="4771600" y="167700"/>
            <a:ext cx="4175400" cy="48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We have a growing </a:t>
            </a:r>
            <a:r>
              <a:rPr b="1" lang="en" sz="1700"/>
              <a:t>repertoire</a:t>
            </a:r>
            <a:r>
              <a:rPr b="1" lang="en" sz="1700"/>
              <a:t> of software-producing research projects on the continent including </a:t>
            </a:r>
            <a:endParaRPr b="1" sz="17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astronomy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genomics/bioinformatics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machine</a:t>
            </a:r>
            <a:r>
              <a:rPr lang="en" sz="1900">
                <a:solidFill>
                  <a:schemeClr val="dk2"/>
                </a:solidFill>
              </a:rPr>
              <a:t> learning applications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health and public health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geospatial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physics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computational social sciences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digital humanities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and more…</a:t>
            </a:r>
            <a:endParaRPr sz="1900">
              <a:solidFill>
                <a:schemeClr val="dk2"/>
              </a:solidFill>
            </a:endParaRPr>
          </a:p>
        </p:txBody>
      </p:sp>
      <p:pic>
        <p:nvPicPr>
          <p:cNvPr id="192" name="Google Shape;19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725" y="2390325"/>
            <a:ext cx="2019501" cy="201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 rotWithShape="1">
          <a:blip r:embed="rId4">
            <a:alphaModFix/>
          </a:blip>
          <a:srcRect b="18376" l="19650" r="16569" t="15782"/>
          <a:stretch/>
        </p:blipFill>
        <p:spPr>
          <a:xfrm>
            <a:off x="-53462" y="-7026"/>
            <a:ext cx="4657815" cy="4808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3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195" name="Google Shape;195;p23"/>
            <p:cNvGrpSpPr/>
            <p:nvPr/>
          </p:nvGrpSpPr>
          <p:grpSpPr>
            <a:xfrm>
              <a:off x="213925" y="4692850"/>
              <a:ext cx="4122025" cy="400200"/>
              <a:chOff x="213925" y="4692850"/>
              <a:chExt cx="4122025" cy="400200"/>
            </a:xfrm>
          </p:grpSpPr>
          <p:sp>
            <p:nvSpPr>
              <p:cNvPr id="196" name="Google Shape;196;p23"/>
              <p:cNvSpPr txBox="1"/>
              <p:nvPr/>
            </p:nvSpPr>
            <p:spPr>
              <a:xfrm>
                <a:off x="213925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https://talarify.co.za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97" name="Google Shape;197;p23"/>
              <p:cNvSpPr txBox="1"/>
              <p:nvPr/>
            </p:nvSpPr>
            <p:spPr>
              <a:xfrm>
                <a:off x="2408450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6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https://rsse.africa/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98" name="Google Shape;198;p23"/>
            <p:cNvSpPr txBox="1"/>
            <p:nvPr/>
          </p:nvSpPr>
          <p:spPr>
            <a:xfrm>
              <a:off x="6530500" y="4651538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7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99" name="Google Shape;199;p23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200" name="Google Shape;200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86075" y="703550"/>
            <a:ext cx="2385849" cy="2385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African respondents in SSI surveys since 2017</a:t>
            </a:r>
            <a:endParaRPr b="1"/>
          </a:p>
        </p:txBody>
      </p:sp>
      <p:sp>
        <p:nvSpPr>
          <p:cNvPr id="206" name="Google Shape;206;p24"/>
          <p:cNvSpPr/>
          <p:nvPr/>
        </p:nvSpPr>
        <p:spPr>
          <a:xfrm>
            <a:off x="6323125" y="1235000"/>
            <a:ext cx="2509200" cy="2392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Nunito"/>
                <a:ea typeface="Nunito"/>
                <a:cs typeface="Nunito"/>
                <a:sym typeface="Nunito"/>
              </a:rPr>
              <a:t>2022</a:t>
            </a:r>
            <a:endParaRPr b="1" sz="24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South Africa:  	2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7" name="Google Shape;207;p24"/>
          <p:cNvSpPr/>
          <p:nvPr/>
        </p:nvSpPr>
        <p:spPr>
          <a:xfrm>
            <a:off x="311725" y="1235000"/>
            <a:ext cx="2509200" cy="2392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Nunito"/>
                <a:ea typeface="Nunito"/>
                <a:cs typeface="Nunito"/>
                <a:sym typeface="Nunito"/>
              </a:rPr>
              <a:t>2017</a:t>
            </a:r>
            <a:endParaRPr b="1" sz="24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South Africa:  	22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8" name="Google Shape;208;p24"/>
          <p:cNvSpPr/>
          <p:nvPr/>
        </p:nvSpPr>
        <p:spPr>
          <a:xfrm>
            <a:off x="3317425" y="1235000"/>
            <a:ext cx="2509200" cy="2392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Nunito"/>
                <a:ea typeface="Nunito"/>
                <a:cs typeface="Nunito"/>
                <a:sym typeface="Nunito"/>
              </a:rPr>
              <a:t>2018</a:t>
            </a:r>
            <a:endParaRPr b="1" sz="24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South Africa:  	23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Botswana: 		2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Malawi: 			1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Nigeria: 			1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Mauritius: 		1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Ethiopia: 		1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9" name="Google Shape;209;p24"/>
          <p:cNvSpPr txBox="1"/>
          <p:nvPr/>
        </p:nvSpPr>
        <p:spPr>
          <a:xfrm>
            <a:off x="2898025" y="4087025"/>
            <a:ext cx="5934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Nunito"/>
                <a:ea typeface="Nunito"/>
                <a:cs typeface="Nunito"/>
                <a:sym typeface="Nunito"/>
              </a:rPr>
              <a:t>2017 &amp; 2018 survey: </a:t>
            </a:r>
            <a:r>
              <a:rPr i="1" lang="en" sz="11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https://github.com/softwaresaved/international-survey</a:t>
            </a:r>
            <a:r>
              <a:rPr i="1" lang="en" sz="1100">
                <a:latin typeface="Nunito"/>
                <a:ea typeface="Nunito"/>
                <a:cs typeface="Nunito"/>
                <a:sym typeface="Nunito"/>
              </a:rPr>
              <a:t> </a:t>
            </a:r>
            <a:endParaRPr i="1" sz="11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Nunito"/>
                <a:ea typeface="Nunito"/>
                <a:cs typeface="Nunito"/>
                <a:sym typeface="Nunito"/>
              </a:rPr>
              <a:t>2022 survey: </a:t>
            </a:r>
            <a:r>
              <a:rPr i="1" lang="en" sz="11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https://github.com/softwaresaved/international-survey-2022</a:t>
            </a:r>
            <a:r>
              <a:rPr i="1" lang="en" sz="1100">
                <a:latin typeface="Nunito"/>
                <a:ea typeface="Nunito"/>
                <a:cs typeface="Nunito"/>
                <a:sym typeface="Nunito"/>
              </a:rPr>
              <a:t> </a:t>
            </a:r>
            <a:endParaRPr i="1" sz="11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210" name="Google Shape;210;p24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211" name="Google Shape;211;p24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212" name="Google Shape;212;p24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13" name="Google Shape;213;p24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6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14" name="Google Shape;214;p24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7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15" name="Google Shape;215;p24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African research software stakeholders mapped</a:t>
            </a:r>
            <a:endParaRPr b="1"/>
          </a:p>
        </p:txBody>
      </p:sp>
      <p:sp>
        <p:nvSpPr>
          <p:cNvPr id="221" name="Google Shape;221;p25"/>
          <p:cNvSpPr txBox="1"/>
          <p:nvPr>
            <p:ph idx="4294967295" type="body"/>
          </p:nvPr>
        </p:nvSpPr>
        <p:spPr>
          <a:xfrm>
            <a:off x="311700" y="10595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342F2E"/>
                </a:solidFill>
                <a:highlight>
                  <a:srgbClr val="FFFFFF"/>
                </a:highlight>
              </a:rPr>
              <a:t>ReSA 2022</a:t>
            </a:r>
            <a:r>
              <a:rPr lang="en" sz="1900">
                <a:solidFill>
                  <a:srgbClr val="342F2E"/>
                </a:solidFill>
                <a:highlight>
                  <a:srgbClr val="FFFFFF"/>
                </a:highlight>
              </a:rPr>
              <a:t>: Benin, Botswana, Cameroon, Democratic Republic of the Congo (DRC), Ghana, Kenya, Namibia, Nigeria, and South Africa. </a:t>
            </a:r>
            <a:endParaRPr sz="1900">
              <a:solidFill>
                <a:srgbClr val="342F2E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42F2E"/>
                </a:solidFill>
                <a:highlight>
                  <a:srgbClr val="FFFFFF"/>
                </a:highlight>
              </a:rPr>
              <a:t>39 Communities or organisations involved in Research Software</a:t>
            </a:r>
            <a:endParaRPr sz="1900">
              <a:solidFill>
                <a:srgbClr val="342F2E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42F2E"/>
                </a:solidFill>
                <a:highlight>
                  <a:srgbClr val="FFFFFF"/>
                </a:highlight>
              </a:rPr>
              <a:t>In South Africa: </a:t>
            </a:r>
            <a:endParaRPr sz="1900">
              <a:solidFill>
                <a:srgbClr val="342F2E"/>
              </a:solidFill>
              <a:highlight>
                <a:srgbClr val="FFFFFF"/>
              </a:highlight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rgbClr val="342F2E"/>
              </a:buClr>
              <a:buSzPts val="1900"/>
              <a:buChar char="●"/>
            </a:pPr>
            <a:r>
              <a:rPr lang="en" sz="1900">
                <a:solidFill>
                  <a:srgbClr val="342F2E"/>
                </a:solidFill>
                <a:highlight>
                  <a:srgbClr val="FFFFFF"/>
                </a:highlight>
              </a:rPr>
              <a:t>South African National Bioinformatics Institute</a:t>
            </a:r>
            <a:endParaRPr sz="1900">
              <a:solidFill>
                <a:srgbClr val="342F2E"/>
              </a:solidFill>
              <a:highlight>
                <a:srgbClr val="FFFFFF"/>
              </a:highlight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342F2E"/>
              </a:buClr>
              <a:buSzPts val="1900"/>
              <a:buChar char="●"/>
            </a:pPr>
            <a:r>
              <a:rPr lang="en" sz="1900">
                <a:solidFill>
                  <a:srgbClr val="342F2E"/>
                </a:solidFill>
                <a:highlight>
                  <a:srgbClr val="FFFFFF"/>
                </a:highlight>
              </a:rPr>
              <a:t>Council for Scientific and Industrial Research</a:t>
            </a:r>
            <a:endParaRPr sz="1900">
              <a:solidFill>
                <a:srgbClr val="342F2E"/>
              </a:solidFill>
              <a:highlight>
                <a:srgbClr val="FFFFFF"/>
              </a:highlight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342F2E"/>
              </a:buClr>
              <a:buSzPts val="1900"/>
              <a:buChar char="●"/>
            </a:pPr>
            <a:r>
              <a:rPr lang="en" sz="1900">
                <a:solidFill>
                  <a:srgbClr val="342F2E"/>
                </a:solidFill>
                <a:highlight>
                  <a:srgbClr val="FFFFFF"/>
                </a:highlight>
              </a:rPr>
              <a:t>UCT eResearch</a:t>
            </a:r>
            <a:endParaRPr sz="1900">
              <a:solidFill>
                <a:srgbClr val="342F2E"/>
              </a:solidFill>
              <a:highlight>
                <a:srgbClr val="FFFFFF"/>
              </a:highlight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342F2E"/>
              </a:buClr>
              <a:buSzPts val="1900"/>
              <a:buChar char="●"/>
            </a:pPr>
            <a:r>
              <a:rPr lang="en" sz="1900">
                <a:solidFill>
                  <a:srgbClr val="342F2E"/>
                </a:solidFill>
                <a:highlight>
                  <a:srgbClr val="FFFFFF"/>
                </a:highlight>
              </a:rPr>
              <a:t>RSE at SUN</a:t>
            </a:r>
            <a:endParaRPr sz="1900">
              <a:solidFill>
                <a:srgbClr val="342F2E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>
              <a:solidFill>
                <a:srgbClr val="342F2E"/>
              </a:solidFill>
              <a:highlight>
                <a:srgbClr val="FFFFFF"/>
              </a:highlight>
            </a:endParaRPr>
          </a:p>
        </p:txBody>
      </p:sp>
      <p:sp>
        <p:nvSpPr>
          <p:cNvPr id="222" name="Google Shape;222;p25"/>
          <p:cNvSpPr txBox="1"/>
          <p:nvPr/>
        </p:nvSpPr>
        <p:spPr>
          <a:xfrm>
            <a:off x="-247800" y="4213950"/>
            <a:ext cx="9080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333333"/>
                </a:solidFill>
                <a:highlight>
                  <a:srgbClr val="F5F5F5"/>
                </a:highlight>
                <a:latin typeface="Nunito"/>
                <a:ea typeface="Nunito"/>
                <a:cs typeface="Nunito"/>
                <a:sym typeface="Nunito"/>
              </a:rPr>
              <a:t>Martinez, Paula Andrea. (2022) doi.org/10.5281/zenodo.7179892</a:t>
            </a:r>
            <a:endParaRPr i="1" sz="11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223" name="Google Shape;223;p25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224" name="Google Shape;224;p25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225" name="Google Shape;225;p25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3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26" name="Google Shape;226;p25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27" name="Google Shape;227;p25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5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28" name="Google Shape;228;p25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"/>
          <p:cNvSpPr txBox="1"/>
          <p:nvPr>
            <p:ph type="title"/>
          </p:nvPr>
        </p:nvSpPr>
        <p:spPr>
          <a:xfrm>
            <a:off x="311700" y="445025"/>
            <a:ext cx="86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African research software stakeholders map v2.0</a:t>
            </a:r>
            <a:endParaRPr b="1"/>
          </a:p>
        </p:txBody>
      </p:sp>
      <p:sp>
        <p:nvSpPr>
          <p:cNvPr id="234" name="Google Shape;234;p26"/>
          <p:cNvSpPr txBox="1"/>
          <p:nvPr>
            <p:ph idx="4294967295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342F2E"/>
                </a:solidFill>
                <a:highlight>
                  <a:srgbClr val="FFFFFF"/>
                </a:highlight>
              </a:rPr>
              <a:t>Talarify 2023</a:t>
            </a:r>
            <a:r>
              <a:rPr lang="en" sz="1900">
                <a:solidFill>
                  <a:srgbClr val="342F2E"/>
                </a:solidFill>
                <a:highlight>
                  <a:srgbClr val="FFFFFF"/>
                </a:highlight>
              </a:rPr>
              <a:t>: 26 African countries (67 in South Africa)</a:t>
            </a:r>
            <a:endParaRPr sz="1900">
              <a:solidFill>
                <a:srgbClr val="342F2E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342F2E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>
              <a:solidFill>
                <a:srgbClr val="342F2E"/>
              </a:solidFill>
              <a:highlight>
                <a:srgbClr val="FFFFFF"/>
              </a:highlight>
            </a:endParaRPr>
          </a:p>
        </p:txBody>
      </p:sp>
      <p:sp>
        <p:nvSpPr>
          <p:cNvPr id="235" name="Google Shape;235;p26"/>
          <p:cNvSpPr txBox="1"/>
          <p:nvPr/>
        </p:nvSpPr>
        <p:spPr>
          <a:xfrm>
            <a:off x="734700" y="4214688"/>
            <a:ext cx="8409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333333"/>
                </a:solidFill>
                <a:highlight>
                  <a:srgbClr val="F5F5F5"/>
                </a:highlight>
                <a:latin typeface="Nunito"/>
                <a:ea typeface="Nunito"/>
                <a:cs typeface="Nunito"/>
                <a:sym typeface="Nunito"/>
              </a:rPr>
              <a:t>Nomalungelo Maphanga, &amp; Anelda Van der Walt. (2023). doi.org/10.5281/zenodo.7594454</a:t>
            </a:r>
            <a:endParaRPr i="1" sz="11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236" name="Google Shape;236;p26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237" name="Google Shape;237;p26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238" name="Google Shape;238;p26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3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39" name="Google Shape;239;p26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40" name="Google Shape;240;p26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5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41" name="Google Shape;241;p26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aphicFrame>
        <p:nvGraphicFramePr>
          <p:cNvPr id="242" name="Google Shape;242;p26"/>
          <p:cNvGraphicFramePr/>
          <p:nvPr/>
        </p:nvGraphicFramePr>
        <p:xfrm>
          <a:off x="952500" y="14548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{CA5118B5-18F8-4025-8D91-91A554A83F89}</a:tableStyleId>
              </a:tblPr>
              <a:tblGrid>
                <a:gridCol w="4817575"/>
                <a:gridCol w="2421425"/>
              </a:tblGrid>
              <a:tr h="228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Type</a:t>
                      </a:r>
                      <a:endParaRPr b="1" i="1"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B cap="flat" cmpd="sng" w="228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Number mapped</a:t>
                      </a:r>
                      <a:endParaRPr b="1" sz="15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91425" marL="91425" anchor="b"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28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93B3"/>
                    </a:solidFill>
                  </a:tcPr>
                </a:tc>
              </a:tr>
              <a:tr h="228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Community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78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22850">
                      <a:solidFill>
                        <a:srgbClr val="8093B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</a:tr>
              <a:tr h="228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Research organisation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52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/>
                    </a:solidFill>
                  </a:tcPr>
                </a:tc>
              </a:tr>
              <a:tr h="228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Research group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19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/>
                    </a:solidFill>
                  </a:tcPr>
                </a:tc>
              </a:tr>
              <a:tr h="228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Training provider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7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/>
                    </a:solidFill>
                  </a:tcPr>
                </a:tc>
              </a:tr>
              <a:tr h="228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Research infrastructure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/>
                    </a:solidFill>
                  </a:tcPr>
                </a:tc>
              </a:tr>
              <a:tr h="228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Research software project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/>
                    </a:solidFill>
                  </a:tcPr>
                </a:tc>
              </a:tr>
              <a:tr h="318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National Research and Education Network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/>
                    </a:solidFill>
                  </a:tcPr>
                </a:tc>
              </a:tr>
              <a:tr h="228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Civic Tech organisation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/>
                    </a:solidFill>
                  </a:tcPr>
                </a:tc>
              </a:tr>
              <a:tr h="228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Advisory body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R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28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5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228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"/>
          <p:cNvSpPr txBox="1"/>
          <p:nvPr>
            <p:ph type="title"/>
          </p:nvPr>
        </p:nvSpPr>
        <p:spPr>
          <a:xfrm>
            <a:off x="311700" y="228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Research Software Indaba - South Africa 2023</a:t>
            </a:r>
            <a:endParaRPr b="1"/>
          </a:p>
        </p:txBody>
      </p:sp>
      <p:pic>
        <p:nvPicPr>
          <p:cNvPr id="248" name="Google Shape;24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275" y="800850"/>
            <a:ext cx="2421401" cy="3424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9" name="Google Shape;249;p27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250" name="Google Shape;250;p27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251" name="Google Shape;251;p27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52" name="Google Shape;252;p27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53" name="Google Shape;253;p27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6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54" name="Google Shape;254;p27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aphicFrame>
        <p:nvGraphicFramePr>
          <p:cNvPr id="255" name="Google Shape;255;p27"/>
          <p:cNvGraphicFramePr/>
          <p:nvPr/>
        </p:nvGraphicFramePr>
        <p:xfrm>
          <a:off x="3242275" y="85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{CA5118B5-18F8-4025-8D91-91A554A83F89}</a:tableStyleId>
              </a:tblPr>
              <a:tblGrid>
                <a:gridCol w="4520150"/>
                <a:gridCol w="976475"/>
              </a:tblGrid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Is your organisation involved in…</a:t>
                      </a:r>
                      <a:endParaRPr b="1"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Responses</a:t>
                      </a:r>
                      <a:endParaRPr b="1"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4EC"/>
                    </a:solidFill>
                  </a:tcPr>
                </a:tc>
              </a:tr>
              <a:tr h="211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Research software or systems (data/compute) </a:t>
                      </a:r>
                      <a:r>
                        <a:rPr b="1"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development and/or maintenance for in-house research</a:t>
                      </a:r>
                      <a:endParaRPr b="1"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16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1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Employ</a:t>
                      </a: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 research software or infrastructure developers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13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1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Training</a:t>
                      </a: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 in research software or infrastructure development, maintenance, etc.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13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1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Research software or systems (data/compute) </a:t>
                      </a:r>
                      <a:r>
                        <a:rPr b="1"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development and/or maintenance as a service </a:t>
                      </a: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to others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11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7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Provide access to specialised infrastructure </a:t>
                      </a: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on which research software runs (cloud/HPC)</a:t>
                      </a:r>
                      <a:endParaRPr b="1"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10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7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Develop policies</a:t>
                      </a: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 related to the research software ecosystem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9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7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Provide funding</a:t>
                      </a: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 for research software projects, infrastructure, research, training, etc</a:t>
                      </a:r>
                      <a:endParaRPr b="1"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7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Research software </a:t>
                      </a:r>
                      <a:r>
                        <a:rPr b="1"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project management</a:t>
                      </a:r>
                      <a:endParaRPr b="1"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7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Other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 sz="12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6" name="Google Shape;256;p27"/>
          <p:cNvSpPr txBox="1"/>
          <p:nvPr/>
        </p:nvSpPr>
        <p:spPr>
          <a:xfrm>
            <a:off x="2364200" y="4308400"/>
            <a:ext cx="6374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50">
                <a:solidFill>
                  <a:srgbClr val="333333"/>
                </a:solidFill>
                <a:highlight>
                  <a:srgbClr val="F5F5F5"/>
                </a:highlight>
                <a:latin typeface="Nunito"/>
                <a:ea typeface="Nunito"/>
                <a:cs typeface="Nunito"/>
                <a:sym typeface="Nunito"/>
              </a:rPr>
              <a:t>Anelda Van der Walt, &amp; Noxolo Chalale. (2023). doi.org/10.5281/zenodo.7980636</a:t>
            </a:r>
            <a:endParaRPr i="1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8"/>
          <p:cNvSpPr txBox="1"/>
          <p:nvPr>
            <p:ph type="title"/>
          </p:nvPr>
        </p:nvSpPr>
        <p:spPr>
          <a:xfrm>
            <a:off x="311700" y="228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International Research Funders Workshop ‘23</a:t>
            </a:r>
            <a:endParaRPr b="1"/>
          </a:p>
        </p:txBody>
      </p:sp>
      <p:grpSp>
        <p:nvGrpSpPr>
          <p:cNvPr id="262" name="Google Shape;262;p28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263" name="Google Shape;263;p28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264" name="Google Shape;264;p28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3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65" name="Google Shape;265;p28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66" name="Google Shape;266;p28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5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67" name="Google Shape;267;p28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68" name="Google Shape;268;p28"/>
          <p:cNvSpPr txBox="1"/>
          <p:nvPr/>
        </p:nvSpPr>
        <p:spPr>
          <a:xfrm>
            <a:off x="2364200" y="4308400"/>
            <a:ext cx="6374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50">
                <a:solidFill>
                  <a:srgbClr val="333333"/>
                </a:solidFill>
                <a:highlight>
                  <a:srgbClr val="F5F5F5"/>
                </a:highlight>
                <a:latin typeface="Nunito"/>
                <a:ea typeface="Nunito"/>
                <a:cs typeface="Nunito"/>
                <a:sym typeface="Nunito"/>
              </a:rPr>
              <a:t>https://adore.software/</a:t>
            </a:r>
            <a:endParaRPr i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69" name="Google Shape;26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953250"/>
            <a:ext cx="8839200" cy="242178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8"/>
          <p:cNvSpPr txBox="1"/>
          <p:nvPr/>
        </p:nvSpPr>
        <p:spPr>
          <a:xfrm>
            <a:off x="485425" y="3375025"/>
            <a:ext cx="7758600" cy="1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Amsterdam Declaration on Funding Research Software Sustainability (1.0). https://doi.org/10.5281/zenodo.8325436</a:t>
            </a:r>
            <a:endParaRPr sz="17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9"/>
          <p:cNvSpPr/>
          <p:nvPr/>
        </p:nvSpPr>
        <p:spPr>
          <a:xfrm>
            <a:off x="-21050" y="-7025"/>
            <a:ext cx="4593000" cy="5213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9"/>
          <p:cNvSpPr txBox="1"/>
          <p:nvPr>
            <p:ph type="title"/>
          </p:nvPr>
        </p:nvSpPr>
        <p:spPr>
          <a:xfrm>
            <a:off x="4771600" y="256825"/>
            <a:ext cx="4175400" cy="327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Huge opportunities to benefit from work done globally since 2010 for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</a:endParaRPr>
          </a:p>
        </p:txBody>
      </p:sp>
      <p:pic>
        <p:nvPicPr>
          <p:cNvPr id="277" name="Google Shape;2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725" y="2390325"/>
            <a:ext cx="2019501" cy="201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878" y="2514300"/>
            <a:ext cx="2120151" cy="212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9"/>
          <p:cNvPicPr preferRelativeResize="0"/>
          <p:nvPr/>
        </p:nvPicPr>
        <p:blipFill rotWithShape="1">
          <a:blip r:embed="rId5">
            <a:alphaModFix/>
          </a:blip>
          <a:srcRect b="18376" l="19650" r="16569" t="15782"/>
          <a:stretch/>
        </p:blipFill>
        <p:spPr>
          <a:xfrm>
            <a:off x="660387" y="511079"/>
            <a:ext cx="3749376" cy="387037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9"/>
          <p:cNvSpPr txBox="1"/>
          <p:nvPr/>
        </p:nvSpPr>
        <p:spPr>
          <a:xfrm>
            <a:off x="4771600" y="2320575"/>
            <a:ext cx="30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Montserrat"/>
              <a:buChar char="●"/>
            </a:pPr>
            <a:r>
              <a:rPr lang="en"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individuals</a:t>
            </a:r>
            <a:endParaRPr sz="17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Montserrat"/>
              <a:buChar char="●"/>
            </a:pPr>
            <a:r>
              <a:rPr lang="en"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research groups</a:t>
            </a:r>
            <a:endParaRPr/>
          </a:p>
        </p:txBody>
      </p:sp>
      <p:sp>
        <p:nvSpPr>
          <p:cNvPr id="281" name="Google Shape;281;p29"/>
          <p:cNvSpPr txBox="1"/>
          <p:nvPr/>
        </p:nvSpPr>
        <p:spPr>
          <a:xfrm>
            <a:off x="7126475" y="2320575"/>
            <a:ext cx="30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Montserrat"/>
              <a:buChar char="●"/>
            </a:pPr>
            <a:r>
              <a:rPr lang="en"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institutions</a:t>
            </a:r>
            <a:endParaRPr sz="17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Montserrat"/>
              <a:buChar char="●"/>
            </a:pPr>
            <a:r>
              <a:rPr lang="en"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funders </a:t>
            </a:r>
            <a:endParaRPr sz="17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82" name="Google Shape;282;p29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283" name="Google Shape;283;p29"/>
            <p:cNvGrpSpPr/>
            <p:nvPr/>
          </p:nvGrpSpPr>
          <p:grpSpPr>
            <a:xfrm>
              <a:off x="117825" y="4692850"/>
              <a:ext cx="4286700" cy="400200"/>
              <a:chOff x="117825" y="4692850"/>
              <a:chExt cx="4286700" cy="400200"/>
            </a:xfrm>
          </p:grpSpPr>
          <p:sp>
            <p:nvSpPr>
              <p:cNvPr id="284" name="Google Shape;284;p29"/>
              <p:cNvSpPr txBox="1"/>
              <p:nvPr/>
            </p:nvSpPr>
            <p:spPr>
              <a:xfrm>
                <a:off x="117825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6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https://talarify.co.za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85" name="Google Shape;285;p29"/>
              <p:cNvSpPr txBox="1"/>
              <p:nvPr/>
            </p:nvSpPr>
            <p:spPr>
              <a:xfrm>
                <a:off x="247702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7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https://rsse.africa/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86" name="Google Shape;286;p29"/>
            <p:cNvSpPr txBox="1"/>
            <p:nvPr/>
          </p:nvSpPr>
          <p:spPr>
            <a:xfrm>
              <a:off x="56510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8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87" name="Google Shape;287;p29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0"/>
          <p:cNvSpPr/>
          <p:nvPr/>
        </p:nvSpPr>
        <p:spPr>
          <a:xfrm>
            <a:off x="2875800" y="909150"/>
            <a:ext cx="3392400" cy="3325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93" name="Google Shape;293;p30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294" name="Google Shape;294;p30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295" name="Google Shape;295;p30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3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https://talarify.co.za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96" name="Google Shape;296;p30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https://rsse.africa/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97" name="Google Shape;297;p30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https://researchsoft.org/</a:t>
              </a:r>
              <a:r>
                <a:rPr lang="en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98" name="Google Shape;298;p30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</a:rPr>
              <a:t>An invitation to join the RSE movement in </a:t>
            </a:r>
            <a:endParaRPr sz="4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</a:rPr>
              <a:t>Africa and beyond</a:t>
            </a:r>
            <a:endParaRPr/>
          </a:p>
        </p:txBody>
      </p:sp>
      <p:pic>
        <p:nvPicPr>
          <p:cNvPr id="304" name="Google Shape;30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725" y="582525"/>
            <a:ext cx="3956701" cy="3956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5" name="Google Shape;305;p31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306" name="Google Shape;306;p31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307" name="Google Shape;307;p31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08" name="Google Shape;308;p31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309" name="Google Shape;309;p31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6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10" name="Google Shape;310;p31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Join the African research software community</a:t>
            </a:r>
            <a:endParaRPr b="1"/>
          </a:p>
        </p:txBody>
      </p:sp>
      <p:pic>
        <p:nvPicPr>
          <p:cNvPr id="316" name="Google Shape;316;p32"/>
          <p:cNvPicPr preferRelativeResize="0"/>
          <p:nvPr/>
        </p:nvPicPr>
        <p:blipFill rotWithShape="1">
          <a:blip r:embed="rId3">
            <a:alphaModFix/>
          </a:blip>
          <a:srcRect b="0" l="0" r="0" t="7080"/>
          <a:stretch/>
        </p:blipFill>
        <p:spPr>
          <a:xfrm>
            <a:off x="232900" y="1498025"/>
            <a:ext cx="2333851" cy="21474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2"/>
          <p:cNvSpPr txBox="1"/>
          <p:nvPr>
            <p:ph idx="1" type="body"/>
          </p:nvPr>
        </p:nvSpPr>
        <p:spPr>
          <a:xfrm>
            <a:off x="2407575" y="1116100"/>
            <a:ext cx="6424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/>
              <a:t>RSSE-Africa</a:t>
            </a:r>
            <a:endParaRPr b="1" sz="23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Uniquely African </a:t>
            </a:r>
            <a:r>
              <a:rPr lang="en">
                <a:highlight>
                  <a:schemeClr val="lt1"/>
                </a:highlight>
              </a:rPr>
              <a:t>f</a:t>
            </a:r>
            <a:r>
              <a:rPr lang="en">
                <a:highlight>
                  <a:schemeClr val="lt1"/>
                </a:highlight>
              </a:rPr>
              <a:t>orum for African RSSEs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Explicitly</a:t>
            </a:r>
            <a:r>
              <a:rPr lang="en"/>
              <a:t> includes research system engineers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e.g. data storage and computational </a:t>
            </a:r>
            <a:r>
              <a:rPr lang="en"/>
              <a:t>infrastructure</a:t>
            </a:r>
            <a:r>
              <a:rPr lang="en"/>
              <a:t> designers/developers (the extra “S”)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Founded in 2019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membership fees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hlinkClick r:id="rId4"/>
              </a:rPr>
              <a:t>https://rsse.africa</a:t>
            </a:r>
            <a:r>
              <a:rPr lang="en"/>
              <a:t> </a:t>
            </a:r>
            <a:endParaRPr/>
          </a:p>
        </p:txBody>
      </p:sp>
      <p:grpSp>
        <p:nvGrpSpPr>
          <p:cNvPr id="318" name="Google Shape;318;p32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319" name="Google Shape;319;p32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320" name="Google Shape;320;p32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21" name="Google Shape;321;p32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6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322" name="Google Shape;322;p32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7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23" name="Google Shape;323;p32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3"/>
          <p:cNvSpPr txBox="1"/>
          <p:nvPr>
            <p:ph type="title"/>
          </p:nvPr>
        </p:nvSpPr>
        <p:spPr>
          <a:xfrm>
            <a:off x="1014025" y="310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What we do in this community</a:t>
            </a:r>
            <a:endParaRPr b="1"/>
          </a:p>
        </p:txBody>
      </p:sp>
      <p:sp>
        <p:nvSpPr>
          <p:cNvPr id="329" name="Google Shape;329;p33"/>
          <p:cNvSpPr txBox="1"/>
          <p:nvPr>
            <p:ph idx="1" type="body"/>
          </p:nvPr>
        </p:nvSpPr>
        <p:spPr>
          <a:xfrm>
            <a:off x="1662000" y="1018250"/>
            <a:ext cx="787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Raise awareness of RSE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 knowledge and resources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 our work and collaborate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Showcase African expertise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Help to connect African RSEs and the global community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0" name="Google Shape;330;p33"/>
          <p:cNvPicPr preferRelativeResize="0"/>
          <p:nvPr/>
        </p:nvPicPr>
        <p:blipFill rotWithShape="1">
          <a:blip r:embed="rId3">
            <a:alphaModFix/>
          </a:blip>
          <a:srcRect b="0" l="0" r="0" t="7080"/>
          <a:stretch/>
        </p:blipFill>
        <p:spPr>
          <a:xfrm>
            <a:off x="7778375" y="227675"/>
            <a:ext cx="1121500" cy="103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1100" y="883500"/>
            <a:ext cx="702000" cy="70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2575" y="1585507"/>
            <a:ext cx="5727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1100" y="2158188"/>
            <a:ext cx="702000" cy="70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17925" y="2860200"/>
            <a:ext cx="702000" cy="70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7925" y="3631850"/>
            <a:ext cx="702000" cy="70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6" name="Google Shape;336;p33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337" name="Google Shape;337;p33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338" name="Google Shape;338;p33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9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39" name="Google Shape;339;p33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10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340" name="Google Shape;340;p33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11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41" name="Google Shape;341;p33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4"/>
          <p:cNvSpPr txBox="1"/>
          <p:nvPr>
            <p:ph type="title"/>
          </p:nvPr>
        </p:nvSpPr>
        <p:spPr>
          <a:xfrm>
            <a:off x="311700" y="45728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RSSE-Africa</a:t>
            </a:r>
            <a:endParaRPr b="1"/>
          </a:p>
        </p:txBody>
      </p:sp>
      <p:pic>
        <p:nvPicPr>
          <p:cNvPr id="347" name="Google Shape;347;p34"/>
          <p:cNvPicPr preferRelativeResize="0"/>
          <p:nvPr/>
        </p:nvPicPr>
        <p:blipFill rotWithShape="1">
          <a:blip r:embed="rId3">
            <a:alphaModFix/>
          </a:blip>
          <a:srcRect b="0" l="0" r="0" t="7080"/>
          <a:stretch/>
        </p:blipFill>
        <p:spPr>
          <a:xfrm>
            <a:off x="7778375" y="227675"/>
            <a:ext cx="1121500" cy="1031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8" name="Google Shape;348;p34"/>
          <p:cNvGrpSpPr/>
          <p:nvPr/>
        </p:nvGrpSpPr>
        <p:grpSpPr>
          <a:xfrm>
            <a:off x="328775" y="1225695"/>
            <a:ext cx="1692000" cy="2309480"/>
            <a:chOff x="328775" y="1225695"/>
            <a:chExt cx="1692000" cy="2309480"/>
          </a:xfrm>
        </p:grpSpPr>
        <p:pic>
          <p:nvPicPr>
            <p:cNvPr id="349" name="Google Shape;34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4725" y="1225695"/>
              <a:ext cx="860100" cy="860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0" name="Google Shape;350;p34"/>
            <p:cNvSpPr txBox="1"/>
            <p:nvPr/>
          </p:nvSpPr>
          <p:spPr>
            <a:xfrm>
              <a:off x="328775" y="2065175"/>
              <a:ext cx="1692000" cy="14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2"/>
                  </a:solidFill>
                  <a:highlight>
                    <a:schemeClr val="lt1"/>
                  </a:highlight>
                  <a:latin typeface="Nunito"/>
                  <a:ea typeface="Nunito"/>
                  <a:cs typeface="Nunito"/>
                  <a:sym typeface="Nunito"/>
                </a:rPr>
                <a:t>Online forum</a:t>
              </a:r>
              <a:endParaRPr b="1" sz="18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rPr lang="en" sz="1600">
                  <a:solidFill>
                    <a:schemeClr val="dk2"/>
                  </a:solidFill>
                  <a:highlight>
                    <a:schemeClr val="lt1"/>
                  </a:highlight>
                  <a:latin typeface="Nunito"/>
                  <a:ea typeface="Nunito"/>
                  <a:cs typeface="Nunito"/>
                  <a:sym typeface="Nunito"/>
                </a:rPr>
                <a:t>Ask questions, share info, and meet peers.</a:t>
              </a:r>
              <a:endParaRPr sz="16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51" name="Google Shape;351;p34"/>
          <p:cNvGrpSpPr/>
          <p:nvPr/>
        </p:nvGrpSpPr>
        <p:grpSpPr>
          <a:xfrm>
            <a:off x="2337673" y="1225696"/>
            <a:ext cx="1856400" cy="3060679"/>
            <a:chOff x="2504200" y="1225696"/>
            <a:chExt cx="1856400" cy="3060679"/>
          </a:xfrm>
        </p:grpSpPr>
        <p:pic>
          <p:nvPicPr>
            <p:cNvPr id="352" name="Google Shape;352;p3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002350" y="1225696"/>
              <a:ext cx="860100" cy="860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3" name="Google Shape;353;p34"/>
            <p:cNvSpPr txBox="1"/>
            <p:nvPr/>
          </p:nvSpPr>
          <p:spPr>
            <a:xfrm>
              <a:off x="2504200" y="2065175"/>
              <a:ext cx="1856400" cy="222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2"/>
                  </a:solidFill>
                  <a:highlight>
                    <a:schemeClr val="lt1"/>
                  </a:highlight>
                  <a:latin typeface="Nunito"/>
                  <a:ea typeface="Nunito"/>
                  <a:cs typeface="Nunito"/>
                  <a:sym typeface="Nunito"/>
                </a:rPr>
                <a:t>Slack chan</a:t>
              </a:r>
              <a:r>
                <a:rPr b="1" lang="en" sz="1800">
                  <a:solidFill>
                    <a:schemeClr val="dk2"/>
                  </a:solidFill>
                  <a:highlight>
                    <a:schemeClr val="lt1"/>
                  </a:highlight>
                  <a:latin typeface="Nunito"/>
                  <a:ea typeface="Nunito"/>
                  <a:cs typeface="Nunito"/>
                  <a:sym typeface="Nunito"/>
                </a:rPr>
                <a:t>nel</a:t>
              </a:r>
              <a:endParaRPr b="1" sz="18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2"/>
                  </a:solidFill>
                  <a:highlight>
                    <a:schemeClr val="lt1"/>
                  </a:highlight>
                  <a:latin typeface="Nunito"/>
                  <a:ea typeface="Nunito"/>
                  <a:cs typeface="Nunito"/>
                  <a:sym typeface="Nunito"/>
                </a:rPr>
                <a:t>We host a channel on the international RSE Slack workspace.</a:t>
              </a:r>
              <a:endParaRPr sz="16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t/>
              </a:r>
              <a:endParaRPr b="1" sz="18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54" name="Google Shape;354;p34"/>
          <p:cNvGrpSpPr/>
          <p:nvPr/>
        </p:nvGrpSpPr>
        <p:grpSpPr>
          <a:xfrm>
            <a:off x="4510972" y="1172187"/>
            <a:ext cx="1856400" cy="3212588"/>
            <a:chOff x="4597425" y="1172187"/>
            <a:chExt cx="1856400" cy="3212588"/>
          </a:xfrm>
        </p:grpSpPr>
        <p:pic>
          <p:nvPicPr>
            <p:cNvPr id="355" name="Google Shape;355;p3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042063" y="1172187"/>
              <a:ext cx="967125" cy="967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6" name="Google Shape;356;p34"/>
            <p:cNvSpPr txBox="1"/>
            <p:nvPr/>
          </p:nvSpPr>
          <p:spPr>
            <a:xfrm>
              <a:off x="4597425" y="2065175"/>
              <a:ext cx="1856400" cy="231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2"/>
                  </a:solidFill>
                  <a:highlight>
                    <a:schemeClr val="lt1"/>
                  </a:highlight>
                  <a:latin typeface="Nunito"/>
                  <a:ea typeface="Nunito"/>
                  <a:cs typeface="Nunito"/>
                  <a:sym typeface="Nunito"/>
                </a:rPr>
                <a:t>Meetups</a:t>
              </a:r>
              <a:endParaRPr b="1" sz="18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rPr lang="en" sz="1600">
                  <a:solidFill>
                    <a:schemeClr val="dk2"/>
                  </a:solidFill>
                  <a:highlight>
                    <a:schemeClr val="lt1"/>
                  </a:highlight>
                  <a:latin typeface="Nunito"/>
                  <a:ea typeface="Nunito"/>
                  <a:cs typeface="Nunito"/>
                  <a:sym typeface="Nunito"/>
                </a:rPr>
                <a:t>Join our monthly meetups. Showcase your work. Learn about resources and opportunities.</a:t>
              </a:r>
              <a:endParaRPr sz="16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57" name="Google Shape;357;p34"/>
          <p:cNvGrpSpPr/>
          <p:nvPr/>
        </p:nvGrpSpPr>
        <p:grpSpPr>
          <a:xfrm>
            <a:off x="6772850" y="1172175"/>
            <a:ext cx="1856400" cy="2929400"/>
            <a:chOff x="6772850" y="1172175"/>
            <a:chExt cx="1856400" cy="2929400"/>
          </a:xfrm>
        </p:grpSpPr>
        <p:sp>
          <p:nvSpPr>
            <p:cNvPr id="358" name="Google Shape;358;p34"/>
            <p:cNvSpPr txBox="1"/>
            <p:nvPr/>
          </p:nvSpPr>
          <p:spPr>
            <a:xfrm>
              <a:off x="6772850" y="2065175"/>
              <a:ext cx="1856400" cy="203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2"/>
                  </a:solidFill>
                  <a:highlight>
                    <a:schemeClr val="lt1"/>
                  </a:highlight>
                  <a:latin typeface="Nunito"/>
                  <a:ea typeface="Nunito"/>
                  <a:cs typeface="Nunito"/>
                  <a:sym typeface="Nunito"/>
                </a:rPr>
                <a:t>Newsletter</a:t>
              </a:r>
              <a:endParaRPr b="1" sz="18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rPr lang="en" sz="1600">
                  <a:solidFill>
                    <a:schemeClr val="dk2"/>
                  </a:solidFill>
                  <a:highlight>
                    <a:schemeClr val="lt1"/>
                  </a:highlight>
                  <a:latin typeface="Nunito"/>
                  <a:ea typeface="Nunito"/>
                  <a:cs typeface="Nunito"/>
                  <a:sym typeface="Nunito"/>
                </a:rPr>
                <a:t>Stay up to date with community news. Subscribe to our monthly newsletter.</a:t>
              </a:r>
              <a:endParaRPr b="1" sz="18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endParaRPr>
            </a:p>
          </p:txBody>
        </p:sp>
        <p:pic>
          <p:nvPicPr>
            <p:cNvPr id="359" name="Google Shape;359;p3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217488" y="1172175"/>
              <a:ext cx="967125" cy="9671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0" name="Google Shape;360;p34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361" name="Google Shape;361;p34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362" name="Google Shape;362;p34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8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63" name="Google Shape;363;p34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9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364" name="Google Shape;364;p34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10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65" name="Google Shape;365;p34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5"/>
          <p:cNvSpPr/>
          <p:nvPr/>
        </p:nvSpPr>
        <p:spPr>
          <a:xfrm>
            <a:off x="2875800" y="909150"/>
            <a:ext cx="3392400" cy="3325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71" name="Google Shape;371;p35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372" name="Google Shape;372;p35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373" name="Google Shape;373;p35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3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https://talarify.co.za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74" name="Google Shape;374;p35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https://rsse.africa/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375" name="Google Shape;375;p35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https://researchsoft.org/</a:t>
              </a:r>
              <a:r>
                <a:rPr lang="en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76" name="Google Shape;376;p35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6"/>
          <p:cNvSpPr/>
          <p:nvPr/>
        </p:nvSpPr>
        <p:spPr>
          <a:xfrm>
            <a:off x="-21050" y="-7025"/>
            <a:ext cx="4593000" cy="5213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2" name="Google Shape;38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0975" y="179400"/>
            <a:ext cx="4967676" cy="4635774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6"/>
          <p:cNvSpPr txBox="1"/>
          <p:nvPr>
            <p:ph type="title"/>
          </p:nvPr>
        </p:nvSpPr>
        <p:spPr>
          <a:xfrm>
            <a:off x="4771600" y="256825"/>
            <a:ext cx="4175400" cy="30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/>
              <a:t>Share this info</a:t>
            </a:r>
            <a:endParaRPr b="1" sz="4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Please tell your students, colleagues, employers, and funders about resources and opportunities shared in this presentation.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pSp>
        <p:nvGrpSpPr>
          <p:cNvPr id="384" name="Google Shape;384;p36"/>
          <p:cNvGrpSpPr/>
          <p:nvPr/>
        </p:nvGrpSpPr>
        <p:grpSpPr>
          <a:xfrm>
            <a:off x="-489775" y="4610225"/>
            <a:ext cx="10123500" cy="489700"/>
            <a:chOff x="-489775" y="4610225"/>
            <a:chExt cx="10123500" cy="489700"/>
          </a:xfrm>
        </p:grpSpPr>
        <p:grpSp>
          <p:nvGrpSpPr>
            <p:cNvPr id="385" name="Google Shape;385;p36"/>
            <p:cNvGrpSpPr/>
            <p:nvPr/>
          </p:nvGrpSpPr>
          <p:grpSpPr>
            <a:xfrm>
              <a:off x="252125" y="4699725"/>
              <a:ext cx="3967775" cy="400200"/>
              <a:chOff x="252125" y="4699725"/>
              <a:chExt cx="3967775" cy="400200"/>
            </a:xfrm>
          </p:grpSpPr>
          <p:sp>
            <p:nvSpPr>
              <p:cNvPr id="386" name="Google Shape;386;p36"/>
              <p:cNvSpPr txBox="1"/>
              <p:nvPr/>
            </p:nvSpPr>
            <p:spPr>
              <a:xfrm>
                <a:off x="252125" y="4699725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https://talarify.co.za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87" name="Google Shape;387;p36"/>
              <p:cNvSpPr txBox="1"/>
              <p:nvPr/>
            </p:nvSpPr>
            <p:spPr>
              <a:xfrm>
                <a:off x="2292400" y="4699725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https://rsse.africa/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388" name="Google Shape;388;p36"/>
            <p:cNvSpPr txBox="1"/>
            <p:nvPr/>
          </p:nvSpPr>
          <p:spPr>
            <a:xfrm>
              <a:off x="5651050" y="4699725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6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89" name="Google Shape;389;p36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390" name="Google Shape;390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00974" y="179400"/>
            <a:ext cx="4635774" cy="463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7"/>
          <p:cNvSpPr/>
          <p:nvPr/>
        </p:nvSpPr>
        <p:spPr>
          <a:xfrm>
            <a:off x="2875800" y="909150"/>
            <a:ext cx="3392400" cy="3325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96" name="Google Shape;396;p37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397" name="Google Shape;397;p37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398" name="Google Shape;398;p37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3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https://talarify.co.za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99" name="Google Shape;399;p37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https://rsse.africa/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00" name="Google Shape;400;p37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https://researchsoft.org/</a:t>
              </a:r>
              <a:r>
                <a:rPr lang="en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401" name="Google Shape;401;p37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Make your voice heard</a:t>
            </a:r>
            <a:endParaRPr b="1"/>
          </a:p>
        </p:txBody>
      </p:sp>
      <p:sp>
        <p:nvSpPr>
          <p:cNvPr id="407" name="Google Shape;407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2000"/>
              <a:t>Help shape policy, funding, and research by sharing information</a:t>
            </a:r>
            <a:endParaRPr sz="20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2000"/>
              <a:t>about your research software work through a variety of surveys:</a:t>
            </a:r>
            <a:endParaRPr sz="20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What to fund: </a:t>
            </a:r>
            <a:r>
              <a:rPr lang="en" sz="2000" u="sng">
                <a:hlinkClick r:id="rId3"/>
              </a:rPr>
              <a:t>https://bit.ly/what-to-fund</a:t>
            </a:r>
            <a:r>
              <a:rPr lang="en" sz="2000"/>
              <a:t> 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Usability and Design in Scientific Open Source Software Projects: </a:t>
            </a:r>
            <a:r>
              <a:rPr lang="en" sz="2000" u="sng">
                <a:hlinkClick r:id="rId4"/>
              </a:rPr>
              <a:t>https://bit.ly/usability-and-design</a:t>
            </a:r>
            <a:r>
              <a:rPr lang="en" sz="2000"/>
              <a:t> 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International RSE survey: Next iteration coming soon…</a:t>
            </a:r>
            <a:endParaRPr sz="2000"/>
          </a:p>
        </p:txBody>
      </p:sp>
      <p:pic>
        <p:nvPicPr>
          <p:cNvPr id="408" name="Google Shape;40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8425" y="55625"/>
            <a:ext cx="1501725" cy="15017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9" name="Google Shape;409;p38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410" name="Google Shape;410;p38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411" name="Google Shape;411;p38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6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12" name="Google Shape;412;p38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7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13" name="Google Shape;413;p38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8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414" name="Google Shape;414;p38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Acknowledgements</a:t>
            </a:r>
            <a:endParaRPr b="1"/>
          </a:p>
        </p:txBody>
      </p:sp>
      <p:sp>
        <p:nvSpPr>
          <p:cNvPr id="420" name="Google Shape;420;p39"/>
          <p:cNvSpPr txBox="1"/>
          <p:nvPr>
            <p:ph idx="1" type="body"/>
          </p:nvPr>
        </p:nvSpPr>
        <p:spPr>
          <a:xfrm>
            <a:off x="311700" y="1152475"/>
            <a:ext cx="8438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We’d like to thank the following people for their support, contributions and collaboration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Peter van Heusden (SANBI, South Africa)</a:t>
            </a:r>
            <a:endParaRPr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Kim Martin (RSE @ SUN founder and RSE advocate)</a:t>
            </a:r>
            <a:endParaRPr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ReSA community managers (Saranjeet, Paula, and Kim)</a:t>
            </a:r>
            <a:endParaRPr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Members of the UK RSE community who joined our community meetups</a:t>
            </a:r>
            <a:endParaRPr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Member of RSSE-Africa for being part of the community</a:t>
            </a:r>
            <a:endParaRPr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global community for being open and collaborative!</a:t>
            </a:r>
            <a:endParaRPr/>
          </a:p>
        </p:txBody>
      </p:sp>
      <p:grpSp>
        <p:nvGrpSpPr>
          <p:cNvPr id="421" name="Google Shape;421;p39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422" name="Google Shape;422;p39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423" name="Google Shape;423;p39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3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24" name="Google Shape;424;p39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25" name="Google Shape;425;p39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5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426" name="Google Shape;426;p39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420">
                <a:solidFill>
                  <a:schemeClr val="lt1"/>
                </a:solidFill>
              </a:rPr>
              <a:t>Thank you for your time!</a:t>
            </a:r>
            <a:endParaRPr b="1" sz="342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42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420">
                <a:solidFill>
                  <a:schemeClr val="lt1"/>
                </a:solidFill>
              </a:rPr>
              <a:t>We look forward to seeing you in the community!!</a:t>
            </a:r>
            <a:endParaRPr b="1" sz="342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42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6120">
                <a:solidFill>
                  <a:srgbClr val="D9D9D9"/>
                </a:solidFill>
              </a:rPr>
              <a:t>Questions?</a:t>
            </a:r>
            <a:endParaRPr b="1" sz="6120">
              <a:solidFill>
                <a:srgbClr val="D9D9D9"/>
              </a:solidFill>
            </a:endParaRPr>
          </a:p>
        </p:txBody>
      </p:sp>
      <p:grpSp>
        <p:nvGrpSpPr>
          <p:cNvPr id="432" name="Google Shape;432;p40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433" name="Google Shape;433;p40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434" name="Google Shape;434;p40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3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https://talarify.co.za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35" name="Google Shape;435;p40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4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https://rsse.africa/</a:t>
                </a:r>
                <a:r>
                  <a:rPr lang="en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36" name="Google Shape;436;p40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https://researchsoft.org/</a:t>
              </a:r>
              <a:r>
                <a:rPr lang="en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437" name="Google Shape;437;p40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 selection of fantastic resources and events</a:t>
            </a:r>
            <a:endParaRPr b="1"/>
          </a:p>
        </p:txBody>
      </p:sp>
      <p:sp>
        <p:nvSpPr>
          <p:cNvPr id="443" name="Google Shape;443;p41"/>
          <p:cNvSpPr txBox="1"/>
          <p:nvPr>
            <p:ph idx="1" type="body"/>
          </p:nvPr>
        </p:nvSpPr>
        <p:spPr>
          <a:xfrm>
            <a:off x="311700" y="1017725"/>
            <a:ext cx="8520600" cy="35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rgbClr val="FFFFFF"/>
                </a:highlight>
              </a:rPr>
              <a:t>Annual RSECon - </a:t>
            </a:r>
            <a:r>
              <a:rPr lang="en" sz="135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https://rsecon23.society-rse.org/</a:t>
            </a:r>
            <a:r>
              <a:rPr lang="en" sz="1350">
                <a:highlight>
                  <a:srgbClr val="FFFFFF"/>
                </a:highlight>
              </a:rPr>
              <a:t> </a:t>
            </a:r>
            <a:endParaRPr sz="1350">
              <a:highlight>
                <a:srgbClr val="FFFFFF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rgbClr val="FFFFFF"/>
                </a:highlight>
              </a:rPr>
              <a:t>Research Software Funders Forum - </a:t>
            </a:r>
            <a:r>
              <a:rPr lang="en" sz="1350" u="sng">
                <a:solidFill>
                  <a:schemeClr val="hlink"/>
                </a:solidFill>
                <a:highlight>
                  <a:srgbClr val="FFFFFF"/>
                </a:highlight>
                <a:hlinkClick r:id="rId4"/>
              </a:rPr>
              <a:t>https://www.researchsoft.org/funders-forum/</a:t>
            </a:r>
            <a:r>
              <a:rPr lang="en" sz="1350">
                <a:highlight>
                  <a:srgbClr val="FFFFFF"/>
                </a:highlight>
              </a:rPr>
              <a:t> </a:t>
            </a:r>
            <a:endParaRPr sz="1350">
              <a:highlight>
                <a:srgbClr val="FFFFFF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rgbClr val="FFFFFF"/>
                </a:highlight>
              </a:rPr>
              <a:t>Collaborations Workshop - </a:t>
            </a:r>
            <a:r>
              <a:rPr lang="en" sz="1350" u="sng">
                <a:solidFill>
                  <a:schemeClr val="hlink"/>
                </a:solidFill>
                <a:highlight>
                  <a:srgbClr val="FFFFFF"/>
                </a:highlight>
                <a:hlinkClick r:id="rId5"/>
              </a:rPr>
              <a:t>https://www.software.ac.uk/programmes-and-events/collaborations-workshops</a:t>
            </a:r>
            <a:r>
              <a:rPr lang="en" sz="1350">
                <a:highlight>
                  <a:srgbClr val="FFFFFF"/>
                </a:highlight>
              </a:rPr>
              <a:t> </a:t>
            </a:r>
            <a:endParaRPr sz="1350">
              <a:highlight>
                <a:srgbClr val="FFFFFF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rgbClr val="FFFFFF"/>
                </a:highlight>
              </a:rPr>
              <a:t>RSE Fellows - </a:t>
            </a:r>
            <a:r>
              <a:rPr lang="en" sz="1350" u="sng">
                <a:solidFill>
                  <a:schemeClr val="hlink"/>
                </a:solidFill>
                <a:highlight>
                  <a:srgbClr val="FFFFFF"/>
                </a:highlight>
                <a:hlinkClick r:id="rId6"/>
              </a:rPr>
              <a:t>https://society-rse.org/community/rse-fellows/</a:t>
            </a:r>
            <a:endParaRPr sz="1350">
              <a:highlight>
                <a:srgbClr val="FFFFFF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rgbClr val="FFFFFF"/>
                </a:highlight>
              </a:rPr>
              <a:t>SSI Fellows - </a:t>
            </a:r>
            <a:r>
              <a:rPr lang="en" sz="1350" u="sng">
                <a:solidFill>
                  <a:schemeClr val="hlink"/>
                </a:solidFill>
                <a:highlight>
                  <a:srgbClr val="FFFFFF"/>
                </a:highlight>
                <a:hlinkClick r:id="rId7"/>
              </a:rPr>
              <a:t>https://software.ac.uk/programmes-and-events/fellowship-programme</a:t>
            </a:r>
            <a:r>
              <a:rPr lang="en" sz="1350">
                <a:highlight>
                  <a:srgbClr val="FFFFFF"/>
                </a:highlight>
              </a:rPr>
              <a:t> </a:t>
            </a:r>
            <a:endParaRPr sz="1350">
              <a:highlight>
                <a:srgbClr val="FFFFFF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rgbClr val="FFFFFF"/>
                </a:highlight>
              </a:rPr>
              <a:t>Mentorship - </a:t>
            </a:r>
            <a:r>
              <a:rPr lang="en" sz="1350" u="sng">
                <a:solidFill>
                  <a:schemeClr val="hlink"/>
                </a:solidFill>
                <a:highlight>
                  <a:srgbClr val="FFFFFF"/>
                </a:highlight>
                <a:hlinkClick r:id="rId8"/>
              </a:rPr>
              <a:t>https://openlifesci.org/</a:t>
            </a:r>
            <a:r>
              <a:rPr lang="en" sz="1350">
                <a:highlight>
                  <a:srgbClr val="FFFFFF"/>
                </a:highlight>
              </a:rPr>
              <a:t> </a:t>
            </a:r>
            <a:endParaRPr sz="1350">
              <a:highlight>
                <a:srgbClr val="FFFFFF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rgbClr val="FFFFFF"/>
                </a:highlight>
              </a:rPr>
              <a:t>Research software community forum - </a:t>
            </a:r>
            <a:r>
              <a:rPr lang="en" sz="1350" u="sng">
                <a:solidFill>
                  <a:schemeClr val="hlink"/>
                </a:solidFill>
                <a:highlight>
                  <a:srgbClr val="FFFFFF"/>
                </a:highlight>
                <a:hlinkClick r:id="rId9"/>
              </a:rPr>
              <a:t>https://www.researchsoft.org/events/2022-06/</a:t>
            </a:r>
            <a:r>
              <a:rPr lang="en" sz="1350">
                <a:highlight>
                  <a:srgbClr val="FFFFFF"/>
                </a:highlight>
              </a:rPr>
              <a:t> </a:t>
            </a:r>
            <a:endParaRPr sz="1350">
              <a:highlight>
                <a:srgbClr val="FFFFFF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chemeClr val="lt1"/>
                </a:highlight>
              </a:rPr>
              <a:t>Did you know that there’s an International RSE Day (12 OCT 2023)?</a:t>
            </a:r>
            <a:endParaRPr sz="1350">
              <a:highlight>
                <a:schemeClr val="lt1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chemeClr val="lt1"/>
                </a:highlight>
              </a:rPr>
              <a:t>Research software directory - </a:t>
            </a:r>
            <a:r>
              <a:rPr lang="en" sz="1350" u="sng">
                <a:solidFill>
                  <a:schemeClr val="hlink"/>
                </a:solidFill>
                <a:highlight>
                  <a:schemeClr val="lt1"/>
                </a:highlight>
                <a:hlinkClick r:id="rId10"/>
              </a:rPr>
              <a:t>https://research-software.dev/</a:t>
            </a:r>
            <a:r>
              <a:rPr lang="en" sz="1350">
                <a:highlight>
                  <a:schemeClr val="lt1"/>
                </a:highlight>
              </a:rPr>
              <a:t> </a:t>
            </a:r>
            <a:endParaRPr sz="1350">
              <a:highlight>
                <a:schemeClr val="lt1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rgbClr val="FFFFFF"/>
                </a:highlight>
              </a:rPr>
              <a:t>Practical guide to software management plans - </a:t>
            </a:r>
            <a:r>
              <a:rPr lang="en" sz="1350" u="sng">
                <a:solidFill>
                  <a:schemeClr val="hlink"/>
                </a:solidFill>
                <a:highlight>
                  <a:srgbClr val="FFFFFF"/>
                </a:highlight>
                <a:hlinkClick r:id="rId11"/>
              </a:rPr>
              <a:t>https://doi.org/10.5281/zenodo.7038280</a:t>
            </a:r>
            <a:r>
              <a:rPr lang="en" sz="1350">
                <a:highlight>
                  <a:srgbClr val="FFFFFF"/>
                </a:highlight>
              </a:rPr>
              <a:t> </a:t>
            </a:r>
            <a:endParaRPr sz="1350">
              <a:highlight>
                <a:srgbClr val="FFFFFF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rgbClr val="FFFFFF"/>
                </a:highlight>
              </a:rPr>
              <a:t>Job descriptions: </a:t>
            </a:r>
            <a:r>
              <a:rPr lang="en" sz="1350" u="sng">
                <a:solidFill>
                  <a:schemeClr val="hlink"/>
                </a:solidFill>
                <a:highlight>
                  <a:srgbClr val="FFFFFF"/>
                </a:highlight>
                <a:hlinkClick r:id="rId12"/>
              </a:rPr>
              <a:t>https://www.software.ac.uk/blog/2022-08-12-how-do-we-assess-candidates-rse-jobs</a:t>
            </a:r>
            <a:r>
              <a:rPr lang="en" sz="1350">
                <a:highlight>
                  <a:srgbClr val="FFFFFF"/>
                </a:highlight>
              </a:rPr>
              <a:t> </a:t>
            </a:r>
            <a:endParaRPr sz="1350">
              <a:highlight>
                <a:srgbClr val="FFFFFF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rgbClr val="FFFFFF"/>
                </a:highlight>
              </a:rPr>
              <a:t>Loads of other resources: </a:t>
            </a:r>
            <a:r>
              <a:rPr lang="en" sz="1350" u="sng">
                <a:solidFill>
                  <a:schemeClr val="hlink"/>
                </a:solidFill>
                <a:highlight>
                  <a:srgbClr val="FFFFFF"/>
                </a:highlight>
                <a:hlinkClick r:id="rId13"/>
              </a:rPr>
              <a:t>https://www.software.ac.uk/resources/guides</a:t>
            </a:r>
            <a:r>
              <a:rPr lang="en" sz="1350">
                <a:highlight>
                  <a:srgbClr val="FFFFFF"/>
                </a:highlight>
              </a:rPr>
              <a:t>  </a:t>
            </a:r>
            <a:endParaRPr sz="1350">
              <a:highlight>
                <a:srgbClr val="FFFFFF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rgbClr val="FFFFFF"/>
                </a:highlight>
              </a:rPr>
              <a:t>Research software studies in Zenodo: </a:t>
            </a:r>
            <a:r>
              <a:rPr lang="en" sz="1350" u="sng">
                <a:solidFill>
                  <a:schemeClr val="hlink"/>
                </a:solidFill>
                <a:highlight>
                  <a:srgbClr val="FFFFFF"/>
                </a:highlight>
                <a:hlinkClick r:id="rId14"/>
              </a:rPr>
              <a:t>https://zenodo.org/communities/researchsoftwarestudies/</a:t>
            </a:r>
            <a:endParaRPr sz="1350">
              <a:highlight>
                <a:srgbClr val="FFFFFF"/>
              </a:highlight>
            </a:endParaRPr>
          </a:p>
          <a:p>
            <a:pPr indent="-30789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350">
                <a:highlight>
                  <a:srgbClr val="FFFFFF"/>
                </a:highlight>
              </a:rPr>
              <a:t>Links to work done by Dr Kim Martin around RSE@SUN through collaboration with SSI: </a:t>
            </a:r>
            <a:r>
              <a:rPr lang="en" sz="1350" u="sng">
                <a:solidFill>
                  <a:schemeClr val="hlink"/>
                </a:solidFill>
                <a:highlight>
                  <a:srgbClr val="FFFFFF"/>
                </a:highlight>
                <a:hlinkClick r:id="rId15"/>
              </a:rPr>
              <a:t>https://www.software.ac.uk/blog/2023-04-27-presenting-rsecon22-and-starting-rse-group-south-africa</a:t>
            </a:r>
            <a:r>
              <a:rPr lang="en" sz="1350">
                <a:highlight>
                  <a:srgbClr val="FFFFFF"/>
                </a:highlight>
              </a:rPr>
              <a:t> </a:t>
            </a:r>
            <a:endParaRPr sz="1350">
              <a:highlight>
                <a:srgbClr val="FFFFFF"/>
              </a:highlight>
            </a:endParaRPr>
          </a:p>
        </p:txBody>
      </p:sp>
      <p:grpSp>
        <p:nvGrpSpPr>
          <p:cNvPr id="444" name="Google Shape;444;p41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445" name="Google Shape;445;p41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446" name="Google Shape;446;p41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16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47" name="Google Shape;447;p41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17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48" name="Google Shape;448;p41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18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449" name="Google Shape;449;p41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Overview of organisations</a:t>
            </a:r>
            <a:endParaRPr b="1"/>
          </a:p>
        </p:txBody>
      </p:sp>
      <p:sp>
        <p:nvSpPr>
          <p:cNvPr id="455" name="Google Shape;455;p42"/>
          <p:cNvSpPr txBox="1"/>
          <p:nvPr>
            <p:ph idx="1" type="body"/>
          </p:nvPr>
        </p:nvSpPr>
        <p:spPr>
          <a:xfrm>
            <a:off x="269600" y="1152475"/>
            <a:ext cx="8305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ReSA -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https://www.researchsoft.org/</a:t>
            </a:r>
            <a:r>
              <a:rPr lang="en" sz="1800"/>
              <a:t>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Society of Research Software Engineering - 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https://society-rse.org/</a:t>
            </a:r>
            <a:r>
              <a:rPr lang="en" sz="1800"/>
              <a:t>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Research Software Funders Forum - 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https://www.researchsoft.org/funders-forum/</a:t>
            </a:r>
            <a:r>
              <a:rPr lang="en" sz="1800"/>
              <a:t>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Software Sustainability Institute - </a:t>
            </a:r>
            <a:r>
              <a:rPr lang="en" sz="1800" u="sng">
                <a:solidFill>
                  <a:schemeClr val="hlink"/>
                </a:solidFill>
                <a:hlinkClick r:id="rId6"/>
              </a:rPr>
              <a:t>https://www.software.ac.uk/</a:t>
            </a:r>
            <a:r>
              <a:rPr lang="en" sz="1800"/>
              <a:t>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RSSE-Africa - </a:t>
            </a:r>
            <a:r>
              <a:rPr lang="en" sz="1800" u="sng">
                <a:solidFill>
                  <a:schemeClr val="hlink"/>
                </a:solidFill>
                <a:hlinkClick r:id="rId7"/>
              </a:rPr>
              <a:t>https://rsse.africa/</a:t>
            </a:r>
            <a:r>
              <a:rPr lang="en" sz="1800"/>
              <a:t>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South African National Bioinformatics Institute (SANBI) - </a:t>
            </a:r>
            <a:r>
              <a:rPr lang="en" sz="1800" u="sng">
                <a:solidFill>
                  <a:schemeClr val="hlink"/>
                </a:solidFill>
                <a:hlinkClick r:id="rId8"/>
              </a:rPr>
              <a:t>https://www.sanbi.ac.za/</a:t>
            </a:r>
            <a:r>
              <a:rPr lang="en" sz="1800"/>
              <a:t>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Talarify - </a:t>
            </a:r>
            <a:r>
              <a:rPr lang="en" sz="1800" u="sng">
                <a:solidFill>
                  <a:schemeClr val="hlink"/>
                </a:solidFill>
                <a:hlinkClick r:id="rId9"/>
              </a:rPr>
              <a:t>https://talarify.co.za</a:t>
            </a:r>
            <a:endParaRPr sz="1800"/>
          </a:p>
        </p:txBody>
      </p:sp>
      <p:grpSp>
        <p:nvGrpSpPr>
          <p:cNvPr id="456" name="Google Shape;456;p42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457" name="Google Shape;457;p42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458" name="Google Shape;458;p42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10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59" name="Google Shape;459;p42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11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60" name="Google Shape;460;p42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12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461" name="Google Shape;461;p42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3"/>
          <p:cNvSpPr txBox="1"/>
          <p:nvPr>
            <p:ph type="title"/>
          </p:nvPr>
        </p:nvSpPr>
        <p:spPr>
          <a:xfrm>
            <a:off x="311700" y="440075"/>
            <a:ext cx="8520600" cy="25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20">
                <a:latin typeface="Nunito"/>
                <a:ea typeface="Nunito"/>
                <a:cs typeface="Nunito"/>
                <a:sym typeface="Nunito"/>
              </a:rPr>
              <a:t>This presentation is available under </a:t>
            </a:r>
            <a:endParaRPr sz="21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20">
                <a:latin typeface="Nunito"/>
                <a:ea typeface="Nunito"/>
                <a:cs typeface="Nunito"/>
                <a:sym typeface="Nunito"/>
              </a:rPr>
              <a:t>the CC-BY 4.0 international license.</a:t>
            </a:r>
            <a:endParaRPr sz="21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1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20">
                <a:latin typeface="Nunito"/>
                <a:ea typeface="Nunito"/>
                <a:cs typeface="Nunito"/>
                <a:sym typeface="Nunito"/>
              </a:rPr>
              <a:t>Please cite it as follows: </a:t>
            </a:r>
            <a:endParaRPr sz="21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1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20">
                <a:latin typeface="Nunito"/>
                <a:ea typeface="Nunito"/>
                <a:cs typeface="Nunito"/>
                <a:sym typeface="Nunito"/>
              </a:rPr>
              <a:t>Anelda van der Walt &amp; Michelle Barker. (2023). Growing awareness of the importance of research software and the people who develop it. ZA-REN Week 2023. </a:t>
            </a:r>
            <a:r>
              <a:rPr lang="en" sz="212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https://doi.org/10.5281/zenodo.10013668</a:t>
            </a:r>
            <a:r>
              <a:rPr lang="en" sz="2120">
                <a:latin typeface="Nunito"/>
                <a:ea typeface="Nunito"/>
                <a:cs typeface="Nunito"/>
                <a:sym typeface="Nunito"/>
              </a:rPr>
              <a:t> </a:t>
            </a:r>
            <a:endParaRPr sz="21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1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20">
                <a:latin typeface="Nunito"/>
                <a:ea typeface="Nunito"/>
                <a:cs typeface="Nunito"/>
                <a:sym typeface="Nunito"/>
              </a:rPr>
              <a:t> </a:t>
            </a:r>
            <a:endParaRPr sz="9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9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8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1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12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12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67" name="Google Shape;46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4772" y="3448597"/>
            <a:ext cx="2997750" cy="1048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8" name="Google Shape;468;p43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469" name="Google Shape;469;p43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470" name="Google Shape;470;p43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71" name="Google Shape;471;p43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6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72" name="Google Shape;472;p43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7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473" name="Google Shape;473;p43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 for </a:t>
            </a:r>
            <a:r>
              <a:rPr lang="en" u="sng">
                <a:solidFill>
                  <a:schemeClr val="hlink"/>
                </a:solidFill>
                <a:hlinkClick action="ppaction://hlinksldjump" r:id="rId3"/>
              </a:rPr>
              <a:t>slide 5</a:t>
            </a:r>
            <a:endParaRPr/>
          </a:p>
        </p:txBody>
      </p:sp>
      <p:sp>
        <p:nvSpPr>
          <p:cNvPr id="479" name="Google Shape;479;p44"/>
          <p:cNvSpPr txBox="1"/>
          <p:nvPr>
            <p:ph idx="1" type="body"/>
          </p:nvPr>
        </p:nvSpPr>
        <p:spPr>
          <a:xfrm>
            <a:off x="269600" y="1152475"/>
            <a:ext cx="8305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[1] Katz, D. S., McHenry, K., Reinking, C. &amp; Haines, R. Research Software Development Management in Universities: Case Studies from Manchester’s RSDS Group, Illinois’ NCSA, and Notre Dame’s CRC. in 2019 IEEE/ACM 14th International Workshop on Software Engineering for Science (SE4Science) 17–24 (2019). doi:10.1109/SE4Science.2019.00009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[2] Nangia, U. &amp; Katz, D. S. Understanding Software in Research: Initial Results from Examining Nature and a Call for Collaboration. in 2017 IEEE 13th International Conference on e-Science (e-Science) 486–487 (2017). doi:10.1109/eScience.2017.78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[3] Nangia, U. &amp; Katz, D. S. Track 1 Paper: Surveying the U.S. National Postdoctoral Association Regarding Software Use and Training in Research. (2017). doi:10.6084/m9.figshare.5328442.v3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[4] Hannay, J. E. et al. How do scientists develop and use scientific software? in 2009 ICSE Workshop on Software Engineering for Computational Science and Engineering 1–8 (2009). doi:10.1109/SECSE.2009.5069155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Original source: </a:t>
            </a:r>
            <a:r>
              <a:rPr lang="en" sz="1100"/>
              <a:t>Christina Maimone. (2019). North Western Research Computing and Data Services Updates, Events, and Resources. (</a:t>
            </a:r>
            <a:r>
              <a:rPr lang="en" sz="1100" u="sng">
                <a:hlinkClick r:id="rId4"/>
              </a:rPr>
              <a:t>link</a:t>
            </a:r>
            <a:r>
              <a:rPr lang="en" sz="1100"/>
              <a:t>)</a:t>
            </a:r>
            <a:endParaRPr i="1" sz="1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480" name="Google Shape;480;p44"/>
          <p:cNvGrpSpPr/>
          <p:nvPr/>
        </p:nvGrpSpPr>
        <p:grpSpPr>
          <a:xfrm>
            <a:off x="-489775" y="4610225"/>
            <a:ext cx="10123500" cy="482825"/>
            <a:chOff x="-489775" y="4610225"/>
            <a:chExt cx="10123500" cy="482825"/>
          </a:xfrm>
        </p:grpSpPr>
        <p:grpSp>
          <p:nvGrpSpPr>
            <p:cNvPr id="481" name="Google Shape;481;p44"/>
            <p:cNvGrpSpPr/>
            <p:nvPr/>
          </p:nvGrpSpPr>
          <p:grpSpPr>
            <a:xfrm>
              <a:off x="592950" y="4692850"/>
              <a:ext cx="4944225" cy="400200"/>
              <a:chOff x="592950" y="4692850"/>
              <a:chExt cx="4944225" cy="400200"/>
            </a:xfrm>
          </p:grpSpPr>
          <p:sp>
            <p:nvSpPr>
              <p:cNvPr id="482" name="Google Shape;482;p44"/>
              <p:cNvSpPr txBox="1"/>
              <p:nvPr/>
            </p:nvSpPr>
            <p:spPr>
              <a:xfrm>
                <a:off x="592950" y="4692850"/>
                <a:ext cx="1991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5"/>
                  </a:rPr>
                  <a:t>https://talarify.co.za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83" name="Google Shape;483;p44"/>
              <p:cNvSpPr txBox="1"/>
              <p:nvPr/>
            </p:nvSpPr>
            <p:spPr>
              <a:xfrm>
                <a:off x="3609675" y="4692850"/>
                <a:ext cx="1927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u="sng">
                    <a:solidFill>
                      <a:schemeClr val="hlink"/>
                    </a:solidFill>
                    <a:latin typeface="Montserrat"/>
                    <a:ea typeface="Montserrat"/>
                    <a:cs typeface="Montserrat"/>
                    <a:sym typeface="Montserrat"/>
                    <a:hlinkClick r:id="rId6"/>
                  </a:rPr>
                  <a:t>https://rsse.africa/</a:t>
                </a:r>
                <a:r>
                  <a:rPr lang="en">
                    <a:latin typeface="Montserrat"/>
                    <a:ea typeface="Montserrat"/>
                    <a:cs typeface="Montserrat"/>
                    <a:sym typeface="Montserrat"/>
                  </a:rPr>
                  <a:t> </a:t>
                </a:r>
                <a:endParaRPr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84" name="Google Shape;484;p44"/>
            <p:cNvSpPr txBox="1"/>
            <p:nvPr/>
          </p:nvSpPr>
          <p:spPr>
            <a:xfrm>
              <a:off x="6415950" y="4692850"/>
              <a:ext cx="241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7"/>
                </a:rPr>
                <a:t>https://researchsoft.org/</a:t>
              </a:r>
              <a:r>
                <a:rPr lang="en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485" name="Google Shape;485;p44"/>
            <p:cNvCxnSpPr/>
            <p:nvPr/>
          </p:nvCxnSpPr>
          <p:spPr>
            <a:xfrm>
              <a:off x="-489775" y="4610225"/>
              <a:ext cx="10123500" cy="7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4B6C"/>
      </a:dk1>
      <a:lt1>
        <a:srgbClr val="FFFFFF"/>
      </a:lt1>
      <a:dk2>
        <a:srgbClr val="434343"/>
      </a:dk2>
      <a:lt2>
        <a:srgbClr val="EEEEEE"/>
      </a:lt2>
      <a:accent1>
        <a:srgbClr val="D46852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1D597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