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11" r:id="rId1"/>
    <p:sldMasterId id="2147483713" r:id="rId2"/>
    <p:sldMasterId id="2147483716" r:id="rId3"/>
    <p:sldMasterId id="2147483720" r:id="rId4"/>
    <p:sldMasterId id="2147483738" r:id="rId5"/>
  </p:sldMasterIdLst>
  <p:notesMasterIdLst>
    <p:notesMasterId r:id="rId25"/>
  </p:notesMasterIdLst>
  <p:sldIdLst>
    <p:sldId id="722" r:id="rId6"/>
    <p:sldId id="396" r:id="rId7"/>
    <p:sldId id="736" r:id="rId8"/>
    <p:sldId id="651" r:id="rId9"/>
    <p:sldId id="737" r:id="rId10"/>
    <p:sldId id="738" r:id="rId11"/>
    <p:sldId id="741" r:id="rId12"/>
    <p:sldId id="742" r:id="rId13"/>
    <p:sldId id="743" r:id="rId14"/>
    <p:sldId id="744" r:id="rId15"/>
    <p:sldId id="739" r:id="rId16"/>
    <p:sldId id="745" r:id="rId17"/>
    <p:sldId id="746" r:id="rId18"/>
    <p:sldId id="740" r:id="rId19"/>
    <p:sldId id="747" r:id="rId20"/>
    <p:sldId id="751" r:id="rId21"/>
    <p:sldId id="748" r:id="rId22"/>
    <p:sldId id="749" r:id="rId23"/>
    <p:sldId id="75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8B88E08E-EC96-5544-8461-588EE93F6E2B}">
          <p14:sldIdLst>
            <p14:sldId id="722"/>
          </p14:sldIdLst>
        </p14:section>
        <p14:section name="Intro" id="{E14B44F7-655E-2E4E-8FFE-244A8EE5348C}">
          <p14:sldIdLst>
            <p14:sldId id="396"/>
            <p14:sldId id="736"/>
            <p14:sldId id="651"/>
          </p14:sldIdLst>
        </p14:section>
        <p14:section name="Outline" id="{7312DA02-FB9F-9E4A-9126-33719B834E2E}">
          <p14:sldIdLst>
            <p14:sldId id="737"/>
            <p14:sldId id="738"/>
          </p14:sldIdLst>
        </p14:section>
        <p14:section name="Why" id="{2B04E84C-DA76-8E40-A18E-8C80AB35EF07}">
          <p14:sldIdLst>
            <p14:sldId id="741"/>
            <p14:sldId id="742"/>
            <p14:sldId id="743"/>
            <p14:sldId id="744"/>
          </p14:sldIdLst>
        </p14:section>
        <p14:section name="Signals" id="{CF2819C6-F07F-EE43-A934-37E8801321E0}">
          <p14:sldIdLst/>
        </p14:section>
        <p14:section name="Outline" id="{25B79713-8E87-3545-99C3-CAFC82383C16}">
          <p14:sldIdLst>
            <p14:sldId id="739"/>
          </p14:sldIdLst>
        </p14:section>
        <p14:section name="What" id="{A382A9F0-1F96-FD47-A15E-D743A70FCC2B}">
          <p14:sldIdLst>
            <p14:sldId id="745"/>
            <p14:sldId id="746"/>
          </p14:sldIdLst>
        </p14:section>
        <p14:section name="Outline" id="{D4726FC7-F98F-F64E-B1B1-2E26014E90BF}">
          <p14:sldIdLst>
            <p14:sldId id="740"/>
          </p14:sldIdLst>
        </p14:section>
        <p14:section name="For you" id="{4591B8B5-48B0-654F-A293-88B7C819A8D5}">
          <p14:sldIdLst>
            <p14:sldId id="747"/>
          </p14:sldIdLst>
        </p14:section>
        <p14:section name="Outline" id="{FB282F80-22A3-C340-8B67-641AB45BFD2E}">
          <p14:sldIdLst>
            <p14:sldId id="751"/>
            <p14:sldId id="748"/>
            <p14:sldId id="749"/>
            <p14:sldId id="7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F76"/>
    <a:srgbClr val="235BBD"/>
    <a:srgbClr val="636465"/>
    <a:srgbClr val="326092"/>
    <a:srgbClr val="09155A"/>
    <a:srgbClr val="F8F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996"/>
    <p:restoredTop sz="83673"/>
  </p:normalViewPr>
  <p:slideViewPr>
    <p:cSldViewPr snapToGrid="0" snapToObjects="1">
      <p:cViewPr varScale="1">
        <p:scale>
          <a:sx n="102" d="100"/>
          <a:sy n="102" d="100"/>
        </p:scale>
        <p:origin x="3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8363E-2E8B-7C46-B920-6C369193D416}" type="datetimeFigureOut">
              <a:rPr lang="en-US" smtClean="0"/>
              <a:t>9/6/23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F7AD6-4FC0-A543-A4D6-93C7CFFD4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8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7AD6-4FC0-A543-A4D6-93C7CFFD4D31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7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 problem: clinicians are ideally placed to identify potential improvements in healthcare, but may not necessarily have the skills/experience/enthusiasm to conduct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4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 solution: research-based SSCs - providing an introduction to research.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8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introduce myself, My name’s Peter Charlton, and I’m a researcher here at the University of Cambridge.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work alongside clinical colleagues to develop data analysis techniques for wearables, to enable them to be used for clinical decision making.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74F79B-9206-FF49-A065-37851696EA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846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02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3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**Because you're interested** in the topic of the research, and want to find out more.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gain experience and skills** in conducting research.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consider a career in research**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develop critical appraisal skills:** to be able to critically appraise others' research, and help you decide how it could inform clinical practice.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grow in confidence** by being challenged to undertake a piece of research which requires you to learn new skills and work independently.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enhance your CV:** to be able to say you've presented at a conference or published a journal article.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tick off key skills:** (_e.g._ a piece of medical writing, describing a literature search, giving a presentation, writing an abstract)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7AD6-4FC0-A543-A4D6-93C7CFFD4D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70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**Because you're interested** in the topic of the research, and want to find out more.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gain experience and skills** in conducting research.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consider a career in research**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develop critical appraisal skills:** to be able to critically appraise others' research, and help you decide how it could inform clinical practice.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grow in confidence** by being challenged to undertake a piece of research which requires you to learn new skills and work independently.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enhance your CV:** to be able to say you've presented at a conference or published a journal article.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tick off key skills:** (_e.g._ a piece of medical writing, describing a literature search, giving a presentation, writing an abstract)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7AD6-4FC0-A543-A4D6-93C7CFFD4D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17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**Because you're interested** in the topic of the research, and want to find out more.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gain experience and skills** in conducting research.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consider a career in research**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develop critical appraisal skills:** to be able to critically appraise others' research, and help you decide how it could inform clinical practice.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grow in confidence** by being challenged to undertake a piece of research which requires you to learn new skills and work independently.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enhance your CV:** to be able to say you've presented at a conference or published a journal article.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tick off key skills:** (_e.g._ a piece of medical writing, describing a literature search, giving a presentation, writing an abstract)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7AD6-4FC0-A543-A4D6-93C7CFFD4D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86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**Because you're interested** in the topic of the research, and want to find out more.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gain experience and skills** in conducting research.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consider a career in research**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develop critical appraisal skills:** to be able to critically appraise others' research, and help you decide how it could inform clinical practice.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grow in confidence** by being challenged to undertake a piece of research which requires you to learn new skills and work independently.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enhance your CV:** to be able to say you've presented at a conference or published a journal article.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tick off key skills:** (_e.g._ a piece of medical writing, describing a literature search, giving a presentation, writing an abstract)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7AD6-4FC0-A543-A4D6-93C7CFFD4D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89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60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**Because you're interested** in the topic of the research, and want to find out more.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gain experience and skills** in conducting research.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consider a career in research**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develop critical appraisal skills:** to be able to critically appraise others' research, and help you decide how it could inform clinical practice.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grow in confidence** by being challenged to undertake a piece of research which requires you to learn new skills and work independently.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enhance your CV:** to be able to say you've presented at a conference or published a journal article.</a:t>
            </a:r>
          </a:p>
          <a:p>
            <a:pPr>
              <a:lnSpc>
                <a:spcPct val="114000"/>
              </a:lnSpc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**To tick off key skills:** (_e.g._ a piece of medical writing, describing a literature search, giving a presentation, writing an abstract)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264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780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 solution: research-based SSCs - providing an introduction to research.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D666D-9342-7844-8FF7-82CB5988B7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7AD6-4FC0-A543-A4D6-93C7CFFD4D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249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302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792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5D666D-9342-7844-8FF7-82CB5988B7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561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74F79B-9206-FF49-A065-37851696EA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52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67A2D-923F-4541-BEE8-B697F37B98D6}" type="datetime5">
              <a:rPr lang="en-GB" smtClean="0"/>
              <a:t>6-Sep-23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179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81568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9/6/23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8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1852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5BF6-5A67-2243-969E-7C0BEA33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1DE71-4F5B-BA4D-ACEC-CE007F7E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8A5D-65ED-CF4F-BC22-AAD6A3D9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C29D-BFAF-594C-9CF7-3E9D0992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3BBCB-D2FA-8945-B079-B34E5A4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543C46E-5073-DD47-BBEA-5ADA7465C9CB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1595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8A5D-65ED-CF4F-BC22-AAD6A3D9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C29D-BFAF-594C-9CF7-3E9D0992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3BBCB-D2FA-8945-B079-B34E5A4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543C46E-5073-DD47-BBEA-5ADA7465C9CB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76029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667A9-CC9D-3642-ABE8-2BF86A28E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E0955B-B7BB-7E44-90C7-3B96D6F60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A784C-04D8-7C4B-8E67-1058B872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0E5DA-63D2-9B4E-8961-431A06B2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F0C1B-876D-0647-B29D-5806C96D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8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FB40-4609-0E4D-BC5F-D92FBEF2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EC69E-A22C-3241-B565-CCC9BCD4B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1E788-9462-7D42-B3C1-D170EF64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64187-1FB5-2045-9E4D-872472012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56479-65F2-D44C-8802-0885EB5C3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2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D2A1-F730-1F44-97F8-1BB44536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DC1AB-3B75-794B-81A6-F4E412F5E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CEF7A-338F-B543-BE49-7262C061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351A2-C9CB-CF41-91A4-FEC87BB42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6D8AD-1F5E-A649-8B7F-D5058A075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08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7CB7-69A2-B049-813E-27C89DBD9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9FB55-20E2-614F-A20D-6631EFB5F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AE94B-00EF-374B-ACFC-5F46D298D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ECCD7-5368-8A42-AEF8-1018C02A4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A7FF4-CDD4-CD40-A8FC-0EFC4B6FC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FDD5B2-335A-644A-9558-0F2BD1B2F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1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40BE6-C098-004B-9883-D40014D0E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E5363-F742-8A4B-AE6B-936A6E13A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F0AE3-E0FB-0240-8039-61C7E39D7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4C3F0D-FB40-2E42-B12C-7B597D889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BCF280-C84D-D141-959D-D64157370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998260-FE7A-FB4C-9975-420764B06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175B91-AC33-2541-8FEA-7A6F8ACC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B92EE0-AC28-1F42-82E5-1C8F9572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60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9ED64-BB1C-2A4D-BFB3-8844A9F3C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E1F74-5A83-AA4E-8FF9-8C770A677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31A9A-BF4A-E241-9C88-8C9BFD15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6B247-B992-8C4C-BFBA-242950E4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37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35F6B-E147-E04B-B320-28BDE26C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98D64D-C2ED-A64C-83DD-B16B4FFA6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2F5AE-FE8B-E640-B7BC-210F3E70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50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8D9D-0590-2844-AD9E-079677BA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B6CDE-4619-3E4B-82C4-111AE1C15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E608B-6C72-794D-A12C-99577372C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373B3-4AAA-A548-8D25-04A818E2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BF419-8ED2-8A4C-808B-F0DCF798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495AEC-9F56-6147-9CBF-7990E842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80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BA609-CF03-9E47-9CC3-E58640BDB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E148B-7256-5043-9A97-30602879B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7CA0F-A7F2-5744-8E1B-39B6A3727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FB41B-8B61-8442-87AD-0515E955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2EED5-C3DC-8D49-8DF9-B8C7DCCAB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6760C-5505-2A4C-B1EA-BFA28A73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42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A692A-465A-424B-BBF4-6A4DF58C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FF6E4-9037-374F-96A1-E5912F93B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8BE39-F033-414D-B8F4-53F980542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CE35-CDAF-9940-8825-55E885A6E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9422D-206C-AB44-AF0C-D9D3B4B3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1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A45E9A-99EB-3A47-BEA6-91ABDD8D8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17C7B-06B6-024C-9DB2-61AEB429E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1C3FF-B09B-3E45-9FD8-BC73399F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039B6-6930-DD47-83B1-7A4ABE87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2912B-C723-4E42-9F20-47E07CA35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8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3388937"/>
            <a:ext cx="5363400" cy="2249863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5543" y="3388937"/>
            <a:ext cx="4462058" cy="224986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Peter H. Charlton</a:t>
            </a:r>
          </a:p>
          <a:p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City, University of London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2A604-C499-7246-B278-41D6A5D9F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2327C-2345-A947-B16F-7F16C25058AC}"/>
              </a:ext>
            </a:extLst>
          </p:cNvPr>
          <p:cNvSpPr/>
          <p:nvPr userDrawn="1"/>
        </p:nvSpPr>
        <p:spPr>
          <a:xfrm rot="5400000" flipV="1">
            <a:off x="5421739" y="4491009"/>
            <a:ext cx="2249863" cy="45719"/>
          </a:xfrm>
          <a:prstGeom prst="rect">
            <a:avLst/>
          </a:prstGeom>
          <a:solidFill>
            <a:srgbClr val="32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07757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9/6/23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740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7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8884-6BC2-7549-906C-76DB43E45149}" type="datetimeFigureOut">
              <a:rPr lang="en-US" smtClean="0"/>
              <a:t>9/6/23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1FF-0021-264C-A4EC-C169E98D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12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8A5D-65ED-CF4F-BC22-AAD6A3D9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C29D-BFAF-594C-9CF7-3E9D0992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3BBCB-D2FA-8945-B079-B34E5A4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1543C46E-5073-DD47-BBEA-5ADA7465C9CB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7921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0582" y="1916114"/>
            <a:ext cx="12251268" cy="1917700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1681489-EA83-EE4A-90D9-953F70141F42}" type="datetime5">
              <a:rPr lang="en-GB" smtClean="0"/>
              <a:t>6-Sep-23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C6F103-5FD3-EE40-AC38-3A282FC1E4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94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08726"/>
            <a:ext cx="12251268" cy="549274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053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533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0533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13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36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492874"/>
            <a:ext cx="12251268" cy="365125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9287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9287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640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35" r:id="rId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E8E70-B595-4549-A6C0-B9E2039CE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99BD2-1676-824F-AB4D-88278EF3B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37EAC-9B18-BA41-8183-7930B4E52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62555-E728-274C-A8E3-0102EEED6C1C}" type="datetimeFigureOut">
              <a:rPr lang="en-US" smtClean="0"/>
              <a:t>9/6/23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35BC7-5749-2A4C-9719-1BF652B6E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2D159-F53D-D54E-85B5-24DA6BCE6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4B0C6-53D0-A14D-8E09-98776118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08726"/>
            <a:ext cx="12251268" cy="549274"/>
          </a:xfrm>
          <a:prstGeom prst="rect">
            <a:avLst/>
          </a:prstGeom>
          <a:gradFill flip="none" rotWithShape="1">
            <a:gsLst>
              <a:gs pos="0">
                <a:srgbClr val="326092"/>
              </a:gs>
              <a:gs pos="100000">
                <a:srgbClr val="3B814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053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Peter Charlton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533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0533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C6F103-5FD3-EE40-AC38-3A282FC1E4F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344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i.org/10.5281/zenodo.8321579" TargetMode="External"/><Relationship Id="rId5" Type="http://schemas.openxmlformats.org/officeDocument/2006/relationships/hyperlink" Target="https://unsplash.com/photos/rCOWMC8qf8A?utm_source=unsplash&amp;utm_medium=referral&amp;utm_content=creditCopyText" TargetMode="External"/><Relationship Id="rId4" Type="http://schemas.openxmlformats.org/officeDocument/2006/relationships/hyperlink" Target="https://unsplash.com/fr/@lukechesser?utm_source=unsplash&amp;utm_medium=referral&amp;utm_content=creditCopyTex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701-FJcjLAQ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doi.org/10.1088/1361-6579/acead2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splash.com/photos/rCOWMC8qf8A?utm_source=unsplash&amp;utm_medium=referral&amp;utm_content=creditCopyText" TargetMode="External"/><Relationship Id="rId4" Type="http://schemas.openxmlformats.org/officeDocument/2006/relationships/hyperlink" Target="https://unsplash.com/fr/@lukechesser?utm_source=unsplash&amp;utm_medium=referral&amp;utm_content=creditCopyTex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splash.com/license" TargetMode="External"/><Relationship Id="rId4" Type="http://schemas.openxmlformats.org/officeDocument/2006/relationships/hyperlink" Target="https://unsplash.com/photos/OqtafYT5kTw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701-FJcjLAQ" TargetMode="Externa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hyperlink" Target="https://unsplash.com/license" TargetMode="External"/><Relationship Id="rId5" Type="http://schemas.openxmlformats.org/officeDocument/2006/relationships/hyperlink" Target="https://unsplash.com/photos/5fNmWej4tAA" TargetMode="Externa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peterhcharlton.github.io/" TargetMode="Externa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doi.org/10.1088/1361-6579/acead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242997-BDAF-7F40-BC5A-6C79C0A3E1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7" t="9513" r="4575" b="24468"/>
          <a:stretch/>
        </p:blipFill>
        <p:spPr>
          <a:xfrm>
            <a:off x="3687334" y="547566"/>
            <a:ext cx="4817328" cy="3147684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F77DB2-379C-8E45-94FA-A83D05918030}"/>
              </a:ext>
            </a:extLst>
          </p:cNvPr>
          <p:cNvSpPr txBox="1"/>
          <p:nvPr/>
        </p:nvSpPr>
        <p:spPr>
          <a:xfrm>
            <a:off x="4318751" y="6465869"/>
            <a:ext cx="7873249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GB" sz="1400" b="0" i="1" dirty="0">
                <a:solidFill>
                  <a:schemeClr val="bg1"/>
                </a:solidFill>
                <a:effectLst/>
                <a:latin typeface="-apple-system"/>
              </a:rPr>
              <a:t>Photo by </a:t>
            </a:r>
            <a:r>
              <a:rPr lang="en-GB" sz="1400" b="0" i="1" u="none" strike="noStrike" dirty="0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Luke Chesser</a:t>
            </a:r>
            <a:r>
              <a:rPr lang="en-GB" sz="1400" b="0" i="1" dirty="0">
                <a:solidFill>
                  <a:schemeClr val="bg1"/>
                </a:solidFill>
                <a:effectLst/>
                <a:latin typeface="-apple-system"/>
              </a:rPr>
              <a:t> on </a:t>
            </a:r>
            <a:r>
              <a:rPr lang="en-GB" sz="1400" b="0" i="1" u="none" strike="noStrike" dirty="0">
                <a:solidFill>
                  <a:schemeClr val="bg1"/>
                </a:solidFill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CAB269-67CA-A323-B230-F0EBB4EE2049}"/>
              </a:ext>
            </a:extLst>
          </p:cNvPr>
          <p:cNvSpPr txBox="1">
            <a:spLocks/>
          </p:cNvSpPr>
          <p:nvPr/>
        </p:nvSpPr>
        <p:spPr>
          <a:xfrm>
            <a:off x="1655893" y="4312136"/>
            <a:ext cx="8880211" cy="15368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b="1" dirty="0"/>
              <a:t>Research-based</a:t>
            </a:r>
          </a:p>
          <a:p>
            <a:r>
              <a:rPr lang="en-US" sz="4000" b="1" dirty="0"/>
              <a:t>Student Selected Components (SSCs)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663CC5-0674-9C15-B042-94C4E523A1CB}"/>
              </a:ext>
            </a:extLst>
          </p:cNvPr>
          <p:cNvSpPr txBox="1"/>
          <p:nvPr/>
        </p:nvSpPr>
        <p:spPr>
          <a:xfrm>
            <a:off x="6752819" y="5807529"/>
            <a:ext cx="5439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 available at: </a:t>
            </a:r>
            <a:r>
              <a:rPr lang="en-US" dirty="0">
                <a:hlinkClick r:id="rId6"/>
              </a:rPr>
              <a:t>10.5281/zenodo.8321579</a:t>
            </a:r>
            <a:r>
              <a:rPr lang="en-US" dirty="0"/>
              <a:t> (</a:t>
            </a:r>
            <a:r>
              <a:rPr lang="en-US" dirty="0">
                <a:hlinkClick r:id="rId7"/>
              </a:rPr>
              <a:t>CC BY 4.0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02868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64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C557E-51D7-1AD1-87D5-1168A81FA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089035" y="6150305"/>
            <a:ext cx="3102965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National Cancer Institute, </a:t>
            </a:r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unsplash.com/photos/701-FJcjLAQ</a:t>
            </a:r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511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Scott Graham,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lang="en-US" sz="1333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652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78CB25-3FBF-9542-9D20-6CC3ACD3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E1F99-2FFE-1E4D-B86E-8C919C1B0E8C}" type="datetime1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71C597-917C-174B-96B3-A7E8BB6A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9EE1FF-0021-264C-A4EC-C169E98D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B8527-F477-E243-99FC-8879FB4B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7EEFD9-258D-59F9-E72D-A75852BE7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6" y="3524026"/>
            <a:ext cx="2114247" cy="2642809"/>
          </a:xfrm>
          <a:prstGeom prst="rect">
            <a:avLst/>
          </a:prstGeom>
          <a:effectLst>
            <a:glow rad="118661">
              <a:schemeClr val="bg1">
                <a:alpha val="49584"/>
              </a:schemeClr>
            </a:glow>
            <a:softEdge rad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3773B5-36B4-00F4-834E-FF5376EE1C13}"/>
              </a:ext>
            </a:extLst>
          </p:cNvPr>
          <p:cNvSpPr txBox="1"/>
          <p:nvPr/>
        </p:nvSpPr>
        <p:spPr>
          <a:xfrm>
            <a:off x="4764658" y="6341679"/>
            <a:ext cx="7427342" cy="492443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GB" sz="1300" dirty="0">
                <a:solidFill>
                  <a:schemeClr val="bg1"/>
                </a:solidFill>
              </a:rPr>
              <a:t>Charlton PH </a:t>
            </a:r>
            <a:r>
              <a:rPr lang="en-GB" sz="1300" i="1" dirty="0">
                <a:solidFill>
                  <a:schemeClr val="bg1"/>
                </a:solidFill>
              </a:rPr>
              <a:t>et al.</a:t>
            </a:r>
            <a:r>
              <a:rPr lang="en-GB" sz="1300" dirty="0">
                <a:solidFill>
                  <a:schemeClr val="bg1"/>
                </a:solidFill>
              </a:rPr>
              <a:t>, The 2023 wearable photoplethysmography roadmap, Phys Meas., 2023. </a:t>
            </a:r>
            <a:r>
              <a:rPr lang="en-GB" sz="13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https://doi.org/10.1088/1361-6579/acead2</a:t>
            </a:r>
            <a:r>
              <a:rPr lang="en-GB" sz="1300" dirty="0">
                <a:solidFill>
                  <a:schemeClr val="bg1"/>
                </a:solidFill>
              </a:rPr>
              <a:t>  </a:t>
            </a:r>
            <a:r>
              <a:rPr lang="en-US" sz="1300" dirty="0">
                <a:solidFill>
                  <a:schemeClr val="bg1"/>
                </a:solidFill>
              </a:rPr>
              <a:t>(</a:t>
            </a:r>
            <a:r>
              <a:rPr lang="en-US" sz="13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en-US" sz="13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6774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Scott Graham,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lang="en-US" sz="1333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5F0119-8EE8-2BE4-FB0F-2300DB6C97C9}"/>
              </a:ext>
            </a:extLst>
          </p:cNvPr>
          <p:cNvSpPr txBox="1"/>
          <p:nvPr/>
        </p:nvSpPr>
        <p:spPr>
          <a:xfrm>
            <a:off x="7667265" y="4904729"/>
            <a:ext cx="1541312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Is it for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0B3F6-AC68-17F5-34BB-814819357ED7}"/>
              </a:ext>
            </a:extLst>
          </p:cNvPr>
          <p:cNvSpPr txBox="1"/>
          <p:nvPr/>
        </p:nvSpPr>
        <p:spPr>
          <a:xfrm>
            <a:off x="1038490" y="915789"/>
            <a:ext cx="2472122" cy="1569660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Why do a research-based SSC?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2D303-07EB-07CF-6C0D-53DD1CF71BE0}"/>
              </a:ext>
            </a:extLst>
          </p:cNvPr>
          <p:cNvSpPr txBox="1"/>
          <p:nvPr/>
        </p:nvSpPr>
        <p:spPr>
          <a:xfrm>
            <a:off x="4321498" y="3156480"/>
            <a:ext cx="2645239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What does it involve?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440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1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Scott Graham,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lang="en-US" sz="1333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5F0119-8EE8-2BE4-FB0F-2300DB6C97C9}"/>
              </a:ext>
            </a:extLst>
          </p:cNvPr>
          <p:cNvSpPr txBox="1"/>
          <p:nvPr/>
        </p:nvSpPr>
        <p:spPr>
          <a:xfrm>
            <a:off x="7667265" y="4904729"/>
            <a:ext cx="1541312" cy="1077218"/>
          </a:xfrm>
          <a:prstGeom prst="rect">
            <a:avLst/>
          </a:prstGeom>
          <a:solidFill>
            <a:schemeClr val="bg1">
              <a:alpha val="25000"/>
            </a:schemeClr>
          </a:solidFill>
          <a:effectLst>
            <a:glow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Is it for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0B3F6-AC68-17F5-34BB-814819357ED7}"/>
              </a:ext>
            </a:extLst>
          </p:cNvPr>
          <p:cNvSpPr txBox="1"/>
          <p:nvPr/>
        </p:nvSpPr>
        <p:spPr>
          <a:xfrm>
            <a:off x="1038490" y="915789"/>
            <a:ext cx="2472122" cy="1569660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Why do a research-based SSC?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2D303-07EB-07CF-6C0D-53DD1CF71BE0}"/>
              </a:ext>
            </a:extLst>
          </p:cNvPr>
          <p:cNvSpPr txBox="1"/>
          <p:nvPr/>
        </p:nvSpPr>
        <p:spPr>
          <a:xfrm>
            <a:off x="4321498" y="3156480"/>
            <a:ext cx="2645239" cy="1077218"/>
          </a:xfrm>
          <a:prstGeom prst="rect">
            <a:avLst/>
          </a:prstGeom>
          <a:solidFill>
            <a:schemeClr val="bg1">
              <a:alpha val="25000"/>
            </a:schemeClr>
          </a:solidFill>
          <a:effectLst>
            <a:glow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What does it involve?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627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Why do a research-based SSC?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375276" y="1259272"/>
            <a:ext cx="11353428" cy="484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Because you're interested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CA01CB-18DE-3584-F764-1E866AE53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7" t="9513" r="4575" b="24468"/>
          <a:stretch/>
        </p:blipFill>
        <p:spPr>
          <a:xfrm>
            <a:off x="6223270" y="1459910"/>
            <a:ext cx="4817328" cy="3147684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11D117-0D33-A767-4BC0-0E4BB60BD0E4}"/>
              </a:ext>
            </a:extLst>
          </p:cNvPr>
          <p:cNvSpPr txBox="1"/>
          <p:nvPr/>
        </p:nvSpPr>
        <p:spPr>
          <a:xfrm>
            <a:off x="4135871" y="6417101"/>
            <a:ext cx="7873249" cy="307777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GB" sz="1400" b="0" i="1" dirty="0">
                <a:solidFill>
                  <a:schemeClr val="bg1"/>
                </a:solidFill>
                <a:effectLst/>
                <a:latin typeface="-apple-system"/>
              </a:rPr>
              <a:t>Photo by </a:t>
            </a:r>
            <a:r>
              <a:rPr lang="en-GB" sz="1400" b="0" i="1" u="none" strike="noStrike" dirty="0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Luke Chesser</a:t>
            </a:r>
            <a:r>
              <a:rPr lang="en-GB" sz="1400" b="0" i="1" dirty="0">
                <a:solidFill>
                  <a:schemeClr val="bg1"/>
                </a:solidFill>
                <a:effectLst/>
                <a:latin typeface="-apple-system"/>
              </a:rPr>
              <a:t> on </a:t>
            </a:r>
            <a:r>
              <a:rPr lang="en-GB" sz="1400" b="0" i="1" u="none" strike="noStrike" dirty="0">
                <a:solidFill>
                  <a:schemeClr val="bg1"/>
                </a:solidFill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214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Why do a research-based SSC?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375276" y="1259272"/>
            <a:ext cx="11353428" cy="90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Because you're interested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gain experience and skills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2FB6D-112F-CBD6-783F-18CB6F819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548" y="1560719"/>
            <a:ext cx="5600468" cy="3736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219DA-8BA3-CCC0-4A7C-9A3D9D5C5F28}"/>
              </a:ext>
            </a:extLst>
          </p:cNvPr>
          <p:cNvSpPr txBox="1"/>
          <p:nvPr/>
        </p:nvSpPr>
        <p:spPr>
          <a:xfrm>
            <a:off x="6051990" y="6430721"/>
            <a:ext cx="5888736" cy="29745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Ilya Pavlov, </a:t>
            </a:r>
            <a:r>
              <a:rPr lang="en-US" sz="1333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unsplash.com/photos/OqtafYT5kTw</a:t>
            </a:r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772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Why do a research-based SSC?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375276" y="1259272"/>
            <a:ext cx="11353428" cy="260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Because you're interested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gain experience and skills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consider a career in research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develop critical appraisal skills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grow in confidence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enhance your CV</a:t>
            </a:r>
          </a:p>
        </p:txBody>
      </p:sp>
    </p:spTree>
    <p:extLst>
      <p:ext uri="{BB962C8B-B14F-4D97-AF65-F5344CB8AC3E}">
        <p14:creationId xmlns:p14="http://schemas.microsoft.com/office/powerpoint/2010/main" val="403958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Why do a research-based SSC?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375276" y="1259272"/>
            <a:ext cx="5184276" cy="3023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Because you're interested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gain experience and skills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consider a career in research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develop critical appraisal skills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grow in confidence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enhance your CV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tick off key skills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CBE074-28A5-8AA8-65C5-921FD78082E0}"/>
              </a:ext>
            </a:extLst>
          </p:cNvPr>
          <p:cNvSpPr txBox="1"/>
          <p:nvPr/>
        </p:nvSpPr>
        <p:spPr>
          <a:xfrm>
            <a:off x="6632450" y="1587695"/>
            <a:ext cx="4255008" cy="236648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glow rad="300605">
              <a:schemeClr val="bg1">
                <a:lumMod val="95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Key skills: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piece of medical writing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describing a literature search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giving a presentation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writing an abstract</a:t>
            </a:r>
            <a:endParaRPr lang="en-GB" sz="22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06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Scott Graham,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lang="en-US" sz="1333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5F0119-8EE8-2BE4-FB0F-2300DB6C97C9}"/>
              </a:ext>
            </a:extLst>
          </p:cNvPr>
          <p:cNvSpPr txBox="1"/>
          <p:nvPr/>
        </p:nvSpPr>
        <p:spPr>
          <a:xfrm>
            <a:off x="7667265" y="4904729"/>
            <a:ext cx="1541312" cy="1077218"/>
          </a:xfrm>
          <a:prstGeom prst="rect">
            <a:avLst/>
          </a:prstGeom>
          <a:solidFill>
            <a:schemeClr val="bg1">
              <a:alpha val="24962"/>
            </a:schemeClr>
          </a:solidFill>
          <a:effectLst>
            <a:glow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Is it for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0B3F6-AC68-17F5-34BB-814819357ED7}"/>
              </a:ext>
            </a:extLst>
          </p:cNvPr>
          <p:cNvSpPr txBox="1"/>
          <p:nvPr/>
        </p:nvSpPr>
        <p:spPr>
          <a:xfrm>
            <a:off x="1038490" y="915789"/>
            <a:ext cx="2472122" cy="1569660"/>
          </a:xfrm>
          <a:prstGeom prst="rect">
            <a:avLst/>
          </a:prstGeom>
          <a:solidFill>
            <a:schemeClr val="bg1">
              <a:alpha val="24962"/>
            </a:schemeClr>
          </a:solidFill>
          <a:effectLst>
            <a:glow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Why do a research-based SSC?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2D303-07EB-07CF-6C0D-53DD1CF71BE0}"/>
              </a:ext>
            </a:extLst>
          </p:cNvPr>
          <p:cNvSpPr txBox="1"/>
          <p:nvPr/>
        </p:nvSpPr>
        <p:spPr>
          <a:xfrm>
            <a:off x="4321498" y="3156480"/>
            <a:ext cx="2645239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What does it involve?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2705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What does a research-based SSC involve?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375276" y="1259272"/>
            <a:ext cx="11353428" cy="484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Broadly two approaches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21F214-9CFE-8DDA-8CC5-5D31AE2AD14F}"/>
              </a:ext>
            </a:extLst>
          </p:cNvPr>
          <p:cNvSpPr txBox="1"/>
          <p:nvPr/>
        </p:nvSpPr>
        <p:spPr>
          <a:xfrm>
            <a:off x="1679183" y="2285900"/>
            <a:ext cx="4255008" cy="9852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300605">
              <a:schemeClr val="bg1">
                <a:lumMod val="95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Contributing to an ongoing piece of research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F4777-4713-944C-38E1-DDF0D85750D3}"/>
              </a:ext>
            </a:extLst>
          </p:cNvPr>
          <p:cNvSpPr txBox="1"/>
          <p:nvPr/>
        </p:nvSpPr>
        <p:spPr>
          <a:xfrm>
            <a:off x="7025375" y="2521753"/>
            <a:ext cx="4255008" cy="5198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300605">
              <a:schemeClr val="bg1">
                <a:lumMod val="95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GB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Running a research project</a:t>
            </a:r>
          </a:p>
        </p:txBody>
      </p:sp>
    </p:spTree>
    <p:extLst>
      <p:ext uri="{BB962C8B-B14F-4D97-AF65-F5344CB8AC3E}">
        <p14:creationId xmlns:p14="http://schemas.microsoft.com/office/powerpoint/2010/main" val="407253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What does a research-based SSC involve?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1609344" y="2129587"/>
            <a:ext cx="8558784" cy="3474721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2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Preparation</a:t>
            </a:r>
            <a:endParaRPr kumimoji="0" lang="en-GB" sz="2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Project planning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Pre-reading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Learning objectives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Planning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Literature review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Research Plan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Access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Experiments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Experiments</a:t>
            </a:r>
          </a:p>
          <a:p>
            <a:pPr lvl="1">
              <a:lnSpc>
                <a:spcPct val="125000"/>
              </a:lnSpc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Dissemination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Project Report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Project Presentation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Conference Submission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Journal Publication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23213-374C-E495-142B-84E539590690}"/>
              </a:ext>
            </a:extLst>
          </p:cNvPr>
          <p:cNvSpPr txBox="1"/>
          <p:nvPr/>
        </p:nvSpPr>
        <p:spPr>
          <a:xfrm>
            <a:off x="307848" y="1253692"/>
            <a:ext cx="61996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Example tasks when running a research project: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9143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333" dirty="0">
                <a:solidFill>
                  <a:schemeClr val="bg1"/>
                </a:solidFill>
              </a:rPr>
              <a:t>Scott Graham,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lang="en-US" sz="1333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1333" dirty="0">
                <a:solidFill>
                  <a:schemeClr val="bg1"/>
                </a:solidFill>
              </a:rPr>
              <a:t> (</a:t>
            </a:r>
            <a:r>
              <a:rPr lang="en-US" sz="1333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lang="en-US" sz="1333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5F0119-8EE8-2BE4-FB0F-2300DB6C97C9}"/>
              </a:ext>
            </a:extLst>
          </p:cNvPr>
          <p:cNvSpPr txBox="1"/>
          <p:nvPr/>
        </p:nvSpPr>
        <p:spPr>
          <a:xfrm>
            <a:off x="7667265" y="4904729"/>
            <a:ext cx="1541312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Is it for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0B3F6-AC68-17F5-34BB-814819357ED7}"/>
              </a:ext>
            </a:extLst>
          </p:cNvPr>
          <p:cNvSpPr txBox="1"/>
          <p:nvPr/>
        </p:nvSpPr>
        <p:spPr>
          <a:xfrm>
            <a:off x="1038490" y="915789"/>
            <a:ext cx="2472122" cy="1569660"/>
          </a:xfrm>
          <a:prstGeom prst="rect">
            <a:avLst/>
          </a:prstGeom>
          <a:solidFill>
            <a:schemeClr val="bg1">
              <a:alpha val="24745"/>
            </a:schemeClr>
          </a:solidFill>
          <a:effectLst>
            <a:glow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Why do a research-based SSC?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2D303-07EB-07CF-6C0D-53DD1CF71BE0}"/>
              </a:ext>
            </a:extLst>
          </p:cNvPr>
          <p:cNvSpPr txBox="1"/>
          <p:nvPr/>
        </p:nvSpPr>
        <p:spPr>
          <a:xfrm>
            <a:off x="4321498" y="3156480"/>
            <a:ext cx="2645239" cy="1077218"/>
          </a:xfrm>
          <a:prstGeom prst="rect">
            <a:avLst/>
          </a:prstGeom>
          <a:solidFill>
            <a:schemeClr val="bg1">
              <a:alpha val="24745"/>
            </a:schemeClr>
          </a:solidFill>
          <a:effectLst>
            <a:glow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What does it involve?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7850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1F360E-AFAF-941D-C246-2FBBA2D18A4D}"/>
              </a:ext>
            </a:extLst>
          </p:cNvPr>
          <p:cNvSpPr txBox="1">
            <a:spLocks/>
          </p:cNvSpPr>
          <p:nvPr/>
        </p:nvSpPr>
        <p:spPr>
          <a:xfrm>
            <a:off x="72893" y="39756"/>
            <a:ext cx="9369287" cy="89452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Is a research-based SSC for you?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B7F16-5BFA-9F41-8546-8E136007B410}"/>
              </a:ext>
            </a:extLst>
          </p:cNvPr>
          <p:cNvSpPr txBox="1"/>
          <p:nvPr/>
        </p:nvSpPr>
        <p:spPr>
          <a:xfrm>
            <a:off x="1609344" y="1684579"/>
            <a:ext cx="9369286" cy="4277810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interested in the research topic?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interested in doing research?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 you get along with the supervisor?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willing to work largely independently?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happy to learn new skills?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prepared to be proactive and solve problems yourself?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Would the project meet your expectations?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23213-374C-E495-142B-84E539590690}"/>
              </a:ext>
            </a:extLst>
          </p:cNvPr>
          <p:cNvSpPr txBox="1"/>
          <p:nvPr/>
        </p:nvSpPr>
        <p:spPr>
          <a:xfrm>
            <a:off x="307848" y="1253692"/>
            <a:ext cx="61996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Consider: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208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Scott Graham,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5F0119-8EE8-2BE4-FB0F-2300DB6C97C9}"/>
              </a:ext>
            </a:extLst>
          </p:cNvPr>
          <p:cNvSpPr txBox="1"/>
          <p:nvPr/>
        </p:nvSpPr>
        <p:spPr>
          <a:xfrm>
            <a:off x="7667265" y="4904729"/>
            <a:ext cx="1541312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it for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0B3F6-AC68-17F5-34BB-814819357ED7}"/>
              </a:ext>
            </a:extLst>
          </p:cNvPr>
          <p:cNvSpPr txBox="1"/>
          <p:nvPr/>
        </p:nvSpPr>
        <p:spPr>
          <a:xfrm>
            <a:off x="1038490" y="915789"/>
            <a:ext cx="2472122" cy="1569660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do a research-based SSC?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2D303-07EB-07CF-6C0D-53DD1CF71BE0}"/>
              </a:ext>
            </a:extLst>
          </p:cNvPr>
          <p:cNvSpPr txBox="1"/>
          <p:nvPr/>
        </p:nvSpPr>
        <p:spPr>
          <a:xfrm>
            <a:off x="4321498" y="3156480"/>
            <a:ext cx="2645239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does it involve?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817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64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C557E-51D7-1AD1-87D5-1168A81FA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089035" y="6150305"/>
            <a:ext cx="3102965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Cancer Institute, 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unsplash.com/photos/701-FJcjLAQ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54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E266E-47DA-BDCF-D52E-31778BE95DA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77AB6-E0F8-E061-046C-2056DA81C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0278970" cy="68579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9C11A2-EC16-DC47-AA52-189AFDAD5335}"/>
              </a:ext>
            </a:extLst>
          </p:cNvPr>
          <p:cNvSpPr txBox="1"/>
          <p:nvPr/>
        </p:nvSpPr>
        <p:spPr>
          <a:xfrm>
            <a:off x="9333876" y="6150305"/>
            <a:ext cx="2858124" cy="707694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Scott Graham,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unsplash.com/photos/5fNmWej4tAA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 Licence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429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78CB25-3FBF-9542-9D20-6CC3ACD3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E1F99-2FFE-1E4D-B86E-8C919C1B0E8C}" type="datetime1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71C597-917C-174B-96B3-A7E8BB6A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9EE1FF-0021-264C-A4EC-C169E98D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B8527-F477-E243-99FC-8879FB4B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3773B5-36B4-00F4-834E-FF5376EE1C13}"/>
              </a:ext>
            </a:extLst>
          </p:cNvPr>
          <p:cNvSpPr txBox="1"/>
          <p:nvPr/>
        </p:nvSpPr>
        <p:spPr>
          <a:xfrm>
            <a:off x="4764658" y="6341679"/>
            <a:ext cx="7427342" cy="492443"/>
          </a:xfrm>
          <a:prstGeom prst="rect">
            <a:avLst/>
          </a:prstGeom>
          <a:noFill/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Charlton PH </a:t>
            </a: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al.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The 2023 wearable photoplethysmography roadmap, Phys Meas., 2023.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https://doi.org/10.1088/1361-6579/acead2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0FE6F-8C40-8D99-D255-1407078AF89A}"/>
              </a:ext>
            </a:extLst>
          </p:cNvPr>
          <p:cNvSpPr txBox="1"/>
          <p:nvPr/>
        </p:nvSpPr>
        <p:spPr>
          <a:xfrm>
            <a:off x="5983266" y="3136612"/>
            <a:ext cx="5599134" cy="1077218"/>
          </a:xfrm>
          <a:prstGeom prst="rect">
            <a:avLst/>
          </a:prstGeom>
          <a:solidFill>
            <a:schemeClr val="bg1"/>
          </a:solidFill>
          <a:effectLst>
            <a:glow rad="234842">
              <a:schemeClr val="bg1">
                <a:alpha val="9512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further information: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https://peterhcharlton.github.io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1060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2|2.6"/>
</p:tagLst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itle">
  <a:themeElements>
    <a:clrScheme name="Custom 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432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8872</TotalTime>
  <Words>1451</Words>
  <Application>Microsoft Macintosh PowerPoint</Application>
  <PresentationFormat>Widescreen</PresentationFormat>
  <Paragraphs>167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Title</vt:lpstr>
      <vt:lpstr>1_Title</vt:lpstr>
      <vt:lpstr>2_Title</vt:lpstr>
      <vt:lpstr>Custom Design</vt:lpstr>
      <vt:lpstr>3_Title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Generating synthetic wearable sensor data</dc:title>
  <dc:creator>Charlton, Peter</dc:creator>
  <cp:lastModifiedBy>Peter Charlton</cp:lastModifiedBy>
  <cp:revision>217</cp:revision>
  <cp:lastPrinted>2020-12-09T14:20:28Z</cp:lastPrinted>
  <dcterms:created xsi:type="dcterms:W3CDTF">2020-12-07T13:26:21Z</dcterms:created>
  <dcterms:modified xsi:type="dcterms:W3CDTF">2023-09-06T11:40:40Z</dcterms:modified>
</cp:coreProperties>
</file>