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Lst>
  <p:sldIdLst>
    <p:sldId id="273" r:id="rId5"/>
    <p:sldId id="281" r:id="rId6"/>
    <p:sldId id="282" r:id="rId7"/>
    <p:sldId id="283" r:id="rId8"/>
    <p:sldId id="284" r:id="rId9"/>
    <p:sldId id="285" r:id="rId10"/>
    <p:sldId id="287" r:id="rId11"/>
    <p:sldId id="288" r:id="rId12"/>
    <p:sldId id="290" r:id="rId13"/>
    <p:sldId id="286" r:id="rId14"/>
    <p:sldId id="289" r:id="rId15"/>
    <p:sldId id="280"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AC1578A-EB49-4652-BE55-7C680D3FF61D}">
          <p14:sldIdLst>
            <p14:sldId id="273"/>
            <p14:sldId id="281"/>
            <p14:sldId id="282"/>
            <p14:sldId id="283"/>
            <p14:sldId id="284"/>
            <p14:sldId id="285"/>
            <p14:sldId id="287"/>
            <p14:sldId id="288"/>
            <p14:sldId id="290"/>
            <p14:sldId id="286"/>
            <p14:sldId id="289"/>
            <p14:sldId id="280"/>
            <p14:sldId id="27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tte Wilson" initials="AW" lastIdx="2" clrIdx="0">
    <p:extLst>
      <p:ext uri="{19B8F6BF-5375-455C-9EA6-DF929625EA0E}">
        <p15:presenceInfo xmlns:p15="http://schemas.microsoft.com/office/powerpoint/2012/main" userId="S::annette@aquatt.ie::a5b71f78-860f-4ec6-b7c7-f04baf8545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899BCF"/>
    <a:srgbClr val="1AB8CE"/>
    <a:srgbClr val="9ECB71"/>
    <a:srgbClr val="9DD470"/>
    <a:srgbClr val="2F5597"/>
    <a:srgbClr val="0091BE"/>
    <a:srgbClr val="23B2BF"/>
    <a:srgbClr val="56C8CE"/>
    <a:srgbClr val="3D65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94674"/>
  </p:normalViewPr>
  <p:slideViewPr>
    <p:cSldViewPr snapToGrid="0" snapToObjects="1" showGuides="1">
      <p:cViewPr varScale="1">
        <p:scale>
          <a:sx n="83" d="100"/>
          <a:sy n="83" d="100"/>
        </p:scale>
        <p:origin x="118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2047C7BA-A7BE-465B-BC22-25E43C50F23E}"/>
              </a:ext>
            </a:extLst>
          </p:cNvPr>
          <p:cNvSpPr txBox="1">
            <a:spLocks/>
          </p:cNvSpPr>
          <p:nvPr userDrawn="1"/>
        </p:nvSpPr>
        <p:spPr>
          <a:xfrm>
            <a:off x="1167992" y="5448300"/>
            <a:ext cx="9143999" cy="7143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IE" b="1" dirty="0">
              <a:solidFill>
                <a:srgbClr val="23B2BF"/>
              </a:solidFill>
            </a:endParaRPr>
          </a:p>
        </p:txBody>
      </p:sp>
      <p:pic>
        <p:nvPicPr>
          <p:cNvPr id="9" name="Picture 8" descr="A close up of a sign&#10;&#10;Description automatically generated">
            <a:extLst>
              <a:ext uri="{FF2B5EF4-FFF2-40B4-BE49-F238E27FC236}">
                <a16:creationId xmlns:a16="http://schemas.microsoft.com/office/drawing/2014/main" id="{E234A416-02C0-4B3F-BE2E-2642DD5A72EB}"/>
              </a:ext>
            </a:extLst>
          </p:cNvPr>
          <p:cNvPicPr>
            <a:picLocks noChangeAspect="1"/>
          </p:cNvPicPr>
          <p:nvPr userDrawn="1"/>
        </p:nvPicPr>
        <p:blipFill>
          <a:blip r:embed="rId2"/>
          <a:stretch>
            <a:fillRect/>
          </a:stretch>
        </p:blipFill>
        <p:spPr>
          <a:xfrm>
            <a:off x="963954" y="-43261"/>
            <a:ext cx="7341501" cy="3343359"/>
          </a:xfrm>
          <a:prstGeom prst="rect">
            <a:avLst/>
          </a:prstGeom>
        </p:spPr>
      </p:pic>
      <p:sp>
        <p:nvSpPr>
          <p:cNvPr id="12" name="Text Placeholder 11">
            <a:extLst>
              <a:ext uri="{FF2B5EF4-FFF2-40B4-BE49-F238E27FC236}">
                <a16:creationId xmlns:a16="http://schemas.microsoft.com/office/drawing/2014/main" id="{66615F8B-3E95-42B0-8FC9-EFA326A90C70}"/>
              </a:ext>
            </a:extLst>
          </p:cNvPr>
          <p:cNvSpPr>
            <a:spLocks noGrp="1"/>
          </p:cNvSpPr>
          <p:nvPr>
            <p:ph type="body" sz="quarter" idx="13" hasCustomPrompt="1"/>
          </p:nvPr>
        </p:nvSpPr>
        <p:spPr>
          <a:xfrm>
            <a:off x="1589847" y="4739206"/>
            <a:ext cx="6089714" cy="457200"/>
          </a:xfrm>
          <a:prstGeom prst="rect">
            <a:avLst/>
          </a:prstGeom>
        </p:spPr>
        <p:txBody>
          <a:bodyPr/>
          <a:lstStyle>
            <a:lvl1pPr marL="0" indent="0" algn="ctr">
              <a:buNone/>
              <a:defRPr>
                <a:solidFill>
                  <a:schemeClr val="bg1">
                    <a:lumMod val="50000"/>
                  </a:schemeClr>
                </a:solidFill>
              </a:defRPr>
            </a:lvl1pPr>
          </a:lstStyle>
          <a:p>
            <a:pPr lvl="0"/>
            <a:r>
              <a:rPr lang="en-IE" dirty="0"/>
              <a:t>Presenter’s name and affiliation(s)</a:t>
            </a:r>
          </a:p>
        </p:txBody>
      </p:sp>
      <p:sp>
        <p:nvSpPr>
          <p:cNvPr id="3" name="Text Placeholder 2">
            <a:extLst>
              <a:ext uri="{FF2B5EF4-FFF2-40B4-BE49-F238E27FC236}">
                <a16:creationId xmlns:a16="http://schemas.microsoft.com/office/drawing/2014/main" id="{F40A3315-207A-4B73-998D-1B0C49A474CC}"/>
              </a:ext>
            </a:extLst>
          </p:cNvPr>
          <p:cNvSpPr>
            <a:spLocks noGrp="1"/>
          </p:cNvSpPr>
          <p:nvPr>
            <p:ph type="body" sz="quarter" idx="14" hasCustomPrompt="1"/>
          </p:nvPr>
        </p:nvSpPr>
        <p:spPr>
          <a:xfrm>
            <a:off x="838200" y="3175000"/>
            <a:ext cx="7265988" cy="565150"/>
          </a:xfrm>
          <a:prstGeom prst="rect">
            <a:avLst/>
          </a:prstGeom>
        </p:spPr>
        <p:txBody>
          <a:bodyPr/>
          <a:lstStyle>
            <a:lvl1pPr marL="0" indent="0" algn="ctr">
              <a:buNone/>
              <a:defRPr sz="4000" b="1">
                <a:solidFill>
                  <a:srgbClr val="1AB8CE"/>
                </a:solidFill>
              </a:defRPr>
            </a:lvl1pPr>
          </a:lstStyle>
          <a:p>
            <a:pPr lvl="0"/>
            <a:r>
              <a:rPr lang="en-IE" dirty="0"/>
              <a:t>Title of presentation</a:t>
            </a:r>
          </a:p>
        </p:txBody>
      </p:sp>
      <p:sp>
        <p:nvSpPr>
          <p:cNvPr id="7" name="Text Placeholder 6">
            <a:extLst>
              <a:ext uri="{FF2B5EF4-FFF2-40B4-BE49-F238E27FC236}">
                <a16:creationId xmlns:a16="http://schemas.microsoft.com/office/drawing/2014/main" id="{54E66A51-27C3-47B3-ABEB-A91E8771B2AE}"/>
              </a:ext>
            </a:extLst>
          </p:cNvPr>
          <p:cNvSpPr>
            <a:spLocks noGrp="1"/>
          </p:cNvSpPr>
          <p:nvPr>
            <p:ph type="body" sz="quarter" idx="15" hasCustomPrompt="1"/>
          </p:nvPr>
        </p:nvSpPr>
        <p:spPr>
          <a:xfrm>
            <a:off x="2560638" y="4014788"/>
            <a:ext cx="4106862" cy="496771"/>
          </a:xfrm>
          <a:prstGeom prst="rect">
            <a:avLst/>
          </a:prstGeom>
        </p:spPr>
        <p:txBody>
          <a:bodyPr/>
          <a:lstStyle>
            <a:lvl1pPr marL="0" indent="0" algn="ctr">
              <a:buNone/>
              <a:defRPr/>
            </a:lvl1pPr>
          </a:lstStyle>
          <a:p>
            <a:pPr lvl="0"/>
            <a:r>
              <a:rPr lang="en-IE" dirty="0"/>
              <a:t>Event and date</a:t>
            </a:r>
          </a:p>
        </p:txBody>
      </p:sp>
    </p:spTree>
    <p:extLst>
      <p:ext uri="{BB962C8B-B14F-4D97-AF65-F5344CB8AC3E}">
        <p14:creationId xmlns:p14="http://schemas.microsoft.com/office/powerpoint/2010/main" val="2390217580"/>
      </p:ext>
    </p:extLst>
  </p:cSld>
  <p:clrMapOvr>
    <a:masterClrMapping/>
  </p:clrMapOvr>
  <p:extLst>
    <p:ext uri="{DCECCB84-F9BA-43D5-87BE-67443E8EF086}">
      <p15:sldGuideLst xmlns:p15="http://schemas.microsoft.com/office/powerpoint/2012/main">
        <p15:guide id="2" pos="24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D8988210-CB6A-4527-BB1D-A775A5A95143}"/>
              </a:ext>
            </a:extLst>
          </p:cNvPr>
          <p:cNvPicPr>
            <a:picLocks noChangeAspect="1"/>
          </p:cNvPicPr>
          <p:nvPr userDrawn="1"/>
        </p:nvPicPr>
        <p:blipFill>
          <a:blip r:embed="rId2"/>
          <a:stretch>
            <a:fillRect/>
          </a:stretch>
        </p:blipFill>
        <p:spPr>
          <a:xfrm>
            <a:off x="6150886" y="0"/>
            <a:ext cx="2993114" cy="1179718"/>
          </a:xfrm>
          <a:prstGeom prst="rect">
            <a:avLst/>
          </a:prstGeom>
        </p:spPr>
      </p:pic>
      <p:sp>
        <p:nvSpPr>
          <p:cNvPr id="8" name="Text Placeholder 7">
            <a:extLst>
              <a:ext uri="{FF2B5EF4-FFF2-40B4-BE49-F238E27FC236}">
                <a16:creationId xmlns:a16="http://schemas.microsoft.com/office/drawing/2014/main" id="{86B5622D-FCED-4F38-9C94-C69D47765404}"/>
              </a:ext>
            </a:extLst>
          </p:cNvPr>
          <p:cNvSpPr>
            <a:spLocks noGrp="1"/>
          </p:cNvSpPr>
          <p:nvPr>
            <p:ph type="body" sz="quarter" idx="11" hasCustomPrompt="1"/>
          </p:nvPr>
        </p:nvSpPr>
        <p:spPr>
          <a:xfrm>
            <a:off x="370119" y="431917"/>
            <a:ext cx="5839488" cy="589859"/>
          </a:xfrm>
          <a:prstGeom prst="rect">
            <a:avLst/>
          </a:prstGeom>
        </p:spPr>
        <p:txBody>
          <a:bodyPr/>
          <a:lstStyle>
            <a:lvl1pPr marL="0" indent="0">
              <a:buNone/>
              <a:defRPr b="1">
                <a:solidFill>
                  <a:srgbClr val="0091BE"/>
                </a:solidFill>
              </a:defRPr>
            </a:lvl1pPr>
          </a:lstStyle>
          <a:p>
            <a:pPr lvl="0"/>
            <a:r>
              <a:rPr lang="en-IE" dirty="0"/>
              <a:t>Heading</a:t>
            </a:r>
          </a:p>
        </p:txBody>
      </p:sp>
      <p:sp>
        <p:nvSpPr>
          <p:cNvPr id="10" name="Text Placeholder 9">
            <a:extLst>
              <a:ext uri="{FF2B5EF4-FFF2-40B4-BE49-F238E27FC236}">
                <a16:creationId xmlns:a16="http://schemas.microsoft.com/office/drawing/2014/main" id="{823669DA-1963-4186-BD29-E96803EB872F}"/>
              </a:ext>
            </a:extLst>
          </p:cNvPr>
          <p:cNvSpPr>
            <a:spLocks noGrp="1"/>
          </p:cNvSpPr>
          <p:nvPr>
            <p:ph type="body" sz="quarter" idx="12" hasCustomPrompt="1"/>
          </p:nvPr>
        </p:nvSpPr>
        <p:spPr>
          <a:xfrm>
            <a:off x="431800" y="1487487"/>
            <a:ext cx="5777807" cy="4447799"/>
          </a:xfrm>
          <a:prstGeom prst="rect">
            <a:avLst/>
          </a:prstGeom>
        </p:spPr>
        <p:txBody>
          <a:bodyPr/>
          <a:lstStyle>
            <a:lvl1pPr marL="0" indent="0">
              <a:buNone/>
              <a:defRPr sz="2000">
                <a:solidFill>
                  <a:schemeClr val="bg1">
                    <a:lumMod val="50000"/>
                  </a:schemeClr>
                </a:solidFill>
              </a:defRPr>
            </a:lvl1pPr>
          </a:lstStyle>
          <a:p>
            <a:pPr lvl="0"/>
            <a:r>
              <a:rPr lang="en-IE" dirty="0"/>
              <a:t>Body text</a:t>
            </a:r>
          </a:p>
        </p:txBody>
      </p:sp>
    </p:spTree>
    <p:extLst>
      <p:ext uri="{BB962C8B-B14F-4D97-AF65-F5344CB8AC3E}">
        <p14:creationId xmlns:p14="http://schemas.microsoft.com/office/powerpoint/2010/main" val="42065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91D2A56A-8F73-48BA-BBD7-721AB043D884}"/>
              </a:ext>
            </a:extLst>
          </p:cNvPr>
          <p:cNvPicPr>
            <a:picLocks noChangeAspect="1"/>
          </p:cNvPicPr>
          <p:nvPr userDrawn="1"/>
        </p:nvPicPr>
        <p:blipFill>
          <a:blip r:embed="rId2"/>
          <a:stretch>
            <a:fillRect/>
          </a:stretch>
        </p:blipFill>
        <p:spPr>
          <a:xfrm>
            <a:off x="6150886" y="0"/>
            <a:ext cx="2993114" cy="1179718"/>
          </a:xfrm>
          <a:prstGeom prst="rect">
            <a:avLst/>
          </a:prstGeom>
        </p:spPr>
      </p:pic>
      <p:sp>
        <p:nvSpPr>
          <p:cNvPr id="7" name="Text Placeholder 6">
            <a:extLst>
              <a:ext uri="{FF2B5EF4-FFF2-40B4-BE49-F238E27FC236}">
                <a16:creationId xmlns:a16="http://schemas.microsoft.com/office/drawing/2014/main" id="{8C93E7EC-9D07-47B8-BAB2-8036AD5B2987}"/>
              </a:ext>
            </a:extLst>
          </p:cNvPr>
          <p:cNvSpPr>
            <a:spLocks noGrp="1"/>
          </p:cNvSpPr>
          <p:nvPr>
            <p:ph type="body" sz="quarter" idx="11" hasCustomPrompt="1"/>
          </p:nvPr>
        </p:nvSpPr>
        <p:spPr>
          <a:xfrm>
            <a:off x="303213" y="407988"/>
            <a:ext cx="5673725" cy="555625"/>
          </a:xfrm>
          <a:prstGeom prst="rect">
            <a:avLst/>
          </a:prstGeom>
        </p:spPr>
        <p:txBody>
          <a:bodyPr/>
          <a:lstStyle>
            <a:lvl1pPr marL="0" indent="0">
              <a:buNone/>
              <a:defRPr b="1"/>
            </a:lvl1pPr>
          </a:lstStyle>
          <a:p>
            <a:pPr lvl="0"/>
            <a:r>
              <a:rPr lang="en-IE" dirty="0"/>
              <a:t>Heading</a:t>
            </a:r>
          </a:p>
        </p:txBody>
      </p:sp>
      <p:sp>
        <p:nvSpPr>
          <p:cNvPr id="9" name="Text Placeholder 8">
            <a:extLst>
              <a:ext uri="{FF2B5EF4-FFF2-40B4-BE49-F238E27FC236}">
                <a16:creationId xmlns:a16="http://schemas.microsoft.com/office/drawing/2014/main" id="{47D9D169-9870-4A2D-BFE6-28181A7BEF57}"/>
              </a:ext>
            </a:extLst>
          </p:cNvPr>
          <p:cNvSpPr>
            <a:spLocks noGrp="1"/>
          </p:cNvSpPr>
          <p:nvPr>
            <p:ph type="body" sz="quarter" idx="12" hasCustomPrompt="1"/>
          </p:nvPr>
        </p:nvSpPr>
        <p:spPr>
          <a:xfrm>
            <a:off x="303212" y="1346547"/>
            <a:ext cx="5673725" cy="1571220"/>
          </a:xfrm>
          <a:prstGeom prst="rect">
            <a:avLst/>
          </a:prstGeom>
        </p:spPr>
        <p:txBody>
          <a:bodyPr/>
          <a:lstStyle>
            <a:lvl1pPr>
              <a:buClr>
                <a:schemeClr val="bg2"/>
              </a:buClr>
              <a:defRPr sz="2000">
                <a:solidFill>
                  <a:schemeClr val="bg1">
                    <a:lumMod val="50000"/>
                  </a:schemeClr>
                </a:solidFill>
              </a:defRPr>
            </a:lvl1pPr>
            <a:lvl2pPr>
              <a:buClr>
                <a:srgbClr val="1AB8CE"/>
              </a:buClr>
              <a:defRPr sz="1800">
                <a:solidFill>
                  <a:schemeClr val="bg1">
                    <a:lumMod val="50000"/>
                  </a:schemeClr>
                </a:solidFill>
              </a:defRPr>
            </a:lvl2pPr>
            <a:lvl3pPr>
              <a:buClr>
                <a:srgbClr val="899BCF"/>
              </a:buClr>
              <a:defRPr sz="1600">
                <a:solidFill>
                  <a:schemeClr val="bg1">
                    <a:lumMod val="50000"/>
                  </a:schemeClr>
                </a:solidFill>
              </a:defRPr>
            </a:lvl3pPr>
            <a:lvl4pPr>
              <a:buClr>
                <a:schemeClr val="accent1"/>
              </a:buClr>
              <a:defRPr sz="1400">
                <a:solidFill>
                  <a:schemeClr val="bg1">
                    <a:lumMod val="50000"/>
                  </a:schemeClr>
                </a:solidFill>
              </a:defRPr>
            </a:lvl4pPr>
            <a:lvl5pPr>
              <a:buClr>
                <a:srgbClr val="899BCF"/>
              </a:buClr>
              <a:defRPr sz="1400">
                <a:solidFill>
                  <a:schemeClr val="bg1">
                    <a:lumMod val="50000"/>
                  </a:schemeClr>
                </a:solidFill>
              </a:defRPr>
            </a:lvl5pPr>
          </a:lstStyle>
          <a:p>
            <a:pPr lvl="0"/>
            <a:r>
              <a:rPr lang="en-US" dirty="0"/>
              <a:t>Add text</a:t>
            </a:r>
          </a:p>
          <a:p>
            <a:pPr lvl="1"/>
            <a:r>
              <a:rPr lang="en-US" dirty="0"/>
              <a:t>Add text</a:t>
            </a:r>
          </a:p>
          <a:p>
            <a:pPr lvl="2"/>
            <a:r>
              <a:rPr lang="en-US" dirty="0"/>
              <a:t>Add text</a:t>
            </a:r>
          </a:p>
          <a:p>
            <a:pPr lvl="3"/>
            <a:r>
              <a:rPr lang="en-US" dirty="0"/>
              <a:t>Add text</a:t>
            </a:r>
          </a:p>
          <a:p>
            <a:pPr lvl="4"/>
            <a:r>
              <a:rPr lang="en-US" dirty="0"/>
              <a:t>Add text</a:t>
            </a:r>
            <a:endParaRPr lang="en-IE" dirty="0"/>
          </a:p>
        </p:txBody>
      </p:sp>
      <p:pic>
        <p:nvPicPr>
          <p:cNvPr id="10" name="Picture 9">
            <a:extLst>
              <a:ext uri="{FF2B5EF4-FFF2-40B4-BE49-F238E27FC236}">
                <a16:creationId xmlns:a16="http://schemas.microsoft.com/office/drawing/2014/main" id="{24EF39CF-9194-4A37-9533-6E8A160783AD}"/>
              </a:ext>
            </a:extLst>
          </p:cNvPr>
          <p:cNvPicPr>
            <a:picLocks noChangeAspect="1"/>
          </p:cNvPicPr>
          <p:nvPr userDrawn="1"/>
        </p:nvPicPr>
        <p:blipFill>
          <a:blip r:embed="rId3">
            <a:alphaModFix amt="20000"/>
          </a:blip>
          <a:stretch>
            <a:fillRect/>
          </a:stretch>
        </p:blipFill>
        <p:spPr>
          <a:xfrm>
            <a:off x="6691713" y="1120777"/>
            <a:ext cx="2219217" cy="4927414"/>
          </a:xfrm>
          <a:prstGeom prst="rect">
            <a:avLst/>
          </a:prstGeom>
        </p:spPr>
      </p:pic>
    </p:spTree>
    <p:extLst>
      <p:ext uri="{BB962C8B-B14F-4D97-AF65-F5344CB8AC3E}">
        <p14:creationId xmlns:p14="http://schemas.microsoft.com/office/powerpoint/2010/main" val="992960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BF366C-0954-48C7-BE13-91B1135FBB22}"/>
              </a:ext>
            </a:extLst>
          </p:cNvPr>
          <p:cNvSpPr txBox="1">
            <a:spLocks/>
          </p:cNvSpPr>
          <p:nvPr userDrawn="1"/>
        </p:nvSpPr>
        <p:spPr>
          <a:xfrm>
            <a:off x="305541" y="5213075"/>
            <a:ext cx="2763427" cy="108985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IE" sz="1400" b="1" dirty="0">
                <a:solidFill>
                  <a:schemeClr val="bg1">
                    <a:lumMod val="50000"/>
                  </a:schemeClr>
                </a:solidFill>
              </a:rPr>
              <a:t>Marian Garcia Fernandez</a:t>
            </a:r>
            <a:endParaRPr lang="en-IE" sz="1400" dirty="0">
              <a:solidFill>
                <a:schemeClr val="bg1">
                  <a:lumMod val="50000"/>
                </a:schemeClr>
              </a:solidFill>
            </a:endParaRPr>
          </a:p>
          <a:p>
            <a:pPr algn="l"/>
            <a:r>
              <a:rPr lang="en-IE" sz="1400" b="1" dirty="0">
                <a:solidFill>
                  <a:schemeClr val="bg1">
                    <a:lumMod val="50000"/>
                  </a:schemeClr>
                </a:solidFill>
              </a:rPr>
              <a:t>ITENE</a:t>
            </a:r>
          </a:p>
          <a:p>
            <a:pPr algn="l"/>
            <a:r>
              <a:rPr lang="en-IE" sz="1400" b="1" dirty="0">
                <a:solidFill>
                  <a:schemeClr val="bg1">
                    <a:lumMod val="50000"/>
                  </a:schemeClr>
                </a:solidFill>
              </a:rPr>
              <a:t>Email: </a:t>
            </a:r>
            <a:r>
              <a:rPr lang="en-IE" sz="1400" b="1" dirty="0" err="1">
                <a:solidFill>
                  <a:schemeClr val="bg1">
                    <a:lumMod val="50000"/>
                  </a:schemeClr>
                </a:solidFill>
              </a:rPr>
              <a:t>marian.garcia@itene.com</a:t>
            </a:r>
            <a:endParaRPr lang="en-IE" sz="1400" dirty="0">
              <a:solidFill>
                <a:schemeClr val="bg1">
                  <a:lumMod val="50000"/>
                </a:schemeClr>
              </a:solidFill>
            </a:endParaRPr>
          </a:p>
          <a:p>
            <a:pPr lvl="0" algn="l">
              <a:defRPr/>
            </a:pPr>
            <a:r>
              <a:rPr kumimoji="0" lang="en-US" sz="2000" b="1" i="0" u="none" strike="noStrike" kern="1200" cap="none" spc="0" normalizeH="0" baseline="0" noProof="0" dirty="0">
                <a:ln>
                  <a:noFill/>
                </a:ln>
                <a:solidFill>
                  <a:schemeClr val="bg1">
                    <a:lumMod val="50000"/>
                  </a:schemeClr>
                </a:solidFill>
                <a:effectLst/>
                <a:uLnTx/>
                <a:uFillTx/>
                <a:latin typeface="Calibri"/>
                <a:ea typeface="+mn-ea"/>
                <a:cs typeface="+mn-cs"/>
              </a:rPr>
              <a:t> </a:t>
            </a:r>
            <a:endParaRPr kumimoji="0" lang="en-US" sz="2000" b="0" i="0" u="none" strike="noStrike" kern="1200" cap="none" spc="0" normalizeH="0" baseline="0" noProof="0" dirty="0">
              <a:ln>
                <a:noFill/>
              </a:ln>
              <a:solidFill>
                <a:schemeClr val="bg1">
                  <a:lumMod val="50000"/>
                </a:schemeClr>
              </a:solidFill>
              <a:effectLst/>
              <a:uLnTx/>
              <a:uFillTx/>
              <a:latin typeface="Calibri"/>
              <a:ea typeface="+mn-ea"/>
              <a:cs typeface="+mn-cs"/>
            </a:endParaRPr>
          </a:p>
        </p:txBody>
      </p:sp>
      <p:sp>
        <p:nvSpPr>
          <p:cNvPr id="4" name="Content Placeholder 1">
            <a:extLst>
              <a:ext uri="{FF2B5EF4-FFF2-40B4-BE49-F238E27FC236}">
                <a16:creationId xmlns:a16="http://schemas.microsoft.com/office/drawing/2014/main" id="{248713A3-E96E-40E3-A361-E5839E027DE9}"/>
              </a:ext>
            </a:extLst>
          </p:cNvPr>
          <p:cNvSpPr txBox="1">
            <a:spLocks/>
          </p:cNvSpPr>
          <p:nvPr userDrawn="1"/>
        </p:nvSpPr>
        <p:spPr>
          <a:xfrm>
            <a:off x="305541" y="4914673"/>
            <a:ext cx="3785967" cy="37315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spcBef>
                <a:spcPts val="0"/>
              </a:spcBef>
              <a:spcAft>
                <a:spcPts val="0"/>
              </a:spcAft>
              <a:buClrTx/>
              <a:buSzTx/>
              <a:buFontTx/>
              <a:buNone/>
              <a:tabLst/>
              <a:defRPr/>
            </a:pPr>
            <a:r>
              <a:rPr lang="en-US" sz="1600" b="1" dirty="0">
                <a:solidFill>
                  <a:srgbClr val="899BCF"/>
                </a:solidFill>
                <a:latin typeface="Calibri"/>
              </a:rPr>
              <a:t>Project Manager</a:t>
            </a:r>
            <a:endParaRPr kumimoji="0" lang="en-US" sz="2000" b="0" i="0" u="none" strike="noStrike" kern="1200" cap="none" spc="0" normalizeH="0" baseline="0" noProof="0" dirty="0">
              <a:ln>
                <a:noFill/>
              </a:ln>
              <a:solidFill>
                <a:srgbClr val="899BCF"/>
              </a:solidFill>
              <a:effectLst/>
              <a:uLnTx/>
              <a:uFillTx/>
              <a:latin typeface="Calibri"/>
              <a:ea typeface="+mn-ea"/>
              <a:cs typeface="+mn-cs"/>
            </a:endParaRPr>
          </a:p>
        </p:txBody>
      </p:sp>
      <p:sp>
        <p:nvSpPr>
          <p:cNvPr id="5" name="Content Placeholder 1">
            <a:extLst>
              <a:ext uri="{FF2B5EF4-FFF2-40B4-BE49-F238E27FC236}">
                <a16:creationId xmlns:a16="http://schemas.microsoft.com/office/drawing/2014/main" id="{5A4F1A65-34AE-48AB-97FF-7971571DF9C2}"/>
              </a:ext>
            </a:extLst>
          </p:cNvPr>
          <p:cNvSpPr txBox="1">
            <a:spLocks/>
          </p:cNvSpPr>
          <p:nvPr userDrawn="1"/>
        </p:nvSpPr>
        <p:spPr>
          <a:xfrm>
            <a:off x="3335646" y="4940074"/>
            <a:ext cx="3785967" cy="37315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defRPr/>
            </a:pPr>
            <a:r>
              <a:rPr lang="en-US" sz="1600" b="1" dirty="0">
                <a:solidFill>
                  <a:srgbClr val="899BCF"/>
                </a:solidFill>
              </a:rPr>
              <a:t>Project Coordinator</a:t>
            </a:r>
            <a:endParaRPr lang="en-US" sz="1600" dirty="0">
              <a:solidFill>
                <a:srgbClr val="899BCF"/>
              </a:solidFill>
            </a:endParaRPr>
          </a:p>
        </p:txBody>
      </p:sp>
      <p:sp>
        <p:nvSpPr>
          <p:cNvPr id="6" name="Content Placeholder 1">
            <a:extLst>
              <a:ext uri="{FF2B5EF4-FFF2-40B4-BE49-F238E27FC236}">
                <a16:creationId xmlns:a16="http://schemas.microsoft.com/office/drawing/2014/main" id="{038A3F57-AB94-44EC-BC78-8648D2C504EF}"/>
              </a:ext>
            </a:extLst>
          </p:cNvPr>
          <p:cNvSpPr txBox="1">
            <a:spLocks/>
          </p:cNvSpPr>
          <p:nvPr userDrawn="1"/>
        </p:nvSpPr>
        <p:spPr>
          <a:xfrm>
            <a:off x="3356641" y="5213075"/>
            <a:ext cx="2693870" cy="108985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IE" sz="1400" b="1" dirty="0">
                <a:solidFill>
                  <a:schemeClr val="bg1">
                    <a:lumMod val="50000"/>
                  </a:schemeClr>
                </a:solidFill>
              </a:rPr>
              <a:t>Miriam </a:t>
            </a:r>
            <a:r>
              <a:rPr lang="en-IE" sz="1400" b="1" dirty="0" err="1">
                <a:solidFill>
                  <a:schemeClr val="bg1">
                    <a:lumMod val="50000"/>
                  </a:schemeClr>
                </a:solidFill>
              </a:rPr>
              <a:t>Gallur</a:t>
            </a:r>
            <a:endParaRPr lang="en-IE" sz="1400" dirty="0">
              <a:solidFill>
                <a:schemeClr val="bg1">
                  <a:lumMod val="50000"/>
                </a:schemeClr>
              </a:solidFill>
            </a:endParaRPr>
          </a:p>
          <a:p>
            <a:pPr algn="l"/>
            <a:r>
              <a:rPr lang="en-IE" sz="1400" b="1" dirty="0">
                <a:solidFill>
                  <a:schemeClr val="bg1">
                    <a:lumMod val="50000"/>
                  </a:schemeClr>
                </a:solidFill>
              </a:rPr>
              <a:t>ITENE</a:t>
            </a:r>
          </a:p>
          <a:p>
            <a:pPr algn="l"/>
            <a:r>
              <a:rPr lang="en-IE" sz="1400" b="1" dirty="0">
                <a:solidFill>
                  <a:schemeClr val="bg1">
                    <a:lumMod val="50000"/>
                  </a:schemeClr>
                </a:solidFill>
              </a:rPr>
              <a:t>Email: </a:t>
            </a:r>
            <a:r>
              <a:rPr lang="en-IE" sz="1400" b="1" dirty="0" err="1">
                <a:solidFill>
                  <a:schemeClr val="bg1">
                    <a:lumMod val="50000"/>
                  </a:schemeClr>
                </a:solidFill>
              </a:rPr>
              <a:t>miriam.gallur@itene.com</a:t>
            </a:r>
            <a:endParaRPr lang="en-IE" sz="1400" dirty="0">
              <a:solidFill>
                <a:schemeClr val="bg1">
                  <a:lumMod val="50000"/>
                </a:schemeClr>
              </a:solidFill>
            </a:endParaRPr>
          </a:p>
          <a:p>
            <a:pPr lvl="0" algn="l">
              <a:defRPr/>
            </a:pPr>
            <a:r>
              <a:rPr kumimoji="0" lang="en-US" sz="2000" b="1" i="0" u="none" strike="noStrike" kern="1200" cap="none" spc="0" normalizeH="0" baseline="0" noProof="0" dirty="0">
                <a:ln>
                  <a:noFill/>
                </a:ln>
                <a:solidFill>
                  <a:schemeClr val="bg1">
                    <a:lumMod val="50000"/>
                  </a:schemeClr>
                </a:solidFill>
                <a:effectLst/>
                <a:uLnTx/>
                <a:uFillTx/>
                <a:latin typeface="Calibri"/>
                <a:ea typeface="+mn-ea"/>
                <a:cs typeface="+mn-cs"/>
              </a:rPr>
              <a:t> </a:t>
            </a:r>
            <a:endParaRPr kumimoji="0" lang="en-US" sz="2000" b="0" i="0" u="none" strike="noStrike" kern="1200" cap="none" spc="0" normalizeH="0" baseline="0" noProof="0" dirty="0">
              <a:ln>
                <a:noFill/>
              </a:ln>
              <a:solidFill>
                <a:schemeClr val="bg1">
                  <a:lumMod val="50000"/>
                </a:schemeClr>
              </a:solidFill>
              <a:effectLst/>
              <a:uLnTx/>
              <a:uFillTx/>
              <a:latin typeface="Calibri"/>
              <a:ea typeface="+mn-ea"/>
              <a:cs typeface="+mn-cs"/>
            </a:endParaRPr>
          </a:p>
        </p:txBody>
      </p:sp>
      <p:sp>
        <p:nvSpPr>
          <p:cNvPr id="7" name="Content Placeholder 1">
            <a:extLst>
              <a:ext uri="{FF2B5EF4-FFF2-40B4-BE49-F238E27FC236}">
                <a16:creationId xmlns:a16="http://schemas.microsoft.com/office/drawing/2014/main" id="{D96244EF-DF43-4F01-A7D7-56EED3E69D1D}"/>
              </a:ext>
            </a:extLst>
          </p:cNvPr>
          <p:cNvSpPr txBox="1">
            <a:spLocks/>
          </p:cNvSpPr>
          <p:nvPr userDrawn="1"/>
        </p:nvSpPr>
        <p:spPr>
          <a:xfrm>
            <a:off x="6390526" y="5213075"/>
            <a:ext cx="2293821" cy="108985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IE" sz="1400" b="1" dirty="0">
                <a:solidFill>
                  <a:schemeClr val="bg1">
                    <a:lumMod val="50000"/>
                  </a:schemeClr>
                </a:solidFill>
              </a:rPr>
              <a:t>Annette Wilson</a:t>
            </a:r>
            <a:endParaRPr lang="en-IE" sz="1400" dirty="0">
              <a:solidFill>
                <a:schemeClr val="bg1">
                  <a:lumMod val="50000"/>
                </a:schemeClr>
              </a:solidFill>
            </a:endParaRPr>
          </a:p>
          <a:p>
            <a:pPr algn="l"/>
            <a:r>
              <a:rPr lang="en-IE" sz="1400" b="1" dirty="0" err="1">
                <a:solidFill>
                  <a:schemeClr val="bg1">
                    <a:lumMod val="50000"/>
                  </a:schemeClr>
                </a:solidFill>
              </a:rPr>
              <a:t>Intrigo</a:t>
            </a:r>
            <a:endParaRPr lang="en-IE" sz="1400" dirty="0">
              <a:solidFill>
                <a:schemeClr val="bg1">
                  <a:lumMod val="50000"/>
                </a:schemeClr>
              </a:solidFill>
            </a:endParaRPr>
          </a:p>
          <a:p>
            <a:pPr algn="l"/>
            <a:r>
              <a:rPr lang="en-IE" sz="1400" b="1" dirty="0">
                <a:solidFill>
                  <a:schemeClr val="bg1">
                    <a:lumMod val="50000"/>
                  </a:schemeClr>
                </a:solidFill>
              </a:rPr>
              <a:t>Email: </a:t>
            </a:r>
            <a:r>
              <a:rPr lang="en-IE" sz="1400" b="1" dirty="0" err="1">
                <a:solidFill>
                  <a:schemeClr val="bg1">
                    <a:lumMod val="50000"/>
                  </a:schemeClr>
                </a:solidFill>
              </a:rPr>
              <a:t>annette@intrigo.eu</a:t>
            </a:r>
            <a:endParaRPr lang="en-IE" sz="1400" dirty="0">
              <a:solidFill>
                <a:schemeClr val="bg1">
                  <a:lumMod val="50000"/>
                </a:schemeClr>
              </a:solidFill>
            </a:endParaRPr>
          </a:p>
          <a:p>
            <a:pPr lvl="0" algn="l">
              <a:defRPr/>
            </a:pPr>
            <a:r>
              <a:rPr kumimoji="0" lang="en-US" sz="2000" b="1" i="0" u="none" strike="noStrike" kern="1200" cap="none" spc="0" normalizeH="0" baseline="0" noProof="0" dirty="0">
                <a:ln>
                  <a:noFill/>
                </a:ln>
                <a:solidFill>
                  <a:schemeClr val="bg1">
                    <a:lumMod val="50000"/>
                  </a:schemeClr>
                </a:solidFill>
                <a:effectLst/>
                <a:uLnTx/>
                <a:uFillTx/>
                <a:latin typeface="Calibri"/>
                <a:ea typeface="+mn-ea"/>
                <a:cs typeface="+mn-cs"/>
              </a:rPr>
              <a:t> </a:t>
            </a:r>
            <a:endParaRPr kumimoji="0" lang="en-US" sz="2000" b="0" i="0" u="none" strike="noStrike" kern="1200" cap="none" spc="0" normalizeH="0" baseline="0" noProof="0" dirty="0">
              <a:ln>
                <a:noFill/>
              </a:ln>
              <a:solidFill>
                <a:schemeClr val="bg1">
                  <a:lumMod val="50000"/>
                </a:schemeClr>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264A232-A208-4279-8A8C-A848C15AD709}"/>
              </a:ext>
            </a:extLst>
          </p:cNvPr>
          <p:cNvCxnSpPr>
            <a:cxnSpLocks/>
          </p:cNvCxnSpPr>
          <p:nvPr userDrawn="1"/>
        </p:nvCxnSpPr>
        <p:spPr>
          <a:xfrm flipV="1">
            <a:off x="3144005" y="5073870"/>
            <a:ext cx="0" cy="97432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ECA094-32A6-4AE2-9749-7D1E3828B843}"/>
              </a:ext>
            </a:extLst>
          </p:cNvPr>
          <p:cNvCxnSpPr>
            <a:cxnSpLocks/>
          </p:cNvCxnSpPr>
          <p:nvPr userDrawn="1"/>
        </p:nvCxnSpPr>
        <p:spPr>
          <a:xfrm flipV="1">
            <a:off x="6174879" y="5073870"/>
            <a:ext cx="0" cy="97432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1">
            <a:extLst>
              <a:ext uri="{FF2B5EF4-FFF2-40B4-BE49-F238E27FC236}">
                <a16:creationId xmlns:a16="http://schemas.microsoft.com/office/drawing/2014/main" id="{B9649191-D259-4912-AAF3-C259B94EFCC3}"/>
              </a:ext>
            </a:extLst>
          </p:cNvPr>
          <p:cNvSpPr txBox="1">
            <a:spLocks/>
          </p:cNvSpPr>
          <p:nvPr userDrawn="1"/>
        </p:nvSpPr>
        <p:spPr>
          <a:xfrm>
            <a:off x="303712" y="2877082"/>
            <a:ext cx="3892368" cy="816663"/>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800" b="1" i="0" u="none" strike="noStrike" kern="1200" cap="none" spc="0" normalizeH="0" baseline="0" noProof="0" dirty="0">
                <a:ln>
                  <a:noFill/>
                </a:ln>
                <a:solidFill>
                  <a:srgbClr val="899BCF"/>
                </a:solidFill>
                <a:effectLst/>
                <a:uLnTx/>
                <a:uFillTx/>
                <a:latin typeface="Calibri"/>
                <a:ea typeface="+mn-ea"/>
                <a:cs typeface="+mn-cs"/>
              </a:rPr>
              <a:t>Thank you</a:t>
            </a:r>
          </a:p>
        </p:txBody>
      </p:sp>
      <p:pic>
        <p:nvPicPr>
          <p:cNvPr id="12" name="Picture 11">
            <a:extLst>
              <a:ext uri="{FF2B5EF4-FFF2-40B4-BE49-F238E27FC236}">
                <a16:creationId xmlns:a16="http://schemas.microsoft.com/office/drawing/2014/main" id="{C09EDDBE-7733-42A9-8296-4B97542B3CB6}"/>
              </a:ext>
            </a:extLst>
          </p:cNvPr>
          <p:cNvPicPr>
            <a:picLocks noChangeAspect="1"/>
          </p:cNvPicPr>
          <p:nvPr userDrawn="1"/>
        </p:nvPicPr>
        <p:blipFill>
          <a:blip r:embed="rId2">
            <a:alphaModFix amt="20000"/>
          </a:blip>
          <a:stretch>
            <a:fillRect/>
          </a:stretch>
        </p:blipFill>
        <p:spPr>
          <a:xfrm>
            <a:off x="6691713" y="1120777"/>
            <a:ext cx="2219217" cy="4927414"/>
          </a:xfrm>
          <a:prstGeom prst="rect">
            <a:avLst/>
          </a:prstGeom>
        </p:spPr>
      </p:pic>
      <p:pic>
        <p:nvPicPr>
          <p:cNvPr id="13" name="Picture 12" descr="A close up of a sign&#10;&#10;Description automatically generated">
            <a:extLst>
              <a:ext uri="{FF2B5EF4-FFF2-40B4-BE49-F238E27FC236}">
                <a16:creationId xmlns:a16="http://schemas.microsoft.com/office/drawing/2014/main" id="{0CEC6DB8-AF1B-4963-A9EE-BA2C8E48AECC}"/>
              </a:ext>
            </a:extLst>
          </p:cNvPr>
          <p:cNvPicPr>
            <a:picLocks noChangeAspect="1"/>
          </p:cNvPicPr>
          <p:nvPr userDrawn="1"/>
        </p:nvPicPr>
        <p:blipFill>
          <a:blip r:embed="rId3"/>
          <a:stretch>
            <a:fillRect/>
          </a:stretch>
        </p:blipFill>
        <p:spPr>
          <a:xfrm>
            <a:off x="963954" y="-43261"/>
            <a:ext cx="7341501" cy="3343359"/>
          </a:xfrm>
          <a:prstGeom prst="rect">
            <a:avLst/>
          </a:prstGeom>
        </p:spPr>
      </p:pic>
      <p:sp>
        <p:nvSpPr>
          <p:cNvPr id="14" name="Content Placeholder 1">
            <a:extLst>
              <a:ext uri="{FF2B5EF4-FFF2-40B4-BE49-F238E27FC236}">
                <a16:creationId xmlns:a16="http://schemas.microsoft.com/office/drawing/2014/main" id="{D2F5CF22-8A7A-4BEF-9C97-9EC558F0BF0A}"/>
              </a:ext>
            </a:extLst>
          </p:cNvPr>
          <p:cNvSpPr txBox="1">
            <a:spLocks/>
          </p:cNvSpPr>
          <p:nvPr userDrawn="1"/>
        </p:nvSpPr>
        <p:spPr>
          <a:xfrm>
            <a:off x="6390526" y="4941456"/>
            <a:ext cx="3785967" cy="37315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spcBef>
                <a:spcPts val="0"/>
              </a:spcBef>
              <a:spcAft>
                <a:spcPts val="0"/>
              </a:spcAft>
              <a:buClrTx/>
              <a:buSzTx/>
              <a:buFontTx/>
              <a:buNone/>
              <a:tabLst/>
              <a:defRPr/>
            </a:pPr>
            <a:r>
              <a:rPr lang="en-US" sz="1600" b="1" dirty="0">
                <a:solidFill>
                  <a:srgbClr val="899BCF"/>
                </a:solidFill>
                <a:latin typeface="Calibri"/>
              </a:rPr>
              <a:t>Communications</a:t>
            </a:r>
            <a:endParaRPr kumimoji="0" lang="en-US" sz="2000" b="0" i="0" u="none" strike="noStrike" kern="1200" cap="none" spc="0" normalizeH="0" baseline="0" noProof="0" dirty="0">
              <a:ln>
                <a:noFill/>
              </a:ln>
              <a:solidFill>
                <a:srgbClr val="899BCF"/>
              </a:solidFill>
              <a:effectLst/>
              <a:uLnTx/>
              <a:uFillTx/>
              <a:latin typeface="Calibri"/>
              <a:ea typeface="+mn-ea"/>
              <a:cs typeface="+mn-cs"/>
            </a:endParaRPr>
          </a:p>
        </p:txBody>
      </p:sp>
      <p:sp>
        <p:nvSpPr>
          <p:cNvPr id="16" name="Text Placeholder 15">
            <a:extLst>
              <a:ext uri="{FF2B5EF4-FFF2-40B4-BE49-F238E27FC236}">
                <a16:creationId xmlns:a16="http://schemas.microsoft.com/office/drawing/2014/main" id="{54FE91BB-EF11-4915-B7F6-73BEBEC92B63}"/>
              </a:ext>
            </a:extLst>
          </p:cNvPr>
          <p:cNvSpPr>
            <a:spLocks noGrp="1"/>
          </p:cNvSpPr>
          <p:nvPr>
            <p:ph type="body" sz="quarter" idx="10" hasCustomPrompt="1"/>
          </p:nvPr>
        </p:nvSpPr>
        <p:spPr>
          <a:xfrm>
            <a:off x="398463" y="3632200"/>
            <a:ext cx="6096000" cy="889000"/>
          </a:xfrm>
          <a:prstGeom prst="rect">
            <a:avLst/>
          </a:prstGeom>
        </p:spPr>
        <p:txBody>
          <a:bodyPr/>
          <a:lstStyle>
            <a:lvl1pPr marL="0" indent="0">
              <a:buNone/>
              <a:defRPr sz="2000" b="0">
                <a:solidFill>
                  <a:schemeClr val="bg1">
                    <a:lumMod val="50000"/>
                  </a:schemeClr>
                </a:solidFill>
              </a:defRPr>
            </a:lvl1pPr>
          </a:lstStyle>
          <a:p>
            <a:pPr lvl="0"/>
            <a:r>
              <a:rPr lang="en-IE" dirty="0"/>
              <a:t>Add email/affiliation/contact details</a:t>
            </a:r>
          </a:p>
        </p:txBody>
      </p:sp>
    </p:spTree>
    <p:extLst>
      <p:ext uri="{BB962C8B-B14F-4D97-AF65-F5344CB8AC3E}">
        <p14:creationId xmlns:p14="http://schemas.microsoft.com/office/powerpoint/2010/main" val="3075794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C1FFE0-8E87-4DB7-B12A-9EBB4DCA8F49}"/>
              </a:ext>
            </a:extLst>
          </p:cNvPr>
          <p:cNvSpPr/>
          <p:nvPr userDrawn="1"/>
        </p:nvSpPr>
        <p:spPr>
          <a:xfrm>
            <a:off x="0" y="0"/>
            <a:ext cx="9144000" cy="130629"/>
          </a:xfrm>
          <a:prstGeom prst="rect">
            <a:avLst/>
          </a:prstGeom>
          <a:solidFill>
            <a:srgbClr val="0091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FA5D979-2CDE-4E2C-A610-2A2C15504054}"/>
              </a:ext>
            </a:extLst>
          </p:cNvPr>
          <p:cNvSpPr/>
          <p:nvPr userDrawn="1"/>
        </p:nvSpPr>
        <p:spPr>
          <a:xfrm>
            <a:off x="0" y="6298058"/>
            <a:ext cx="9144000" cy="573940"/>
          </a:xfrm>
          <a:prstGeom prst="rect">
            <a:avLst/>
          </a:prstGeom>
          <a:solidFill>
            <a:srgbClr val="9DD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179DF3F-CD36-45D8-8FA4-652EF1E939AC}"/>
              </a:ext>
            </a:extLst>
          </p:cNvPr>
          <p:cNvPicPr>
            <a:picLocks noChangeAspect="1"/>
          </p:cNvPicPr>
          <p:nvPr userDrawn="1"/>
        </p:nvPicPr>
        <p:blipFill>
          <a:blip r:embed="rId6"/>
          <a:stretch>
            <a:fillRect/>
          </a:stretch>
        </p:blipFill>
        <p:spPr>
          <a:xfrm>
            <a:off x="420707" y="6421347"/>
            <a:ext cx="483148" cy="322018"/>
          </a:xfrm>
          <a:prstGeom prst="rect">
            <a:avLst/>
          </a:prstGeom>
        </p:spPr>
      </p:pic>
      <p:pic>
        <p:nvPicPr>
          <p:cNvPr id="5" name="Picture 4">
            <a:extLst>
              <a:ext uri="{FF2B5EF4-FFF2-40B4-BE49-F238E27FC236}">
                <a16:creationId xmlns:a16="http://schemas.microsoft.com/office/drawing/2014/main" id="{B964AB85-B20E-4465-8D04-816CF7CB589E}"/>
              </a:ext>
            </a:extLst>
          </p:cNvPr>
          <p:cNvPicPr>
            <a:picLocks noChangeAspect="1"/>
          </p:cNvPicPr>
          <p:nvPr userDrawn="1"/>
        </p:nvPicPr>
        <p:blipFill>
          <a:blip r:embed="rId7"/>
          <a:stretch>
            <a:fillRect/>
          </a:stretch>
        </p:blipFill>
        <p:spPr>
          <a:xfrm>
            <a:off x="5198498" y="6490744"/>
            <a:ext cx="225909" cy="189026"/>
          </a:xfrm>
          <a:prstGeom prst="rect">
            <a:avLst/>
          </a:prstGeom>
        </p:spPr>
      </p:pic>
      <p:sp>
        <p:nvSpPr>
          <p:cNvPr id="9" name="Content Placeholder 1">
            <a:extLst>
              <a:ext uri="{FF2B5EF4-FFF2-40B4-BE49-F238E27FC236}">
                <a16:creationId xmlns:a16="http://schemas.microsoft.com/office/drawing/2014/main" id="{6866C967-E661-4DCE-979F-47163AB1DD4E}"/>
              </a:ext>
            </a:extLst>
          </p:cNvPr>
          <p:cNvSpPr txBox="1">
            <a:spLocks/>
          </p:cNvSpPr>
          <p:nvPr userDrawn="1"/>
        </p:nvSpPr>
        <p:spPr>
          <a:xfrm>
            <a:off x="902839" y="6382625"/>
            <a:ext cx="3421188" cy="5575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2B399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IE" sz="600" dirty="0">
                <a:solidFill>
                  <a:schemeClr val="bg1"/>
                </a:solidFill>
                <a:latin typeface="+mn-lt"/>
              </a:rPr>
              <a:t>This project has received funding from the European Union’s Horizon 2020 Research and Innovation programme under grant agreement No 862910 (SEALIVE). This output reflects only the author’s view and the European Union cannot be held responsible for any use that may be made of the information contained therein.</a:t>
            </a:r>
          </a:p>
        </p:txBody>
      </p:sp>
      <p:sp>
        <p:nvSpPr>
          <p:cNvPr id="10" name="Content Placeholder 1">
            <a:extLst>
              <a:ext uri="{FF2B5EF4-FFF2-40B4-BE49-F238E27FC236}">
                <a16:creationId xmlns:a16="http://schemas.microsoft.com/office/drawing/2014/main" id="{3AAE4744-6273-4E4A-8A71-1B689FAD14C6}"/>
              </a:ext>
            </a:extLst>
          </p:cNvPr>
          <p:cNvSpPr txBox="1">
            <a:spLocks/>
          </p:cNvSpPr>
          <p:nvPr userDrawn="1"/>
        </p:nvSpPr>
        <p:spPr>
          <a:xfrm>
            <a:off x="7203855" y="6429120"/>
            <a:ext cx="3710258" cy="5575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2B399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600" dirty="0" err="1">
                <a:solidFill>
                  <a:schemeClr val="bg1"/>
                </a:solidFill>
                <a:latin typeface="+mn-lt"/>
              </a:rPr>
              <a:t>www.sealive.eu</a:t>
            </a:r>
            <a:endParaRPr lang="en-IE" sz="1600" dirty="0">
              <a:solidFill>
                <a:schemeClr val="bg1"/>
              </a:solidFill>
              <a:latin typeface="+mn-lt"/>
            </a:endParaRPr>
          </a:p>
        </p:txBody>
      </p:sp>
      <p:sp>
        <p:nvSpPr>
          <p:cNvPr id="11" name="Content Placeholder 1">
            <a:extLst>
              <a:ext uri="{FF2B5EF4-FFF2-40B4-BE49-F238E27FC236}">
                <a16:creationId xmlns:a16="http://schemas.microsoft.com/office/drawing/2014/main" id="{0AE77263-0D6A-4DED-917F-5A4FC96AED1E}"/>
              </a:ext>
            </a:extLst>
          </p:cNvPr>
          <p:cNvSpPr txBox="1">
            <a:spLocks/>
          </p:cNvSpPr>
          <p:nvPr userDrawn="1"/>
        </p:nvSpPr>
        <p:spPr>
          <a:xfrm>
            <a:off x="5364088" y="6429120"/>
            <a:ext cx="1749634" cy="5575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2B399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600" dirty="0">
                <a:solidFill>
                  <a:schemeClr val="bg1"/>
                </a:solidFill>
                <a:latin typeface="+mn-lt"/>
              </a:rPr>
              <a:t>@EU_SEALIVE</a:t>
            </a:r>
          </a:p>
        </p:txBody>
      </p:sp>
    </p:spTree>
    <p:extLst>
      <p:ext uri="{BB962C8B-B14F-4D97-AF65-F5344CB8AC3E}">
        <p14:creationId xmlns:p14="http://schemas.microsoft.com/office/powerpoint/2010/main" val="32136260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sealive.eu/"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3.xml"/><Relationship Id="rId1" Type="http://schemas.openxmlformats.org/officeDocument/2006/relationships/video" Target="https://www.youtube.com/embed/BM-Kcdoubh0?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isotech.com.cy/" TargetMode="External"/><Relationship Id="rId2" Type="http://schemas.openxmlformats.org/officeDocument/2006/relationships/hyperlink" Target="mailto:xenia@isotech.com.cy"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DB89797-EEF4-374B-B40B-CDD8626089C6}"/>
              </a:ext>
            </a:extLst>
          </p:cNvPr>
          <p:cNvSpPr/>
          <p:nvPr/>
        </p:nvSpPr>
        <p:spPr>
          <a:xfrm>
            <a:off x="0" y="0"/>
            <a:ext cx="9144000" cy="130629"/>
          </a:xfrm>
          <a:prstGeom prst="rect">
            <a:avLst/>
          </a:prstGeom>
          <a:solidFill>
            <a:srgbClr val="0091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B914253E-EDC4-54AE-71FD-64DF2311F45B}"/>
              </a:ext>
            </a:extLst>
          </p:cNvPr>
          <p:cNvSpPr txBox="1">
            <a:spLocks/>
          </p:cNvSpPr>
          <p:nvPr/>
        </p:nvSpPr>
        <p:spPr>
          <a:xfrm>
            <a:off x="2" y="4499504"/>
            <a:ext cx="9144000" cy="45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E" sz="2400" b="1" dirty="0" err="1"/>
              <a:t>Dr.</a:t>
            </a:r>
            <a:r>
              <a:rPr lang="en-IE" sz="2400" b="1" dirty="0"/>
              <a:t> Xenia I. Loizidou </a:t>
            </a:r>
          </a:p>
          <a:p>
            <a:pPr marL="0" indent="0" algn="ctr">
              <a:buNone/>
            </a:pPr>
            <a:r>
              <a:rPr lang="en-IE" sz="2000" dirty="0"/>
              <a:t>Demetra Orthodoxou, </a:t>
            </a:r>
            <a:r>
              <a:rPr lang="en-IE" sz="2000" dirty="0" err="1"/>
              <a:t>Dr.</a:t>
            </a:r>
            <a:r>
              <a:rPr lang="en-IE" sz="2000" dirty="0"/>
              <a:t> Michael I. Loizides, Demetra Petsa</a:t>
            </a:r>
          </a:p>
          <a:p>
            <a:pPr marL="0" indent="0" algn="ctr">
              <a:buNone/>
            </a:pPr>
            <a:r>
              <a:rPr lang="en-IE" sz="2000" b="1" dirty="0"/>
              <a:t>ISOTECH Ltd Environmental Research and Consultancy</a:t>
            </a:r>
          </a:p>
          <a:p>
            <a:pPr marL="0" indent="0" algn="ctr">
              <a:buNone/>
            </a:pPr>
            <a:r>
              <a:rPr lang="en-IE" sz="2000" b="1" dirty="0"/>
              <a:t>CYPRUS</a:t>
            </a:r>
          </a:p>
        </p:txBody>
      </p:sp>
      <p:sp>
        <p:nvSpPr>
          <p:cNvPr id="3" name="Text Placeholder 2">
            <a:extLst>
              <a:ext uri="{FF2B5EF4-FFF2-40B4-BE49-F238E27FC236}">
                <a16:creationId xmlns:a16="http://schemas.microsoft.com/office/drawing/2014/main" id="{527FB4DD-2AD1-5CDF-43D5-18E9E6CA415B}"/>
              </a:ext>
            </a:extLst>
          </p:cNvPr>
          <p:cNvSpPr txBox="1">
            <a:spLocks/>
          </p:cNvSpPr>
          <p:nvPr/>
        </p:nvSpPr>
        <p:spPr>
          <a:xfrm>
            <a:off x="352269" y="1716580"/>
            <a:ext cx="8446957" cy="12770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E" sz="3200" dirty="0"/>
              <a:t>Bridging end-user and scientific knowledge to combat ghost nets</a:t>
            </a:r>
          </a:p>
        </p:txBody>
      </p:sp>
      <p:sp>
        <p:nvSpPr>
          <p:cNvPr id="4" name="Text Placeholder 3">
            <a:extLst>
              <a:ext uri="{FF2B5EF4-FFF2-40B4-BE49-F238E27FC236}">
                <a16:creationId xmlns:a16="http://schemas.microsoft.com/office/drawing/2014/main" id="{34D91602-564C-AE2C-4A1E-F91D24CC099D}"/>
              </a:ext>
            </a:extLst>
          </p:cNvPr>
          <p:cNvSpPr txBox="1">
            <a:spLocks/>
          </p:cNvSpPr>
          <p:nvPr/>
        </p:nvSpPr>
        <p:spPr>
          <a:xfrm>
            <a:off x="1" y="3067902"/>
            <a:ext cx="9144000" cy="558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E" sz="2400" dirty="0">
                <a:solidFill>
                  <a:schemeClr val="bg1">
                    <a:lumMod val="50000"/>
                  </a:schemeClr>
                </a:solidFill>
              </a:rPr>
              <a:t>Littoral 2022</a:t>
            </a:r>
          </a:p>
          <a:p>
            <a:pPr marL="0" indent="0" algn="ctr">
              <a:buNone/>
            </a:pPr>
            <a:r>
              <a:rPr lang="en-IE" sz="2400" dirty="0">
                <a:solidFill>
                  <a:schemeClr val="bg1">
                    <a:lumMod val="50000"/>
                  </a:schemeClr>
                </a:solidFill>
              </a:rPr>
              <a:t> 14 September 2022</a:t>
            </a:r>
          </a:p>
        </p:txBody>
      </p:sp>
      <p:pic>
        <p:nvPicPr>
          <p:cNvPr id="8" name="Picture 7" descr="Graphical user interface&#10;&#10;Description automatically generated with medium confidence">
            <a:extLst>
              <a:ext uri="{FF2B5EF4-FFF2-40B4-BE49-F238E27FC236}">
                <a16:creationId xmlns:a16="http://schemas.microsoft.com/office/drawing/2014/main" id="{EE0A7132-3E19-F173-57C9-9750D5B253E9}"/>
              </a:ext>
            </a:extLst>
          </p:cNvPr>
          <p:cNvPicPr>
            <a:picLocks noChangeAspect="1"/>
          </p:cNvPicPr>
          <p:nvPr/>
        </p:nvPicPr>
        <p:blipFill>
          <a:blip r:embed="rId2"/>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2560019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10;&#10;Description automatically generated">
            <a:extLst>
              <a:ext uri="{FF2B5EF4-FFF2-40B4-BE49-F238E27FC236}">
                <a16:creationId xmlns:a16="http://schemas.microsoft.com/office/drawing/2014/main" id="{00997826-2498-B0A4-C233-4C376C078524}"/>
              </a:ext>
            </a:extLst>
          </p:cNvPr>
          <p:cNvPicPr>
            <a:picLocks noChangeAspect="1"/>
          </p:cNvPicPr>
          <p:nvPr/>
        </p:nvPicPr>
        <p:blipFill>
          <a:blip r:embed="rId2">
            <a:alphaModFix amt="85000"/>
          </a:blip>
          <a:stretch>
            <a:fillRect/>
          </a:stretch>
        </p:blipFill>
        <p:spPr>
          <a:xfrm>
            <a:off x="1" y="1137931"/>
            <a:ext cx="9144000" cy="5150884"/>
          </a:xfrm>
          <a:prstGeom prst="rect">
            <a:avLst/>
          </a:prstGeom>
        </p:spPr>
      </p:pic>
      <p:sp>
        <p:nvSpPr>
          <p:cNvPr id="2" name="Text Placeholder 1">
            <a:extLst>
              <a:ext uri="{FF2B5EF4-FFF2-40B4-BE49-F238E27FC236}">
                <a16:creationId xmlns:a16="http://schemas.microsoft.com/office/drawing/2014/main" id="{014D2E76-FDEE-B0D4-0386-265BAC3CD7DA}"/>
              </a:ext>
            </a:extLst>
          </p:cNvPr>
          <p:cNvSpPr>
            <a:spLocks noGrp="1"/>
          </p:cNvSpPr>
          <p:nvPr>
            <p:ph type="body" sz="quarter" idx="11"/>
          </p:nvPr>
        </p:nvSpPr>
        <p:spPr>
          <a:xfrm>
            <a:off x="312089" y="1351017"/>
            <a:ext cx="8089898" cy="477783"/>
          </a:xfrm>
          <a:solidFill>
            <a:schemeClr val="bg1">
              <a:lumMod val="95000"/>
              <a:alpha val="88000"/>
            </a:schemeClr>
          </a:solidFill>
        </p:spPr>
        <p:txBody>
          <a:bodyPr/>
          <a:lstStyle/>
          <a:p>
            <a:r>
              <a:rPr lang="en-US" dirty="0">
                <a:solidFill>
                  <a:srgbClr val="002060"/>
                </a:solidFill>
              </a:rPr>
              <a:t>Marine Litter</a:t>
            </a:r>
            <a:endParaRPr lang="en-001" dirty="0">
              <a:solidFill>
                <a:srgbClr val="002060"/>
              </a:solidFill>
            </a:endParaRPr>
          </a:p>
        </p:txBody>
      </p:sp>
      <p:sp>
        <p:nvSpPr>
          <p:cNvPr id="3" name="Text Placeholder 2">
            <a:extLst>
              <a:ext uri="{FF2B5EF4-FFF2-40B4-BE49-F238E27FC236}">
                <a16:creationId xmlns:a16="http://schemas.microsoft.com/office/drawing/2014/main" id="{54FF7CA5-F496-DDC8-9565-FAFDEC0590DA}"/>
              </a:ext>
            </a:extLst>
          </p:cNvPr>
          <p:cNvSpPr>
            <a:spLocks noGrp="1"/>
          </p:cNvSpPr>
          <p:nvPr>
            <p:ph type="body" sz="quarter" idx="12"/>
          </p:nvPr>
        </p:nvSpPr>
        <p:spPr>
          <a:xfrm>
            <a:off x="312089" y="1913693"/>
            <a:ext cx="8089898" cy="2076136"/>
          </a:xfrm>
          <a:solidFill>
            <a:schemeClr val="bg1">
              <a:lumMod val="95000"/>
              <a:alpha val="87000"/>
            </a:schemeClr>
          </a:solidFill>
        </p:spPr>
        <p:txBody>
          <a:bodyPr/>
          <a:lstStyle/>
          <a:p>
            <a:pPr marL="342900" indent="-342900">
              <a:buFont typeface="Arial" panose="020B0604020202020204" pitchFamily="34" charset="0"/>
              <a:buChar char="•"/>
            </a:pPr>
            <a:r>
              <a:rPr lang="en-US" dirty="0">
                <a:solidFill>
                  <a:schemeClr val="accent2">
                    <a:lumMod val="75000"/>
                  </a:schemeClr>
                </a:solidFill>
              </a:rPr>
              <a:t>All human-created, solid material, produced through land-based or sea-based activities and discharged, deliberately or accidentally, into the marine and coastal environment</a:t>
            </a:r>
          </a:p>
          <a:p>
            <a:pPr marL="342900" indent="-342900">
              <a:buFont typeface="Arial" panose="020B0604020202020204" pitchFamily="34" charset="0"/>
              <a:buChar char="•"/>
            </a:pPr>
            <a:r>
              <a:rPr lang="en-US" dirty="0">
                <a:solidFill>
                  <a:schemeClr val="accent2">
                    <a:lumMod val="75000"/>
                  </a:schemeClr>
                </a:solidFill>
              </a:rPr>
              <a:t>Major threat to marine ecosystems, the environment, human health, and society</a:t>
            </a:r>
          </a:p>
          <a:p>
            <a:pPr marL="342900" indent="-342900">
              <a:buFont typeface="Arial" panose="020B0604020202020204" pitchFamily="34" charset="0"/>
              <a:buChar char="•"/>
            </a:pPr>
            <a:r>
              <a:rPr lang="en-US" dirty="0">
                <a:solidFill>
                  <a:schemeClr val="accent2">
                    <a:lumMod val="75000"/>
                  </a:schemeClr>
                </a:solidFill>
              </a:rPr>
              <a:t>Plastic items make the greatest proportion of marine litter</a:t>
            </a:r>
          </a:p>
        </p:txBody>
      </p:sp>
      <p:pic>
        <p:nvPicPr>
          <p:cNvPr id="4" name="Picture 3" descr="Graphical user interface&#10;&#10;Description automatically generated with medium confidence">
            <a:extLst>
              <a:ext uri="{FF2B5EF4-FFF2-40B4-BE49-F238E27FC236}">
                <a16:creationId xmlns:a16="http://schemas.microsoft.com/office/drawing/2014/main" id="{0291982D-E5F0-C53B-41BE-6B81F1E976C6}"/>
              </a:ext>
            </a:extLst>
          </p:cNvPr>
          <p:cNvPicPr>
            <a:picLocks noChangeAspect="1"/>
          </p:cNvPicPr>
          <p:nvPr/>
        </p:nvPicPr>
        <p:blipFill>
          <a:blip r:embed="rId3"/>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237140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triped Dolphin caught in driftnet,NEAtlantic">
            <a:extLst>
              <a:ext uri="{FF2B5EF4-FFF2-40B4-BE49-F238E27FC236}">
                <a16:creationId xmlns:a16="http://schemas.microsoft.com/office/drawing/2014/main" id="{1CD02E13-8466-CD3A-B8BD-13993C50C0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41" t="18419" r="2341"/>
          <a:stretch/>
        </p:blipFill>
        <p:spPr bwMode="auto">
          <a:xfrm>
            <a:off x="0" y="1164130"/>
            <a:ext cx="9144000" cy="5156105"/>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C6941837-ED40-5FFE-E7E3-8C357012E971}"/>
              </a:ext>
            </a:extLst>
          </p:cNvPr>
          <p:cNvSpPr>
            <a:spLocks noGrp="1"/>
          </p:cNvSpPr>
          <p:nvPr>
            <p:ph type="body" sz="quarter" idx="11"/>
          </p:nvPr>
        </p:nvSpPr>
        <p:spPr>
          <a:xfrm>
            <a:off x="92209" y="1244185"/>
            <a:ext cx="3480868" cy="374754"/>
          </a:xfrm>
          <a:solidFill>
            <a:schemeClr val="bg1">
              <a:lumMod val="95000"/>
              <a:alpha val="61000"/>
            </a:schemeClr>
          </a:solidFill>
        </p:spPr>
        <p:txBody>
          <a:bodyPr/>
          <a:lstStyle/>
          <a:p>
            <a:r>
              <a:rPr lang="en-US" dirty="0">
                <a:solidFill>
                  <a:srgbClr val="002060"/>
                </a:solidFill>
              </a:rPr>
              <a:t>Ghost Nets</a:t>
            </a:r>
            <a:endParaRPr lang="en-001" dirty="0">
              <a:solidFill>
                <a:srgbClr val="002060"/>
              </a:solidFill>
            </a:endParaRPr>
          </a:p>
        </p:txBody>
      </p:sp>
      <p:sp>
        <p:nvSpPr>
          <p:cNvPr id="3" name="Text Placeholder 2">
            <a:extLst>
              <a:ext uri="{FF2B5EF4-FFF2-40B4-BE49-F238E27FC236}">
                <a16:creationId xmlns:a16="http://schemas.microsoft.com/office/drawing/2014/main" id="{6A4DF423-7404-47A0-EDD6-F24D11A355CB}"/>
              </a:ext>
            </a:extLst>
          </p:cNvPr>
          <p:cNvSpPr>
            <a:spLocks noGrp="1"/>
          </p:cNvSpPr>
          <p:nvPr>
            <p:ph type="body" sz="quarter" idx="12"/>
          </p:nvPr>
        </p:nvSpPr>
        <p:spPr>
          <a:xfrm>
            <a:off x="92209" y="1686531"/>
            <a:ext cx="3480868" cy="4499116"/>
          </a:xfrm>
          <a:solidFill>
            <a:schemeClr val="bg1">
              <a:lumMod val="95000"/>
              <a:alpha val="60000"/>
            </a:schemeClr>
          </a:solidFill>
        </p:spPr>
        <p:txBody>
          <a:bodyPr/>
          <a:lstStyle/>
          <a:p>
            <a:pPr marL="342900" indent="-342900">
              <a:buFont typeface="Arial" panose="020B0604020202020204" pitchFamily="34" charset="0"/>
              <a:buChar char="•"/>
            </a:pPr>
            <a:r>
              <a:rPr lang="en-US" dirty="0">
                <a:solidFill>
                  <a:srgbClr val="002060"/>
                </a:solidFill>
              </a:rPr>
              <a:t>At least 10% of marine litter is made up of fishing-related waste</a:t>
            </a:r>
          </a:p>
          <a:p>
            <a:pPr marL="342900" indent="-342900">
              <a:buFont typeface="Arial" panose="020B0604020202020204" pitchFamily="34" charset="0"/>
              <a:buChar char="•"/>
            </a:pPr>
            <a:r>
              <a:rPr lang="en-US" dirty="0">
                <a:solidFill>
                  <a:srgbClr val="002060"/>
                </a:solidFill>
              </a:rPr>
              <a:t>~ 48.4 thousand </a:t>
            </a:r>
            <a:r>
              <a:rPr lang="en-US" dirty="0" err="1">
                <a:solidFill>
                  <a:srgbClr val="002060"/>
                </a:solidFill>
              </a:rPr>
              <a:t>tonnes</a:t>
            </a:r>
            <a:r>
              <a:rPr lang="en-US" dirty="0">
                <a:solidFill>
                  <a:srgbClr val="002060"/>
                </a:solidFill>
              </a:rPr>
              <a:t> of fishing gear are accidentally lost into the marine environment every year </a:t>
            </a:r>
          </a:p>
          <a:p>
            <a:pPr marL="342900" indent="-342900">
              <a:buFont typeface="Arial" panose="020B0604020202020204" pitchFamily="34" charset="0"/>
              <a:buChar char="•"/>
            </a:pPr>
            <a:r>
              <a:rPr lang="en-US" dirty="0">
                <a:solidFill>
                  <a:srgbClr val="002060"/>
                </a:solidFill>
              </a:rPr>
              <a:t>And more is abandoned or discarded into the marine environment</a:t>
            </a:r>
          </a:p>
          <a:p>
            <a:pPr marL="342900" indent="-342900">
              <a:buFont typeface="Arial" panose="020B0604020202020204" pitchFamily="34" charset="0"/>
              <a:buChar char="•"/>
            </a:pPr>
            <a:r>
              <a:rPr lang="en-US" dirty="0">
                <a:solidFill>
                  <a:srgbClr val="002060"/>
                </a:solidFill>
                <a:sym typeface="Wingdings" panose="05000000000000000000" pitchFamily="2" charset="2"/>
              </a:rPr>
              <a:t> ‘Ghost Nets’</a:t>
            </a:r>
          </a:p>
          <a:p>
            <a:pPr marL="1028700" lvl="1" indent="-342900"/>
            <a:r>
              <a:rPr lang="en-US" sz="2000" dirty="0">
                <a:solidFill>
                  <a:srgbClr val="002060"/>
                </a:solidFill>
                <a:sym typeface="Wingdings" panose="05000000000000000000" pitchFamily="2" charset="2"/>
              </a:rPr>
              <a:t>Entanglement</a:t>
            </a:r>
          </a:p>
          <a:p>
            <a:pPr marL="1028700" lvl="1" indent="-342900"/>
            <a:r>
              <a:rPr lang="en-US" sz="2000" dirty="0">
                <a:solidFill>
                  <a:srgbClr val="002060"/>
                </a:solidFill>
                <a:sym typeface="Wingdings" panose="05000000000000000000" pitchFamily="2" charset="2"/>
              </a:rPr>
              <a:t>Entrapment</a:t>
            </a:r>
          </a:p>
          <a:p>
            <a:pPr marL="1028700" lvl="1" indent="-342900"/>
            <a:r>
              <a:rPr lang="en-US" sz="2000" dirty="0">
                <a:solidFill>
                  <a:srgbClr val="002060"/>
                </a:solidFill>
                <a:sym typeface="Wingdings" panose="05000000000000000000" pitchFamily="2" charset="2"/>
              </a:rPr>
              <a:t>Suffocation</a:t>
            </a:r>
          </a:p>
        </p:txBody>
      </p:sp>
      <p:pic>
        <p:nvPicPr>
          <p:cNvPr id="5" name="Picture 4" descr="Graphical user interface&#10;&#10;Description automatically generated with medium confidence">
            <a:extLst>
              <a:ext uri="{FF2B5EF4-FFF2-40B4-BE49-F238E27FC236}">
                <a16:creationId xmlns:a16="http://schemas.microsoft.com/office/drawing/2014/main" id="{45EA9A9B-C773-C37F-8CD5-3CAE790AE878}"/>
              </a:ext>
            </a:extLst>
          </p:cNvPr>
          <p:cNvPicPr>
            <a:picLocks noChangeAspect="1"/>
          </p:cNvPicPr>
          <p:nvPr/>
        </p:nvPicPr>
        <p:blipFill>
          <a:blip r:embed="rId3"/>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380792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ubular Algae Bioreactors Fixing CO2 To Produce Biofuel As An Alternative Fuel In The Warehouse">
            <a:extLst>
              <a:ext uri="{FF2B5EF4-FFF2-40B4-BE49-F238E27FC236}">
                <a16:creationId xmlns:a16="http://schemas.microsoft.com/office/drawing/2014/main" id="{0FFE6D1C-C7D3-8EDD-8A3E-FEA22445EC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850"/>
          <a:stretch/>
        </p:blipFill>
        <p:spPr bwMode="auto">
          <a:xfrm>
            <a:off x="0" y="1138318"/>
            <a:ext cx="9144000" cy="5185642"/>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26964643-65F2-3B80-F8F0-D0EDAE3AC4FC}"/>
              </a:ext>
            </a:extLst>
          </p:cNvPr>
          <p:cNvSpPr>
            <a:spLocks noGrp="1"/>
          </p:cNvSpPr>
          <p:nvPr>
            <p:ph type="body" sz="quarter" idx="11"/>
          </p:nvPr>
        </p:nvSpPr>
        <p:spPr>
          <a:xfrm>
            <a:off x="312090" y="2199107"/>
            <a:ext cx="6203971" cy="431667"/>
          </a:xfrm>
          <a:solidFill>
            <a:schemeClr val="bg1">
              <a:lumMod val="95000"/>
              <a:alpha val="85000"/>
            </a:schemeClr>
          </a:solidFill>
        </p:spPr>
        <p:txBody>
          <a:bodyPr/>
          <a:lstStyle/>
          <a:p>
            <a:r>
              <a:rPr lang="en-US" dirty="0">
                <a:solidFill>
                  <a:srgbClr val="002060"/>
                </a:solidFill>
              </a:rPr>
              <a:t>The SEALIVE Project Fishing Nets</a:t>
            </a:r>
            <a:endParaRPr lang="en-001" dirty="0">
              <a:solidFill>
                <a:srgbClr val="002060"/>
              </a:solidFill>
            </a:endParaRPr>
          </a:p>
        </p:txBody>
      </p:sp>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312089" y="2791613"/>
            <a:ext cx="6203972" cy="2544886"/>
          </a:xfrm>
          <a:solidFill>
            <a:schemeClr val="bg1">
              <a:lumMod val="95000"/>
              <a:alpha val="85000"/>
            </a:schemeClr>
          </a:solidFill>
        </p:spPr>
        <p:txBody>
          <a:bodyPr/>
          <a:lstStyle/>
          <a:p>
            <a:pPr marL="342900" indent="-342900">
              <a:buFont typeface="Arial" panose="020B0604020202020204" pitchFamily="34" charset="0"/>
              <a:buChar char="•"/>
            </a:pPr>
            <a:r>
              <a:rPr lang="en-US" dirty="0">
                <a:solidFill>
                  <a:srgbClr val="002060"/>
                </a:solidFill>
              </a:rPr>
              <a:t>SEALIVE (</a:t>
            </a:r>
            <a:r>
              <a:rPr lang="en-US" dirty="0">
                <a:solidFill>
                  <a:srgbClr val="002060"/>
                </a:solidFill>
                <a:hlinkClick r:id="rId3">
                  <a:extLst>
                    <a:ext uri="{A12FA001-AC4F-418D-AE19-62706E023703}">
                      <ahyp:hlinkClr xmlns:ahyp="http://schemas.microsoft.com/office/drawing/2018/hyperlinkcolor" val="tx"/>
                    </a:ext>
                  </a:extLst>
                </a:hlinkClick>
              </a:rPr>
              <a:t>www.sealive.eu</a:t>
            </a:r>
            <a:r>
              <a:rPr lang="en-US" dirty="0">
                <a:solidFill>
                  <a:srgbClr val="002060"/>
                </a:solidFill>
              </a:rPr>
              <a:t>), Horizon 2020 Research and Innovation Action</a:t>
            </a:r>
          </a:p>
          <a:p>
            <a:pPr marL="342900" indent="-342900">
              <a:buFont typeface="Arial" panose="020B0604020202020204" pitchFamily="34" charset="0"/>
              <a:buChar char="•"/>
            </a:pPr>
            <a:r>
              <a:rPr lang="en-US" dirty="0">
                <a:solidFill>
                  <a:srgbClr val="002060"/>
                </a:solidFill>
              </a:rPr>
              <a:t>Aims to develop bio-based fishing gears and nets made from alternative materials such as micro-algae</a:t>
            </a:r>
          </a:p>
          <a:p>
            <a:pPr marL="342900" indent="-342900">
              <a:buFont typeface="Arial" panose="020B0604020202020204" pitchFamily="34" charset="0"/>
              <a:buChar char="•"/>
            </a:pPr>
            <a:r>
              <a:rPr lang="en-US" dirty="0">
                <a:solidFill>
                  <a:srgbClr val="002060"/>
                </a:solidFill>
              </a:rPr>
              <a:t>One of these materials is fishing nets</a:t>
            </a:r>
          </a:p>
          <a:p>
            <a:pPr marL="342900" indent="-342900">
              <a:buFont typeface="Arial" panose="020B0604020202020204" pitchFamily="34" charset="0"/>
              <a:buChar char="•"/>
            </a:pPr>
            <a:r>
              <a:rPr lang="en-US" dirty="0">
                <a:solidFill>
                  <a:srgbClr val="002060"/>
                </a:solidFill>
              </a:rPr>
              <a:t>Compostable at an industrial scale</a:t>
            </a:r>
          </a:p>
          <a:p>
            <a:pPr marL="342900" indent="-342900">
              <a:buFont typeface="Arial" panose="020B0604020202020204" pitchFamily="34" charset="0"/>
              <a:buChar char="•"/>
            </a:pPr>
            <a:r>
              <a:rPr lang="en-US" dirty="0">
                <a:solidFill>
                  <a:srgbClr val="002060"/>
                </a:solidFill>
              </a:rPr>
              <a:t>Biodegradable in the marine environment</a:t>
            </a: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4"/>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2402904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Eel fishermen">
            <a:extLst>
              <a:ext uri="{FF2B5EF4-FFF2-40B4-BE49-F238E27FC236}">
                <a16:creationId xmlns:a16="http://schemas.microsoft.com/office/drawing/2014/main" id="{E63E893E-89E6-8D1B-42B1-BA03792C30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780"/>
          <a:stretch/>
        </p:blipFill>
        <p:spPr bwMode="auto">
          <a:xfrm>
            <a:off x="0" y="1105974"/>
            <a:ext cx="9144000" cy="5189895"/>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26964643-65F2-3B80-F8F0-D0EDAE3AC4FC}"/>
              </a:ext>
            </a:extLst>
          </p:cNvPr>
          <p:cNvSpPr>
            <a:spLocks noGrp="1"/>
          </p:cNvSpPr>
          <p:nvPr>
            <p:ph type="body" sz="quarter" idx="11"/>
          </p:nvPr>
        </p:nvSpPr>
        <p:spPr>
          <a:xfrm>
            <a:off x="431800" y="1500253"/>
            <a:ext cx="5777807" cy="448468"/>
          </a:xfrm>
          <a:solidFill>
            <a:schemeClr val="bg1">
              <a:lumMod val="95000"/>
              <a:alpha val="80000"/>
            </a:schemeClr>
          </a:solidFill>
        </p:spPr>
        <p:txBody>
          <a:bodyPr/>
          <a:lstStyle/>
          <a:p>
            <a:r>
              <a:rPr lang="en-US" dirty="0">
                <a:solidFill>
                  <a:srgbClr val="002060"/>
                </a:solidFill>
              </a:rPr>
              <a:t>Methodological Framework</a:t>
            </a:r>
            <a:endParaRPr lang="en-001" dirty="0">
              <a:solidFill>
                <a:srgbClr val="002060"/>
              </a:solidFill>
            </a:endParaRPr>
          </a:p>
        </p:txBody>
      </p:sp>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431800" y="2076138"/>
            <a:ext cx="5777807" cy="1731364"/>
          </a:xfrm>
          <a:solidFill>
            <a:schemeClr val="bg1">
              <a:lumMod val="95000"/>
              <a:alpha val="81000"/>
            </a:schemeClr>
          </a:solidFill>
        </p:spPr>
        <p:txBody>
          <a:bodyPr/>
          <a:lstStyle/>
          <a:p>
            <a:pPr marL="342900" indent="-342900">
              <a:buFont typeface="Arial" panose="020B0604020202020204" pitchFamily="34" charset="0"/>
              <a:buChar char="•"/>
            </a:pPr>
            <a:r>
              <a:rPr lang="en-US" dirty="0">
                <a:solidFill>
                  <a:srgbClr val="002060"/>
                </a:solidFill>
              </a:rPr>
              <a:t>Based on </a:t>
            </a:r>
            <a:r>
              <a:rPr lang="en-US" b="1" u="sng" dirty="0">
                <a:solidFill>
                  <a:srgbClr val="002060"/>
                </a:solidFill>
              </a:rPr>
              <a:t>End-user – Industry – Academia </a:t>
            </a:r>
            <a:r>
              <a:rPr lang="en-US" dirty="0">
                <a:solidFill>
                  <a:srgbClr val="002060"/>
                </a:solidFill>
              </a:rPr>
              <a:t>Collaboration</a:t>
            </a:r>
          </a:p>
          <a:p>
            <a:pPr marL="342900" indent="-342900">
              <a:buFont typeface="Arial" panose="020B0604020202020204" pitchFamily="34" charset="0"/>
              <a:buChar char="•"/>
            </a:pPr>
            <a:r>
              <a:rPr lang="en-US" b="1" u="sng" dirty="0">
                <a:solidFill>
                  <a:srgbClr val="002060"/>
                </a:solidFill>
              </a:rPr>
              <a:t>Core principle: </a:t>
            </a:r>
            <a:r>
              <a:rPr lang="en-US" dirty="0">
                <a:solidFill>
                  <a:srgbClr val="002060"/>
                </a:solidFill>
              </a:rPr>
              <a:t>End-users, i.e. fishermen, must be engaged from the beginning to the end</a:t>
            </a:r>
          </a:p>
          <a:p>
            <a:pPr marL="342900" indent="-342900">
              <a:buFont typeface="Arial" panose="020B0604020202020204" pitchFamily="34" charset="0"/>
              <a:buChar char="•"/>
            </a:pPr>
            <a:r>
              <a:rPr lang="en-US" dirty="0">
                <a:solidFill>
                  <a:srgbClr val="002060"/>
                </a:solidFill>
              </a:rPr>
              <a:t>Step-by-step approach</a:t>
            </a:r>
            <a:endParaRPr lang="en-001" dirty="0">
              <a:solidFill>
                <a:srgbClr val="002060"/>
              </a:solidFill>
            </a:endParaRP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3"/>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98449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et">
            <a:extLst>
              <a:ext uri="{FF2B5EF4-FFF2-40B4-BE49-F238E27FC236}">
                <a16:creationId xmlns:a16="http://schemas.microsoft.com/office/drawing/2014/main" id="{7494223B-A85C-1805-3A4E-65C96B01FF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885"/>
          <a:stretch/>
        </p:blipFill>
        <p:spPr bwMode="auto">
          <a:xfrm>
            <a:off x="0" y="1107242"/>
            <a:ext cx="9144000" cy="5188627"/>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26964643-65F2-3B80-F8F0-D0EDAE3AC4FC}"/>
              </a:ext>
            </a:extLst>
          </p:cNvPr>
          <p:cNvSpPr>
            <a:spLocks noGrp="1"/>
          </p:cNvSpPr>
          <p:nvPr>
            <p:ph type="body" sz="quarter" idx="11"/>
          </p:nvPr>
        </p:nvSpPr>
        <p:spPr>
          <a:xfrm>
            <a:off x="431800" y="1486279"/>
            <a:ext cx="5777807" cy="447451"/>
          </a:xfrm>
          <a:solidFill>
            <a:schemeClr val="bg1">
              <a:lumMod val="95000"/>
              <a:alpha val="88000"/>
            </a:schemeClr>
          </a:solidFill>
        </p:spPr>
        <p:txBody>
          <a:bodyPr/>
          <a:lstStyle/>
          <a:p>
            <a:r>
              <a:rPr lang="en-US" dirty="0">
                <a:solidFill>
                  <a:srgbClr val="002060"/>
                </a:solidFill>
              </a:rPr>
              <a:t>Methodological Steps</a:t>
            </a:r>
            <a:endParaRPr lang="en-001" dirty="0">
              <a:solidFill>
                <a:srgbClr val="002060"/>
              </a:solidFill>
            </a:endParaRPr>
          </a:p>
        </p:txBody>
      </p:sp>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431800" y="2076138"/>
            <a:ext cx="6448685" cy="4017364"/>
          </a:xfrm>
          <a:solidFill>
            <a:schemeClr val="bg1">
              <a:lumMod val="95000"/>
              <a:alpha val="88000"/>
            </a:schemeClr>
          </a:solidFill>
        </p:spPr>
        <p:txBody>
          <a:bodyPr/>
          <a:lstStyle/>
          <a:p>
            <a:pPr marL="457200" indent="-457200">
              <a:buFont typeface="+mj-lt"/>
              <a:buAutoNum type="arabicPeriod"/>
            </a:pPr>
            <a:r>
              <a:rPr lang="en-US" b="1" u="sng" dirty="0">
                <a:solidFill>
                  <a:srgbClr val="002060"/>
                </a:solidFill>
              </a:rPr>
              <a:t>Engagement through active participation:</a:t>
            </a:r>
          </a:p>
          <a:p>
            <a:pPr marL="1143000" lvl="1" indent="-457200"/>
            <a:r>
              <a:rPr lang="en-US" sz="2000" dirty="0">
                <a:solidFill>
                  <a:srgbClr val="002060"/>
                </a:solidFill>
              </a:rPr>
              <a:t>Fishers identified, contacted, informed about the project, and their interest to participate is recorded</a:t>
            </a:r>
          </a:p>
          <a:p>
            <a:pPr marL="1143000" lvl="1" indent="-457200"/>
            <a:r>
              <a:rPr lang="en-US" sz="2000" dirty="0">
                <a:solidFill>
                  <a:srgbClr val="002060"/>
                </a:solidFill>
              </a:rPr>
              <a:t>Fishers provide samples of the types of fishing nets they most commonly use</a:t>
            </a:r>
          </a:p>
          <a:p>
            <a:pPr marL="457200" indent="-457200">
              <a:buFont typeface="+mj-lt"/>
              <a:buAutoNum type="arabicPeriod"/>
            </a:pPr>
            <a:r>
              <a:rPr lang="en-US" b="1" u="sng" dirty="0">
                <a:solidFill>
                  <a:srgbClr val="002060"/>
                </a:solidFill>
              </a:rPr>
              <a:t>Material development:</a:t>
            </a:r>
          </a:p>
          <a:p>
            <a:pPr marL="1143000" lvl="1" indent="-457200"/>
            <a:r>
              <a:rPr lang="en-US" sz="2000" dirty="0">
                <a:solidFill>
                  <a:srgbClr val="002060"/>
                </a:solidFill>
              </a:rPr>
              <a:t>Samples are shared with the bio-based material primary producer and the fishing net producer</a:t>
            </a:r>
          </a:p>
          <a:p>
            <a:pPr marL="1143000" lvl="1" indent="-457200"/>
            <a:r>
              <a:rPr lang="en-US" sz="2000" dirty="0">
                <a:solidFill>
                  <a:srgbClr val="002060"/>
                </a:solidFill>
              </a:rPr>
              <a:t>These partners study the nets to deduce key characteristics that the bio-based nets must replicate (e.g. mono or multifilament, knotted or not, diameter, </a:t>
            </a:r>
            <a:r>
              <a:rPr lang="en-US" sz="2000" dirty="0" err="1">
                <a:solidFill>
                  <a:srgbClr val="002060"/>
                </a:solidFill>
              </a:rPr>
              <a:t>colour</a:t>
            </a:r>
            <a:r>
              <a:rPr lang="en-US" sz="2000" dirty="0">
                <a:solidFill>
                  <a:srgbClr val="002060"/>
                </a:solidFill>
              </a:rPr>
              <a:t>, elongation, tenacity)</a:t>
            </a:r>
            <a:endParaRPr lang="en-001" sz="2000" dirty="0">
              <a:solidFill>
                <a:srgbClr val="002060"/>
              </a:solidFill>
            </a:endParaRP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3"/>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2916381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lose up of fine blue netting fading into white background">
            <a:extLst>
              <a:ext uri="{FF2B5EF4-FFF2-40B4-BE49-F238E27FC236}">
                <a16:creationId xmlns:a16="http://schemas.microsoft.com/office/drawing/2014/main" id="{A29DE065-1BD1-A2B9-E5FB-146C1E94A6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343"/>
          <a:stretch/>
        </p:blipFill>
        <p:spPr bwMode="auto">
          <a:xfrm>
            <a:off x="0" y="1259173"/>
            <a:ext cx="9144000" cy="50387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431800" y="2076138"/>
            <a:ext cx="5777807" cy="3342806"/>
          </a:xfrm>
          <a:solidFill>
            <a:schemeClr val="bg1">
              <a:lumMod val="95000"/>
              <a:alpha val="88000"/>
            </a:schemeClr>
          </a:solidFill>
        </p:spPr>
        <p:txBody>
          <a:bodyPr/>
          <a:lstStyle/>
          <a:p>
            <a:pPr marL="457200" indent="-457200">
              <a:buFont typeface="+mj-lt"/>
              <a:buAutoNum type="arabicPeriod" startAt="3"/>
            </a:pPr>
            <a:r>
              <a:rPr lang="en-US" b="1" u="sng" dirty="0">
                <a:solidFill>
                  <a:srgbClr val="002060"/>
                </a:solidFill>
              </a:rPr>
              <a:t>Development of training material targeting fishing net end-users</a:t>
            </a:r>
          </a:p>
          <a:p>
            <a:pPr marL="1028700" lvl="1" indent="-342900"/>
            <a:r>
              <a:rPr lang="en-US" sz="2000" dirty="0">
                <a:solidFill>
                  <a:srgbClr val="002060"/>
                </a:solidFill>
              </a:rPr>
              <a:t>Capacity building and education of fishers about the importance of replacing conventional plastic nets with more sustainable alternatives</a:t>
            </a:r>
          </a:p>
          <a:p>
            <a:pPr marL="1028700" lvl="1" indent="-342900"/>
            <a:r>
              <a:rPr lang="en-US" sz="2000" dirty="0">
                <a:solidFill>
                  <a:srgbClr val="002060"/>
                </a:solidFill>
              </a:rPr>
              <a:t>To train the fishers on the reporting requirements for the pilots</a:t>
            </a:r>
          </a:p>
          <a:p>
            <a:pPr marL="1028700" lvl="1" indent="-342900"/>
            <a:r>
              <a:rPr lang="en-US" sz="2000" dirty="0">
                <a:solidFill>
                  <a:srgbClr val="002060"/>
                </a:solidFill>
              </a:rPr>
              <a:t>To ensure that fishers are familiar with the end-of-life management that is required for the new nets</a:t>
            </a:r>
            <a:endParaRPr lang="en-001" sz="2000" dirty="0">
              <a:solidFill>
                <a:srgbClr val="002060"/>
              </a:solidFill>
            </a:endParaRP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3"/>
          <a:stretch>
            <a:fillRect/>
          </a:stretch>
        </p:blipFill>
        <p:spPr>
          <a:xfrm>
            <a:off x="312089" y="204872"/>
            <a:ext cx="1997625" cy="1054302"/>
          </a:xfrm>
          <a:prstGeom prst="rect">
            <a:avLst/>
          </a:prstGeom>
        </p:spPr>
      </p:pic>
      <p:sp>
        <p:nvSpPr>
          <p:cNvPr id="6" name="Text Placeholder 5">
            <a:extLst>
              <a:ext uri="{FF2B5EF4-FFF2-40B4-BE49-F238E27FC236}">
                <a16:creationId xmlns:a16="http://schemas.microsoft.com/office/drawing/2014/main" id="{6DCF1860-9E56-5A47-369B-53DECBEDA08F}"/>
              </a:ext>
            </a:extLst>
          </p:cNvPr>
          <p:cNvSpPr>
            <a:spLocks noGrp="1"/>
          </p:cNvSpPr>
          <p:nvPr>
            <p:ph type="body" sz="quarter" idx="11"/>
          </p:nvPr>
        </p:nvSpPr>
        <p:spPr/>
        <p:txBody>
          <a:bodyPr/>
          <a:lstStyle/>
          <a:p>
            <a:endParaRPr lang="en-001"/>
          </a:p>
        </p:txBody>
      </p:sp>
      <p:sp>
        <p:nvSpPr>
          <p:cNvPr id="7" name="Text Placeholder 1">
            <a:extLst>
              <a:ext uri="{FF2B5EF4-FFF2-40B4-BE49-F238E27FC236}">
                <a16:creationId xmlns:a16="http://schemas.microsoft.com/office/drawing/2014/main" id="{31648CB6-FDF9-5A95-3056-437A73264593}"/>
              </a:ext>
            </a:extLst>
          </p:cNvPr>
          <p:cNvSpPr txBox="1">
            <a:spLocks/>
          </p:cNvSpPr>
          <p:nvPr/>
        </p:nvSpPr>
        <p:spPr>
          <a:xfrm>
            <a:off x="431800" y="1486219"/>
            <a:ext cx="5777807" cy="522036"/>
          </a:xfrm>
          <a:prstGeom prst="rect">
            <a:avLst/>
          </a:prstGeom>
          <a:solidFill>
            <a:schemeClr val="bg1">
              <a:lumMod val="95000"/>
              <a:alpha val="88000"/>
            </a:schemeClr>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0091B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060"/>
                </a:solidFill>
              </a:rPr>
              <a:t>Methodological Steps</a:t>
            </a:r>
            <a:endParaRPr lang="en-001" dirty="0">
              <a:solidFill>
                <a:srgbClr val="002060"/>
              </a:solidFill>
            </a:endParaRPr>
          </a:p>
        </p:txBody>
      </p:sp>
    </p:spTree>
    <p:extLst>
      <p:ext uri="{BB962C8B-B14F-4D97-AF65-F5344CB8AC3E}">
        <p14:creationId xmlns:p14="http://schemas.microsoft.com/office/powerpoint/2010/main" val="2745145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Net">
            <a:extLst>
              <a:ext uri="{FF2B5EF4-FFF2-40B4-BE49-F238E27FC236}">
                <a16:creationId xmlns:a16="http://schemas.microsoft.com/office/drawing/2014/main" id="{69E6928F-FA62-CCD8-2847-767754C2D0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885"/>
          <a:stretch/>
        </p:blipFill>
        <p:spPr bwMode="auto">
          <a:xfrm>
            <a:off x="0" y="1107242"/>
            <a:ext cx="9144000" cy="5188627"/>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26964643-65F2-3B80-F8F0-D0EDAE3AC4FC}"/>
              </a:ext>
            </a:extLst>
          </p:cNvPr>
          <p:cNvSpPr>
            <a:spLocks noGrp="1"/>
          </p:cNvSpPr>
          <p:nvPr>
            <p:ph type="body" sz="quarter" idx="11"/>
          </p:nvPr>
        </p:nvSpPr>
        <p:spPr>
          <a:xfrm>
            <a:off x="489471" y="2378562"/>
            <a:ext cx="8165058" cy="522036"/>
          </a:xfrm>
          <a:solidFill>
            <a:schemeClr val="bg1">
              <a:lumMod val="95000"/>
              <a:alpha val="88000"/>
            </a:schemeClr>
          </a:solidFill>
        </p:spPr>
        <p:txBody>
          <a:bodyPr/>
          <a:lstStyle/>
          <a:p>
            <a:r>
              <a:rPr lang="en-US" dirty="0">
                <a:solidFill>
                  <a:srgbClr val="002060"/>
                </a:solidFill>
              </a:rPr>
              <a:t>Methodological Steps</a:t>
            </a:r>
            <a:endParaRPr lang="en-001" dirty="0">
              <a:solidFill>
                <a:srgbClr val="002060"/>
              </a:solidFill>
            </a:endParaRPr>
          </a:p>
        </p:txBody>
      </p:sp>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489471" y="2968051"/>
            <a:ext cx="8165059" cy="2945569"/>
          </a:xfrm>
          <a:solidFill>
            <a:schemeClr val="bg1">
              <a:lumMod val="95000"/>
              <a:alpha val="88000"/>
            </a:schemeClr>
          </a:solidFill>
        </p:spPr>
        <p:txBody>
          <a:bodyPr/>
          <a:lstStyle/>
          <a:p>
            <a:pPr marL="457200" indent="-457200">
              <a:buFont typeface="+mj-lt"/>
              <a:buAutoNum type="arabicPeriod" startAt="4"/>
            </a:pPr>
            <a:r>
              <a:rPr lang="en-US" sz="2000" b="1" u="sng" dirty="0">
                <a:solidFill>
                  <a:srgbClr val="002060"/>
                </a:solidFill>
              </a:rPr>
              <a:t>Fishers participate in research: Piloting studies and monitoring in real conditions:</a:t>
            </a:r>
          </a:p>
          <a:p>
            <a:pPr marL="1143000" lvl="1" indent="-457200"/>
            <a:r>
              <a:rPr lang="en-US" sz="2000" dirty="0">
                <a:solidFill>
                  <a:srgbClr val="002060"/>
                </a:solidFill>
              </a:rPr>
              <a:t>Cyprus: 12 months</a:t>
            </a:r>
          </a:p>
          <a:p>
            <a:pPr marL="1143000" lvl="1" indent="-457200"/>
            <a:r>
              <a:rPr lang="en-US" sz="2000" dirty="0">
                <a:solidFill>
                  <a:srgbClr val="002060"/>
                </a:solidFill>
              </a:rPr>
              <a:t>Patagonia: 4 months</a:t>
            </a:r>
          </a:p>
          <a:p>
            <a:pPr marL="1143000" lvl="1" indent="-457200"/>
            <a:r>
              <a:rPr lang="en-US" sz="2000" dirty="0">
                <a:solidFill>
                  <a:srgbClr val="002060"/>
                </a:solidFill>
              </a:rPr>
              <a:t>Monitoring by fishers themselves</a:t>
            </a:r>
          </a:p>
          <a:p>
            <a:pPr marL="1143000" lvl="1" indent="-457200"/>
            <a:r>
              <a:rPr lang="en-US" sz="2000" dirty="0">
                <a:solidFill>
                  <a:srgbClr val="002060"/>
                </a:solidFill>
              </a:rPr>
              <a:t>Regular debriefing meetings between fishers and researchers to record issues and difficulties and identify solutions and way forward</a:t>
            </a:r>
          </a:p>
          <a:p>
            <a:pPr marL="1143000" lvl="1" indent="-457200"/>
            <a:r>
              <a:rPr lang="en-US" sz="2000" dirty="0">
                <a:solidFill>
                  <a:srgbClr val="002060"/>
                </a:solidFill>
              </a:rPr>
              <a:t>Photographic evidence to observe signs of degradation, tears, etc.</a:t>
            </a:r>
            <a:endParaRPr lang="en-001" sz="2000" dirty="0">
              <a:solidFill>
                <a:srgbClr val="002060"/>
              </a:solidFill>
            </a:endParaRP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3"/>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828151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lose up of fine blue netting fading into white background">
            <a:extLst>
              <a:ext uri="{FF2B5EF4-FFF2-40B4-BE49-F238E27FC236}">
                <a16:creationId xmlns:a16="http://schemas.microsoft.com/office/drawing/2014/main" id="{A29DE065-1BD1-A2B9-E5FB-146C1E94A6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343"/>
          <a:stretch/>
        </p:blipFill>
        <p:spPr bwMode="auto">
          <a:xfrm>
            <a:off x="0" y="1259173"/>
            <a:ext cx="9144000" cy="50387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431800" y="2076138"/>
            <a:ext cx="5777807" cy="2600793"/>
          </a:xfrm>
          <a:solidFill>
            <a:schemeClr val="bg1">
              <a:lumMod val="95000"/>
              <a:alpha val="88000"/>
            </a:schemeClr>
          </a:solidFill>
        </p:spPr>
        <p:txBody>
          <a:bodyPr/>
          <a:lstStyle/>
          <a:p>
            <a:pPr marL="457200" indent="-457200">
              <a:buFont typeface="+mj-lt"/>
              <a:buAutoNum type="arabicPeriod" startAt="5"/>
            </a:pPr>
            <a:r>
              <a:rPr lang="en-US" b="1" u="sng" dirty="0">
                <a:solidFill>
                  <a:srgbClr val="002060"/>
                </a:solidFill>
              </a:rPr>
              <a:t>Product development </a:t>
            </a:r>
          </a:p>
          <a:p>
            <a:pPr marL="1028700" lvl="1" indent="-342900"/>
            <a:r>
              <a:rPr lang="en-US" sz="2000" dirty="0">
                <a:solidFill>
                  <a:srgbClr val="002060"/>
                </a:solidFill>
              </a:rPr>
              <a:t>Fishers will have active role in product development </a:t>
            </a:r>
            <a:r>
              <a:rPr lang="en-US" sz="2000" dirty="0">
                <a:solidFill>
                  <a:srgbClr val="002060"/>
                </a:solidFill>
                <a:sym typeface="Wingdings" panose="05000000000000000000" pitchFamily="2" charset="2"/>
              </a:rPr>
              <a:t> ownership of the process, familiar with the new product</a:t>
            </a:r>
          </a:p>
          <a:p>
            <a:pPr marL="1028700" lvl="1" indent="-342900"/>
            <a:r>
              <a:rPr lang="en-US" sz="2000" dirty="0">
                <a:solidFill>
                  <a:srgbClr val="002060"/>
                </a:solidFill>
              </a:rPr>
              <a:t>Product developed according to  the end-users’ feedback and monitoring records</a:t>
            </a:r>
          </a:p>
          <a:p>
            <a:pPr marL="1028700" lvl="1" indent="-342900"/>
            <a:r>
              <a:rPr lang="en-US" sz="2000" dirty="0">
                <a:solidFill>
                  <a:srgbClr val="002060"/>
                </a:solidFill>
                <a:sym typeface="Wingdings" panose="05000000000000000000" pitchFamily="2" charset="2"/>
              </a:rPr>
              <a:t>Fishers will be informed when the final product will be developed</a:t>
            </a: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3"/>
          <a:stretch>
            <a:fillRect/>
          </a:stretch>
        </p:blipFill>
        <p:spPr>
          <a:xfrm>
            <a:off x="312089" y="204872"/>
            <a:ext cx="1997625" cy="1054302"/>
          </a:xfrm>
          <a:prstGeom prst="rect">
            <a:avLst/>
          </a:prstGeom>
        </p:spPr>
      </p:pic>
      <p:sp>
        <p:nvSpPr>
          <p:cNvPr id="7" name="Text Placeholder 1">
            <a:extLst>
              <a:ext uri="{FF2B5EF4-FFF2-40B4-BE49-F238E27FC236}">
                <a16:creationId xmlns:a16="http://schemas.microsoft.com/office/drawing/2014/main" id="{6BD7496F-346E-9B08-7D4B-ECF9C49A7512}"/>
              </a:ext>
            </a:extLst>
          </p:cNvPr>
          <p:cNvSpPr txBox="1">
            <a:spLocks/>
          </p:cNvSpPr>
          <p:nvPr/>
        </p:nvSpPr>
        <p:spPr>
          <a:xfrm>
            <a:off x="431800" y="1486219"/>
            <a:ext cx="5777807" cy="522036"/>
          </a:xfrm>
          <a:prstGeom prst="rect">
            <a:avLst/>
          </a:prstGeom>
          <a:solidFill>
            <a:schemeClr val="bg1">
              <a:lumMod val="95000"/>
              <a:alpha val="88000"/>
            </a:schemeClr>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0091B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060"/>
                </a:solidFill>
              </a:rPr>
              <a:t>Methodological Steps</a:t>
            </a:r>
            <a:endParaRPr lang="en-001" dirty="0">
              <a:solidFill>
                <a:srgbClr val="002060"/>
              </a:solidFill>
            </a:endParaRPr>
          </a:p>
        </p:txBody>
      </p:sp>
    </p:spTree>
    <p:extLst>
      <p:ext uri="{BB962C8B-B14F-4D97-AF65-F5344CB8AC3E}">
        <p14:creationId xmlns:p14="http://schemas.microsoft.com/office/powerpoint/2010/main" val="3442445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shing net being picking up during a fishing operation">
            <a:extLst>
              <a:ext uri="{FF2B5EF4-FFF2-40B4-BE49-F238E27FC236}">
                <a16:creationId xmlns:a16="http://schemas.microsoft.com/office/drawing/2014/main" id="{8B9804F1-3656-BA00-8FF2-C30583E997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61"/>
          <a:stretch/>
        </p:blipFill>
        <p:spPr bwMode="auto">
          <a:xfrm>
            <a:off x="0" y="1139956"/>
            <a:ext cx="9144000" cy="5148418"/>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26964643-65F2-3B80-F8F0-D0EDAE3AC4FC}"/>
              </a:ext>
            </a:extLst>
          </p:cNvPr>
          <p:cNvSpPr>
            <a:spLocks noGrp="1"/>
          </p:cNvSpPr>
          <p:nvPr>
            <p:ph type="body" sz="quarter" idx="11"/>
          </p:nvPr>
        </p:nvSpPr>
        <p:spPr>
          <a:xfrm>
            <a:off x="312088" y="3322575"/>
            <a:ext cx="8599563" cy="472190"/>
          </a:xfrm>
          <a:solidFill>
            <a:schemeClr val="bg1">
              <a:lumMod val="95000"/>
              <a:alpha val="62000"/>
            </a:schemeClr>
          </a:solidFill>
        </p:spPr>
        <p:txBody>
          <a:bodyPr/>
          <a:lstStyle/>
          <a:p>
            <a:r>
              <a:rPr lang="en-US" dirty="0">
                <a:solidFill>
                  <a:srgbClr val="002060"/>
                </a:solidFill>
              </a:rPr>
              <a:t>Results</a:t>
            </a:r>
            <a:endParaRPr lang="en-001" dirty="0">
              <a:solidFill>
                <a:srgbClr val="002060"/>
              </a:solidFill>
            </a:endParaRPr>
          </a:p>
        </p:txBody>
      </p:sp>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312089" y="3847231"/>
            <a:ext cx="8599563" cy="2130154"/>
          </a:xfrm>
          <a:solidFill>
            <a:schemeClr val="bg1">
              <a:lumMod val="95000"/>
              <a:alpha val="62000"/>
            </a:schemeClr>
          </a:solidFill>
        </p:spPr>
        <p:txBody>
          <a:bodyPr/>
          <a:lstStyle/>
          <a:p>
            <a:pPr marL="342900" indent="-342900">
              <a:buFont typeface="Arial" panose="020B0604020202020204" pitchFamily="34" charset="0"/>
              <a:buChar char="•"/>
            </a:pPr>
            <a:r>
              <a:rPr lang="en-US" dirty="0">
                <a:solidFill>
                  <a:srgbClr val="002060"/>
                </a:solidFill>
              </a:rPr>
              <a:t>Much needed bridge between end-users, scientists and decision-makers</a:t>
            </a:r>
          </a:p>
          <a:p>
            <a:pPr marL="342900" indent="-342900">
              <a:buFont typeface="Arial" panose="020B0604020202020204" pitchFamily="34" charset="0"/>
              <a:buChar char="•"/>
            </a:pPr>
            <a:r>
              <a:rPr lang="en-US" dirty="0">
                <a:solidFill>
                  <a:srgbClr val="002060"/>
                </a:solidFill>
              </a:rPr>
              <a:t>Tested and operational new material by end-users themselves</a:t>
            </a:r>
          </a:p>
          <a:p>
            <a:pPr marL="342900" indent="-342900">
              <a:buFont typeface="Arial" panose="020B0604020202020204" pitchFamily="34" charset="0"/>
              <a:buChar char="•"/>
            </a:pPr>
            <a:r>
              <a:rPr lang="en-US" dirty="0">
                <a:solidFill>
                  <a:srgbClr val="002060"/>
                </a:solidFill>
              </a:rPr>
              <a:t>Evaluation of the acceptability of the nets by their end-users, economically and socially</a:t>
            </a:r>
          </a:p>
          <a:p>
            <a:pPr marL="342900" indent="-342900">
              <a:buFont typeface="Arial" panose="020B0604020202020204" pitchFamily="34" charset="0"/>
              <a:buChar char="•"/>
            </a:pPr>
            <a:r>
              <a:rPr lang="en-US" dirty="0">
                <a:solidFill>
                  <a:srgbClr val="002060"/>
                </a:solidFill>
              </a:rPr>
              <a:t>Having end-users as part of the development process, makes it easier for the product to enter the market</a:t>
            </a: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3"/>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1246323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shing nets on a fishing boat">
            <a:extLst>
              <a:ext uri="{FF2B5EF4-FFF2-40B4-BE49-F238E27FC236}">
                <a16:creationId xmlns:a16="http://schemas.microsoft.com/office/drawing/2014/main" id="{34A99FB7-2B65-4AF8-AAD1-8F3A63FB4B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339"/>
          <a:stretch/>
        </p:blipFill>
        <p:spPr bwMode="auto">
          <a:xfrm>
            <a:off x="0" y="1124966"/>
            <a:ext cx="9144000" cy="5155913"/>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26964643-65F2-3B80-F8F0-D0EDAE3AC4FC}"/>
              </a:ext>
            </a:extLst>
          </p:cNvPr>
          <p:cNvSpPr>
            <a:spLocks noGrp="1"/>
          </p:cNvSpPr>
          <p:nvPr>
            <p:ph type="body" sz="quarter" idx="11"/>
          </p:nvPr>
        </p:nvSpPr>
        <p:spPr>
          <a:xfrm>
            <a:off x="431800" y="1579662"/>
            <a:ext cx="7655393" cy="503971"/>
          </a:xfrm>
          <a:solidFill>
            <a:schemeClr val="bg1">
              <a:lumMod val="95000"/>
              <a:alpha val="62000"/>
            </a:schemeClr>
          </a:solidFill>
        </p:spPr>
        <p:txBody>
          <a:bodyPr/>
          <a:lstStyle/>
          <a:p>
            <a:r>
              <a:rPr lang="en-US" dirty="0">
                <a:solidFill>
                  <a:srgbClr val="002060"/>
                </a:solidFill>
              </a:rPr>
              <a:t>Results</a:t>
            </a:r>
            <a:endParaRPr lang="en-001" dirty="0">
              <a:solidFill>
                <a:srgbClr val="002060"/>
              </a:solidFill>
            </a:endParaRPr>
          </a:p>
        </p:txBody>
      </p:sp>
      <p:sp>
        <p:nvSpPr>
          <p:cNvPr id="3" name="Text Placeholder 2">
            <a:extLst>
              <a:ext uri="{FF2B5EF4-FFF2-40B4-BE49-F238E27FC236}">
                <a16:creationId xmlns:a16="http://schemas.microsoft.com/office/drawing/2014/main" id="{F4B2B85D-CC91-FD1A-F171-94DC727D9B7B}"/>
              </a:ext>
            </a:extLst>
          </p:cNvPr>
          <p:cNvSpPr>
            <a:spLocks noGrp="1"/>
          </p:cNvSpPr>
          <p:nvPr>
            <p:ph type="body" sz="quarter" idx="12"/>
          </p:nvPr>
        </p:nvSpPr>
        <p:spPr>
          <a:xfrm>
            <a:off x="431800" y="2179268"/>
            <a:ext cx="7655393" cy="3337112"/>
          </a:xfrm>
          <a:solidFill>
            <a:schemeClr val="bg1">
              <a:lumMod val="95000"/>
              <a:alpha val="62000"/>
            </a:schemeClr>
          </a:solidFill>
        </p:spPr>
        <p:txBody>
          <a:bodyPr/>
          <a:lstStyle/>
          <a:p>
            <a:pPr marL="342900" indent="-342900">
              <a:buFont typeface="Arial" panose="020B0604020202020204" pitchFamily="34" charset="0"/>
              <a:buChar char="•"/>
            </a:pPr>
            <a:r>
              <a:rPr lang="en-US" dirty="0">
                <a:solidFill>
                  <a:srgbClr val="002060"/>
                </a:solidFill>
              </a:rPr>
              <a:t>Societal shift within the fishing community</a:t>
            </a:r>
          </a:p>
          <a:p>
            <a:pPr marL="1028700" lvl="1" indent="-342900"/>
            <a:r>
              <a:rPr lang="en-US" sz="2000" dirty="0">
                <a:solidFill>
                  <a:srgbClr val="002060"/>
                </a:solidFill>
              </a:rPr>
              <a:t>Greater acceptability of the new products. Fishers are involved from  the very beginning, so they become part of the sustainability shift within their own industry</a:t>
            </a:r>
          </a:p>
          <a:p>
            <a:pPr marL="1028700" lvl="1" indent="-342900"/>
            <a:r>
              <a:rPr lang="en-US" sz="2000" dirty="0">
                <a:solidFill>
                  <a:srgbClr val="002060"/>
                </a:solidFill>
              </a:rPr>
              <a:t>Fishers receive extended information through their own exposure to the new bio-material, which helps them to better understand bioplastics and the impacts of lost or discarded gears</a:t>
            </a:r>
          </a:p>
          <a:p>
            <a:pPr marL="1028700" lvl="1" indent="-342900"/>
            <a:r>
              <a:rPr lang="en-US" sz="2000" dirty="0">
                <a:solidFill>
                  <a:srgbClr val="002060"/>
                </a:solidFill>
              </a:rPr>
              <a:t>Fishers have an increased sense of co-responsibility when it comes to the protection of the marine environment from ghost nets</a:t>
            </a:r>
          </a:p>
        </p:txBody>
      </p:sp>
      <p:pic>
        <p:nvPicPr>
          <p:cNvPr id="4" name="Picture 3" descr="Graphical user interface&#10;&#10;Description automatically generated with medium confidence">
            <a:extLst>
              <a:ext uri="{FF2B5EF4-FFF2-40B4-BE49-F238E27FC236}">
                <a16:creationId xmlns:a16="http://schemas.microsoft.com/office/drawing/2014/main" id="{49961D76-8CBD-986E-ACA7-A9C21B2314BD}"/>
              </a:ext>
            </a:extLst>
          </p:cNvPr>
          <p:cNvPicPr>
            <a:picLocks noChangeAspect="1"/>
          </p:cNvPicPr>
          <p:nvPr/>
        </p:nvPicPr>
        <p:blipFill>
          <a:blip r:embed="rId3"/>
          <a:stretch>
            <a:fillRect/>
          </a:stretch>
        </p:blipFill>
        <p:spPr>
          <a:xfrm>
            <a:off x="312089" y="204872"/>
            <a:ext cx="1997625" cy="1054302"/>
          </a:xfrm>
          <a:prstGeom prst="rect">
            <a:avLst/>
          </a:prstGeom>
        </p:spPr>
      </p:pic>
    </p:spTree>
    <p:extLst>
      <p:ext uri="{BB962C8B-B14F-4D97-AF65-F5344CB8AC3E}">
        <p14:creationId xmlns:p14="http://schemas.microsoft.com/office/powerpoint/2010/main" val="1574307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31001A-0C1E-1A3B-082B-96F41B0A145F}"/>
              </a:ext>
            </a:extLst>
          </p:cNvPr>
          <p:cNvSpPr>
            <a:spLocks noGrp="1"/>
          </p:cNvSpPr>
          <p:nvPr>
            <p:ph type="body" sz="quarter" idx="11"/>
          </p:nvPr>
        </p:nvSpPr>
        <p:spPr/>
        <p:txBody>
          <a:bodyPr/>
          <a:lstStyle/>
          <a:p>
            <a:r>
              <a:rPr lang="en-US" dirty="0"/>
              <a:t>SEALIVE Ghost Nets Video</a:t>
            </a:r>
            <a:endParaRPr lang="en-001" dirty="0"/>
          </a:p>
        </p:txBody>
      </p:sp>
      <p:pic>
        <p:nvPicPr>
          <p:cNvPr id="4" name="Online Media 3" title="SEALIVE Ghost Nets">
            <a:hlinkClick r:id="" action="ppaction://media"/>
            <a:extLst>
              <a:ext uri="{FF2B5EF4-FFF2-40B4-BE49-F238E27FC236}">
                <a16:creationId xmlns:a16="http://schemas.microsoft.com/office/drawing/2014/main" id="{C309836B-69FA-9844-77EC-1A5EB1174158}"/>
              </a:ext>
            </a:extLst>
          </p:cNvPr>
          <p:cNvPicPr>
            <a:picLocks noRot="1" noChangeAspect="1"/>
          </p:cNvPicPr>
          <p:nvPr>
            <a:videoFile r:link="rId1"/>
          </p:nvPr>
        </p:nvPicPr>
        <p:blipFill>
          <a:blip r:embed="rId3"/>
          <a:stretch>
            <a:fillRect/>
          </a:stretch>
        </p:blipFill>
        <p:spPr>
          <a:xfrm>
            <a:off x="303213" y="1429791"/>
            <a:ext cx="8083784" cy="4567338"/>
          </a:xfrm>
          <a:prstGeom prst="rect">
            <a:avLst/>
          </a:prstGeom>
        </p:spPr>
      </p:pic>
    </p:spTree>
    <p:extLst>
      <p:ext uri="{BB962C8B-B14F-4D97-AF65-F5344CB8AC3E}">
        <p14:creationId xmlns:p14="http://schemas.microsoft.com/office/powerpoint/2010/main" val="386151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73F63C-9879-4B18-99BD-95AAE2E3E56C}"/>
              </a:ext>
            </a:extLst>
          </p:cNvPr>
          <p:cNvSpPr>
            <a:spLocks noGrp="1"/>
          </p:cNvSpPr>
          <p:nvPr>
            <p:ph type="body" sz="quarter" idx="12"/>
          </p:nvPr>
        </p:nvSpPr>
        <p:spPr>
          <a:xfrm>
            <a:off x="303212" y="1671403"/>
            <a:ext cx="5673725" cy="737086"/>
          </a:xfrm>
        </p:spPr>
        <p:txBody>
          <a:bodyPr/>
          <a:lstStyle/>
          <a:p>
            <a:pPr marL="0" indent="0">
              <a:buNone/>
            </a:pPr>
            <a:r>
              <a:rPr lang="en-IE" sz="4000" b="1" dirty="0">
                <a:solidFill>
                  <a:srgbClr val="899BCF"/>
                </a:solidFill>
              </a:rPr>
              <a:t>Thank you</a:t>
            </a:r>
          </a:p>
        </p:txBody>
      </p:sp>
      <p:sp>
        <p:nvSpPr>
          <p:cNvPr id="4" name="Text Placeholder 1">
            <a:extLst>
              <a:ext uri="{FF2B5EF4-FFF2-40B4-BE49-F238E27FC236}">
                <a16:creationId xmlns:a16="http://schemas.microsoft.com/office/drawing/2014/main" id="{F56F3AD4-54BC-99F5-3581-B9CF130E51AB}"/>
              </a:ext>
            </a:extLst>
          </p:cNvPr>
          <p:cNvSpPr txBox="1">
            <a:spLocks/>
          </p:cNvSpPr>
          <p:nvPr/>
        </p:nvSpPr>
        <p:spPr>
          <a:xfrm>
            <a:off x="303212" y="2967220"/>
            <a:ext cx="6096000" cy="26391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E" sz="1800" b="1" dirty="0" err="1">
                <a:solidFill>
                  <a:schemeClr val="bg1">
                    <a:lumMod val="50000"/>
                  </a:schemeClr>
                </a:solidFill>
              </a:rPr>
              <a:t>Dr.</a:t>
            </a:r>
            <a:r>
              <a:rPr lang="en-IE" sz="1800" b="1" dirty="0">
                <a:solidFill>
                  <a:schemeClr val="bg1">
                    <a:lumMod val="50000"/>
                  </a:schemeClr>
                </a:solidFill>
              </a:rPr>
              <a:t> Xenia I. Loizidou</a:t>
            </a:r>
          </a:p>
          <a:p>
            <a:pPr marL="0" indent="0">
              <a:buNone/>
            </a:pPr>
            <a:r>
              <a:rPr lang="en-IE" sz="1800" b="1" dirty="0">
                <a:solidFill>
                  <a:schemeClr val="bg1">
                    <a:lumMod val="50000"/>
                  </a:schemeClr>
                </a:solidFill>
              </a:rPr>
              <a:t>Civil and Coastal Engineer</a:t>
            </a:r>
          </a:p>
          <a:p>
            <a:pPr marL="0" indent="0">
              <a:spcBef>
                <a:spcPts val="600"/>
              </a:spcBef>
              <a:buNone/>
            </a:pPr>
            <a:r>
              <a:rPr lang="en-IE" sz="1800" b="1" dirty="0">
                <a:solidFill>
                  <a:schemeClr val="bg1">
                    <a:lumMod val="50000"/>
                  </a:schemeClr>
                </a:solidFill>
              </a:rPr>
              <a:t>Director</a:t>
            </a:r>
          </a:p>
          <a:p>
            <a:pPr marL="0" indent="0">
              <a:spcBef>
                <a:spcPts val="600"/>
              </a:spcBef>
              <a:buNone/>
            </a:pPr>
            <a:r>
              <a:rPr lang="en-IE" sz="1800" b="1" dirty="0">
                <a:solidFill>
                  <a:schemeClr val="bg1">
                    <a:lumMod val="50000"/>
                  </a:schemeClr>
                </a:solidFill>
              </a:rPr>
              <a:t>ISOTECH Ltd Environmental Research and Consultancy</a:t>
            </a:r>
          </a:p>
          <a:p>
            <a:pPr marL="0" indent="0">
              <a:spcBef>
                <a:spcPts val="600"/>
              </a:spcBef>
              <a:buNone/>
            </a:pPr>
            <a:endParaRPr lang="en-IE" sz="1800" b="1" dirty="0">
              <a:solidFill>
                <a:schemeClr val="bg1">
                  <a:lumMod val="50000"/>
                </a:schemeClr>
              </a:solidFill>
            </a:endParaRPr>
          </a:p>
          <a:p>
            <a:pPr marL="0" indent="0">
              <a:spcBef>
                <a:spcPts val="600"/>
              </a:spcBef>
              <a:buNone/>
            </a:pPr>
            <a:r>
              <a:rPr lang="en-IE" sz="1800" b="1" dirty="0">
                <a:solidFill>
                  <a:schemeClr val="bg1">
                    <a:lumMod val="50000"/>
                  </a:schemeClr>
                </a:solidFill>
                <a:hlinkClick r:id="rId2"/>
              </a:rPr>
              <a:t>xenia@isotech.com.cy</a:t>
            </a:r>
            <a:endParaRPr lang="en-IE" sz="1800" b="1" dirty="0">
              <a:solidFill>
                <a:schemeClr val="bg1">
                  <a:lumMod val="50000"/>
                </a:schemeClr>
              </a:solidFill>
            </a:endParaRPr>
          </a:p>
          <a:p>
            <a:pPr marL="0" indent="0">
              <a:spcBef>
                <a:spcPts val="600"/>
              </a:spcBef>
              <a:buNone/>
            </a:pPr>
            <a:r>
              <a:rPr lang="en-IE" sz="1800" b="1" dirty="0">
                <a:solidFill>
                  <a:schemeClr val="bg1">
                    <a:lumMod val="50000"/>
                  </a:schemeClr>
                </a:solidFill>
                <a:hlinkClick r:id="rId3"/>
              </a:rPr>
              <a:t>www.isotech.com.cy</a:t>
            </a:r>
            <a:r>
              <a:rPr lang="en-IE" sz="1800" b="1" dirty="0">
                <a:solidFill>
                  <a:schemeClr val="bg1">
                    <a:lumMod val="50000"/>
                  </a:schemeClr>
                </a:solidFill>
              </a:rPr>
              <a:t> </a:t>
            </a:r>
          </a:p>
        </p:txBody>
      </p:sp>
      <p:pic>
        <p:nvPicPr>
          <p:cNvPr id="5" name="Picture 4" descr="Graphical user interface&#10;&#10;Description automatically generated with medium confidence">
            <a:extLst>
              <a:ext uri="{FF2B5EF4-FFF2-40B4-BE49-F238E27FC236}">
                <a16:creationId xmlns:a16="http://schemas.microsoft.com/office/drawing/2014/main" id="{B796EDFF-CC7E-4115-608D-291C569C4D86}"/>
              </a:ext>
            </a:extLst>
          </p:cNvPr>
          <p:cNvPicPr>
            <a:picLocks noChangeAspect="1"/>
          </p:cNvPicPr>
          <p:nvPr/>
        </p:nvPicPr>
        <p:blipFill>
          <a:blip r:embed="rId4"/>
          <a:stretch>
            <a:fillRect/>
          </a:stretch>
        </p:blipFill>
        <p:spPr>
          <a:xfrm>
            <a:off x="2890397" y="4447088"/>
            <a:ext cx="1997625" cy="1054302"/>
          </a:xfrm>
          <a:prstGeom prst="rect">
            <a:avLst/>
          </a:prstGeom>
        </p:spPr>
      </p:pic>
    </p:spTree>
    <p:extLst>
      <p:ext uri="{BB962C8B-B14F-4D97-AF65-F5344CB8AC3E}">
        <p14:creationId xmlns:p14="http://schemas.microsoft.com/office/powerpoint/2010/main" val="1981831743"/>
      </p:ext>
    </p:extLst>
  </p:cSld>
  <p:clrMapOvr>
    <a:masterClrMapping/>
  </p:clrMapOvr>
</p:sld>
</file>

<file path=ppt/theme/theme1.xml><?xml version="1.0" encoding="utf-8"?>
<a:theme xmlns:a="http://schemas.openxmlformats.org/drawingml/2006/main" name="Blank">
  <a:themeElements>
    <a:clrScheme name="SEALIVE">
      <a:dk1>
        <a:srgbClr val="0091BE"/>
      </a:dk1>
      <a:lt1>
        <a:srgbClr val="FFFFFF"/>
      </a:lt1>
      <a:dk2>
        <a:srgbClr val="0091BE"/>
      </a:dk2>
      <a:lt2>
        <a:srgbClr val="0091BE"/>
      </a:lt2>
      <a:accent1>
        <a:srgbClr val="48BDD2"/>
      </a:accent1>
      <a:accent2>
        <a:srgbClr val="2F5597"/>
      </a:accent2>
      <a:accent3>
        <a:srgbClr val="0091BE"/>
      </a:accent3>
      <a:accent4>
        <a:srgbClr val="9DD470"/>
      </a:accent4>
      <a:accent5>
        <a:srgbClr val="C5E0B3"/>
      </a:accent5>
      <a:accent6>
        <a:srgbClr val="70AD47"/>
      </a:accent6>
      <a:hlink>
        <a:srgbClr val="48BDD2"/>
      </a:hlink>
      <a:folHlink>
        <a:srgbClr val="48BDD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0DFC2F13CEFA46A234F599BD50F0CE" ma:contentTypeVersion="7" ma:contentTypeDescription="Create a new document." ma:contentTypeScope="" ma:versionID="4ad0fb3d85e26c5605b3fea76b5545b5">
  <xsd:schema xmlns:xsd="http://www.w3.org/2001/XMLSchema" xmlns:xs="http://www.w3.org/2001/XMLSchema" xmlns:p="http://schemas.microsoft.com/office/2006/metadata/properties" xmlns:ns2="1a3afb3d-0a44-4e5c-984d-31fd47a6575d" targetNamespace="http://schemas.microsoft.com/office/2006/metadata/properties" ma:root="true" ma:fieldsID="231078d05b564d2578160dd3c4ea01f1" ns2:_="">
    <xsd:import namespace="1a3afb3d-0a44-4e5c-984d-31fd47a657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3afb3d-0a44-4e5c-984d-31fd47a657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082036-A049-48F6-83EC-3EA5D718B8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3afb3d-0a44-4e5c-984d-31fd47a657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0BC84E-A068-4F22-88ED-17BAB59A8D5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078421C-4202-4F58-9231-FEB91BCAB7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2571</TotalTime>
  <Words>640</Words>
  <Application>Microsoft Office PowerPoint</Application>
  <PresentationFormat>On-screen Show (4:3)</PresentationFormat>
  <Paragraphs>72</Paragraphs>
  <Slides>13</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Blank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anne-marie williams</dc:creator>
  <cp:lastModifiedBy>Xenia</cp:lastModifiedBy>
  <cp:revision>177</cp:revision>
  <dcterms:created xsi:type="dcterms:W3CDTF">2018-10-09T09:23:35Z</dcterms:created>
  <dcterms:modified xsi:type="dcterms:W3CDTF">2022-09-14T06:33:01Z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0x0101008A0DFC2F13CEFA46A234F599BD50F0CE</vt:lpwstr>
  </property>
</Properties>
</file>