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54"/>
  </p:notesMasterIdLst>
  <p:sldIdLst>
    <p:sldId id="256" r:id="rId6"/>
    <p:sldId id="310" r:id="rId7"/>
    <p:sldId id="258" r:id="rId8"/>
    <p:sldId id="294" r:id="rId9"/>
    <p:sldId id="267" r:id="rId10"/>
    <p:sldId id="316" r:id="rId11"/>
    <p:sldId id="315" r:id="rId12"/>
    <p:sldId id="272" r:id="rId13"/>
    <p:sldId id="313" r:id="rId14"/>
    <p:sldId id="314" r:id="rId15"/>
    <p:sldId id="269" r:id="rId16"/>
    <p:sldId id="270" r:id="rId17"/>
    <p:sldId id="273" r:id="rId18"/>
    <p:sldId id="274" r:id="rId19"/>
    <p:sldId id="275" r:id="rId20"/>
    <p:sldId id="276" r:id="rId21"/>
    <p:sldId id="293" r:id="rId22"/>
    <p:sldId id="298" r:id="rId23"/>
    <p:sldId id="299" r:id="rId24"/>
    <p:sldId id="300" r:id="rId25"/>
    <p:sldId id="295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96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7" r:id="rId44"/>
    <p:sldId id="312" r:id="rId45"/>
    <p:sldId id="302" r:id="rId46"/>
    <p:sldId id="303" r:id="rId47"/>
    <p:sldId id="304" r:id="rId48"/>
    <p:sldId id="305" r:id="rId49"/>
    <p:sldId id="306" r:id="rId50"/>
    <p:sldId id="307" r:id="rId51"/>
    <p:sldId id="311" r:id="rId52"/>
    <p:sldId id="266" r:id="rId53"/>
  </p:sldIdLst>
  <p:sldSz cx="9144000" cy="5143500" type="screen16x9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Styl Světlá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8D230F3-CF80-4859-8CE7-A43EE81993B5}" styleName="Světlý styl 1 – zvýraznění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195" autoAdjust="0"/>
  </p:normalViewPr>
  <p:slideViewPr>
    <p:cSldViewPr snapToGrid="0">
      <p:cViewPr varScale="1">
        <p:scale>
          <a:sx n="68" d="100"/>
          <a:sy n="68" d="100"/>
        </p:scale>
        <p:origin x="68" y="3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presProps" Target="pres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theme" Target="theme/theme1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5508C1-24E6-47E2-8365-6005EE37BB1D}" type="datetimeFigureOut">
              <a:rPr lang="cs-CZ" smtClean="0"/>
              <a:t>13.12.2021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9B0F8A-3ED9-43EC-B747-C39FAC23339D}" type="slidenum">
              <a:rPr lang="cs-CZ" smtClean="0"/>
              <a:t>‹N›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8453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4euplus.eu/4EU-273.html" TargetMode="External"/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9B0F8A-3ED9-43EC-B747-C39FAC23339D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0519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765A6F-87C8-4FDE-B996-E4006A815A9A}" type="slidenum">
              <a:rPr lang="fr-FR" altLang="fr-FR" smtClean="0"/>
              <a:pPr>
                <a:defRPr/>
              </a:pPr>
              <a:t>2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37374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Espace réservé des not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altLang="fr-FR" dirty="0" smtClean="0"/>
              <a:t>https://creativecommons.org/licenses/by/2.0/ </a:t>
            </a:r>
          </a:p>
        </p:txBody>
      </p:sp>
      <p:sp>
        <p:nvSpPr>
          <p:cNvPr id="3584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69697" indent="-33449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37996" indent="-26759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73194" indent="-26759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08392" indent="-26759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943591" indent="-26759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478789" indent="-26759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4013987" indent="-26759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549186" indent="-26759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226A70-2866-41AC-9EB0-7633E3331757}" type="slidenum">
              <a:rPr lang="cs-CZ" altLang="fr-FR">
                <a:latin typeface="Calibri" panose="020F0502020204030204" pitchFamily="34" charset="0"/>
              </a:rPr>
              <a:pPr/>
              <a:t>40</a:t>
            </a:fld>
            <a:endParaRPr lang="cs-CZ" altLang="fr-F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739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Pour vos lignes de code</a:t>
            </a:r>
          </a:p>
          <a:p>
            <a:r>
              <a:rPr lang="fr-FR" dirty="0"/>
              <a:t>Si possible pour vos figures</a:t>
            </a:r>
          </a:p>
          <a:p>
            <a:r>
              <a:rPr lang="fr-FR" dirty="0"/>
              <a:t>Utile pour le </a:t>
            </a:r>
            <a:r>
              <a:rPr lang="fr-FR" dirty="0" err="1"/>
              <a:t>blogging</a:t>
            </a:r>
            <a:r>
              <a:rPr lang="fr-FR" dirty="0"/>
              <a:t> scientifique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DA391B-EC18-453F-B7A6-BE2127F6443B}" type="slidenum">
              <a:rPr lang="fr-FR" smtClean="0"/>
              <a:t>41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17000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Pour vos lignes de code</a:t>
            </a:r>
          </a:p>
          <a:p>
            <a:r>
              <a:rPr lang="fr-FR" dirty="0"/>
              <a:t>Si possible pour vos figures</a:t>
            </a:r>
          </a:p>
          <a:p>
            <a:r>
              <a:rPr lang="fr-FR" dirty="0"/>
              <a:t>Utile pour le </a:t>
            </a:r>
            <a:r>
              <a:rPr lang="fr-FR" dirty="0" err="1"/>
              <a:t>blogging</a:t>
            </a:r>
            <a:r>
              <a:rPr lang="fr-FR" dirty="0"/>
              <a:t> scientifique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DA391B-EC18-453F-B7A6-BE2127F6443B}" type="slidenum">
              <a:rPr lang="fr-FR" smtClean="0"/>
              <a:t>42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98541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Pour vos lignes de code</a:t>
            </a:r>
          </a:p>
          <a:p>
            <a:r>
              <a:rPr lang="fr-FR" dirty="0"/>
              <a:t>Si possible pour vos figures</a:t>
            </a:r>
          </a:p>
          <a:p>
            <a:r>
              <a:rPr lang="fr-FR" dirty="0"/>
              <a:t>Utile pour le </a:t>
            </a:r>
            <a:r>
              <a:rPr lang="fr-FR" dirty="0" err="1"/>
              <a:t>blogging</a:t>
            </a:r>
            <a:r>
              <a:rPr lang="fr-FR" dirty="0"/>
              <a:t> scientifique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DA391B-EC18-453F-B7A6-BE2127F6443B}" type="slidenum">
              <a:rPr lang="fr-FR" smtClean="0"/>
              <a:t>43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19746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Pour vos lignes de code</a:t>
            </a:r>
          </a:p>
          <a:p>
            <a:r>
              <a:rPr lang="fr-FR" dirty="0"/>
              <a:t>Si possible pour vos figures</a:t>
            </a:r>
          </a:p>
          <a:p>
            <a:r>
              <a:rPr lang="fr-FR" dirty="0"/>
              <a:t>Utile pour le </a:t>
            </a:r>
            <a:r>
              <a:rPr lang="fr-FR" dirty="0" err="1"/>
              <a:t>blogging</a:t>
            </a:r>
            <a:r>
              <a:rPr lang="fr-FR" dirty="0"/>
              <a:t> scientifique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DA391B-EC18-453F-B7A6-BE2127F6443B}" type="slidenum">
              <a:rPr lang="fr-FR" smtClean="0"/>
              <a:t>44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32627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Pour vos lignes de code</a:t>
            </a:r>
          </a:p>
          <a:p>
            <a:r>
              <a:rPr lang="fr-FR" dirty="0"/>
              <a:t>Si possible pour vos figures</a:t>
            </a:r>
          </a:p>
          <a:p>
            <a:r>
              <a:rPr lang="fr-FR" dirty="0"/>
              <a:t>Utile pour le </a:t>
            </a:r>
            <a:r>
              <a:rPr lang="fr-FR" dirty="0" err="1"/>
              <a:t>blogging</a:t>
            </a:r>
            <a:r>
              <a:rPr lang="fr-FR" dirty="0"/>
              <a:t> scientifique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DA391B-EC18-453F-B7A6-BE2127F6443B}" type="slidenum">
              <a:rPr lang="fr-FR" smtClean="0"/>
              <a:t>45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98479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Pour vos lignes de code</a:t>
            </a:r>
          </a:p>
          <a:p>
            <a:r>
              <a:rPr lang="fr-FR" dirty="0"/>
              <a:t>Si possible pour vos figures</a:t>
            </a:r>
          </a:p>
          <a:p>
            <a:r>
              <a:rPr lang="fr-FR" dirty="0"/>
              <a:t>Utile pour le </a:t>
            </a:r>
            <a:r>
              <a:rPr lang="fr-FR" dirty="0" err="1"/>
              <a:t>blogging</a:t>
            </a:r>
            <a:r>
              <a:rPr lang="fr-FR" dirty="0"/>
              <a:t> scientifique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DA391B-EC18-453F-B7A6-BE2127F6443B}" type="slidenum">
              <a:rPr lang="fr-FR" smtClean="0"/>
              <a:t>46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79235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u="sng" dirty="0" smtClean="0">
                <a:hlinkClick r:id="rId3"/>
              </a:rPr>
              <a:t>https://4euplus.eu/4EU-273.html</a:t>
            </a:r>
            <a:endParaRPr lang="en-GB" sz="1200" u="sng" dirty="0" smtClean="0"/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B0F8A-3ED9-43EC-B747-C39FAC23339D}" type="slidenum">
              <a:rPr lang="cs-CZ" smtClean="0"/>
              <a:t>47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7357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 header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Clr>
                <a:schemeClr val="accent6"/>
              </a:buClr>
              <a:defRPr/>
            </a:lvl2pPr>
            <a:lvl4pPr>
              <a:buClr>
                <a:schemeClr val="accent6"/>
              </a:buClr>
              <a:defRPr/>
            </a:lvl4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267523" y="4782012"/>
            <a:ext cx="501449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 b="1">
                <a:solidFill>
                  <a:schemeClr val="tx2"/>
                </a:solidFill>
              </a:defRPr>
            </a:lvl1pPr>
          </a:lstStyle>
          <a:p>
            <a:fld id="{AD2B3897-519A-4D24-BC0A-D03F00678031}" type="slidenum">
              <a:rPr lang="cs-CZ" smtClean="0"/>
              <a:pPr/>
              <a:t>‹N›</a:t>
            </a:fld>
            <a:endParaRPr lang="cs-CZ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310" y="0"/>
            <a:ext cx="880690" cy="31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566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header 1 column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377138" y="2789551"/>
            <a:ext cx="4120770" cy="1807731"/>
          </a:xfrm>
        </p:spPr>
        <p:txBody>
          <a:bodyPr/>
          <a:lstStyle>
            <a:lvl1pPr>
              <a:defRPr sz="2800"/>
            </a:lvl1pPr>
            <a:lvl2pPr>
              <a:buClr>
                <a:schemeClr val="accent6"/>
              </a:buClr>
              <a:defRPr sz="2400"/>
            </a:lvl2pPr>
            <a:lvl3pPr>
              <a:defRPr sz="2000"/>
            </a:lvl3pPr>
            <a:lvl4pPr>
              <a:buClr>
                <a:schemeClr val="accent6"/>
              </a:buCl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 hasCustomPrompt="1"/>
          </p:nvPr>
        </p:nvSpPr>
        <p:spPr>
          <a:xfrm>
            <a:off x="4650306" y="2791659"/>
            <a:ext cx="4118663" cy="179719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Zástupný symbol pro obsah 2"/>
          <p:cNvSpPr>
            <a:spLocks noGrp="1"/>
          </p:cNvSpPr>
          <p:nvPr>
            <p:ph sz="half" idx="13"/>
          </p:nvPr>
        </p:nvSpPr>
        <p:spPr>
          <a:xfrm>
            <a:off x="379245" y="1859461"/>
            <a:ext cx="8379190" cy="921663"/>
          </a:xfrm>
        </p:spPr>
        <p:txBody>
          <a:bodyPr/>
          <a:lstStyle>
            <a:lvl1pPr>
              <a:defRPr sz="2800"/>
            </a:lvl1pPr>
            <a:lvl2pPr>
              <a:buClr>
                <a:schemeClr val="accent6"/>
              </a:buCl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0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267523" y="4782012"/>
            <a:ext cx="501449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 b="1">
                <a:solidFill>
                  <a:schemeClr val="tx2"/>
                </a:solidFill>
              </a:defRPr>
            </a:lvl1pPr>
          </a:lstStyle>
          <a:p>
            <a:fld id="{AD2B3897-519A-4D24-BC0A-D03F00678031}" type="slidenum">
              <a:rPr lang="cs-CZ" smtClean="0"/>
              <a:pPr/>
              <a:t>‹N›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9110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 header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77138" y="1707061"/>
            <a:ext cx="4120770" cy="2890222"/>
          </a:xfrm>
        </p:spPr>
        <p:txBody>
          <a:bodyPr/>
          <a:lstStyle>
            <a:lvl1pPr>
              <a:defRPr sz="2800"/>
            </a:lvl1pPr>
            <a:lvl2pPr>
              <a:buClr>
                <a:schemeClr val="accent6"/>
              </a:buClr>
              <a:defRPr sz="2400"/>
            </a:lvl2pPr>
            <a:lvl3pPr>
              <a:defRPr sz="2000"/>
            </a:lvl3pPr>
            <a:lvl4pPr>
              <a:buClr>
                <a:schemeClr val="accent6"/>
              </a:buCl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50306" y="1707061"/>
            <a:ext cx="4118663" cy="2881794"/>
          </a:xfrm>
        </p:spPr>
        <p:txBody>
          <a:bodyPr/>
          <a:lstStyle>
            <a:lvl1pPr>
              <a:defRPr sz="2800"/>
            </a:lvl1pPr>
            <a:lvl2pPr>
              <a:buClr>
                <a:schemeClr val="accent6"/>
              </a:buClr>
              <a:defRPr sz="2400"/>
            </a:lvl2pPr>
            <a:lvl3pPr>
              <a:defRPr sz="2000"/>
            </a:lvl3pPr>
            <a:lvl4pPr>
              <a:buClr>
                <a:schemeClr val="accent6"/>
              </a:buCl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267523" y="4782012"/>
            <a:ext cx="501449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 b="1">
                <a:solidFill>
                  <a:schemeClr val="tx2"/>
                </a:solidFill>
              </a:defRPr>
            </a:lvl1pPr>
          </a:lstStyle>
          <a:p>
            <a:fld id="{AD2B3897-519A-4D24-BC0A-D03F00678031}" type="slidenum">
              <a:rPr lang="cs-CZ" smtClean="0"/>
              <a:pPr/>
              <a:t>‹N›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58318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9241" y="1076138"/>
            <a:ext cx="4119018" cy="619928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77138" y="1707061"/>
            <a:ext cx="4120770" cy="2890222"/>
          </a:xfrm>
        </p:spPr>
        <p:txBody>
          <a:bodyPr/>
          <a:lstStyle>
            <a:lvl1pPr>
              <a:defRPr sz="2800"/>
            </a:lvl1pPr>
            <a:lvl2pPr>
              <a:buClr>
                <a:schemeClr val="accent6"/>
              </a:buClr>
              <a:defRPr sz="2400"/>
            </a:lvl2pPr>
            <a:lvl3pPr>
              <a:defRPr sz="2000"/>
            </a:lvl3pPr>
            <a:lvl4pPr>
              <a:buClr>
                <a:schemeClr val="accent6"/>
              </a:buCl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50306" y="1707061"/>
            <a:ext cx="4118663" cy="2881794"/>
          </a:xfrm>
        </p:spPr>
        <p:txBody>
          <a:bodyPr/>
          <a:lstStyle>
            <a:lvl1pPr>
              <a:defRPr sz="2800"/>
            </a:lvl1pPr>
            <a:lvl2pPr>
              <a:buClr>
                <a:schemeClr val="accent6"/>
              </a:buClr>
              <a:defRPr sz="2400"/>
            </a:lvl2pPr>
            <a:lvl3pPr>
              <a:defRPr sz="2000"/>
            </a:lvl3pPr>
            <a:lvl4pPr>
              <a:buClr>
                <a:schemeClr val="accent6"/>
              </a:buCl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267523" y="4782012"/>
            <a:ext cx="501449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 b="1">
                <a:solidFill>
                  <a:schemeClr val="tx2"/>
                </a:solidFill>
              </a:defRPr>
            </a:lvl1pPr>
          </a:lstStyle>
          <a:p>
            <a:fld id="{AD2B3897-519A-4D24-BC0A-D03F00678031}" type="slidenum">
              <a:rPr lang="cs-CZ" smtClean="0"/>
              <a:pPr/>
              <a:t>‹N›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11866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 column + photo/table/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9241" y="1076138"/>
            <a:ext cx="4123232" cy="619928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77138" y="1707061"/>
            <a:ext cx="4120770" cy="2890222"/>
          </a:xfrm>
        </p:spPr>
        <p:txBody>
          <a:bodyPr/>
          <a:lstStyle>
            <a:lvl1pPr>
              <a:defRPr sz="2800"/>
            </a:lvl1pPr>
            <a:lvl2pPr>
              <a:buClr>
                <a:schemeClr val="accent6"/>
              </a:buClr>
              <a:defRPr sz="2400"/>
            </a:lvl2pPr>
            <a:lvl3pPr>
              <a:defRPr sz="2000"/>
            </a:lvl3pPr>
            <a:lvl4pPr>
              <a:buClr>
                <a:schemeClr val="accent6"/>
              </a:buCl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50306" y="1125091"/>
            <a:ext cx="4118663" cy="3280464"/>
          </a:xfrm>
        </p:spPr>
        <p:txBody>
          <a:bodyPr/>
          <a:lstStyle>
            <a:lvl1pPr marL="0" indent="0">
              <a:buNone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267523" y="4782012"/>
            <a:ext cx="501449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 b="1">
                <a:solidFill>
                  <a:schemeClr val="tx2"/>
                </a:solidFill>
              </a:defRPr>
            </a:lvl1pPr>
          </a:lstStyle>
          <a:p>
            <a:fld id="{AD2B3897-519A-4D24-BC0A-D03F00678031}" type="slidenum">
              <a:rPr lang="cs-CZ" smtClean="0"/>
              <a:pPr/>
              <a:t>‹N›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70878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hoto/table/graph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54166" y="1080352"/>
            <a:ext cx="4123232" cy="619928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652063" y="1711275"/>
            <a:ext cx="4120770" cy="2890222"/>
          </a:xfrm>
        </p:spPr>
        <p:txBody>
          <a:bodyPr/>
          <a:lstStyle>
            <a:lvl1pPr>
              <a:defRPr sz="2800"/>
            </a:lvl1pPr>
            <a:lvl2pPr>
              <a:buClr>
                <a:schemeClr val="accent6"/>
              </a:buClr>
              <a:defRPr sz="2400"/>
            </a:lvl2pPr>
            <a:lvl3pPr>
              <a:defRPr sz="2000"/>
            </a:lvl3pPr>
            <a:lvl4pPr>
              <a:buClr>
                <a:schemeClr val="accent6"/>
              </a:buCl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385915" y="1129305"/>
            <a:ext cx="4118663" cy="3280464"/>
          </a:xfrm>
        </p:spPr>
        <p:txBody>
          <a:bodyPr/>
          <a:lstStyle>
            <a:lvl1pPr marL="0" indent="0">
              <a:buNone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267523" y="4782012"/>
            <a:ext cx="501449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 b="1">
                <a:solidFill>
                  <a:schemeClr val="tx2"/>
                </a:solidFill>
              </a:defRPr>
            </a:lvl1pPr>
          </a:lstStyle>
          <a:p>
            <a:fld id="{AD2B3897-519A-4D24-BC0A-D03F00678031}" type="slidenum">
              <a:rPr lang="cs-CZ" smtClean="0"/>
              <a:pPr/>
              <a:t>‹N›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82583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/>
          </p:nvPr>
        </p:nvSpPr>
        <p:spPr>
          <a:xfrm>
            <a:off x="1150938" y="1707356"/>
            <a:ext cx="7561262" cy="30241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texte 7"/>
          <p:cNvSpPr>
            <a:spLocks noGrp="1"/>
          </p:cNvSpPr>
          <p:nvPr>
            <p:ph type="body" sz="quarter" idx="15" hasCustomPrompt="1"/>
          </p:nvPr>
        </p:nvSpPr>
        <p:spPr>
          <a:xfrm>
            <a:off x="1152932" y="4856550"/>
            <a:ext cx="2160000" cy="173124"/>
          </a:xfrm>
        </p:spPr>
        <p:txBody>
          <a:bodyPr anchor="b">
            <a:spAutoFit/>
          </a:bodyPr>
          <a:lstStyle>
            <a:lvl1pPr>
              <a:defRPr sz="525" cap="all" baseline="0">
                <a:latin typeface="+mn-lt"/>
              </a:defRPr>
            </a:lvl1pPr>
            <a:lvl2pPr marL="108000" indent="-108000">
              <a:spcBef>
                <a:spcPts val="225"/>
              </a:spcBef>
              <a:buSzPct val="80000"/>
              <a:buFont typeface="Wingdings" panose="05000000000000000000" pitchFamily="2" charset="2"/>
              <a:buChar char="l"/>
              <a:defRPr sz="825" b="0"/>
            </a:lvl2pPr>
          </a:lstStyle>
          <a:p>
            <a:pPr lvl="0"/>
            <a:r>
              <a:rPr lang="fr-FR" dirty="0" smtClean="0"/>
              <a:t>TITRE DE LA SECTION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21134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F4829-48B4-4A55-A2D3-D358C5905DAB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671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AA7C1-5BAB-4EBB-B43A-37E139388A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4762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e +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6"/>
          <p:cNvSpPr>
            <a:spLocks noGrp="1"/>
          </p:cNvSpPr>
          <p:nvPr>
            <p:ph type="pic" sz="quarter" idx="13"/>
          </p:nvPr>
        </p:nvSpPr>
        <p:spPr>
          <a:xfrm>
            <a:off x="4104000" y="-6796"/>
            <a:ext cx="5040000" cy="4657777"/>
          </a:xfrm>
          <a:solidFill>
            <a:schemeClr val="bg2"/>
          </a:solidFill>
        </p:spPr>
        <p:txBody>
          <a:bodyPr anchor="ctr">
            <a:normAutofit/>
          </a:bodyPr>
          <a:lstStyle>
            <a:lvl1pPr algn="ctr">
              <a:defRPr sz="1050">
                <a:latin typeface="+mn-lt"/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50938" y="742392"/>
            <a:ext cx="2727792" cy="85725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/>
          </p:nvPr>
        </p:nvSpPr>
        <p:spPr>
          <a:xfrm>
            <a:off x="1150938" y="1707356"/>
            <a:ext cx="2736986" cy="3024188"/>
          </a:xfrm>
        </p:spPr>
        <p:txBody>
          <a:bodyPr/>
          <a:lstStyle>
            <a:lvl1pPr>
              <a:defRPr sz="1050">
                <a:latin typeface="+mn-lt"/>
              </a:defRPr>
            </a:lvl1pPr>
            <a:lvl2pPr marL="108000" indent="-108000">
              <a:spcBef>
                <a:spcPts val="225"/>
              </a:spcBef>
              <a:buSzPct val="80000"/>
              <a:buFont typeface="Wingdings" panose="05000000000000000000" pitchFamily="2" charset="2"/>
              <a:buChar char="l"/>
              <a:defRPr sz="900" b="0"/>
            </a:lvl2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/>
          </p:nvPr>
        </p:nvSpPr>
        <p:spPr>
          <a:xfrm>
            <a:off x="4104000" y="4624038"/>
            <a:ext cx="5040000" cy="540000"/>
          </a:xfrm>
          <a:solidFill>
            <a:schemeClr val="accent2"/>
          </a:solidFill>
        </p:spPr>
        <p:txBody>
          <a:bodyPr lIns="216000" tIns="72000" rIns="108000" bIns="72000" anchor="ctr">
            <a:noAutofit/>
          </a:bodyPr>
          <a:lstStyle>
            <a:lvl1pPr>
              <a:defRPr sz="750" b="1" cap="all" baseline="0">
                <a:solidFill>
                  <a:schemeClr val="bg1"/>
                </a:solidFill>
                <a:latin typeface="+mn-lt"/>
              </a:defRPr>
            </a:lvl1pPr>
            <a:lvl2pPr>
              <a:spcBef>
                <a:spcPts val="0"/>
              </a:spcBef>
              <a:defRPr sz="750" b="0">
                <a:solidFill>
                  <a:schemeClr val="bg1"/>
                </a:solidFill>
                <a:latin typeface="+mn-lt"/>
              </a:defRPr>
            </a:lvl2pPr>
            <a:lvl3pPr>
              <a:defRPr sz="900">
                <a:latin typeface="+mn-lt"/>
              </a:defRPr>
            </a:lvl3pPr>
            <a:lvl4pPr>
              <a:defRPr sz="900">
                <a:latin typeface="+mn-lt"/>
              </a:defRPr>
            </a:lvl4pPr>
            <a:lvl5pPr>
              <a:defRPr sz="900">
                <a:latin typeface="+mn-lt"/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5" hasCustomPrompt="1"/>
          </p:nvPr>
        </p:nvSpPr>
        <p:spPr>
          <a:xfrm>
            <a:off x="1152932" y="4856550"/>
            <a:ext cx="2160000" cy="173124"/>
          </a:xfrm>
        </p:spPr>
        <p:txBody>
          <a:bodyPr anchor="b">
            <a:spAutoFit/>
          </a:bodyPr>
          <a:lstStyle>
            <a:lvl1pPr>
              <a:defRPr sz="525" cap="all" baseline="0">
                <a:latin typeface="+mn-lt"/>
              </a:defRPr>
            </a:lvl1pPr>
            <a:lvl2pPr marL="108000" indent="-108000">
              <a:spcBef>
                <a:spcPts val="225"/>
              </a:spcBef>
              <a:buSzPct val="80000"/>
              <a:buFont typeface="Wingdings" panose="05000000000000000000" pitchFamily="2" charset="2"/>
              <a:buChar char="l"/>
              <a:defRPr sz="825" b="0"/>
            </a:lvl2pPr>
          </a:lstStyle>
          <a:p>
            <a:pPr lvl="0"/>
            <a:r>
              <a:rPr lang="fr-FR" dirty="0"/>
              <a:t>TITRE DE LA SECTION</a:t>
            </a:r>
          </a:p>
        </p:txBody>
      </p:sp>
    </p:spTree>
    <p:extLst>
      <p:ext uri="{BB962C8B-B14F-4D97-AF65-F5344CB8AC3E}">
        <p14:creationId xmlns:p14="http://schemas.microsoft.com/office/powerpoint/2010/main" val="3113047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59228" y="2112204"/>
            <a:ext cx="6477703" cy="125936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lnSpc>
                <a:spcPts val="4600"/>
              </a:lnSpc>
              <a:defRPr sz="4600" b="1"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58175" y="3321284"/>
            <a:ext cx="6476650" cy="7893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200"/>
              </a:lnSpc>
              <a:spcBef>
                <a:spcPts val="0"/>
              </a:spcBef>
              <a:buNone/>
              <a:defRPr sz="2200" b="1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 smtClean="0"/>
              <a:t>Kliknutím lze upravit styl předlohy.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57824" y="4286887"/>
            <a:ext cx="6474894" cy="651716"/>
          </a:xfrm>
          <a:prstGeom prst="rect">
            <a:avLst/>
          </a:prstGeom>
        </p:spPr>
        <p:txBody>
          <a:bodyPr anchor="t" anchorCtr="0"/>
          <a:lstStyle>
            <a:lvl1pPr algn="l">
              <a:defRPr sz="1050" b="1">
                <a:solidFill>
                  <a:schemeClr val="bg2"/>
                </a:solidFill>
              </a:defRPr>
            </a:lvl1pPr>
          </a:lstStyle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38334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379240" y="1076138"/>
            <a:ext cx="8391835" cy="61992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81348" y="1693952"/>
            <a:ext cx="8387622" cy="28927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79243" y="4782012"/>
            <a:ext cx="788406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accent6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267523" y="4782012"/>
            <a:ext cx="633129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 b="1">
                <a:solidFill>
                  <a:schemeClr val="tx2"/>
                </a:solidFill>
              </a:defRPr>
            </a:lvl1pPr>
          </a:lstStyle>
          <a:p>
            <a:fld id="{AD2B3897-519A-4D24-BC0A-D03F00678031}" type="slidenum">
              <a:rPr lang="cs-CZ" smtClean="0"/>
              <a:pPr/>
              <a:t>‹N›</a:t>
            </a:fld>
            <a:endParaRPr lang="cs-CZ" dirty="0"/>
          </a:p>
        </p:txBody>
      </p:sp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94" y="0"/>
            <a:ext cx="1239921" cy="53873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310" y="0"/>
            <a:ext cx="880690" cy="310305"/>
          </a:xfrm>
          <a:prstGeom prst="rect">
            <a:avLst/>
          </a:prstGeom>
        </p:spPr>
      </p:pic>
      <p:sp>
        <p:nvSpPr>
          <p:cNvPr id="4" name="ZoneTexte 3"/>
          <p:cNvSpPr txBox="1"/>
          <p:nvPr userDrawn="1"/>
        </p:nvSpPr>
        <p:spPr>
          <a:xfrm>
            <a:off x="8233164" y="310305"/>
            <a:ext cx="940981" cy="13790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r>
              <a:rPr lang="fr-FR" sz="600" dirty="0" smtClean="0">
                <a:latin typeface="+mn-lt"/>
              </a:rPr>
              <a:t>CC-BY 4EU+ Alliance</a:t>
            </a:r>
          </a:p>
        </p:txBody>
      </p:sp>
    </p:spTree>
    <p:extLst>
      <p:ext uri="{BB962C8B-B14F-4D97-AF65-F5344CB8AC3E}">
        <p14:creationId xmlns:p14="http://schemas.microsoft.com/office/powerpoint/2010/main" val="594028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3" r:id="rId2"/>
    <p:sldLayoutId id="2147483652" r:id="rId3"/>
    <p:sldLayoutId id="2147483664" r:id="rId4"/>
    <p:sldLayoutId id="2147483662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8288" indent="-268288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19138" indent="-261938" algn="l" defTabSz="914400" rtl="0" eaLnBrk="1" latinLnBrk="0" hangingPunct="1">
        <a:spcBef>
          <a:spcPct val="20000"/>
        </a:spcBef>
        <a:buClr>
          <a:schemeClr val="accent6"/>
        </a:buClr>
        <a:buFont typeface="Wingdings" panose="05000000000000000000" pitchFamily="2" charset="2"/>
        <a:buChar char="§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14488" indent="-242888" algn="l" defTabSz="914400" rtl="0" eaLnBrk="1" latinLnBrk="0" hangingPunct="1">
        <a:spcBef>
          <a:spcPct val="20000"/>
        </a:spcBef>
        <a:buClr>
          <a:schemeClr val="accent6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62163" indent="-23336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89470" cy="51435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470" y="0"/>
            <a:ext cx="1954530" cy="5143499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22" y="0"/>
            <a:ext cx="2361586" cy="102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231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peercommunityin.org/" TargetMode="Externa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s://peercommunityin.org/" TargetMode="Externa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v2.sherpa.ac.uk/romeo/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access.cam.ac.uk/publishing-open-access/how-much-do-publishers-charge-open-access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omicsgroup.org/" TargetMode="Externa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omicsgroup.org/" TargetMode="Externa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hyperlink" Target="https://hal.sorbonne-universite.fr/" TargetMode="External"/><Relationship Id="rId7" Type="http://schemas.openxmlformats.org/officeDocument/2006/relationships/hyperlink" Target="https://repo.pw.edu.pl/index.seam" TargetMode="External"/><Relationship Id="rId12" Type="http://schemas.openxmlformats.org/officeDocument/2006/relationships/image" Target="../media/image31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PNG"/><Relationship Id="rId11" Type="http://schemas.openxmlformats.org/officeDocument/2006/relationships/hyperlink" Target="https://research.ku.dk/" TargetMode="External"/><Relationship Id="rId5" Type="http://schemas.openxmlformats.org/officeDocument/2006/relationships/hyperlink" Target="http://www.openarchives.it/pleiadi/" TargetMode="External"/><Relationship Id="rId10" Type="http://schemas.openxmlformats.org/officeDocument/2006/relationships/image" Target="../media/image30.JPG"/><Relationship Id="rId4" Type="http://schemas.openxmlformats.org/officeDocument/2006/relationships/image" Target="../media/image28.JPG"/><Relationship Id="rId9" Type="http://schemas.openxmlformats.org/officeDocument/2006/relationships/hyperlink" Target="http://archiv.ub.uni-heidelberg.de/volltextserver/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2.bin"/><Relationship Id="rId12" Type="http://schemas.openxmlformats.org/officeDocument/2006/relationships/hyperlink" Target="https://creativecommons.org/about/videos/creative-commons-kiwi/" TargetMode="Externa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1.png"/><Relationship Id="rId11" Type="http://schemas.openxmlformats.org/officeDocument/2006/relationships/image" Target="../media/image45.pn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44.png"/><Relationship Id="rId4" Type="http://schemas.openxmlformats.org/officeDocument/2006/relationships/hyperlink" Target="https://creativecommons.org/licenses/?lang=fr-FR" TargetMode="External"/><Relationship Id="rId9" Type="http://schemas.openxmlformats.org/officeDocument/2006/relationships/image" Target="../media/image4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4euplus.eu/4EU-273.html" TargetMode="Externa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Strategies for Publishing in Open Access Journals</a:t>
            </a:r>
            <a:endParaRPr lang="en-US" dirty="0"/>
          </a:p>
        </p:txBody>
      </p:sp>
      <p:sp>
        <p:nvSpPr>
          <p:cNvPr id="8" name="Podnadpis 7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Stefano </a:t>
            </a:r>
            <a:r>
              <a:rPr lang="en-US" dirty="0" err="1" smtClean="0"/>
              <a:t>Bollelli</a:t>
            </a:r>
            <a:r>
              <a:rPr lang="en-US" dirty="0" smtClean="0"/>
              <a:t> </a:t>
            </a:r>
            <a:r>
              <a:rPr lang="en-US" dirty="0" err="1" smtClean="0"/>
              <a:t>Gallevi</a:t>
            </a:r>
            <a:r>
              <a:rPr lang="en-US" dirty="0" smtClean="0"/>
              <a:t>, </a:t>
            </a:r>
            <a:r>
              <a:rPr lang="en-US" dirty="0" err="1" smtClean="0"/>
              <a:t>Università</a:t>
            </a:r>
            <a:r>
              <a:rPr lang="en-US" dirty="0" smtClean="0"/>
              <a:t> </a:t>
            </a:r>
            <a:r>
              <a:rPr lang="en-US" dirty="0" err="1" smtClean="0"/>
              <a:t>Degli</a:t>
            </a:r>
            <a:r>
              <a:rPr lang="en-US" dirty="0" smtClean="0"/>
              <a:t> </a:t>
            </a:r>
            <a:r>
              <a:rPr lang="en-US" dirty="0" err="1" smtClean="0"/>
              <a:t>Studi</a:t>
            </a:r>
            <a:r>
              <a:rPr lang="en-US" dirty="0" smtClean="0"/>
              <a:t> Di Milano</a:t>
            </a:r>
          </a:p>
          <a:p>
            <a:r>
              <a:rPr lang="en-US" dirty="0" err="1" smtClean="0"/>
              <a:t>Sébastien</a:t>
            </a:r>
            <a:r>
              <a:rPr lang="en-US" dirty="0" smtClean="0"/>
              <a:t> Perrin, Sorbonne Université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27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4EU+ Alliance and Open Science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idx="1"/>
          </p:nvPr>
        </p:nvSpPr>
        <p:spPr>
          <a:xfrm>
            <a:off x="381348" y="1693951"/>
            <a:ext cx="3804890" cy="3135224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267970" indent="-267970"/>
            <a:r>
              <a:rPr lang="de-DE" dirty="0"/>
              <a:t>4EU+ is a transnational strategic university association.</a:t>
            </a:r>
          </a:p>
          <a:p>
            <a:r>
              <a:rPr lang="de-DE" dirty="0"/>
              <a:t>Aim: </a:t>
            </a:r>
            <a:r>
              <a:rPr lang="en-US" dirty="0"/>
              <a:t>Strengthen the European vision of deepened cooperation and mutual enrichment in research and teaching</a:t>
            </a:r>
          </a:p>
          <a:p>
            <a:r>
              <a:rPr lang="en-US" dirty="0"/>
              <a:t>Open Science is an integral part of this. </a:t>
            </a:r>
          </a:p>
          <a:p>
            <a:r>
              <a:rPr lang="en-US" dirty="0"/>
              <a:t>Two 4EU+ projects currently work on Open Science.</a:t>
            </a:r>
          </a:p>
          <a:p>
            <a:r>
              <a:rPr lang="de-DE" dirty="0"/>
              <a:t>„Open for you – an Introduction Series to Open Science“ – 14 session on OS topics! 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3392" y="1822539"/>
            <a:ext cx="4703745" cy="264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95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dpis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Content</a:t>
            </a:r>
            <a:endParaRPr lang="cs-CZ" dirty="0"/>
          </a:p>
        </p:txBody>
      </p:sp>
      <p:sp>
        <p:nvSpPr>
          <p:cNvPr id="12" name="Zástupný symbol pro obsah 11"/>
          <p:cNvSpPr>
            <a:spLocks noGrp="1"/>
          </p:cNvSpPr>
          <p:nvPr>
            <p:ph sz="half" idx="1"/>
          </p:nvPr>
        </p:nvSpPr>
        <p:spPr>
          <a:xfrm>
            <a:off x="377138" y="1707061"/>
            <a:ext cx="7074088" cy="2890222"/>
          </a:xfrm>
        </p:spPr>
        <p:txBody>
          <a:bodyPr>
            <a:normAutofit/>
          </a:bodyPr>
          <a:lstStyle/>
          <a:p>
            <a:pPr marL="457200" indent="-457200">
              <a:buClr>
                <a:srgbClr val="E6332A"/>
              </a:buClr>
              <a:buFont typeface="+mj-lt"/>
              <a:buAutoNum type="arabicPeriod"/>
            </a:pPr>
            <a:r>
              <a:rPr lang="fr-FR" sz="2000" b="1" dirty="0" err="1">
                <a:solidFill>
                  <a:srgbClr val="1D2769"/>
                </a:solidFill>
              </a:rPr>
              <a:t>Two</a:t>
            </a:r>
            <a:r>
              <a:rPr lang="fr-FR" sz="2000" b="1" dirty="0">
                <a:solidFill>
                  <a:srgbClr val="1D2769"/>
                </a:solidFill>
              </a:rPr>
              <a:t> main </a:t>
            </a:r>
            <a:r>
              <a:rPr lang="fr-FR" sz="2000" b="1" dirty="0" err="1">
                <a:solidFill>
                  <a:srgbClr val="1D2769"/>
                </a:solidFill>
              </a:rPr>
              <a:t>roads</a:t>
            </a:r>
            <a:r>
              <a:rPr lang="fr-FR" sz="2000" b="1" dirty="0">
                <a:solidFill>
                  <a:srgbClr val="1D2769"/>
                </a:solidFill>
              </a:rPr>
              <a:t> for O</a:t>
            </a:r>
            <a:r>
              <a:rPr lang="fr-FR" sz="2000" b="1" dirty="0" smtClean="0">
                <a:solidFill>
                  <a:srgbClr val="1D2769"/>
                </a:solidFill>
              </a:rPr>
              <a:t>pen </a:t>
            </a:r>
            <a:r>
              <a:rPr lang="fr-FR" sz="2000" b="1" dirty="0">
                <a:solidFill>
                  <a:srgbClr val="1D2769"/>
                </a:solidFill>
              </a:rPr>
              <a:t>A</a:t>
            </a:r>
            <a:r>
              <a:rPr lang="fr-FR" sz="2000" b="1" dirty="0" smtClean="0">
                <a:solidFill>
                  <a:srgbClr val="1D2769"/>
                </a:solidFill>
              </a:rPr>
              <a:t>ccess</a:t>
            </a:r>
            <a:endParaRPr lang="fr-FR" sz="2000" b="1" dirty="0">
              <a:solidFill>
                <a:srgbClr val="1D2769"/>
              </a:solidFill>
            </a:endParaRPr>
          </a:p>
          <a:p>
            <a:pPr marL="457200" lvl="0" indent="-457200">
              <a:buClr>
                <a:srgbClr val="E6332A"/>
              </a:buClr>
              <a:buFont typeface="+mj-lt"/>
              <a:buAutoNum type="arabicPeriod"/>
            </a:pPr>
            <a:endParaRPr lang="fr-FR" sz="2000" b="1" dirty="0">
              <a:solidFill>
                <a:srgbClr val="1D2769"/>
              </a:solidFill>
            </a:endParaRPr>
          </a:p>
          <a:p>
            <a:pPr marL="457200" indent="-457200">
              <a:buClr>
                <a:srgbClr val="E6332A"/>
              </a:buClr>
              <a:buFont typeface="+mj-lt"/>
              <a:buAutoNum type="arabicPeriod"/>
            </a:pPr>
            <a:r>
              <a:rPr lang="fr-FR" sz="2000" b="1" dirty="0" smtClean="0">
                <a:solidFill>
                  <a:srgbClr val="1D2769"/>
                </a:solidFill>
              </a:rPr>
              <a:t>Focus on APC </a:t>
            </a:r>
            <a:r>
              <a:rPr lang="fr-FR" sz="2000" b="1" dirty="0" err="1" smtClean="0">
                <a:solidFill>
                  <a:srgbClr val="1D2769"/>
                </a:solidFill>
              </a:rPr>
              <a:t>funding</a:t>
            </a:r>
            <a:endParaRPr lang="fr-FR" sz="2000" b="1" dirty="0">
              <a:solidFill>
                <a:srgbClr val="1D2769"/>
              </a:solidFill>
            </a:endParaRPr>
          </a:p>
          <a:p>
            <a:pPr marL="457200" lvl="0" indent="-457200">
              <a:buClr>
                <a:srgbClr val="E6332A"/>
              </a:buClr>
              <a:buFont typeface="+mj-lt"/>
              <a:buAutoNum type="arabicPeriod"/>
            </a:pPr>
            <a:endParaRPr lang="fr-FR" sz="2000" b="1" dirty="0">
              <a:solidFill>
                <a:srgbClr val="1D2769"/>
              </a:solidFill>
            </a:endParaRPr>
          </a:p>
          <a:p>
            <a:pPr marL="457200" indent="-457200">
              <a:buClr>
                <a:srgbClr val="E6332A"/>
              </a:buClr>
              <a:buFont typeface="+mj-lt"/>
              <a:buAutoNum type="arabicPeriod"/>
            </a:pPr>
            <a:r>
              <a:rPr lang="fr-FR" sz="2000" b="1" dirty="0" err="1" smtClean="0">
                <a:solidFill>
                  <a:srgbClr val="1D2769"/>
                </a:solidFill>
              </a:rPr>
              <a:t>Diamond</a:t>
            </a:r>
            <a:r>
              <a:rPr lang="fr-FR" sz="2000" b="1" dirty="0" smtClean="0">
                <a:solidFill>
                  <a:srgbClr val="1D2769"/>
                </a:solidFill>
              </a:rPr>
              <a:t> </a:t>
            </a:r>
            <a:r>
              <a:rPr lang="fr-FR" sz="2000" b="1" dirty="0">
                <a:solidFill>
                  <a:srgbClr val="1D2769"/>
                </a:solidFill>
              </a:rPr>
              <a:t>OA </a:t>
            </a:r>
            <a:r>
              <a:rPr lang="fr-FR" sz="2000" b="1" dirty="0" err="1" smtClean="0">
                <a:solidFill>
                  <a:srgbClr val="1D2769"/>
                </a:solidFill>
              </a:rPr>
              <a:t>Journals</a:t>
            </a:r>
            <a:endParaRPr lang="fr-FR" sz="2000" b="1" dirty="0">
              <a:solidFill>
                <a:srgbClr val="1D2769"/>
              </a:solidFill>
            </a:endParaRPr>
          </a:p>
          <a:p>
            <a:pPr marL="457200" lvl="0" indent="-457200">
              <a:buClr>
                <a:srgbClr val="E6332A"/>
              </a:buClr>
              <a:buFont typeface="+mj-lt"/>
              <a:buAutoNum type="arabicPeriod"/>
            </a:pPr>
            <a:endParaRPr lang="fr-FR" sz="2000" b="1" dirty="0">
              <a:solidFill>
                <a:srgbClr val="1D2769"/>
              </a:solidFill>
            </a:endParaRPr>
          </a:p>
          <a:p>
            <a:pPr marL="457200" indent="-457200">
              <a:buClr>
                <a:srgbClr val="E6332A"/>
              </a:buClr>
              <a:buFont typeface="+mj-lt"/>
              <a:buAutoNum type="arabicPeriod"/>
            </a:pPr>
            <a:r>
              <a:rPr lang="fr-FR" sz="2000" b="1" dirty="0" err="1">
                <a:solidFill>
                  <a:srgbClr val="1D2769"/>
                </a:solidFill>
              </a:rPr>
              <a:t>Spreading</a:t>
            </a:r>
            <a:r>
              <a:rPr lang="fr-FR" sz="2000" b="1" dirty="0">
                <a:solidFill>
                  <a:srgbClr val="1D2769"/>
                </a:solidFill>
              </a:rPr>
              <a:t> </a:t>
            </a:r>
            <a:r>
              <a:rPr lang="fr-FR" sz="2000" b="1" dirty="0" err="1">
                <a:solidFill>
                  <a:srgbClr val="1D2769"/>
                </a:solidFill>
              </a:rPr>
              <a:t>your</a:t>
            </a:r>
            <a:r>
              <a:rPr lang="fr-FR" sz="2000" b="1" dirty="0">
                <a:solidFill>
                  <a:srgbClr val="1D2769"/>
                </a:solidFill>
              </a:rPr>
              <a:t> </a:t>
            </a:r>
            <a:r>
              <a:rPr lang="fr-FR" sz="2000" b="1" dirty="0" err="1">
                <a:solidFill>
                  <a:srgbClr val="1D2769"/>
                </a:solidFill>
              </a:rPr>
              <a:t>research</a:t>
            </a:r>
            <a:r>
              <a:rPr lang="fr-FR" sz="2000" b="1" dirty="0">
                <a:solidFill>
                  <a:srgbClr val="1D2769"/>
                </a:solidFill>
              </a:rPr>
              <a:t>: free licences</a:t>
            </a:r>
          </a:p>
          <a:p>
            <a:endParaRPr lang="fr-FR" sz="20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2B3897-519A-4D24-BC0A-D03F00678031}" type="slidenum">
              <a:rPr lang="cs-CZ" smtClean="0"/>
              <a:pPr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3175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286764" y="1371770"/>
            <a:ext cx="4316513" cy="1543309"/>
          </a:xfrm>
        </p:spPr>
        <p:txBody>
          <a:bodyPr>
            <a:noAutofit/>
          </a:bodyPr>
          <a:lstStyle/>
          <a:p>
            <a:r>
              <a:rPr lang="da-DK" sz="3600" dirty="0" smtClean="0"/>
              <a:t>1. Two main roads</a:t>
            </a:r>
            <a:br>
              <a:rPr lang="da-DK" sz="3600" dirty="0" smtClean="0"/>
            </a:br>
            <a:r>
              <a:rPr lang="da-DK" sz="3600" dirty="0" smtClean="0"/>
              <a:t>to Open Access</a:t>
            </a:r>
            <a:endParaRPr lang="cs-CZ" sz="36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2B3897-519A-4D24-BC0A-D03F00678031}" type="slidenum">
              <a:rPr lang="cs-CZ" smtClean="0"/>
              <a:pPr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84780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07699" y="685579"/>
            <a:ext cx="5651897" cy="42520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Green or Gold Open Access ?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22" name="Groupe 21"/>
          <p:cNvGrpSpPr/>
          <p:nvPr/>
        </p:nvGrpSpPr>
        <p:grpSpPr>
          <a:xfrm>
            <a:off x="3221850" y="1319611"/>
            <a:ext cx="4213493" cy="2589639"/>
            <a:chOff x="1150938" y="2014599"/>
            <a:chExt cx="5617990" cy="3452851"/>
          </a:xfrm>
        </p:grpSpPr>
        <p:sp>
          <p:nvSpPr>
            <p:cNvPr id="9" name="ZoneTexte 8"/>
            <p:cNvSpPr txBox="1"/>
            <p:nvPr/>
          </p:nvSpPr>
          <p:spPr>
            <a:xfrm>
              <a:off x="4067945" y="4478697"/>
              <a:ext cx="2700983" cy="984885"/>
            </a:xfrm>
            <a:prstGeom prst="rect">
              <a:avLst/>
            </a:prstGeom>
            <a:solidFill>
              <a:srgbClr val="8FDAFF"/>
            </a:solidFill>
          </p:spPr>
          <p:txBody>
            <a:bodyPr wrap="square" lIns="27000" tIns="0" rIns="27000" bIns="0" rtlCol="0">
              <a:spAutoFit/>
            </a:bodyPr>
            <a:lstStyle/>
            <a:p>
              <a:endParaRPr lang="fr-FR" sz="1200" dirty="0">
                <a:solidFill>
                  <a:schemeClr val="tx2"/>
                </a:solidFill>
              </a:endParaRPr>
            </a:p>
            <a:p>
              <a:pPr algn="ctr"/>
              <a:r>
                <a:rPr lang="fr-FR" sz="1200" dirty="0" err="1">
                  <a:solidFill>
                    <a:schemeClr val="tx2"/>
                  </a:solidFill>
                </a:rPr>
                <a:t>They</a:t>
              </a:r>
              <a:r>
                <a:rPr lang="fr-FR" sz="1200" dirty="0">
                  <a:solidFill>
                    <a:schemeClr val="tx2"/>
                  </a:solidFill>
                </a:rPr>
                <a:t> </a:t>
              </a:r>
              <a:r>
                <a:rPr lang="fr-FR" sz="1200" dirty="0" err="1">
                  <a:solidFill>
                    <a:schemeClr val="tx2"/>
                  </a:solidFill>
                </a:rPr>
                <a:t>may</a:t>
              </a:r>
              <a:r>
                <a:rPr lang="fr-FR" sz="1200" dirty="0">
                  <a:solidFill>
                    <a:schemeClr val="tx2"/>
                  </a:solidFill>
                </a:rPr>
                <a:t> </a:t>
              </a:r>
              <a:r>
                <a:rPr lang="fr-FR" sz="1200" dirty="0" err="1">
                  <a:solidFill>
                    <a:schemeClr val="tx2"/>
                  </a:solidFill>
                </a:rPr>
                <a:t>save</a:t>
              </a:r>
              <a:r>
                <a:rPr lang="fr-FR" sz="1200" dirty="0">
                  <a:solidFill>
                    <a:schemeClr val="tx2"/>
                  </a:solidFill>
                </a:rPr>
                <a:t> the article in </a:t>
              </a:r>
              <a:r>
                <a:rPr lang="fr-FR" sz="1200" dirty="0" err="1">
                  <a:solidFill>
                    <a:schemeClr val="tx2"/>
                  </a:solidFill>
                </a:rPr>
                <a:t>some</a:t>
              </a:r>
              <a:r>
                <a:rPr lang="fr-FR" sz="1200" dirty="0">
                  <a:solidFill>
                    <a:schemeClr val="tx2"/>
                  </a:solidFill>
                </a:rPr>
                <a:t> open </a:t>
              </a:r>
              <a:r>
                <a:rPr lang="fr-FR" sz="1200" dirty="0" err="1">
                  <a:solidFill>
                    <a:schemeClr val="tx2"/>
                  </a:solidFill>
                </a:rPr>
                <a:t>repository</a:t>
              </a:r>
              <a:endParaRPr lang="fr-FR" sz="1200" dirty="0">
                <a:solidFill>
                  <a:schemeClr val="tx2"/>
                </a:solidFill>
              </a:endParaRPr>
            </a:p>
            <a:p>
              <a:endParaRPr lang="fr-FR" sz="1200" dirty="0">
                <a:solidFill>
                  <a:schemeClr val="tx2"/>
                </a:solidFill>
              </a:endParaRPr>
            </a:p>
          </p:txBody>
        </p:sp>
        <p:grpSp>
          <p:nvGrpSpPr>
            <p:cNvPr id="21" name="Groupe 20"/>
            <p:cNvGrpSpPr/>
            <p:nvPr/>
          </p:nvGrpSpPr>
          <p:grpSpPr>
            <a:xfrm>
              <a:off x="1150938" y="2014599"/>
              <a:ext cx="5617990" cy="3452851"/>
              <a:chOff x="1150938" y="2014599"/>
              <a:chExt cx="5617990" cy="3452851"/>
            </a:xfrm>
          </p:grpSpPr>
          <p:sp>
            <p:nvSpPr>
              <p:cNvPr id="12" name="ZoneTexte 11"/>
              <p:cNvSpPr txBox="1"/>
              <p:nvPr/>
            </p:nvSpPr>
            <p:spPr>
              <a:xfrm>
                <a:off x="4067945" y="3408053"/>
                <a:ext cx="2700983" cy="954108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square" lIns="27000" tIns="0" rIns="27000" bIns="0" rtlCol="0">
                <a:spAutoFit/>
              </a:bodyPr>
              <a:lstStyle/>
              <a:p>
                <a:endParaRPr lang="fr-FR" sz="1200" dirty="0">
                  <a:solidFill>
                    <a:schemeClr val="tx2"/>
                  </a:solidFill>
                </a:endParaRPr>
              </a:p>
              <a:p>
                <a:pPr algn="ctr"/>
                <a:r>
                  <a:rPr lang="fr-FR" sz="1050" dirty="0">
                    <a:solidFill>
                      <a:schemeClr val="tx2"/>
                    </a:solidFill>
                  </a:rPr>
                  <a:t>The </a:t>
                </a:r>
                <a:r>
                  <a:rPr lang="fr-FR" sz="1050" dirty="0" err="1">
                    <a:solidFill>
                      <a:schemeClr val="tx2"/>
                    </a:solidFill>
                  </a:rPr>
                  <a:t>authors</a:t>
                </a:r>
                <a:r>
                  <a:rPr lang="fr-FR" sz="1050" dirty="0">
                    <a:solidFill>
                      <a:schemeClr val="tx2"/>
                    </a:solidFill>
                  </a:rPr>
                  <a:t> or </a:t>
                </a:r>
                <a:r>
                  <a:rPr lang="fr-FR" sz="1050" dirty="0" err="1">
                    <a:solidFill>
                      <a:schemeClr val="tx2"/>
                    </a:solidFill>
                  </a:rPr>
                  <a:t>their</a:t>
                </a:r>
                <a:r>
                  <a:rPr lang="fr-FR" sz="1050" dirty="0">
                    <a:solidFill>
                      <a:schemeClr val="tx2"/>
                    </a:solidFill>
                  </a:rPr>
                  <a:t> institution </a:t>
                </a:r>
                <a:r>
                  <a:rPr lang="fr-FR" sz="1050" dirty="0" err="1">
                    <a:solidFill>
                      <a:schemeClr val="tx2"/>
                    </a:solidFill>
                  </a:rPr>
                  <a:t>pay</a:t>
                </a:r>
                <a:r>
                  <a:rPr lang="fr-FR" sz="1050" dirty="0">
                    <a:solidFill>
                      <a:schemeClr val="tx2"/>
                    </a:solidFill>
                  </a:rPr>
                  <a:t> APC to the </a:t>
                </a:r>
                <a:r>
                  <a:rPr lang="fr-FR" sz="1050" dirty="0" err="1">
                    <a:solidFill>
                      <a:schemeClr val="tx2"/>
                    </a:solidFill>
                  </a:rPr>
                  <a:t>publisher</a:t>
                </a:r>
                <a:endParaRPr lang="fr-FR" sz="1050" dirty="0">
                  <a:solidFill>
                    <a:schemeClr val="tx2"/>
                  </a:solidFill>
                </a:endParaRPr>
              </a:p>
              <a:p>
                <a:pPr algn="ctr"/>
                <a:endParaRPr lang="fr-FR" sz="1350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0" name="Groupe 19"/>
              <p:cNvGrpSpPr/>
              <p:nvPr/>
            </p:nvGrpSpPr>
            <p:grpSpPr>
              <a:xfrm>
                <a:off x="1150938" y="2014599"/>
                <a:ext cx="5617990" cy="3452851"/>
                <a:chOff x="1150938" y="2014599"/>
                <a:chExt cx="5617990" cy="3452851"/>
              </a:xfrm>
            </p:grpSpPr>
            <p:sp>
              <p:nvSpPr>
                <p:cNvPr id="7" name="ZoneTexte 6"/>
                <p:cNvSpPr txBox="1"/>
                <p:nvPr/>
              </p:nvSpPr>
              <p:spPr>
                <a:xfrm>
                  <a:off x="4067945" y="2348880"/>
                  <a:ext cx="2700983" cy="984885"/>
                </a:xfrm>
                <a:prstGeom prst="rect">
                  <a:avLst/>
                </a:prstGeom>
                <a:solidFill>
                  <a:srgbClr val="FFC000"/>
                </a:solidFill>
              </p:spPr>
              <p:txBody>
                <a:bodyPr wrap="square" lIns="27000" tIns="0" rIns="27000" bIns="0" rtlCol="0">
                  <a:spAutoFit/>
                </a:bodyPr>
                <a:lstStyle/>
                <a:p>
                  <a:endParaRPr lang="fr-FR" sz="1200" dirty="0">
                    <a:solidFill>
                      <a:schemeClr val="tx2"/>
                    </a:solidFill>
                  </a:endParaRPr>
                </a:p>
                <a:p>
                  <a:pPr algn="ctr"/>
                  <a:r>
                    <a:rPr lang="fr-FR" sz="1200" dirty="0">
                      <a:solidFill>
                        <a:schemeClr val="tx2"/>
                      </a:solidFill>
                    </a:rPr>
                    <a:t>The </a:t>
                  </a:r>
                  <a:r>
                    <a:rPr lang="fr-FR" sz="1200" dirty="0" err="1">
                      <a:solidFill>
                        <a:schemeClr val="tx2"/>
                      </a:solidFill>
                    </a:rPr>
                    <a:t>authors</a:t>
                  </a:r>
                  <a:r>
                    <a:rPr lang="fr-FR" sz="1200" dirty="0">
                      <a:solidFill>
                        <a:schemeClr val="tx2"/>
                      </a:solidFill>
                    </a:rPr>
                    <a:t> </a:t>
                  </a:r>
                  <a:r>
                    <a:rPr lang="fr-FR" sz="1200" dirty="0" err="1">
                      <a:solidFill>
                        <a:schemeClr val="tx2"/>
                      </a:solidFill>
                    </a:rPr>
                    <a:t>publish</a:t>
                  </a:r>
                  <a:r>
                    <a:rPr lang="fr-FR" sz="1200" dirty="0">
                      <a:solidFill>
                        <a:schemeClr val="tx2"/>
                      </a:solidFill>
                    </a:rPr>
                    <a:t> in Open Access in a journal</a:t>
                  </a:r>
                </a:p>
                <a:p>
                  <a:endParaRPr lang="fr-FR" sz="12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8" name="ZoneTexte 7"/>
                <p:cNvSpPr txBox="1"/>
                <p:nvPr/>
              </p:nvSpPr>
              <p:spPr>
                <a:xfrm>
                  <a:off x="1150938" y="4482565"/>
                  <a:ext cx="2700982" cy="984885"/>
                </a:xfrm>
                <a:prstGeom prst="rect">
                  <a:avLst/>
                </a:prstGeom>
                <a:solidFill>
                  <a:srgbClr val="92D050"/>
                </a:solidFill>
              </p:spPr>
              <p:txBody>
                <a:bodyPr wrap="square" lIns="27000" tIns="0" rIns="27000" bIns="0" rtlCol="0">
                  <a:spAutoFit/>
                </a:bodyPr>
                <a:lstStyle/>
                <a:p>
                  <a:endParaRPr lang="fr-FR" sz="1200" dirty="0">
                    <a:solidFill>
                      <a:schemeClr val="tx2"/>
                    </a:solidFill>
                  </a:endParaRPr>
                </a:p>
                <a:p>
                  <a:pPr algn="ctr"/>
                  <a:r>
                    <a:rPr lang="fr-FR" sz="1200" dirty="0" err="1">
                      <a:solidFill>
                        <a:schemeClr val="tx2"/>
                      </a:solidFill>
                    </a:rPr>
                    <a:t>They</a:t>
                  </a:r>
                  <a:r>
                    <a:rPr lang="fr-FR" sz="1200" dirty="0">
                      <a:solidFill>
                        <a:schemeClr val="tx2"/>
                      </a:solidFill>
                    </a:rPr>
                    <a:t> </a:t>
                  </a:r>
                  <a:r>
                    <a:rPr lang="fr-FR" sz="1200" dirty="0" smtClean="0">
                      <a:solidFill>
                        <a:schemeClr val="tx2"/>
                      </a:solidFill>
                    </a:rPr>
                    <a:t>self-archive </a:t>
                  </a:r>
                  <a:r>
                    <a:rPr lang="fr-FR" sz="1200" dirty="0">
                      <a:solidFill>
                        <a:schemeClr val="tx2"/>
                      </a:solidFill>
                    </a:rPr>
                    <a:t>the article in </a:t>
                  </a:r>
                  <a:r>
                    <a:rPr lang="fr-FR" sz="1200" dirty="0" err="1">
                      <a:solidFill>
                        <a:schemeClr val="tx2"/>
                      </a:solidFill>
                    </a:rPr>
                    <a:t>some</a:t>
                  </a:r>
                  <a:r>
                    <a:rPr lang="fr-FR" sz="1200" dirty="0">
                      <a:solidFill>
                        <a:schemeClr val="tx2"/>
                      </a:solidFill>
                    </a:rPr>
                    <a:t> open </a:t>
                  </a:r>
                  <a:r>
                    <a:rPr lang="fr-FR" sz="1200" dirty="0" err="1">
                      <a:solidFill>
                        <a:schemeClr val="tx2"/>
                      </a:solidFill>
                    </a:rPr>
                    <a:t>repository</a:t>
                  </a:r>
                  <a:endParaRPr lang="fr-FR" sz="1200" dirty="0">
                    <a:solidFill>
                      <a:schemeClr val="tx2"/>
                    </a:solidFill>
                  </a:endParaRPr>
                </a:p>
                <a:p>
                  <a:endParaRPr lang="fr-FR" sz="1200" dirty="0">
                    <a:solidFill>
                      <a:schemeClr val="tx2"/>
                    </a:solidFill>
                  </a:endParaRPr>
                </a:p>
              </p:txBody>
            </p:sp>
            <p:grpSp>
              <p:nvGrpSpPr>
                <p:cNvPr id="19" name="Groupe 18"/>
                <p:cNvGrpSpPr/>
                <p:nvPr/>
              </p:nvGrpSpPr>
              <p:grpSpPr>
                <a:xfrm>
                  <a:off x="1150938" y="2014599"/>
                  <a:ext cx="2700982" cy="2386007"/>
                  <a:chOff x="1150938" y="2014599"/>
                  <a:chExt cx="2700982" cy="2386007"/>
                </a:xfrm>
              </p:grpSpPr>
              <p:sp>
                <p:nvSpPr>
                  <p:cNvPr id="5" name="ZoneTexte 4"/>
                  <p:cNvSpPr txBox="1"/>
                  <p:nvPr/>
                </p:nvSpPr>
                <p:spPr>
                  <a:xfrm>
                    <a:off x="1150938" y="2348880"/>
                    <a:ext cx="2700982" cy="984885"/>
                  </a:xfrm>
                  <a:prstGeom prst="rect">
                    <a:avLst/>
                  </a:prstGeom>
                  <a:solidFill>
                    <a:srgbClr val="8FDAFF"/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endParaRPr lang="fr-FR" sz="120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200" dirty="0">
                        <a:solidFill>
                          <a:schemeClr val="tx2"/>
                        </a:solidFill>
                      </a:rPr>
                      <a:t>The </a:t>
                    </a:r>
                    <a:r>
                      <a:rPr lang="fr-FR" sz="1200" dirty="0" err="1">
                        <a:solidFill>
                          <a:schemeClr val="tx2"/>
                        </a:solidFill>
                      </a:rPr>
                      <a:t>authors</a:t>
                    </a:r>
                    <a:r>
                      <a:rPr lang="fr-FR" sz="1200" dirty="0">
                        <a:solidFill>
                          <a:schemeClr val="tx2"/>
                        </a:solidFill>
                      </a:rPr>
                      <a:t> </a:t>
                    </a:r>
                    <a:r>
                      <a:rPr lang="fr-FR" sz="1200" dirty="0" err="1">
                        <a:solidFill>
                          <a:schemeClr val="tx2"/>
                        </a:solidFill>
                      </a:rPr>
                      <a:t>publish</a:t>
                    </a:r>
                    <a:r>
                      <a:rPr lang="fr-FR" sz="1200" dirty="0">
                        <a:solidFill>
                          <a:schemeClr val="tx2"/>
                        </a:solidFill>
                      </a:rPr>
                      <a:t> in a </a:t>
                    </a:r>
                    <a:r>
                      <a:rPr lang="fr-FR" sz="1200" dirty="0" err="1">
                        <a:solidFill>
                          <a:schemeClr val="tx2"/>
                        </a:solidFill>
                      </a:rPr>
                      <a:t>subscription</a:t>
                    </a:r>
                    <a:r>
                      <a:rPr lang="fr-FR" sz="1200" dirty="0">
                        <a:solidFill>
                          <a:schemeClr val="tx2"/>
                        </a:solidFill>
                      </a:rPr>
                      <a:t> journal</a:t>
                    </a:r>
                  </a:p>
                  <a:p>
                    <a:endParaRPr lang="fr-FR" sz="12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11" name="ZoneTexte 10"/>
                  <p:cNvSpPr txBox="1"/>
                  <p:nvPr/>
                </p:nvSpPr>
                <p:spPr>
                  <a:xfrm>
                    <a:off x="1150938" y="3415721"/>
                    <a:ext cx="2700982" cy="984885"/>
                  </a:xfrm>
                  <a:prstGeom prst="rect">
                    <a:avLst/>
                  </a:prstGeom>
                  <a:solidFill>
                    <a:srgbClr val="8FDAFF"/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endParaRPr lang="fr-FR" sz="120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200" dirty="0" err="1">
                        <a:solidFill>
                          <a:schemeClr val="tx2"/>
                        </a:solidFill>
                      </a:rPr>
                      <a:t>University</a:t>
                    </a:r>
                    <a:r>
                      <a:rPr lang="fr-FR" sz="1200" dirty="0">
                        <a:solidFill>
                          <a:schemeClr val="tx2"/>
                        </a:solidFill>
                      </a:rPr>
                      <a:t> pays for </a:t>
                    </a:r>
                    <a:r>
                      <a:rPr lang="fr-FR" sz="1200" dirty="0" err="1">
                        <a:solidFill>
                          <a:schemeClr val="tx2"/>
                        </a:solidFill>
                      </a:rPr>
                      <a:t>subscriptions</a:t>
                    </a:r>
                    <a:endParaRPr lang="fr-FR" sz="120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endParaRPr lang="fr-FR" sz="12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17" name="ZoneTexte 16"/>
                  <p:cNvSpPr txBox="1"/>
                  <p:nvPr/>
                </p:nvSpPr>
                <p:spPr>
                  <a:xfrm>
                    <a:off x="2105384" y="2014599"/>
                    <a:ext cx="792088" cy="215444"/>
                  </a:xfrm>
                  <a:prstGeom prst="rect">
                    <a:avLst/>
                  </a:prstGeom>
                  <a:solidFill>
                    <a:srgbClr val="92D050"/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pPr algn="ctr"/>
                    <a:r>
                      <a:rPr lang="fr-FR" sz="1050" b="1" dirty="0">
                        <a:solidFill>
                          <a:srgbClr val="002060"/>
                        </a:solidFill>
                      </a:rPr>
                      <a:t>GREEN</a:t>
                    </a:r>
                  </a:p>
                </p:txBody>
              </p:sp>
            </p:grpSp>
            <p:sp>
              <p:nvSpPr>
                <p:cNvPr id="18" name="ZoneTexte 17"/>
                <p:cNvSpPr txBox="1"/>
                <p:nvPr/>
              </p:nvSpPr>
              <p:spPr>
                <a:xfrm>
                  <a:off x="5058395" y="2014599"/>
                  <a:ext cx="720080" cy="215444"/>
                </a:xfrm>
                <a:prstGeom prst="rect">
                  <a:avLst/>
                </a:prstGeom>
                <a:solidFill>
                  <a:srgbClr val="FFC000"/>
                </a:solidFill>
              </p:spPr>
              <p:txBody>
                <a:bodyPr wrap="square" lIns="27000" tIns="0" rIns="27000" bIns="0" rtlCol="0">
                  <a:spAutoFit/>
                </a:bodyPr>
                <a:lstStyle/>
                <a:p>
                  <a:pPr algn="ctr"/>
                  <a:r>
                    <a:rPr lang="fr-FR" sz="1050" b="1" dirty="0">
                      <a:solidFill>
                        <a:srgbClr val="002060"/>
                      </a:solidFill>
                    </a:rPr>
                    <a:t>GOLD</a:t>
                  </a:r>
                </a:p>
              </p:txBody>
            </p:sp>
          </p:grpSp>
        </p:grpSp>
      </p:grpSp>
      <p:grpSp>
        <p:nvGrpSpPr>
          <p:cNvPr id="29" name="Groupe 28"/>
          <p:cNvGrpSpPr/>
          <p:nvPr/>
        </p:nvGrpSpPr>
        <p:grpSpPr>
          <a:xfrm>
            <a:off x="1636672" y="1667939"/>
            <a:ext cx="1504169" cy="2035319"/>
            <a:chOff x="681755" y="2564405"/>
            <a:chExt cx="2005559" cy="2713758"/>
          </a:xfrm>
        </p:grpSpPr>
        <p:sp>
          <p:nvSpPr>
            <p:cNvPr id="25" name="Flèche droite 24"/>
            <p:cNvSpPr/>
            <p:nvPr/>
          </p:nvSpPr>
          <p:spPr>
            <a:xfrm>
              <a:off x="2250837" y="4852293"/>
              <a:ext cx="395362" cy="360040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" tIns="27000" rIns="27000" bIns="27000" rtlCol="0" anchor="ctr"/>
            <a:lstStyle/>
            <a:p>
              <a:pPr algn="ctr"/>
              <a:endParaRPr lang="fr-FR" sz="1050" dirty="0"/>
            </a:p>
          </p:txBody>
        </p:sp>
        <p:grpSp>
          <p:nvGrpSpPr>
            <p:cNvPr id="28" name="Groupe 27"/>
            <p:cNvGrpSpPr/>
            <p:nvPr/>
          </p:nvGrpSpPr>
          <p:grpSpPr>
            <a:xfrm>
              <a:off x="681755" y="2564405"/>
              <a:ext cx="2005559" cy="2713758"/>
              <a:chOff x="681755" y="2564405"/>
              <a:chExt cx="2005559" cy="2713758"/>
            </a:xfrm>
          </p:grpSpPr>
          <p:grpSp>
            <p:nvGrpSpPr>
              <p:cNvPr id="27" name="Groupe 26"/>
              <p:cNvGrpSpPr/>
              <p:nvPr/>
            </p:nvGrpSpPr>
            <p:grpSpPr>
              <a:xfrm>
                <a:off x="681755" y="2564405"/>
                <a:ext cx="1981726" cy="2713758"/>
                <a:chOff x="681755" y="2564405"/>
                <a:chExt cx="1981726" cy="2713758"/>
              </a:xfrm>
            </p:grpSpPr>
            <p:grpSp>
              <p:nvGrpSpPr>
                <p:cNvPr id="23" name="Groupe 22"/>
                <p:cNvGrpSpPr/>
                <p:nvPr/>
              </p:nvGrpSpPr>
              <p:grpSpPr>
                <a:xfrm>
                  <a:off x="681755" y="2564405"/>
                  <a:ext cx="1690841" cy="2713758"/>
                  <a:chOff x="681755" y="2564405"/>
                  <a:chExt cx="1690841" cy="2713758"/>
                </a:xfrm>
              </p:grpSpPr>
              <p:sp>
                <p:nvSpPr>
                  <p:cNvPr id="10" name="ZoneTexte 9"/>
                  <p:cNvSpPr txBox="1"/>
                  <p:nvPr/>
                </p:nvSpPr>
                <p:spPr>
                  <a:xfrm>
                    <a:off x="681755" y="3630413"/>
                    <a:ext cx="1666528" cy="584776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pPr algn="ctr"/>
                    <a:endParaRPr lang="fr-FR" sz="90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050" dirty="0" err="1">
                        <a:solidFill>
                          <a:schemeClr val="tx2"/>
                        </a:solidFill>
                      </a:rPr>
                      <a:t>Who</a:t>
                    </a:r>
                    <a:r>
                      <a:rPr lang="fr-FR" sz="1050" dirty="0">
                        <a:solidFill>
                          <a:schemeClr val="tx2"/>
                        </a:solidFill>
                      </a:rPr>
                      <a:t> </a:t>
                    </a:r>
                    <a:r>
                      <a:rPr lang="fr-FR" sz="1050" dirty="0" err="1">
                        <a:solidFill>
                          <a:schemeClr val="tx2"/>
                        </a:solidFill>
                      </a:rPr>
                      <a:t>pay</a:t>
                    </a:r>
                    <a:r>
                      <a:rPr lang="fr-FR" sz="1050" dirty="0">
                        <a:solidFill>
                          <a:schemeClr val="tx2"/>
                        </a:solidFill>
                      </a:rPr>
                      <a:t> ?</a:t>
                    </a:r>
                  </a:p>
                  <a:p>
                    <a:endParaRPr lang="fr-FR" sz="9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15" name="ZoneTexte 14"/>
                  <p:cNvSpPr txBox="1"/>
                  <p:nvPr/>
                </p:nvSpPr>
                <p:spPr>
                  <a:xfrm>
                    <a:off x="687732" y="2564405"/>
                    <a:ext cx="1684864" cy="646331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endParaRPr lang="fr-FR" sz="105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050" dirty="0">
                        <a:solidFill>
                          <a:schemeClr val="tx2"/>
                        </a:solidFill>
                      </a:rPr>
                      <a:t>Journal</a:t>
                    </a:r>
                  </a:p>
                  <a:p>
                    <a:pPr algn="ctr"/>
                    <a:endParaRPr lang="fr-FR" sz="105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16" name="ZoneTexte 15"/>
                  <p:cNvSpPr txBox="1"/>
                  <p:nvPr/>
                </p:nvSpPr>
                <p:spPr>
                  <a:xfrm>
                    <a:off x="681755" y="4693387"/>
                    <a:ext cx="1666528" cy="584776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pPr algn="ctr"/>
                    <a:endParaRPr lang="fr-FR" sz="90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050" dirty="0">
                        <a:solidFill>
                          <a:schemeClr val="tx2"/>
                        </a:solidFill>
                      </a:rPr>
                      <a:t>Open </a:t>
                    </a:r>
                    <a:r>
                      <a:rPr lang="fr-FR" sz="1050" dirty="0" err="1">
                        <a:solidFill>
                          <a:schemeClr val="tx2"/>
                        </a:solidFill>
                      </a:rPr>
                      <a:t>repository</a:t>
                    </a:r>
                    <a:endParaRPr lang="fr-FR" sz="1050" dirty="0">
                      <a:solidFill>
                        <a:schemeClr val="tx2"/>
                      </a:solidFill>
                    </a:endParaRPr>
                  </a:p>
                  <a:p>
                    <a:endParaRPr lang="fr-FR" sz="900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sp>
              <p:nvSpPr>
                <p:cNvPr id="24" name="Flèche droite 23"/>
                <p:cNvSpPr/>
                <p:nvPr/>
              </p:nvSpPr>
              <p:spPr>
                <a:xfrm>
                  <a:off x="2268119" y="2707550"/>
                  <a:ext cx="395362" cy="360040"/>
                </a:xfrm>
                <a:prstGeom prst="rightArrow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27000" tIns="27000" rIns="27000" bIns="27000" rtlCol="0" anchor="ctr"/>
                <a:lstStyle/>
                <a:p>
                  <a:pPr algn="ctr"/>
                  <a:endParaRPr lang="fr-FR" sz="1050" dirty="0"/>
                </a:p>
              </p:txBody>
            </p:sp>
          </p:grpSp>
          <p:sp>
            <p:nvSpPr>
              <p:cNvPr id="26" name="Flèche droite 25"/>
              <p:cNvSpPr/>
              <p:nvPr/>
            </p:nvSpPr>
            <p:spPr>
              <a:xfrm>
                <a:off x="2291952" y="3767483"/>
                <a:ext cx="395362" cy="360040"/>
              </a:xfrm>
              <a:prstGeom prst="rightArrow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7000" tIns="27000" rIns="27000" bIns="27000" rtlCol="0" anchor="ctr"/>
              <a:lstStyle/>
              <a:p>
                <a:pPr algn="ctr"/>
                <a:endParaRPr lang="fr-FR" sz="1050" dirty="0"/>
              </a:p>
            </p:txBody>
          </p:sp>
        </p:grpSp>
      </p:grpSp>
      <p:sp>
        <p:nvSpPr>
          <p:cNvPr id="30" name="Espace réservé du numéro de diapositive 1"/>
          <p:cNvSpPr txBox="1">
            <a:spLocks/>
          </p:cNvSpPr>
          <p:nvPr/>
        </p:nvSpPr>
        <p:spPr>
          <a:xfrm>
            <a:off x="8267523" y="4782012"/>
            <a:ext cx="501449" cy="273844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2B3897-519A-4D24-BC0A-D03F00678031}" type="slidenum">
              <a:rPr lang="cs-CZ" sz="1200" b="1" smtClean="0">
                <a:solidFill>
                  <a:schemeClr val="tx2"/>
                </a:solidFill>
              </a:rPr>
              <a:pPr/>
              <a:t>5</a:t>
            </a:fld>
            <a:endParaRPr lang="cs-CZ" sz="1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81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07699" y="685579"/>
            <a:ext cx="5651897" cy="42520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Green or Gold Open Access ?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22" name="Groupe 21"/>
          <p:cNvGrpSpPr/>
          <p:nvPr/>
        </p:nvGrpSpPr>
        <p:grpSpPr>
          <a:xfrm>
            <a:off x="3221850" y="1319611"/>
            <a:ext cx="4213493" cy="2589639"/>
            <a:chOff x="1150938" y="2014599"/>
            <a:chExt cx="5617990" cy="3452851"/>
          </a:xfrm>
        </p:grpSpPr>
        <p:sp>
          <p:nvSpPr>
            <p:cNvPr id="9" name="ZoneTexte 8"/>
            <p:cNvSpPr txBox="1"/>
            <p:nvPr/>
          </p:nvSpPr>
          <p:spPr>
            <a:xfrm>
              <a:off x="4067945" y="4478697"/>
              <a:ext cx="2700983" cy="984885"/>
            </a:xfrm>
            <a:prstGeom prst="rect">
              <a:avLst/>
            </a:prstGeom>
            <a:solidFill>
              <a:srgbClr val="8FDAFF"/>
            </a:solidFill>
          </p:spPr>
          <p:txBody>
            <a:bodyPr wrap="square" lIns="27000" tIns="0" rIns="27000" bIns="0" rtlCol="0">
              <a:spAutoFit/>
            </a:bodyPr>
            <a:lstStyle/>
            <a:p>
              <a:endParaRPr lang="fr-FR" sz="1200" dirty="0">
                <a:solidFill>
                  <a:schemeClr val="tx2"/>
                </a:solidFill>
              </a:endParaRPr>
            </a:p>
            <a:p>
              <a:pPr algn="ctr"/>
              <a:r>
                <a:rPr lang="fr-FR" sz="1200" dirty="0" err="1">
                  <a:solidFill>
                    <a:schemeClr val="tx2"/>
                  </a:solidFill>
                </a:rPr>
                <a:t>They</a:t>
              </a:r>
              <a:r>
                <a:rPr lang="fr-FR" sz="1200" dirty="0">
                  <a:solidFill>
                    <a:schemeClr val="tx2"/>
                  </a:solidFill>
                </a:rPr>
                <a:t> </a:t>
              </a:r>
              <a:r>
                <a:rPr lang="fr-FR" sz="1200" dirty="0" err="1">
                  <a:solidFill>
                    <a:schemeClr val="tx2"/>
                  </a:solidFill>
                </a:rPr>
                <a:t>may</a:t>
              </a:r>
              <a:r>
                <a:rPr lang="fr-FR" sz="1200" dirty="0">
                  <a:solidFill>
                    <a:schemeClr val="tx2"/>
                  </a:solidFill>
                </a:rPr>
                <a:t> </a:t>
              </a:r>
              <a:r>
                <a:rPr lang="fr-FR" sz="1200" dirty="0" err="1">
                  <a:solidFill>
                    <a:schemeClr val="tx2"/>
                  </a:solidFill>
                </a:rPr>
                <a:t>save</a:t>
              </a:r>
              <a:r>
                <a:rPr lang="fr-FR" sz="1200" dirty="0">
                  <a:solidFill>
                    <a:schemeClr val="tx2"/>
                  </a:solidFill>
                </a:rPr>
                <a:t> the article in </a:t>
              </a:r>
              <a:r>
                <a:rPr lang="fr-FR" sz="1200" dirty="0" err="1">
                  <a:solidFill>
                    <a:schemeClr val="tx2"/>
                  </a:solidFill>
                </a:rPr>
                <a:t>some</a:t>
              </a:r>
              <a:r>
                <a:rPr lang="fr-FR" sz="1200" dirty="0">
                  <a:solidFill>
                    <a:schemeClr val="tx2"/>
                  </a:solidFill>
                </a:rPr>
                <a:t> open </a:t>
              </a:r>
              <a:r>
                <a:rPr lang="fr-FR" sz="1200" dirty="0" err="1">
                  <a:solidFill>
                    <a:schemeClr val="tx2"/>
                  </a:solidFill>
                </a:rPr>
                <a:t>repository</a:t>
              </a:r>
              <a:endParaRPr lang="fr-FR" sz="1200" dirty="0">
                <a:solidFill>
                  <a:schemeClr val="tx2"/>
                </a:solidFill>
              </a:endParaRPr>
            </a:p>
            <a:p>
              <a:endParaRPr lang="fr-FR" sz="1200" dirty="0">
                <a:solidFill>
                  <a:schemeClr val="tx2"/>
                </a:solidFill>
              </a:endParaRPr>
            </a:p>
          </p:txBody>
        </p:sp>
        <p:grpSp>
          <p:nvGrpSpPr>
            <p:cNvPr id="21" name="Groupe 20"/>
            <p:cNvGrpSpPr/>
            <p:nvPr/>
          </p:nvGrpSpPr>
          <p:grpSpPr>
            <a:xfrm>
              <a:off x="1150938" y="2014599"/>
              <a:ext cx="5617990" cy="3452851"/>
              <a:chOff x="1150938" y="2014599"/>
              <a:chExt cx="5617990" cy="3452851"/>
            </a:xfrm>
          </p:grpSpPr>
          <p:sp>
            <p:nvSpPr>
              <p:cNvPr id="12" name="ZoneTexte 11"/>
              <p:cNvSpPr txBox="1"/>
              <p:nvPr/>
            </p:nvSpPr>
            <p:spPr>
              <a:xfrm>
                <a:off x="4067945" y="3408053"/>
                <a:ext cx="2700983" cy="954108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square" lIns="27000" tIns="0" rIns="27000" bIns="0" rtlCol="0">
                <a:spAutoFit/>
              </a:bodyPr>
              <a:lstStyle/>
              <a:p>
                <a:endParaRPr lang="fr-FR" sz="1200" dirty="0">
                  <a:solidFill>
                    <a:schemeClr val="tx2"/>
                  </a:solidFill>
                </a:endParaRPr>
              </a:p>
              <a:p>
                <a:pPr algn="ctr"/>
                <a:r>
                  <a:rPr lang="fr-FR" sz="1050" dirty="0">
                    <a:solidFill>
                      <a:schemeClr val="tx2"/>
                    </a:solidFill>
                  </a:rPr>
                  <a:t>The </a:t>
                </a:r>
                <a:r>
                  <a:rPr lang="fr-FR" sz="1050" dirty="0" err="1">
                    <a:solidFill>
                      <a:schemeClr val="tx2"/>
                    </a:solidFill>
                  </a:rPr>
                  <a:t>authors</a:t>
                </a:r>
                <a:r>
                  <a:rPr lang="fr-FR" sz="1050" dirty="0">
                    <a:solidFill>
                      <a:schemeClr val="tx2"/>
                    </a:solidFill>
                  </a:rPr>
                  <a:t> or </a:t>
                </a:r>
                <a:r>
                  <a:rPr lang="fr-FR" sz="1050" dirty="0" err="1">
                    <a:solidFill>
                      <a:schemeClr val="tx2"/>
                    </a:solidFill>
                  </a:rPr>
                  <a:t>their</a:t>
                </a:r>
                <a:r>
                  <a:rPr lang="fr-FR" sz="1050" dirty="0">
                    <a:solidFill>
                      <a:schemeClr val="tx2"/>
                    </a:solidFill>
                  </a:rPr>
                  <a:t> institution </a:t>
                </a:r>
                <a:r>
                  <a:rPr lang="fr-FR" sz="1050" dirty="0" err="1">
                    <a:solidFill>
                      <a:schemeClr val="tx2"/>
                    </a:solidFill>
                  </a:rPr>
                  <a:t>pay</a:t>
                </a:r>
                <a:r>
                  <a:rPr lang="fr-FR" sz="1050" dirty="0">
                    <a:solidFill>
                      <a:schemeClr val="tx2"/>
                    </a:solidFill>
                  </a:rPr>
                  <a:t> APC to the </a:t>
                </a:r>
                <a:r>
                  <a:rPr lang="fr-FR" sz="1050" dirty="0" err="1">
                    <a:solidFill>
                      <a:schemeClr val="tx2"/>
                    </a:solidFill>
                  </a:rPr>
                  <a:t>publisher</a:t>
                </a:r>
                <a:endParaRPr lang="fr-FR" sz="1050" dirty="0">
                  <a:solidFill>
                    <a:schemeClr val="tx2"/>
                  </a:solidFill>
                </a:endParaRPr>
              </a:p>
              <a:p>
                <a:pPr algn="ctr"/>
                <a:endParaRPr lang="fr-FR" sz="1350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0" name="Groupe 19"/>
              <p:cNvGrpSpPr/>
              <p:nvPr/>
            </p:nvGrpSpPr>
            <p:grpSpPr>
              <a:xfrm>
                <a:off x="1150938" y="2014599"/>
                <a:ext cx="5617990" cy="3452851"/>
                <a:chOff x="1150938" y="2014599"/>
                <a:chExt cx="5617990" cy="3452851"/>
              </a:xfrm>
            </p:grpSpPr>
            <p:sp>
              <p:nvSpPr>
                <p:cNvPr id="7" name="ZoneTexte 6"/>
                <p:cNvSpPr txBox="1"/>
                <p:nvPr/>
              </p:nvSpPr>
              <p:spPr>
                <a:xfrm>
                  <a:off x="4067945" y="2348880"/>
                  <a:ext cx="2700983" cy="984885"/>
                </a:xfrm>
                <a:prstGeom prst="rect">
                  <a:avLst/>
                </a:prstGeom>
                <a:solidFill>
                  <a:srgbClr val="FFC000"/>
                </a:solidFill>
              </p:spPr>
              <p:txBody>
                <a:bodyPr wrap="square" lIns="27000" tIns="0" rIns="27000" bIns="0" rtlCol="0">
                  <a:spAutoFit/>
                </a:bodyPr>
                <a:lstStyle/>
                <a:p>
                  <a:endParaRPr lang="fr-FR" sz="1200" dirty="0">
                    <a:solidFill>
                      <a:schemeClr val="tx2"/>
                    </a:solidFill>
                  </a:endParaRPr>
                </a:p>
                <a:p>
                  <a:pPr algn="ctr"/>
                  <a:r>
                    <a:rPr lang="fr-FR" sz="1200" dirty="0">
                      <a:solidFill>
                        <a:schemeClr val="tx2"/>
                      </a:solidFill>
                    </a:rPr>
                    <a:t>The </a:t>
                  </a:r>
                  <a:r>
                    <a:rPr lang="fr-FR" sz="1200" dirty="0" err="1">
                      <a:solidFill>
                        <a:schemeClr val="tx2"/>
                      </a:solidFill>
                    </a:rPr>
                    <a:t>authors</a:t>
                  </a:r>
                  <a:r>
                    <a:rPr lang="fr-FR" sz="1200" dirty="0">
                      <a:solidFill>
                        <a:schemeClr val="tx2"/>
                      </a:solidFill>
                    </a:rPr>
                    <a:t> </a:t>
                  </a:r>
                  <a:r>
                    <a:rPr lang="fr-FR" sz="1200" dirty="0" err="1">
                      <a:solidFill>
                        <a:schemeClr val="tx2"/>
                      </a:solidFill>
                    </a:rPr>
                    <a:t>publish</a:t>
                  </a:r>
                  <a:r>
                    <a:rPr lang="fr-FR" sz="1200" dirty="0">
                      <a:solidFill>
                        <a:schemeClr val="tx2"/>
                      </a:solidFill>
                    </a:rPr>
                    <a:t> in Open Access in a journal</a:t>
                  </a:r>
                </a:p>
                <a:p>
                  <a:endParaRPr lang="fr-FR" sz="12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8" name="ZoneTexte 7"/>
                <p:cNvSpPr txBox="1"/>
                <p:nvPr/>
              </p:nvSpPr>
              <p:spPr>
                <a:xfrm>
                  <a:off x="1150938" y="4482565"/>
                  <a:ext cx="2700982" cy="984885"/>
                </a:xfrm>
                <a:prstGeom prst="rect">
                  <a:avLst/>
                </a:prstGeom>
                <a:solidFill>
                  <a:srgbClr val="92D050"/>
                </a:solidFill>
              </p:spPr>
              <p:txBody>
                <a:bodyPr wrap="square" lIns="27000" tIns="0" rIns="27000" bIns="0" rtlCol="0">
                  <a:spAutoFit/>
                </a:bodyPr>
                <a:lstStyle/>
                <a:p>
                  <a:endParaRPr lang="fr-FR" sz="1200" dirty="0">
                    <a:solidFill>
                      <a:schemeClr val="tx2"/>
                    </a:solidFill>
                  </a:endParaRPr>
                </a:p>
                <a:p>
                  <a:pPr algn="ctr"/>
                  <a:r>
                    <a:rPr lang="fr-FR" sz="1200" dirty="0" err="1">
                      <a:solidFill>
                        <a:schemeClr val="tx2"/>
                      </a:solidFill>
                    </a:rPr>
                    <a:t>They</a:t>
                  </a:r>
                  <a:r>
                    <a:rPr lang="fr-FR" sz="1200" dirty="0">
                      <a:solidFill>
                        <a:schemeClr val="tx2"/>
                      </a:solidFill>
                    </a:rPr>
                    <a:t> self-archive the article in </a:t>
                  </a:r>
                  <a:r>
                    <a:rPr lang="fr-FR" sz="1200" dirty="0" err="1">
                      <a:solidFill>
                        <a:schemeClr val="tx2"/>
                      </a:solidFill>
                    </a:rPr>
                    <a:t>some</a:t>
                  </a:r>
                  <a:r>
                    <a:rPr lang="fr-FR" sz="1200" dirty="0">
                      <a:solidFill>
                        <a:schemeClr val="tx2"/>
                      </a:solidFill>
                    </a:rPr>
                    <a:t> open </a:t>
                  </a:r>
                  <a:r>
                    <a:rPr lang="fr-FR" sz="1200" dirty="0" err="1" smtClean="0">
                      <a:solidFill>
                        <a:schemeClr val="tx2"/>
                      </a:solidFill>
                    </a:rPr>
                    <a:t>repository</a:t>
                  </a:r>
                  <a:endParaRPr lang="fr-FR" sz="1200" dirty="0" smtClean="0">
                    <a:solidFill>
                      <a:schemeClr val="tx2"/>
                    </a:solidFill>
                  </a:endParaRPr>
                </a:p>
                <a:p>
                  <a:endParaRPr lang="fr-FR" sz="1200" dirty="0">
                    <a:solidFill>
                      <a:schemeClr val="tx2"/>
                    </a:solidFill>
                  </a:endParaRPr>
                </a:p>
              </p:txBody>
            </p:sp>
            <p:grpSp>
              <p:nvGrpSpPr>
                <p:cNvPr id="19" name="Groupe 18"/>
                <p:cNvGrpSpPr/>
                <p:nvPr/>
              </p:nvGrpSpPr>
              <p:grpSpPr>
                <a:xfrm>
                  <a:off x="1150938" y="2014599"/>
                  <a:ext cx="2700982" cy="2386007"/>
                  <a:chOff x="1150938" y="2014599"/>
                  <a:chExt cx="2700982" cy="2386007"/>
                </a:xfrm>
              </p:grpSpPr>
              <p:sp>
                <p:nvSpPr>
                  <p:cNvPr id="5" name="ZoneTexte 4"/>
                  <p:cNvSpPr txBox="1"/>
                  <p:nvPr/>
                </p:nvSpPr>
                <p:spPr>
                  <a:xfrm>
                    <a:off x="1150938" y="2348880"/>
                    <a:ext cx="2700982" cy="984885"/>
                  </a:xfrm>
                  <a:prstGeom prst="rect">
                    <a:avLst/>
                  </a:prstGeom>
                  <a:solidFill>
                    <a:srgbClr val="8FDAFF"/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endParaRPr lang="fr-FR" sz="120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200" dirty="0">
                        <a:solidFill>
                          <a:schemeClr val="tx2"/>
                        </a:solidFill>
                      </a:rPr>
                      <a:t>The </a:t>
                    </a:r>
                    <a:r>
                      <a:rPr lang="fr-FR" sz="1200" dirty="0" err="1">
                        <a:solidFill>
                          <a:schemeClr val="tx2"/>
                        </a:solidFill>
                      </a:rPr>
                      <a:t>authors</a:t>
                    </a:r>
                    <a:r>
                      <a:rPr lang="fr-FR" sz="1200" dirty="0">
                        <a:solidFill>
                          <a:schemeClr val="tx2"/>
                        </a:solidFill>
                      </a:rPr>
                      <a:t> </a:t>
                    </a:r>
                    <a:r>
                      <a:rPr lang="fr-FR" sz="1200" dirty="0" err="1">
                        <a:solidFill>
                          <a:schemeClr val="tx2"/>
                        </a:solidFill>
                      </a:rPr>
                      <a:t>publish</a:t>
                    </a:r>
                    <a:r>
                      <a:rPr lang="fr-FR" sz="1200" dirty="0">
                        <a:solidFill>
                          <a:schemeClr val="tx2"/>
                        </a:solidFill>
                      </a:rPr>
                      <a:t> in a </a:t>
                    </a:r>
                    <a:r>
                      <a:rPr lang="fr-FR" sz="1200" dirty="0" err="1">
                        <a:solidFill>
                          <a:schemeClr val="tx2"/>
                        </a:solidFill>
                      </a:rPr>
                      <a:t>subscription</a:t>
                    </a:r>
                    <a:r>
                      <a:rPr lang="fr-FR" sz="1200" dirty="0">
                        <a:solidFill>
                          <a:schemeClr val="tx2"/>
                        </a:solidFill>
                      </a:rPr>
                      <a:t> journal</a:t>
                    </a:r>
                  </a:p>
                  <a:p>
                    <a:endParaRPr lang="fr-FR" sz="12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11" name="ZoneTexte 10"/>
                  <p:cNvSpPr txBox="1"/>
                  <p:nvPr/>
                </p:nvSpPr>
                <p:spPr>
                  <a:xfrm>
                    <a:off x="1150938" y="3415721"/>
                    <a:ext cx="2700982" cy="984885"/>
                  </a:xfrm>
                  <a:prstGeom prst="rect">
                    <a:avLst/>
                  </a:prstGeom>
                  <a:solidFill>
                    <a:srgbClr val="8FDAFF"/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endParaRPr lang="fr-FR" sz="120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200" dirty="0" err="1">
                        <a:solidFill>
                          <a:schemeClr val="tx2"/>
                        </a:solidFill>
                      </a:rPr>
                      <a:t>University</a:t>
                    </a:r>
                    <a:r>
                      <a:rPr lang="fr-FR" sz="1200" dirty="0">
                        <a:solidFill>
                          <a:schemeClr val="tx2"/>
                        </a:solidFill>
                      </a:rPr>
                      <a:t> pays for </a:t>
                    </a:r>
                    <a:r>
                      <a:rPr lang="fr-FR" sz="1200" dirty="0" err="1">
                        <a:solidFill>
                          <a:schemeClr val="tx2"/>
                        </a:solidFill>
                      </a:rPr>
                      <a:t>subscriptions</a:t>
                    </a:r>
                    <a:endParaRPr lang="fr-FR" sz="120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endParaRPr lang="fr-FR" sz="12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17" name="ZoneTexte 16"/>
                  <p:cNvSpPr txBox="1"/>
                  <p:nvPr/>
                </p:nvSpPr>
                <p:spPr>
                  <a:xfrm>
                    <a:off x="2105384" y="2014599"/>
                    <a:ext cx="792088" cy="215444"/>
                  </a:xfrm>
                  <a:prstGeom prst="rect">
                    <a:avLst/>
                  </a:prstGeom>
                  <a:solidFill>
                    <a:srgbClr val="92D050"/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pPr algn="ctr"/>
                    <a:r>
                      <a:rPr lang="fr-FR" sz="1050" b="1" dirty="0">
                        <a:solidFill>
                          <a:srgbClr val="002060"/>
                        </a:solidFill>
                      </a:rPr>
                      <a:t>GREEN</a:t>
                    </a:r>
                  </a:p>
                </p:txBody>
              </p:sp>
            </p:grpSp>
            <p:sp>
              <p:nvSpPr>
                <p:cNvPr id="18" name="ZoneTexte 17"/>
                <p:cNvSpPr txBox="1"/>
                <p:nvPr/>
              </p:nvSpPr>
              <p:spPr>
                <a:xfrm>
                  <a:off x="5058395" y="2014599"/>
                  <a:ext cx="720080" cy="215444"/>
                </a:xfrm>
                <a:prstGeom prst="rect">
                  <a:avLst/>
                </a:prstGeom>
                <a:solidFill>
                  <a:srgbClr val="FFC000"/>
                </a:solidFill>
              </p:spPr>
              <p:txBody>
                <a:bodyPr wrap="square" lIns="27000" tIns="0" rIns="27000" bIns="0" rtlCol="0">
                  <a:spAutoFit/>
                </a:bodyPr>
                <a:lstStyle/>
                <a:p>
                  <a:pPr algn="ctr"/>
                  <a:r>
                    <a:rPr lang="fr-FR" sz="1050" b="1" dirty="0">
                      <a:solidFill>
                        <a:srgbClr val="002060"/>
                      </a:solidFill>
                    </a:rPr>
                    <a:t>GOLD</a:t>
                  </a:r>
                </a:p>
              </p:txBody>
            </p:sp>
          </p:grpSp>
        </p:grpSp>
      </p:grpSp>
      <p:grpSp>
        <p:nvGrpSpPr>
          <p:cNvPr id="29" name="Groupe 28"/>
          <p:cNvGrpSpPr/>
          <p:nvPr/>
        </p:nvGrpSpPr>
        <p:grpSpPr>
          <a:xfrm>
            <a:off x="1636672" y="1667939"/>
            <a:ext cx="1504169" cy="2035319"/>
            <a:chOff x="681755" y="2564405"/>
            <a:chExt cx="2005559" cy="2713758"/>
          </a:xfrm>
        </p:grpSpPr>
        <p:sp>
          <p:nvSpPr>
            <p:cNvPr id="25" name="Flèche droite 24"/>
            <p:cNvSpPr/>
            <p:nvPr/>
          </p:nvSpPr>
          <p:spPr>
            <a:xfrm>
              <a:off x="2250837" y="4852293"/>
              <a:ext cx="395362" cy="360040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" tIns="27000" rIns="27000" bIns="27000" rtlCol="0" anchor="ctr"/>
            <a:lstStyle/>
            <a:p>
              <a:pPr algn="ctr"/>
              <a:endParaRPr lang="fr-FR" sz="1050" dirty="0"/>
            </a:p>
          </p:txBody>
        </p:sp>
        <p:grpSp>
          <p:nvGrpSpPr>
            <p:cNvPr id="28" name="Groupe 27"/>
            <p:cNvGrpSpPr/>
            <p:nvPr/>
          </p:nvGrpSpPr>
          <p:grpSpPr>
            <a:xfrm>
              <a:off x="681755" y="2564405"/>
              <a:ext cx="2005559" cy="2713758"/>
              <a:chOff x="681755" y="2564405"/>
              <a:chExt cx="2005559" cy="2713758"/>
            </a:xfrm>
          </p:grpSpPr>
          <p:grpSp>
            <p:nvGrpSpPr>
              <p:cNvPr id="27" name="Groupe 26"/>
              <p:cNvGrpSpPr/>
              <p:nvPr/>
            </p:nvGrpSpPr>
            <p:grpSpPr>
              <a:xfrm>
                <a:off x="681755" y="2564405"/>
                <a:ext cx="1981726" cy="2713758"/>
                <a:chOff x="681755" y="2564405"/>
                <a:chExt cx="1981726" cy="2713758"/>
              </a:xfrm>
            </p:grpSpPr>
            <p:grpSp>
              <p:nvGrpSpPr>
                <p:cNvPr id="23" name="Groupe 22"/>
                <p:cNvGrpSpPr/>
                <p:nvPr/>
              </p:nvGrpSpPr>
              <p:grpSpPr>
                <a:xfrm>
                  <a:off x="681755" y="2564405"/>
                  <a:ext cx="1690841" cy="2713758"/>
                  <a:chOff x="681755" y="2564405"/>
                  <a:chExt cx="1690841" cy="2713758"/>
                </a:xfrm>
              </p:grpSpPr>
              <p:sp>
                <p:nvSpPr>
                  <p:cNvPr id="10" name="ZoneTexte 9"/>
                  <p:cNvSpPr txBox="1"/>
                  <p:nvPr/>
                </p:nvSpPr>
                <p:spPr>
                  <a:xfrm>
                    <a:off x="681755" y="3630413"/>
                    <a:ext cx="1666528" cy="584776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pPr algn="ctr"/>
                    <a:endParaRPr lang="fr-FR" sz="90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050" dirty="0" err="1">
                        <a:solidFill>
                          <a:schemeClr val="tx2"/>
                        </a:solidFill>
                      </a:rPr>
                      <a:t>Who</a:t>
                    </a:r>
                    <a:r>
                      <a:rPr lang="fr-FR" sz="1050" dirty="0">
                        <a:solidFill>
                          <a:schemeClr val="tx2"/>
                        </a:solidFill>
                      </a:rPr>
                      <a:t> </a:t>
                    </a:r>
                    <a:r>
                      <a:rPr lang="fr-FR" sz="1050" dirty="0" err="1">
                        <a:solidFill>
                          <a:schemeClr val="tx2"/>
                        </a:solidFill>
                      </a:rPr>
                      <a:t>pay</a:t>
                    </a:r>
                    <a:r>
                      <a:rPr lang="fr-FR" sz="1050" dirty="0">
                        <a:solidFill>
                          <a:schemeClr val="tx2"/>
                        </a:solidFill>
                      </a:rPr>
                      <a:t> ?</a:t>
                    </a:r>
                  </a:p>
                  <a:p>
                    <a:endParaRPr lang="fr-FR" sz="9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15" name="ZoneTexte 14"/>
                  <p:cNvSpPr txBox="1"/>
                  <p:nvPr/>
                </p:nvSpPr>
                <p:spPr>
                  <a:xfrm>
                    <a:off x="687732" y="2564405"/>
                    <a:ext cx="1684864" cy="646331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endParaRPr lang="fr-FR" sz="105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050" dirty="0">
                        <a:solidFill>
                          <a:schemeClr val="tx2"/>
                        </a:solidFill>
                      </a:rPr>
                      <a:t>Journal</a:t>
                    </a:r>
                  </a:p>
                  <a:p>
                    <a:pPr algn="ctr"/>
                    <a:endParaRPr lang="fr-FR" sz="105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16" name="ZoneTexte 15"/>
                  <p:cNvSpPr txBox="1"/>
                  <p:nvPr/>
                </p:nvSpPr>
                <p:spPr>
                  <a:xfrm>
                    <a:off x="681755" y="4693387"/>
                    <a:ext cx="1666528" cy="584776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pPr algn="ctr"/>
                    <a:endParaRPr lang="fr-FR" sz="90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050" dirty="0">
                        <a:solidFill>
                          <a:schemeClr val="tx2"/>
                        </a:solidFill>
                      </a:rPr>
                      <a:t>Open </a:t>
                    </a:r>
                    <a:r>
                      <a:rPr lang="fr-FR" sz="1050" dirty="0" err="1">
                        <a:solidFill>
                          <a:schemeClr val="tx2"/>
                        </a:solidFill>
                      </a:rPr>
                      <a:t>repository</a:t>
                    </a:r>
                    <a:endParaRPr lang="fr-FR" sz="1050" dirty="0">
                      <a:solidFill>
                        <a:schemeClr val="tx2"/>
                      </a:solidFill>
                    </a:endParaRPr>
                  </a:p>
                  <a:p>
                    <a:endParaRPr lang="fr-FR" sz="900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sp>
              <p:nvSpPr>
                <p:cNvPr id="24" name="Flèche droite 23"/>
                <p:cNvSpPr/>
                <p:nvPr/>
              </p:nvSpPr>
              <p:spPr>
                <a:xfrm>
                  <a:off x="2268119" y="2707550"/>
                  <a:ext cx="395362" cy="360040"/>
                </a:xfrm>
                <a:prstGeom prst="rightArrow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27000" tIns="27000" rIns="27000" bIns="27000" rtlCol="0" anchor="ctr"/>
                <a:lstStyle/>
                <a:p>
                  <a:pPr algn="ctr"/>
                  <a:endParaRPr lang="fr-FR" sz="1050" dirty="0"/>
                </a:p>
              </p:txBody>
            </p:sp>
          </p:grpSp>
          <p:sp>
            <p:nvSpPr>
              <p:cNvPr id="26" name="Flèche droite 25"/>
              <p:cNvSpPr/>
              <p:nvPr/>
            </p:nvSpPr>
            <p:spPr>
              <a:xfrm>
                <a:off x="2291952" y="3767483"/>
                <a:ext cx="395362" cy="360040"/>
              </a:xfrm>
              <a:prstGeom prst="rightArrow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7000" tIns="27000" rIns="27000" bIns="27000" rtlCol="0" anchor="ctr"/>
              <a:lstStyle/>
              <a:p>
                <a:pPr algn="ctr"/>
                <a:endParaRPr lang="fr-FR" sz="1050" dirty="0"/>
              </a:p>
            </p:txBody>
          </p:sp>
        </p:grpSp>
      </p:grpSp>
      <p:grpSp>
        <p:nvGrpSpPr>
          <p:cNvPr id="3" name="Groupe 2"/>
          <p:cNvGrpSpPr/>
          <p:nvPr/>
        </p:nvGrpSpPr>
        <p:grpSpPr>
          <a:xfrm>
            <a:off x="1636672" y="3994170"/>
            <a:ext cx="1504723" cy="600164"/>
            <a:chOff x="664206" y="5384644"/>
            <a:chExt cx="2006297" cy="800219"/>
          </a:xfrm>
        </p:grpSpPr>
        <p:sp>
          <p:nvSpPr>
            <p:cNvPr id="30" name="ZoneTexte 29"/>
            <p:cNvSpPr txBox="1"/>
            <p:nvPr/>
          </p:nvSpPr>
          <p:spPr>
            <a:xfrm>
              <a:off x="664206" y="5384644"/>
              <a:ext cx="1684864" cy="80021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lIns="27000" tIns="0" rIns="27000" bIns="0" rtlCol="0">
              <a:spAutoFit/>
            </a:bodyPr>
            <a:lstStyle/>
            <a:p>
              <a:endParaRPr lang="fr-FR" sz="1050" dirty="0">
                <a:solidFill>
                  <a:schemeClr val="tx2"/>
                </a:solidFill>
              </a:endParaRPr>
            </a:p>
            <a:p>
              <a:pPr algn="ctr"/>
              <a:r>
                <a:rPr lang="fr-FR" sz="900" dirty="0" err="1">
                  <a:solidFill>
                    <a:schemeClr val="tx2"/>
                  </a:solidFill>
                </a:rPr>
                <a:t>Which</a:t>
              </a:r>
              <a:r>
                <a:rPr lang="fr-FR" sz="900" dirty="0">
                  <a:solidFill>
                    <a:schemeClr val="tx2"/>
                  </a:solidFill>
                </a:rPr>
                <a:t> version of the </a:t>
              </a:r>
              <a:r>
                <a:rPr lang="fr-FR" sz="900" dirty="0" err="1">
                  <a:solidFill>
                    <a:schemeClr val="tx2"/>
                  </a:solidFill>
                </a:rPr>
                <a:t>paper</a:t>
              </a:r>
              <a:r>
                <a:rPr lang="fr-FR" sz="900" dirty="0">
                  <a:solidFill>
                    <a:schemeClr val="tx2"/>
                  </a:solidFill>
                </a:rPr>
                <a:t> </a:t>
              </a:r>
              <a:r>
                <a:rPr lang="fr-FR" sz="900" dirty="0" err="1">
                  <a:solidFill>
                    <a:schemeClr val="tx2"/>
                  </a:solidFill>
                </a:rPr>
                <a:t>is</a:t>
              </a:r>
              <a:r>
                <a:rPr lang="fr-FR" sz="900" dirty="0">
                  <a:solidFill>
                    <a:schemeClr val="tx2"/>
                  </a:solidFill>
                </a:rPr>
                <a:t> in OA ?</a:t>
              </a:r>
            </a:p>
            <a:p>
              <a:pPr algn="ctr"/>
              <a:endParaRPr lang="fr-FR" sz="1050" dirty="0">
                <a:solidFill>
                  <a:schemeClr val="tx2"/>
                </a:solidFill>
              </a:endParaRPr>
            </a:p>
          </p:txBody>
        </p:sp>
        <p:sp>
          <p:nvSpPr>
            <p:cNvPr id="31" name="Flèche droite 30"/>
            <p:cNvSpPr/>
            <p:nvPr/>
          </p:nvSpPr>
          <p:spPr>
            <a:xfrm>
              <a:off x="2275141" y="5535115"/>
              <a:ext cx="395362" cy="360040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" tIns="27000" rIns="27000" bIns="27000" rtlCol="0" anchor="ctr"/>
            <a:lstStyle/>
            <a:p>
              <a:pPr algn="ctr"/>
              <a:endParaRPr lang="fr-FR" sz="1050" dirty="0"/>
            </a:p>
          </p:txBody>
        </p:sp>
      </p:grpSp>
      <p:sp>
        <p:nvSpPr>
          <p:cNvPr id="6" name="ZoneTexte 5"/>
          <p:cNvSpPr txBox="1"/>
          <p:nvPr/>
        </p:nvSpPr>
        <p:spPr>
          <a:xfrm>
            <a:off x="3221850" y="4024253"/>
            <a:ext cx="2025737" cy="553998"/>
          </a:xfrm>
          <a:prstGeom prst="rect">
            <a:avLst/>
          </a:prstGeom>
          <a:solidFill>
            <a:srgbClr val="92D050"/>
          </a:solidFill>
        </p:spPr>
        <p:txBody>
          <a:bodyPr wrap="square" lIns="27000" tIns="0" rIns="27000" bIns="0" rtlCol="0">
            <a:spAutoFit/>
          </a:bodyPr>
          <a:lstStyle/>
          <a:p>
            <a:pPr algn="ctr"/>
            <a:endParaRPr lang="fr-FR" sz="1200" b="1" dirty="0">
              <a:solidFill>
                <a:srgbClr val="006600"/>
              </a:solidFill>
            </a:endParaRPr>
          </a:p>
          <a:p>
            <a:pPr algn="ctr"/>
            <a:r>
              <a:rPr lang="fr-FR" sz="1200" b="1" dirty="0" err="1">
                <a:solidFill>
                  <a:srgbClr val="0070C0"/>
                </a:solidFill>
              </a:rPr>
              <a:t>Postprint</a:t>
            </a:r>
            <a:r>
              <a:rPr lang="fr-FR" sz="1200" b="1" dirty="0">
                <a:solidFill>
                  <a:srgbClr val="006600"/>
                </a:solidFill>
              </a:rPr>
              <a:t> </a:t>
            </a:r>
            <a:r>
              <a:rPr lang="fr-FR" sz="1200" dirty="0">
                <a:solidFill>
                  <a:schemeClr val="tx2"/>
                </a:solidFill>
              </a:rPr>
              <a:t>or </a:t>
            </a:r>
            <a:r>
              <a:rPr lang="fr-FR" sz="1200" b="1" dirty="0" err="1">
                <a:solidFill>
                  <a:srgbClr val="006600"/>
                </a:solidFill>
              </a:rPr>
              <a:t>Preprint</a:t>
            </a:r>
            <a:endParaRPr lang="fr-FR" sz="1200" b="1" dirty="0">
              <a:solidFill>
                <a:srgbClr val="006600"/>
              </a:solidFill>
            </a:endParaRPr>
          </a:p>
          <a:p>
            <a:pPr algn="ctr"/>
            <a:endParaRPr lang="fr-FR" sz="1200" dirty="0">
              <a:solidFill>
                <a:schemeClr val="tx2"/>
              </a:solidFill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5404098" y="4024253"/>
            <a:ext cx="2025737" cy="553998"/>
          </a:xfrm>
          <a:prstGeom prst="rect">
            <a:avLst/>
          </a:prstGeom>
          <a:solidFill>
            <a:srgbClr val="FFC000"/>
          </a:solidFill>
        </p:spPr>
        <p:txBody>
          <a:bodyPr wrap="square" lIns="27000" tIns="0" rIns="27000" bIns="0" rtlCol="0">
            <a:spAutoFit/>
          </a:bodyPr>
          <a:lstStyle/>
          <a:p>
            <a:pPr algn="ctr"/>
            <a:endParaRPr lang="fr-FR" sz="1200" dirty="0">
              <a:solidFill>
                <a:schemeClr val="tx2"/>
              </a:solidFill>
            </a:endParaRPr>
          </a:p>
          <a:p>
            <a:pPr algn="ctr"/>
            <a:r>
              <a:rPr lang="fr-FR" sz="1200" dirty="0" err="1">
                <a:solidFill>
                  <a:schemeClr val="tx2"/>
                </a:solidFill>
              </a:rPr>
              <a:t>Published</a:t>
            </a:r>
            <a:r>
              <a:rPr lang="fr-FR" sz="1200" dirty="0">
                <a:solidFill>
                  <a:schemeClr val="tx2"/>
                </a:solidFill>
              </a:rPr>
              <a:t> article</a:t>
            </a:r>
          </a:p>
          <a:p>
            <a:pPr algn="ctr"/>
            <a:endParaRPr lang="fr-FR" sz="1200" dirty="0">
              <a:solidFill>
                <a:schemeClr val="tx2"/>
              </a:solidFill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/>
        </p:nvSpPr>
        <p:spPr>
          <a:xfrm>
            <a:off x="8267523" y="4782012"/>
            <a:ext cx="501449" cy="273844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2B3897-519A-4D24-BC0A-D03F00678031}" type="slidenum">
              <a:rPr lang="cs-CZ" sz="1200" b="1" smtClean="0">
                <a:solidFill>
                  <a:schemeClr val="tx2"/>
                </a:solidFill>
              </a:rPr>
              <a:pPr/>
              <a:t>6</a:t>
            </a:fld>
            <a:endParaRPr lang="cs-CZ" sz="1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37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07699" y="685579"/>
            <a:ext cx="5651897" cy="425202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00B050"/>
                </a:solidFill>
              </a:rPr>
              <a:t>Green</a:t>
            </a:r>
            <a:r>
              <a:rPr lang="fr-FR" dirty="0" smtClean="0"/>
              <a:t> or Gold Open Access ?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20" name="Groupe 19"/>
          <p:cNvGrpSpPr/>
          <p:nvPr/>
        </p:nvGrpSpPr>
        <p:grpSpPr>
          <a:xfrm>
            <a:off x="3221850" y="1319611"/>
            <a:ext cx="2025737" cy="2589639"/>
            <a:chOff x="1150938" y="2014599"/>
            <a:chExt cx="2700982" cy="3452851"/>
          </a:xfrm>
        </p:grpSpPr>
        <p:sp>
          <p:nvSpPr>
            <p:cNvPr id="8" name="ZoneTexte 7"/>
            <p:cNvSpPr txBox="1"/>
            <p:nvPr/>
          </p:nvSpPr>
          <p:spPr>
            <a:xfrm>
              <a:off x="1150938" y="4482565"/>
              <a:ext cx="2700982" cy="984885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lIns="27000" tIns="0" rIns="27000" bIns="0" rtlCol="0">
              <a:spAutoFit/>
            </a:bodyPr>
            <a:lstStyle/>
            <a:p>
              <a:endParaRPr lang="fr-FR" sz="1200" dirty="0">
                <a:solidFill>
                  <a:schemeClr val="tx2"/>
                </a:solidFill>
              </a:endParaRPr>
            </a:p>
            <a:p>
              <a:pPr algn="ctr"/>
              <a:r>
                <a:rPr lang="fr-FR" sz="1200" dirty="0" err="1">
                  <a:solidFill>
                    <a:schemeClr val="tx2"/>
                  </a:solidFill>
                </a:rPr>
                <a:t>They</a:t>
              </a:r>
              <a:r>
                <a:rPr lang="fr-FR" sz="1200" dirty="0">
                  <a:solidFill>
                    <a:schemeClr val="tx2"/>
                  </a:solidFill>
                </a:rPr>
                <a:t> </a:t>
              </a:r>
              <a:r>
                <a:rPr lang="fr-FR" sz="1200" dirty="0" err="1">
                  <a:solidFill>
                    <a:schemeClr val="tx2"/>
                  </a:solidFill>
                </a:rPr>
                <a:t>save</a:t>
              </a:r>
              <a:r>
                <a:rPr lang="fr-FR" sz="1200" dirty="0">
                  <a:solidFill>
                    <a:schemeClr val="tx2"/>
                  </a:solidFill>
                </a:rPr>
                <a:t> the article in </a:t>
              </a:r>
              <a:r>
                <a:rPr lang="fr-FR" sz="1200" dirty="0" err="1">
                  <a:solidFill>
                    <a:schemeClr val="tx2"/>
                  </a:solidFill>
                </a:rPr>
                <a:t>some</a:t>
              </a:r>
              <a:r>
                <a:rPr lang="fr-FR" sz="1200" dirty="0">
                  <a:solidFill>
                    <a:schemeClr val="tx2"/>
                  </a:solidFill>
                </a:rPr>
                <a:t> open </a:t>
              </a:r>
              <a:r>
                <a:rPr lang="fr-FR" sz="1200" dirty="0" err="1">
                  <a:solidFill>
                    <a:schemeClr val="tx2"/>
                  </a:solidFill>
                </a:rPr>
                <a:t>repository</a:t>
              </a:r>
              <a:endParaRPr lang="fr-FR" sz="1200" dirty="0">
                <a:solidFill>
                  <a:schemeClr val="tx2"/>
                </a:solidFill>
              </a:endParaRPr>
            </a:p>
            <a:p>
              <a:endParaRPr lang="fr-FR" sz="1200" dirty="0">
                <a:solidFill>
                  <a:schemeClr val="tx2"/>
                </a:solidFill>
              </a:endParaRPr>
            </a:p>
          </p:txBody>
        </p:sp>
        <p:grpSp>
          <p:nvGrpSpPr>
            <p:cNvPr id="19" name="Groupe 18"/>
            <p:cNvGrpSpPr/>
            <p:nvPr/>
          </p:nvGrpSpPr>
          <p:grpSpPr>
            <a:xfrm>
              <a:off x="1150938" y="2014599"/>
              <a:ext cx="2700982" cy="2386007"/>
              <a:chOff x="1150938" y="2014599"/>
              <a:chExt cx="2700982" cy="2386007"/>
            </a:xfrm>
          </p:grpSpPr>
          <p:sp>
            <p:nvSpPr>
              <p:cNvPr id="5" name="ZoneTexte 4"/>
              <p:cNvSpPr txBox="1"/>
              <p:nvPr/>
            </p:nvSpPr>
            <p:spPr>
              <a:xfrm>
                <a:off x="1150938" y="2348880"/>
                <a:ext cx="2700982" cy="984885"/>
              </a:xfrm>
              <a:prstGeom prst="rect">
                <a:avLst/>
              </a:prstGeom>
              <a:solidFill>
                <a:srgbClr val="8FDAFF"/>
              </a:solidFill>
            </p:spPr>
            <p:txBody>
              <a:bodyPr wrap="square" lIns="27000" tIns="0" rIns="27000" bIns="0" rtlCol="0">
                <a:spAutoFit/>
              </a:bodyPr>
              <a:lstStyle/>
              <a:p>
                <a:endParaRPr lang="fr-FR" sz="1200" dirty="0">
                  <a:solidFill>
                    <a:schemeClr val="tx2"/>
                  </a:solidFill>
                </a:endParaRPr>
              </a:p>
              <a:p>
                <a:pPr algn="ctr"/>
                <a:r>
                  <a:rPr lang="fr-FR" sz="1200" dirty="0">
                    <a:solidFill>
                      <a:schemeClr val="tx2"/>
                    </a:solidFill>
                  </a:rPr>
                  <a:t>The </a:t>
                </a:r>
                <a:r>
                  <a:rPr lang="fr-FR" sz="1200" dirty="0" err="1">
                    <a:solidFill>
                      <a:schemeClr val="tx2"/>
                    </a:solidFill>
                  </a:rPr>
                  <a:t>authors</a:t>
                </a:r>
                <a:r>
                  <a:rPr lang="fr-FR" sz="1200" dirty="0">
                    <a:solidFill>
                      <a:schemeClr val="tx2"/>
                    </a:solidFill>
                  </a:rPr>
                  <a:t> </a:t>
                </a:r>
                <a:r>
                  <a:rPr lang="fr-FR" sz="1200" dirty="0" err="1">
                    <a:solidFill>
                      <a:schemeClr val="tx2"/>
                    </a:solidFill>
                  </a:rPr>
                  <a:t>publish</a:t>
                </a:r>
                <a:r>
                  <a:rPr lang="fr-FR" sz="1200" dirty="0">
                    <a:solidFill>
                      <a:schemeClr val="tx2"/>
                    </a:solidFill>
                  </a:rPr>
                  <a:t> in a </a:t>
                </a:r>
                <a:r>
                  <a:rPr lang="fr-FR" sz="1200" dirty="0" err="1">
                    <a:solidFill>
                      <a:schemeClr val="tx2"/>
                    </a:solidFill>
                  </a:rPr>
                  <a:t>subscription</a:t>
                </a:r>
                <a:r>
                  <a:rPr lang="fr-FR" sz="1200" dirty="0">
                    <a:solidFill>
                      <a:schemeClr val="tx2"/>
                    </a:solidFill>
                  </a:rPr>
                  <a:t> journal</a:t>
                </a:r>
              </a:p>
              <a:p>
                <a:endParaRPr lang="fr-FR" sz="12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1" name="ZoneTexte 10"/>
              <p:cNvSpPr txBox="1"/>
              <p:nvPr/>
            </p:nvSpPr>
            <p:spPr>
              <a:xfrm>
                <a:off x="1150938" y="3415721"/>
                <a:ext cx="2700982" cy="984885"/>
              </a:xfrm>
              <a:prstGeom prst="rect">
                <a:avLst/>
              </a:prstGeom>
              <a:solidFill>
                <a:srgbClr val="8FDAFF"/>
              </a:solidFill>
            </p:spPr>
            <p:txBody>
              <a:bodyPr wrap="square" lIns="27000" tIns="0" rIns="27000" bIns="0" rtlCol="0">
                <a:spAutoFit/>
              </a:bodyPr>
              <a:lstStyle/>
              <a:p>
                <a:endParaRPr lang="fr-FR" sz="1200" dirty="0">
                  <a:solidFill>
                    <a:schemeClr val="tx2"/>
                  </a:solidFill>
                </a:endParaRPr>
              </a:p>
              <a:p>
                <a:pPr algn="ctr"/>
                <a:r>
                  <a:rPr lang="fr-FR" sz="1200" dirty="0" err="1">
                    <a:solidFill>
                      <a:schemeClr val="tx2"/>
                    </a:solidFill>
                  </a:rPr>
                  <a:t>University</a:t>
                </a:r>
                <a:r>
                  <a:rPr lang="fr-FR" sz="1200" dirty="0">
                    <a:solidFill>
                      <a:schemeClr val="tx2"/>
                    </a:solidFill>
                  </a:rPr>
                  <a:t> pays for </a:t>
                </a:r>
                <a:r>
                  <a:rPr lang="fr-FR" sz="1200" dirty="0" err="1">
                    <a:solidFill>
                      <a:schemeClr val="tx2"/>
                    </a:solidFill>
                  </a:rPr>
                  <a:t>subscriptions</a:t>
                </a:r>
                <a:endParaRPr lang="fr-FR" sz="1200" dirty="0">
                  <a:solidFill>
                    <a:schemeClr val="tx2"/>
                  </a:solidFill>
                </a:endParaRPr>
              </a:p>
              <a:p>
                <a:pPr algn="ctr"/>
                <a:endParaRPr lang="fr-FR" sz="12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7" name="ZoneTexte 16"/>
              <p:cNvSpPr txBox="1"/>
              <p:nvPr/>
            </p:nvSpPr>
            <p:spPr>
              <a:xfrm>
                <a:off x="2105384" y="2014599"/>
                <a:ext cx="792088" cy="215444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square" lIns="27000" tIns="0" rIns="27000" bIns="0" rtlCol="0">
                <a:spAutoFit/>
              </a:bodyPr>
              <a:lstStyle/>
              <a:p>
                <a:pPr algn="ctr"/>
                <a:r>
                  <a:rPr lang="fr-FR" sz="1050" b="1" dirty="0">
                    <a:solidFill>
                      <a:srgbClr val="002060"/>
                    </a:solidFill>
                  </a:rPr>
                  <a:t>GREEN</a:t>
                </a:r>
              </a:p>
            </p:txBody>
          </p:sp>
        </p:grpSp>
      </p:grpSp>
      <p:grpSp>
        <p:nvGrpSpPr>
          <p:cNvPr id="29" name="Groupe 28"/>
          <p:cNvGrpSpPr/>
          <p:nvPr/>
        </p:nvGrpSpPr>
        <p:grpSpPr>
          <a:xfrm>
            <a:off x="1636672" y="1667939"/>
            <a:ext cx="1504169" cy="2035319"/>
            <a:chOff x="681755" y="2564405"/>
            <a:chExt cx="2005559" cy="2713758"/>
          </a:xfrm>
        </p:grpSpPr>
        <p:sp>
          <p:nvSpPr>
            <p:cNvPr id="25" name="Flèche droite 24"/>
            <p:cNvSpPr/>
            <p:nvPr/>
          </p:nvSpPr>
          <p:spPr>
            <a:xfrm>
              <a:off x="2250837" y="4852293"/>
              <a:ext cx="395362" cy="360040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" tIns="27000" rIns="27000" bIns="27000" rtlCol="0" anchor="ctr"/>
            <a:lstStyle/>
            <a:p>
              <a:pPr algn="ctr"/>
              <a:endParaRPr lang="fr-FR" sz="1050" dirty="0"/>
            </a:p>
          </p:txBody>
        </p:sp>
        <p:grpSp>
          <p:nvGrpSpPr>
            <p:cNvPr id="28" name="Groupe 27"/>
            <p:cNvGrpSpPr/>
            <p:nvPr/>
          </p:nvGrpSpPr>
          <p:grpSpPr>
            <a:xfrm>
              <a:off x="681755" y="2564405"/>
              <a:ext cx="2005559" cy="2713758"/>
              <a:chOff x="681755" y="2564405"/>
              <a:chExt cx="2005559" cy="2713758"/>
            </a:xfrm>
          </p:grpSpPr>
          <p:grpSp>
            <p:nvGrpSpPr>
              <p:cNvPr id="27" name="Groupe 26"/>
              <p:cNvGrpSpPr/>
              <p:nvPr/>
            </p:nvGrpSpPr>
            <p:grpSpPr>
              <a:xfrm>
                <a:off x="681755" y="2564405"/>
                <a:ext cx="1981726" cy="2713758"/>
                <a:chOff x="681755" y="2564405"/>
                <a:chExt cx="1981726" cy="2713758"/>
              </a:xfrm>
            </p:grpSpPr>
            <p:grpSp>
              <p:nvGrpSpPr>
                <p:cNvPr id="23" name="Groupe 22"/>
                <p:cNvGrpSpPr/>
                <p:nvPr/>
              </p:nvGrpSpPr>
              <p:grpSpPr>
                <a:xfrm>
                  <a:off x="681755" y="2564405"/>
                  <a:ext cx="1690841" cy="2713758"/>
                  <a:chOff x="681755" y="2564405"/>
                  <a:chExt cx="1690841" cy="2713758"/>
                </a:xfrm>
              </p:grpSpPr>
              <p:sp>
                <p:nvSpPr>
                  <p:cNvPr id="10" name="ZoneTexte 9"/>
                  <p:cNvSpPr txBox="1"/>
                  <p:nvPr/>
                </p:nvSpPr>
                <p:spPr>
                  <a:xfrm>
                    <a:off x="681755" y="3630413"/>
                    <a:ext cx="1666528" cy="584776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pPr algn="ctr"/>
                    <a:endParaRPr lang="fr-FR" sz="90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050" dirty="0" err="1">
                        <a:solidFill>
                          <a:schemeClr val="tx2"/>
                        </a:solidFill>
                      </a:rPr>
                      <a:t>Who</a:t>
                    </a:r>
                    <a:r>
                      <a:rPr lang="fr-FR" sz="1050" dirty="0">
                        <a:solidFill>
                          <a:schemeClr val="tx2"/>
                        </a:solidFill>
                      </a:rPr>
                      <a:t> </a:t>
                    </a:r>
                    <a:r>
                      <a:rPr lang="fr-FR" sz="1050" dirty="0" err="1">
                        <a:solidFill>
                          <a:schemeClr val="tx2"/>
                        </a:solidFill>
                      </a:rPr>
                      <a:t>pay</a:t>
                    </a:r>
                    <a:r>
                      <a:rPr lang="fr-FR" sz="1050" dirty="0">
                        <a:solidFill>
                          <a:schemeClr val="tx2"/>
                        </a:solidFill>
                      </a:rPr>
                      <a:t> ?</a:t>
                    </a:r>
                  </a:p>
                  <a:p>
                    <a:endParaRPr lang="fr-FR" sz="9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15" name="ZoneTexte 14"/>
                  <p:cNvSpPr txBox="1"/>
                  <p:nvPr/>
                </p:nvSpPr>
                <p:spPr>
                  <a:xfrm>
                    <a:off x="687732" y="2564405"/>
                    <a:ext cx="1684864" cy="646331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endParaRPr lang="fr-FR" sz="105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050" dirty="0">
                        <a:solidFill>
                          <a:schemeClr val="tx2"/>
                        </a:solidFill>
                      </a:rPr>
                      <a:t>Journal</a:t>
                    </a:r>
                  </a:p>
                  <a:p>
                    <a:pPr algn="ctr"/>
                    <a:endParaRPr lang="fr-FR" sz="105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16" name="ZoneTexte 15"/>
                  <p:cNvSpPr txBox="1"/>
                  <p:nvPr/>
                </p:nvSpPr>
                <p:spPr>
                  <a:xfrm>
                    <a:off x="681755" y="4693387"/>
                    <a:ext cx="1666528" cy="584776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pPr algn="ctr"/>
                    <a:endParaRPr lang="fr-FR" sz="90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050" dirty="0">
                        <a:solidFill>
                          <a:schemeClr val="tx2"/>
                        </a:solidFill>
                      </a:rPr>
                      <a:t>Open </a:t>
                    </a:r>
                    <a:r>
                      <a:rPr lang="fr-FR" sz="1050" dirty="0" err="1">
                        <a:solidFill>
                          <a:schemeClr val="tx2"/>
                        </a:solidFill>
                      </a:rPr>
                      <a:t>repository</a:t>
                    </a:r>
                    <a:endParaRPr lang="fr-FR" sz="1050" dirty="0">
                      <a:solidFill>
                        <a:schemeClr val="tx2"/>
                      </a:solidFill>
                    </a:endParaRPr>
                  </a:p>
                  <a:p>
                    <a:endParaRPr lang="fr-FR" sz="900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sp>
              <p:nvSpPr>
                <p:cNvPr id="24" name="Flèche droite 23"/>
                <p:cNvSpPr/>
                <p:nvPr/>
              </p:nvSpPr>
              <p:spPr>
                <a:xfrm>
                  <a:off x="2268119" y="2707550"/>
                  <a:ext cx="395362" cy="360040"/>
                </a:xfrm>
                <a:prstGeom prst="rightArrow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27000" tIns="27000" rIns="27000" bIns="27000" rtlCol="0" anchor="ctr"/>
                <a:lstStyle/>
                <a:p>
                  <a:pPr algn="ctr"/>
                  <a:endParaRPr lang="fr-FR" sz="1050" dirty="0"/>
                </a:p>
              </p:txBody>
            </p:sp>
          </p:grpSp>
          <p:sp>
            <p:nvSpPr>
              <p:cNvPr id="26" name="Flèche droite 25"/>
              <p:cNvSpPr/>
              <p:nvPr/>
            </p:nvSpPr>
            <p:spPr>
              <a:xfrm>
                <a:off x="2291952" y="3767483"/>
                <a:ext cx="395362" cy="360040"/>
              </a:xfrm>
              <a:prstGeom prst="rightArrow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7000" tIns="27000" rIns="27000" bIns="27000" rtlCol="0" anchor="ctr"/>
              <a:lstStyle/>
              <a:p>
                <a:pPr algn="ctr"/>
                <a:endParaRPr lang="fr-FR" sz="1050" dirty="0"/>
              </a:p>
            </p:txBody>
          </p:sp>
        </p:grpSp>
      </p:grpSp>
      <p:grpSp>
        <p:nvGrpSpPr>
          <p:cNvPr id="3" name="Groupe 2"/>
          <p:cNvGrpSpPr/>
          <p:nvPr/>
        </p:nvGrpSpPr>
        <p:grpSpPr>
          <a:xfrm>
            <a:off x="1636672" y="3994170"/>
            <a:ext cx="1504723" cy="600164"/>
            <a:chOff x="664206" y="5384644"/>
            <a:chExt cx="2006297" cy="800219"/>
          </a:xfrm>
        </p:grpSpPr>
        <p:sp>
          <p:nvSpPr>
            <p:cNvPr id="30" name="ZoneTexte 29"/>
            <p:cNvSpPr txBox="1"/>
            <p:nvPr/>
          </p:nvSpPr>
          <p:spPr>
            <a:xfrm>
              <a:off x="664206" y="5384644"/>
              <a:ext cx="1684864" cy="80021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lIns="27000" tIns="0" rIns="27000" bIns="0" rtlCol="0">
              <a:spAutoFit/>
            </a:bodyPr>
            <a:lstStyle/>
            <a:p>
              <a:endParaRPr lang="fr-FR" sz="1050" dirty="0">
                <a:solidFill>
                  <a:schemeClr val="tx2"/>
                </a:solidFill>
              </a:endParaRPr>
            </a:p>
            <a:p>
              <a:pPr algn="ctr"/>
              <a:r>
                <a:rPr lang="fr-FR" sz="900" dirty="0" err="1">
                  <a:solidFill>
                    <a:schemeClr val="tx2"/>
                  </a:solidFill>
                </a:rPr>
                <a:t>Which</a:t>
              </a:r>
              <a:r>
                <a:rPr lang="fr-FR" sz="900" dirty="0">
                  <a:solidFill>
                    <a:schemeClr val="tx2"/>
                  </a:solidFill>
                </a:rPr>
                <a:t> version of the </a:t>
              </a:r>
              <a:r>
                <a:rPr lang="fr-FR" sz="900" dirty="0" err="1">
                  <a:solidFill>
                    <a:schemeClr val="tx2"/>
                  </a:solidFill>
                </a:rPr>
                <a:t>paper</a:t>
              </a:r>
              <a:r>
                <a:rPr lang="fr-FR" sz="900" dirty="0">
                  <a:solidFill>
                    <a:schemeClr val="tx2"/>
                  </a:solidFill>
                </a:rPr>
                <a:t> </a:t>
              </a:r>
              <a:r>
                <a:rPr lang="fr-FR" sz="900" dirty="0" err="1">
                  <a:solidFill>
                    <a:schemeClr val="tx2"/>
                  </a:solidFill>
                </a:rPr>
                <a:t>is</a:t>
              </a:r>
              <a:r>
                <a:rPr lang="fr-FR" sz="900" dirty="0">
                  <a:solidFill>
                    <a:schemeClr val="tx2"/>
                  </a:solidFill>
                </a:rPr>
                <a:t> in OA ?</a:t>
              </a:r>
            </a:p>
            <a:p>
              <a:pPr algn="ctr"/>
              <a:endParaRPr lang="fr-FR" sz="1050" dirty="0">
                <a:solidFill>
                  <a:schemeClr val="tx2"/>
                </a:solidFill>
              </a:endParaRPr>
            </a:p>
          </p:txBody>
        </p:sp>
        <p:sp>
          <p:nvSpPr>
            <p:cNvPr id="31" name="Flèche droite 30"/>
            <p:cNvSpPr/>
            <p:nvPr/>
          </p:nvSpPr>
          <p:spPr>
            <a:xfrm>
              <a:off x="2275141" y="5535115"/>
              <a:ext cx="395362" cy="360040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" tIns="27000" rIns="27000" bIns="27000" rtlCol="0" anchor="ctr"/>
            <a:lstStyle/>
            <a:p>
              <a:pPr algn="ctr"/>
              <a:endParaRPr lang="fr-FR" sz="1050" dirty="0"/>
            </a:p>
          </p:txBody>
        </p:sp>
      </p:grpSp>
      <p:sp>
        <p:nvSpPr>
          <p:cNvPr id="6" name="ZoneTexte 5"/>
          <p:cNvSpPr txBox="1"/>
          <p:nvPr/>
        </p:nvSpPr>
        <p:spPr>
          <a:xfrm>
            <a:off x="3221850" y="4024253"/>
            <a:ext cx="2025737" cy="553998"/>
          </a:xfrm>
          <a:prstGeom prst="rect">
            <a:avLst/>
          </a:prstGeom>
          <a:solidFill>
            <a:srgbClr val="92D050"/>
          </a:solidFill>
        </p:spPr>
        <p:txBody>
          <a:bodyPr wrap="square" lIns="27000" tIns="0" rIns="27000" bIns="0" rtlCol="0">
            <a:spAutoFit/>
          </a:bodyPr>
          <a:lstStyle/>
          <a:p>
            <a:pPr algn="ctr"/>
            <a:endParaRPr lang="fr-FR" sz="1200" dirty="0">
              <a:solidFill>
                <a:schemeClr val="tx2"/>
              </a:solidFill>
            </a:endParaRPr>
          </a:p>
          <a:p>
            <a:pPr algn="ctr"/>
            <a:r>
              <a:rPr lang="fr-FR" sz="1200" b="1" dirty="0" err="1">
                <a:solidFill>
                  <a:srgbClr val="006600"/>
                </a:solidFill>
              </a:rPr>
              <a:t>Preprint</a:t>
            </a:r>
            <a:endParaRPr lang="fr-FR" sz="1200" b="1" dirty="0">
              <a:solidFill>
                <a:srgbClr val="006600"/>
              </a:solidFill>
            </a:endParaRPr>
          </a:p>
          <a:p>
            <a:pPr algn="ctr"/>
            <a:endParaRPr lang="fr-FR" sz="1200" dirty="0">
              <a:solidFill>
                <a:schemeClr val="tx2"/>
              </a:solidFill>
            </a:endParaRPr>
          </a:p>
        </p:txBody>
      </p:sp>
      <p:cxnSp>
        <p:nvCxnSpPr>
          <p:cNvPr id="9" name="Connecteur droit 8"/>
          <p:cNvCxnSpPr/>
          <p:nvPr/>
        </p:nvCxnSpPr>
        <p:spPr>
          <a:xfrm flipV="1">
            <a:off x="5245587" y="3109117"/>
            <a:ext cx="515821" cy="1180709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5643937" y="2399447"/>
            <a:ext cx="1627387" cy="735756"/>
          </a:xfrm>
          <a:prstGeom prst="rect">
            <a:avLst/>
          </a:prstGeom>
          <a:solidFill>
            <a:srgbClr val="99FF66"/>
          </a:solidFill>
        </p:spPr>
        <p:txBody>
          <a:bodyPr wrap="square" lIns="108000" tIns="0" rIns="27000" bIns="180000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endParaRPr lang="fr-FR" sz="1200" dirty="0">
              <a:solidFill>
                <a:schemeClr val="tx2"/>
              </a:solidFill>
            </a:endParaRPr>
          </a:p>
          <a:p>
            <a:r>
              <a:rPr lang="fr-FR" sz="1200" b="1" dirty="0" err="1" smtClean="0">
                <a:solidFill>
                  <a:srgbClr val="006600"/>
                </a:solidFill>
              </a:rPr>
              <a:t>Normally</a:t>
            </a:r>
            <a:r>
              <a:rPr lang="fr-FR" sz="1200" b="1" dirty="0" smtClean="0">
                <a:solidFill>
                  <a:srgbClr val="006600"/>
                </a:solidFill>
              </a:rPr>
              <a:t> not </a:t>
            </a:r>
            <a:r>
              <a:rPr lang="fr-FR" sz="1200" b="1" dirty="0" err="1" smtClean="0">
                <a:solidFill>
                  <a:srgbClr val="006600"/>
                </a:solidFill>
              </a:rPr>
              <a:t>peer-reviewed</a:t>
            </a:r>
            <a:r>
              <a:rPr lang="fr-FR" sz="1200" b="1" dirty="0" smtClean="0">
                <a:solidFill>
                  <a:srgbClr val="006600"/>
                </a:solidFill>
              </a:rPr>
              <a:t>, but…</a:t>
            </a:r>
            <a:endParaRPr lang="fr-FR" sz="1200" dirty="0">
              <a:solidFill>
                <a:schemeClr val="tx2"/>
              </a:solidFill>
            </a:endParaRPr>
          </a:p>
        </p:txBody>
      </p:sp>
      <p:sp>
        <p:nvSpPr>
          <p:cNvPr id="32" name="Espace réservé du numéro de diapositive 1"/>
          <p:cNvSpPr txBox="1">
            <a:spLocks/>
          </p:cNvSpPr>
          <p:nvPr/>
        </p:nvSpPr>
        <p:spPr>
          <a:xfrm>
            <a:off x="8267523" y="4782012"/>
            <a:ext cx="501449" cy="273844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2B3897-519A-4D24-BC0A-D03F00678031}" type="slidenum">
              <a:rPr lang="cs-CZ" sz="1200" b="1" smtClean="0">
                <a:solidFill>
                  <a:schemeClr val="tx2"/>
                </a:solidFill>
              </a:rPr>
              <a:pPr/>
              <a:t>7</a:t>
            </a:fld>
            <a:endParaRPr lang="cs-CZ" sz="1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93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07699" y="685579"/>
            <a:ext cx="5651897" cy="425202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00B050"/>
                </a:solidFill>
              </a:rPr>
              <a:t>Green</a:t>
            </a:r>
            <a:r>
              <a:rPr lang="fr-FR" dirty="0" smtClean="0"/>
              <a:t> or Gold Open Access ?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20" name="Groupe 19"/>
          <p:cNvGrpSpPr/>
          <p:nvPr/>
        </p:nvGrpSpPr>
        <p:grpSpPr>
          <a:xfrm>
            <a:off x="3221850" y="1319611"/>
            <a:ext cx="2025737" cy="2589639"/>
            <a:chOff x="1150938" y="2014599"/>
            <a:chExt cx="2700982" cy="3452851"/>
          </a:xfrm>
        </p:grpSpPr>
        <p:sp>
          <p:nvSpPr>
            <p:cNvPr id="8" name="ZoneTexte 7"/>
            <p:cNvSpPr txBox="1"/>
            <p:nvPr/>
          </p:nvSpPr>
          <p:spPr>
            <a:xfrm>
              <a:off x="1150938" y="4482565"/>
              <a:ext cx="2700982" cy="984885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lIns="27000" tIns="0" rIns="27000" bIns="0" rtlCol="0">
              <a:spAutoFit/>
            </a:bodyPr>
            <a:lstStyle/>
            <a:p>
              <a:endParaRPr lang="fr-FR" sz="1200" dirty="0">
                <a:solidFill>
                  <a:schemeClr val="tx2"/>
                </a:solidFill>
              </a:endParaRPr>
            </a:p>
            <a:p>
              <a:pPr algn="ctr"/>
              <a:r>
                <a:rPr lang="fr-FR" sz="1200" dirty="0" err="1">
                  <a:solidFill>
                    <a:schemeClr val="tx2"/>
                  </a:solidFill>
                </a:rPr>
                <a:t>They</a:t>
              </a:r>
              <a:r>
                <a:rPr lang="fr-FR" sz="1200" dirty="0">
                  <a:solidFill>
                    <a:schemeClr val="tx2"/>
                  </a:solidFill>
                </a:rPr>
                <a:t> </a:t>
              </a:r>
              <a:r>
                <a:rPr lang="fr-FR" sz="1200" dirty="0" err="1">
                  <a:solidFill>
                    <a:schemeClr val="tx2"/>
                  </a:solidFill>
                </a:rPr>
                <a:t>save</a:t>
              </a:r>
              <a:r>
                <a:rPr lang="fr-FR" sz="1200" dirty="0">
                  <a:solidFill>
                    <a:schemeClr val="tx2"/>
                  </a:solidFill>
                </a:rPr>
                <a:t> the article in </a:t>
              </a:r>
              <a:r>
                <a:rPr lang="fr-FR" sz="1200" dirty="0" err="1">
                  <a:solidFill>
                    <a:schemeClr val="tx2"/>
                  </a:solidFill>
                </a:rPr>
                <a:t>some</a:t>
              </a:r>
              <a:r>
                <a:rPr lang="fr-FR" sz="1200" dirty="0">
                  <a:solidFill>
                    <a:schemeClr val="tx2"/>
                  </a:solidFill>
                </a:rPr>
                <a:t> open </a:t>
              </a:r>
              <a:r>
                <a:rPr lang="fr-FR" sz="1200" dirty="0" err="1">
                  <a:solidFill>
                    <a:schemeClr val="tx2"/>
                  </a:solidFill>
                </a:rPr>
                <a:t>repository</a:t>
              </a:r>
              <a:endParaRPr lang="fr-FR" sz="1200" dirty="0">
                <a:solidFill>
                  <a:schemeClr val="tx2"/>
                </a:solidFill>
              </a:endParaRPr>
            </a:p>
            <a:p>
              <a:endParaRPr lang="fr-FR" sz="1200" dirty="0">
                <a:solidFill>
                  <a:schemeClr val="tx2"/>
                </a:solidFill>
              </a:endParaRPr>
            </a:p>
          </p:txBody>
        </p:sp>
        <p:grpSp>
          <p:nvGrpSpPr>
            <p:cNvPr id="19" name="Groupe 18"/>
            <p:cNvGrpSpPr/>
            <p:nvPr/>
          </p:nvGrpSpPr>
          <p:grpSpPr>
            <a:xfrm>
              <a:off x="1150938" y="2014599"/>
              <a:ext cx="2700982" cy="2386007"/>
              <a:chOff x="1150938" y="2014599"/>
              <a:chExt cx="2700982" cy="2386007"/>
            </a:xfrm>
          </p:grpSpPr>
          <p:sp>
            <p:nvSpPr>
              <p:cNvPr id="5" name="ZoneTexte 4"/>
              <p:cNvSpPr txBox="1"/>
              <p:nvPr/>
            </p:nvSpPr>
            <p:spPr>
              <a:xfrm>
                <a:off x="1150938" y="2348880"/>
                <a:ext cx="2700982" cy="984885"/>
              </a:xfrm>
              <a:prstGeom prst="rect">
                <a:avLst/>
              </a:prstGeom>
              <a:solidFill>
                <a:srgbClr val="8FDAFF"/>
              </a:solidFill>
            </p:spPr>
            <p:txBody>
              <a:bodyPr wrap="square" lIns="27000" tIns="0" rIns="27000" bIns="0" rtlCol="0">
                <a:spAutoFit/>
              </a:bodyPr>
              <a:lstStyle/>
              <a:p>
                <a:endParaRPr lang="fr-FR" sz="1200" dirty="0">
                  <a:solidFill>
                    <a:schemeClr val="tx2"/>
                  </a:solidFill>
                </a:endParaRPr>
              </a:p>
              <a:p>
                <a:pPr algn="ctr"/>
                <a:r>
                  <a:rPr lang="fr-FR" sz="1200" dirty="0">
                    <a:solidFill>
                      <a:schemeClr val="tx2"/>
                    </a:solidFill>
                  </a:rPr>
                  <a:t>The </a:t>
                </a:r>
                <a:r>
                  <a:rPr lang="fr-FR" sz="1200" dirty="0" err="1">
                    <a:solidFill>
                      <a:schemeClr val="tx2"/>
                    </a:solidFill>
                  </a:rPr>
                  <a:t>authors</a:t>
                </a:r>
                <a:r>
                  <a:rPr lang="fr-FR" sz="1200" dirty="0">
                    <a:solidFill>
                      <a:schemeClr val="tx2"/>
                    </a:solidFill>
                  </a:rPr>
                  <a:t> </a:t>
                </a:r>
                <a:r>
                  <a:rPr lang="fr-FR" sz="1200" dirty="0" err="1">
                    <a:solidFill>
                      <a:schemeClr val="tx2"/>
                    </a:solidFill>
                  </a:rPr>
                  <a:t>publish</a:t>
                </a:r>
                <a:r>
                  <a:rPr lang="fr-FR" sz="1200" dirty="0">
                    <a:solidFill>
                      <a:schemeClr val="tx2"/>
                    </a:solidFill>
                  </a:rPr>
                  <a:t> in a </a:t>
                </a:r>
                <a:r>
                  <a:rPr lang="fr-FR" sz="1200" dirty="0" err="1">
                    <a:solidFill>
                      <a:schemeClr val="tx2"/>
                    </a:solidFill>
                  </a:rPr>
                  <a:t>subscription</a:t>
                </a:r>
                <a:r>
                  <a:rPr lang="fr-FR" sz="1200" dirty="0">
                    <a:solidFill>
                      <a:schemeClr val="tx2"/>
                    </a:solidFill>
                  </a:rPr>
                  <a:t> journal</a:t>
                </a:r>
              </a:p>
              <a:p>
                <a:endParaRPr lang="fr-FR" sz="12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1" name="ZoneTexte 10"/>
              <p:cNvSpPr txBox="1"/>
              <p:nvPr/>
            </p:nvSpPr>
            <p:spPr>
              <a:xfrm>
                <a:off x="1150938" y="3415721"/>
                <a:ext cx="2700982" cy="984885"/>
              </a:xfrm>
              <a:prstGeom prst="rect">
                <a:avLst/>
              </a:prstGeom>
              <a:solidFill>
                <a:srgbClr val="8FDAFF"/>
              </a:solidFill>
            </p:spPr>
            <p:txBody>
              <a:bodyPr wrap="square" lIns="27000" tIns="0" rIns="27000" bIns="0" rtlCol="0">
                <a:spAutoFit/>
              </a:bodyPr>
              <a:lstStyle/>
              <a:p>
                <a:endParaRPr lang="fr-FR" sz="1200" dirty="0">
                  <a:solidFill>
                    <a:schemeClr val="tx2"/>
                  </a:solidFill>
                </a:endParaRPr>
              </a:p>
              <a:p>
                <a:pPr algn="ctr"/>
                <a:r>
                  <a:rPr lang="fr-FR" sz="1200" dirty="0" err="1">
                    <a:solidFill>
                      <a:schemeClr val="tx2"/>
                    </a:solidFill>
                  </a:rPr>
                  <a:t>University</a:t>
                </a:r>
                <a:r>
                  <a:rPr lang="fr-FR" sz="1200" dirty="0">
                    <a:solidFill>
                      <a:schemeClr val="tx2"/>
                    </a:solidFill>
                  </a:rPr>
                  <a:t> pays for </a:t>
                </a:r>
                <a:r>
                  <a:rPr lang="fr-FR" sz="1200" dirty="0" err="1">
                    <a:solidFill>
                      <a:schemeClr val="tx2"/>
                    </a:solidFill>
                  </a:rPr>
                  <a:t>subscriptions</a:t>
                </a:r>
                <a:endParaRPr lang="fr-FR" sz="1200" dirty="0">
                  <a:solidFill>
                    <a:schemeClr val="tx2"/>
                  </a:solidFill>
                </a:endParaRPr>
              </a:p>
              <a:p>
                <a:pPr algn="ctr"/>
                <a:endParaRPr lang="fr-FR" sz="12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7" name="ZoneTexte 16"/>
              <p:cNvSpPr txBox="1"/>
              <p:nvPr/>
            </p:nvSpPr>
            <p:spPr>
              <a:xfrm>
                <a:off x="2105384" y="2014599"/>
                <a:ext cx="792088" cy="215444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square" lIns="27000" tIns="0" rIns="27000" bIns="0" rtlCol="0">
                <a:spAutoFit/>
              </a:bodyPr>
              <a:lstStyle/>
              <a:p>
                <a:pPr algn="ctr"/>
                <a:r>
                  <a:rPr lang="fr-FR" sz="1050" b="1" dirty="0">
                    <a:solidFill>
                      <a:srgbClr val="002060"/>
                    </a:solidFill>
                  </a:rPr>
                  <a:t>GREEN</a:t>
                </a:r>
              </a:p>
            </p:txBody>
          </p:sp>
        </p:grpSp>
      </p:grpSp>
      <p:grpSp>
        <p:nvGrpSpPr>
          <p:cNvPr id="29" name="Groupe 28"/>
          <p:cNvGrpSpPr/>
          <p:nvPr/>
        </p:nvGrpSpPr>
        <p:grpSpPr>
          <a:xfrm>
            <a:off x="1636672" y="1667939"/>
            <a:ext cx="1504169" cy="2035319"/>
            <a:chOff x="681755" y="2564405"/>
            <a:chExt cx="2005559" cy="2713758"/>
          </a:xfrm>
        </p:grpSpPr>
        <p:sp>
          <p:nvSpPr>
            <p:cNvPr id="25" name="Flèche droite 24"/>
            <p:cNvSpPr/>
            <p:nvPr/>
          </p:nvSpPr>
          <p:spPr>
            <a:xfrm>
              <a:off x="2250837" y="4852293"/>
              <a:ext cx="395362" cy="360040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" tIns="27000" rIns="27000" bIns="27000" rtlCol="0" anchor="ctr"/>
            <a:lstStyle/>
            <a:p>
              <a:pPr algn="ctr"/>
              <a:endParaRPr lang="fr-FR" sz="1050" dirty="0"/>
            </a:p>
          </p:txBody>
        </p:sp>
        <p:grpSp>
          <p:nvGrpSpPr>
            <p:cNvPr id="28" name="Groupe 27"/>
            <p:cNvGrpSpPr/>
            <p:nvPr/>
          </p:nvGrpSpPr>
          <p:grpSpPr>
            <a:xfrm>
              <a:off x="681755" y="2564405"/>
              <a:ext cx="2005559" cy="2713758"/>
              <a:chOff x="681755" y="2564405"/>
              <a:chExt cx="2005559" cy="2713758"/>
            </a:xfrm>
          </p:grpSpPr>
          <p:grpSp>
            <p:nvGrpSpPr>
              <p:cNvPr id="27" name="Groupe 26"/>
              <p:cNvGrpSpPr/>
              <p:nvPr/>
            </p:nvGrpSpPr>
            <p:grpSpPr>
              <a:xfrm>
                <a:off x="681755" y="2564405"/>
                <a:ext cx="1981726" cy="2713758"/>
                <a:chOff x="681755" y="2564405"/>
                <a:chExt cx="1981726" cy="2713758"/>
              </a:xfrm>
            </p:grpSpPr>
            <p:grpSp>
              <p:nvGrpSpPr>
                <p:cNvPr id="23" name="Groupe 22"/>
                <p:cNvGrpSpPr/>
                <p:nvPr/>
              </p:nvGrpSpPr>
              <p:grpSpPr>
                <a:xfrm>
                  <a:off x="681755" y="2564405"/>
                  <a:ext cx="1690841" cy="2713758"/>
                  <a:chOff x="681755" y="2564405"/>
                  <a:chExt cx="1690841" cy="2713758"/>
                </a:xfrm>
              </p:grpSpPr>
              <p:sp>
                <p:nvSpPr>
                  <p:cNvPr id="10" name="ZoneTexte 9"/>
                  <p:cNvSpPr txBox="1"/>
                  <p:nvPr/>
                </p:nvSpPr>
                <p:spPr>
                  <a:xfrm>
                    <a:off x="681755" y="3630413"/>
                    <a:ext cx="1666528" cy="584776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pPr algn="ctr"/>
                    <a:endParaRPr lang="fr-FR" sz="90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050" dirty="0" err="1">
                        <a:solidFill>
                          <a:schemeClr val="tx2"/>
                        </a:solidFill>
                      </a:rPr>
                      <a:t>Who</a:t>
                    </a:r>
                    <a:r>
                      <a:rPr lang="fr-FR" sz="1050" dirty="0">
                        <a:solidFill>
                          <a:schemeClr val="tx2"/>
                        </a:solidFill>
                      </a:rPr>
                      <a:t> </a:t>
                    </a:r>
                    <a:r>
                      <a:rPr lang="fr-FR" sz="1050" dirty="0" err="1">
                        <a:solidFill>
                          <a:schemeClr val="tx2"/>
                        </a:solidFill>
                      </a:rPr>
                      <a:t>pay</a:t>
                    </a:r>
                    <a:r>
                      <a:rPr lang="fr-FR" sz="1050" dirty="0">
                        <a:solidFill>
                          <a:schemeClr val="tx2"/>
                        </a:solidFill>
                      </a:rPr>
                      <a:t> ?</a:t>
                    </a:r>
                  </a:p>
                  <a:p>
                    <a:endParaRPr lang="fr-FR" sz="9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15" name="ZoneTexte 14"/>
                  <p:cNvSpPr txBox="1"/>
                  <p:nvPr/>
                </p:nvSpPr>
                <p:spPr>
                  <a:xfrm>
                    <a:off x="687732" y="2564405"/>
                    <a:ext cx="1684864" cy="646331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endParaRPr lang="fr-FR" sz="105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050" dirty="0">
                        <a:solidFill>
                          <a:schemeClr val="tx2"/>
                        </a:solidFill>
                      </a:rPr>
                      <a:t>Journal</a:t>
                    </a:r>
                  </a:p>
                  <a:p>
                    <a:pPr algn="ctr"/>
                    <a:endParaRPr lang="fr-FR" sz="105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16" name="ZoneTexte 15"/>
                  <p:cNvSpPr txBox="1"/>
                  <p:nvPr/>
                </p:nvSpPr>
                <p:spPr>
                  <a:xfrm>
                    <a:off x="681755" y="4693387"/>
                    <a:ext cx="1666528" cy="584776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pPr algn="ctr"/>
                    <a:endParaRPr lang="fr-FR" sz="90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050" dirty="0">
                        <a:solidFill>
                          <a:schemeClr val="tx2"/>
                        </a:solidFill>
                      </a:rPr>
                      <a:t>Open </a:t>
                    </a:r>
                    <a:r>
                      <a:rPr lang="fr-FR" sz="1050" dirty="0" err="1">
                        <a:solidFill>
                          <a:schemeClr val="tx2"/>
                        </a:solidFill>
                      </a:rPr>
                      <a:t>repository</a:t>
                    </a:r>
                    <a:endParaRPr lang="fr-FR" sz="1050" dirty="0">
                      <a:solidFill>
                        <a:schemeClr val="tx2"/>
                      </a:solidFill>
                    </a:endParaRPr>
                  </a:p>
                  <a:p>
                    <a:endParaRPr lang="fr-FR" sz="900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sp>
              <p:nvSpPr>
                <p:cNvPr id="24" name="Flèche droite 23"/>
                <p:cNvSpPr/>
                <p:nvPr/>
              </p:nvSpPr>
              <p:spPr>
                <a:xfrm>
                  <a:off x="2268119" y="2707550"/>
                  <a:ext cx="395362" cy="360040"/>
                </a:xfrm>
                <a:prstGeom prst="rightArrow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27000" tIns="27000" rIns="27000" bIns="27000" rtlCol="0" anchor="ctr"/>
                <a:lstStyle/>
                <a:p>
                  <a:pPr algn="ctr"/>
                  <a:endParaRPr lang="fr-FR" sz="1050" dirty="0"/>
                </a:p>
              </p:txBody>
            </p:sp>
          </p:grpSp>
          <p:sp>
            <p:nvSpPr>
              <p:cNvPr id="26" name="Flèche droite 25"/>
              <p:cNvSpPr/>
              <p:nvPr/>
            </p:nvSpPr>
            <p:spPr>
              <a:xfrm>
                <a:off x="2291952" y="3767483"/>
                <a:ext cx="395362" cy="360040"/>
              </a:xfrm>
              <a:prstGeom prst="rightArrow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7000" tIns="27000" rIns="27000" bIns="27000" rtlCol="0" anchor="ctr"/>
              <a:lstStyle/>
              <a:p>
                <a:pPr algn="ctr"/>
                <a:endParaRPr lang="fr-FR" sz="1050" dirty="0"/>
              </a:p>
            </p:txBody>
          </p:sp>
        </p:grpSp>
      </p:grpSp>
      <p:grpSp>
        <p:nvGrpSpPr>
          <p:cNvPr id="3" name="Groupe 2"/>
          <p:cNvGrpSpPr/>
          <p:nvPr/>
        </p:nvGrpSpPr>
        <p:grpSpPr>
          <a:xfrm>
            <a:off x="1636672" y="3994170"/>
            <a:ext cx="1504723" cy="600164"/>
            <a:chOff x="664206" y="5384644"/>
            <a:chExt cx="2006297" cy="800219"/>
          </a:xfrm>
        </p:grpSpPr>
        <p:sp>
          <p:nvSpPr>
            <p:cNvPr id="30" name="ZoneTexte 29"/>
            <p:cNvSpPr txBox="1"/>
            <p:nvPr/>
          </p:nvSpPr>
          <p:spPr>
            <a:xfrm>
              <a:off x="664206" y="5384644"/>
              <a:ext cx="1684864" cy="80021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lIns="27000" tIns="0" rIns="27000" bIns="0" rtlCol="0">
              <a:spAutoFit/>
            </a:bodyPr>
            <a:lstStyle/>
            <a:p>
              <a:endParaRPr lang="fr-FR" sz="1050" dirty="0">
                <a:solidFill>
                  <a:schemeClr val="tx2"/>
                </a:solidFill>
              </a:endParaRPr>
            </a:p>
            <a:p>
              <a:pPr algn="ctr"/>
              <a:r>
                <a:rPr lang="fr-FR" sz="900" dirty="0" err="1">
                  <a:solidFill>
                    <a:schemeClr val="tx2"/>
                  </a:solidFill>
                </a:rPr>
                <a:t>Which</a:t>
              </a:r>
              <a:r>
                <a:rPr lang="fr-FR" sz="900" dirty="0">
                  <a:solidFill>
                    <a:schemeClr val="tx2"/>
                  </a:solidFill>
                </a:rPr>
                <a:t> version of the </a:t>
              </a:r>
              <a:r>
                <a:rPr lang="fr-FR" sz="900" dirty="0" err="1">
                  <a:solidFill>
                    <a:schemeClr val="tx2"/>
                  </a:solidFill>
                </a:rPr>
                <a:t>paper</a:t>
              </a:r>
              <a:r>
                <a:rPr lang="fr-FR" sz="900" dirty="0">
                  <a:solidFill>
                    <a:schemeClr val="tx2"/>
                  </a:solidFill>
                </a:rPr>
                <a:t> </a:t>
              </a:r>
              <a:r>
                <a:rPr lang="fr-FR" sz="900" dirty="0" err="1">
                  <a:solidFill>
                    <a:schemeClr val="tx2"/>
                  </a:solidFill>
                </a:rPr>
                <a:t>is</a:t>
              </a:r>
              <a:r>
                <a:rPr lang="fr-FR" sz="900" dirty="0">
                  <a:solidFill>
                    <a:schemeClr val="tx2"/>
                  </a:solidFill>
                </a:rPr>
                <a:t> in OA ?</a:t>
              </a:r>
            </a:p>
            <a:p>
              <a:pPr algn="ctr"/>
              <a:endParaRPr lang="fr-FR" sz="1050" dirty="0">
                <a:solidFill>
                  <a:schemeClr val="tx2"/>
                </a:solidFill>
              </a:endParaRPr>
            </a:p>
          </p:txBody>
        </p:sp>
        <p:sp>
          <p:nvSpPr>
            <p:cNvPr id="31" name="Flèche droite 30"/>
            <p:cNvSpPr/>
            <p:nvPr/>
          </p:nvSpPr>
          <p:spPr>
            <a:xfrm>
              <a:off x="2275141" y="5535115"/>
              <a:ext cx="395362" cy="360040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" tIns="27000" rIns="27000" bIns="27000" rtlCol="0" anchor="ctr"/>
            <a:lstStyle/>
            <a:p>
              <a:pPr algn="ctr"/>
              <a:endParaRPr lang="fr-FR" sz="1050" dirty="0"/>
            </a:p>
          </p:txBody>
        </p:sp>
      </p:grpSp>
      <p:sp>
        <p:nvSpPr>
          <p:cNvPr id="6" name="ZoneTexte 5"/>
          <p:cNvSpPr txBox="1"/>
          <p:nvPr/>
        </p:nvSpPr>
        <p:spPr>
          <a:xfrm>
            <a:off x="3221850" y="4024253"/>
            <a:ext cx="2025737" cy="553998"/>
          </a:xfrm>
          <a:prstGeom prst="rect">
            <a:avLst/>
          </a:prstGeom>
          <a:solidFill>
            <a:srgbClr val="92D050"/>
          </a:solidFill>
        </p:spPr>
        <p:txBody>
          <a:bodyPr wrap="square" lIns="27000" tIns="0" rIns="27000" bIns="0" rtlCol="0">
            <a:spAutoFit/>
          </a:bodyPr>
          <a:lstStyle/>
          <a:p>
            <a:pPr algn="ctr"/>
            <a:endParaRPr lang="fr-FR" sz="1200" dirty="0">
              <a:solidFill>
                <a:schemeClr val="tx2"/>
              </a:solidFill>
            </a:endParaRPr>
          </a:p>
          <a:p>
            <a:pPr algn="ctr"/>
            <a:r>
              <a:rPr lang="fr-FR" sz="1200" b="1" dirty="0" err="1">
                <a:solidFill>
                  <a:srgbClr val="006600"/>
                </a:solidFill>
              </a:rPr>
              <a:t>Preprint</a:t>
            </a:r>
            <a:endParaRPr lang="fr-FR" sz="1200" b="1" dirty="0">
              <a:solidFill>
                <a:srgbClr val="006600"/>
              </a:solidFill>
            </a:endParaRPr>
          </a:p>
          <a:p>
            <a:pPr algn="ctr"/>
            <a:endParaRPr lang="fr-FR" sz="1200" dirty="0">
              <a:solidFill>
                <a:schemeClr val="tx2"/>
              </a:solidFill>
            </a:endParaRPr>
          </a:p>
        </p:txBody>
      </p:sp>
      <p:cxnSp>
        <p:nvCxnSpPr>
          <p:cNvPr id="14" name="Connecteur droit 13"/>
          <p:cNvCxnSpPr/>
          <p:nvPr/>
        </p:nvCxnSpPr>
        <p:spPr>
          <a:xfrm flipV="1">
            <a:off x="5247033" y="3520047"/>
            <a:ext cx="660214" cy="589137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/>
        </p:nvCxnSpPr>
        <p:spPr>
          <a:xfrm>
            <a:off x="5247033" y="4478979"/>
            <a:ext cx="1052606" cy="140414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260" y="3398102"/>
            <a:ext cx="885929" cy="47840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322" y="4127183"/>
            <a:ext cx="1460798" cy="821699"/>
          </a:xfrm>
          <a:prstGeom prst="rect">
            <a:avLst/>
          </a:prstGeom>
        </p:spPr>
      </p:pic>
      <p:sp>
        <p:nvSpPr>
          <p:cNvPr id="32" name="Espace réservé du numéro de diapositive 1"/>
          <p:cNvSpPr txBox="1">
            <a:spLocks/>
          </p:cNvSpPr>
          <p:nvPr/>
        </p:nvSpPr>
        <p:spPr>
          <a:xfrm>
            <a:off x="8267523" y="4782012"/>
            <a:ext cx="501449" cy="273844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2B3897-519A-4D24-BC0A-D03F00678031}" type="slidenum">
              <a:rPr lang="cs-CZ" sz="1200" b="1" smtClean="0">
                <a:solidFill>
                  <a:schemeClr val="tx2"/>
                </a:solidFill>
              </a:rPr>
              <a:pPr/>
              <a:t>8</a:t>
            </a:fld>
            <a:endParaRPr lang="cs-CZ" sz="1200" b="1" dirty="0">
              <a:solidFill>
                <a:schemeClr val="tx2"/>
              </a:solidFill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299" y="2932818"/>
            <a:ext cx="950045" cy="432829"/>
          </a:xfrm>
          <a:prstGeom prst="rect">
            <a:avLst/>
          </a:prstGeom>
        </p:spPr>
      </p:pic>
      <p:cxnSp>
        <p:nvCxnSpPr>
          <p:cNvPr id="33" name="Connecteur droit 32"/>
          <p:cNvCxnSpPr/>
          <p:nvPr/>
        </p:nvCxnSpPr>
        <p:spPr>
          <a:xfrm flipV="1">
            <a:off x="5247033" y="3637303"/>
            <a:ext cx="1748407" cy="643253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791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7752" y="2048805"/>
            <a:ext cx="7808495" cy="412512"/>
          </a:xfrm>
        </p:spPr>
        <p:txBody>
          <a:bodyPr>
            <a:noAutofit/>
          </a:bodyPr>
          <a:lstStyle/>
          <a:p>
            <a:r>
              <a:rPr lang="it-IT" sz="2800" dirty="0" smtClean="0"/>
              <a:t>Can my preprint count as a publication?</a:t>
            </a:r>
            <a:endParaRPr lang="it-IT" sz="28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81215" y="2626652"/>
            <a:ext cx="7705367" cy="1241822"/>
          </a:xfrm>
        </p:spPr>
        <p:txBody>
          <a:bodyPr>
            <a:normAutofit/>
          </a:bodyPr>
          <a:lstStyle/>
          <a:p>
            <a:r>
              <a:rPr lang="it-IT" dirty="0" smtClean="0"/>
              <a:t>Check </a:t>
            </a:r>
            <a:r>
              <a:rPr lang="it-IT" dirty="0" smtClean="0">
                <a:hlinkClick r:id="rId2"/>
              </a:rPr>
              <a:t>Peer Community In</a:t>
            </a:r>
            <a:r>
              <a:rPr lang="it-IT" dirty="0" smtClean="0"/>
              <a:t> : a free recommendation process of pre-print</a:t>
            </a:r>
          </a:p>
          <a:p>
            <a:r>
              <a:rPr lang="it-IT" sz="1300" dirty="0" smtClean="0"/>
              <a:t>Mostly in Biology, Ecology and related research fields</a:t>
            </a:r>
          </a:p>
          <a:p>
            <a:endParaRPr lang="it-IT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AA7C1-5BAB-4EBB-B43A-37E139388AD5}" type="slidenum">
              <a:rPr lang="it-IT" smtClean="0"/>
              <a:t>9</a:t>
            </a:fld>
            <a:endParaRPr lang="it-IT"/>
          </a:p>
        </p:txBody>
      </p:sp>
      <p:grpSp>
        <p:nvGrpSpPr>
          <p:cNvPr id="14" name="Groupe 13"/>
          <p:cNvGrpSpPr/>
          <p:nvPr/>
        </p:nvGrpSpPr>
        <p:grpSpPr>
          <a:xfrm>
            <a:off x="948343" y="3540399"/>
            <a:ext cx="7247312" cy="805902"/>
            <a:chOff x="667752" y="3546091"/>
            <a:chExt cx="7247312" cy="805902"/>
          </a:xfrm>
        </p:grpSpPr>
        <p:sp>
          <p:nvSpPr>
            <p:cNvPr id="9" name="Rectangle 8"/>
            <p:cNvSpPr/>
            <p:nvPr/>
          </p:nvSpPr>
          <p:spPr>
            <a:xfrm>
              <a:off x="6402522" y="3546091"/>
              <a:ext cx="1512542" cy="790647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100" dirty="0" smtClean="0"/>
                <a:t>You </a:t>
              </a:r>
              <a:r>
                <a:rPr lang="fr-FR" sz="1100" dirty="0" err="1" smtClean="0"/>
                <a:t>can</a:t>
              </a:r>
              <a:r>
                <a:rPr lang="fr-FR" sz="1100" dirty="0" smtClean="0"/>
                <a:t> have </a:t>
              </a:r>
              <a:r>
                <a:rPr lang="fr-FR" sz="1100" dirty="0" err="1" smtClean="0"/>
                <a:t>it</a:t>
              </a:r>
              <a:r>
                <a:rPr lang="fr-FR" sz="1100" dirty="0" smtClean="0"/>
                <a:t> </a:t>
              </a:r>
              <a:r>
                <a:rPr lang="fr-FR" sz="1100" dirty="0" err="1" smtClean="0"/>
                <a:t>published</a:t>
              </a:r>
              <a:r>
                <a:rPr lang="fr-FR" sz="1100" dirty="0" smtClean="0"/>
                <a:t> or release a </a:t>
              </a:r>
              <a:r>
                <a:rPr lang="fr-FR" sz="1100" dirty="0" err="1" smtClean="0"/>
                <a:t>recommended</a:t>
              </a:r>
              <a:r>
                <a:rPr lang="fr-FR" sz="1100" dirty="0" smtClean="0"/>
                <a:t> </a:t>
              </a:r>
            </a:p>
            <a:p>
              <a:pPr algn="ctr"/>
              <a:r>
                <a:rPr lang="fr-FR" sz="1100" dirty="0" err="1" smtClean="0"/>
                <a:t>pre-print</a:t>
              </a:r>
              <a:endParaRPr lang="fr-FR" sz="1100" dirty="0"/>
            </a:p>
          </p:txBody>
        </p:sp>
        <p:grpSp>
          <p:nvGrpSpPr>
            <p:cNvPr id="13" name="Groupe 12"/>
            <p:cNvGrpSpPr/>
            <p:nvPr/>
          </p:nvGrpSpPr>
          <p:grpSpPr>
            <a:xfrm>
              <a:off x="667752" y="3561346"/>
              <a:ext cx="5615598" cy="790647"/>
              <a:chOff x="667752" y="3561346"/>
              <a:chExt cx="5615598" cy="790647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667752" y="3561346"/>
                <a:ext cx="1512542" cy="790647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200" dirty="0" err="1" smtClean="0"/>
                  <a:t>Deposit</a:t>
                </a:r>
                <a:r>
                  <a:rPr lang="fr-FR" sz="1200" dirty="0" smtClean="0"/>
                  <a:t> </a:t>
                </a:r>
                <a:r>
                  <a:rPr lang="fr-FR" sz="1200" dirty="0" err="1" smtClean="0"/>
                  <a:t>your</a:t>
                </a:r>
                <a:r>
                  <a:rPr lang="fr-FR" sz="1200" dirty="0" smtClean="0"/>
                  <a:t> </a:t>
                </a:r>
              </a:p>
              <a:p>
                <a:pPr algn="ctr"/>
                <a:r>
                  <a:rPr lang="fr-FR" sz="1200" dirty="0" err="1" smtClean="0"/>
                  <a:t>pre-print</a:t>
                </a:r>
                <a:r>
                  <a:rPr lang="fr-FR" sz="1200" dirty="0" smtClean="0"/>
                  <a:t> in </a:t>
                </a:r>
                <a:r>
                  <a:rPr lang="fr-FR" sz="1200" dirty="0" err="1" smtClean="0"/>
                  <a:t>some</a:t>
                </a:r>
                <a:r>
                  <a:rPr lang="fr-FR" sz="1200" dirty="0" smtClean="0"/>
                  <a:t> open </a:t>
                </a:r>
                <a:r>
                  <a:rPr lang="fr-FR" sz="1200" dirty="0" err="1" smtClean="0"/>
                  <a:t>repository</a:t>
                </a:r>
                <a:endParaRPr lang="fr-FR" sz="1200" dirty="0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2579342" y="3561346"/>
                <a:ext cx="1512542" cy="790647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200" dirty="0" err="1" smtClean="0"/>
                  <a:t>Ask</a:t>
                </a:r>
                <a:r>
                  <a:rPr lang="fr-FR" sz="1200" dirty="0" smtClean="0"/>
                  <a:t> a PCI for </a:t>
                </a:r>
                <a:r>
                  <a:rPr lang="fr-FR" sz="1200" dirty="0" err="1" smtClean="0"/>
                  <a:t>peer-review</a:t>
                </a:r>
                <a:endParaRPr lang="fr-FR" sz="1200" dirty="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4490932" y="3561346"/>
                <a:ext cx="1512542" cy="790647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200" dirty="0" smtClean="0"/>
                  <a:t>The PCI </a:t>
                </a:r>
                <a:r>
                  <a:rPr lang="fr-FR" sz="1200" dirty="0" err="1" smtClean="0"/>
                  <a:t>may</a:t>
                </a:r>
                <a:r>
                  <a:rPr lang="fr-FR" sz="1200" dirty="0" smtClean="0"/>
                  <a:t> </a:t>
                </a:r>
                <a:r>
                  <a:rPr lang="fr-FR" sz="1200" dirty="0" err="1" smtClean="0"/>
                  <a:t>recommend</a:t>
                </a:r>
                <a:r>
                  <a:rPr lang="fr-FR" sz="1200" dirty="0" smtClean="0"/>
                  <a:t> </a:t>
                </a:r>
                <a:r>
                  <a:rPr lang="fr-FR" sz="1200" dirty="0" err="1" smtClean="0"/>
                  <a:t>your</a:t>
                </a:r>
                <a:r>
                  <a:rPr lang="fr-FR" sz="1200" dirty="0" smtClean="0"/>
                  <a:t> </a:t>
                </a:r>
                <a:r>
                  <a:rPr lang="fr-FR" sz="1200" dirty="0" err="1" smtClean="0"/>
                  <a:t>pre-print</a:t>
                </a:r>
                <a:endParaRPr lang="fr-FR" sz="1200" dirty="0"/>
              </a:p>
            </p:txBody>
          </p:sp>
          <p:sp>
            <p:nvSpPr>
              <p:cNvPr id="10" name="Flèche droite 9"/>
              <p:cNvSpPr/>
              <p:nvPr/>
            </p:nvSpPr>
            <p:spPr>
              <a:xfrm>
                <a:off x="2293878" y="3892536"/>
                <a:ext cx="171879" cy="165005"/>
              </a:xfrm>
              <a:prstGeom prst="rightArrow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" name="Flèche droite 10"/>
              <p:cNvSpPr/>
              <p:nvPr/>
            </p:nvSpPr>
            <p:spPr>
              <a:xfrm>
                <a:off x="4167369" y="3892536"/>
                <a:ext cx="171879" cy="165005"/>
              </a:xfrm>
              <a:prstGeom prst="rightArrow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" name="Flèche droite 11"/>
              <p:cNvSpPr/>
              <p:nvPr/>
            </p:nvSpPr>
            <p:spPr>
              <a:xfrm>
                <a:off x="6111471" y="3874166"/>
                <a:ext cx="171879" cy="165005"/>
              </a:xfrm>
              <a:prstGeom prst="rightArrow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87222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7749" y="950575"/>
            <a:ext cx="7808495" cy="412512"/>
          </a:xfrm>
        </p:spPr>
        <p:txBody>
          <a:bodyPr>
            <a:noAutofit/>
          </a:bodyPr>
          <a:lstStyle/>
          <a:p>
            <a:r>
              <a:rPr lang="it-IT" sz="2800" dirty="0" smtClean="0"/>
              <a:t>Can my preprint count as a publication?</a:t>
            </a:r>
            <a:endParaRPr lang="it-IT" sz="28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63998" y="1363087"/>
            <a:ext cx="7615993" cy="383211"/>
          </a:xfrm>
        </p:spPr>
        <p:txBody>
          <a:bodyPr>
            <a:normAutofit/>
          </a:bodyPr>
          <a:lstStyle/>
          <a:p>
            <a:r>
              <a:rPr lang="it-IT" dirty="0" smtClean="0"/>
              <a:t>Check </a:t>
            </a:r>
            <a:r>
              <a:rPr lang="it-IT" dirty="0" smtClean="0">
                <a:hlinkClick r:id="rId2"/>
              </a:rPr>
              <a:t>Peer Comunity In</a:t>
            </a:r>
            <a:r>
              <a:rPr lang="it-IT" dirty="0"/>
              <a:t> : a free recommendation process of pre-print</a:t>
            </a:r>
            <a:endParaRPr lang="it-IT" dirty="0" smtClean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AA7C1-5BAB-4EBB-B43A-37E139388AD5}" type="slidenum">
              <a:rPr lang="it-IT" smtClean="0"/>
              <a:t>10</a:t>
            </a:fld>
            <a:endParaRPr lang="it-IT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278" y="1746298"/>
            <a:ext cx="5179435" cy="29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759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07699" y="685579"/>
            <a:ext cx="5651897" cy="425202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00B050"/>
                </a:solidFill>
              </a:rPr>
              <a:t>Green</a:t>
            </a:r>
            <a:r>
              <a:rPr lang="fr-FR" dirty="0" smtClean="0"/>
              <a:t> or Gold Open Access ?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20" name="Groupe 19"/>
          <p:cNvGrpSpPr/>
          <p:nvPr/>
        </p:nvGrpSpPr>
        <p:grpSpPr>
          <a:xfrm>
            <a:off x="3221850" y="1319611"/>
            <a:ext cx="2025737" cy="2589639"/>
            <a:chOff x="1150938" y="2014599"/>
            <a:chExt cx="2700982" cy="3452851"/>
          </a:xfrm>
        </p:grpSpPr>
        <p:sp>
          <p:nvSpPr>
            <p:cNvPr id="8" name="ZoneTexte 7"/>
            <p:cNvSpPr txBox="1"/>
            <p:nvPr/>
          </p:nvSpPr>
          <p:spPr>
            <a:xfrm>
              <a:off x="1150938" y="4482565"/>
              <a:ext cx="2700982" cy="984885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lIns="27000" tIns="0" rIns="27000" bIns="0" rtlCol="0">
              <a:spAutoFit/>
            </a:bodyPr>
            <a:lstStyle/>
            <a:p>
              <a:endParaRPr lang="fr-FR" sz="1200" dirty="0">
                <a:solidFill>
                  <a:schemeClr val="tx2"/>
                </a:solidFill>
              </a:endParaRPr>
            </a:p>
            <a:p>
              <a:pPr algn="ctr"/>
              <a:r>
                <a:rPr lang="fr-FR" sz="1200" dirty="0" err="1">
                  <a:solidFill>
                    <a:schemeClr val="tx2"/>
                  </a:solidFill>
                </a:rPr>
                <a:t>They</a:t>
              </a:r>
              <a:r>
                <a:rPr lang="fr-FR" sz="1200" dirty="0">
                  <a:solidFill>
                    <a:schemeClr val="tx2"/>
                  </a:solidFill>
                </a:rPr>
                <a:t> </a:t>
              </a:r>
              <a:r>
                <a:rPr lang="fr-FR" sz="1200" dirty="0" err="1">
                  <a:solidFill>
                    <a:schemeClr val="tx2"/>
                  </a:solidFill>
                </a:rPr>
                <a:t>save</a:t>
              </a:r>
              <a:r>
                <a:rPr lang="fr-FR" sz="1200" dirty="0">
                  <a:solidFill>
                    <a:schemeClr val="tx2"/>
                  </a:solidFill>
                </a:rPr>
                <a:t> the article in </a:t>
              </a:r>
              <a:r>
                <a:rPr lang="fr-FR" sz="1200" dirty="0" err="1">
                  <a:solidFill>
                    <a:schemeClr val="tx2"/>
                  </a:solidFill>
                </a:rPr>
                <a:t>some</a:t>
              </a:r>
              <a:r>
                <a:rPr lang="fr-FR" sz="1200" dirty="0">
                  <a:solidFill>
                    <a:schemeClr val="tx2"/>
                  </a:solidFill>
                </a:rPr>
                <a:t> open </a:t>
              </a:r>
              <a:r>
                <a:rPr lang="fr-FR" sz="1200" dirty="0" err="1">
                  <a:solidFill>
                    <a:schemeClr val="tx2"/>
                  </a:solidFill>
                </a:rPr>
                <a:t>repository</a:t>
              </a:r>
              <a:endParaRPr lang="fr-FR" sz="1200" dirty="0">
                <a:solidFill>
                  <a:schemeClr val="tx2"/>
                </a:solidFill>
              </a:endParaRPr>
            </a:p>
            <a:p>
              <a:endParaRPr lang="fr-FR" sz="1200" dirty="0">
                <a:solidFill>
                  <a:schemeClr val="tx2"/>
                </a:solidFill>
              </a:endParaRPr>
            </a:p>
          </p:txBody>
        </p:sp>
        <p:grpSp>
          <p:nvGrpSpPr>
            <p:cNvPr id="19" name="Groupe 18"/>
            <p:cNvGrpSpPr/>
            <p:nvPr/>
          </p:nvGrpSpPr>
          <p:grpSpPr>
            <a:xfrm>
              <a:off x="1150938" y="2014599"/>
              <a:ext cx="2700982" cy="2386007"/>
              <a:chOff x="1150938" y="2014599"/>
              <a:chExt cx="2700982" cy="2386007"/>
            </a:xfrm>
          </p:grpSpPr>
          <p:sp>
            <p:nvSpPr>
              <p:cNvPr id="5" name="ZoneTexte 4"/>
              <p:cNvSpPr txBox="1"/>
              <p:nvPr/>
            </p:nvSpPr>
            <p:spPr>
              <a:xfrm>
                <a:off x="1150938" y="2348880"/>
                <a:ext cx="2700982" cy="984885"/>
              </a:xfrm>
              <a:prstGeom prst="rect">
                <a:avLst/>
              </a:prstGeom>
              <a:solidFill>
                <a:srgbClr val="8FDAFF"/>
              </a:solidFill>
            </p:spPr>
            <p:txBody>
              <a:bodyPr wrap="square" lIns="27000" tIns="0" rIns="27000" bIns="0" rtlCol="0">
                <a:spAutoFit/>
              </a:bodyPr>
              <a:lstStyle/>
              <a:p>
                <a:endParaRPr lang="fr-FR" sz="1200" dirty="0">
                  <a:solidFill>
                    <a:schemeClr val="tx2"/>
                  </a:solidFill>
                </a:endParaRPr>
              </a:p>
              <a:p>
                <a:pPr algn="ctr"/>
                <a:r>
                  <a:rPr lang="fr-FR" sz="1200" dirty="0">
                    <a:solidFill>
                      <a:schemeClr val="tx2"/>
                    </a:solidFill>
                  </a:rPr>
                  <a:t>The </a:t>
                </a:r>
                <a:r>
                  <a:rPr lang="fr-FR" sz="1200" dirty="0" err="1">
                    <a:solidFill>
                      <a:schemeClr val="tx2"/>
                    </a:solidFill>
                  </a:rPr>
                  <a:t>authors</a:t>
                </a:r>
                <a:r>
                  <a:rPr lang="fr-FR" sz="1200" dirty="0">
                    <a:solidFill>
                      <a:schemeClr val="tx2"/>
                    </a:solidFill>
                  </a:rPr>
                  <a:t> </a:t>
                </a:r>
                <a:r>
                  <a:rPr lang="fr-FR" sz="1200" dirty="0" err="1">
                    <a:solidFill>
                      <a:schemeClr val="tx2"/>
                    </a:solidFill>
                  </a:rPr>
                  <a:t>publish</a:t>
                </a:r>
                <a:r>
                  <a:rPr lang="fr-FR" sz="1200" dirty="0">
                    <a:solidFill>
                      <a:schemeClr val="tx2"/>
                    </a:solidFill>
                  </a:rPr>
                  <a:t> in a </a:t>
                </a:r>
                <a:r>
                  <a:rPr lang="fr-FR" sz="1200" dirty="0" err="1">
                    <a:solidFill>
                      <a:schemeClr val="tx2"/>
                    </a:solidFill>
                  </a:rPr>
                  <a:t>subscription</a:t>
                </a:r>
                <a:r>
                  <a:rPr lang="fr-FR" sz="1200" dirty="0">
                    <a:solidFill>
                      <a:schemeClr val="tx2"/>
                    </a:solidFill>
                  </a:rPr>
                  <a:t> journal</a:t>
                </a:r>
              </a:p>
              <a:p>
                <a:endParaRPr lang="fr-FR" sz="12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1" name="ZoneTexte 10"/>
              <p:cNvSpPr txBox="1"/>
              <p:nvPr/>
            </p:nvSpPr>
            <p:spPr>
              <a:xfrm>
                <a:off x="1150938" y="3415721"/>
                <a:ext cx="2700982" cy="984885"/>
              </a:xfrm>
              <a:prstGeom prst="rect">
                <a:avLst/>
              </a:prstGeom>
              <a:solidFill>
                <a:srgbClr val="8FDAFF"/>
              </a:solidFill>
            </p:spPr>
            <p:txBody>
              <a:bodyPr wrap="square" lIns="27000" tIns="0" rIns="27000" bIns="0" rtlCol="0">
                <a:spAutoFit/>
              </a:bodyPr>
              <a:lstStyle/>
              <a:p>
                <a:endParaRPr lang="fr-FR" sz="1200" dirty="0">
                  <a:solidFill>
                    <a:schemeClr val="tx2"/>
                  </a:solidFill>
                </a:endParaRPr>
              </a:p>
              <a:p>
                <a:pPr algn="ctr"/>
                <a:r>
                  <a:rPr lang="fr-FR" sz="1200" dirty="0" err="1">
                    <a:solidFill>
                      <a:schemeClr val="tx2"/>
                    </a:solidFill>
                  </a:rPr>
                  <a:t>University</a:t>
                </a:r>
                <a:r>
                  <a:rPr lang="fr-FR" sz="1200" dirty="0">
                    <a:solidFill>
                      <a:schemeClr val="tx2"/>
                    </a:solidFill>
                  </a:rPr>
                  <a:t> pays for </a:t>
                </a:r>
                <a:r>
                  <a:rPr lang="fr-FR" sz="1200" dirty="0" err="1">
                    <a:solidFill>
                      <a:schemeClr val="tx2"/>
                    </a:solidFill>
                  </a:rPr>
                  <a:t>subscriptions</a:t>
                </a:r>
                <a:endParaRPr lang="fr-FR" sz="1200" dirty="0">
                  <a:solidFill>
                    <a:schemeClr val="tx2"/>
                  </a:solidFill>
                </a:endParaRPr>
              </a:p>
              <a:p>
                <a:pPr algn="ctr"/>
                <a:endParaRPr lang="fr-FR" sz="12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7" name="ZoneTexte 16"/>
              <p:cNvSpPr txBox="1"/>
              <p:nvPr/>
            </p:nvSpPr>
            <p:spPr>
              <a:xfrm>
                <a:off x="2105384" y="2014599"/>
                <a:ext cx="792088" cy="215444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square" lIns="27000" tIns="0" rIns="27000" bIns="0" rtlCol="0">
                <a:spAutoFit/>
              </a:bodyPr>
              <a:lstStyle/>
              <a:p>
                <a:pPr algn="ctr"/>
                <a:r>
                  <a:rPr lang="fr-FR" sz="1050" b="1" dirty="0">
                    <a:solidFill>
                      <a:srgbClr val="002060"/>
                    </a:solidFill>
                  </a:rPr>
                  <a:t>GREEN</a:t>
                </a:r>
              </a:p>
            </p:txBody>
          </p:sp>
        </p:grpSp>
      </p:grpSp>
      <p:grpSp>
        <p:nvGrpSpPr>
          <p:cNvPr id="29" name="Groupe 28"/>
          <p:cNvGrpSpPr/>
          <p:nvPr/>
        </p:nvGrpSpPr>
        <p:grpSpPr>
          <a:xfrm>
            <a:off x="1636672" y="1667939"/>
            <a:ext cx="1504169" cy="2035319"/>
            <a:chOff x="681755" y="2564405"/>
            <a:chExt cx="2005559" cy="2713758"/>
          </a:xfrm>
        </p:grpSpPr>
        <p:sp>
          <p:nvSpPr>
            <p:cNvPr id="25" name="Flèche droite 24"/>
            <p:cNvSpPr/>
            <p:nvPr/>
          </p:nvSpPr>
          <p:spPr>
            <a:xfrm>
              <a:off x="2250837" y="4852293"/>
              <a:ext cx="395362" cy="360040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" tIns="27000" rIns="27000" bIns="27000" rtlCol="0" anchor="ctr"/>
            <a:lstStyle/>
            <a:p>
              <a:pPr algn="ctr"/>
              <a:endParaRPr lang="fr-FR" sz="1050" dirty="0"/>
            </a:p>
          </p:txBody>
        </p:sp>
        <p:grpSp>
          <p:nvGrpSpPr>
            <p:cNvPr id="28" name="Groupe 27"/>
            <p:cNvGrpSpPr/>
            <p:nvPr/>
          </p:nvGrpSpPr>
          <p:grpSpPr>
            <a:xfrm>
              <a:off x="681755" y="2564405"/>
              <a:ext cx="2005559" cy="2713758"/>
              <a:chOff x="681755" y="2564405"/>
              <a:chExt cx="2005559" cy="2713758"/>
            </a:xfrm>
          </p:grpSpPr>
          <p:grpSp>
            <p:nvGrpSpPr>
              <p:cNvPr id="27" name="Groupe 26"/>
              <p:cNvGrpSpPr/>
              <p:nvPr/>
            </p:nvGrpSpPr>
            <p:grpSpPr>
              <a:xfrm>
                <a:off x="681755" y="2564405"/>
                <a:ext cx="1981726" cy="2713758"/>
                <a:chOff x="681755" y="2564405"/>
                <a:chExt cx="1981726" cy="2713758"/>
              </a:xfrm>
            </p:grpSpPr>
            <p:grpSp>
              <p:nvGrpSpPr>
                <p:cNvPr id="23" name="Groupe 22"/>
                <p:cNvGrpSpPr/>
                <p:nvPr/>
              </p:nvGrpSpPr>
              <p:grpSpPr>
                <a:xfrm>
                  <a:off x="681755" y="2564405"/>
                  <a:ext cx="1690841" cy="2713758"/>
                  <a:chOff x="681755" y="2564405"/>
                  <a:chExt cx="1690841" cy="2713758"/>
                </a:xfrm>
              </p:grpSpPr>
              <p:sp>
                <p:nvSpPr>
                  <p:cNvPr id="10" name="ZoneTexte 9"/>
                  <p:cNvSpPr txBox="1"/>
                  <p:nvPr/>
                </p:nvSpPr>
                <p:spPr>
                  <a:xfrm>
                    <a:off x="681755" y="3630413"/>
                    <a:ext cx="1666528" cy="584776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pPr algn="ctr"/>
                    <a:endParaRPr lang="fr-FR" sz="90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050" dirty="0" err="1">
                        <a:solidFill>
                          <a:schemeClr val="tx2"/>
                        </a:solidFill>
                      </a:rPr>
                      <a:t>Who</a:t>
                    </a:r>
                    <a:r>
                      <a:rPr lang="fr-FR" sz="1050" dirty="0">
                        <a:solidFill>
                          <a:schemeClr val="tx2"/>
                        </a:solidFill>
                      </a:rPr>
                      <a:t> </a:t>
                    </a:r>
                    <a:r>
                      <a:rPr lang="fr-FR" sz="1050" dirty="0" err="1">
                        <a:solidFill>
                          <a:schemeClr val="tx2"/>
                        </a:solidFill>
                      </a:rPr>
                      <a:t>pay</a:t>
                    </a:r>
                    <a:r>
                      <a:rPr lang="fr-FR" sz="1050" dirty="0">
                        <a:solidFill>
                          <a:schemeClr val="tx2"/>
                        </a:solidFill>
                      </a:rPr>
                      <a:t> ?</a:t>
                    </a:r>
                  </a:p>
                  <a:p>
                    <a:endParaRPr lang="fr-FR" sz="9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15" name="ZoneTexte 14"/>
                  <p:cNvSpPr txBox="1"/>
                  <p:nvPr/>
                </p:nvSpPr>
                <p:spPr>
                  <a:xfrm>
                    <a:off x="687732" y="2564405"/>
                    <a:ext cx="1684864" cy="646331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endParaRPr lang="fr-FR" sz="105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050" dirty="0">
                        <a:solidFill>
                          <a:schemeClr val="tx2"/>
                        </a:solidFill>
                      </a:rPr>
                      <a:t>Journal</a:t>
                    </a:r>
                  </a:p>
                  <a:p>
                    <a:pPr algn="ctr"/>
                    <a:endParaRPr lang="fr-FR" sz="105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16" name="ZoneTexte 15"/>
                  <p:cNvSpPr txBox="1"/>
                  <p:nvPr/>
                </p:nvSpPr>
                <p:spPr>
                  <a:xfrm>
                    <a:off x="681755" y="4693387"/>
                    <a:ext cx="1666528" cy="584776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pPr algn="ctr"/>
                    <a:endParaRPr lang="fr-FR" sz="90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050" dirty="0">
                        <a:solidFill>
                          <a:schemeClr val="tx2"/>
                        </a:solidFill>
                      </a:rPr>
                      <a:t>Open </a:t>
                    </a:r>
                    <a:r>
                      <a:rPr lang="fr-FR" sz="1050" dirty="0" err="1">
                        <a:solidFill>
                          <a:schemeClr val="tx2"/>
                        </a:solidFill>
                      </a:rPr>
                      <a:t>repository</a:t>
                    </a:r>
                    <a:endParaRPr lang="fr-FR" sz="1050" dirty="0">
                      <a:solidFill>
                        <a:schemeClr val="tx2"/>
                      </a:solidFill>
                    </a:endParaRPr>
                  </a:p>
                  <a:p>
                    <a:endParaRPr lang="fr-FR" sz="900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sp>
              <p:nvSpPr>
                <p:cNvPr id="24" name="Flèche droite 23"/>
                <p:cNvSpPr/>
                <p:nvPr/>
              </p:nvSpPr>
              <p:spPr>
                <a:xfrm>
                  <a:off x="2268119" y="2707550"/>
                  <a:ext cx="395362" cy="360040"/>
                </a:xfrm>
                <a:prstGeom prst="rightArrow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27000" tIns="27000" rIns="27000" bIns="27000" rtlCol="0" anchor="ctr"/>
                <a:lstStyle/>
                <a:p>
                  <a:pPr algn="ctr"/>
                  <a:endParaRPr lang="fr-FR" sz="1050" dirty="0"/>
                </a:p>
              </p:txBody>
            </p:sp>
          </p:grpSp>
          <p:sp>
            <p:nvSpPr>
              <p:cNvPr id="26" name="Flèche droite 25"/>
              <p:cNvSpPr/>
              <p:nvPr/>
            </p:nvSpPr>
            <p:spPr>
              <a:xfrm>
                <a:off x="2291952" y="3767483"/>
                <a:ext cx="395362" cy="360040"/>
              </a:xfrm>
              <a:prstGeom prst="rightArrow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7000" tIns="27000" rIns="27000" bIns="27000" rtlCol="0" anchor="ctr"/>
              <a:lstStyle/>
              <a:p>
                <a:pPr algn="ctr"/>
                <a:endParaRPr lang="fr-FR" sz="1050" dirty="0"/>
              </a:p>
            </p:txBody>
          </p:sp>
        </p:grpSp>
      </p:grpSp>
      <p:grpSp>
        <p:nvGrpSpPr>
          <p:cNvPr id="3" name="Groupe 2"/>
          <p:cNvGrpSpPr/>
          <p:nvPr/>
        </p:nvGrpSpPr>
        <p:grpSpPr>
          <a:xfrm>
            <a:off x="1636672" y="3994170"/>
            <a:ext cx="1504723" cy="600164"/>
            <a:chOff x="664206" y="5384644"/>
            <a:chExt cx="2006297" cy="800219"/>
          </a:xfrm>
        </p:grpSpPr>
        <p:sp>
          <p:nvSpPr>
            <p:cNvPr id="30" name="ZoneTexte 29"/>
            <p:cNvSpPr txBox="1"/>
            <p:nvPr/>
          </p:nvSpPr>
          <p:spPr>
            <a:xfrm>
              <a:off x="664206" y="5384644"/>
              <a:ext cx="1684864" cy="80021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lIns="27000" tIns="0" rIns="27000" bIns="0" rtlCol="0">
              <a:spAutoFit/>
            </a:bodyPr>
            <a:lstStyle/>
            <a:p>
              <a:endParaRPr lang="fr-FR" sz="1050" dirty="0">
                <a:solidFill>
                  <a:schemeClr val="tx2"/>
                </a:solidFill>
              </a:endParaRPr>
            </a:p>
            <a:p>
              <a:pPr algn="ctr"/>
              <a:r>
                <a:rPr lang="fr-FR" sz="900" dirty="0" err="1">
                  <a:solidFill>
                    <a:schemeClr val="tx2"/>
                  </a:solidFill>
                </a:rPr>
                <a:t>Which</a:t>
              </a:r>
              <a:r>
                <a:rPr lang="fr-FR" sz="900" dirty="0">
                  <a:solidFill>
                    <a:schemeClr val="tx2"/>
                  </a:solidFill>
                </a:rPr>
                <a:t> version of the </a:t>
              </a:r>
              <a:r>
                <a:rPr lang="fr-FR" sz="900" dirty="0" err="1">
                  <a:solidFill>
                    <a:schemeClr val="tx2"/>
                  </a:solidFill>
                </a:rPr>
                <a:t>paper</a:t>
              </a:r>
              <a:r>
                <a:rPr lang="fr-FR" sz="900" dirty="0">
                  <a:solidFill>
                    <a:schemeClr val="tx2"/>
                  </a:solidFill>
                </a:rPr>
                <a:t> </a:t>
              </a:r>
              <a:r>
                <a:rPr lang="fr-FR" sz="900" dirty="0" err="1">
                  <a:solidFill>
                    <a:schemeClr val="tx2"/>
                  </a:solidFill>
                </a:rPr>
                <a:t>is</a:t>
              </a:r>
              <a:r>
                <a:rPr lang="fr-FR" sz="900" dirty="0">
                  <a:solidFill>
                    <a:schemeClr val="tx2"/>
                  </a:solidFill>
                </a:rPr>
                <a:t> in OA ?</a:t>
              </a:r>
            </a:p>
            <a:p>
              <a:pPr algn="ctr"/>
              <a:endParaRPr lang="fr-FR" sz="1050" dirty="0">
                <a:solidFill>
                  <a:schemeClr val="tx2"/>
                </a:solidFill>
              </a:endParaRPr>
            </a:p>
          </p:txBody>
        </p:sp>
        <p:sp>
          <p:nvSpPr>
            <p:cNvPr id="31" name="Flèche droite 30"/>
            <p:cNvSpPr/>
            <p:nvPr/>
          </p:nvSpPr>
          <p:spPr>
            <a:xfrm>
              <a:off x="2275141" y="5535115"/>
              <a:ext cx="395362" cy="360040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" tIns="27000" rIns="27000" bIns="27000" rtlCol="0" anchor="ctr"/>
            <a:lstStyle/>
            <a:p>
              <a:pPr algn="ctr"/>
              <a:endParaRPr lang="fr-FR" sz="1050" dirty="0"/>
            </a:p>
          </p:txBody>
        </p:sp>
      </p:grpSp>
      <p:sp>
        <p:nvSpPr>
          <p:cNvPr id="6" name="ZoneTexte 5"/>
          <p:cNvSpPr txBox="1"/>
          <p:nvPr/>
        </p:nvSpPr>
        <p:spPr>
          <a:xfrm>
            <a:off x="3221850" y="4024253"/>
            <a:ext cx="2025737" cy="553998"/>
          </a:xfrm>
          <a:prstGeom prst="rect">
            <a:avLst/>
          </a:prstGeom>
          <a:solidFill>
            <a:srgbClr val="92D050"/>
          </a:solidFill>
        </p:spPr>
        <p:txBody>
          <a:bodyPr wrap="square" lIns="27000" tIns="0" rIns="27000" bIns="0" rtlCol="0">
            <a:spAutoFit/>
          </a:bodyPr>
          <a:lstStyle/>
          <a:p>
            <a:pPr algn="ctr"/>
            <a:endParaRPr lang="fr-FR" sz="1200" dirty="0">
              <a:solidFill>
                <a:schemeClr val="tx2"/>
              </a:solidFill>
            </a:endParaRPr>
          </a:p>
          <a:p>
            <a:pPr algn="ctr"/>
            <a:r>
              <a:rPr lang="fr-FR" sz="1200" b="1" dirty="0" err="1">
                <a:solidFill>
                  <a:srgbClr val="0070C0"/>
                </a:solidFill>
              </a:rPr>
              <a:t>Postprint</a:t>
            </a:r>
            <a:endParaRPr lang="fr-FR" sz="1200" b="1" dirty="0">
              <a:solidFill>
                <a:srgbClr val="0070C0"/>
              </a:solidFill>
            </a:endParaRPr>
          </a:p>
          <a:p>
            <a:pPr algn="ctr"/>
            <a:endParaRPr lang="fr-FR" sz="1200" dirty="0">
              <a:solidFill>
                <a:schemeClr val="tx2"/>
              </a:solidFill>
            </a:endParaRPr>
          </a:p>
        </p:txBody>
      </p:sp>
      <p:cxnSp>
        <p:nvCxnSpPr>
          <p:cNvPr id="9" name="Connecteur droit 8"/>
          <p:cNvCxnSpPr/>
          <p:nvPr/>
        </p:nvCxnSpPr>
        <p:spPr>
          <a:xfrm flipV="1">
            <a:off x="5245587" y="2953445"/>
            <a:ext cx="514545" cy="1336379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5768210" y="2106501"/>
            <a:ext cx="2015659" cy="1846659"/>
          </a:xfrm>
          <a:prstGeom prst="rect">
            <a:avLst/>
          </a:prstGeom>
          <a:solidFill>
            <a:srgbClr val="99FF66"/>
          </a:solidFill>
        </p:spPr>
        <p:txBody>
          <a:bodyPr wrap="square" lIns="108000" tIns="0" rIns="27000" bIns="0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endParaRPr lang="fr-FR" sz="1200" dirty="0">
              <a:solidFill>
                <a:schemeClr val="tx2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rgbClr val="0070C0"/>
                </a:solidFill>
              </a:rPr>
              <a:t>Peer-</a:t>
            </a:r>
            <a:r>
              <a:rPr lang="fr-FR" sz="1200" b="1" dirty="0" err="1">
                <a:solidFill>
                  <a:srgbClr val="0070C0"/>
                </a:solidFill>
              </a:rPr>
              <a:t>reviewed</a:t>
            </a:r>
            <a:endParaRPr lang="fr-FR" sz="1200" b="1" dirty="0">
              <a:solidFill>
                <a:srgbClr val="0070C0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fr-FR" sz="1200" dirty="0">
              <a:solidFill>
                <a:schemeClr val="tx2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2"/>
                </a:solidFill>
              </a:rPr>
              <a:t>No </a:t>
            </a:r>
            <a:r>
              <a:rPr lang="fr-FR" sz="1200" dirty="0" err="1">
                <a:solidFill>
                  <a:schemeClr val="tx2"/>
                </a:solidFill>
              </a:rPr>
              <a:t>layout</a:t>
            </a:r>
            <a:r>
              <a:rPr lang="fr-FR" sz="1200" dirty="0">
                <a:solidFill>
                  <a:schemeClr val="tx2"/>
                </a:solidFill>
              </a:rPr>
              <a:t>, no logo </a:t>
            </a:r>
            <a:r>
              <a:rPr lang="fr-FR" sz="1200" dirty="0" err="1">
                <a:solidFill>
                  <a:schemeClr val="tx2"/>
                </a:solidFill>
              </a:rPr>
              <a:t>from</a:t>
            </a:r>
            <a:r>
              <a:rPr lang="fr-FR" sz="1200" dirty="0">
                <a:solidFill>
                  <a:schemeClr val="tx2"/>
                </a:solidFill>
              </a:rPr>
              <a:t> the </a:t>
            </a:r>
            <a:r>
              <a:rPr lang="fr-FR" sz="1200" dirty="0" err="1">
                <a:solidFill>
                  <a:schemeClr val="tx2"/>
                </a:solidFill>
              </a:rPr>
              <a:t>publisher</a:t>
            </a:r>
            <a:endParaRPr lang="fr-FR" sz="1200" dirty="0">
              <a:solidFill>
                <a:schemeClr val="tx2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fr-FR" sz="1200" dirty="0">
              <a:solidFill>
                <a:schemeClr val="tx2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2"/>
                </a:solidFill>
              </a:rPr>
              <a:t>The last version sent by the </a:t>
            </a:r>
            <a:r>
              <a:rPr lang="fr-FR" sz="1200" dirty="0" err="1">
                <a:solidFill>
                  <a:schemeClr val="tx2"/>
                </a:solidFill>
              </a:rPr>
              <a:t>authors</a:t>
            </a:r>
            <a:r>
              <a:rPr lang="fr-FR" sz="1200" dirty="0">
                <a:solidFill>
                  <a:schemeClr val="tx2"/>
                </a:solidFill>
              </a:rPr>
              <a:t> to the </a:t>
            </a:r>
            <a:r>
              <a:rPr lang="fr-FR" sz="1200" dirty="0" err="1">
                <a:solidFill>
                  <a:schemeClr val="tx2"/>
                </a:solidFill>
              </a:rPr>
              <a:t>publisher</a:t>
            </a:r>
            <a:endParaRPr lang="fr-FR" sz="1200" dirty="0">
              <a:solidFill>
                <a:schemeClr val="tx2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fr-FR" sz="1200" dirty="0">
              <a:solidFill>
                <a:schemeClr val="tx2"/>
              </a:solidFill>
            </a:endParaRPr>
          </a:p>
        </p:txBody>
      </p:sp>
      <p:sp>
        <p:nvSpPr>
          <p:cNvPr id="32" name="Espace réservé du numéro de diapositive 1"/>
          <p:cNvSpPr txBox="1">
            <a:spLocks/>
          </p:cNvSpPr>
          <p:nvPr/>
        </p:nvSpPr>
        <p:spPr>
          <a:xfrm>
            <a:off x="8267523" y="4782012"/>
            <a:ext cx="501449" cy="273844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2B3897-519A-4D24-BC0A-D03F00678031}" type="slidenum">
              <a:rPr lang="cs-CZ" sz="1200" b="1" smtClean="0">
                <a:solidFill>
                  <a:schemeClr val="tx2"/>
                </a:solidFill>
              </a:rPr>
              <a:pPr/>
              <a:t>11</a:t>
            </a:fld>
            <a:endParaRPr lang="cs-CZ" sz="1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89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07699" y="685579"/>
            <a:ext cx="5651897" cy="425202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00B050"/>
                </a:solidFill>
              </a:rPr>
              <a:t>Green</a:t>
            </a:r>
            <a:r>
              <a:rPr lang="fr-FR" dirty="0" smtClean="0"/>
              <a:t> or Gold Open Access ?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20" name="Groupe 19"/>
          <p:cNvGrpSpPr/>
          <p:nvPr/>
        </p:nvGrpSpPr>
        <p:grpSpPr>
          <a:xfrm>
            <a:off x="3221850" y="1319611"/>
            <a:ext cx="2025737" cy="2589639"/>
            <a:chOff x="1150938" y="2014599"/>
            <a:chExt cx="2700982" cy="3452851"/>
          </a:xfrm>
        </p:grpSpPr>
        <p:sp>
          <p:nvSpPr>
            <p:cNvPr id="8" name="ZoneTexte 7"/>
            <p:cNvSpPr txBox="1"/>
            <p:nvPr/>
          </p:nvSpPr>
          <p:spPr>
            <a:xfrm>
              <a:off x="1150938" y="4482565"/>
              <a:ext cx="2700982" cy="984885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lIns="27000" tIns="0" rIns="27000" bIns="0" rtlCol="0">
              <a:spAutoFit/>
            </a:bodyPr>
            <a:lstStyle/>
            <a:p>
              <a:endParaRPr lang="fr-FR" sz="1200" dirty="0">
                <a:solidFill>
                  <a:schemeClr val="tx2"/>
                </a:solidFill>
              </a:endParaRPr>
            </a:p>
            <a:p>
              <a:pPr algn="ctr"/>
              <a:r>
                <a:rPr lang="fr-FR" sz="1200" dirty="0" err="1">
                  <a:solidFill>
                    <a:schemeClr val="tx2"/>
                  </a:solidFill>
                </a:rPr>
                <a:t>They</a:t>
              </a:r>
              <a:r>
                <a:rPr lang="fr-FR" sz="1200" dirty="0">
                  <a:solidFill>
                    <a:schemeClr val="tx2"/>
                  </a:solidFill>
                </a:rPr>
                <a:t> </a:t>
              </a:r>
              <a:r>
                <a:rPr lang="fr-FR" sz="1200" dirty="0" err="1">
                  <a:solidFill>
                    <a:schemeClr val="tx2"/>
                  </a:solidFill>
                </a:rPr>
                <a:t>save</a:t>
              </a:r>
              <a:r>
                <a:rPr lang="fr-FR" sz="1200" dirty="0">
                  <a:solidFill>
                    <a:schemeClr val="tx2"/>
                  </a:solidFill>
                </a:rPr>
                <a:t> the article in </a:t>
              </a:r>
              <a:r>
                <a:rPr lang="fr-FR" sz="1200" dirty="0" err="1">
                  <a:solidFill>
                    <a:schemeClr val="tx2"/>
                  </a:solidFill>
                </a:rPr>
                <a:t>some</a:t>
              </a:r>
              <a:r>
                <a:rPr lang="fr-FR" sz="1200" dirty="0">
                  <a:solidFill>
                    <a:schemeClr val="tx2"/>
                  </a:solidFill>
                </a:rPr>
                <a:t> open </a:t>
              </a:r>
              <a:r>
                <a:rPr lang="fr-FR" sz="1200" dirty="0" err="1">
                  <a:solidFill>
                    <a:schemeClr val="tx2"/>
                  </a:solidFill>
                </a:rPr>
                <a:t>repository</a:t>
              </a:r>
              <a:endParaRPr lang="fr-FR" sz="1200" dirty="0">
                <a:solidFill>
                  <a:schemeClr val="tx2"/>
                </a:solidFill>
              </a:endParaRPr>
            </a:p>
            <a:p>
              <a:endParaRPr lang="fr-FR" sz="1200" dirty="0">
                <a:solidFill>
                  <a:schemeClr val="tx2"/>
                </a:solidFill>
              </a:endParaRPr>
            </a:p>
          </p:txBody>
        </p:sp>
        <p:grpSp>
          <p:nvGrpSpPr>
            <p:cNvPr id="19" name="Groupe 18"/>
            <p:cNvGrpSpPr/>
            <p:nvPr/>
          </p:nvGrpSpPr>
          <p:grpSpPr>
            <a:xfrm>
              <a:off x="1150938" y="2014599"/>
              <a:ext cx="2700982" cy="2386007"/>
              <a:chOff x="1150938" y="2014599"/>
              <a:chExt cx="2700982" cy="2386007"/>
            </a:xfrm>
          </p:grpSpPr>
          <p:sp>
            <p:nvSpPr>
              <p:cNvPr id="5" name="ZoneTexte 4"/>
              <p:cNvSpPr txBox="1"/>
              <p:nvPr/>
            </p:nvSpPr>
            <p:spPr>
              <a:xfrm>
                <a:off x="1150938" y="2348880"/>
                <a:ext cx="2700982" cy="984885"/>
              </a:xfrm>
              <a:prstGeom prst="rect">
                <a:avLst/>
              </a:prstGeom>
              <a:solidFill>
                <a:srgbClr val="8FDAFF"/>
              </a:solidFill>
            </p:spPr>
            <p:txBody>
              <a:bodyPr wrap="square" lIns="27000" tIns="0" rIns="27000" bIns="0" rtlCol="0">
                <a:spAutoFit/>
              </a:bodyPr>
              <a:lstStyle/>
              <a:p>
                <a:endParaRPr lang="fr-FR" sz="1200" dirty="0">
                  <a:solidFill>
                    <a:schemeClr val="tx2"/>
                  </a:solidFill>
                </a:endParaRPr>
              </a:p>
              <a:p>
                <a:pPr algn="ctr"/>
                <a:r>
                  <a:rPr lang="fr-FR" sz="1200" dirty="0">
                    <a:solidFill>
                      <a:schemeClr val="tx2"/>
                    </a:solidFill>
                  </a:rPr>
                  <a:t>The </a:t>
                </a:r>
                <a:r>
                  <a:rPr lang="fr-FR" sz="1200" dirty="0" err="1">
                    <a:solidFill>
                      <a:schemeClr val="tx2"/>
                    </a:solidFill>
                  </a:rPr>
                  <a:t>authors</a:t>
                </a:r>
                <a:r>
                  <a:rPr lang="fr-FR" sz="1200" dirty="0">
                    <a:solidFill>
                      <a:schemeClr val="tx2"/>
                    </a:solidFill>
                  </a:rPr>
                  <a:t> </a:t>
                </a:r>
                <a:r>
                  <a:rPr lang="fr-FR" sz="1200" dirty="0" err="1">
                    <a:solidFill>
                      <a:schemeClr val="tx2"/>
                    </a:solidFill>
                  </a:rPr>
                  <a:t>publish</a:t>
                </a:r>
                <a:r>
                  <a:rPr lang="fr-FR" sz="1200" dirty="0">
                    <a:solidFill>
                      <a:schemeClr val="tx2"/>
                    </a:solidFill>
                  </a:rPr>
                  <a:t> in a </a:t>
                </a:r>
                <a:r>
                  <a:rPr lang="fr-FR" sz="1200" dirty="0" err="1">
                    <a:solidFill>
                      <a:schemeClr val="tx2"/>
                    </a:solidFill>
                  </a:rPr>
                  <a:t>subscription</a:t>
                </a:r>
                <a:r>
                  <a:rPr lang="fr-FR" sz="1200" dirty="0">
                    <a:solidFill>
                      <a:schemeClr val="tx2"/>
                    </a:solidFill>
                  </a:rPr>
                  <a:t> journal</a:t>
                </a:r>
              </a:p>
              <a:p>
                <a:endParaRPr lang="fr-FR" sz="12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1" name="ZoneTexte 10"/>
              <p:cNvSpPr txBox="1"/>
              <p:nvPr/>
            </p:nvSpPr>
            <p:spPr>
              <a:xfrm>
                <a:off x="1150938" y="3415721"/>
                <a:ext cx="2700982" cy="984885"/>
              </a:xfrm>
              <a:prstGeom prst="rect">
                <a:avLst/>
              </a:prstGeom>
              <a:solidFill>
                <a:srgbClr val="8FDAFF"/>
              </a:solidFill>
            </p:spPr>
            <p:txBody>
              <a:bodyPr wrap="square" lIns="27000" tIns="0" rIns="27000" bIns="0" rtlCol="0">
                <a:spAutoFit/>
              </a:bodyPr>
              <a:lstStyle/>
              <a:p>
                <a:endParaRPr lang="fr-FR" sz="1200" dirty="0">
                  <a:solidFill>
                    <a:schemeClr val="tx2"/>
                  </a:solidFill>
                </a:endParaRPr>
              </a:p>
              <a:p>
                <a:pPr algn="ctr"/>
                <a:r>
                  <a:rPr lang="fr-FR" sz="1200" dirty="0" err="1">
                    <a:solidFill>
                      <a:schemeClr val="tx2"/>
                    </a:solidFill>
                  </a:rPr>
                  <a:t>University</a:t>
                </a:r>
                <a:r>
                  <a:rPr lang="fr-FR" sz="1200" dirty="0">
                    <a:solidFill>
                      <a:schemeClr val="tx2"/>
                    </a:solidFill>
                  </a:rPr>
                  <a:t> pays for </a:t>
                </a:r>
                <a:r>
                  <a:rPr lang="fr-FR" sz="1200" dirty="0" err="1">
                    <a:solidFill>
                      <a:schemeClr val="tx2"/>
                    </a:solidFill>
                  </a:rPr>
                  <a:t>subscriptions</a:t>
                </a:r>
                <a:endParaRPr lang="fr-FR" sz="1200" dirty="0">
                  <a:solidFill>
                    <a:schemeClr val="tx2"/>
                  </a:solidFill>
                </a:endParaRPr>
              </a:p>
              <a:p>
                <a:pPr algn="ctr"/>
                <a:endParaRPr lang="fr-FR" sz="12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7" name="ZoneTexte 16"/>
              <p:cNvSpPr txBox="1"/>
              <p:nvPr/>
            </p:nvSpPr>
            <p:spPr>
              <a:xfrm>
                <a:off x="2105384" y="2014599"/>
                <a:ext cx="792088" cy="215444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square" lIns="27000" tIns="0" rIns="27000" bIns="0" rtlCol="0">
                <a:spAutoFit/>
              </a:bodyPr>
              <a:lstStyle/>
              <a:p>
                <a:pPr algn="ctr"/>
                <a:r>
                  <a:rPr lang="fr-FR" sz="1050" b="1" dirty="0">
                    <a:solidFill>
                      <a:srgbClr val="002060"/>
                    </a:solidFill>
                  </a:rPr>
                  <a:t>GREEN</a:t>
                </a:r>
              </a:p>
            </p:txBody>
          </p:sp>
        </p:grpSp>
      </p:grpSp>
      <p:grpSp>
        <p:nvGrpSpPr>
          <p:cNvPr id="29" name="Groupe 28"/>
          <p:cNvGrpSpPr/>
          <p:nvPr/>
        </p:nvGrpSpPr>
        <p:grpSpPr>
          <a:xfrm>
            <a:off x="1636672" y="1667939"/>
            <a:ext cx="1504169" cy="2035319"/>
            <a:chOff x="681755" y="2564405"/>
            <a:chExt cx="2005559" cy="2713758"/>
          </a:xfrm>
        </p:grpSpPr>
        <p:sp>
          <p:nvSpPr>
            <p:cNvPr id="25" name="Flèche droite 24"/>
            <p:cNvSpPr/>
            <p:nvPr/>
          </p:nvSpPr>
          <p:spPr>
            <a:xfrm>
              <a:off x="2250837" y="4852293"/>
              <a:ext cx="395362" cy="360040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" tIns="27000" rIns="27000" bIns="27000" rtlCol="0" anchor="ctr"/>
            <a:lstStyle/>
            <a:p>
              <a:pPr algn="ctr"/>
              <a:endParaRPr lang="fr-FR" sz="1050" dirty="0"/>
            </a:p>
          </p:txBody>
        </p:sp>
        <p:grpSp>
          <p:nvGrpSpPr>
            <p:cNvPr id="28" name="Groupe 27"/>
            <p:cNvGrpSpPr/>
            <p:nvPr/>
          </p:nvGrpSpPr>
          <p:grpSpPr>
            <a:xfrm>
              <a:off x="681755" y="2564405"/>
              <a:ext cx="2005559" cy="2713758"/>
              <a:chOff x="681755" y="2564405"/>
              <a:chExt cx="2005559" cy="2713758"/>
            </a:xfrm>
          </p:grpSpPr>
          <p:grpSp>
            <p:nvGrpSpPr>
              <p:cNvPr id="27" name="Groupe 26"/>
              <p:cNvGrpSpPr/>
              <p:nvPr/>
            </p:nvGrpSpPr>
            <p:grpSpPr>
              <a:xfrm>
                <a:off x="681755" y="2564405"/>
                <a:ext cx="1981726" cy="2713758"/>
                <a:chOff x="681755" y="2564405"/>
                <a:chExt cx="1981726" cy="2713758"/>
              </a:xfrm>
            </p:grpSpPr>
            <p:grpSp>
              <p:nvGrpSpPr>
                <p:cNvPr id="23" name="Groupe 22"/>
                <p:cNvGrpSpPr/>
                <p:nvPr/>
              </p:nvGrpSpPr>
              <p:grpSpPr>
                <a:xfrm>
                  <a:off x="681755" y="2564405"/>
                  <a:ext cx="1690841" cy="2713758"/>
                  <a:chOff x="681755" y="2564405"/>
                  <a:chExt cx="1690841" cy="2713758"/>
                </a:xfrm>
              </p:grpSpPr>
              <p:sp>
                <p:nvSpPr>
                  <p:cNvPr id="10" name="ZoneTexte 9"/>
                  <p:cNvSpPr txBox="1"/>
                  <p:nvPr/>
                </p:nvSpPr>
                <p:spPr>
                  <a:xfrm>
                    <a:off x="681755" y="3630413"/>
                    <a:ext cx="1666528" cy="584776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pPr algn="ctr"/>
                    <a:endParaRPr lang="fr-FR" sz="90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050" dirty="0" err="1">
                        <a:solidFill>
                          <a:schemeClr val="tx2"/>
                        </a:solidFill>
                      </a:rPr>
                      <a:t>Who</a:t>
                    </a:r>
                    <a:r>
                      <a:rPr lang="fr-FR" sz="1050" dirty="0">
                        <a:solidFill>
                          <a:schemeClr val="tx2"/>
                        </a:solidFill>
                      </a:rPr>
                      <a:t> </a:t>
                    </a:r>
                    <a:r>
                      <a:rPr lang="fr-FR" sz="1050" dirty="0" err="1">
                        <a:solidFill>
                          <a:schemeClr val="tx2"/>
                        </a:solidFill>
                      </a:rPr>
                      <a:t>pay</a:t>
                    </a:r>
                    <a:r>
                      <a:rPr lang="fr-FR" sz="1050" dirty="0">
                        <a:solidFill>
                          <a:schemeClr val="tx2"/>
                        </a:solidFill>
                      </a:rPr>
                      <a:t> ?</a:t>
                    </a:r>
                  </a:p>
                  <a:p>
                    <a:endParaRPr lang="fr-FR" sz="9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15" name="ZoneTexte 14"/>
                  <p:cNvSpPr txBox="1"/>
                  <p:nvPr/>
                </p:nvSpPr>
                <p:spPr>
                  <a:xfrm>
                    <a:off x="687732" y="2564405"/>
                    <a:ext cx="1684864" cy="646331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endParaRPr lang="fr-FR" sz="105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050" dirty="0">
                        <a:solidFill>
                          <a:schemeClr val="tx2"/>
                        </a:solidFill>
                      </a:rPr>
                      <a:t>Journal</a:t>
                    </a:r>
                  </a:p>
                  <a:p>
                    <a:pPr algn="ctr"/>
                    <a:endParaRPr lang="fr-FR" sz="105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16" name="ZoneTexte 15"/>
                  <p:cNvSpPr txBox="1"/>
                  <p:nvPr/>
                </p:nvSpPr>
                <p:spPr>
                  <a:xfrm>
                    <a:off x="681755" y="4693387"/>
                    <a:ext cx="1666528" cy="584776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pPr algn="ctr"/>
                    <a:endParaRPr lang="fr-FR" sz="90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050" dirty="0">
                        <a:solidFill>
                          <a:schemeClr val="tx2"/>
                        </a:solidFill>
                      </a:rPr>
                      <a:t>Open </a:t>
                    </a:r>
                    <a:r>
                      <a:rPr lang="fr-FR" sz="1050" dirty="0" err="1">
                        <a:solidFill>
                          <a:schemeClr val="tx2"/>
                        </a:solidFill>
                      </a:rPr>
                      <a:t>repository</a:t>
                    </a:r>
                    <a:endParaRPr lang="fr-FR" sz="1050" dirty="0">
                      <a:solidFill>
                        <a:schemeClr val="tx2"/>
                      </a:solidFill>
                    </a:endParaRPr>
                  </a:p>
                  <a:p>
                    <a:endParaRPr lang="fr-FR" sz="900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sp>
              <p:nvSpPr>
                <p:cNvPr id="24" name="Flèche droite 23"/>
                <p:cNvSpPr/>
                <p:nvPr/>
              </p:nvSpPr>
              <p:spPr>
                <a:xfrm>
                  <a:off x="2268119" y="2707550"/>
                  <a:ext cx="395362" cy="360040"/>
                </a:xfrm>
                <a:prstGeom prst="rightArrow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27000" tIns="27000" rIns="27000" bIns="27000" rtlCol="0" anchor="ctr"/>
                <a:lstStyle/>
                <a:p>
                  <a:pPr algn="ctr"/>
                  <a:endParaRPr lang="fr-FR" sz="1050" dirty="0"/>
                </a:p>
              </p:txBody>
            </p:sp>
          </p:grpSp>
          <p:sp>
            <p:nvSpPr>
              <p:cNvPr id="26" name="Flèche droite 25"/>
              <p:cNvSpPr/>
              <p:nvPr/>
            </p:nvSpPr>
            <p:spPr>
              <a:xfrm>
                <a:off x="2291952" y="3767483"/>
                <a:ext cx="395362" cy="360040"/>
              </a:xfrm>
              <a:prstGeom prst="rightArrow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7000" tIns="27000" rIns="27000" bIns="27000" rtlCol="0" anchor="ctr"/>
              <a:lstStyle/>
              <a:p>
                <a:pPr algn="ctr"/>
                <a:endParaRPr lang="fr-FR" sz="1050" dirty="0"/>
              </a:p>
            </p:txBody>
          </p:sp>
        </p:grpSp>
      </p:grpSp>
      <p:grpSp>
        <p:nvGrpSpPr>
          <p:cNvPr id="3" name="Groupe 2"/>
          <p:cNvGrpSpPr/>
          <p:nvPr/>
        </p:nvGrpSpPr>
        <p:grpSpPr>
          <a:xfrm>
            <a:off x="1636672" y="3994170"/>
            <a:ext cx="1504723" cy="600164"/>
            <a:chOff x="664206" y="5384644"/>
            <a:chExt cx="2006297" cy="800219"/>
          </a:xfrm>
        </p:grpSpPr>
        <p:sp>
          <p:nvSpPr>
            <p:cNvPr id="30" name="ZoneTexte 29"/>
            <p:cNvSpPr txBox="1"/>
            <p:nvPr/>
          </p:nvSpPr>
          <p:spPr>
            <a:xfrm>
              <a:off x="664206" y="5384644"/>
              <a:ext cx="1684864" cy="80021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lIns="27000" tIns="0" rIns="27000" bIns="0" rtlCol="0">
              <a:spAutoFit/>
            </a:bodyPr>
            <a:lstStyle/>
            <a:p>
              <a:endParaRPr lang="fr-FR" sz="1050" dirty="0">
                <a:solidFill>
                  <a:schemeClr val="tx2"/>
                </a:solidFill>
              </a:endParaRPr>
            </a:p>
            <a:p>
              <a:pPr algn="ctr"/>
              <a:r>
                <a:rPr lang="fr-FR" sz="900" dirty="0" err="1">
                  <a:solidFill>
                    <a:schemeClr val="tx2"/>
                  </a:solidFill>
                </a:rPr>
                <a:t>Which</a:t>
              </a:r>
              <a:r>
                <a:rPr lang="fr-FR" sz="900" dirty="0">
                  <a:solidFill>
                    <a:schemeClr val="tx2"/>
                  </a:solidFill>
                </a:rPr>
                <a:t> version of the </a:t>
              </a:r>
              <a:r>
                <a:rPr lang="fr-FR" sz="900" dirty="0" err="1">
                  <a:solidFill>
                    <a:schemeClr val="tx2"/>
                  </a:solidFill>
                </a:rPr>
                <a:t>paper</a:t>
              </a:r>
              <a:r>
                <a:rPr lang="fr-FR" sz="900" dirty="0">
                  <a:solidFill>
                    <a:schemeClr val="tx2"/>
                  </a:solidFill>
                </a:rPr>
                <a:t> </a:t>
              </a:r>
              <a:r>
                <a:rPr lang="fr-FR" sz="900" dirty="0" err="1">
                  <a:solidFill>
                    <a:schemeClr val="tx2"/>
                  </a:solidFill>
                </a:rPr>
                <a:t>is</a:t>
              </a:r>
              <a:r>
                <a:rPr lang="fr-FR" sz="900" dirty="0">
                  <a:solidFill>
                    <a:schemeClr val="tx2"/>
                  </a:solidFill>
                </a:rPr>
                <a:t> in OA ?</a:t>
              </a:r>
            </a:p>
            <a:p>
              <a:pPr algn="ctr"/>
              <a:endParaRPr lang="fr-FR" sz="1050" dirty="0">
                <a:solidFill>
                  <a:schemeClr val="tx2"/>
                </a:solidFill>
              </a:endParaRPr>
            </a:p>
          </p:txBody>
        </p:sp>
        <p:sp>
          <p:nvSpPr>
            <p:cNvPr id="31" name="Flèche droite 30"/>
            <p:cNvSpPr/>
            <p:nvPr/>
          </p:nvSpPr>
          <p:spPr>
            <a:xfrm>
              <a:off x="2275141" y="5535115"/>
              <a:ext cx="395362" cy="360040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" tIns="27000" rIns="27000" bIns="27000" rtlCol="0" anchor="ctr"/>
            <a:lstStyle/>
            <a:p>
              <a:pPr algn="ctr"/>
              <a:endParaRPr lang="fr-FR" sz="1050" dirty="0"/>
            </a:p>
          </p:txBody>
        </p:sp>
      </p:grpSp>
      <p:sp>
        <p:nvSpPr>
          <p:cNvPr id="6" name="ZoneTexte 5"/>
          <p:cNvSpPr txBox="1"/>
          <p:nvPr/>
        </p:nvSpPr>
        <p:spPr>
          <a:xfrm>
            <a:off x="3221850" y="4024253"/>
            <a:ext cx="2025737" cy="692497"/>
          </a:xfrm>
          <a:prstGeom prst="rect">
            <a:avLst/>
          </a:prstGeom>
          <a:solidFill>
            <a:srgbClr val="92D050"/>
          </a:solidFill>
        </p:spPr>
        <p:txBody>
          <a:bodyPr wrap="square" lIns="27000" tIns="0" rIns="27000" bIns="0" rtlCol="0">
            <a:spAutoFit/>
          </a:bodyPr>
          <a:lstStyle/>
          <a:p>
            <a:pPr algn="ctr"/>
            <a:endParaRPr lang="fr-FR" sz="1200" dirty="0">
              <a:solidFill>
                <a:schemeClr val="tx2"/>
              </a:solidFill>
            </a:endParaRPr>
          </a:p>
          <a:p>
            <a:pPr algn="ctr"/>
            <a:r>
              <a:rPr lang="fr-FR" sz="1200" b="1" dirty="0" err="1">
                <a:solidFill>
                  <a:srgbClr val="0070C0"/>
                </a:solidFill>
              </a:rPr>
              <a:t>Postprint</a:t>
            </a:r>
            <a:endParaRPr lang="fr-FR" sz="1200" b="1" dirty="0">
              <a:solidFill>
                <a:srgbClr val="0070C0"/>
              </a:solidFill>
            </a:endParaRPr>
          </a:p>
          <a:p>
            <a:pPr algn="ctr"/>
            <a:r>
              <a:rPr lang="fr-FR" sz="900" dirty="0" err="1">
                <a:solidFill>
                  <a:srgbClr val="002060"/>
                </a:solidFill>
              </a:rPr>
              <a:t>Sometimes</a:t>
            </a:r>
            <a:r>
              <a:rPr lang="fr-FR" sz="900" dirty="0">
                <a:solidFill>
                  <a:srgbClr val="002060"/>
                </a:solidFill>
              </a:rPr>
              <a:t> Publisher Version</a:t>
            </a:r>
          </a:p>
          <a:p>
            <a:pPr algn="ctr"/>
            <a:endParaRPr lang="fr-FR" sz="1200" dirty="0">
              <a:solidFill>
                <a:schemeClr val="tx2"/>
              </a:solidFill>
            </a:endParaRPr>
          </a:p>
        </p:txBody>
      </p:sp>
      <p:grpSp>
        <p:nvGrpSpPr>
          <p:cNvPr id="43" name="Groupe 42"/>
          <p:cNvGrpSpPr/>
          <p:nvPr/>
        </p:nvGrpSpPr>
        <p:grpSpPr>
          <a:xfrm>
            <a:off x="5249806" y="3555430"/>
            <a:ext cx="2542559" cy="1003283"/>
            <a:chOff x="5472782" y="4788071"/>
            <a:chExt cx="3390079" cy="1337710"/>
          </a:xfrm>
        </p:grpSpPr>
        <p:cxnSp>
          <p:nvCxnSpPr>
            <p:cNvPr id="14" name="Connecteur droit 13"/>
            <p:cNvCxnSpPr/>
            <p:nvPr/>
          </p:nvCxnSpPr>
          <p:spPr>
            <a:xfrm flipV="1">
              <a:off x="5472782" y="5212333"/>
              <a:ext cx="1187450" cy="26370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32"/>
            <p:cNvCxnSpPr>
              <a:endCxn id="40" idx="1"/>
            </p:cNvCxnSpPr>
            <p:nvPr/>
          </p:nvCxnSpPr>
          <p:spPr>
            <a:xfrm flipV="1">
              <a:off x="5472782" y="5633503"/>
              <a:ext cx="2362478" cy="53747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/>
            <p:cNvCxnSpPr/>
            <p:nvPr/>
          </p:nvCxnSpPr>
          <p:spPr>
            <a:xfrm>
              <a:off x="5472782" y="5938563"/>
              <a:ext cx="1403474" cy="187218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9" name="Image 3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5841" y="4788071"/>
              <a:ext cx="1129419" cy="556364"/>
            </a:xfrm>
            <a:prstGeom prst="rect">
              <a:avLst/>
            </a:prstGeom>
          </p:spPr>
        </p:pic>
        <p:pic>
          <p:nvPicPr>
            <p:cNvPr id="40" name="Imag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35260" y="5365671"/>
              <a:ext cx="1027601" cy="535664"/>
            </a:xfrm>
            <a:prstGeom prst="rect">
              <a:avLst/>
            </a:prstGeom>
          </p:spPr>
        </p:pic>
      </p:grpSp>
      <p:sp>
        <p:nvSpPr>
          <p:cNvPr id="32" name="Espace réservé du numéro de diapositive 1"/>
          <p:cNvSpPr txBox="1">
            <a:spLocks/>
          </p:cNvSpPr>
          <p:nvPr/>
        </p:nvSpPr>
        <p:spPr>
          <a:xfrm>
            <a:off x="8267523" y="4789386"/>
            <a:ext cx="501449" cy="273844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2B3897-519A-4D24-BC0A-D03F00678031}" type="slidenum">
              <a:rPr lang="cs-CZ" sz="1200" b="1" smtClean="0">
                <a:solidFill>
                  <a:schemeClr val="tx2"/>
                </a:solidFill>
              </a:rPr>
              <a:pPr/>
              <a:t>12</a:t>
            </a:fld>
            <a:endParaRPr lang="cs-CZ" sz="1200" b="1" dirty="0">
              <a:solidFill>
                <a:schemeClr val="tx2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597" y="4508480"/>
            <a:ext cx="931478" cy="39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9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07699" y="685579"/>
            <a:ext cx="5651897" cy="425202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00B050"/>
                </a:solidFill>
              </a:rPr>
              <a:t>Green</a:t>
            </a:r>
            <a:r>
              <a:rPr lang="fr-FR" dirty="0" smtClean="0"/>
              <a:t> or Gold Open Access ?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20" name="Groupe 19"/>
          <p:cNvGrpSpPr/>
          <p:nvPr/>
        </p:nvGrpSpPr>
        <p:grpSpPr>
          <a:xfrm>
            <a:off x="3221850" y="1319611"/>
            <a:ext cx="2025737" cy="2589639"/>
            <a:chOff x="1150938" y="2014599"/>
            <a:chExt cx="2700982" cy="3452851"/>
          </a:xfrm>
        </p:grpSpPr>
        <p:sp>
          <p:nvSpPr>
            <p:cNvPr id="8" name="ZoneTexte 7"/>
            <p:cNvSpPr txBox="1"/>
            <p:nvPr/>
          </p:nvSpPr>
          <p:spPr>
            <a:xfrm>
              <a:off x="1150938" y="4482565"/>
              <a:ext cx="2700982" cy="984885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lIns="27000" tIns="0" rIns="27000" bIns="0" rtlCol="0">
              <a:spAutoFit/>
            </a:bodyPr>
            <a:lstStyle/>
            <a:p>
              <a:endParaRPr lang="fr-FR" sz="1200" dirty="0">
                <a:solidFill>
                  <a:schemeClr val="tx2"/>
                </a:solidFill>
              </a:endParaRPr>
            </a:p>
            <a:p>
              <a:pPr algn="ctr"/>
              <a:r>
                <a:rPr lang="fr-FR" sz="1200" dirty="0" err="1">
                  <a:solidFill>
                    <a:schemeClr val="tx2"/>
                  </a:solidFill>
                </a:rPr>
                <a:t>They</a:t>
              </a:r>
              <a:r>
                <a:rPr lang="fr-FR" sz="1200" dirty="0">
                  <a:solidFill>
                    <a:schemeClr val="tx2"/>
                  </a:solidFill>
                </a:rPr>
                <a:t> </a:t>
              </a:r>
              <a:r>
                <a:rPr lang="fr-FR" sz="1200" dirty="0" err="1">
                  <a:solidFill>
                    <a:schemeClr val="tx2"/>
                  </a:solidFill>
                </a:rPr>
                <a:t>save</a:t>
              </a:r>
              <a:r>
                <a:rPr lang="fr-FR" sz="1200" dirty="0">
                  <a:solidFill>
                    <a:schemeClr val="tx2"/>
                  </a:solidFill>
                </a:rPr>
                <a:t> the article in </a:t>
              </a:r>
              <a:r>
                <a:rPr lang="fr-FR" sz="1200" dirty="0" err="1">
                  <a:solidFill>
                    <a:schemeClr val="tx2"/>
                  </a:solidFill>
                </a:rPr>
                <a:t>some</a:t>
              </a:r>
              <a:r>
                <a:rPr lang="fr-FR" sz="1200" dirty="0">
                  <a:solidFill>
                    <a:schemeClr val="tx2"/>
                  </a:solidFill>
                </a:rPr>
                <a:t> open </a:t>
              </a:r>
              <a:r>
                <a:rPr lang="fr-FR" sz="1200" dirty="0" err="1">
                  <a:solidFill>
                    <a:schemeClr val="tx2"/>
                  </a:solidFill>
                </a:rPr>
                <a:t>repository</a:t>
              </a:r>
              <a:endParaRPr lang="fr-FR" sz="1200" dirty="0">
                <a:solidFill>
                  <a:schemeClr val="tx2"/>
                </a:solidFill>
              </a:endParaRPr>
            </a:p>
            <a:p>
              <a:endParaRPr lang="fr-FR" sz="1200" dirty="0">
                <a:solidFill>
                  <a:schemeClr val="tx2"/>
                </a:solidFill>
              </a:endParaRPr>
            </a:p>
          </p:txBody>
        </p:sp>
        <p:grpSp>
          <p:nvGrpSpPr>
            <p:cNvPr id="19" name="Groupe 18"/>
            <p:cNvGrpSpPr/>
            <p:nvPr/>
          </p:nvGrpSpPr>
          <p:grpSpPr>
            <a:xfrm>
              <a:off x="1150938" y="2014599"/>
              <a:ext cx="2700982" cy="2386007"/>
              <a:chOff x="1150938" y="2014599"/>
              <a:chExt cx="2700982" cy="2386007"/>
            </a:xfrm>
          </p:grpSpPr>
          <p:sp>
            <p:nvSpPr>
              <p:cNvPr id="5" name="ZoneTexte 4"/>
              <p:cNvSpPr txBox="1"/>
              <p:nvPr/>
            </p:nvSpPr>
            <p:spPr>
              <a:xfrm>
                <a:off x="1150938" y="2348880"/>
                <a:ext cx="2700982" cy="984885"/>
              </a:xfrm>
              <a:prstGeom prst="rect">
                <a:avLst/>
              </a:prstGeom>
              <a:solidFill>
                <a:srgbClr val="8FDAFF"/>
              </a:solidFill>
            </p:spPr>
            <p:txBody>
              <a:bodyPr wrap="square" lIns="27000" tIns="0" rIns="27000" bIns="0" rtlCol="0">
                <a:spAutoFit/>
              </a:bodyPr>
              <a:lstStyle/>
              <a:p>
                <a:endParaRPr lang="fr-FR" sz="1200" dirty="0">
                  <a:solidFill>
                    <a:schemeClr val="tx2"/>
                  </a:solidFill>
                </a:endParaRPr>
              </a:p>
              <a:p>
                <a:pPr algn="ctr"/>
                <a:r>
                  <a:rPr lang="fr-FR" sz="1200" dirty="0">
                    <a:solidFill>
                      <a:schemeClr val="tx2"/>
                    </a:solidFill>
                  </a:rPr>
                  <a:t>The </a:t>
                </a:r>
                <a:r>
                  <a:rPr lang="fr-FR" sz="1200" dirty="0" err="1">
                    <a:solidFill>
                      <a:schemeClr val="tx2"/>
                    </a:solidFill>
                  </a:rPr>
                  <a:t>authors</a:t>
                </a:r>
                <a:r>
                  <a:rPr lang="fr-FR" sz="1200" dirty="0">
                    <a:solidFill>
                      <a:schemeClr val="tx2"/>
                    </a:solidFill>
                  </a:rPr>
                  <a:t> </a:t>
                </a:r>
                <a:r>
                  <a:rPr lang="fr-FR" sz="1200" dirty="0" err="1">
                    <a:solidFill>
                      <a:schemeClr val="tx2"/>
                    </a:solidFill>
                  </a:rPr>
                  <a:t>publish</a:t>
                </a:r>
                <a:r>
                  <a:rPr lang="fr-FR" sz="1200" dirty="0">
                    <a:solidFill>
                      <a:schemeClr val="tx2"/>
                    </a:solidFill>
                  </a:rPr>
                  <a:t> in a </a:t>
                </a:r>
                <a:r>
                  <a:rPr lang="fr-FR" sz="1200" dirty="0" err="1">
                    <a:solidFill>
                      <a:schemeClr val="tx2"/>
                    </a:solidFill>
                  </a:rPr>
                  <a:t>subscription</a:t>
                </a:r>
                <a:r>
                  <a:rPr lang="fr-FR" sz="1200" dirty="0">
                    <a:solidFill>
                      <a:schemeClr val="tx2"/>
                    </a:solidFill>
                  </a:rPr>
                  <a:t> journal</a:t>
                </a:r>
              </a:p>
              <a:p>
                <a:endParaRPr lang="fr-FR" sz="12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1" name="ZoneTexte 10"/>
              <p:cNvSpPr txBox="1"/>
              <p:nvPr/>
            </p:nvSpPr>
            <p:spPr>
              <a:xfrm>
                <a:off x="1150938" y="3415721"/>
                <a:ext cx="2700982" cy="984885"/>
              </a:xfrm>
              <a:prstGeom prst="rect">
                <a:avLst/>
              </a:prstGeom>
              <a:solidFill>
                <a:srgbClr val="8FDAFF"/>
              </a:solidFill>
            </p:spPr>
            <p:txBody>
              <a:bodyPr wrap="square" lIns="27000" tIns="0" rIns="27000" bIns="0" rtlCol="0">
                <a:spAutoFit/>
              </a:bodyPr>
              <a:lstStyle/>
              <a:p>
                <a:endParaRPr lang="fr-FR" sz="1200" dirty="0">
                  <a:solidFill>
                    <a:schemeClr val="tx2"/>
                  </a:solidFill>
                </a:endParaRPr>
              </a:p>
              <a:p>
                <a:pPr algn="ctr"/>
                <a:r>
                  <a:rPr lang="fr-FR" sz="1200" dirty="0" err="1">
                    <a:solidFill>
                      <a:schemeClr val="tx2"/>
                    </a:solidFill>
                  </a:rPr>
                  <a:t>University</a:t>
                </a:r>
                <a:r>
                  <a:rPr lang="fr-FR" sz="1200" dirty="0">
                    <a:solidFill>
                      <a:schemeClr val="tx2"/>
                    </a:solidFill>
                  </a:rPr>
                  <a:t> pays for </a:t>
                </a:r>
                <a:r>
                  <a:rPr lang="fr-FR" sz="1200" dirty="0" err="1">
                    <a:solidFill>
                      <a:schemeClr val="tx2"/>
                    </a:solidFill>
                  </a:rPr>
                  <a:t>subscriptions</a:t>
                </a:r>
                <a:endParaRPr lang="fr-FR" sz="1200" dirty="0">
                  <a:solidFill>
                    <a:schemeClr val="tx2"/>
                  </a:solidFill>
                </a:endParaRPr>
              </a:p>
              <a:p>
                <a:pPr algn="ctr"/>
                <a:endParaRPr lang="fr-FR" sz="12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7" name="ZoneTexte 16"/>
              <p:cNvSpPr txBox="1"/>
              <p:nvPr/>
            </p:nvSpPr>
            <p:spPr>
              <a:xfrm>
                <a:off x="2105384" y="2014599"/>
                <a:ext cx="792088" cy="215444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square" lIns="27000" tIns="0" rIns="27000" bIns="0" rtlCol="0">
                <a:spAutoFit/>
              </a:bodyPr>
              <a:lstStyle/>
              <a:p>
                <a:pPr algn="ctr"/>
                <a:r>
                  <a:rPr lang="fr-FR" sz="1050" b="1" dirty="0">
                    <a:solidFill>
                      <a:srgbClr val="002060"/>
                    </a:solidFill>
                  </a:rPr>
                  <a:t>GREEN</a:t>
                </a:r>
              </a:p>
            </p:txBody>
          </p:sp>
        </p:grpSp>
      </p:grpSp>
      <p:grpSp>
        <p:nvGrpSpPr>
          <p:cNvPr id="29" name="Groupe 28"/>
          <p:cNvGrpSpPr/>
          <p:nvPr/>
        </p:nvGrpSpPr>
        <p:grpSpPr>
          <a:xfrm>
            <a:off x="1636672" y="1667939"/>
            <a:ext cx="1504169" cy="2035319"/>
            <a:chOff x="681755" y="2564405"/>
            <a:chExt cx="2005559" cy="2713758"/>
          </a:xfrm>
        </p:grpSpPr>
        <p:sp>
          <p:nvSpPr>
            <p:cNvPr id="25" name="Flèche droite 24"/>
            <p:cNvSpPr/>
            <p:nvPr/>
          </p:nvSpPr>
          <p:spPr>
            <a:xfrm>
              <a:off x="2250837" y="4852293"/>
              <a:ext cx="395362" cy="360040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" tIns="27000" rIns="27000" bIns="27000" rtlCol="0" anchor="ctr"/>
            <a:lstStyle/>
            <a:p>
              <a:pPr algn="ctr"/>
              <a:endParaRPr lang="fr-FR" sz="1050" dirty="0"/>
            </a:p>
          </p:txBody>
        </p:sp>
        <p:grpSp>
          <p:nvGrpSpPr>
            <p:cNvPr id="28" name="Groupe 27"/>
            <p:cNvGrpSpPr/>
            <p:nvPr/>
          </p:nvGrpSpPr>
          <p:grpSpPr>
            <a:xfrm>
              <a:off x="681755" y="2564405"/>
              <a:ext cx="2005559" cy="2713758"/>
              <a:chOff x="681755" y="2564405"/>
              <a:chExt cx="2005559" cy="2713758"/>
            </a:xfrm>
          </p:grpSpPr>
          <p:grpSp>
            <p:nvGrpSpPr>
              <p:cNvPr id="27" name="Groupe 26"/>
              <p:cNvGrpSpPr/>
              <p:nvPr/>
            </p:nvGrpSpPr>
            <p:grpSpPr>
              <a:xfrm>
                <a:off x="681755" y="2564405"/>
                <a:ext cx="1981726" cy="2713758"/>
                <a:chOff x="681755" y="2564405"/>
                <a:chExt cx="1981726" cy="2713758"/>
              </a:xfrm>
            </p:grpSpPr>
            <p:grpSp>
              <p:nvGrpSpPr>
                <p:cNvPr id="23" name="Groupe 22"/>
                <p:cNvGrpSpPr/>
                <p:nvPr/>
              </p:nvGrpSpPr>
              <p:grpSpPr>
                <a:xfrm>
                  <a:off x="681755" y="2564405"/>
                  <a:ext cx="1690841" cy="2713758"/>
                  <a:chOff x="681755" y="2564405"/>
                  <a:chExt cx="1690841" cy="2713758"/>
                </a:xfrm>
              </p:grpSpPr>
              <p:sp>
                <p:nvSpPr>
                  <p:cNvPr id="10" name="ZoneTexte 9"/>
                  <p:cNvSpPr txBox="1"/>
                  <p:nvPr/>
                </p:nvSpPr>
                <p:spPr>
                  <a:xfrm>
                    <a:off x="681755" y="3630413"/>
                    <a:ext cx="1666528" cy="584776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pPr algn="ctr"/>
                    <a:endParaRPr lang="fr-FR" sz="90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050" dirty="0" err="1">
                        <a:solidFill>
                          <a:schemeClr val="tx2"/>
                        </a:solidFill>
                      </a:rPr>
                      <a:t>Who</a:t>
                    </a:r>
                    <a:r>
                      <a:rPr lang="fr-FR" sz="1050" dirty="0">
                        <a:solidFill>
                          <a:schemeClr val="tx2"/>
                        </a:solidFill>
                      </a:rPr>
                      <a:t> </a:t>
                    </a:r>
                    <a:r>
                      <a:rPr lang="fr-FR" sz="1050" dirty="0" err="1">
                        <a:solidFill>
                          <a:schemeClr val="tx2"/>
                        </a:solidFill>
                      </a:rPr>
                      <a:t>pay</a:t>
                    </a:r>
                    <a:r>
                      <a:rPr lang="fr-FR" sz="1050" dirty="0">
                        <a:solidFill>
                          <a:schemeClr val="tx2"/>
                        </a:solidFill>
                      </a:rPr>
                      <a:t> ?</a:t>
                    </a:r>
                  </a:p>
                  <a:p>
                    <a:endParaRPr lang="fr-FR" sz="9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15" name="ZoneTexte 14"/>
                  <p:cNvSpPr txBox="1"/>
                  <p:nvPr/>
                </p:nvSpPr>
                <p:spPr>
                  <a:xfrm>
                    <a:off x="687732" y="2564405"/>
                    <a:ext cx="1684864" cy="646331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endParaRPr lang="fr-FR" sz="105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050" dirty="0">
                        <a:solidFill>
                          <a:schemeClr val="tx2"/>
                        </a:solidFill>
                      </a:rPr>
                      <a:t>Journal</a:t>
                    </a:r>
                  </a:p>
                  <a:p>
                    <a:pPr algn="ctr"/>
                    <a:endParaRPr lang="fr-FR" sz="105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16" name="ZoneTexte 15"/>
                  <p:cNvSpPr txBox="1"/>
                  <p:nvPr/>
                </p:nvSpPr>
                <p:spPr>
                  <a:xfrm>
                    <a:off x="681755" y="4693387"/>
                    <a:ext cx="1666528" cy="584776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pPr algn="ctr"/>
                    <a:endParaRPr lang="fr-FR" sz="90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050" dirty="0">
                        <a:solidFill>
                          <a:schemeClr val="tx2"/>
                        </a:solidFill>
                      </a:rPr>
                      <a:t>Open </a:t>
                    </a:r>
                    <a:r>
                      <a:rPr lang="fr-FR" sz="1050" dirty="0" err="1">
                        <a:solidFill>
                          <a:schemeClr val="tx2"/>
                        </a:solidFill>
                      </a:rPr>
                      <a:t>repository</a:t>
                    </a:r>
                    <a:endParaRPr lang="fr-FR" sz="1050" dirty="0">
                      <a:solidFill>
                        <a:schemeClr val="tx2"/>
                      </a:solidFill>
                    </a:endParaRPr>
                  </a:p>
                  <a:p>
                    <a:endParaRPr lang="fr-FR" sz="900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sp>
              <p:nvSpPr>
                <p:cNvPr id="24" name="Flèche droite 23"/>
                <p:cNvSpPr/>
                <p:nvPr/>
              </p:nvSpPr>
              <p:spPr>
                <a:xfrm>
                  <a:off x="2268119" y="2707550"/>
                  <a:ext cx="395362" cy="360040"/>
                </a:xfrm>
                <a:prstGeom prst="rightArrow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27000" tIns="27000" rIns="27000" bIns="27000" rtlCol="0" anchor="ctr"/>
                <a:lstStyle/>
                <a:p>
                  <a:pPr algn="ctr"/>
                  <a:endParaRPr lang="fr-FR" sz="1050" dirty="0"/>
                </a:p>
              </p:txBody>
            </p:sp>
          </p:grpSp>
          <p:sp>
            <p:nvSpPr>
              <p:cNvPr id="26" name="Flèche droite 25"/>
              <p:cNvSpPr/>
              <p:nvPr/>
            </p:nvSpPr>
            <p:spPr>
              <a:xfrm>
                <a:off x="2291952" y="3767483"/>
                <a:ext cx="395362" cy="360040"/>
              </a:xfrm>
              <a:prstGeom prst="rightArrow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7000" tIns="27000" rIns="27000" bIns="27000" rtlCol="0" anchor="ctr"/>
              <a:lstStyle/>
              <a:p>
                <a:pPr algn="ctr"/>
                <a:endParaRPr lang="fr-FR" sz="1050" dirty="0"/>
              </a:p>
            </p:txBody>
          </p:sp>
        </p:grpSp>
      </p:grpSp>
      <p:grpSp>
        <p:nvGrpSpPr>
          <p:cNvPr id="3" name="Groupe 2"/>
          <p:cNvGrpSpPr/>
          <p:nvPr/>
        </p:nvGrpSpPr>
        <p:grpSpPr>
          <a:xfrm>
            <a:off x="1636672" y="3994170"/>
            <a:ext cx="1504723" cy="600164"/>
            <a:chOff x="664206" y="5384644"/>
            <a:chExt cx="2006297" cy="800219"/>
          </a:xfrm>
        </p:grpSpPr>
        <p:sp>
          <p:nvSpPr>
            <p:cNvPr id="30" name="ZoneTexte 29"/>
            <p:cNvSpPr txBox="1"/>
            <p:nvPr/>
          </p:nvSpPr>
          <p:spPr>
            <a:xfrm>
              <a:off x="664206" y="5384644"/>
              <a:ext cx="1684864" cy="80021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lIns="27000" tIns="0" rIns="27000" bIns="0" rtlCol="0">
              <a:spAutoFit/>
            </a:bodyPr>
            <a:lstStyle/>
            <a:p>
              <a:endParaRPr lang="fr-FR" sz="1050" dirty="0">
                <a:solidFill>
                  <a:schemeClr val="tx2"/>
                </a:solidFill>
              </a:endParaRPr>
            </a:p>
            <a:p>
              <a:pPr algn="ctr"/>
              <a:r>
                <a:rPr lang="fr-FR" sz="900" dirty="0" err="1">
                  <a:solidFill>
                    <a:schemeClr val="tx2"/>
                  </a:solidFill>
                </a:rPr>
                <a:t>Which</a:t>
              </a:r>
              <a:r>
                <a:rPr lang="fr-FR" sz="900" dirty="0">
                  <a:solidFill>
                    <a:schemeClr val="tx2"/>
                  </a:solidFill>
                </a:rPr>
                <a:t> version of the </a:t>
              </a:r>
              <a:r>
                <a:rPr lang="fr-FR" sz="900" dirty="0" err="1">
                  <a:solidFill>
                    <a:schemeClr val="tx2"/>
                  </a:solidFill>
                </a:rPr>
                <a:t>paper</a:t>
              </a:r>
              <a:r>
                <a:rPr lang="fr-FR" sz="900" dirty="0">
                  <a:solidFill>
                    <a:schemeClr val="tx2"/>
                  </a:solidFill>
                </a:rPr>
                <a:t> </a:t>
              </a:r>
              <a:r>
                <a:rPr lang="fr-FR" sz="900" dirty="0" err="1">
                  <a:solidFill>
                    <a:schemeClr val="tx2"/>
                  </a:solidFill>
                </a:rPr>
                <a:t>is</a:t>
              </a:r>
              <a:r>
                <a:rPr lang="fr-FR" sz="900" dirty="0">
                  <a:solidFill>
                    <a:schemeClr val="tx2"/>
                  </a:solidFill>
                </a:rPr>
                <a:t> in OA ?</a:t>
              </a:r>
            </a:p>
            <a:p>
              <a:pPr algn="ctr"/>
              <a:endParaRPr lang="fr-FR" sz="1050" dirty="0">
                <a:solidFill>
                  <a:schemeClr val="tx2"/>
                </a:solidFill>
              </a:endParaRPr>
            </a:p>
          </p:txBody>
        </p:sp>
        <p:sp>
          <p:nvSpPr>
            <p:cNvPr id="31" name="Flèche droite 30"/>
            <p:cNvSpPr/>
            <p:nvPr/>
          </p:nvSpPr>
          <p:spPr>
            <a:xfrm>
              <a:off x="2275141" y="5535115"/>
              <a:ext cx="395362" cy="360040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" tIns="27000" rIns="27000" bIns="27000" rtlCol="0" anchor="ctr"/>
            <a:lstStyle/>
            <a:p>
              <a:pPr algn="ctr"/>
              <a:endParaRPr lang="fr-FR" sz="1050" dirty="0"/>
            </a:p>
          </p:txBody>
        </p:sp>
      </p:grpSp>
      <p:sp>
        <p:nvSpPr>
          <p:cNvPr id="6" name="ZoneTexte 5"/>
          <p:cNvSpPr txBox="1"/>
          <p:nvPr/>
        </p:nvSpPr>
        <p:spPr>
          <a:xfrm>
            <a:off x="3221850" y="4024253"/>
            <a:ext cx="2025737" cy="553998"/>
          </a:xfrm>
          <a:prstGeom prst="rect">
            <a:avLst/>
          </a:prstGeom>
          <a:solidFill>
            <a:srgbClr val="92D050"/>
          </a:solidFill>
        </p:spPr>
        <p:txBody>
          <a:bodyPr wrap="square" lIns="27000" tIns="0" rIns="27000" bIns="0" rtlCol="0">
            <a:spAutoFit/>
          </a:bodyPr>
          <a:lstStyle/>
          <a:p>
            <a:pPr algn="ctr"/>
            <a:endParaRPr lang="fr-FR" sz="1200" dirty="0">
              <a:solidFill>
                <a:schemeClr val="tx2"/>
              </a:solidFill>
            </a:endParaRPr>
          </a:p>
          <a:p>
            <a:pPr algn="ctr"/>
            <a:r>
              <a:rPr lang="fr-FR" sz="1200" dirty="0" err="1">
                <a:solidFill>
                  <a:schemeClr val="tx2"/>
                </a:solidFill>
              </a:rPr>
              <a:t>Postprint</a:t>
            </a:r>
            <a:r>
              <a:rPr lang="fr-FR" sz="1200" dirty="0">
                <a:solidFill>
                  <a:schemeClr val="tx2"/>
                </a:solidFill>
              </a:rPr>
              <a:t> or </a:t>
            </a:r>
            <a:r>
              <a:rPr lang="fr-FR" sz="1200" dirty="0" err="1">
                <a:solidFill>
                  <a:schemeClr val="tx2"/>
                </a:solidFill>
              </a:rPr>
              <a:t>preprint</a:t>
            </a:r>
            <a:endParaRPr lang="fr-FR" sz="1200" dirty="0">
              <a:solidFill>
                <a:schemeClr val="tx2"/>
              </a:solidFill>
            </a:endParaRPr>
          </a:p>
          <a:p>
            <a:pPr algn="ctr"/>
            <a:endParaRPr lang="fr-FR" sz="1200" dirty="0">
              <a:solidFill>
                <a:schemeClr val="tx2"/>
              </a:solidFill>
            </a:endParaRPr>
          </a:p>
        </p:txBody>
      </p:sp>
      <p:cxnSp>
        <p:nvCxnSpPr>
          <p:cNvPr id="9" name="Connecteur droit 8"/>
          <p:cNvCxnSpPr/>
          <p:nvPr/>
        </p:nvCxnSpPr>
        <p:spPr>
          <a:xfrm>
            <a:off x="5247586" y="2045328"/>
            <a:ext cx="566552" cy="10736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5814138" y="2045328"/>
            <a:ext cx="1791452" cy="755385"/>
          </a:xfrm>
          <a:prstGeom prst="rect">
            <a:avLst/>
          </a:prstGeom>
          <a:solidFill>
            <a:srgbClr val="99FF66"/>
          </a:solidFill>
        </p:spPr>
        <p:txBody>
          <a:bodyPr wrap="square" lIns="108000" tIns="54000" rIns="27000" bIns="54000" rtlCol="0">
            <a:spAutoFit/>
          </a:bodyPr>
          <a:lstStyle/>
          <a:p>
            <a:r>
              <a:rPr lang="fr-FR" sz="1200" dirty="0">
                <a:solidFill>
                  <a:schemeClr val="tx2"/>
                </a:solidFill>
              </a:rPr>
              <a:t>Check the publishers’ conditions on </a:t>
            </a:r>
          </a:p>
          <a:p>
            <a:r>
              <a:rPr lang="fr-FR" dirty="0">
                <a:solidFill>
                  <a:schemeClr val="tx2"/>
                </a:solidFill>
                <a:hlinkClick r:id="rId2"/>
              </a:rPr>
              <a:t>Sherpa Romeo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32" name="Espace réservé du numéro de diapositive 1"/>
          <p:cNvSpPr txBox="1">
            <a:spLocks/>
          </p:cNvSpPr>
          <p:nvPr/>
        </p:nvSpPr>
        <p:spPr>
          <a:xfrm>
            <a:off x="8267523" y="4782012"/>
            <a:ext cx="501449" cy="273844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2B3897-519A-4D24-BC0A-D03F00678031}" type="slidenum">
              <a:rPr lang="cs-CZ" sz="1200" b="1" smtClean="0">
                <a:solidFill>
                  <a:schemeClr val="tx2"/>
                </a:solidFill>
              </a:rPr>
              <a:pPr/>
              <a:t>13</a:t>
            </a:fld>
            <a:endParaRPr lang="cs-CZ" sz="1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97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07699" y="685579"/>
            <a:ext cx="5651897" cy="42520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Green or </a:t>
            </a:r>
            <a:r>
              <a:rPr lang="fr-FR" dirty="0" smtClean="0">
                <a:solidFill>
                  <a:srgbClr val="FFC000"/>
                </a:solidFill>
              </a:rPr>
              <a:t>Gold</a:t>
            </a:r>
            <a:r>
              <a:rPr lang="fr-FR" dirty="0" smtClean="0"/>
              <a:t> Open Access ?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29" name="Groupe 28"/>
          <p:cNvGrpSpPr/>
          <p:nvPr/>
        </p:nvGrpSpPr>
        <p:grpSpPr>
          <a:xfrm>
            <a:off x="1636672" y="1667939"/>
            <a:ext cx="1504169" cy="2035319"/>
            <a:chOff x="681755" y="2564405"/>
            <a:chExt cx="2005559" cy="2713758"/>
          </a:xfrm>
        </p:grpSpPr>
        <p:sp>
          <p:nvSpPr>
            <p:cNvPr id="25" name="Flèche droite 24"/>
            <p:cNvSpPr/>
            <p:nvPr/>
          </p:nvSpPr>
          <p:spPr>
            <a:xfrm>
              <a:off x="2250837" y="4852293"/>
              <a:ext cx="395362" cy="360040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" tIns="27000" rIns="27000" bIns="27000" rtlCol="0" anchor="ctr"/>
            <a:lstStyle/>
            <a:p>
              <a:pPr algn="ctr"/>
              <a:endParaRPr lang="fr-FR" sz="1050" dirty="0"/>
            </a:p>
          </p:txBody>
        </p:sp>
        <p:grpSp>
          <p:nvGrpSpPr>
            <p:cNvPr id="28" name="Groupe 27"/>
            <p:cNvGrpSpPr/>
            <p:nvPr/>
          </p:nvGrpSpPr>
          <p:grpSpPr>
            <a:xfrm>
              <a:off x="681755" y="2564405"/>
              <a:ext cx="2005559" cy="2713758"/>
              <a:chOff x="681755" y="2564405"/>
              <a:chExt cx="2005559" cy="2713758"/>
            </a:xfrm>
          </p:grpSpPr>
          <p:grpSp>
            <p:nvGrpSpPr>
              <p:cNvPr id="27" name="Groupe 26"/>
              <p:cNvGrpSpPr/>
              <p:nvPr/>
            </p:nvGrpSpPr>
            <p:grpSpPr>
              <a:xfrm>
                <a:off x="681755" y="2564405"/>
                <a:ext cx="1981726" cy="2713758"/>
                <a:chOff x="681755" y="2564405"/>
                <a:chExt cx="1981726" cy="2713758"/>
              </a:xfrm>
            </p:grpSpPr>
            <p:grpSp>
              <p:nvGrpSpPr>
                <p:cNvPr id="23" name="Groupe 22"/>
                <p:cNvGrpSpPr/>
                <p:nvPr/>
              </p:nvGrpSpPr>
              <p:grpSpPr>
                <a:xfrm>
                  <a:off x="681755" y="2564405"/>
                  <a:ext cx="1690841" cy="2713758"/>
                  <a:chOff x="681755" y="2564405"/>
                  <a:chExt cx="1690841" cy="2713758"/>
                </a:xfrm>
              </p:grpSpPr>
              <p:sp>
                <p:nvSpPr>
                  <p:cNvPr id="10" name="ZoneTexte 9"/>
                  <p:cNvSpPr txBox="1"/>
                  <p:nvPr/>
                </p:nvSpPr>
                <p:spPr>
                  <a:xfrm>
                    <a:off x="681755" y="3630413"/>
                    <a:ext cx="1666528" cy="584776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pPr algn="ctr"/>
                    <a:endParaRPr lang="fr-FR" sz="90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050" dirty="0" err="1">
                        <a:solidFill>
                          <a:schemeClr val="tx2"/>
                        </a:solidFill>
                      </a:rPr>
                      <a:t>Who</a:t>
                    </a:r>
                    <a:r>
                      <a:rPr lang="fr-FR" sz="1050" dirty="0">
                        <a:solidFill>
                          <a:schemeClr val="tx2"/>
                        </a:solidFill>
                      </a:rPr>
                      <a:t> </a:t>
                    </a:r>
                    <a:r>
                      <a:rPr lang="fr-FR" sz="1050" dirty="0" err="1">
                        <a:solidFill>
                          <a:schemeClr val="tx2"/>
                        </a:solidFill>
                      </a:rPr>
                      <a:t>pay</a:t>
                    </a:r>
                    <a:r>
                      <a:rPr lang="fr-FR" sz="1050" dirty="0">
                        <a:solidFill>
                          <a:schemeClr val="tx2"/>
                        </a:solidFill>
                      </a:rPr>
                      <a:t> ?</a:t>
                    </a:r>
                  </a:p>
                  <a:p>
                    <a:endParaRPr lang="fr-FR" sz="9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15" name="ZoneTexte 14"/>
                  <p:cNvSpPr txBox="1"/>
                  <p:nvPr/>
                </p:nvSpPr>
                <p:spPr>
                  <a:xfrm>
                    <a:off x="687732" y="2564405"/>
                    <a:ext cx="1684864" cy="646331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endParaRPr lang="fr-FR" sz="105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050" dirty="0">
                        <a:solidFill>
                          <a:schemeClr val="tx2"/>
                        </a:solidFill>
                      </a:rPr>
                      <a:t>Journal</a:t>
                    </a:r>
                  </a:p>
                  <a:p>
                    <a:pPr algn="ctr"/>
                    <a:endParaRPr lang="fr-FR" sz="105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16" name="ZoneTexte 15"/>
                  <p:cNvSpPr txBox="1"/>
                  <p:nvPr/>
                </p:nvSpPr>
                <p:spPr>
                  <a:xfrm>
                    <a:off x="681755" y="4693387"/>
                    <a:ext cx="1666528" cy="584776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pPr algn="ctr"/>
                    <a:endParaRPr lang="fr-FR" sz="90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050" dirty="0">
                        <a:solidFill>
                          <a:schemeClr val="tx2"/>
                        </a:solidFill>
                      </a:rPr>
                      <a:t>Open </a:t>
                    </a:r>
                    <a:r>
                      <a:rPr lang="fr-FR" sz="1050" dirty="0" err="1">
                        <a:solidFill>
                          <a:schemeClr val="tx2"/>
                        </a:solidFill>
                      </a:rPr>
                      <a:t>repository</a:t>
                    </a:r>
                    <a:endParaRPr lang="fr-FR" sz="1050" dirty="0">
                      <a:solidFill>
                        <a:schemeClr val="tx2"/>
                      </a:solidFill>
                    </a:endParaRPr>
                  </a:p>
                  <a:p>
                    <a:endParaRPr lang="fr-FR" sz="900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sp>
              <p:nvSpPr>
                <p:cNvPr id="24" name="Flèche droite 23"/>
                <p:cNvSpPr/>
                <p:nvPr/>
              </p:nvSpPr>
              <p:spPr>
                <a:xfrm>
                  <a:off x="2268119" y="2707550"/>
                  <a:ext cx="395362" cy="360040"/>
                </a:xfrm>
                <a:prstGeom prst="rightArrow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27000" tIns="27000" rIns="27000" bIns="27000" rtlCol="0" anchor="ctr"/>
                <a:lstStyle/>
                <a:p>
                  <a:pPr algn="ctr"/>
                  <a:endParaRPr lang="fr-FR" sz="1050" dirty="0"/>
                </a:p>
              </p:txBody>
            </p:sp>
          </p:grpSp>
          <p:sp>
            <p:nvSpPr>
              <p:cNvPr id="26" name="Flèche droite 25"/>
              <p:cNvSpPr/>
              <p:nvPr/>
            </p:nvSpPr>
            <p:spPr>
              <a:xfrm>
                <a:off x="2291952" y="3767483"/>
                <a:ext cx="395362" cy="360040"/>
              </a:xfrm>
              <a:prstGeom prst="rightArrow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7000" tIns="27000" rIns="27000" bIns="27000" rtlCol="0" anchor="ctr"/>
              <a:lstStyle/>
              <a:p>
                <a:pPr algn="ctr"/>
                <a:endParaRPr lang="fr-FR" sz="1050" dirty="0"/>
              </a:p>
            </p:txBody>
          </p:sp>
        </p:grpSp>
      </p:grpSp>
      <p:grpSp>
        <p:nvGrpSpPr>
          <p:cNvPr id="3" name="Groupe 2"/>
          <p:cNvGrpSpPr/>
          <p:nvPr/>
        </p:nvGrpSpPr>
        <p:grpSpPr>
          <a:xfrm>
            <a:off x="1636672" y="3994170"/>
            <a:ext cx="1504723" cy="600164"/>
            <a:chOff x="664206" y="5384644"/>
            <a:chExt cx="2006297" cy="800219"/>
          </a:xfrm>
        </p:grpSpPr>
        <p:sp>
          <p:nvSpPr>
            <p:cNvPr id="30" name="ZoneTexte 29"/>
            <p:cNvSpPr txBox="1"/>
            <p:nvPr/>
          </p:nvSpPr>
          <p:spPr>
            <a:xfrm>
              <a:off x="664206" y="5384644"/>
              <a:ext cx="1684864" cy="80021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lIns="27000" tIns="0" rIns="27000" bIns="0" rtlCol="0">
              <a:spAutoFit/>
            </a:bodyPr>
            <a:lstStyle/>
            <a:p>
              <a:endParaRPr lang="fr-FR" sz="1050" dirty="0">
                <a:solidFill>
                  <a:schemeClr val="tx2"/>
                </a:solidFill>
              </a:endParaRPr>
            </a:p>
            <a:p>
              <a:pPr algn="ctr"/>
              <a:r>
                <a:rPr lang="fr-FR" sz="900" dirty="0" err="1">
                  <a:solidFill>
                    <a:schemeClr val="tx2"/>
                  </a:solidFill>
                </a:rPr>
                <a:t>Which</a:t>
              </a:r>
              <a:r>
                <a:rPr lang="fr-FR" sz="900" dirty="0">
                  <a:solidFill>
                    <a:schemeClr val="tx2"/>
                  </a:solidFill>
                </a:rPr>
                <a:t> version of the </a:t>
              </a:r>
              <a:r>
                <a:rPr lang="fr-FR" sz="900" dirty="0" err="1">
                  <a:solidFill>
                    <a:schemeClr val="tx2"/>
                  </a:solidFill>
                </a:rPr>
                <a:t>paper</a:t>
              </a:r>
              <a:r>
                <a:rPr lang="fr-FR" sz="900" dirty="0">
                  <a:solidFill>
                    <a:schemeClr val="tx2"/>
                  </a:solidFill>
                </a:rPr>
                <a:t> </a:t>
              </a:r>
              <a:r>
                <a:rPr lang="fr-FR" sz="900" dirty="0" err="1">
                  <a:solidFill>
                    <a:schemeClr val="tx2"/>
                  </a:solidFill>
                </a:rPr>
                <a:t>is</a:t>
              </a:r>
              <a:r>
                <a:rPr lang="fr-FR" sz="900" dirty="0">
                  <a:solidFill>
                    <a:schemeClr val="tx2"/>
                  </a:solidFill>
                </a:rPr>
                <a:t> in OA ?</a:t>
              </a:r>
            </a:p>
            <a:p>
              <a:pPr algn="ctr"/>
              <a:endParaRPr lang="fr-FR" sz="1050" dirty="0">
                <a:solidFill>
                  <a:schemeClr val="tx2"/>
                </a:solidFill>
              </a:endParaRPr>
            </a:p>
          </p:txBody>
        </p:sp>
        <p:sp>
          <p:nvSpPr>
            <p:cNvPr id="31" name="Flèche droite 30"/>
            <p:cNvSpPr/>
            <p:nvPr/>
          </p:nvSpPr>
          <p:spPr>
            <a:xfrm>
              <a:off x="2275141" y="5535115"/>
              <a:ext cx="395362" cy="360040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" tIns="27000" rIns="27000" bIns="27000" rtlCol="0" anchor="ctr"/>
            <a:lstStyle/>
            <a:p>
              <a:pPr algn="ctr"/>
              <a:endParaRPr lang="fr-FR" sz="1050" dirty="0"/>
            </a:p>
          </p:txBody>
        </p:sp>
      </p:grpSp>
      <p:grpSp>
        <p:nvGrpSpPr>
          <p:cNvPr id="13" name="Groupe 12"/>
          <p:cNvGrpSpPr/>
          <p:nvPr/>
        </p:nvGrpSpPr>
        <p:grpSpPr>
          <a:xfrm>
            <a:off x="3273948" y="1404416"/>
            <a:ext cx="2025737" cy="3203918"/>
            <a:chOff x="2663788" y="1645832"/>
            <a:chExt cx="2700982" cy="4271891"/>
          </a:xfrm>
        </p:grpSpPr>
        <p:grpSp>
          <p:nvGrpSpPr>
            <p:cNvPr id="22" name="Groupe 21"/>
            <p:cNvGrpSpPr/>
            <p:nvPr/>
          </p:nvGrpSpPr>
          <p:grpSpPr>
            <a:xfrm>
              <a:off x="2663788" y="1645832"/>
              <a:ext cx="2700982" cy="3448983"/>
              <a:chOff x="4067944" y="2014599"/>
              <a:chExt cx="2700982" cy="3448983"/>
            </a:xfrm>
          </p:grpSpPr>
          <p:sp>
            <p:nvSpPr>
              <p:cNvPr id="9" name="ZoneTexte 8"/>
              <p:cNvSpPr txBox="1"/>
              <p:nvPr/>
            </p:nvSpPr>
            <p:spPr>
              <a:xfrm>
                <a:off x="4067944" y="4478697"/>
                <a:ext cx="2700982" cy="984885"/>
              </a:xfrm>
              <a:prstGeom prst="rect">
                <a:avLst/>
              </a:prstGeom>
              <a:solidFill>
                <a:srgbClr val="8FDAFF"/>
              </a:solidFill>
            </p:spPr>
            <p:txBody>
              <a:bodyPr wrap="square" lIns="27000" tIns="0" rIns="27000" bIns="0" rtlCol="0">
                <a:spAutoFit/>
              </a:bodyPr>
              <a:lstStyle/>
              <a:p>
                <a:endParaRPr lang="fr-FR" sz="1200" dirty="0">
                  <a:solidFill>
                    <a:schemeClr val="tx2"/>
                  </a:solidFill>
                </a:endParaRPr>
              </a:p>
              <a:p>
                <a:pPr algn="ctr"/>
                <a:r>
                  <a:rPr lang="fr-FR" sz="1200" dirty="0" err="1">
                    <a:solidFill>
                      <a:schemeClr val="tx2"/>
                    </a:solidFill>
                  </a:rPr>
                  <a:t>They</a:t>
                </a:r>
                <a:r>
                  <a:rPr lang="fr-FR" sz="1200" dirty="0">
                    <a:solidFill>
                      <a:schemeClr val="tx2"/>
                    </a:solidFill>
                  </a:rPr>
                  <a:t> </a:t>
                </a:r>
                <a:r>
                  <a:rPr lang="fr-FR" sz="1200" dirty="0" err="1">
                    <a:solidFill>
                      <a:schemeClr val="tx2"/>
                    </a:solidFill>
                  </a:rPr>
                  <a:t>may</a:t>
                </a:r>
                <a:r>
                  <a:rPr lang="fr-FR" sz="1200" dirty="0">
                    <a:solidFill>
                      <a:schemeClr val="tx2"/>
                    </a:solidFill>
                  </a:rPr>
                  <a:t> </a:t>
                </a:r>
                <a:r>
                  <a:rPr lang="fr-FR" sz="1200" dirty="0" err="1">
                    <a:solidFill>
                      <a:schemeClr val="tx2"/>
                    </a:solidFill>
                  </a:rPr>
                  <a:t>save</a:t>
                </a:r>
                <a:r>
                  <a:rPr lang="fr-FR" sz="1200" dirty="0">
                    <a:solidFill>
                      <a:schemeClr val="tx2"/>
                    </a:solidFill>
                  </a:rPr>
                  <a:t> the article in </a:t>
                </a:r>
                <a:r>
                  <a:rPr lang="fr-FR" sz="1200" dirty="0" err="1">
                    <a:solidFill>
                      <a:schemeClr val="tx2"/>
                    </a:solidFill>
                  </a:rPr>
                  <a:t>some</a:t>
                </a:r>
                <a:r>
                  <a:rPr lang="fr-FR" sz="1200" dirty="0">
                    <a:solidFill>
                      <a:schemeClr val="tx2"/>
                    </a:solidFill>
                  </a:rPr>
                  <a:t> open </a:t>
                </a:r>
                <a:r>
                  <a:rPr lang="fr-FR" sz="1200" dirty="0" err="1">
                    <a:solidFill>
                      <a:schemeClr val="tx2"/>
                    </a:solidFill>
                  </a:rPr>
                  <a:t>repository</a:t>
                </a:r>
                <a:endParaRPr lang="fr-FR" sz="1200" dirty="0">
                  <a:solidFill>
                    <a:schemeClr val="tx2"/>
                  </a:solidFill>
                </a:endParaRPr>
              </a:p>
              <a:p>
                <a:endParaRPr lang="fr-FR" sz="1200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1" name="Groupe 20"/>
              <p:cNvGrpSpPr/>
              <p:nvPr/>
            </p:nvGrpSpPr>
            <p:grpSpPr>
              <a:xfrm>
                <a:off x="4067944" y="2014599"/>
                <a:ext cx="2700982" cy="2347563"/>
                <a:chOff x="4067944" y="2014599"/>
                <a:chExt cx="2700982" cy="2347563"/>
              </a:xfrm>
            </p:grpSpPr>
            <p:sp>
              <p:nvSpPr>
                <p:cNvPr id="12" name="ZoneTexte 11"/>
                <p:cNvSpPr txBox="1"/>
                <p:nvPr/>
              </p:nvSpPr>
              <p:spPr>
                <a:xfrm>
                  <a:off x="4067944" y="3408054"/>
                  <a:ext cx="2700982" cy="954108"/>
                </a:xfrm>
                <a:prstGeom prst="rect">
                  <a:avLst/>
                </a:prstGeom>
                <a:solidFill>
                  <a:srgbClr val="FFC000"/>
                </a:solidFill>
              </p:spPr>
              <p:txBody>
                <a:bodyPr wrap="square" lIns="27000" tIns="0" rIns="27000" bIns="0" rtlCol="0">
                  <a:spAutoFit/>
                </a:bodyPr>
                <a:lstStyle/>
                <a:p>
                  <a:endParaRPr lang="fr-FR" sz="1200" dirty="0">
                    <a:solidFill>
                      <a:schemeClr val="tx2"/>
                    </a:solidFill>
                  </a:endParaRPr>
                </a:p>
                <a:p>
                  <a:pPr algn="ctr"/>
                  <a:r>
                    <a:rPr lang="fr-FR" sz="1050" dirty="0">
                      <a:solidFill>
                        <a:schemeClr val="tx2"/>
                      </a:solidFill>
                    </a:rPr>
                    <a:t>The </a:t>
                  </a:r>
                  <a:r>
                    <a:rPr lang="fr-FR" sz="1050" dirty="0" err="1">
                      <a:solidFill>
                        <a:schemeClr val="tx2"/>
                      </a:solidFill>
                    </a:rPr>
                    <a:t>authors</a:t>
                  </a:r>
                  <a:r>
                    <a:rPr lang="fr-FR" sz="1050" dirty="0">
                      <a:solidFill>
                        <a:schemeClr val="tx2"/>
                      </a:solidFill>
                    </a:rPr>
                    <a:t> or </a:t>
                  </a:r>
                  <a:r>
                    <a:rPr lang="fr-FR" sz="1050" dirty="0" err="1">
                      <a:solidFill>
                        <a:schemeClr val="tx2"/>
                      </a:solidFill>
                    </a:rPr>
                    <a:t>their</a:t>
                  </a:r>
                  <a:r>
                    <a:rPr lang="fr-FR" sz="1050" dirty="0">
                      <a:solidFill>
                        <a:schemeClr val="tx2"/>
                      </a:solidFill>
                    </a:rPr>
                    <a:t> institution </a:t>
                  </a:r>
                  <a:r>
                    <a:rPr lang="fr-FR" sz="1050" dirty="0" err="1">
                      <a:solidFill>
                        <a:schemeClr val="tx2"/>
                      </a:solidFill>
                    </a:rPr>
                    <a:t>pay</a:t>
                  </a:r>
                  <a:r>
                    <a:rPr lang="fr-FR" sz="1050" dirty="0">
                      <a:solidFill>
                        <a:schemeClr val="tx2"/>
                      </a:solidFill>
                    </a:rPr>
                    <a:t> APC to the </a:t>
                  </a:r>
                  <a:r>
                    <a:rPr lang="fr-FR" sz="1050" dirty="0" err="1">
                      <a:solidFill>
                        <a:schemeClr val="tx2"/>
                      </a:solidFill>
                    </a:rPr>
                    <a:t>publisher</a:t>
                  </a:r>
                  <a:endParaRPr lang="fr-FR" sz="1050" dirty="0">
                    <a:solidFill>
                      <a:schemeClr val="tx2"/>
                    </a:solidFill>
                  </a:endParaRPr>
                </a:p>
                <a:p>
                  <a:pPr algn="ctr"/>
                  <a:endParaRPr lang="fr-FR" sz="1350" dirty="0">
                    <a:solidFill>
                      <a:schemeClr val="tx2"/>
                    </a:solidFill>
                  </a:endParaRPr>
                </a:p>
              </p:txBody>
            </p:sp>
            <p:grpSp>
              <p:nvGrpSpPr>
                <p:cNvPr id="20" name="Groupe 19"/>
                <p:cNvGrpSpPr/>
                <p:nvPr/>
              </p:nvGrpSpPr>
              <p:grpSpPr>
                <a:xfrm>
                  <a:off x="4067944" y="2014599"/>
                  <a:ext cx="2700982" cy="1319166"/>
                  <a:chOff x="4067944" y="2014599"/>
                  <a:chExt cx="2700982" cy="1319166"/>
                </a:xfrm>
              </p:grpSpPr>
              <p:sp>
                <p:nvSpPr>
                  <p:cNvPr id="7" name="ZoneTexte 6"/>
                  <p:cNvSpPr txBox="1"/>
                  <p:nvPr/>
                </p:nvSpPr>
                <p:spPr>
                  <a:xfrm>
                    <a:off x="4067944" y="2348880"/>
                    <a:ext cx="2700982" cy="984885"/>
                  </a:xfrm>
                  <a:prstGeom prst="rect">
                    <a:avLst/>
                  </a:prstGeom>
                  <a:solidFill>
                    <a:srgbClr val="FFC000"/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endParaRPr lang="fr-FR" sz="120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200" dirty="0">
                        <a:solidFill>
                          <a:schemeClr val="tx2"/>
                        </a:solidFill>
                      </a:rPr>
                      <a:t>The </a:t>
                    </a:r>
                    <a:r>
                      <a:rPr lang="fr-FR" sz="1200" dirty="0" err="1">
                        <a:solidFill>
                          <a:schemeClr val="tx2"/>
                        </a:solidFill>
                      </a:rPr>
                      <a:t>authors</a:t>
                    </a:r>
                    <a:r>
                      <a:rPr lang="fr-FR" sz="1200" dirty="0">
                        <a:solidFill>
                          <a:schemeClr val="tx2"/>
                        </a:solidFill>
                      </a:rPr>
                      <a:t> </a:t>
                    </a:r>
                    <a:r>
                      <a:rPr lang="fr-FR" sz="1200" dirty="0" err="1">
                        <a:solidFill>
                          <a:schemeClr val="tx2"/>
                        </a:solidFill>
                      </a:rPr>
                      <a:t>publish</a:t>
                    </a:r>
                    <a:r>
                      <a:rPr lang="fr-FR" sz="1200" dirty="0">
                        <a:solidFill>
                          <a:schemeClr val="tx2"/>
                        </a:solidFill>
                      </a:rPr>
                      <a:t> in Open Access in a journal</a:t>
                    </a:r>
                  </a:p>
                  <a:p>
                    <a:endParaRPr lang="fr-FR" sz="12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18" name="ZoneTexte 17"/>
                  <p:cNvSpPr txBox="1"/>
                  <p:nvPr/>
                </p:nvSpPr>
                <p:spPr>
                  <a:xfrm>
                    <a:off x="5058394" y="2014599"/>
                    <a:ext cx="720080" cy="215444"/>
                  </a:xfrm>
                  <a:prstGeom prst="rect">
                    <a:avLst/>
                  </a:prstGeom>
                  <a:solidFill>
                    <a:srgbClr val="FFC000"/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pPr algn="ctr"/>
                    <a:r>
                      <a:rPr lang="fr-FR" sz="1050" b="1" dirty="0">
                        <a:solidFill>
                          <a:srgbClr val="002060"/>
                        </a:solidFill>
                      </a:rPr>
                      <a:t>GOLD</a:t>
                    </a:r>
                  </a:p>
                </p:txBody>
              </p:sp>
            </p:grpSp>
          </p:grpSp>
        </p:grpSp>
        <p:sp>
          <p:nvSpPr>
            <p:cNvPr id="32" name="ZoneTexte 31"/>
            <p:cNvSpPr txBox="1"/>
            <p:nvPr/>
          </p:nvSpPr>
          <p:spPr>
            <a:xfrm>
              <a:off x="2663788" y="5179059"/>
              <a:ext cx="2700982" cy="738664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lIns="27000" tIns="0" rIns="27000" bIns="0" rtlCol="0">
              <a:spAutoFit/>
            </a:bodyPr>
            <a:lstStyle/>
            <a:p>
              <a:pPr algn="ctr"/>
              <a:endParaRPr lang="fr-FR" sz="1200" dirty="0">
                <a:solidFill>
                  <a:schemeClr val="tx2"/>
                </a:solidFill>
              </a:endParaRPr>
            </a:p>
            <a:p>
              <a:pPr algn="ctr"/>
              <a:r>
                <a:rPr lang="fr-FR" sz="1200" dirty="0" err="1">
                  <a:solidFill>
                    <a:schemeClr val="tx2"/>
                  </a:solidFill>
                </a:rPr>
                <a:t>Published</a:t>
              </a:r>
              <a:r>
                <a:rPr lang="fr-FR" sz="1200" dirty="0">
                  <a:solidFill>
                    <a:schemeClr val="tx2"/>
                  </a:solidFill>
                </a:rPr>
                <a:t> article</a:t>
              </a:r>
            </a:p>
            <a:p>
              <a:pPr algn="ctr"/>
              <a:endParaRPr lang="fr-FR" sz="1200" dirty="0">
                <a:solidFill>
                  <a:schemeClr val="tx2"/>
                </a:solidFill>
              </a:endParaRPr>
            </a:p>
          </p:txBody>
        </p:sp>
      </p:grpSp>
      <p:cxnSp>
        <p:nvCxnSpPr>
          <p:cNvPr id="33" name="Connecteur droit 32"/>
          <p:cNvCxnSpPr/>
          <p:nvPr/>
        </p:nvCxnSpPr>
        <p:spPr>
          <a:xfrm flipV="1">
            <a:off x="5279323" y="2618482"/>
            <a:ext cx="514454" cy="234653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5770966" y="2323543"/>
            <a:ext cx="1663352" cy="5707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lIns="81000" tIns="54000" rIns="27000" bIns="54000" rtlCol="0">
            <a:spAutoFit/>
          </a:bodyPr>
          <a:lstStyle/>
          <a:p>
            <a:pPr algn="ctr"/>
            <a:r>
              <a:rPr lang="fr-FR" sz="1500" dirty="0">
                <a:solidFill>
                  <a:schemeClr val="tx2"/>
                </a:solidFill>
              </a:rPr>
              <a:t>Article Processing Charges</a:t>
            </a:r>
            <a:endParaRPr lang="fr-FR" sz="1200" dirty="0">
              <a:solidFill>
                <a:schemeClr val="tx2"/>
              </a:solidFill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/>
        </p:nvSpPr>
        <p:spPr>
          <a:xfrm>
            <a:off x="8267523" y="4782012"/>
            <a:ext cx="501449" cy="273844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2B3897-519A-4D24-BC0A-D03F00678031}" type="slidenum">
              <a:rPr lang="cs-CZ" sz="1200" b="1" smtClean="0">
                <a:solidFill>
                  <a:schemeClr val="tx2"/>
                </a:solidFill>
              </a:rPr>
              <a:pPr/>
              <a:t>14</a:t>
            </a:fld>
            <a:endParaRPr lang="cs-CZ" sz="1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80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07699" y="685579"/>
            <a:ext cx="5651897" cy="42520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Green or </a:t>
            </a:r>
            <a:r>
              <a:rPr lang="fr-FR" dirty="0" smtClean="0">
                <a:solidFill>
                  <a:srgbClr val="FFC000"/>
                </a:solidFill>
              </a:rPr>
              <a:t>Gold</a:t>
            </a:r>
            <a:r>
              <a:rPr lang="fr-FR" dirty="0" smtClean="0"/>
              <a:t> Open Access ?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29" name="Groupe 28"/>
          <p:cNvGrpSpPr/>
          <p:nvPr/>
        </p:nvGrpSpPr>
        <p:grpSpPr>
          <a:xfrm>
            <a:off x="1636672" y="1667939"/>
            <a:ext cx="1504169" cy="2035319"/>
            <a:chOff x="681755" y="2564405"/>
            <a:chExt cx="2005559" cy="2713758"/>
          </a:xfrm>
        </p:grpSpPr>
        <p:sp>
          <p:nvSpPr>
            <p:cNvPr id="25" name="Flèche droite 24"/>
            <p:cNvSpPr/>
            <p:nvPr/>
          </p:nvSpPr>
          <p:spPr>
            <a:xfrm>
              <a:off x="2250837" y="4852293"/>
              <a:ext cx="395362" cy="360040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" tIns="27000" rIns="27000" bIns="27000" rtlCol="0" anchor="ctr"/>
            <a:lstStyle/>
            <a:p>
              <a:pPr algn="ctr"/>
              <a:endParaRPr lang="fr-FR" sz="1050" dirty="0"/>
            </a:p>
          </p:txBody>
        </p:sp>
        <p:grpSp>
          <p:nvGrpSpPr>
            <p:cNvPr id="28" name="Groupe 27"/>
            <p:cNvGrpSpPr/>
            <p:nvPr/>
          </p:nvGrpSpPr>
          <p:grpSpPr>
            <a:xfrm>
              <a:off x="681755" y="2564405"/>
              <a:ext cx="2005559" cy="2713758"/>
              <a:chOff x="681755" y="2564405"/>
              <a:chExt cx="2005559" cy="2713758"/>
            </a:xfrm>
          </p:grpSpPr>
          <p:grpSp>
            <p:nvGrpSpPr>
              <p:cNvPr id="27" name="Groupe 26"/>
              <p:cNvGrpSpPr/>
              <p:nvPr/>
            </p:nvGrpSpPr>
            <p:grpSpPr>
              <a:xfrm>
                <a:off x="681755" y="2564405"/>
                <a:ext cx="1981726" cy="2713758"/>
                <a:chOff x="681755" y="2564405"/>
                <a:chExt cx="1981726" cy="2713758"/>
              </a:xfrm>
            </p:grpSpPr>
            <p:grpSp>
              <p:nvGrpSpPr>
                <p:cNvPr id="23" name="Groupe 22"/>
                <p:cNvGrpSpPr/>
                <p:nvPr/>
              </p:nvGrpSpPr>
              <p:grpSpPr>
                <a:xfrm>
                  <a:off x="681755" y="2564405"/>
                  <a:ext cx="1690841" cy="2713758"/>
                  <a:chOff x="681755" y="2564405"/>
                  <a:chExt cx="1690841" cy="2713758"/>
                </a:xfrm>
              </p:grpSpPr>
              <p:sp>
                <p:nvSpPr>
                  <p:cNvPr id="10" name="ZoneTexte 9"/>
                  <p:cNvSpPr txBox="1"/>
                  <p:nvPr/>
                </p:nvSpPr>
                <p:spPr>
                  <a:xfrm>
                    <a:off x="681755" y="3630413"/>
                    <a:ext cx="1666528" cy="584776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pPr algn="ctr"/>
                    <a:endParaRPr lang="fr-FR" sz="90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050" dirty="0" err="1">
                        <a:solidFill>
                          <a:schemeClr val="tx2"/>
                        </a:solidFill>
                      </a:rPr>
                      <a:t>Who</a:t>
                    </a:r>
                    <a:r>
                      <a:rPr lang="fr-FR" sz="1050" dirty="0">
                        <a:solidFill>
                          <a:schemeClr val="tx2"/>
                        </a:solidFill>
                      </a:rPr>
                      <a:t> </a:t>
                    </a:r>
                    <a:r>
                      <a:rPr lang="fr-FR" sz="1050" dirty="0" err="1">
                        <a:solidFill>
                          <a:schemeClr val="tx2"/>
                        </a:solidFill>
                      </a:rPr>
                      <a:t>pay</a:t>
                    </a:r>
                    <a:r>
                      <a:rPr lang="fr-FR" sz="1050" dirty="0">
                        <a:solidFill>
                          <a:schemeClr val="tx2"/>
                        </a:solidFill>
                      </a:rPr>
                      <a:t> ?</a:t>
                    </a:r>
                  </a:p>
                  <a:p>
                    <a:endParaRPr lang="fr-FR" sz="9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15" name="ZoneTexte 14"/>
                  <p:cNvSpPr txBox="1"/>
                  <p:nvPr/>
                </p:nvSpPr>
                <p:spPr>
                  <a:xfrm>
                    <a:off x="687732" y="2564405"/>
                    <a:ext cx="1684864" cy="646331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endParaRPr lang="fr-FR" sz="105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050" dirty="0">
                        <a:solidFill>
                          <a:schemeClr val="tx2"/>
                        </a:solidFill>
                      </a:rPr>
                      <a:t>Journal</a:t>
                    </a:r>
                  </a:p>
                  <a:p>
                    <a:pPr algn="ctr"/>
                    <a:endParaRPr lang="fr-FR" sz="105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16" name="ZoneTexte 15"/>
                  <p:cNvSpPr txBox="1"/>
                  <p:nvPr/>
                </p:nvSpPr>
                <p:spPr>
                  <a:xfrm>
                    <a:off x="681755" y="4693387"/>
                    <a:ext cx="1666528" cy="584776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pPr algn="ctr"/>
                    <a:endParaRPr lang="fr-FR" sz="90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050" dirty="0">
                        <a:solidFill>
                          <a:schemeClr val="tx2"/>
                        </a:solidFill>
                      </a:rPr>
                      <a:t>Open </a:t>
                    </a:r>
                    <a:r>
                      <a:rPr lang="fr-FR" sz="1050" dirty="0" err="1">
                        <a:solidFill>
                          <a:schemeClr val="tx2"/>
                        </a:solidFill>
                      </a:rPr>
                      <a:t>repository</a:t>
                    </a:r>
                    <a:endParaRPr lang="fr-FR" sz="1050" dirty="0">
                      <a:solidFill>
                        <a:schemeClr val="tx2"/>
                      </a:solidFill>
                    </a:endParaRPr>
                  </a:p>
                  <a:p>
                    <a:endParaRPr lang="fr-FR" sz="900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sp>
              <p:nvSpPr>
                <p:cNvPr id="24" name="Flèche droite 23"/>
                <p:cNvSpPr/>
                <p:nvPr/>
              </p:nvSpPr>
              <p:spPr>
                <a:xfrm>
                  <a:off x="2268119" y="2707550"/>
                  <a:ext cx="395362" cy="360040"/>
                </a:xfrm>
                <a:prstGeom prst="rightArrow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27000" tIns="27000" rIns="27000" bIns="27000" rtlCol="0" anchor="ctr"/>
                <a:lstStyle/>
                <a:p>
                  <a:pPr algn="ctr"/>
                  <a:endParaRPr lang="fr-FR" sz="1050" dirty="0"/>
                </a:p>
              </p:txBody>
            </p:sp>
          </p:grpSp>
          <p:sp>
            <p:nvSpPr>
              <p:cNvPr id="26" name="Flèche droite 25"/>
              <p:cNvSpPr/>
              <p:nvPr/>
            </p:nvSpPr>
            <p:spPr>
              <a:xfrm>
                <a:off x="2291952" y="3767483"/>
                <a:ext cx="395362" cy="360040"/>
              </a:xfrm>
              <a:prstGeom prst="rightArrow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7000" tIns="27000" rIns="27000" bIns="27000" rtlCol="0" anchor="ctr"/>
              <a:lstStyle/>
              <a:p>
                <a:pPr algn="ctr"/>
                <a:endParaRPr lang="fr-FR" sz="1050" dirty="0"/>
              </a:p>
            </p:txBody>
          </p:sp>
        </p:grpSp>
      </p:grpSp>
      <p:grpSp>
        <p:nvGrpSpPr>
          <p:cNvPr id="3" name="Groupe 2"/>
          <p:cNvGrpSpPr/>
          <p:nvPr/>
        </p:nvGrpSpPr>
        <p:grpSpPr>
          <a:xfrm>
            <a:off x="1636672" y="3994170"/>
            <a:ext cx="1504723" cy="600164"/>
            <a:chOff x="664206" y="5384644"/>
            <a:chExt cx="2006297" cy="800219"/>
          </a:xfrm>
        </p:grpSpPr>
        <p:sp>
          <p:nvSpPr>
            <p:cNvPr id="30" name="ZoneTexte 29"/>
            <p:cNvSpPr txBox="1"/>
            <p:nvPr/>
          </p:nvSpPr>
          <p:spPr>
            <a:xfrm>
              <a:off x="664206" y="5384644"/>
              <a:ext cx="1684864" cy="80021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lIns="27000" tIns="0" rIns="27000" bIns="0" rtlCol="0">
              <a:spAutoFit/>
            </a:bodyPr>
            <a:lstStyle/>
            <a:p>
              <a:endParaRPr lang="fr-FR" sz="1050" dirty="0">
                <a:solidFill>
                  <a:schemeClr val="tx2"/>
                </a:solidFill>
              </a:endParaRPr>
            </a:p>
            <a:p>
              <a:pPr algn="ctr"/>
              <a:r>
                <a:rPr lang="fr-FR" sz="900" dirty="0" err="1">
                  <a:solidFill>
                    <a:schemeClr val="tx2"/>
                  </a:solidFill>
                </a:rPr>
                <a:t>Which</a:t>
              </a:r>
              <a:r>
                <a:rPr lang="fr-FR" sz="900" dirty="0">
                  <a:solidFill>
                    <a:schemeClr val="tx2"/>
                  </a:solidFill>
                </a:rPr>
                <a:t> version of the </a:t>
              </a:r>
              <a:r>
                <a:rPr lang="fr-FR" sz="900" dirty="0" err="1">
                  <a:solidFill>
                    <a:schemeClr val="tx2"/>
                  </a:solidFill>
                </a:rPr>
                <a:t>paper</a:t>
              </a:r>
              <a:r>
                <a:rPr lang="fr-FR" sz="900" dirty="0">
                  <a:solidFill>
                    <a:schemeClr val="tx2"/>
                  </a:solidFill>
                </a:rPr>
                <a:t> </a:t>
              </a:r>
              <a:r>
                <a:rPr lang="fr-FR" sz="900" dirty="0" err="1">
                  <a:solidFill>
                    <a:schemeClr val="tx2"/>
                  </a:solidFill>
                </a:rPr>
                <a:t>is</a:t>
              </a:r>
              <a:r>
                <a:rPr lang="fr-FR" sz="900" dirty="0">
                  <a:solidFill>
                    <a:schemeClr val="tx2"/>
                  </a:solidFill>
                </a:rPr>
                <a:t> in OA ?</a:t>
              </a:r>
            </a:p>
            <a:p>
              <a:pPr algn="ctr"/>
              <a:endParaRPr lang="fr-FR" sz="1050" dirty="0">
                <a:solidFill>
                  <a:schemeClr val="tx2"/>
                </a:solidFill>
              </a:endParaRPr>
            </a:p>
          </p:txBody>
        </p:sp>
        <p:sp>
          <p:nvSpPr>
            <p:cNvPr id="31" name="Flèche droite 30"/>
            <p:cNvSpPr/>
            <p:nvPr/>
          </p:nvSpPr>
          <p:spPr>
            <a:xfrm>
              <a:off x="2275141" y="5535115"/>
              <a:ext cx="395362" cy="360040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" tIns="27000" rIns="27000" bIns="27000" rtlCol="0" anchor="ctr"/>
            <a:lstStyle/>
            <a:p>
              <a:pPr algn="ctr"/>
              <a:endParaRPr lang="fr-FR" sz="1050" dirty="0"/>
            </a:p>
          </p:txBody>
        </p:sp>
      </p:grpSp>
      <p:grpSp>
        <p:nvGrpSpPr>
          <p:cNvPr id="13" name="Groupe 12"/>
          <p:cNvGrpSpPr/>
          <p:nvPr/>
        </p:nvGrpSpPr>
        <p:grpSpPr>
          <a:xfrm>
            <a:off x="3273948" y="1404416"/>
            <a:ext cx="2025737" cy="3203918"/>
            <a:chOff x="2663788" y="1645832"/>
            <a:chExt cx="2700982" cy="4271891"/>
          </a:xfrm>
        </p:grpSpPr>
        <p:grpSp>
          <p:nvGrpSpPr>
            <p:cNvPr id="22" name="Groupe 21"/>
            <p:cNvGrpSpPr/>
            <p:nvPr/>
          </p:nvGrpSpPr>
          <p:grpSpPr>
            <a:xfrm>
              <a:off x="2663788" y="1645832"/>
              <a:ext cx="2700982" cy="3448983"/>
              <a:chOff x="4067944" y="2014599"/>
              <a:chExt cx="2700982" cy="3448983"/>
            </a:xfrm>
          </p:grpSpPr>
          <p:sp>
            <p:nvSpPr>
              <p:cNvPr id="9" name="ZoneTexte 8"/>
              <p:cNvSpPr txBox="1"/>
              <p:nvPr/>
            </p:nvSpPr>
            <p:spPr>
              <a:xfrm>
                <a:off x="4067944" y="4478697"/>
                <a:ext cx="2700982" cy="984885"/>
              </a:xfrm>
              <a:prstGeom prst="rect">
                <a:avLst/>
              </a:prstGeom>
              <a:solidFill>
                <a:srgbClr val="8FDAFF"/>
              </a:solidFill>
            </p:spPr>
            <p:txBody>
              <a:bodyPr wrap="square" lIns="27000" tIns="0" rIns="27000" bIns="0" rtlCol="0">
                <a:spAutoFit/>
              </a:bodyPr>
              <a:lstStyle/>
              <a:p>
                <a:endParaRPr lang="fr-FR" sz="1200" dirty="0">
                  <a:solidFill>
                    <a:schemeClr val="tx2"/>
                  </a:solidFill>
                </a:endParaRPr>
              </a:p>
              <a:p>
                <a:pPr algn="ctr"/>
                <a:r>
                  <a:rPr lang="fr-FR" sz="1200" dirty="0" err="1">
                    <a:solidFill>
                      <a:schemeClr val="tx2"/>
                    </a:solidFill>
                  </a:rPr>
                  <a:t>They</a:t>
                </a:r>
                <a:r>
                  <a:rPr lang="fr-FR" sz="1200" dirty="0">
                    <a:solidFill>
                      <a:schemeClr val="tx2"/>
                    </a:solidFill>
                  </a:rPr>
                  <a:t> </a:t>
                </a:r>
                <a:r>
                  <a:rPr lang="fr-FR" sz="1200" dirty="0" err="1">
                    <a:solidFill>
                      <a:schemeClr val="tx2"/>
                    </a:solidFill>
                  </a:rPr>
                  <a:t>may</a:t>
                </a:r>
                <a:r>
                  <a:rPr lang="fr-FR" sz="1200" dirty="0">
                    <a:solidFill>
                      <a:schemeClr val="tx2"/>
                    </a:solidFill>
                  </a:rPr>
                  <a:t> </a:t>
                </a:r>
                <a:r>
                  <a:rPr lang="fr-FR" sz="1200" dirty="0" err="1">
                    <a:solidFill>
                      <a:schemeClr val="tx2"/>
                    </a:solidFill>
                  </a:rPr>
                  <a:t>save</a:t>
                </a:r>
                <a:r>
                  <a:rPr lang="fr-FR" sz="1200" dirty="0">
                    <a:solidFill>
                      <a:schemeClr val="tx2"/>
                    </a:solidFill>
                  </a:rPr>
                  <a:t> the article in </a:t>
                </a:r>
                <a:r>
                  <a:rPr lang="fr-FR" sz="1200" dirty="0" err="1">
                    <a:solidFill>
                      <a:schemeClr val="tx2"/>
                    </a:solidFill>
                  </a:rPr>
                  <a:t>some</a:t>
                </a:r>
                <a:r>
                  <a:rPr lang="fr-FR" sz="1200" dirty="0">
                    <a:solidFill>
                      <a:schemeClr val="tx2"/>
                    </a:solidFill>
                  </a:rPr>
                  <a:t> open </a:t>
                </a:r>
                <a:r>
                  <a:rPr lang="fr-FR" sz="1200" dirty="0" err="1">
                    <a:solidFill>
                      <a:schemeClr val="tx2"/>
                    </a:solidFill>
                  </a:rPr>
                  <a:t>repository</a:t>
                </a:r>
                <a:endParaRPr lang="fr-FR" sz="1200" dirty="0">
                  <a:solidFill>
                    <a:schemeClr val="tx2"/>
                  </a:solidFill>
                </a:endParaRPr>
              </a:p>
              <a:p>
                <a:endParaRPr lang="fr-FR" sz="1200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1" name="Groupe 20"/>
              <p:cNvGrpSpPr/>
              <p:nvPr/>
            </p:nvGrpSpPr>
            <p:grpSpPr>
              <a:xfrm>
                <a:off x="4067944" y="2014599"/>
                <a:ext cx="2700982" cy="2347563"/>
                <a:chOff x="4067944" y="2014599"/>
                <a:chExt cx="2700982" cy="2347563"/>
              </a:xfrm>
            </p:grpSpPr>
            <p:sp>
              <p:nvSpPr>
                <p:cNvPr id="12" name="ZoneTexte 11"/>
                <p:cNvSpPr txBox="1"/>
                <p:nvPr/>
              </p:nvSpPr>
              <p:spPr>
                <a:xfrm>
                  <a:off x="4067944" y="3408054"/>
                  <a:ext cx="2700982" cy="954108"/>
                </a:xfrm>
                <a:prstGeom prst="rect">
                  <a:avLst/>
                </a:prstGeom>
                <a:solidFill>
                  <a:srgbClr val="FFC000"/>
                </a:solidFill>
              </p:spPr>
              <p:txBody>
                <a:bodyPr wrap="square" lIns="27000" tIns="0" rIns="27000" bIns="0" rtlCol="0">
                  <a:spAutoFit/>
                </a:bodyPr>
                <a:lstStyle/>
                <a:p>
                  <a:endParaRPr lang="fr-FR" sz="1200" dirty="0">
                    <a:solidFill>
                      <a:schemeClr val="tx2"/>
                    </a:solidFill>
                  </a:endParaRPr>
                </a:p>
                <a:p>
                  <a:pPr algn="ctr"/>
                  <a:r>
                    <a:rPr lang="fr-FR" sz="1050" dirty="0">
                      <a:solidFill>
                        <a:schemeClr val="tx2"/>
                      </a:solidFill>
                    </a:rPr>
                    <a:t>The </a:t>
                  </a:r>
                  <a:r>
                    <a:rPr lang="fr-FR" sz="1050" dirty="0" err="1">
                      <a:solidFill>
                        <a:schemeClr val="tx2"/>
                      </a:solidFill>
                    </a:rPr>
                    <a:t>authors</a:t>
                  </a:r>
                  <a:r>
                    <a:rPr lang="fr-FR" sz="1050" dirty="0">
                      <a:solidFill>
                        <a:schemeClr val="tx2"/>
                      </a:solidFill>
                    </a:rPr>
                    <a:t> or </a:t>
                  </a:r>
                  <a:r>
                    <a:rPr lang="fr-FR" sz="1050" dirty="0" err="1">
                      <a:solidFill>
                        <a:schemeClr val="tx2"/>
                      </a:solidFill>
                    </a:rPr>
                    <a:t>their</a:t>
                  </a:r>
                  <a:r>
                    <a:rPr lang="fr-FR" sz="1050" dirty="0">
                      <a:solidFill>
                        <a:schemeClr val="tx2"/>
                      </a:solidFill>
                    </a:rPr>
                    <a:t> institution </a:t>
                  </a:r>
                  <a:r>
                    <a:rPr lang="fr-FR" sz="1050" dirty="0" err="1">
                      <a:solidFill>
                        <a:schemeClr val="tx2"/>
                      </a:solidFill>
                    </a:rPr>
                    <a:t>pay</a:t>
                  </a:r>
                  <a:r>
                    <a:rPr lang="fr-FR" sz="1050" dirty="0">
                      <a:solidFill>
                        <a:schemeClr val="tx2"/>
                      </a:solidFill>
                    </a:rPr>
                    <a:t> APC to the </a:t>
                  </a:r>
                  <a:r>
                    <a:rPr lang="fr-FR" sz="1050" dirty="0" err="1">
                      <a:solidFill>
                        <a:schemeClr val="tx2"/>
                      </a:solidFill>
                    </a:rPr>
                    <a:t>publisher</a:t>
                  </a:r>
                  <a:endParaRPr lang="fr-FR" sz="1050" dirty="0">
                    <a:solidFill>
                      <a:schemeClr val="tx2"/>
                    </a:solidFill>
                  </a:endParaRPr>
                </a:p>
                <a:p>
                  <a:pPr algn="ctr"/>
                  <a:endParaRPr lang="fr-FR" sz="1350" dirty="0">
                    <a:solidFill>
                      <a:schemeClr val="tx2"/>
                    </a:solidFill>
                  </a:endParaRPr>
                </a:p>
              </p:txBody>
            </p:sp>
            <p:grpSp>
              <p:nvGrpSpPr>
                <p:cNvPr id="20" name="Groupe 19"/>
                <p:cNvGrpSpPr/>
                <p:nvPr/>
              </p:nvGrpSpPr>
              <p:grpSpPr>
                <a:xfrm>
                  <a:off x="4067944" y="2014599"/>
                  <a:ext cx="2700982" cy="1319166"/>
                  <a:chOff x="4067944" y="2014599"/>
                  <a:chExt cx="2700982" cy="1319166"/>
                </a:xfrm>
              </p:grpSpPr>
              <p:sp>
                <p:nvSpPr>
                  <p:cNvPr id="7" name="ZoneTexte 6"/>
                  <p:cNvSpPr txBox="1"/>
                  <p:nvPr/>
                </p:nvSpPr>
                <p:spPr>
                  <a:xfrm>
                    <a:off x="4067944" y="2348880"/>
                    <a:ext cx="2700982" cy="984885"/>
                  </a:xfrm>
                  <a:prstGeom prst="rect">
                    <a:avLst/>
                  </a:prstGeom>
                  <a:solidFill>
                    <a:srgbClr val="FFC000"/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endParaRPr lang="fr-FR" sz="120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200" dirty="0">
                        <a:solidFill>
                          <a:schemeClr val="tx2"/>
                        </a:solidFill>
                      </a:rPr>
                      <a:t>The </a:t>
                    </a:r>
                    <a:r>
                      <a:rPr lang="fr-FR" sz="1200" dirty="0" err="1">
                        <a:solidFill>
                          <a:schemeClr val="tx2"/>
                        </a:solidFill>
                      </a:rPr>
                      <a:t>authors</a:t>
                    </a:r>
                    <a:r>
                      <a:rPr lang="fr-FR" sz="1200" dirty="0">
                        <a:solidFill>
                          <a:schemeClr val="tx2"/>
                        </a:solidFill>
                      </a:rPr>
                      <a:t> </a:t>
                    </a:r>
                    <a:r>
                      <a:rPr lang="fr-FR" sz="1200" dirty="0" err="1">
                        <a:solidFill>
                          <a:schemeClr val="tx2"/>
                        </a:solidFill>
                      </a:rPr>
                      <a:t>publish</a:t>
                    </a:r>
                    <a:r>
                      <a:rPr lang="fr-FR" sz="1200" dirty="0">
                        <a:solidFill>
                          <a:schemeClr val="tx2"/>
                        </a:solidFill>
                      </a:rPr>
                      <a:t> in Open Access in a journal</a:t>
                    </a:r>
                  </a:p>
                  <a:p>
                    <a:endParaRPr lang="fr-FR" sz="12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18" name="ZoneTexte 17"/>
                  <p:cNvSpPr txBox="1"/>
                  <p:nvPr/>
                </p:nvSpPr>
                <p:spPr>
                  <a:xfrm>
                    <a:off x="5058394" y="2014599"/>
                    <a:ext cx="720080" cy="215444"/>
                  </a:xfrm>
                  <a:prstGeom prst="rect">
                    <a:avLst/>
                  </a:prstGeom>
                  <a:solidFill>
                    <a:srgbClr val="FFC000"/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pPr algn="ctr"/>
                    <a:r>
                      <a:rPr lang="fr-FR" sz="1050" b="1" dirty="0">
                        <a:solidFill>
                          <a:srgbClr val="002060"/>
                        </a:solidFill>
                      </a:rPr>
                      <a:t>GOLD</a:t>
                    </a:r>
                  </a:p>
                </p:txBody>
              </p:sp>
            </p:grpSp>
          </p:grpSp>
        </p:grpSp>
        <p:sp>
          <p:nvSpPr>
            <p:cNvPr id="32" name="ZoneTexte 31"/>
            <p:cNvSpPr txBox="1"/>
            <p:nvPr/>
          </p:nvSpPr>
          <p:spPr>
            <a:xfrm>
              <a:off x="2663788" y="5179059"/>
              <a:ext cx="2700982" cy="738664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lIns="27000" tIns="0" rIns="27000" bIns="0" rtlCol="0">
              <a:spAutoFit/>
            </a:bodyPr>
            <a:lstStyle/>
            <a:p>
              <a:pPr algn="ctr"/>
              <a:endParaRPr lang="fr-FR" sz="1200" dirty="0">
                <a:solidFill>
                  <a:schemeClr val="tx2"/>
                </a:solidFill>
              </a:endParaRPr>
            </a:p>
            <a:p>
              <a:pPr algn="ctr"/>
              <a:r>
                <a:rPr lang="fr-FR" sz="1200" dirty="0" err="1">
                  <a:solidFill>
                    <a:schemeClr val="tx2"/>
                  </a:solidFill>
                </a:rPr>
                <a:t>Published</a:t>
              </a:r>
              <a:r>
                <a:rPr lang="fr-FR" sz="1200" dirty="0">
                  <a:solidFill>
                    <a:schemeClr val="tx2"/>
                  </a:solidFill>
                </a:rPr>
                <a:t> article</a:t>
              </a:r>
            </a:p>
            <a:p>
              <a:pPr algn="ctr"/>
              <a:endParaRPr lang="fr-FR" sz="1200" dirty="0">
                <a:solidFill>
                  <a:schemeClr val="tx2"/>
                </a:solidFill>
              </a:endParaRPr>
            </a:p>
          </p:txBody>
        </p:sp>
      </p:grpSp>
      <p:cxnSp>
        <p:nvCxnSpPr>
          <p:cNvPr id="33" name="Connecteur droit 32"/>
          <p:cNvCxnSpPr>
            <a:endCxn id="35" idx="1"/>
          </p:cNvCxnSpPr>
          <p:nvPr/>
        </p:nvCxnSpPr>
        <p:spPr>
          <a:xfrm flipV="1">
            <a:off x="5299684" y="1840355"/>
            <a:ext cx="514454" cy="49986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5814138" y="1370330"/>
            <a:ext cx="1998222" cy="94005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lIns="81000" tIns="54000" rIns="27000" bIns="54000" rtlCol="0">
            <a:spAutoFit/>
          </a:bodyPr>
          <a:lstStyle/>
          <a:p>
            <a:r>
              <a:rPr lang="fr-FR" sz="1500" b="1" dirty="0">
                <a:solidFill>
                  <a:schemeClr val="tx2"/>
                </a:solidFill>
              </a:rPr>
              <a:t>Full Open Access Journal</a:t>
            </a:r>
          </a:p>
          <a:p>
            <a:r>
              <a:rPr lang="fr-FR" sz="1200" dirty="0">
                <a:solidFill>
                  <a:schemeClr val="tx2"/>
                </a:solidFill>
              </a:rPr>
              <a:t>The </a:t>
            </a:r>
            <a:r>
              <a:rPr lang="fr-FR" sz="1200" dirty="0" err="1">
                <a:solidFill>
                  <a:schemeClr val="tx2"/>
                </a:solidFill>
              </a:rPr>
              <a:t>journal’s</a:t>
            </a:r>
            <a:r>
              <a:rPr lang="fr-FR" sz="1200" dirty="0">
                <a:solidFill>
                  <a:schemeClr val="tx2"/>
                </a:solidFill>
              </a:rPr>
              <a:t> profits come </a:t>
            </a:r>
            <a:r>
              <a:rPr lang="fr-FR" sz="1200" dirty="0" err="1">
                <a:solidFill>
                  <a:schemeClr val="tx2"/>
                </a:solidFill>
              </a:rPr>
              <a:t>only</a:t>
            </a:r>
            <a:r>
              <a:rPr lang="fr-FR" sz="1200" dirty="0">
                <a:solidFill>
                  <a:schemeClr val="tx2"/>
                </a:solidFill>
              </a:rPr>
              <a:t> </a:t>
            </a:r>
            <a:r>
              <a:rPr lang="fr-FR" sz="1200" dirty="0" err="1">
                <a:solidFill>
                  <a:schemeClr val="tx2"/>
                </a:solidFill>
              </a:rPr>
              <a:t>from</a:t>
            </a:r>
            <a:r>
              <a:rPr lang="fr-FR" sz="1200" dirty="0">
                <a:solidFill>
                  <a:schemeClr val="tx2"/>
                </a:solidFill>
              </a:rPr>
              <a:t> APC.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5814138" y="2465899"/>
            <a:ext cx="1998222" cy="144788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lIns="81000" tIns="54000" rIns="27000" bIns="54000" rtlCol="0">
            <a:spAutoFit/>
          </a:bodyPr>
          <a:lstStyle/>
          <a:p>
            <a:r>
              <a:rPr lang="fr-FR" sz="1500" b="1" dirty="0" err="1">
                <a:solidFill>
                  <a:schemeClr val="tx2"/>
                </a:solidFill>
              </a:rPr>
              <a:t>Hybrid</a:t>
            </a:r>
            <a:r>
              <a:rPr lang="fr-FR" sz="1500" b="1" dirty="0">
                <a:solidFill>
                  <a:schemeClr val="tx2"/>
                </a:solidFill>
              </a:rPr>
              <a:t> Journal</a:t>
            </a:r>
          </a:p>
          <a:p>
            <a:r>
              <a:rPr lang="fr-FR" sz="1200" dirty="0">
                <a:solidFill>
                  <a:schemeClr val="tx2"/>
                </a:solidFill>
              </a:rPr>
              <a:t>The </a:t>
            </a:r>
            <a:r>
              <a:rPr lang="fr-FR" sz="1200" dirty="0" err="1">
                <a:solidFill>
                  <a:schemeClr val="tx2"/>
                </a:solidFill>
              </a:rPr>
              <a:t>journal’s</a:t>
            </a:r>
            <a:r>
              <a:rPr lang="fr-FR" sz="1200" dirty="0">
                <a:solidFill>
                  <a:schemeClr val="tx2"/>
                </a:solidFill>
              </a:rPr>
              <a:t> profits come </a:t>
            </a:r>
            <a:r>
              <a:rPr lang="fr-FR" sz="1200" dirty="0" err="1">
                <a:solidFill>
                  <a:schemeClr val="tx2"/>
                </a:solidFill>
              </a:rPr>
              <a:t>from</a:t>
            </a:r>
            <a:r>
              <a:rPr lang="fr-FR" sz="1200" dirty="0">
                <a:solidFill>
                  <a:schemeClr val="tx2"/>
                </a:solidFill>
              </a:rPr>
              <a:t> </a:t>
            </a:r>
            <a:r>
              <a:rPr lang="fr-FR" sz="1200" dirty="0" err="1">
                <a:solidFill>
                  <a:schemeClr val="tx2"/>
                </a:solidFill>
              </a:rPr>
              <a:t>subscriptions</a:t>
            </a:r>
            <a:r>
              <a:rPr lang="fr-FR" sz="1200" dirty="0">
                <a:solidFill>
                  <a:schemeClr val="tx2"/>
                </a:solidFill>
              </a:rPr>
              <a:t> and, </a:t>
            </a:r>
            <a:r>
              <a:rPr lang="fr-FR" sz="1200" dirty="0" err="1">
                <a:solidFill>
                  <a:schemeClr val="tx2"/>
                </a:solidFill>
              </a:rPr>
              <a:t>sometimes</a:t>
            </a:r>
            <a:r>
              <a:rPr lang="fr-FR" sz="1200" dirty="0">
                <a:solidFill>
                  <a:schemeClr val="tx2"/>
                </a:solidFill>
              </a:rPr>
              <a:t> </a:t>
            </a:r>
            <a:r>
              <a:rPr lang="fr-FR" sz="1200" dirty="0" err="1">
                <a:solidFill>
                  <a:schemeClr val="tx2"/>
                </a:solidFill>
              </a:rPr>
              <a:t>from</a:t>
            </a:r>
            <a:r>
              <a:rPr lang="fr-FR" sz="1200" dirty="0">
                <a:solidFill>
                  <a:schemeClr val="tx2"/>
                </a:solidFill>
              </a:rPr>
              <a:t> APC, </a:t>
            </a:r>
            <a:r>
              <a:rPr lang="fr-FR" sz="1200" dirty="0" err="1">
                <a:solidFill>
                  <a:schemeClr val="tx2"/>
                </a:solidFill>
              </a:rPr>
              <a:t>when</a:t>
            </a:r>
            <a:r>
              <a:rPr lang="fr-FR" sz="1200" dirty="0">
                <a:solidFill>
                  <a:schemeClr val="tx2"/>
                </a:solidFill>
              </a:rPr>
              <a:t> </a:t>
            </a:r>
            <a:r>
              <a:rPr lang="fr-FR" sz="1200" dirty="0" err="1">
                <a:solidFill>
                  <a:schemeClr val="tx2"/>
                </a:solidFill>
              </a:rPr>
              <a:t>some</a:t>
            </a:r>
            <a:r>
              <a:rPr lang="fr-FR" sz="1200" dirty="0">
                <a:solidFill>
                  <a:schemeClr val="tx2"/>
                </a:solidFill>
              </a:rPr>
              <a:t> </a:t>
            </a:r>
            <a:r>
              <a:rPr lang="fr-FR" sz="1200" dirty="0" err="1">
                <a:solidFill>
                  <a:schemeClr val="tx2"/>
                </a:solidFill>
              </a:rPr>
              <a:t>author</a:t>
            </a:r>
            <a:r>
              <a:rPr lang="fr-FR" sz="1200" dirty="0">
                <a:solidFill>
                  <a:schemeClr val="tx2"/>
                </a:solidFill>
              </a:rPr>
              <a:t> pays to </a:t>
            </a:r>
            <a:r>
              <a:rPr lang="fr-FR" sz="1200" dirty="0" err="1">
                <a:solidFill>
                  <a:schemeClr val="tx2"/>
                </a:solidFill>
              </a:rPr>
              <a:t>get</a:t>
            </a:r>
            <a:r>
              <a:rPr lang="fr-FR" sz="1200" dirty="0">
                <a:solidFill>
                  <a:schemeClr val="tx2"/>
                </a:solidFill>
              </a:rPr>
              <a:t> </a:t>
            </a:r>
            <a:r>
              <a:rPr lang="fr-FR" sz="1200" dirty="0" err="1">
                <a:solidFill>
                  <a:schemeClr val="tx2"/>
                </a:solidFill>
              </a:rPr>
              <a:t>his</a:t>
            </a:r>
            <a:r>
              <a:rPr lang="fr-FR" sz="1200" dirty="0">
                <a:solidFill>
                  <a:schemeClr val="tx2"/>
                </a:solidFill>
              </a:rPr>
              <a:t> or </a:t>
            </a:r>
            <a:r>
              <a:rPr lang="fr-FR" sz="1200" dirty="0" err="1">
                <a:solidFill>
                  <a:schemeClr val="tx2"/>
                </a:solidFill>
              </a:rPr>
              <a:t>her</a:t>
            </a:r>
            <a:r>
              <a:rPr lang="fr-FR" sz="1200" dirty="0">
                <a:solidFill>
                  <a:schemeClr val="tx2"/>
                </a:solidFill>
              </a:rPr>
              <a:t> article in Open Access.</a:t>
            </a:r>
          </a:p>
        </p:txBody>
      </p:sp>
      <p:cxnSp>
        <p:nvCxnSpPr>
          <p:cNvPr id="38" name="Connecteur droit 37"/>
          <p:cNvCxnSpPr/>
          <p:nvPr/>
        </p:nvCxnSpPr>
        <p:spPr>
          <a:xfrm>
            <a:off x="5299684" y="2287859"/>
            <a:ext cx="514454" cy="277529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Espace réservé du numéro de diapositive 1"/>
          <p:cNvSpPr txBox="1">
            <a:spLocks/>
          </p:cNvSpPr>
          <p:nvPr/>
        </p:nvSpPr>
        <p:spPr>
          <a:xfrm>
            <a:off x="8267523" y="4782012"/>
            <a:ext cx="501449" cy="273844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2B3897-519A-4D24-BC0A-D03F00678031}" type="slidenum">
              <a:rPr lang="cs-CZ" sz="1200" b="1" smtClean="0">
                <a:solidFill>
                  <a:schemeClr val="tx2"/>
                </a:solidFill>
              </a:rPr>
              <a:pPr/>
              <a:t>15</a:t>
            </a:fld>
            <a:endParaRPr lang="cs-CZ" sz="1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68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863" y="679269"/>
            <a:ext cx="5378277" cy="3764107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201440" y="4497278"/>
            <a:ext cx="44577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>
                <a:latin typeface="Verdana" panose="020B0604030504040204" pitchFamily="34" charset="0"/>
                <a:ea typeface="Verdana" panose="020B0604030504040204" pitchFamily="34" charset="0"/>
              </a:rPr>
              <a:t>Source</a:t>
            </a:r>
            <a:r>
              <a:rPr lang="fr-FR" sz="900" dirty="0">
                <a:latin typeface="Verdana" panose="020B0604030504040204" pitchFamily="34" charset="0"/>
                <a:ea typeface="Verdana" panose="020B0604030504040204" pitchFamily="34" charset="0"/>
              </a:rPr>
              <a:t> : </a:t>
            </a:r>
            <a:r>
              <a:rPr lang="fr-FR" sz="900" dirty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Open Access </a:t>
            </a:r>
            <a:r>
              <a:rPr lang="fr-FR" sz="900" dirty="0" err="1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University</a:t>
            </a:r>
            <a:r>
              <a:rPr lang="fr-FR" sz="900" dirty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of Cambridge </a:t>
            </a:r>
            <a:r>
              <a:rPr lang="fr-FR" sz="900" dirty="0">
                <a:latin typeface="Verdana" panose="020B0604030504040204" pitchFamily="34" charset="0"/>
                <a:ea typeface="Verdana" panose="020B0604030504040204" pitchFamily="34" charset="0"/>
              </a:rPr>
              <a:t>– Update : </a:t>
            </a:r>
            <a:r>
              <a:rPr lang="fr-FR" sz="900" dirty="0" err="1">
                <a:latin typeface="Verdana" panose="020B0604030504040204" pitchFamily="34" charset="0"/>
                <a:ea typeface="Verdana" panose="020B0604030504040204" pitchFamily="34" charset="0"/>
              </a:rPr>
              <a:t>October</a:t>
            </a:r>
            <a:r>
              <a:rPr lang="fr-FR" sz="900" dirty="0">
                <a:latin typeface="Verdana" panose="020B0604030504040204" pitchFamily="34" charset="0"/>
                <a:ea typeface="Verdana" panose="020B0604030504040204" pitchFamily="34" charset="0"/>
              </a:rPr>
              <a:t> 2018</a:t>
            </a:r>
          </a:p>
        </p:txBody>
      </p:sp>
      <p:sp>
        <p:nvSpPr>
          <p:cNvPr id="6" name="Espace réservé du numéro de diapositive 1"/>
          <p:cNvSpPr txBox="1">
            <a:spLocks/>
          </p:cNvSpPr>
          <p:nvPr/>
        </p:nvSpPr>
        <p:spPr>
          <a:xfrm>
            <a:off x="8267523" y="4782012"/>
            <a:ext cx="501449" cy="273844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2B3897-519A-4D24-BC0A-D03F00678031}" type="slidenum">
              <a:rPr lang="cs-CZ" sz="1200" b="1" smtClean="0">
                <a:solidFill>
                  <a:schemeClr val="tx2"/>
                </a:solidFill>
              </a:rPr>
              <a:pPr/>
              <a:t>16</a:t>
            </a:fld>
            <a:endParaRPr lang="cs-CZ" sz="1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78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07699" y="685579"/>
            <a:ext cx="5651897" cy="42520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Green or </a:t>
            </a:r>
            <a:r>
              <a:rPr lang="fr-FR" dirty="0" smtClean="0">
                <a:solidFill>
                  <a:srgbClr val="FFC000"/>
                </a:solidFill>
              </a:rPr>
              <a:t>Gold</a:t>
            </a:r>
            <a:r>
              <a:rPr lang="fr-FR" dirty="0" smtClean="0"/>
              <a:t> Open Access ?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29" name="Groupe 28"/>
          <p:cNvGrpSpPr/>
          <p:nvPr/>
        </p:nvGrpSpPr>
        <p:grpSpPr>
          <a:xfrm>
            <a:off x="1636672" y="1667939"/>
            <a:ext cx="1504169" cy="2035319"/>
            <a:chOff x="681755" y="2564405"/>
            <a:chExt cx="2005559" cy="2713758"/>
          </a:xfrm>
        </p:grpSpPr>
        <p:sp>
          <p:nvSpPr>
            <p:cNvPr id="25" name="Flèche droite 24"/>
            <p:cNvSpPr/>
            <p:nvPr/>
          </p:nvSpPr>
          <p:spPr>
            <a:xfrm>
              <a:off x="2250837" y="4852293"/>
              <a:ext cx="395362" cy="360040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" tIns="27000" rIns="27000" bIns="27000" rtlCol="0" anchor="ctr"/>
            <a:lstStyle/>
            <a:p>
              <a:pPr algn="ctr"/>
              <a:endParaRPr lang="fr-FR" sz="1050" dirty="0"/>
            </a:p>
          </p:txBody>
        </p:sp>
        <p:grpSp>
          <p:nvGrpSpPr>
            <p:cNvPr id="28" name="Groupe 27"/>
            <p:cNvGrpSpPr/>
            <p:nvPr/>
          </p:nvGrpSpPr>
          <p:grpSpPr>
            <a:xfrm>
              <a:off x="681755" y="2564405"/>
              <a:ext cx="2005559" cy="2713758"/>
              <a:chOff x="681755" y="2564405"/>
              <a:chExt cx="2005559" cy="2713758"/>
            </a:xfrm>
          </p:grpSpPr>
          <p:grpSp>
            <p:nvGrpSpPr>
              <p:cNvPr id="27" name="Groupe 26"/>
              <p:cNvGrpSpPr/>
              <p:nvPr/>
            </p:nvGrpSpPr>
            <p:grpSpPr>
              <a:xfrm>
                <a:off x="681755" y="2564405"/>
                <a:ext cx="1981726" cy="2713758"/>
                <a:chOff x="681755" y="2564405"/>
                <a:chExt cx="1981726" cy="2713758"/>
              </a:xfrm>
            </p:grpSpPr>
            <p:grpSp>
              <p:nvGrpSpPr>
                <p:cNvPr id="23" name="Groupe 22"/>
                <p:cNvGrpSpPr/>
                <p:nvPr/>
              </p:nvGrpSpPr>
              <p:grpSpPr>
                <a:xfrm>
                  <a:off x="681755" y="2564405"/>
                  <a:ext cx="1690841" cy="2713758"/>
                  <a:chOff x="681755" y="2564405"/>
                  <a:chExt cx="1690841" cy="2713758"/>
                </a:xfrm>
              </p:grpSpPr>
              <p:sp>
                <p:nvSpPr>
                  <p:cNvPr id="10" name="ZoneTexte 9"/>
                  <p:cNvSpPr txBox="1"/>
                  <p:nvPr/>
                </p:nvSpPr>
                <p:spPr>
                  <a:xfrm>
                    <a:off x="681755" y="3630413"/>
                    <a:ext cx="1666528" cy="584776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pPr algn="ctr"/>
                    <a:endParaRPr lang="fr-FR" sz="90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050" dirty="0" err="1">
                        <a:solidFill>
                          <a:schemeClr val="tx2"/>
                        </a:solidFill>
                      </a:rPr>
                      <a:t>Who</a:t>
                    </a:r>
                    <a:r>
                      <a:rPr lang="fr-FR" sz="1050" dirty="0">
                        <a:solidFill>
                          <a:schemeClr val="tx2"/>
                        </a:solidFill>
                      </a:rPr>
                      <a:t> </a:t>
                    </a:r>
                    <a:r>
                      <a:rPr lang="fr-FR" sz="1050" dirty="0" err="1">
                        <a:solidFill>
                          <a:schemeClr val="tx2"/>
                        </a:solidFill>
                      </a:rPr>
                      <a:t>pay</a:t>
                    </a:r>
                    <a:r>
                      <a:rPr lang="fr-FR" sz="1050" dirty="0">
                        <a:solidFill>
                          <a:schemeClr val="tx2"/>
                        </a:solidFill>
                      </a:rPr>
                      <a:t> ?</a:t>
                    </a:r>
                  </a:p>
                  <a:p>
                    <a:endParaRPr lang="fr-FR" sz="9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15" name="ZoneTexte 14"/>
                  <p:cNvSpPr txBox="1"/>
                  <p:nvPr/>
                </p:nvSpPr>
                <p:spPr>
                  <a:xfrm>
                    <a:off x="687732" y="2564405"/>
                    <a:ext cx="1684864" cy="646331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endParaRPr lang="fr-FR" sz="105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050" dirty="0">
                        <a:solidFill>
                          <a:schemeClr val="tx2"/>
                        </a:solidFill>
                      </a:rPr>
                      <a:t>Journal</a:t>
                    </a:r>
                  </a:p>
                  <a:p>
                    <a:pPr algn="ctr"/>
                    <a:endParaRPr lang="fr-FR" sz="105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16" name="ZoneTexte 15"/>
                  <p:cNvSpPr txBox="1"/>
                  <p:nvPr/>
                </p:nvSpPr>
                <p:spPr>
                  <a:xfrm>
                    <a:off x="681755" y="4693387"/>
                    <a:ext cx="1666528" cy="584776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pPr algn="ctr"/>
                    <a:endParaRPr lang="fr-FR" sz="90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050" dirty="0">
                        <a:solidFill>
                          <a:schemeClr val="tx2"/>
                        </a:solidFill>
                      </a:rPr>
                      <a:t>Open </a:t>
                    </a:r>
                    <a:r>
                      <a:rPr lang="fr-FR" sz="1050" dirty="0" err="1">
                        <a:solidFill>
                          <a:schemeClr val="tx2"/>
                        </a:solidFill>
                      </a:rPr>
                      <a:t>repository</a:t>
                    </a:r>
                    <a:endParaRPr lang="fr-FR" sz="1050" dirty="0">
                      <a:solidFill>
                        <a:schemeClr val="tx2"/>
                      </a:solidFill>
                    </a:endParaRPr>
                  </a:p>
                  <a:p>
                    <a:endParaRPr lang="fr-FR" sz="900" dirty="0">
                      <a:solidFill>
                        <a:schemeClr val="tx2"/>
                      </a:solidFill>
                    </a:endParaRPr>
                  </a:p>
                </p:txBody>
              </p:sp>
            </p:grpSp>
            <p:sp>
              <p:nvSpPr>
                <p:cNvPr id="24" name="Flèche droite 23"/>
                <p:cNvSpPr/>
                <p:nvPr/>
              </p:nvSpPr>
              <p:spPr>
                <a:xfrm>
                  <a:off x="2268119" y="2707550"/>
                  <a:ext cx="395362" cy="360040"/>
                </a:xfrm>
                <a:prstGeom prst="rightArrow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27000" tIns="27000" rIns="27000" bIns="27000" rtlCol="0" anchor="ctr"/>
                <a:lstStyle/>
                <a:p>
                  <a:pPr algn="ctr"/>
                  <a:endParaRPr lang="fr-FR" sz="1050" dirty="0"/>
                </a:p>
              </p:txBody>
            </p:sp>
          </p:grpSp>
          <p:sp>
            <p:nvSpPr>
              <p:cNvPr id="26" name="Flèche droite 25"/>
              <p:cNvSpPr/>
              <p:nvPr/>
            </p:nvSpPr>
            <p:spPr>
              <a:xfrm>
                <a:off x="2291952" y="3767483"/>
                <a:ext cx="395362" cy="360040"/>
              </a:xfrm>
              <a:prstGeom prst="rightArrow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7000" tIns="27000" rIns="27000" bIns="27000" rtlCol="0" anchor="ctr"/>
              <a:lstStyle/>
              <a:p>
                <a:pPr algn="ctr"/>
                <a:endParaRPr lang="fr-FR" sz="1050" dirty="0"/>
              </a:p>
            </p:txBody>
          </p:sp>
        </p:grpSp>
      </p:grpSp>
      <p:grpSp>
        <p:nvGrpSpPr>
          <p:cNvPr id="3" name="Groupe 2"/>
          <p:cNvGrpSpPr/>
          <p:nvPr/>
        </p:nvGrpSpPr>
        <p:grpSpPr>
          <a:xfrm>
            <a:off x="1636672" y="3994170"/>
            <a:ext cx="1504723" cy="600164"/>
            <a:chOff x="664206" y="5384644"/>
            <a:chExt cx="2006297" cy="800219"/>
          </a:xfrm>
        </p:grpSpPr>
        <p:sp>
          <p:nvSpPr>
            <p:cNvPr id="30" name="ZoneTexte 29"/>
            <p:cNvSpPr txBox="1"/>
            <p:nvPr/>
          </p:nvSpPr>
          <p:spPr>
            <a:xfrm>
              <a:off x="664206" y="5384644"/>
              <a:ext cx="1684864" cy="80021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lIns="27000" tIns="0" rIns="27000" bIns="0" rtlCol="0">
              <a:spAutoFit/>
            </a:bodyPr>
            <a:lstStyle/>
            <a:p>
              <a:endParaRPr lang="fr-FR" sz="1050" dirty="0">
                <a:solidFill>
                  <a:schemeClr val="tx2"/>
                </a:solidFill>
              </a:endParaRPr>
            </a:p>
            <a:p>
              <a:pPr algn="ctr"/>
              <a:r>
                <a:rPr lang="fr-FR" sz="900" dirty="0" err="1">
                  <a:solidFill>
                    <a:schemeClr val="tx2"/>
                  </a:solidFill>
                </a:rPr>
                <a:t>Which</a:t>
              </a:r>
              <a:r>
                <a:rPr lang="fr-FR" sz="900" dirty="0">
                  <a:solidFill>
                    <a:schemeClr val="tx2"/>
                  </a:solidFill>
                </a:rPr>
                <a:t> version of the </a:t>
              </a:r>
              <a:r>
                <a:rPr lang="fr-FR" sz="900" dirty="0" err="1">
                  <a:solidFill>
                    <a:schemeClr val="tx2"/>
                  </a:solidFill>
                </a:rPr>
                <a:t>paper</a:t>
              </a:r>
              <a:r>
                <a:rPr lang="fr-FR" sz="900" dirty="0">
                  <a:solidFill>
                    <a:schemeClr val="tx2"/>
                  </a:solidFill>
                </a:rPr>
                <a:t> </a:t>
              </a:r>
              <a:r>
                <a:rPr lang="fr-FR" sz="900" dirty="0" err="1">
                  <a:solidFill>
                    <a:schemeClr val="tx2"/>
                  </a:solidFill>
                </a:rPr>
                <a:t>is</a:t>
              </a:r>
              <a:r>
                <a:rPr lang="fr-FR" sz="900" dirty="0">
                  <a:solidFill>
                    <a:schemeClr val="tx2"/>
                  </a:solidFill>
                </a:rPr>
                <a:t> in OA ?</a:t>
              </a:r>
            </a:p>
            <a:p>
              <a:pPr algn="ctr"/>
              <a:endParaRPr lang="fr-FR" sz="1050" dirty="0">
                <a:solidFill>
                  <a:schemeClr val="tx2"/>
                </a:solidFill>
              </a:endParaRPr>
            </a:p>
          </p:txBody>
        </p:sp>
        <p:sp>
          <p:nvSpPr>
            <p:cNvPr id="31" name="Flèche droite 30"/>
            <p:cNvSpPr/>
            <p:nvPr/>
          </p:nvSpPr>
          <p:spPr>
            <a:xfrm>
              <a:off x="2275141" y="5535115"/>
              <a:ext cx="395362" cy="360040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" tIns="27000" rIns="27000" bIns="27000" rtlCol="0" anchor="ctr"/>
            <a:lstStyle/>
            <a:p>
              <a:pPr algn="ctr"/>
              <a:endParaRPr lang="fr-FR" sz="1050" dirty="0"/>
            </a:p>
          </p:txBody>
        </p:sp>
      </p:grpSp>
      <p:grpSp>
        <p:nvGrpSpPr>
          <p:cNvPr id="13" name="Groupe 12"/>
          <p:cNvGrpSpPr/>
          <p:nvPr/>
        </p:nvGrpSpPr>
        <p:grpSpPr>
          <a:xfrm>
            <a:off x="3273948" y="1404416"/>
            <a:ext cx="2025737" cy="3203918"/>
            <a:chOff x="2663788" y="1645832"/>
            <a:chExt cx="2700982" cy="4271891"/>
          </a:xfrm>
        </p:grpSpPr>
        <p:grpSp>
          <p:nvGrpSpPr>
            <p:cNvPr id="22" name="Groupe 21"/>
            <p:cNvGrpSpPr/>
            <p:nvPr/>
          </p:nvGrpSpPr>
          <p:grpSpPr>
            <a:xfrm>
              <a:off x="2663788" y="1645832"/>
              <a:ext cx="2700982" cy="3448983"/>
              <a:chOff x="4067944" y="2014599"/>
              <a:chExt cx="2700982" cy="3448983"/>
            </a:xfrm>
          </p:grpSpPr>
          <p:sp>
            <p:nvSpPr>
              <p:cNvPr id="9" name="ZoneTexte 8"/>
              <p:cNvSpPr txBox="1"/>
              <p:nvPr/>
            </p:nvSpPr>
            <p:spPr>
              <a:xfrm>
                <a:off x="4067944" y="4478697"/>
                <a:ext cx="2700982" cy="984885"/>
              </a:xfrm>
              <a:prstGeom prst="rect">
                <a:avLst/>
              </a:prstGeom>
              <a:solidFill>
                <a:srgbClr val="8FDAFF"/>
              </a:solidFill>
            </p:spPr>
            <p:txBody>
              <a:bodyPr wrap="square" lIns="27000" tIns="0" rIns="27000" bIns="0" rtlCol="0">
                <a:spAutoFit/>
              </a:bodyPr>
              <a:lstStyle/>
              <a:p>
                <a:endParaRPr lang="fr-FR" sz="1200" dirty="0">
                  <a:solidFill>
                    <a:schemeClr val="tx2"/>
                  </a:solidFill>
                </a:endParaRPr>
              </a:p>
              <a:p>
                <a:pPr algn="ctr"/>
                <a:r>
                  <a:rPr lang="fr-FR" sz="1200" dirty="0" err="1">
                    <a:solidFill>
                      <a:schemeClr val="tx2"/>
                    </a:solidFill>
                  </a:rPr>
                  <a:t>They</a:t>
                </a:r>
                <a:r>
                  <a:rPr lang="fr-FR" sz="1200" dirty="0">
                    <a:solidFill>
                      <a:schemeClr val="tx2"/>
                    </a:solidFill>
                  </a:rPr>
                  <a:t> </a:t>
                </a:r>
                <a:r>
                  <a:rPr lang="fr-FR" sz="1200" dirty="0" err="1">
                    <a:solidFill>
                      <a:schemeClr val="tx2"/>
                    </a:solidFill>
                  </a:rPr>
                  <a:t>may</a:t>
                </a:r>
                <a:r>
                  <a:rPr lang="fr-FR" sz="1200" dirty="0">
                    <a:solidFill>
                      <a:schemeClr val="tx2"/>
                    </a:solidFill>
                  </a:rPr>
                  <a:t> </a:t>
                </a:r>
                <a:r>
                  <a:rPr lang="fr-FR" sz="1200" dirty="0" err="1">
                    <a:solidFill>
                      <a:schemeClr val="tx2"/>
                    </a:solidFill>
                  </a:rPr>
                  <a:t>save</a:t>
                </a:r>
                <a:r>
                  <a:rPr lang="fr-FR" sz="1200" dirty="0">
                    <a:solidFill>
                      <a:schemeClr val="tx2"/>
                    </a:solidFill>
                  </a:rPr>
                  <a:t> the article in </a:t>
                </a:r>
                <a:r>
                  <a:rPr lang="fr-FR" sz="1200" dirty="0" err="1">
                    <a:solidFill>
                      <a:schemeClr val="tx2"/>
                    </a:solidFill>
                  </a:rPr>
                  <a:t>some</a:t>
                </a:r>
                <a:r>
                  <a:rPr lang="fr-FR" sz="1200" dirty="0">
                    <a:solidFill>
                      <a:schemeClr val="tx2"/>
                    </a:solidFill>
                  </a:rPr>
                  <a:t> open </a:t>
                </a:r>
                <a:r>
                  <a:rPr lang="fr-FR" sz="1200" dirty="0" err="1">
                    <a:solidFill>
                      <a:schemeClr val="tx2"/>
                    </a:solidFill>
                  </a:rPr>
                  <a:t>repository</a:t>
                </a:r>
                <a:endParaRPr lang="fr-FR" sz="1200" dirty="0">
                  <a:solidFill>
                    <a:schemeClr val="tx2"/>
                  </a:solidFill>
                </a:endParaRPr>
              </a:p>
              <a:p>
                <a:endParaRPr lang="fr-FR" sz="1200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1" name="Groupe 20"/>
              <p:cNvGrpSpPr/>
              <p:nvPr/>
            </p:nvGrpSpPr>
            <p:grpSpPr>
              <a:xfrm>
                <a:off x="4067944" y="2014599"/>
                <a:ext cx="2700982" cy="2347563"/>
                <a:chOff x="4067944" y="2014599"/>
                <a:chExt cx="2700982" cy="2347563"/>
              </a:xfrm>
            </p:grpSpPr>
            <p:sp>
              <p:nvSpPr>
                <p:cNvPr id="12" name="ZoneTexte 11"/>
                <p:cNvSpPr txBox="1"/>
                <p:nvPr/>
              </p:nvSpPr>
              <p:spPr>
                <a:xfrm>
                  <a:off x="4067944" y="3408054"/>
                  <a:ext cx="2700982" cy="954108"/>
                </a:xfrm>
                <a:prstGeom prst="rect">
                  <a:avLst/>
                </a:prstGeom>
                <a:solidFill>
                  <a:srgbClr val="FFC000"/>
                </a:solidFill>
              </p:spPr>
              <p:txBody>
                <a:bodyPr wrap="square" lIns="27000" tIns="0" rIns="27000" bIns="0" rtlCol="0">
                  <a:spAutoFit/>
                </a:bodyPr>
                <a:lstStyle/>
                <a:p>
                  <a:endParaRPr lang="fr-FR" sz="1200" dirty="0">
                    <a:solidFill>
                      <a:schemeClr val="tx2"/>
                    </a:solidFill>
                  </a:endParaRPr>
                </a:p>
                <a:p>
                  <a:pPr algn="ctr"/>
                  <a:r>
                    <a:rPr lang="fr-FR" sz="1050" dirty="0">
                      <a:solidFill>
                        <a:schemeClr val="tx2"/>
                      </a:solidFill>
                    </a:rPr>
                    <a:t>The </a:t>
                  </a:r>
                  <a:r>
                    <a:rPr lang="fr-FR" sz="1050" dirty="0" err="1">
                      <a:solidFill>
                        <a:schemeClr val="tx2"/>
                      </a:solidFill>
                    </a:rPr>
                    <a:t>authors</a:t>
                  </a:r>
                  <a:r>
                    <a:rPr lang="fr-FR" sz="1050" dirty="0">
                      <a:solidFill>
                        <a:schemeClr val="tx2"/>
                      </a:solidFill>
                    </a:rPr>
                    <a:t> or </a:t>
                  </a:r>
                  <a:r>
                    <a:rPr lang="fr-FR" sz="1050" dirty="0" err="1">
                      <a:solidFill>
                        <a:schemeClr val="tx2"/>
                      </a:solidFill>
                    </a:rPr>
                    <a:t>their</a:t>
                  </a:r>
                  <a:r>
                    <a:rPr lang="fr-FR" sz="1050" dirty="0">
                      <a:solidFill>
                        <a:schemeClr val="tx2"/>
                      </a:solidFill>
                    </a:rPr>
                    <a:t> institution </a:t>
                  </a:r>
                  <a:r>
                    <a:rPr lang="fr-FR" sz="1050" dirty="0" err="1">
                      <a:solidFill>
                        <a:schemeClr val="tx2"/>
                      </a:solidFill>
                    </a:rPr>
                    <a:t>pay</a:t>
                  </a:r>
                  <a:r>
                    <a:rPr lang="fr-FR" sz="1050" dirty="0">
                      <a:solidFill>
                        <a:schemeClr val="tx2"/>
                      </a:solidFill>
                    </a:rPr>
                    <a:t> APC to the </a:t>
                  </a:r>
                  <a:r>
                    <a:rPr lang="fr-FR" sz="1050" dirty="0" err="1">
                      <a:solidFill>
                        <a:schemeClr val="tx2"/>
                      </a:solidFill>
                    </a:rPr>
                    <a:t>publisher</a:t>
                  </a:r>
                  <a:endParaRPr lang="fr-FR" sz="1050" dirty="0">
                    <a:solidFill>
                      <a:schemeClr val="tx2"/>
                    </a:solidFill>
                  </a:endParaRPr>
                </a:p>
                <a:p>
                  <a:pPr algn="ctr"/>
                  <a:endParaRPr lang="fr-FR" sz="1350" dirty="0">
                    <a:solidFill>
                      <a:schemeClr val="tx2"/>
                    </a:solidFill>
                  </a:endParaRPr>
                </a:p>
              </p:txBody>
            </p:sp>
            <p:grpSp>
              <p:nvGrpSpPr>
                <p:cNvPr id="20" name="Groupe 19"/>
                <p:cNvGrpSpPr/>
                <p:nvPr/>
              </p:nvGrpSpPr>
              <p:grpSpPr>
                <a:xfrm>
                  <a:off x="4067944" y="2014599"/>
                  <a:ext cx="2700982" cy="1319166"/>
                  <a:chOff x="4067944" y="2014599"/>
                  <a:chExt cx="2700982" cy="1319166"/>
                </a:xfrm>
              </p:grpSpPr>
              <p:sp>
                <p:nvSpPr>
                  <p:cNvPr id="7" name="ZoneTexte 6"/>
                  <p:cNvSpPr txBox="1"/>
                  <p:nvPr/>
                </p:nvSpPr>
                <p:spPr>
                  <a:xfrm>
                    <a:off x="4067944" y="2348880"/>
                    <a:ext cx="2700982" cy="984885"/>
                  </a:xfrm>
                  <a:prstGeom prst="rect">
                    <a:avLst/>
                  </a:prstGeom>
                  <a:solidFill>
                    <a:srgbClr val="FFC000"/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endParaRPr lang="fr-FR" sz="1200" dirty="0">
                      <a:solidFill>
                        <a:schemeClr val="tx2"/>
                      </a:solidFill>
                    </a:endParaRPr>
                  </a:p>
                  <a:p>
                    <a:pPr algn="ctr"/>
                    <a:r>
                      <a:rPr lang="fr-FR" sz="1200" dirty="0">
                        <a:solidFill>
                          <a:schemeClr val="tx2"/>
                        </a:solidFill>
                      </a:rPr>
                      <a:t>The </a:t>
                    </a:r>
                    <a:r>
                      <a:rPr lang="fr-FR" sz="1200" dirty="0" err="1">
                        <a:solidFill>
                          <a:schemeClr val="tx2"/>
                        </a:solidFill>
                      </a:rPr>
                      <a:t>authors</a:t>
                    </a:r>
                    <a:r>
                      <a:rPr lang="fr-FR" sz="1200" dirty="0">
                        <a:solidFill>
                          <a:schemeClr val="tx2"/>
                        </a:solidFill>
                      </a:rPr>
                      <a:t> </a:t>
                    </a:r>
                    <a:r>
                      <a:rPr lang="fr-FR" sz="1200" dirty="0" err="1">
                        <a:solidFill>
                          <a:schemeClr val="tx2"/>
                        </a:solidFill>
                      </a:rPr>
                      <a:t>publish</a:t>
                    </a:r>
                    <a:r>
                      <a:rPr lang="fr-FR" sz="1200" dirty="0">
                        <a:solidFill>
                          <a:schemeClr val="tx2"/>
                        </a:solidFill>
                      </a:rPr>
                      <a:t> in Open Access in a journal</a:t>
                    </a:r>
                  </a:p>
                  <a:p>
                    <a:endParaRPr lang="fr-FR" sz="1200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18" name="ZoneTexte 17"/>
                  <p:cNvSpPr txBox="1"/>
                  <p:nvPr/>
                </p:nvSpPr>
                <p:spPr>
                  <a:xfrm>
                    <a:off x="5058394" y="2014599"/>
                    <a:ext cx="720080" cy="215444"/>
                  </a:xfrm>
                  <a:prstGeom prst="rect">
                    <a:avLst/>
                  </a:prstGeom>
                  <a:solidFill>
                    <a:srgbClr val="FFC000"/>
                  </a:solidFill>
                </p:spPr>
                <p:txBody>
                  <a:bodyPr wrap="square" lIns="27000" tIns="0" rIns="27000" bIns="0" rtlCol="0">
                    <a:spAutoFit/>
                  </a:bodyPr>
                  <a:lstStyle/>
                  <a:p>
                    <a:pPr algn="ctr"/>
                    <a:r>
                      <a:rPr lang="fr-FR" sz="1050" b="1" dirty="0">
                        <a:solidFill>
                          <a:srgbClr val="002060"/>
                        </a:solidFill>
                      </a:rPr>
                      <a:t>GOLD</a:t>
                    </a:r>
                  </a:p>
                </p:txBody>
              </p:sp>
            </p:grpSp>
          </p:grpSp>
        </p:grpSp>
        <p:sp>
          <p:nvSpPr>
            <p:cNvPr id="32" name="ZoneTexte 31"/>
            <p:cNvSpPr txBox="1"/>
            <p:nvPr/>
          </p:nvSpPr>
          <p:spPr>
            <a:xfrm>
              <a:off x="2663788" y="5179059"/>
              <a:ext cx="2700982" cy="738664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lIns="27000" tIns="0" rIns="27000" bIns="0" rtlCol="0">
              <a:spAutoFit/>
            </a:bodyPr>
            <a:lstStyle/>
            <a:p>
              <a:pPr algn="ctr"/>
              <a:endParaRPr lang="fr-FR" sz="1200" dirty="0">
                <a:solidFill>
                  <a:schemeClr val="tx2"/>
                </a:solidFill>
              </a:endParaRPr>
            </a:p>
            <a:p>
              <a:pPr algn="ctr"/>
              <a:r>
                <a:rPr lang="fr-FR" sz="1200" dirty="0" err="1">
                  <a:solidFill>
                    <a:schemeClr val="tx2"/>
                  </a:solidFill>
                </a:rPr>
                <a:t>Published</a:t>
              </a:r>
              <a:r>
                <a:rPr lang="fr-FR" sz="1200" dirty="0">
                  <a:solidFill>
                    <a:schemeClr val="tx2"/>
                  </a:solidFill>
                </a:rPr>
                <a:t> article</a:t>
              </a:r>
            </a:p>
            <a:p>
              <a:pPr algn="ctr"/>
              <a:endParaRPr lang="fr-FR" sz="1200" dirty="0">
                <a:solidFill>
                  <a:schemeClr val="tx2"/>
                </a:solidFill>
              </a:endParaRPr>
            </a:p>
          </p:txBody>
        </p:sp>
      </p:grpSp>
      <p:cxnSp>
        <p:nvCxnSpPr>
          <p:cNvPr id="33" name="Connecteur droit 32"/>
          <p:cNvCxnSpPr>
            <a:endCxn id="35" idx="1"/>
          </p:cNvCxnSpPr>
          <p:nvPr/>
        </p:nvCxnSpPr>
        <p:spPr>
          <a:xfrm flipV="1">
            <a:off x="5299684" y="1840355"/>
            <a:ext cx="514454" cy="49986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5814138" y="1370330"/>
            <a:ext cx="1998222" cy="5707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lIns="81000" tIns="54000" rIns="27000" bIns="54000" rtlCol="0">
            <a:spAutoFit/>
          </a:bodyPr>
          <a:lstStyle/>
          <a:p>
            <a:r>
              <a:rPr lang="fr-FR" sz="1500" b="1" dirty="0">
                <a:solidFill>
                  <a:schemeClr val="tx2"/>
                </a:solidFill>
              </a:rPr>
              <a:t>Full Open Access </a:t>
            </a:r>
            <a:r>
              <a:rPr lang="fr-FR" sz="1500" b="1" dirty="0" smtClean="0">
                <a:solidFill>
                  <a:schemeClr val="tx2"/>
                </a:solidFill>
              </a:rPr>
              <a:t>Journal</a:t>
            </a:r>
            <a:endParaRPr lang="fr-FR" sz="1500" b="1" dirty="0">
              <a:solidFill>
                <a:schemeClr val="tx2"/>
              </a:solidFill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5814138" y="2465899"/>
            <a:ext cx="1998222" cy="33988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lIns="81000" tIns="54000" rIns="27000" bIns="54000" rtlCol="0">
            <a:spAutoFit/>
          </a:bodyPr>
          <a:lstStyle/>
          <a:p>
            <a:r>
              <a:rPr lang="fr-FR" sz="1500" b="1" dirty="0" err="1">
                <a:solidFill>
                  <a:schemeClr val="tx2"/>
                </a:solidFill>
              </a:rPr>
              <a:t>Hybrid</a:t>
            </a:r>
            <a:r>
              <a:rPr lang="fr-FR" sz="1500" b="1" dirty="0">
                <a:solidFill>
                  <a:schemeClr val="tx2"/>
                </a:solidFill>
              </a:rPr>
              <a:t> </a:t>
            </a:r>
            <a:r>
              <a:rPr lang="fr-FR" sz="1500" b="1" dirty="0" smtClean="0">
                <a:solidFill>
                  <a:schemeClr val="tx2"/>
                </a:solidFill>
              </a:rPr>
              <a:t>Journal</a:t>
            </a:r>
            <a:endParaRPr lang="fr-FR" sz="1500" b="1" dirty="0">
              <a:solidFill>
                <a:schemeClr val="tx2"/>
              </a:solidFill>
            </a:endParaRPr>
          </a:p>
        </p:txBody>
      </p:sp>
      <p:cxnSp>
        <p:nvCxnSpPr>
          <p:cNvPr id="38" name="Connecteur droit 37"/>
          <p:cNvCxnSpPr/>
          <p:nvPr/>
        </p:nvCxnSpPr>
        <p:spPr>
          <a:xfrm>
            <a:off x="5299684" y="2287859"/>
            <a:ext cx="514454" cy="277529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5299683" y="2338568"/>
            <a:ext cx="653143" cy="935025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4" name="ZoneTexte 33"/>
          <p:cNvSpPr txBox="1"/>
          <p:nvPr/>
        </p:nvSpPr>
        <p:spPr>
          <a:xfrm>
            <a:off x="5952825" y="3182297"/>
            <a:ext cx="2159897" cy="33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81000" tIns="54000" rIns="27000" bIns="54000" rtlCol="0">
            <a:spAutoFit/>
          </a:bodyPr>
          <a:lstStyle/>
          <a:p>
            <a:r>
              <a:rPr lang="en-US" sz="1500" b="1" dirty="0" smtClean="0">
                <a:solidFill>
                  <a:srgbClr val="FF0000"/>
                </a:solidFill>
              </a:rPr>
              <a:t>Predatory publishers!</a:t>
            </a:r>
            <a:endParaRPr lang="en-US" sz="1500" b="1" dirty="0">
              <a:solidFill>
                <a:srgbClr val="FF0000"/>
              </a:solidFill>
            </a:endParaRPr>
          </a:p>
        </p:txBody>
      </p:sp>
      <p:sp>
        <p:nvSpPr>
          <p:cNvPr id="37" name="Espace réservé du numéro de diapositive 1"/>
          <p:cNvSpPr txBox="1">
            <a:spLocks/>
          </p:cNvSpPr>
          <p:nvPr/>
        </p:nvSpPr>
        <p:spPr>
          <a:xfrm>
            <a:off x="8267523" y="4782012"/>
            <a:ext cx="501449" cy="273844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2B3897-519A-4D24-BC0A-D03F00678031}" type="slidenum">
              <a:rPr lang="cs-CZ" sz="1200" b="1" smtClean="0">
                <a:solidFill>
                  <a:schemeClr val="tx2"/>
                </a:solidFill>
              </a:rPr>
              <a:pPr/>
              <a:t>17</a:t>
            </a:fld>
            <a:endParaRPr lang="cs-CZ" sz="1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35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9243" y="814187"/>
            <a:ext cx="8391835" cy="619928"/>
          </a:xfrm>
        </p:spPr>
        <p:txBody>
          <a:bodyPr/>
          <a:lstStyle/>
          <a:p>
            <a:r>
              <a:rPr lang="en-CA" dirty="0" smtClean="0"/>
              <a:t>Beware predatory journals!</a:t>
            </a:r>
            <a:endParaRPr lang="en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14488" y="1508760"/>
            <a:ext cx="5915025" cy="3123962"/>
          </a:xfrm>
        </p:spPr>
        <p:txBody>
          <a:bodyPr>
            <a:normAutofit/>
          </a:bodyPr>
          <a:lstStyle/>
          <a:p>
            <a:r>
              <a:rPr lang="en-CA" sz="1800" dirty="0"/>
              <a:t>They mail scholars of all ages (master students, </a:t>
            </a:r>
            <a:r>
              <a:rPr lang="en-CA" sz="1800" dirty="0" err="1"/>
              <a:t>Phd</a:t>
            </a:r>
            <a:r>
              <a:rPr lang="en-CA" sz="1800" dirty="0"/>
              <a:t> students, early career researchers, professors…)</a:t>
            </a:r>
          </a:p>
          <a:p>
            <a:r>
              <a:rPr lang="en-CA" sz="1800" dirty="0"/>
              <a:t>They target the wealthiest research fields (</a:t>
            </a:r>
            <a:r>
              <a:rPr lang="en-CA" sz="1800" dirty="0" err="1"/>
              <a:t>biomedecine</a:t>
            </a:r>
            <a:r>
              <a:rPr lang="en-CA" sz="1800" dirty="0"/>
              <a:t>), but also humanities and social sciences</a:t>
            </a:r>
          </a:p>
          <a:p>
            <a:r>
              <a:rPr lang="en-CA" sz="1800" dirty="0"/>
              <a:t>They spread a distorted vision of Open Access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2B3897-519A-4D24-BC0A-D03F00678031}" type="slidenum">
              <a:rPr lang="cs-CZ" smtClean="0"/>
              <a:pPr/>
              <a:t>18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1833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14488" y="1508760"/>
            <a:ext cx="5915025" cy="3123962"/>
          </a:xfrm>
        </p:spPr>
        <p:txBody>
          <a:bodyPr>
            <a:normAutofit/>
          </a:bodyPr>
          <a:lstStyle/>
          <a:p>
            <a:r>
              <a:rPr lang="en-CA" sz="2100" dirty="0"/>
              <a:t>Here the sad and famous example of </a:t>
            </a:r>
            <a:r>
              <a:rPr lang="en-CA" sz="2100" dirty="0">
                <a:hlinkClick r:id="rId2"/>
              </a:rPr>
              <a:t>OMICS Publishing Group</a:t>
            </a:r>
            <a:endParaRPr lang="en-CA" sz="21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107" y="2356621"/>
            <a:ext cx="1993106" cy="928688"/>
          </a:xfrm>
          <a:prstGeom prst="rect">
            <a:avLst/>
          </a:prstGeom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379243" y="814187"/>
            <a:ext cx="8391835" cy="619928"/>
          </a:xfrm>
        </p:spPr>
        <p:txBody>
          <a:bodyPr/>
          <a:lstStyle/>
          <a:p>
            <a:r>
              <a:rPr lang="en-CA" dirty="0" smtClean="0"/>
              <a:t>Beware predatory journals!</a:t>
            </a:r>
            <a:endParaRPr lang="en-CA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2B3897-519A-4D24-BC0A-D03F00678031}" type="slidenum">
              <a:rPr lang="cs-CZ" smtClean="0"/>
              <a:pPr/>
              <a:t>19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275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14488" y="1508760"/>
            <a:ext cx="5915025" cy="3123962"/>
          </a:xfrm>
        </p:spPr>
        <p:txBody>
          <a:bodyPr>
            <a:normAutofit/>
          </a:bodyPr>
          <a:lstStyle/>
          <a:p>
            <a:r>
              <a:rPr lang="en-CA" sz="2100" dirty="0"/>
              <a:t>Here the sad and famous example of </a:t>
            </a:r>
            <a:r>
              <a:rPr lang="en-CA" sz="2100" dirty="0">
                <a:hlinkClick r:id="rId2"/>
              </a:rPr>
              <a:t>OMICS Publishing Group</a:t>
            </a:r>
            <a:endParaRPr lang="en-CA" sz="21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107" y="2356621"/>
            <a:ext cx="1993106" cy="928688"/>
          </a:xfrm>
          <a:prstGeom prst="rect">
            <a:avLst/>
          </a:prstGeom>
        </p:spPr>
      </p:pic>
      <p:sp>
        <p:nvSpPr>
          <p:cNvPr id="7" name="Flèche droite 6"/>
          <p:cNvSpPr/>
          <p:nvPr/>
        </p:nvSpPr>
        <p:spPr>
          <a:xfrm rot="10800000">
            <a:off x="4212573" y="2732521"/>
            <a:ext cx="453788" cy="26440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8" name="ZoneTexte 7"/>
          <p:cNvSpPr txBox="1"/>
          <p:nvPr/>
        </p:nvSpPr>
        <p:spPr>
          <a:xfrm>
            <a:off x="4739811" y="2721669"/>
            <a:ext cx="176056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500" b="1" i="1" dirty="0">
                <a:solidFill>
                  <a:srgbClr val="FF0000"/>
                </a:solidFill>
              </a:rPr>
              <a:t>I am one of them!</a:t>
            </a:r>
          </a:p>
        </p:txBody>
      </p:sp>
      <p:grpSp>
        <p:nvGrpSpPr>
          <p:cNvPr id="22" name="Groupe 21"/>
          <p:cNvGrpSpPr/>
          <p:nvPr/>
        </p:nvGrpSpPr>
        <p:grpSpPr>
          <a:xfrm>
            <a:off x="6293543" y="2073553"/>
            <a:ext cx="607535" cy="1212470"/>
            <a:chOff x="7073269" y="4296703"/>
            <a:chExt cx="810046" cy="1616626"/>
          </a:xfrm>
        </p:grpSpPr>
        <p:sp>
          <p:nvSpPr>
            <p:cNvPr id="9" name="Ellipse 8"/>
            <p:cNvSpPr/>
            <p:nvPr/>
          </p:nvSpPr>
          <p:spPr>
            <a:xfrm>
              <a:off x="7282423" y="4673919"/>
              <a:ext cx="600892" cy="751521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13" name="Organigramme : Opération manuelle 12"/>
            <p:cNvSpPr/>
            <p:nvPr/>
          </p:nvSpPr>
          <p:spPr>
            <a:xfrm>
              <a:off x="7282423" y="5049679"/>
              <a:ext cx="600892" cy="863650"/>
            </a:xfrm>
            <a:prstGeom prst="flowChartManualOperation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15" name="Organigramme : Délai 14"/>
            <p:cNvSpPr/>
            <p:nvPr/>
          </p:nvSpPr>
          <p:spPr>
            <a:xfrm rot="5400000">
              <a:off x="7351465" y="5118183"/>
              <a:ext cx="462808" cy="424662"/>
            </a:xfrm>
            <a:prstGeom prst="flowChartDelay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16" name="Triangle isocèle 15"/>
            <p:cNvSpPr/>
            <p:nvPr/>
          </p:nvSpPr>
          <p:spPr>
            <a:xfrm rot="6679099">
              <a:off x="7410437" y="4856067"/>
              <a:ext cx="45719" cy="213131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17" name="Triangle isocèle 16"/>
            <p:cNvSpPr/>
            <p:nvPr/>
          </p:nvSpPr>
          <p:spPr>
            <a:xfrm rot="14689325">
              <a:off x="7734059" y="4857977"/>
              <a:ext cx="45719" cy="19945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18" name="Triangle isocèle 17"/>
            <p:cNvSpPr/>
            <p:nvPr/>
          </p:nvSpPr>
          <p:spPr>
            <a:xfrm rot="14022986">
              <a:off x="7225220" y="4626254"/>
              <a:ext cx="81310" cy="385211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19" name="Triangle isocèle 18"/>
            <p:cNvSpPr/>
            <p:nvPr/>
          </p:nvSpPr>
          <p:spPr>
            <a:xfrm rot="19926403">
              <a:off x="7340624" y="4477026"/>
              <a:ext cx="162745" cy="253684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20" name="Triangle isocèle 19"/>
            <p:cNvSpPr/>
            <p:nvPr/>
          </p:nvSpPr>
          <p:spPr>
            <a:xfrm>
              <a:off x="7506019" y="4296703"/>
              <a:ext cx="162745" cy="385211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21" name="Triangle isocèle 20"/>
            <p:cNvSpPr/>
            <p:nvPr/>
          </p:nvSpPr>
          <p:spPr>
            <a:xfrm rot="1533423">
              <a:off x="7671797" y="4333936"/>
              <a:ext cx="162745" cy="385211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</p:grpSp>
      <p:sp>
        <p:nvSpPr>
          <p:cNvPr id="23" name="Titre 1"/>
          <p:cNvSpPr>
            <a:spLocks noGrp="1"/>
          </p:cNvSpPr>
          <p:nvPr>
            <p:ph type="title"/>
          </p:nvPr>
        </p:nvSpPr>
        <p:spPr>
          <a:xfrm>
            <a:off x="379243" y="814187"/>
            <a:ext cx="8391835" cy="619928"/>
          </a:xfrm>
        </p:spPr>
        <p:txBody>
          <a:bodyPr/>
          <a:lstStyle/>
          <a:p>
            <a:r>
              <a:rPr lang="en-CA" dirty="0" smtClean="0"/>
              <a:t>Beware predatory journals!</a:t>
            </a:r>
            <a:endParaRPr lang="en-CA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2B3897-519A-4D24-BC0A-D03F00678031}" type="slidenum">
              <a:rPr lang="cs-CZ" smtClean="0"/>
              <a:pPr/>
              <a:t>20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0660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286764" y="1371770"/>
            <a:ext cx="4316513" cy="1543309"/>
          </a:xfrm>
        </p:spPr>
        <p:txBody>
          <a:bodyPr>
            <a:noAutofit/>
          </a:bodyPr>
          <a:lstStyle/>
          <a:p>
            <a:r>
              <a:rPr lang="da-DK" sz="3600" dirty="0"/>
              <a:t>2</a:t>
            </a:r>
            <a:r>
              <a:rPr lang="da-DK" sz="3600" dirty="0" smtClean="0"/>
              <a:t>. Focus on APC funding</a:t>
            </a:r>
            <a:endParaRPr lang="cs-CZ" sz="360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2B3897-519A-4D24-BC0A-D03F00678031}" type="slidenum">
              <a:rPr lang="cs-CZ" smtClean="0"/>
              <a:pPr/>
              <a:t>21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689491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err="1" smtClean="0"/>
              <a:t>What</a:t>
            </a:r>
            <a:r>
              <a:rPr lang="it-IT" dirty="0" smtClean="0"/>
              <a:t> APC </a:t>
            </a:r>
            <a:r>
              <a:rPr lang="it-IT" dirty="0" err="1" smtClean="0"/>
              <a:t>means</a:t>
            </a:r>
            <a:r>
              <a:rPr lang="it-IT" dirty="0" smtClean="0"/>
              <a:t>?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err="1" smtClean="0"/>
              <a:t>article</a:t>
            </a:r>
            <a:r>
              <a:rPr lang="it-IT" dirty="0" smtClean="0"/>
              <a:t> processing </a:t>
            </a:r>
            <a:r>
              <a:rPr lang="it-IT" dirty="0" err="1" smtClean="0"/>
              <a:t>charges</a:t>
            </a: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858" y="3074410"/>
            <a:ext cx="2692285" cy="2019214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AA7C1-5BAB-4EBB-B43A-37E139388AD5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91360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APC </a:t>
            </a:r>
            <a:r>
              <a:rPr lang="it-IT" dirty="0" err="1" smtClean="0"/>
              <a:t>is</a:t>
            </a:r>
            <a:r>
              <a:rPr lang="it-IT" dirty="0" smtClean="0"/>
              <a:t> a </a:t>
            </a:r>
            <a:r>
              <a:rPr lang="it-IT" dirty="0" err="1" smtClean="0"/>
              <a:t>fee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APC is how much has to be paid to a journal</a:t>
            </a:r>
          </a:p>
          <a:p>
            <a:r>
              <a:rPr lang="en-US" dirty="0" smtClean="0"/>
              <a:t>to make an article open access</a:t>
            </a:r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021" y="3458392"/>
            <a:ext cx="1685108" cy="1685108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089" y="3687807"/>
            <a:ext cx="2180471" cy="1226276"/>
          </a:xfrm>
          <a:prstGeom prst="rect">
            <a:avLst/>
          </a:prstGeom>
        </p:spPr>
      </p:pic>
      <p:sp>
        <p:nvSpPr>
          <p:cNvPr id="8" name="Freccia a destra 7"/>
          <p:cNvSpPr/>
          <p:nvPr/>
        </p:nvSpPr>
        <p:spPr>
          <a:xfrm>
            <a:off x="4131129" y="4046220"/>
            <a:ext cx="992777" cy="5976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AA7C1-5BAB-4EBB-B43A-37E139388AD5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20400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How </a:t>
            </a:r>
            <a:r>
              <a:rPr lang="it-IT" dirty="0" err="1" smtClean="0"/>
              <a:t>much</a:t>
            </a:r>
            <a:r>
              <a:rPr lang="it-IT" dirty="0" smtClean="0"/>
              <a:t> </a:t>
            </a:r>
            <a:r>
              <a:rPr lang="it-IT" dirty="0" err="1" smtClean="0"/>
              <a:t>does</a:t>
            </a:r>
            <a:r>
              <a:rPr lang="it-IT" dirty="0" smtClean="0"/>
              <a:t> </a:t>
            </a:r>
            <a:r>
              <a:rPr lang="it-IT" dirty="0" err="1" smtClean="0"/>
              <a:t>gold</a:t>
            </a:r>
            <a:r>
              <a:rPr lang="it-IT" dirty="0" smtClean="0"/>
              <a:t> </a:t>
            </a:r>
            <a:r>
              <a:rPr lang="it-IT" dirty="0" err="1" smtClean="0"/>
              <a:t>cost</a:t>
            </a:r>
            <a:r>
              <a:rPr lang="it-IT" dirty="0"/>
              <a:t>?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a journal can </a:t>
            </a:r>
            <a:r>
              <a:rPr lang="it-IT" dirty="0" err="1" smtClean="0"/>
              <a:t>ask</a:t>
            </a:r>
            <a:r>
              <a:rPr lang="it-IT" dirty="0" smtClean="0"/>
              <a:t> more </a:t>
            </a:r>
            <a:r>
              <a:rPr lang="it-IT" dirty="0" err="1" smtClean="0"/>
              <a:t>than</a:t>
            </a:r>
            <a:r>
              <a:rPr lang="it-IT" dirty="0" smtClean="0"/>
              <a:t> 3000 </a:t>
            </a:r>
            <a:r>
              <a:rPr lang="it-IT" dirty="0" err="1" smtClean="0"/>
              <a:t>euros</a:t>
            </a:r>
            <a:r>
              <a:rPr lang="it-IT" dirty="0" smtClean="0"/>
              <a:t> for an </a:t>
            </a:r>
            <a:r>
              <a:rPr lang="it-IT" dirty="0" err="1" smtClean="0"/>
              <a:t>article</a:t>
            </a:r>
            <a:r>
              <a:rPr lang="it-IT" dirty="0" smtClean="0"/>
              <a:t> to be open</a:t>
            </a:r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648" y="3088942"/>
            <a:ext cx="1904762" cy="1904762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AA7C1-5BAB-4EBB-B43A-37E139388AD5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32473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err="1" smtClean="0"/>
              <a:t>Who</a:t>
            </a:r>
            <a:r>
              <a:rPr lang="it-IT" dirty="0" smtClean="0"/>
              <a:t> </a:t>
            </a:r>
            <a:r>
              <a:rPr lang="it-IT" dirty="0" err="1" smtClean="0"/>
              <a:t>pays</a:t>
            </a:r>
            <a:r>
              <a:rPr lang="it-IT" dirty="0" smtClean="0"/>
              <a:t>?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910" y="2701529"/>
            <a:ext cx="3726180" cy="2099081"/>
          </a:xfrm>
          <a:prstGeom prst="rect">
            <a:avLst/>
          </a:prstGeom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AA7C1-5BAB-4EBB-B43A-37E139388AD5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77217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Journal?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err="1" smtClean="0"/>
              <a:t>invitation</a:t>
            </a:r>
            <a:endParaRPr lang="it-IT" dirty="0" smtClean="0"/>
          </a:p>
          <a:p>
            <a:r>
              <a:rPr lang="it-IT" dirty="0" smtClean="0"/>
              <a:t>credit / discount</a:t>
            </a:r>
            <a:br>
              <a:rPr lang="it-IT" dirty="0" smtClean="0"/>
            </a:br>
            <a:r>
              <a:rPr lang="it-IT" dirty="0" smtClean="0"/>
              <a:t>(e.g. for </a:t>
            </a:r>
            <a:r>
              <a:rPr lang="it-IT" dirty="0" err="1" smtClean="0"/>
              <a:t>reviews</a:t>
            </a:r>
            <a:r>
              <a:rPr lang="it-IT" dirty="0" smtClean="0"/>
              <a:t>)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0024" y="293914"/>
            <a:ext cx="3283952" cy="1582050"/>
          </a:xfrm>
          <a:prstGeom prst="rect">
            <a:avLst/>
          </a:prstGeom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AA7C1-5BAB-4EBB-B43A-37E139388AD5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02356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Funder?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err="1" smtClean="0"/>
              <a:t>check</a:t>
            </a:r>
            <a:r>
              <a:rPr lang="it-IT" dirty="0" smtClean="0"/>
              <a:t> </a:t>
            </a:r>
            <a:r>
              <a:rPr lang="it-IT" dirty="0" err="1" smtClean="0"/>
              <a:t>terms</a:t>
            </a:r>
            <a:r>
              <a:rPr lang="it-IT" dirty="0" smtClean="0"/>
              <a:t>, </a:t>
            </a:r>
            <a:r>
              <a:rPr lang="it-IT" dirty="0" err="1" smtClean="0"/>
              <a:t>times</a:t>
            </a:r>
            <a:r>
              <a:rPr lang="it-IT" dirty="0" smtClean="0"/>
              <a:t> and </a:t>
            </a:r>
            <a:r>
              <a:rPr lang="it-IT" dirty="0" err="1" smtClean="0"/>
              <a:t>procedures</a:t>
            </a:r>
            <a:endParaRPr lang="it-IT" dirty="0" smtClean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208" y="2933086"/>
            <a:ext cx="2225585" cy="2225585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220" y="3088524"/>
            <a:ext cx="3081914" cy="1986389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36" y="2253343"/>
            <a:ext cx="1971847" cy="2726055"/>
          </a:xfrm>
          <a:prstGeom prst="rect">
            <a:avLst/>
          </a:prstGeom>
        </p:spPr>
      </p:pic>
      <p:sp>
        <p:nvSpPr>
          <p:cNvPr id="13" name="Rettangolo 12"/>
          <p:cNvSpPr/>
          <p:nvPr/>
        </p:nvSpPr>
        <p:spPr>
          <a:xfrm>
            <a:off x="607423" y="3360421"/>
            <a:ext cx="1577341" cy="5535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46" y="3095898"/>
            <a:ext cx="2220476" cy="1067888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AA7C1-5BAB-4EBB-B43A-37E139388AD5}" type="slidenum">
              <a:rPr lang="it-IT" smtClean="0"/>
              <a:t>27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086999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err="1" smtClean="0"/>
              <a:t>Institution</a:t>
            </a:r>
            <a:r>
              <a:rPr lang="it-IT" dirty="0" smtClean="0"/>
              <a:t>?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383880"/>
          </a:xfrm>
        </p:spPr>
        <p:txBody>
          <a:bodyPr>
            <a:normAutofit fontScale="85000" lnSpcReduction="20000"/>
          </a:bodyPr>
          <a:lstStyle/>
          <a:p>
            <a:r>
              <a:rPr lang="it-IT" dirty="0" err="1" smtClean="0"/>
              <a:t>publisher’s</a:t>
            </a:r>
            <a:r>
              <a:rPr lang="it-IT" dirty="0" smtClean="0"/>
              <a:t> </a:t>
            </a:r>
            <a:r>
              <a:rPr lang="it-IT" dirty="0" err="1" smtClean="0"/>
              <a:t>agreements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(es. </a:t>
            </a:r>
            <a:r>
              <a:rPr lang="it-IT" dirty="0" err="1" smtClean="0"/>
              <a:t>transformatives</a:t>
            </a:r>
            <a:r>
              <a:rPr lang="it-IT" dirty="0" smtClean="0"/>
              <a:t>)</a:t>
            </a:r>
          </a:p>
          <a:p>
            <a:r>
              <a:rPr lang="it-IT" dirty="0" smtClean="0"/>
              <a:t>dedicated fundings</a:t>
            </a:r>
            <a:br>
              <a:rPr lang="it-IT" dirty="0" smtClean="0"/>
            </a:br>
            <a:r>
              <a:rPr lang="it-IT" dirty="0" smtClean="0"/>
              <a:t>(terms, times, procedures)</a:t>
            </a:r>
          </a:p>
          <a:p>
            <a:r>
              <a:rPr lang="it-IT" dirty="0" smtClean="0"/>
              <a:t>research fundings</a:t>
            </a:r>
            <a:br>
              <a:rPr lang="it-IT" dirty="0" smtClean="0"/>
            </a:br>
            <a:r>
              <a:rPr lang="it-IT" dirty="0" smtClean="0"/>
              <a:t>(department, group, personal)</a:t>
            </a:r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711" y="0"/>
            <a:ext cx="1958578" cy="1958578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AA7C1-5BAB-4EBB-B43A-37E139388AD5}" type="slidenum">
              <a:rPr lang="it-IT" smtClean="0"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74789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597" y="2632472"/>
            <a:ext cx="1052806" cy="164501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err="1" smtClean="0"/>
              <a:t>Remember</a:t>
            </a:r>
            <a:r>
              <a:rPr lang="it-IT" dirty="0" smtClean="0"/>
              <a:t> the green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the best </a:t>
            </a:r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you</a:t>
            </a:r>
            <a:r>
              <a:rPr lang="it-IT" dirty="0" smtClean="0"/>
              <a:t> </a:t>
            </a:r>
            <a:r>
              <a:rPr lang="it-IT" dirty="0" err="1" smtClean="0"/>
              <a:t>choose</a:t>
            </a:r>
            <a:r>
              <a:rPr lang="it-IT" dirty="0" smtClean="0"/>
              <a:t> a </a:t>
            </a:r>
            <a:r>
              <a:rPr lang="it-IT" dirty="0" err="1" smtClean="0"/>
              <a:t>hybrid</a:t>
            </a:r>
            <a:r>
              <a:rPr lang="it-IT" dirty="0" smtClean="0"/>
              <a:t> journal</a:t>
            </a:r>
          </a:p>
          <a:p>
            <a:r>
              <a:rPr lang="it-IT" dirty="0" smtClean="0"/>
              <a:t>always save the </a:t>
            </a:r>
            <a:r>
              <a:rPr lang="it-IT" dirty="0" smtClean="0"/>
              <a:t>post-</a:t>
            </a:r>
            <a:r>
              <a:rPr lang="it-IT" smtClean="0"/>
              <a:t>print</a:t>
            </a:r>
            <a:endParaRPr lang="it-IT" dirty="0" smtClean="0"/>
          </a:p>
          <a:p>
            <a:r>
              <a:rPr lang="it-IT" dirty="0" smtClean="0"/>
              <a:t>use </a:t>
            </a:r>
            <a:r>
              <a:rPr lang="it-IT" dirty="0" err="1" smtClean="0"/>
              <a:t>always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institutional</a:t>
            </a:r>
            <a:r>
              <a:rPr lang="it-IT" dirty="0" smtClean="0"/>
              <a:t> </a:t>
            </a:r>
            <a:r>
              <a:rPr lang="it-IT" dirty="0" err="1" smtClean="0"/>
              <a:t>repository</a:t>
            </a:r>
            <a:endParaRPr lang="it-IT" dirty="0" smtClean="0"/>
          </a:p>
          <a:p>
            <a:r>
              <a:rPr lang="it-IT" dirty="0" smtClean="0"/>
              <a:t>(</a:t>
            </a:r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you</a:t>
            </a:r>
            <a:r>
              <a:rPr lang="it-IT" dirty="0" smtClean="0"/>
              <a:t> </a:t>
            </a:r>
            <a:r>
              <a:rPr lang="it-IT" dirty="0" err="1" smtClean="0"/>
              <a:t>have</a:t>
            </a:r>
            <a:r>
              <a:rPr lang="it-IT" dirty="0" smtClean="0"/>
              <a:t> </a:t>
            </a:r>
            <a:r>
              <a:rPr lang="it-IT" dirty="0" err="1" smtClean="0"/>
              <a:t>one</a:t>
            </a:r>
            <a:r>
              <a:rPr lang="it-IT" dirty="0" smtClean="0"/>
              <a:t>)</a:t>
            </a:r>
          </a:p>
          <a:p>
            <a:endParaRPr lang="it-IT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AA7C1-5BAB-4EBB-B43A-37E139388AD5}" type="slidenum">
              <a:rPr lang="it-IT" smtClean="0"/>
              <a:t>29</a:t>
            </a:fld>
            <a:endParaRPr lang="it-IT"/>
          </a:p>
        </p:txBody>
      </p:sp>
      <p:pic>
        <p:nvPicPr>
          <p:cNvPr id="6" name="Image 5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569" y="1252082"/>
            <a:ext cx="1467157" cy="361215"/>
          </a:xfrm>
          <a:prstGeom prst="rect">
            <a:avLst/>
          </a:prstGeom>
        </p:spPr>
      </p:pic>
      <p:pic>
        <p:nvPicPr>
          <p:cNvPr id="7" name="Image 6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846" y="377561"/>
            <a:ext cx="1256462" cy="618947"/>
          </a:xfrm>
          <a:prstGeom prst="rect">
            <a:avLst/>
          </a:prstGeom>
        </p:spPr>
      </p:pic>
      <p:pic>
        <p:nvPicPr>
          <p:cNvPr id="8" name="Image 7">
            <a:hlinkClick r:id="rId7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33" y="532297"/>
            <a:ext cx="2228336" cy="432297"/>
          </a:xfrm>
          <a:prstGeom prst="rect">
            <a:avLst/>
          </a:prstGeom>
        </p:spPr>
      </p:pic>
      <p:pic>
        <p:nvPicPr>
          <p:cNvPr id="9" name="Image 8">
            <a:hlinkClick r:id="rId9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912" y="1246803"/>
            <a:ext cx="1776928" cy="450670"/>
          </a:xfrm>
          <a:prstGeom prst="rect">
            <a:avLst/>
          </a:prstGeom>
        </p:spPr>
      </p:pic>
      <p:grpSp>
        <p:nvGrpSpPr>
          <p:cNvPr id="12" name="Groupe 11"/>
          <p:cNvGrpSpPr/>
          <p:nvPr/>
        </p:nvGrpSpPr>
        <p:grpSpPr>
          <a:xfrm>
            <a:off x="3455169" y="1225617"/>
            <a:ext cx="1904451" cy="493042"/>
            <a:chOff x="3806301" y="1283015"/>
            <a:chExt cx="1904451" cy="493042"/>
          </a:xfrm>
        </p:grpSpPr>
        <p:pic>
          <p:nvPicPr>
            <p:cNvPr id="10" name="Image 9">
              <a:hlinkClick r:id="rId11"/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0166" y="1283015"/>
              <a:ext cx="1000586" cy="493042"/>
            </a:xfrm>
            <a:prstGeom prst="rect">
              <a:avLst/>
            </a:prstGeom>
          </p:spPr>
        </p:pic>
        <p:sp>
          <p:nvSpPr>
            <p:cNvPr id="11" name="ZoneTexte 10"/>
            <p:cNvSpPr txBox="1"/>
            <p:nvPr/>
          </p:nvSpPr>
          <p:spPr>
            <a:xfrm>
              <a:off x="3806301" y="1313004"/>
              <a:ext cx="892277" cy="463053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rmAutofit fontScale="92500"/>
            </a:bodyPr>
            <a:lstStyle/>
            <a:p>
              <a:r>
                <a:rPr lang="fr-FR" dirty="0" smtClean="0"/>
                <a:t>CURIS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83728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err="1" smtClean="0"/>
              <a:t>Pre-print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the </a:t>
            </a:r>
            <a:r>
              <a:rPr lang="it-IT" dirty="0" err="1" smtClean="0"/>
              <a:t>answer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err="1" smtClean="0"/>
              <a:t>when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publisher</a:t>
            </a:r>
            <a:r>
              <a:rPr lang="it-IT" dirty="0" smtClean="0"/>
              <a:t> </a:t>
            </a:r>
            <a:r>
              <a:rPr lang="it-IT" dirty="0" err="1" smtClean="0"/>
              <a:t>doesn’t</a:t>
            </a:r>
            <a:r>
              <a:rPr lang="it-IT" dirty="0" smtClean="0"/>
              <a:t> </a:t>
            </a:r>
            <a:r>
              <a:rPr lang="it-IT" dirty="0" err="1" smtClean="0"/>
              <a:t>give</a:t>
            </a:r>
            <a:r>
              <a:rPr lang="it-IT" dirty="0" smtClean="0"/>
              <a:t> </a:t>
            </a:r>
            <a:r>
              <a:rPr lang="it-IT" dirty="0" err="1" smtClean="0"/>
              <a:t>any</a:t>
            </a:r>
            <a:r>
              <a:rPr lang="it-IT" dirty="0" smtClean="0"/>
              <a:t> open </a:t>
            </a:r>
            <a:r>
              <a:rPr lang="it-IT" dirty="0" err="1" smtClean="0"/>
              <a:t>access</a:t>
            </a:r>
            <a:r>
              <a:rPr lang="it-IT" dirty="0" smtClean="0"/>
              <a:t> option</a:t>
            </a:r>
          </a:p>
          <a:p>
            <a:r>
              <a:rPr lang="it-IT" dirty="0" smtClean="0"/>
              <a:t>work on the contract</a:t>
            </a:r>
          </a:p>
          <a:p>
            <a:endParaRPr lang="it-IT" dirty="0"/>
          </a:p>
          <a:p>
            <a:r>
              <a:rPr lang="it-IT" sz="1300" dirty="0" smtClean="0">
                <a:solidFill>
                  <a:srgbClr val="FF0000"/>
                </a:solidFill>
              </a:rPr>
              <a:t>Warning</a:t>
            </a:r>
            <a:r>
              <a:rPr lang="it-IT" sz="1300" dirty="0" smtClean="0"/>
              <a:t>: a small number of journals do not allow you to put the pre-print on open repositories </a:t>
            </a:r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062" y="247496"/>
            <a:ext cx="2959854" cy="1664917"/>
          </a:xfrm>
          <a:prstGeom prst="rect">
            <a:avLst/>
          </a:prstGeom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AA7C1-5BAB-4EBB-B43A-37E139388AD5}" type="slidenum">
              <a:rPr lang="it-IT" smtClean="0"/>
              <a:t>30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13468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286764" y="1371770"/>
            <a:ext cx="5780929" cy="1543309"/>
          </a:xfrm>
        </p:spPr>
        <p:txBody>
          <a:bodyPr>
            <a:noAutofit/>
          </a:bodyPr>
          <a:lstStyle/>
          <a:p>
            <a:r>
              <a:rPr lang="da-DK" sz="3600" dirty="0"/>
              <a:t>3</a:t>
            </a:r>
            <a:r>
              <a:rPr lang="da-DK" sz="3600" dirty="0" smtClean="0"/>
              <a:t>. Diamond Open Access</a:t>
            </a:r>
            <a:endParaRPr lang="cs-CZ" sz="360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2B3897-519A-4D24-BC0A-D03F00678031}" type="slidenum">
              <a:rPr lang="cs-CZ" smtClean="0"/>
              <a:pPr/>
              <a:t>31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686418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err="1" smtClean="0"/>
              <a:t>Does</a:t>
            </a:r>
            <a:r>
              <a:rPr lang="it-IT" dirty="0" smtClean="0"/>
              <a:t> the </a:t>
            </a:r>
            <a:r>
              <a:rPr lang="it-IT" dirty="0" err="1" smtClean="0"/>
              <a:t>gold</a:t>
            </a:r>
            <a:r>
              <a:rPr lang="it-IT" dirty="0" smtClean="0"/>
              <a:t> </a:t>
            </a:r>
            <a:r>
              <a:rPr lang="it-IT" dirty="0" err="1" smtClean="0"/>
              <a:t>always</a:t>
            </a:r>
            <a:r>
              <a:rPr lang="it-IT" dirty="0" smtClean="0"/>
              <a:t> </a:t>
            </a:r>
            <a:r>
              <a:rPr lang="it-IT" dirty="0" err="1" smtClean="0"/>
              <a:t>cost</a:t>
            </a:r>
            <a:r>
              <a:rPr lang="it-IT" dirty="0"/>
              <a:t>?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827" y="2588385"/>
            <a:ext cx="4072346" cy="2545216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AA7C1-5BAB-4EBB-B43A-37E139388AD5}" type="slidenum">
              <a:rPr lang="it-IT" smtClean="0"/>
              <a:t>32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51313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Diamond </a:t>
            </a:r>
            <a:r>
              <a:rPr lang="it-IT" dirty="0" err="1" smtClean="0"/>
              <a:t>is</a:t>
            </a:r>
            <a:r>
              <a:rPr lang="it-IT" dirty="0" smtClean="0"/>
              <a:t> the </a:t>
            </a:r>
            <a:r>
              <a:rPr lang="it-IT" dirty="0" err="1" smtClean="0"/>
              <a:t>true</a:t>
            </a:r>
            <a:r>
              <a:rPr lang="it-IT" dirty="0" smtClean="0"/>
              <a:t> </a:t>
            </a:r>
            <a:r>
              <a:rPr lang="it-IT" dirty="0" err="1" smtClean="0"/>
              <a:t>gold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619" y="2701528"/>
            <a:ext cx="1904762" cy="1904762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AA7C1-5BAB-4EBB-B43A-37E139388AD5}" type="slidenum">
              <a:rPr lang="it-IT" smtClean="0"/>
              <a:t>33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66992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The </a:t>
            </a:r>
            <a:r>
              <a:rPr lang="it-IT" dirty="0" err="1" smtClean="0"/>
              <a:t>value</a:t>
            </a:r>
            <a:r>
              <a:rPr lang="it-IT" dirty="0" smtClean="0"/>
              <a:t> of </a:t>
            </a:r>
            <a:r>
              <a:rPr lang="it-IT" dirty="0" err="1" smtClean="0"/>
              <a:t>diamond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dirty="0" err="1" smtClean="0"/>
              <a:t>Nothing</a:t>
            </a:r>
            <a:r>
              <a:rPr lang="it-IT" dirty="0" smtClean="0"/>
              <a:t> to </a:t>
            </a:r>
            <a:r>
              <a:rPr lang="it-IT" dirty="0" err="1" smtClean="0"/>
              <a:t>pay</a:t>
            </a:r>
            <a:r>
              <a:rPr lang="it-IT" dirty="0" smtClean="0"/>
              <a:t> for </a:t>
            </a:r>
            <a:r>
              <a:rPr lang="it-IT" dirty="0" err="1" smtClean="0"/>
              <a:t>both</a:t>
            </a:r>
            <a:r>
              <a:rPr lang="it-IT" dirty="0" smtClean="0"/>
              <a:t> </a:t>
            </a:r>
            <a:r>
              <a:rPr lang="it-IT" dirty="0" err="1" smtClean="0"/>
              <a:t>authors</a:t>
            </a:r>
            <a:r>
              <a:rPr lang="it-IT" dirty="0" smtClean="0"/>
              <a:t> and </a:t>
            </a:r>
            <a:r>
              <a:rPr lang="it-IT" dirty="0" err="1" smtClean="0"/>
              <a:t>readers</a:t>
            </a:r>
            <a:endParaRPr lang="it-IT" dirty="0" smtClean="0"/>
          </a:p>
          <a:p>
            <a:r>
              <a:rPr lang="it-IT" dirty="0" smtClean="0"/>
              <a:t>Content of </a:t>
            </a:r>
            <a:r>
              <a:rPr lang="it-IT" dirty="0" err="1" smtClean="0"/>
              <a:t>quality</a:t>
            </a:r>
            <a:endParaRPr lang="it-IT" dirty="0" smtClean="0"/>
          </a:p>
          <a:p>
            <a:r>
              <a:rPr lang="it-IT" dirty="0" smtClean="0"/>
              <a:t>Re-use </a:t>
            </a:r>
            <a:r>
              <a:rPr lang="it-IT" dirty="0" err="1" smtClean="0"/>
              <a:t>oriented</a:t>
            </a:r>
            <a:endParaRPr lang="it-IT" dirty="0" smtClean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619" y="46500"/>
            <a:ext cx="1904762" cy="1904762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AA7C1-5BAB-4EBB-B43A-37E139388AD5}" type="slidenum">
              <a:rPr lang="it-IT" smtClean="0"/>
              <a:t>34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54289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No </a:t>
            </a:r>
            <a:r>
              <a:rPr lang="it-IT" dirty="0" err="1" smtClean="0"/>
              <a:t>one</a:t>
            </a:r>
            <a:r>
              <a:rPr lang="it-IT" dirty="0" smtClean="0"/>
              <a:t> </a:t>
            </a:r>
            <a:r>
              <a:rPr lang="it-IT" dirty="0" err="1" smtClean="0"/>
              <a:t>pays</a:t>
            </a:r>
            <a:r>
              <a:rPr lang="it-IT" dirty="0" smtClean="0"/>
              <a:t> </a:t>
            </a:r>
            <a:r>
              <a:rPr lang="it-IT" dirty="0" err="1" smtClean="0"/>
              <a:t>diamond</a:t>
            </a:r>
            <a:r>
              <a:rPr lang="it-IT" dirty="0" smtClean="0"/>
              <a:t>??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45246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in-kind support and/or donated labor</a:t>
            </a:r>
          </a:p>
          <a:p>
            <a:r>
              <a:rPr lang="en-US" dirty="0" smtClean="0"/>
              <a:t>support from institutions</a:t>
            </a:r>
          </a:p>
          <a:p>
            <a:r>
              <a:rPr lang="en-US" dirty="0" smtClean="0"/>
              <a:t>grants</a:t>
            </a:r>
          </a:p>
          <a:p>
            <a:r>
              <a:rPr lang="en-US" dirty="0"/>
              <a:t>a</a:t>
            </a:r>
            <a:r>
              <a:rPr lang="en-US" dirty="0" smtClean="0"/>
              <a:t>dvertising</a:t>
            </a:r>
          </a:p>
          <a:p>
            <a:r>
              <a:rPr lang="en-US" dirty="0" smtClean="0"/>
              <a:t>a mix of the above</a:t>
            </a:r>
            <a:endParaRPr lang="it-IT" dirty="0" smtClean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619" y="46500"/>
            <a:ext cx="1904762" cy="1904762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AA7C1-5BAB-4EBB-B43A-37E139388AD5}" type="slidenum">
              <a:rPr lang="it-IT" smtClean="0"/>
              <a:t>35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83497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/>
          <a:srcRect t="6956"/>
          <a:stretch/>
        </p:blipFill>
        <p:spPr>
          <a:xfrm>
            <a:off x="23714" y="570641"/>
            <a:ext cx="9092693" cy="435732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762709"/>
            <a:ext cx="6858000" cy="1790700"/>
          </a:xfrm>
        </p:spPr>
        <p:txBody>
          <a:bodyPr/>
          <a:lstStyle/>
          <a:p>
            <a:r>
              <a:rPr lang="it-IT" dirty="0" err="1" smtClean="0"/>
              <a:t>Don’t</a:t>
            </a:r>
            <a:r>
              <a:rPr lang="it-IT" dirty="0" smtClean="0"/>
              <a:t> </a:t>
            </a:r>
            <a:r>
              <a:rPr lang="it-IT" dirty="0" err="1" smtClean="0"/>
              <a:t>pay</a:t>
            </a:r>
            <a:r>
              <a:rPr lang="it-IT" dirty="0" smtClean="0"/>
              <a:t> </a:t>
            </a:r>
            <a:r>
              <a:rPr lang="it-IT" dirty="0" err="1" smtClean="0"/>
              <a:t>at</a:t>
            </a:r>
            <a:r>
              <a:rPr lang="it-IT" dirty="0" smtClean="0"/>
              <a:t> </a:t>
            </a:r>
            <a:r>
              <a:rPr lang="it-IT" dirty="0" err="1" smtClean="0"/>
              <a:t>all</a:t>
            </a:r>
            <a:endParaRPr lang="it-IT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274" y="3438227"/>
            <a:ext cx="1489739" cy="1489739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336" y="3456643"/>
            <a:ext cx="904145" cy="1412726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8274897" y="4869369"/>
            <a:ext cx="633129" cy="273844"/>
          </a:xfrm>
        </p:spPr>
        <p:txBody>
          <a:bodyPr/>
          <a:lstStyle/>
          <a:p>
            <a:fld id="{BC3AA7C1-5BAB-4EBB-B43A-37E139388AD5}" type="slidenum">
              <a:rPr lang="it-IT" smtClean="0"/>
              <a:t>36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315847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/>
          <a:srcRect t="6809"/>
          <a:stretch/>
        </p:blipFill>
        <p:spPr>
          <a:xfrm>
            <a:off x="23714" y="563765"/>
            <a:ext cx="9092693" cy="4364201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752" y="3552700"/>
            <a:ext cx="1573604" cy="479949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377835" y="2586449"/>
            <a:ext cx="6679277" cy="1790700"/>
          </a:xfrm>
        </p:spPr>
        <p:txBody>
          <a:bodyPr/>
          <a:lstStyle/>
          <a:p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you</a:t>
            </a:r>
            <a:r>
              <a:rPr lang="it-IT" dirty="0" smtClean="0"/>
              <a:t> </a:t>
            </a:r>
            <a:r>
              <a:rPr lang="it-IT" dirty="0" err="1" smtClean="0"/>
              <a:t>have</a:t>
            </a:r>
            <a:r>
              <a:rPr lang="it-IT" dirty="0" smtClean="0"/>
              <a:t> to </a:t>
            </a:r>
            <a:r>
              <a:rPr lang="it-IT" dirty="0" err="1" smtClean="0"/>
              <a:t>pay</a:t>
            </a:r>
            <a:r>
              <a:rPr lang="it-IT" dirty="0"/>
              <a:t>,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err="1" smtClean="0"/>
              <a:t>avoid</a:t>
            </a:r>
            <a:r>
              <a:rPr lang="it-IT" dirty="0" smtClean="0"/>
              <a:t> </a:t>
            </a:r>
            <a:r>
              <a:rPr lang="it-IT" dirty="0" err="1" smtClean="0"/>
              <a:t>hybrid</a:t>
            </a:r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19" y="3157384"/>
            <a:ext cx="904145" cy="1412726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8276400" y="4870800"/>
            <a:ext cx="633129" cy="273844"/>
          </a:xfrm>
        </p:spPr>
        <p:txBody>
          <a:bodyPr/>
          <a:lstStyle/>
          <a:p>
            <a:fld id="{BC3AA7C1-5BAB-4EBB-B43A-37E139388AD5}" type="slidenum">
              <a:rPr lang="it-IT" smtClean="0"/>
              <a:t>37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913263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/>
          <a:srcRect t="6956"/>
          <a:stretch/>
        </p:blipFill>
        <p:spPr>
          <a:xfrm>
            <a:off x="23714" y="570641"/>
            <a:ext cx="9092693" cy="4357325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752" y="3147455"/>
            <a:ext cx="1573604" cy="479949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377835" y="2586449"/>
            <a:ext cx="6679277" cy="1790700"/>
          </a:xfrm>
        </p:spPr>
        <p:txBody>
          <a:bodyPr/>
          <a:lstStyle/>
          <a:p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you</a:t>
            </a:r>
            <a:r>
              <a:rPr lang="it-IT" dirty="0" smtClean="0"/>
              <a:t> </a:t>
            </a:r>
            <a:r>
              <a:rPr lang="it-IT" dirty="0" err="1" smtClean="0"/>
              <a:t>pay</a:t>
            </a:r>
            <a:r>
              <a:rPr lang="it-IT" dirty="0"/>
              <a:t>,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err="1" smtClean="0"/>
              <a:t>pay</a:t>
            </a:r>
            <a:r>
              <a:rPr lang="it-IT" dirty="0" smtClean="0"/>
              <a:t> for </a:t>
            </a:r>
            <a:r>
              <a:rPr lang="it-IT" dirty="0" err="1" smtClean="0"/>
              <a:t>quality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860" y="3969991"/>
            <a:ext cx="1581497" cy="726257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590" y="2701110"/>
            <a:ext cx="1372639" cy="137263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40" y="3969992"/>
            <a:ext cx="1918951" cy="852867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276400" y="4870800"/>
            <a:ext cx="633129" cy="273844"/>
          </a:xfrm>
        </p:spPr>
        <p:txBody>
          <a:bodyPr/>
          <a:lstStyle/>
          <a:p>
            <a:fld id="{BC3AA7C1-5BAB-4EBB-B43A-37E139388AD5}" type="slidenum">
              <a:rPr lang="it-IT" smtClean="0"/>
              <a:t>38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709176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286764" y="1371770"/>
            <a:ext cx="5430295" cy="1543309"/>
          </a:xfrm>
        </p:spPr>
        <p:txBody>
          <a:bodyPr>
            <a:noAutofit/>
          </a:bodyPr>
          <a:lstStyle/>
          <a:p>
            <a:r>
              <a:rPr lang="da-DK" sz="3600" dirty="0"/>
              <a:t>4</a:t>
            </a:r>
            <a:r>
              <a:rPr lang="da-DK" sz="3600" dirty="0" smtClean="0"/>
              <a:t>. Spreading your research: free licenses</a:t>
            </a:r>
            <a:endParaRPr lang="cs-CZ" sz="36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2B3897-519A-4D24-BC0A-D03F00678031}" type="slidenum">
              <a:rPr lang="cs-CZ" smtClean="0"/>
              <a:pPr/>
              <a:t>39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622036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5"/>
          <p:cNvSpPr txBox="1">
            <a:spLocks/>
          </p:cNvSpPr>
          <p:nvPr/>
        </p:nvSpPr>
        <p:spPr>
          <a:xfrm>
            <a:off x="4759325" y="-7938"/>
            <a:ext cx="4384675" cy="5151438"/>
          </a:xfrm>
          <a:prstGeom prst="rect">
            <a:avLst/>
          </a:prstGeom>
          <a:solidFill>
            <a:srgbClr val="EAE8E5"/>
          </a:solidFill>
        </p:spPr>
        <p:txBody>
          <a:bodyPr lIns="216000" tIns="72000" rIns="108000" bIns="72000" anchor="ctr"/>
          <a:lstStyle>
            <a:lvl1pPr marL="0" indent="0" algn="l" defTabSz="914400" rtl="0" eaLnBrk="1" latinLnBrk="0" hangingPunct="1">
              <a:spcBef>
                <a:spcPts val="0"/>
              </a:spcBef>
              <a:buFontTx/>
              <a:buNone/>
              <a:defRPr sz="10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0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600"/>
              </a:spcBef>
              <a:spcAft>
                <a:spcPts val="300"/>
              </a:spcAft>
              <a:buFontTx/>
              <a:buNone/>
              <a:defRPr sz="12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04000" indent="-144000" algn="l" defTabSz="914400" rtl="0" eaLnBrk="1" latinLnBrk="0" hangingPunct="1">
              <a:spcBef>
                <a:spcPts val="0"/>
              </a:spcBef>
              <a:buSzPct val="80000"/>
              <a:buFont typeface="Wingdings" panose="05000000000000000000" pitchFamily="2" charset="2"/>
              <a:buChar char="l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48000" indent="-108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»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4819" name="Titre 2"/>
          <p:cNvSpPr>
            <a:spLocks noGrp="1"/>
          </p:cNvSpPr>
          <p:nvPr>
            <p:ph type="title"/>
          </p:nvPr>
        </p:nvSpPr>
        <p:spPr>
          <a:xfrm>
            <a:off x="331788" y="714375"/>
            <a:ext cx="4059237" cy="1143000"/>
          </a:xfrm>
        </p:spPr>
        <p:txBody>
          <a:bodyPr/>
          <a:lstStyle/>
          <a:p>
            <a:pPr eaLnBrk="1" hangingPunct="1"/>
            <a:r>
              <a:rPr lang="fr-FR" altLang="fr-FR" u="sng" smtClean="0">
                <a:sym typeface="Arial" panose="020B0604020202020204" pitchFamily="34" charset="0"/>
                <a:hlinkClick r:id="rId4"/>
              </a:rPr>
              <a:t>Creative commons</a:t>
            </a:r>
            <a:r>
              <a:rPr lang="fr-FR" altLang="fr-FR" smtClean="0">
                <a:sym typeface="Arial" panose="020B0604020202020204" pitchFamily="34" charset="0"/>
              </a:rPr>
              <a:t> </a:t>
            </a:r>
            <a:r>
              <a:rPr lang="fr-FR" altLang="fr-FR" smtClean="0"/>
              <a:t>Licences</a:t>
            </a:r>
          </a:p>
        </p:txBody>
      </p:sp>
      <p:graphicFrame>
        <p:nvGraphicFramePr>
          <p:cNvPr id="16" name="Objet 15"/>
          <p:cNvGraphicFramePr>
            <a:graphicFrameLocks noChangeAspect="1"/>
          </p:cNvGraphicFramePr>
          <p:nvPr/>
        </p:nvGraphicFramePr>
        <p:xfrm>
          <a:off x="4759325" y="0"/>
          <a:ext cx="4384675" cy="327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Image" r:id="rId5" imgW="9955556" imgH="7428571" progId="Photoshop.Image.13">
                  <p:embed/>
                </p:oleObj>
              </mc:Choice>
              <mc:Fallback>
                <p:oleObj name="Image" r:id="rId5" imgW="9955556" imgH="7428571" progId="Photoshop.Image.13">
                  <p:embed/>
                  <p:pic>
                    <p:nvPicPr>
                      <p:cNvPr id="16" name="Obje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9325" y="0"/>
                        <a:ext cx="4384675" cy="3271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t 16"/>
          <p:cNvGraphicFramePr>
            <a:graphicFrameLocks noChangeAspect="1"/>
          </p:cNvGraphicFramePr>
          <p:nvPr/>
        </p:nvGraphicFramePr>
        <p:xfrm>
          <a:off x="4959350" y="2728913"/>
          <a:ext cx="3986213" cy="2436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" name="Image" r:id="rId7" imgW="8431746" imgH="5155556" progId="Photoshop.Image.13">
                  <p:embed/>
                </p:oleObj>
              </mc:Choice>
              <mc:Fallback>
                <p:oleObj name="Image" r:id="rId7" imgW="8431746" imgH="5155556" progId="Photoshop.Image.13">
                  <p:embed/>
                  <p:pic>
                    <p:nvPicPr>
                      <p:cNvPr id="17" name="Obje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9350" y="2728913"/>
                        <a:ext cx="3986213" cy="2436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2" name="Google Shape;643;p65"/>
          <p:cNvSpPr txBox="1">
            <a:spLocks/>
          </p:cNvSpPr>
          <p:nvPr/>
        </p:nvSpPr>
        <p:spPr bwMode="auto">
          <a:xfrm>
            <a:off x="769938" y="1485900"/>
            <a:ext cx="358457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/>
          <a:lstStyle>
            <a:lvl1pPr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9138" indent="-261938">
              <a:buClr>
                <a:srgbClr val="9D9D9D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tx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14488" indent="-242888">
              <a:buClr>
                <a:srgbClr val="9D9D9D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62163" indent="-233363"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9363" indent="-233363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6563" indent="-233363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33763" indent="-233363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90963" indent="-233363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endParaRPr lang="fr-FR" altLang="fr-FR" sz="2200" b="1">
              <a:sym typeface="Arial" panose="020B0604020202020204" pitchFamily="34" charset="0"/>
            </a:endParaRPr>
          </a:p>
          <a:p>
            <a:pPr algn="ctr" eaLnBrk="1" hangingPunct="1">
              <a:spcBef>
                <a:spcPct val="20000"/>
              </a:spcBef>
              <a:buSzPts val="2200"/>
            </a:pPr>
            <a:endParaRPr lang="fr-FR" altLang="fr-FR" sz="2200" b="1">
              <a:sym typeface="Arial" panose="020B0604020202020204" pitchFamily="34" charset="0"/>
            </a:endParaRPr>
          </a:p>
          <a:p>
            <a:pPr algn="ctr" eaLnBrk="1" hangingPunct="1">
              <a:spcBef>
                <a:spcPct val="20000"/>
              </a:spcBef>
              <a:buSzPts val="2200"/>
            </a:pPr>
            <a:endParaRPr lang="fr-FR" altLang="fr-FR" sz="2200" b="1">
              <a:sym typeface="Arial" panose="020B0604020202020204" pitchFamily="34" charset="0"/>
            </a:endParaRPr>
          </a:p>
        </p:txBody>
      </p:sp>
      <p:pic>
        <p:nvPicPr>
          <p:cNvPr id="34823" name="Picture 6" descr="Comment fonctionnent les licences Creative Commons ?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358900"/>
            <a:ext cx="3986212" cy="241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1462088"/>
            <a:ext cx="1928812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4114800"/>
            <a:ext cx="1662112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Bouton d’action : Suivant 26">
            <a:hlinkClick r:id="rId12" highlightClick="1"/>
          </p:cNvPr>
          <p:cNvSpPr/>
          <p:nvPr/>
        </p:nvSpPr>
        <p:spPr>
          <a:xfrm>
            <a:off x="2736850" y="4530725"/>
            <a:ext cx="300038" cy="300038"/>
          </a:xfrm>
          <a:prstGeom prst="actionButtonForwardNex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black"/>
              </a:solidFill>
            </a:endParaRPr>
          </a:p>
        </p:txBody>
      </p:sp>
      <p:sp>
        <p:nvSpPr>
          <p:cNvPr id="28" name="Zástupný symbol pro obsah 7"/>
          <p:cNvSpPr>
            <a:spLocks noGrp="1"/>
          </p:cNvSpPr>
          <p:nvPr>
            <p:ph sz="half" idx="1"/>
          </p:nvPr>
        </p:nvSpPr>
        <p:spPr>
          <a:xfrm>
            <a:off x="123825" y="4222750"/>
            <a:ext cx="2438400" cy="654050"/>
          </a:xfrm>
        </p:spPr>
        <p:txBody>
          <a:bodyPr rtlCol="0">
            <a:normAutofit fontScale="92500"/>
          </a:bodyPr>
          <a:lstStyle/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Wingdings"/>
              <a:buNone/>
              <a:defRPr/>
            </a:pP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To know more, a short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</a:rPr>
              <a:t>video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0" indent="0" algn="r" eaLnBrk="1" fontAlgn="auto" hangingPunct="1">
              <a:spcBef>
                <a:spcPts val="0"/>
              </a:spcBef>
              <a:spcAft>
                <a:spcPts val="0"/>
              </a:spcAft>
              <a:buFont typeface="Wingdings"/>
              <a:buNone/>
              <a:defRPr/>
            </a:pP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Click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</a:rPr>
              <a:t>here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</a:t>
            </a:r>
            <a:endParaRPr lang="cs-CZ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977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7" grpId="0" animBg="1"/>
      <p:bldP spid="28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426548" y="700142"/>
            <a:ext cx="5993606" cy="1047862"/>
          </a:xfrm>
        </p:spPr>
        <p:txBody>
          <a:bodyPr>
            <a:noAutofit/>
          </a:bodyPr>
          <a:lstStyle/>
          <a:p>
            <a:r>
              <a:rPr lang="en-US" sz="2700" dirty="0" smtClean="0"/>
              <a:t>What does it mean?</a:t>
            </a:r>
            <a:endParaRPr lang="en-US" sz="270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1"/>
          <p:cNvSpPr txBox="1">
            <a:spLocks/>
          </p:cNvSpPr>
          <p:nvPr/>
        </p:nvSpPr>
        <p:spPr>
          <a:xfrm>
            <a:off x="8267523" y="4782012"/>
            <a:ext cx="501449" cy="273844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2B3897-519A-4D24-BC0A-D03F00678031}" type="slidenum">
              <a:rPr lang="cs-CZ" sz="1200" b="1" smtClean="0">
                <a:solidFill>
                  <a:schemeClr val="tx2"/>
                </a:solidFill>
              </a:rPr>
              <a:pPr/>
              <a:t>41</a:t>
            </a:fld>
            <a:endParaRPr lang="cs-CZ" b="1" dirty="0">
              <a:solidFill>
                <a:schemeClr val="tx2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236"/>
          <a:stretch/>
        </p:blipFill>
        <p:spPr>
          <a:xfrm>
            <a:off x="2232932" y="1395663"/>
            <a:ext cx="4579435" cy="287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257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236"/>
          <a:stretch/>
        </p:blipFill>
        <p:spPr>
          <a:xfrm>
            <a:off x="2232932" y="1395663"/>
            <a:ext cx="4579435" cy="2873829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9CDB0E1E-0E48-9341-8B12-852B61DD741F}"/>
              </a:ext>
            </a:extLst>
          </p:cNvPr>
          <p:cNvCxnSpPr>
            <a:cxnSpLocks/>
          </p:cNvCxnSpPr>
          <p:nvPr/>
        </p:nvCxnSpPr>
        <p:spPr>
          <a:xfrm flipH="1">
            <a:off x="5663829" y="2625756"/>
            <a:ext cx="582357" cy="270030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73FF95CF-412D-9645-A323-70B8D9BDA238}"/>
              </a:ext>
            </a:extLst>
          </p:cNvPr>
          <p:cNvSpPr txBox="1"/>
          <p:nvPr/>
        </p:nvSpPr>
        <p:spPr>
          <a:xfrm>
            <a:off x="6315486" y="2487256"/>
            <a:ext cx="1242138" cy="184666"/>
          </a:xfrm>
          <a:prstGeom prst="rect">
            <a:avLst/>
          </a:prstGeom>
          <a:noFill/>
        </p:spPr>
        <p:txBody>
          <a:bodyPr wrap="square" lIns="27000" tIns="0" rIns="27000" bIns="0" rtlCol="0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  <a:latin typeface="Corbel" panose="020B0503020204020204" pitchFamily="34" charset="0"/>
              </a:rPr>
              <a:t>Name the </a:t>
            </a:r>
            <a:r>
              <a:rPr lang="fr-FR" sz="1200" b="1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author</a:t>
            </a:r>
            <a:endParaRPr lang="fr-FR" sz="1200" b="1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sp>
        <p:nvSpPr>
          <p:cNvPr id="7" name="Espace réservé du numéro de diapositive 1"/>
          <p:cNvSpPr txBox="1">
            <a:spLocks/>
          </p:cNvSpPr>
          <p:nvPr/>
        </p:nvSpPr>
        <p:spPr>
          <a:xfrm>
            <a:off x="8267523" y="4782012"/>
            <a:ext cx="501449" cy="273844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2B3897-519A-4D24-BC0A-D03F00678031}" type="slidenum">
              <a:rPr lang="cs-CZ" sz="1200" b="1" smtClean="0">
                <a:solidFill>
                  <a:schemeClr val="tx2"/>
                </a:solidFill>
              </a:rPr>
              <a:pPr/>
              <a:t>42</a:t>
            </a:fld>
            <a:endParaRPr lang="cs-CZ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36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236"/>
          <a:stretch/>
        </p:blipFill>
        <p:spPr>
          <a:xfrm>
            <a:off x="2232932" y="1395663"/>
            <a:ext cx="4579435" cy="2873829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537E8B84-9FA4-5443-8EA8-4BB0E6D17AD5}"/>
              </a:ext>
            </a:extLst>
          </p:cNvPr>
          <p:cNvCxnSpPr>
            <a:cxnSpLocks/>
          </p:cNvCxnSpPr>
          <p:nvPr/>
        </p:nvCxnSpPr>
        <p:spPr>
          <a:xfrm flipH="1">
            <a:off x="6155763" y="3111810"/>
            <a:ext cx="360453" cy="486054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3A533296-1FEE-2D46-8642-E62E98489ED6}"/>
              </a:ext>
            </a:extLst>
          </p:cNvPr>
          <p:cNvSpPr txBox="1"/>
          <p:nvPr/>
        </p:nvSpPr>
        <p:spPr>
          <a:xfrm>
            <a:off x="6624748" y="2742478"/>
            <a:ext cx="1742356" cy="369332"/>
          </a:xfrm>
          <a:prstGeom prst="rect">
            <a:avLst/>
          </a:prstGeom>
          <a:noFill/>
        </p:spPr>
        <p:txBody>
          <a:bodyPr wrap="square" lIns="27000" tIns="0" rIns="27000" bIns="0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latin typeface="Corbel" panose="020B0503020204020204" pitchFamily="34" charset="0"/>
              </a:rPr>
              <a:t>Share it in the same terms : CC-BY-SA</a:t>
            </a:r>
            <a:endParaRPr lang="en-US" sz="1200" b="1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sp>
        <p:nvSpPr>
          <p:cNvPr id="8" name="Espace réservé du numéro de diapositive 1"/>
          <p:cNvSpPr txBox="1">
            <a:spLocks/>
          </p:cNvSpPr>
          <p:nvPr/>
        </p:nvSpPr>
        <p:spPr>
          <a:xfrm>
            <a:off x="8267523" y="4782012"/>
            <a:ext cx="501449" cy="273844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2B3897-519A-4D24-BC0A-D03F00678031}" type="slidenum">
              <a:rPr lang="cs-CZ" sz="1200" b="1" smtClean="0">
                <a:solidFill>
                  <a:schemeClr val="tx2"/>
                </a:solidFill>
              </a:rPr>
              <a:pPr/>
              <a:t>43</a:t>
            </a:fld>
            <a:endParaRPr lang="cs-CZ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63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1"/>
          <p:cNvSpPr txBox="1">
            <a:spLocks/>
          </p:cNvSpPr>
          <p:nvPr/>
        </p:nvSpPr>
        <p:spPr>
          <a:xfrm>
            <a:off x="8267523" y="4782012"/>
            <a:ext cx="501449" cy="273844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2B3897-519A-4D24-BC0A-D03F00678031}" type="slidenum">
              <a:rPr lang="cs-CZ" sz="1200" b="1" smtClean="0">
                <a:solidFill>
                  <a:schemeClr val="tx2"/>
                </a:solidFill>
              </a:rPr>
              <a:pPr/>
              <a:t>44</a:t>
            </a:fld>
            <a:endParaRPr lang="cs-CZ" b="1" dirty="0">
              <a:solidFill>
                <a:schemeClr val="tx2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32" b="14987"/>
          <a:stretch/>
        </p:blipFill>
        <p:spPr>
          <a:xfrm>
            <a:off x="2687807" y="1361286"/>
            <a:ext cx="3913168" cy="2887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1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32" b="14987"/>
          <a:stretch/>
        </p:blipFill>
        <p:spPr>
          <a:xfrm>
            <a:off x="2687807" y="1361286"/>
            <a:ext cx="3913168" cy="2887580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D1BD66C4-26AD-3148-8E19-3792C0CE2A02}"/>
              </a:ext>
            </a:extLst>
          </p:cNvPr>
          <p:cNvCxnSpPr>
            <a:cxnSpLocks/>
          </p:cNvCxnSpPr>
          <p:nvPr/>
        </p:nvCxnSpPr>
        <p:spPr>
          <a:xfrm flipH="1">
            <a:off x="6155763" y="1437624"/>
            <a:ext cx="582357" cy="270030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4C11A9A1-57CF-FD4A-85E4-D6C656A56E9B}"/>
              </a:ext>
            </a:extLst>
          </p:cNvPr>
          <p:cNvSpPr txBox="1"/>
          <p:nvPr/>
        </p:nvSpPr>
        <p:spPr>
          <a:xfrm>
            <a:off x="6809672" y="1198952"/>
            <a:ext cx="1433678" cy="184666"/>
          </a:xfrm>
          <a:prstGeom prst="rect">
            <a:avLst/>
          </a:prstGeom>
          <a:noFill/>
        </p:spPr>
        <p:txBody>
          <a:bodyPr wrap="square" lIns="27000" tIns="0" rIns="27000" bIns="0" rtlCol="0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  <a:latin typeface="Corbel" panose="020B0503020204020204" pitchFamily="34" charset="0"/>
              </a:rPr>
              <a:t>No commercial use</a:t>
            </a:r>
            <a:endParaRPr lang="fr-FR" sz="1200" b="1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sp>
        <p:nvSpPr>
          <p:cNvPr id="8" name="Espace réservé du numéro de diapositive 1"/>
          <p:cNvSpPr txBox="1">
            <a:spLocks/>
          </p:cNvSpPr>
          <p:nvPr/>
        </p:nvSpPr>
        <p:spPr>
          <a:xfrm>
            <a:off x="8267523" y="4782012"/>
            <a:ext cx="501449" cy="273844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2B3897-519A-4D24-BC0A-D03F00678031}" type="slidenum">
              <a:rPr lang="cs-CZ" sz="1200" b="1" smtClean="0">
                <a:solidFill>
                  <a:schemeClr val="tx2"/>
                </a:solidFill>
              </a:rPr>
              <a:pPr/>
              <a:t>45</a:t>
            </a:fld>
            <a:endParaRPr lang="cs-CZ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39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32" b="14987"/>
          <a:stretch/>
        </p:blipFill>
        <p:spPr>
          <a:xfrm>
            <a:off x="2687807" y="1361286"/>
            <a:ext cx="3913168" cy="2887580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24E84917-7702-CE41-9E1B-880FD7D170A1}"/>
              </a:ext>
            </a:extLst>
          </p:cNvPr>
          <p:cNvCxnSpPr>
            <a:cxnSpLocks/>
          </p:cNvCxnSpPr>
          <p:nvPr/>
        </p:nvCxnSpPr>
        <p:spPr>
          <a:xfrm flipH="1">
            <a:off x="6101239" y="2953768"/>
            <a:ext cx="582357" cy="270030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049DAC01-0690-FC49-A85D-64075FB5D21C}"/>
              </a:ext>
            </a:extLst>
          </p:cNvPr>
          <p:cNvSpPr txBox="1"/>
          <p:nvPr/>
        </p:nvSpPr>
        <p:spPr>
          <a:xfrm>
            <a:off x="6766218" y="2805076"/>
            <a:ext cx="1280850" cy="184666"/>
          </a:xfrm>
          <a:prstGeom prst="rect">
            <a:avLst/>
          </a:prstGeom>
          <a:noFill/>
        </p:spPr>
        <p:txBody>
          <a:bodyPr wrap="square" lIns="27000" tIns="0" rIns="27000" bIns="0" rtlCol="0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  <a:latin typeface="Corbel" panose="020B0503020204020204" pitchFamily="34" charset="0"/>
              </a:rPr>
              <a:t>No modification</a:t>
            </a:r>
            <a:endParaRPr lang="fr-FR" sz="1200" b="1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sp>
        <p:nvSpPr>
          <p:cNvPr id="8" name="Espace réservé du numéro de diapositive 1"/>
          <p:cNvSpPr txBox="1">
            <a:spLocks/>
          </p:cNvSpPr>
          <p:nvPr/>
        </p:nvSpPr>
        <p:spPr>
          <a:xfrm>
            <a:off x="8267523" y="4782012"/>
            <a:ext cx="501449" cy="273844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2B3897-519A-4D24-BC0A-D03F00678031}" type="slidenum">
              <a:rPr lang="cs-CZ" sz="1200" b="1" smtClean="0">
                <a:solidFill>
                  <a:schemeClr val="tx2"/>
                </a:solidFill>
              </a:rPr>
              <a:pPr/>
              <a:t>46</a:t>
            </a:fld>
            <a:endParaRPr lang="cs-CZ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89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00665" cy="2814638"/>
          </a:xfrm>
        </p:spPr>
      </p:pic>
      <p:sp>
        <p:nvSpPr>
          <p:cNvPr id="9" name="Textfeld 8"/>
          <p:cNvSpPr txBox="1"/>
          <p:nvPr/>
        </p:nvSpPr>
        <p:spPr>
          <a:xfrm>
            <a:off x="235745" y="3100386"/>
            <a:ext cx="8801100" cy="169306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 fontScale="92500"/>
          </a:bodyPr>
          <a:lstStyle/>
          <a:p>
            <a:r>
              <a:rPr lang="de-DE" sz="1400" dirty="0"/>
              <a:t>Register for our upcoming events: </a:t>
            </a:r>
            <a:r>
              <a:rPr lang="en-GB" sz="1400" u="sng" dirty="0">
                <a:hlinkClick r:id="rId4"/>
              </a:rPr>
              <a:t>https://4euplus.eu/4EU-273.html</a:t>
            </a:r>
            <a:endParaRPr lang="en-GB" sz="1400" u="sng" dirty="0"/>
          </a:p>
          <a:p>
            <a:endParaRPr lang="en-GB" sz="1400" u="sng" dirty="0"/>
          </a:p>
          <a:p>
            <a:r>
              <a:rPr lang="en-GB" sz="1400" dirty="0"/>
              <a:t>Next sessions: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“Data </a:t>
            </a:r>
            <a:r>
              <a:rPr lang="en-US" sz="1400" dirty="0"/>
              <a:t>Management Plans - one tool with many </a:t>
            </a:r>
            <a:r>
              <a:rPr lang="en-US" sz="1400" dirty="0" smtClean="0"/>
              <a:t>applications” </a:t>
            </a:r>
            <a:r>
              <a:rPr lang="en-US" sz="1400" dirty="0"/>
              <a:t>| </a:t>
            </a:r>
            <a:r>
              <a:rPr lang="en-US" sz="1400" dirty="0" smtClean="0"/>
              <a:t>10 January 2022, 10:00 </a:t>
            </a:r>
            <a:r>
              <a:rPr lang="en-US" sz="1400" dirty="0"/>
              <a:t>- </a:t>
            </a:r>
            <a:r>
              <a:rPr lang="en-US" sz="1400" dirty="0" smtClean="0"/>
              <a:t>11:30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“Predatory </a:t>
            </a:r>
            <a:r>
              <a:rPr lang="en-US" sz="1400" dirty="0"/>
              <a:t>publishers and identity fraud - how to identify dubious </a:t>
            </a:r>
            <a:r>
              <a:rPr lang="en-US" sz="1400" dirty="0" smtClean="0"/>
              <a:t>providers</a:t>
            </a:r>
            <a:r>
              <a:rPr lang="en-US" sz="1400" dirty="0"/>
              <a:t>” | </a:t>
            </a:r>
            <a:r>
              <a:rPr lang="en-US" sz="1400" dirty="0" smtClean="0"/>
              <a:t>27 </a:t>
            </a:r>
            <a:r>
              <a:rPr lang="en-US" sz="1400" dirty="0"/>
              <a:t>January 2022, </a:t>
            </a:r>
            <a:r>
              <a:rPr lang="en-US" sz="1400" dirty="0" smtClean="0"/>
              <a:t>15:00 </a:t>
            </a:r>
            <a:r>
              <a:rPr lang="en-US" sz="1400" dirty="0"/>
              <a:t>- </a:t>
            </a:r>
            <a:r>
              <a:rPr lang="en-US" sz="1400" dirty="0" smtClean="0"/>
              <a:t>16:30</a:t>
            </a:r>
            <a:r>
              <a:rPr lang="en-US" sz="1400" b="1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“Publications Strategies for Monographs in Humanities and Social Sciences” </a:t>
            </a:r>
            <a:r>
              <a:rPr lang="en-US" sz="1400" dirty="0"/>
              <a:t>| </a:t>
            </a:r>
            <a:r>
              <a:rPr lang="en-US" sz="1400" dirty="0" smtClean="0"/>
              <a:t>7 February </a:t>
            </a:r>
            <a:r>
              <a:rPr lang="en-US" sz="1400" dirty="0"/>
              <a:t>2022, </a:t>
            </a:r>
            <a:r>
              <a:rPr lang="en-US" sz="1400" dirty="0" smtClean="0"/>
              <a:t>10:00 </a:t>
            </a:r>
            <a:r>
              <a:rPr lang="en-US" sz="1400" dirty="0"/>
              <a:t>- </a:t>
            </a:r>
            <a:r>
              <a:rPr lang="en-US" sz="1400" dirty="0" smtClean="0"/>
              <a:t>11:30</a:t>
            </a:r>
            <a:r>
              <a:rPr lang="en-US" sz="1400" b="1" dirty="0" smtClean="0"/>
              <a:t> </a:t>
            </a:r>
            <a:endParaRPr lang="en-US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7</a:t>
            </a:r>
            <a:r>
              <a:rPr lang="en-US" sz="1400" dirty="0" smtClean="0"/>
              <a:t> </a:t>
            </a:r>
            <a:r>
              <a:rPr lang="en-US" sz="1400" dirty="0"/>
              <a:t>further </a:t>
            </a:r>
            <a:r>
              <a:rPr lang="en-US" sz="1400" dirty="0" smtClean="0"/>
              <a:t>sessions after February </a:t>
            </a:r>
            <a:r>
              <a:rPr lang="en-US" sz="1400" dirty="0"/>
              <a:t>2022</a:t>
            </a:r>
            <a:endParaRPr lang="de-D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endParaRPr lang="de-DE" sz="1400" dirty="0"/>
          </a:p>
        </p:txBody>
      </p:sp>
      <p:sp>
        <p:nvSpPr>
          <p:cNvPr id="4" name="Espace réservé du numéro de diapositive 1"/>
          <p:cNvSpPr txBox="1">
            <a:spLocks/>
          </p:cNvSpPr>
          <p:nvPr/>
        </p:nvSpPr>
        <p:spPr>
          <a:xfrm>
            <a:off x="8267523" y="4782012"/>
            <a:ext cx="501449" cy="273844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2B3897-519A-4D24-BC0A-D03F00678031}" type="slidenum">
              <a:rPr lang="cs-CZ" sz="1200" b="1" smtClean="0">
                <a:solidFill>
                  <a:schemeClr val="tx2"/>
                </a:solidFill>
              </a:rPr>
              <a:pPr/>
              <a:t>47</a:t>
            </a:fld>
            <a:endParaRPr lang="cs-CZ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94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Thank you!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8960216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4eu COLORS">
      <a:dk1>
        <a:sysClr val="windowText" lastClr="000000"/>
      </a:dk1>
      <a:lt1>
        <a:sysClr val="window" lastClr="FFFFFF"/>
      </a:lt1>
      <a:dk2>
        <a:srgbClr val="2C4390"/>
      </a:dk2>
      <a:lt2>
        <a:srgbClr val="B3BFE2"/>
      </a:lt2>
      <a:accent1>
        <a:srgbClr val="CD1719"/>
      </a:accent1>
      <a:accent2>
        <a:srgbClr val="E89900"/>
      </a:accent2>
      <a:accent3>
        <a:srgbClr val="9BB520"/>
      </a:accent3>
      <a:accent4>
        <a:srgbClr val="009BD3"/>
      </a:accent4>
      <a:accent5>
        <a:srgbClr val="9A4077"/>
      </a:accent5>
      <a:accent6>
        <a:srgbClr val="9D9D9D"/>
      </a:accent6>
      <a:hlink>
        <a:srgbClr val="009BD3"/>
      </a:hlink>
      <a:folHlink>
        <a:srgbClr val="9D9D9D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t" anchorCtr="0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Cover">
  <a:themeElements>
    <a:clrScheme name="4eu COLORS">
      <a:dk1>
        <a:sysClr val="windowText" lastClr="000000"/>
      </a:dk1>
      <a:lt1>
        <a:sysClr val="window" lastClr="FFFFFF"/>
      </a:lt1>
      <a:dk2>
        <a:srgbClr val="2C4390"/>
      </a:dk2>
      <a:lt2>
        <a:srgbClr val="B3BFE2"/>
      </a:lt2>
      <a:accent1>
        <a:srgbClr val="CD1719"/>
      </a:accent1>
      <a:accent2>
        <a:srgbClr val="E89900"/>
      </a:accent2>
      <a:accent3>
        <a:srgbClr val="9BB520"/>
      </a:accent3>
      <a:accent4>
        <a:srgbClr val="009BD3"/>
      </a:accent4>
      <a:accent5>
        <a:srgbClr val="9A4077"/>
      </a:accent5>
      <a:accent6>
        <a:srgbClr val="9D9D9D"/>
      </a:accent6>
      <a:hlink>
        <a:srgbClr val="009BD3"/>
      </a:hlink>
      <a:folHlink>
        <a:srgbClr val="9D9D9D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30ECB9C74C9341A6B501ED72A7B3E8" ma:contentTypeVersion="11" ma:contentTypeDescription="Create a new document." ma:contentTypeScope="" ma:versionID="8dd042290aacd8482db0432e3ca90db1">
  <xsd:schema xmlns:xsd="http://www.w3.org/2001/XMLSchema" xmlns:xs="http://www.w3.org/2001/XMLSchema" xmlns:p="http://schemas.microsoft.com/office/2006/metadata/properties" xmlns:ns2="ad3ffd3e-e43b-4adb-8d22-f296e71f1549" xmlns:ns3="3ce4c559-713a-47cc-b43e-f23e5728f263" targetNamespace="http://schemas.microsoft.com/office/2006/metadata/properties" ma:root="true" ma:fieldsID="0608304ecb15907a455f4ab15458266a" ns2:_="" ns3:_="">
    <xsd:import namespace="ad3ffd3e-e43b-4adb-8d22-f296e71f1549"/>
    <xsd:import namespace="3ce4c559-713a-47cc-b43e-f23e5728f26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3ffd3e-e43b-4adb-8d22-f296e71f15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e4c559-713a-47cc-b43e-f23e5728f26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D3F1F6D-D69D-46B7-ADFE-64C4BA2FBA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BEAF922-A74C-41AE-971A-CE015B034D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d3ffd3e-e43b-4adb-8d22-f296e71f1549"/>
    <ds:schemaRef ds:uri="3ce4c559-713a-47cc-b43e-f23e5728f26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7810F09-6023-40DA-B2A0-8DE8B08B18D7}">
  <ds:schemaRefs>
    <ds:schemaRef ds:uri="http://schemas.microsoft.com/office/2006/metadata/properties"/>
    <ds:schemaRef ds:uri="http://purl.org/dc/terms/"/>
    <ds:schemaRef ds:uri="http://purl.org/dc/dcmitype/"/>
    <ds:schemaRef ds:uri="http://schemas.openxmlformats.org/package/2006/metadata/core-properties"/>
    <ds:schemaRef ds:uri="http://purl.org/dc/elements/1.1/"/>
    <ds:schemaRef ds:uri="ad3ffd3e-e43b-4adb-8d22-f296e71f1549"/>
    <ds:schemaRef ds:uri="http://schemas.microsoft.com/office/2006/documentManagement/types"/>
    <ds:schemaRef ds:uri="http://schemas.microsoft.com/office/infopath/2007/PartnerControls"/>
    <ds:schemaRef ds:uri="3ce4c559-713a-47cc-b43e-f23e5728f26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4eu+-powerpoint</Template>
  <TotalTime>1740</TotalTime>
  <Words>1397</Words>
  <Application>Microsoft Office PowerPoint</Application>
  <PresentationFormat>Presentazione su schermo (16:9)</PresentationFormat>
  <Paragraphs>387</Paragraphs>
  <Slides>48</Slides>
  <Notes>10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2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48</vt:i4>
      </vt:variant>
    </vt:vector>
  </HeadingPairs>
  <TitlesOfParts>
    <vt:vector size="56" baseType="lpstr">
      <vt:lpstr>Arial</vt:lpstr>
      <vt:lpstr>Calibri</vt:lpstr>
      <vt:lpstr>Corbel</vt:lpstr>
      <vt:lpstr>Verdana</vt:lpstr>
      <vt:lpstr>Wingdings</vt:lpstr>
      <vt:lpstr>Motiv systému Office</vt:lpstr>
      <vt:lpstr>Cover</vt:lpstr>
      <vt:lpstr>Image</vt:lpstr>
      <vt:lpstr>Strategies for Publishing in Open Access Journals</vt:lpstr>
      <vt:lpstr>4EU+ Alliance and Open Science</vt:lpstr>
      <vt:lpstr>Content</vt:lpstr>
      <vt:lpstr>1. Two main roads to Open Access</vt:lpstr>
      <vt:lpstr>Green or Gold Open Access ?</vt:lpstr>
      <vt:lpstr>Green or Gold Open Access ?</vt:lpstr>
      <vt:lpstr>Green or Gold Open Access ?</vt:lpstr>
      <vt:lpstr>Green or Gold Open Access ?</vt:lpstr>
      <vt:lpstr>Can my preprint count as a publication?</vt:lpstr>
      <vt:lpstr>Can my preprint count as a publication?</vt:lpstr>
      <vt:lpstr>Green or Gold Open Access ?</vt:lpstr>
      <vt:lpstr>Green or Gold Open Access ?</vt:lpstr>
      <vt:lpstr>Green or Gold Open Access ?</vt:lpstr>
      <vt:lpstr>Green or Gold Open Access ?</vt:lpstr>
      <vt:lpstr>Green or Gold Open Access ?</vt:lpstr>
      <vt:lpstr>Presentazione standard di PowerPoint</vt:lpstr>
      <vt:lpstr>Green or Gold Open Access ?</vt:lpstr>
      <vt:lpstr>Beware predatory journals!</vt:lpstr>
      <vt:lpstr>Beware predatory journals!</vt:lpstr>
      <vt:lpstr>Beware predatory journals!</vt:lpstr>
      <vt:lpstr>2. Focus on APC funding</vt:lpstr>
      <vt:lpstr>What APC means?</vt:lpstr>
      <vt:lpstr>APC is a fee</vt:lpstr>
      <vt:lpstr>How much does gold cost?</vt:lpstr>
      <vt:lpstr>Who pays?</vt:lpstr>
      <vt:lpstr>Journal?</vt:lpstr>
      <vt:lpstr>Funder?</vt:lpstr>
      <vt:lpstr>Institution?</vt:lpstr>
      <vt:lpstr>Remember the green</vt:lpstr>
      <vt:lpstr>Pre-print is the answer</vt:lpstr>
      <vt:lpstr>3. Diamond Open Access</vt:lpstr>
      <vt:lpstr>Does the gold always cost?</vt:lpstr>
      <vt:lpstr>Diamond is the true gold</vt:lpstr>
      <vt:lpstr>The value of diamond</vt:lpstr>
      <vt:lpstr>No one pays diamond??</vt:lpstr>
      <vt:lpstr>Don’t pay at all</vt:lpstr>
      <vt:lpstr>If you have to pay, avoid hybrid</vt:lpstr>
      <vt:lpstr>If you pay, pay for quality</vt:lpstr>
      <vt:lpstr>4. Spreading your research: free licenses</vt:lpstr>
      <vt:lpstr>Creative commons Licences</vt:lpstr>
      <vt:lpstr>What does it mean?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Thank you!</vt:lpstr>
    </vt:vector>
  </TitlesOfParts>
  <Company>Université P &amp; M Curie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European University Alliance</dc:title>
  <dc:creator>LINDENLAUB Marion</dc:creator>
  <cp:lastModifiedBy>Utente Windows</cp:lastModifiedBy>
  <cp:revision>33</cp:revision>
  <dcterms:created xsi:type="dcterms:W3CDTF">2021-09-13T15:52:13Z</dcterms:created>
  <dcterms:modified xsi:type="dcterms:W3CDTF">2021-12-13T09:06:42Z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0x0101007630ECB9C74C9341A6B501ED72A7B3E8</vt:lpwstr>
  </property>
</Properties>
</file>