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xlsx" ContentType="application/vnd.openxmlformats-officedocument.spreadsheetml.sheet"/>
  <Default Extension="rels" ContentType="application/vnd.openxmlformats-package.relationships+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3" r:id="rId1"/>
  </p:sldMasterIdLst>
  <p:notesMasterIdLst>
    <p:notesMasterId r:id="rId17"/>
  </p:notesMasterIdLst>
  <p:sldIdLst>
    <p:sldId id="286" r:id="rId2"/>
    <p:sldId id="283" r:id="rId3"/>
    <p:sldId id="257" r:id="rId4"/>
    <p:sldId id="279" r:id="rId5"/>
    <p:sldId id="280" r:id="rId6"/>
    <p:sldId id="287" r:id="rId7"/>
    <p:sldId id="294" r:id="rId8"/>
    <p:sldId id="288" r:id="rId9"/>
    <p:sldId id="289" r:id="rId10"/>
    <p:sldId id="295" r:id="rId11"/>
    <p:sldId id="292" r:id="rId12"/>
    <p:sldId id="293" r:id="rId13"/>
    <p:sldId id="296" r:id="rId14"/>
    <p:sldId id="290" r:id="rId15"/>
    <p:sldId id="284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0350"/>
  </p:normalViewPr>
  <p:slideViewPr>
    <p:cSldViewPr snapToGrid="0" snapToObjects="1">
      <p:cViewPr varScale="1">
        <p:scale>
          <a:sx n="145" d="100"/>
          <a:sy n="145" d="100"/>
        </p:scale>
        <p:origin x="228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sz="2800" b="1" cap="none" dirty="0" smtClean="0">
              <a:solidFill>
                <a:schemeClr val="tx1"/>
              </a:solidFill>
              <a:latin typeface="Gill Sans" charset="0"/>
              <a:ea typeface="Gill Sans" charset="0"/>
              <a:cs typeface="Gill Sans" charset="0"/>
            </a:endParaRPr>
          </a:p>
          <a:p>
            <a:pPr>
              <a:defRPr sz="2000"/>
            </a:pPr>
            <a:endParaRPr lang="en-US" sz="2800" b="1" cap="none" dirty="0">
              <a:solidFill>
                <a:schemeClr val="tx1"/>
              </a:solidFill>
              <a:latin typeface="Gill Sans" charset="0"/>
              <a:ea typeface="Gill Sans" charset="0"/>
              <a:cs typeface="Gill Sans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Do you already use quality control tools?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lt1"/>
                    </a:solidFill>
                    <a:latin typeface="Gill Sans" charset="0"/>
                    <a:ea typeface="Gill Sans" charset="0"/>
                    <a:cs typeface="Gill Sans" charset="0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Sheet1!$A$2:$A$3</c:f>
              <c:strCache>
                <c:ptCount val="2"/>
                <c:pt idx="0">
                  <c:v>No</c:v>
                </c:pt>
                <c:pt idx="1">
                  <c:v>Yes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59.0</c:v>
                </c:pt>
                <c:pt idx="1">
                  <c:v>41.0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EFF44F-A679-9F40-AC67-5D61807B54E1}" type="datetimeFigureOut">
              <a:rPr lang="en-US" smtClean="0"/>
              <a:t>6/20/16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3D2561-0BDB-054B-8885-1CBDBC2656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219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3D2561-0BDB-054B-8885-1CBDBC26560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221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3D2561-0BDB-054B-8885-1CBDBC26560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1405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3D2561-0BDB-054B-8885-1CBDBC26560A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1269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3D2561-0BDB-054B-8885-1CBDBC26560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2238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3D2561-0BDB-054B-8885-1CBDBC26560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3116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3D2561-0BDB-054B-8885-1CBDBC26560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9069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3D2561-0BDB-054B-8885-1CBDBC26560A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253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3D2561-0BDB-054B-8885-1CBDBC26560A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7112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3D2561-0BDB-054B-8885-1CBDBC26560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4042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3D2561-0BDB-054B-8885-1CBDBC26560A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4981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3D2561-0BDB-054B-8885-1CBDBC26560A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6229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3D2561-0BDB-054B-8885-1CBDBC26560A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9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00"/>
            <a:ext cx="9144000" cy="6810375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180000" y="1629000"/>
            <a:ext cx="8784000" cy="36000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635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0000" y="1630800"/>
            <a:ext cx="8784000" cy="2397600"/>
          </a:xfrm>
        </p:spPr>
        <p:txBody>
          <a:bodyPr anchor="ctr"/>
          <a:lstStyle>
            <a:lvl1pPr algn="ctr">
              <a:defRPr sz="6000">
                <a:ln w="19050">
                  <a:solidFill>
                    <a:schemeClr val="tx2"/>
                  </a:solidFill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00" y="4028400"/>
            <a:ext cx="8784000" cy="1200600"/>
          </a:xfrm>
        </p:spPr>
        <p:txBody>
          <a:bodyPr anchor="ctr"/>
          <a:lstStyle>
            <a:lvl1pPr marL="0" indent="0" algn="ctr">
              <a:buNone/>
              <a:defRPr sz="2400" b="1">
                <a:ln w="12700">
                  <a:solidFill>
                    <a:schemeClr val="tx2"/>
                  </a:solidFill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5698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359999"/>
            <a:ext cx="9144000" cy="900000"/>
            <a:chOff x="0" y="359999"/>
            <a:chExt cx="9144000" cy="900000"/>
          </a:xfrm>
        </p:grpSpPr>
        <p:sp>
          <p:nvSpPr>
            <p:cNvPr id="17" name="Rectangle 16"/>
            <p:cNvSpPr/>
            <p:nvPr userDrawn="1"/>
          </p:nvSpPr>
          <p:spPr>
            <a:xfrm>
              <a:off x="0" y="359999"/>
              <a:ext cx="9144000" cy="900000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Oval 19"/>
            <p:cNvSpPr/>
            <p:nvPr userDrawn="1"/>
          </p:nvSpPr>
          <p:spPr>
            <a:xfrm>
              <a:off x="358650" y="674999"/>
              <a:ext cx="270000" cy="270000"/>
            </a:xfrm>
            <a:prstGeom prst="ellipse">
              <a:avLst/>
            </a:prstGeom>
            <a:solidFill>
              <a:schemeClr val="bg1"/>
            </a:solidFill>
            <a:ln w="88900" cmpd="dbl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Oval 20"/>
            <p:cNvSpPr/>
            <p:nvPr userDrawn="1"/>
          </p:nvSpPr>
          <p:spPr>
            <a:xfrm>
              <a:off x="8154000" y="674999"/>
              <a:ext cx="270000" cy="270000"/>
            </a:xfrm>
            <a:prstGeom prst="ellipse">
              <a:avLst/>
            </a:prstGeom>
            <a:solidFill>
              <a:schemeClr val="bg1"/>
            </a:solidFill>
            <a:ln w="88900" cmpd="dbl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Oval 21"/>
            <p:cNvSpPr/>
            <p:nvPr userDrawn="1"/>
          </p:nvSpPr>
          <p:spPr>
            <a:xfrm>
              <a:off x="8604000" y="674999"/>
              <a:ext cx="270000" cy="270000"/>
            </a:xfrm>
            <a:prstGeom prst="ellipse">
              <a:avLst/>
            </a:prstGeom>
            <a:solidFill>
              <a:schemeClr val="bg1"/>
            </a:solidFill>
            <a:ln w="88900" cmpd="dbl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343999" cy="900000"/>
          </a:xfrm>
        </p:spPr>
        <p:txBody>
          <a:bodyPr/>
          <a:lstStyle>
            <a:lvl1pPr>
              <a:defRPr sz="3600" b="1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idx="1"/>
          </p:nvPr>
        </p:nvSpPr>
        <p:spPr>
          <a:xfrm>
            <a:off x="628650" y="1620000"/>
            <a:ext cx="7886700" cy="432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8650" y="6225437"/>
            <a:ext cx="77953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pPr algn="r"/>
            <a:r>
              <a:rPr lang="en-US" smtClean="0"/>
              <a:t>Wout Bittremieux – Biomina Research Day 2015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8424000" y="6138000"/>
            <a:ext cx="540000" cy="540000"/>
          </a:xfrm>
          <a:prstGeom prst="ellipse">
            <a:avLst/>
          </a:prstGeom>
          <a:solidFill>
            <a:schemeClr val="tx2"/>
          </a:solidFill>
          <a:ln w="88900" cmpd="dbl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FB786671-0FED-254F-A81E-5E84BA5F6970}" type="slidenum">
              <a:rPr lang="en-US" sz="1200" smtClean="0">
                <a:latin typeface="Gill Sans" charset="0"/>
                <a:ea typeface="Gill Sans" charset="0"/>
                <a:cs typeface="Gill Sans" charset="0"/>
              </a:rPr>
              <a:pPr algn="ctr"/>
              <a:t>‹#›</a:t>
            </a:fld>
            <a:endParaRPr lang="en-US" sz="1200" dirty="0"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512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Oval 6"/>
          <p:cNvSpPr/>
          <p:nvPr/>
        </p:nvSpPr>
        <p:spPr>
          <a:xfrm>
            <a:off x="8424000" y="6138000"/>
            <a:ext cx="540000" cy="540000"/>
          </a:xfrm>
          <a:prstGeom prst="ellipse">
            <a:avLst/>
          </a:prstGeom>
          <a:solidFill>
            <a:schemeClr val="tx2"/>
          </a:solidFill>
          <a:ln w="88900" cmpd="dbl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FB786671-0FED-254F-A81E-5E84BA5F6970}" type="slidenum">
              <a:rPr lang="en-US" sz="1200" smtClean="0">
                <a:latin typeface="Gill Sans" charset="0"/>
                <a:ea typeface="Gill Sans" charset="0"/>
                <a:cs typeface="Gill Sans" charset="0"/>
              </a:rPr>
              <a:pPr algn="ctr"/>
              <a:t>‹#›</a:t>
            </a:fld>
            <a:endParaRPr lang="en-US" sz="120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8650" y="6225437"/>
            <a:ext cx="77953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pPr algn="r"/>
            <a:r>
              <a:rPr lang="en-US" smtClean="0"/>
              <a:t>Wout Bittremieux – Biomina Research Day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097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20000"/>
            <a:ext cx="3888000" cy="4320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620000"/>
            <a:ext cx="3888000" cy="4320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8424000" y="6138000"/>
            <a:ext cx="540000" cy="540000"/>
          </a:xfrm>
          <a:prstGeom prst="ellipse">
            <a:avLst/>
          </a:prstGeom>
          <a:solidFill>
            <a:schemeClr val="tx2"/>
          </a:solidFill>
          <a:ln w="88900" cmpd="dbl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FB786671-0FED-254F-A81E-5E84BA5F6970}" type="slidenum">
              <a:rPr lang="en-US" sz="1200" smtClean="0">
                <a:latin typeface="Gill Sans" charset="0"/>
                <a:ea typeface="Gill Sans" charset="0"/>
                <a:cs typeface="Gill Sans" charset="0"/>
              </a:rPr>
              <a:pPr algn="ctr"/>
              <a:t>‹#›</a:t>
            </a:fld>
            <a:endParaRPr lang="en-US" sz="120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8650" y="6225437"/>
            <a:ext cx="77953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pPr algn="r"/>
            <a:r>
              <a:rPr lang="en-US" smtClean="0"/>
              <a:t>Wout Bittremieux – Biomina Research Day 2015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0" y="359999"/>
            <a:ext cx="9144000" cy="900000"/>
            <a:chOff x="0" y="359999"/>
            <a:chExt cx="9144000" cy="900000"/>
          </a:xfrm>
        </p:grpSpPr>
        <p:sp>
          <p:nvSpPr>
            <p:cNvPr id="11" name="Rectangle 10"/>
            <p:cNvSpPr/>
            <p:nvPr userDrawn="1"/>
          </p:nvSpPr>
          <p:spPr>
            <a:xfrm>
              <a:off x="0" y="359999"/>
              <a:ext cx="9144000" cy="900000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/>
            <p:cNvSpPr/>
            <p:nvPr userDrawn="1"/>
          </p:nvSpPr>
          <p:spPr>
            <a:xfrm>
              <a:off x="358650" y="674999"/>
              <a:ext cx="270000" cy="270000"/>
            </a:xfrm>
            <a:prstGeom prst="ellipse">
              <a:avLst/>
            </a:prstGeom>
            <a:solidFill>
              <a:schemeClr val="bg1"/>
            </a:solidFill>
            <a:ln w="88900" cmpd="dbl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Oval 12"/>
            <p:cNvSpPr/>
            <p:nvPr userDrawn="1"/>
          </p:nvSpPr>
          <p:spPr>
            <a:xfrm>
              <a:off x="8154000" y="674999"/>
              <a:ext cx="270000" cy="270000"/>
            </a:xfrm>
            <a:prstGeom prst="ellipse">
              <a:avLst/>
            </a:prstGeom>
            <a:solidFill>
              <a:schemeClr val="bg1"/>
            </a:solidFill>
            <a:ln w="88900" cmpd="dbl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Oval 13"/>
            <p:cNvSpPr/>
            <p:nvPr userDrawn="1"/>
          </p:nvSpPr>
          <p:spPr>
            <a:xfrm>
              <a:off x="8604000" y="674999"/>
              <a:ext cx="270000" cy="270000"/>
            </a:xfrm>
            <a:prstGeom prst="ellipse">
              <a:avLst/>
            </a:prstGeom>
            <a:solidFill>
              <a:schemeClr val="bg1"/>
            </a:solidFill>
            <a:ln w="88900" cmpd="dbl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343999" cy="900000"/>
          </a:xfrm>
        </p:spPr>
        <p:txBody>
          <a:bodyPr/>
          <a:lstStyle>
            <a:lvl1pPr>
              <a:defRPr sz="3600" b="1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368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444400"/>
            <a:ext cx="3868340" cy="3495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20000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20000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49" y="2444400"/>
            <a:ext cx="3888000" cy="3510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0" y="359999"/>
            <a:ext cx="9144000" cy="900000"/>
            <a:chOff x="0" y="359999"/>
            <a:chExt cx="9144000" cy="900000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359999"/>
              <a:ext cx="9144000" cy="900000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Oval 12"/>
            <p:cNvSpPr/>
            <p:nvPr userDrawn="1"/>
          </p:nvSpPr>
          <p:spPr>
            <a:xfrm>
              <a:off x="358650" y="674999"/>
              <a:ext cx="270000" cy="270000"/>
            </a:xfrm>
            <a:prstGeom prst="ellipse">
              <a:avLst/>
            </a:prstGeom>
            <a:solidFill>
              <a:schemeClr val="bg1"/>
            </a:solidFill>
            <a:ln w="88900" cmpd="dbl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Oval 13"/>
            <p:cNvSpPr/>
            <p:nvPr userDrawn="1"/>
          </p:nvSpPr>
          <p:spPr>
            <a:xfrm>
              <a:off x="8154000" y="674999"/>
              <a:ext cx="270000" cy="270000"/>
            </a:xfrm>
            <a:prstGeom prst="ellipse">
              <a:avLst/>
            </a:prstGeom>
            <a:solidFill>
              <a:schemeClr val="bg1"/>
            </a:solidFill>
            <a:ln w="88900" cmpd="dbl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Oval 14"/>
            <p:cNvSpPr/>
            <p:nvPr userDrawn="1"/>
          </p:nvSpPr>
          <p:spPr>
            <a:xfrm>
              <a:off x="8604000" y="674999"/>
              <a:ext cx="270000" cy="270000"/>
            </a:xfrm>
            <a:prstGeom prst="ellipse">
              <a:avLst/>
            </a:prstGeom>
            <a:solidFill>
              <a:schemeClr val="bg1"/>
            </a:solidFill>
            <a:ln w="88900" cmpd="dbl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343999" cy="900000"/>
          </a:xfrm>
        </p:spPr>
        <p:txBody>
          <a:bodyPr/>
          <a:lstStyle>
            <a:lvl1pPr>
              <a:defRPr sz="3600" b="1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8424000" y="6138000"/>
            <a:ext cx="540000" cy="540000"/>
          </a:xfrm>
          <a:prstGeom prst="ellipse">
            <a:avLst/>
          </a:prstGeom>
          <a:solidFill>
            <a:schemeClr val="tx2"/>
          </a:solidFill>
          <a:ln w="88900" cmpd="dbl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FB786671-0FED-254F-A81E-5E84BA5F6970}" type="slidenum">
              <a:rPr lang="en-US" sz="1200" smtClean="0">
                <a:latin typeface="Gill Sans" charset="0"/>
                <a:ea typeface="Gill Sans" charset="0"/>
                <a:cs typeface="Gill Sans" charset="0"/>
              </a:rPr>
              <a:pPr algn="ctr"/>
              <a:t>‹#›</a:t>
            </a:fld>
            <a:endParaRPr lang="en-US" sz="120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628650" y="6225437"/>
            <a:ext cx="77953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pPr algn="r"/>
            <a:r>
              <a:rPr lang="en-US" smtClean="0"/>
              <a:t>Wout Bittremieux – Biomina Research Day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83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359999"/>
            <a:ext cx="9144000" cy="900000"/>
            <a:chOff x="0" y="359999"/>
            <a:chExt cx="9144000" cy="900000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359999"/>
              <a:ext cx="9144000" cy="900000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Oval 12"/>
            <p:cNvSpPr/>
            <p:nvPr userDrawn="1"/>
          </p:nvSpPr>
          <p:spPr>
            <a:xfrm>
              <a:off x="358650" y="674999"/>
              <a:ext cx="270000" cy="270000"/>
            </a:xfrm>
            <a:prstGeom prst="ellipse">
              <a:avLst/>
            </a:prstGeom>
            <a:solidFill>
              <a:schemeClr val="bg1"/>
            </a:solidFill>
            <a:ln w="88900" cmpd="dbl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Oval 13"/>
            <p:cNvSpPr/>
            <p:nvPr userDrawn="1"/>
          </p:nvSpPr>
          <p:spPr>
            <a:xfrm>
              <a:off x="8154000" y="674999"/>
              <a:ext cx="270000" cy="270000"/>
            </a:xfrm>
            <a:prstGeom prst="ellipse">
              <a:avLst/>
            </a:prstGeom>
            <a:solidFill>
              <a:schemeClr val="bg1"/>
            </a:solidFill>
            <a:ln w="88900" cmpd="dbl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Oval 14"/>
            <p:cNvSpPr/>
            <p:nvPr userDrawn="1"/>
          </p:nvSpPr>
          <p:spPr>
            <a:xfrm>
              <a:off x="8604000" y="674999"/>
              <a:ext cx="270000" cy="270000"/>
            </a:xfrm>
            <a:prstGeom prst="ellipse">
              <a:avLst/>
            </a:prstGeom>
            <a:solidFill>
              <a:schemeClr val="bg1"/>
            </a:solidFill>
            <a:ln w="88900" cmpd="dbl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343999" cy="900000"/>
          </a:xfrm>
        </p:spPr>
        <p:txBody>
          <a:bodyPr/>
          <a:lstStyle>
            <a:lvl1pPr>
              <a:defRPr sz="3600" b="1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8424000" y="6138000"/>
            <a:ext cx="540000" cy="540000"/>
          </a:xfrm>
          <a:prstGeom prst="ellipse">
            <a:avLst/>
          </a:prstGeom>
          <a:solidFill>
            <a:schemeClr val="tx2"/>
          </a:solidFill>
          <a:ln w="88900" cmpd="dbl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FB786671-0FED-254F-A81E-5E84BA5F6970}" type="slidenum">
              <a:rPr lang="en-US" sz="1200" smtClean="0">
                <a:latin typeface="Gill Sans" charset="0"/>
                <a:ea typeface="Gill Sans" charset="0"/>
                <a:cs typeface="Gill Sans" charset="0"/>
              </a:rPr>
              <a:pPr algn="ctr"/>
              <a:t>‹#›</a:t>
            </a:fld>
            <a:endParaRPr lang="en-US" sz="120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628650" y="6225437"/>
            <a:ext cx="77953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pPr algn="r"/>
            <a:r>
              <a:rPr lang="en-US" smtClean="0"/>
              <a:t>Wout Bittremieux – Biomina Research Day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605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8541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8424000" y="6138000"/>
            <a:ext cx="540000" cy="540000"/>
          </a:xfrm>
          <a:prstGeom prst="ellipse">
            <a:avLst/>
          </a:prstGeom>
          <a:solidFill>
            <a:schemeClr val="tx2"/>
          </a:solidFill>
          <a:ln w="88900" cmpd="dbl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FB786671-0FED-254F-A81E-5E84BA5F6970}" type="slidenum">
              <a:rPr lang="en-US" sz="1200" smtClean="0">
                <a:latin typeface="Gill Sans" charset="0"/>
                <a:ea typeface="Gill Sans" charset="0"/>
                <a:cs typeface="Gill Sans" charset="0"/>
              </a:rPr>
              <a:pPr algn="ctr"/>
              <a:t>‹#›</a:t>
            </a:fld>
            <a:endParaRPr lang="en-US" sz="120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628650" y="6225437"/>
            <a:ext cx="77953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pPr algn="r"/>
            <a:r>
              <a:rPr lang="en-US" smtClean="0"/>
              <a:t>Wout Bittremieux – Biomina Research Day 2015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0" y="359999"/>
            <a:ext cx="9144000" cy="900000"/>
            <a:chOff x="0" y="359999"/>
            <a:chExt cx="9144000" cy="900000"/>
          </a:xfrm>
        </p:grpSpPr>
        <p:sp>
          <p:nvSpPr>
            <p:cNvPr id="10" name="Rectangle 9"/>
            <p:cNvSpPr/>
            <p:nvPr userDrawn="1"/>
          </p:nvSpPr>
          <p:spPr>
            <a:xfrm>
              <a:off x="0" y="359999"/>
              <a:ext cx="9144000" cy="900000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/>
            <p:cNvSpPr/>
            <p:nvPr userDrawn="1"/>
          </p:nvSpPr>
          <p:spPr>
            <a:xfrm>
              <a:off x="358650" y="674999"/>
              <a:ext cx="270000" cy="270000"/>
            </a:xfrm>
            <a:prstGeom prst="ellipse">
              <a:avLst/>
            </a:prstGeom>
            <a:solidFill>
              <a:schemeClr val="bg1"/>
            </a:solidFill>
            <a:ln w="88900" cmpd="dbl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/>
            <p:cNvSpPr/>
            <p:nvPr userDrawn="1"/>
          </p:nvSpPr>
          <p:spPr>
            <a:xfrm>
              <a:off x="8154000" y="674999"/>
              <a:ext cx="270000" cy="270000"/>
            </a:xfrm>
            <a:prstGeom prst="ellipse">
              <a:avLst/>
            </a:prstGeom>
            <a:solidFill>
              <a:schemeClr val="bg1"/>
            </a:solidFill>
            <a:ln w="88900" cmpd="dbl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Oval 12"/>
            <p:cNvSpPr/>
            <p:nvPr userDrawn="1"/>
          </p:nvSpPr>
          <p:spPr>
            <a:xfrm>
              <a:off x="8604000" y="674999"/>
              <a:ext cx="270000" cy="270000"/>
            </a:xfrm>
            <a:prstGeom prst="ellipse">
              <a:avLst/>
            </a:prstGeom>
            <a:solidFill>
              <a:schemeClr val="bg1"/>
            </a:solidFill>
            <a:ln w="88900" cmpd="dbl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343999" cy="900000"/>
          </a:xfrm>
        </p:spPr>
        <p:txBody>
          <a:bodyPr/>
          <a:lstStyle>
            <a:lvl1pPr>
              <a:defRPr sz="3600" b="1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117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8650" y="6225437"/>
            <a:ext cx="77953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pPr algn="r"/>
            <a:r>
              <a:rPr lang="en-US" smtClean="0"/>
              <a:t>Wout Bittremieux – Biomina Research Day 2015</a:t>
            </a:r>
            <a:endParaRPr lang="en-US" dirty="0" smtClean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0000" y="359999"/>
            <a:ext cx="7343999" cy="900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620000"/>
            <a:ext cx="7886700" cy="432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28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1"/>
          </a:solidFill>
          <a:latin typeface="Gill Sans" charset="0"/>
          <a:ea typeface="Gill Sans" charset="0"/>
          <a:cs typeface="Gill Sans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Gill Sans" charset="0"/>
          <a:ea typeface="Gill Sans" charset="0"/>
          <a:cs typeface="Gill Sans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Gill Sans" charset="0"/>
          <a:ea typeface="Gill Sans" charset="0"/>
          <a:cs typeface="Gill Sans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Gill Sans" charset="0"/>
          <a:ea typeface="Gill Sans" charset="0"/>
          <a:cs typeface="Gill Sans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Gill Sans" charset="0"/>
          <a:ea typeface="Gill Sans" charset="0"/>
          <a:cs typeface="Gill Sans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6" Type="http://schemas.openxmlformats.org/officeDocument/2006/relationships/image" Target="../media/image5.jpg"/><Relationship Id="rId7" Type="http://schemas.openxmlformats.org/officeDocument/2006/relationships/image" Target="../media/image6.jpg"/><Relationship Id="rId8" Type="http://schemas.openxmlformats.org/officeDocument/2006/relationships/image" Target="../media/image7.jpg"/><Relationship Id="rId9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1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4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r>
              <a:rPr lang="en-US" sz="4800" dirty="0" smtClean="0"/>
              <a:t>Approaches for</a:t>
            </a:r>
            <a:br>
              <a:rPr lang="en-US" sz="4800" dirty="0" smtClean="0"/>
            </a:br>
            <a:r>
              <a:rPr lang="en-US" sz="4800" dirty="0" smtClean="0"/>
              <a:t>m</a:t>
            </a:r>
            <a:r>
              <a:rPr lang="en-US" sz="4800" dirty="0" smtClean="0">
                <a:ln w="19050">
                  <a:solidFill>
                    <a:schemeClr val="tx2"/>
                  </a:solidFill>
                </a:ln>
              </a:rPr>
              <a:t>ass spectrometry</a:t>
            </a:r>
            <a:br>
              <a:rPr lang="en-US" sz="4800" dirty="0" smtClean="0">
                <a:ln w="19050">
                  <a:solidFill>
                    <a:schemeClr val="tx2"/>
                  </a:solidFill>
                </a:ln>
              </a:rPr>
            </a:br>
            <a:r>
              <a:rPr lang="en-US" sz="4800" dirty="0" smtClean="0">
                <a:ln w="19050">
                  <a:solidFill>
                    <a:schemeClr val="tx2"/>
                  </a:solidFill>
                </a:ln>
              </a:rPr>
              <a:t>quality control</a:t>
            </a:r>
            <a:endParaRPr lang="en-US" sz="4800" dirty="0">
              <a:ln w="19050">
                <a:solidFill>
                  <a:schemeClr val="tx2"/>
                </a:solidFill>
              </a:ln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 b="1" dirty="0" smtClean="0">
                <a:ln w="12700">
                  <a:solidFill>
                    <a:schemeClr val="tx2"/>
                  </a:solidFill>
                </a:ln>
              </a:rPr>
              <a:t>Wout Bittremieux</a:t>
            </a:r>
            <a:endParaRPr lang="en-US" b="1" dirty="0">
              <a:ln w="12700">
                <a:solidFill>
                  <a:schemeClr val="tx2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63511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3773354" y="2617828"/>
            <a:ext cx="4708281" cy="3355240"/>
            <a:chOff x="3701675" y="2821724"/>
            <a:chExt cx="4708281" cy="335524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1676" y="3196124"/>
              <a:ext cx="4708280" cy="2980840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3701675" y="2821724"/>
              <a:ext cx="47082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tx2"/>
                  </a:solidFill>
                  <a:latin typeface="Gill Sans" charset="0"/>
                  <a:ea typeface="Gill Sans" charset="0"/>
                  <a:cs typeface="Gill Sans" charset="0"/>
                </a:rPr>
                <a:t>Result: peppermint </a:t>
              </a:r>
              <a:r>
                <a:rPr lang="is-IS" dirty="0" smtClean="0">
                  <a:solidFill>
                    <a:schemeClr val="tx2"/>
                  </a:solidFill>
                  <a:latin typeface="Gill Sans" charset="0"/>
                  <a:ea typeface="Gill Sans" charset="0"/>
                  <a:cs typeface="Gill Sans" charset="0"/>
                </a:rPr>
                <a:t>… euh ... erm</a:t>
              </a:r>
              <a:endParaRPr lang="en-US" dirty="0">
                <a:solidFill>
                  <a:schemeClr val="tx2"/>
                </a:solidFill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069" y="3898800"/>
            <a:ext cx="1566000" cy="19124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068" y="3898800"/>
            <a:ext cx="1566000" cy="19124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 control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00" y="1994400"/>
            <a:ext cx="3177069" cy="3978668"/>
          </a:xfrm>
        </p:spPr>
      </p:pic>
      <p:sp>
        <p:nvSpPr>
          <p:cNvPr id="12" name="TextBox 11"/>
          <p:cNvSpPr txBox="1"/>
          <p:nvPr/>
        </p:nvSpPr>
        <p:spPr>
          <a:xfrm>
            <a:off x="628650" y="1620000"/>
            <a:ext cx="317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  <a:latin typeface="Gill Sans" charset="0"/>
                <a:ea typeface="Gill Sans" charset="0"/>
                <a:cs typeface="Gill Sans" charset="0"/>
              </a:rPr>
              <a:t>Target: peppermint icicles</a:t>
            </a:r>
            <a:endParaRPr lang="en-US" dirty="0">
              <a:solidFill>
                <a:schemeClr val="tx2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US" smtClean="0"/>
              <a:t>Wout Bittremieux – Biomina Research Day 2015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069" y="2210400"/>
            <a:ext cx="1566000" cy="16907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786" y="2210400"/>
            <a:ext cx="1566000" cy="16907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502" y="2210400"/>
            <a:ext cx="1566000" cy="1690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945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1619661"/>
              </p:ext>
            </p:extLst>
          </p:nvPr>
        </p:nvGraphicFramePr>
        <p:xfrm>
          <a:off x="628650" y="365126"/>
          <a:ext cx="7886700" cy="5811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US" smtClean="0"/>
              <a:t>Wout Bittremieux – Biomina Research Day 2015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Do </a:t>
            </a:r>
            <a:r>
              <a:rPr lang="en-US" sz="2400" dirty="0"/>
              <a:t>you already use quality control tools?</a:t>
            </a:r>
          </a:p>
        </p:txBody>
      </p:sp>
    </p:spTree>
    <p:extLst>
      <p:ext uri="{BB962C8B-B14F-4D97-AF65-F5344CB8AC3E}">
        <p14:creationId xmlns:p14="http://schemas.microsoft.com/office/powerpoint/2010/main" val="24754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929" y="1695600"/>
            <a:ext cx="4304142" cy="4482000"/>
          </a:xfrm>
        </p:spPr>
      </p:pic>
      <p:sp>
        <p:nvSpPr>
          <p:cNvPr id="9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US" smtClean="0"/>
              <a:t>Wout Bittremieux – Biomina Research Day 2015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How important is quality control for </a:t>
            </a:r>
            <a:r>
              <a:rPr lang="is-IS" sz="2400" dirty="0"/>
              <a:t>… 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6110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36"/>
          <p:cNvSpPr/>
          <p:nvPr/>
        </p:nvSpPr>
        <p:spPr>
          <a:xfrm>
            <a:off x="7877428" y="2658975"/>
            <a:ext cx="853334" cy="2150417"/>
          </a:xfrm>
          <a:prstGeom prst="rect">
            <a:avLst/>
          </a:prstGeom>
          <a:solidFill>
            <a:schemeClr val="accent4">
              <a:alpha val="0"/>
            </a:schemeClr>
          </a:solidFill>
          <a:ln w="38100">
            <a:solidFill>
              <a:schemeClr val="accent3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 control data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695497" y="1825625"/>
            <a:ext cx="933491" cy="777645"/>
            <a:chOff x="0" y="0"/>
            <a:chExt cx="1260000" cy="1080000"/>
          </a:xfrm>
        </p:grpSpPr>
        <p:sp>
          <p:nvSpPr>
            <p:cNvPr id="102" name="Oval 101"/>
            <p:cNvSpPr/>
            <p:nvPr/>
          </p:nvSpPr>
          <p:spPr>
            <a:xfrm>
              <a:off x="180000" y="0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03" name="Oval 102"/>
            <p:cNvSpPr/>
            <p:nvPr/>
          </p:nvSpPr>
          <p:spPr>
            <a:xfrm>
              <a:off x="360000" y="0"/>
              <a:ext cx="180000" cy="18000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04" name="Oval 103"/>
            <p:cNvSpPr/>
            <p:nvPr/>
          </p:nvSpPr>
          <p:spPr>
            <a:xfrm>
              <a:off x="540000" y="0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720000" y="0"/>
              <a:ext cx="180000" cy="1800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06" name="Oval 105"/>
            <p:cNvSpPr/>
            <p:nvPr/>
          </p:nvSpPr>
          <p:spPr>
            <a:xfrm>
              <a:off x="900000" y="0"/>
              <a:ext cx="180000" cy="180000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07" name="Oval 106"/>
            <p:cNvSpPr/>
            <p:nvPr/>
          </p:nvSpPr>
          <p:spPr>
            <a:xfrm>
              <a:off x="180000" y="180000"/>
              <a:ext cx="180000" cy="1800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08" name="Oval 107"/>
            <p:cNvSpPr/>
            <p:nvPr/>
          </p:nvSpPr>
          <p:spPr>
            <a:xfrm>
              <a:off x="360000" y="180000"/>
              <a:ext cx="180000" cy="180000"/>
            </a:xfrm>
            <a:prstGeom prst="ellips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09" name="Oval 108"/>
            <p:cNvSpPr/>
            <p:nvPr/>
          </p:nvSpPr>
          <p:spPr>
            <a:xfrm>
              <a:off x="540000" y="180000"/>
              <a:ext cx="180000" cy="180000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10" name="Oval 109"/>
            <p:cNvSpPr/>
            <p:nvPr/>
          </p:nvSpPr>
          <p:spPr>
            <a:xfrm>
              <a:off x="720000" y="180000"/>
              <a:ext cx="180000" cy="180000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11" name="Oval 110"/>
            <p:cNvSpPr/>
            <p:nvPr/>
          </p:nvSpPr>
          <p:spPr>
            <a:xfrm>
              <a:off x="900000" y="180000"/>
              <a:ext cx="180000" cy="180000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12" name="Oval 111"/>
            <p:cNvSpPr/>
            <p:nvPr/>
          </p:nvSpPr>
          <p:spPr>
            <a:xfrm>
              <a:off x="540000" y="360000"/>
              <a:ext cx="180000" cy="18000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13" name="Oval 112"/>
            <p:cNvSpPr/>
            <p:nvPr/>
          </p:nvSpPr>
          <p:spPr>
            <a:xfrm>
              <a:off x="180000" y="360000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14" name="Oval 113"/>
            <p:cNvSpPr/>
            <p:nvPr/>
          </p:nvSpPr>
          <p:spPr>
            <a:xfrm>
              <a:off x="360000" y="360000"/>
              <a:ext cx="180000" cy="18000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15" name="Oval 114"/>
            <p:cNvSpPr/>
            <p:nvPr/>
          </p:nvSpPr>
          <p:spPr>
            <a:xfrm>
              <a:off x="720000" y="360000"/>
              <a:ext cx="180000" cy="180000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16" name="Oval 115"/>
            <p:cNvSpPr/>
            <p:nvPr/>
          </p:nvSpPr>
          <p:spPr>
            <a:xfrm>
              <a:off x="900000" y="360000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17" name="Oval 116"/>
            <p:cNvSpPr/>
            <p:nvPr/>
          </p:nvSpPr>
          <p:spPr>
            <a:xfrm>
              <a:off x="180000" y="540000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18" name="Oval 117"/>
            <p:cNvSpPr/>
            <p:nvPr/>
          </p:nvSpPr>
          <p:spPr>
            <a:xfrm>
              <a:off x="360000" y="540000"/>
              <a:ext cx="180000" cy="180000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19" name="Oval 118"/>
            <p:cNvSpPr/>
            <p:nvPr/>
          </p:nvSpPr>
          <p:spPr>
            <a:xfrm>
              <a:off x="540000" y="540000"/>
              <a:ext cx="180000" cy="1800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20" name="Oval 119"/>
            <p:cNvSpPr/>
            <p:nvPr/>
          </p:nvSpPr>
          <p:spPr>
            <a:xfrm>
              <a:off x="720000" y="540000"/>
              <a:ext cx="180000" cy="180000"/>
            </a:xfrm>
            <a:prstGeom prst="ellips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21" name="Oval 120"/>
            <p:cNvSpPr/>
            <p:nvPr/>
          </p:nvSpPr>
          <p:spPr>
            <a:xfrm>
              <a:off x="900000" y="540000"/>
              <a:ext cx="180000" cy="180000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22" name="Oval 121"/>
            <p:cNvSpPr/>
            <p:nvPr/>
          </p:nvSpPr>
          <p:spPr>
            <a:xfrm>
              <a:off x="540000" y="720000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23" name="Oval 122"/>
            <p:cNvSpPr/>
            <p:nvPr/>
          </p:nvSpPr>
          <p:spPr>
            <a:xfrm>
              <a:off x="180000" y="720000"/>
              <a:ext cx="180000" cy="1800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24" name="Oval 123"/>
            <p:cNvSpPr/>
            <p:nvPr/>
          </p:nvSpPr>
          <p:spPr>
            <a:xfrm>
              <a:off x="360000" y="720000"/>
              <a:ext cx="180000" cy="18000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25" name="Oval 124"/>
            <p:cNvSpPr/>
            <p:nvPr/>
          </p:nvSpPr>
          <p:spPr>
            <a:xfrm>
              <a:off x="720000" y="720000"/>
              <a:ext cx="180000" cy="180000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26" name="Oval 125"/>
            <p:cNvSpPr/>
            <p:nvPr/>
          </p:nvSpPr>
          <p:spPr>
            <a:xfrm>
              <a:off x="900000" y="720000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27" name="Oval 126"/>
            <p:cNvSpPr/>
            <p:nvPr/>
          </p:nvSpPr>
          <p:spPr>
            <a:xfrm>
              <a:off x="180000" y="900000"/>
              <a:ext cx="180000" cy="180000"/>
            </a:xfrm>
            <a:prstGeom prst="ellips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28" name="Oval 127"/>
            <p:cNvSpPr/>
            <p:nvPr/>
          </p:nvSpPr>
          <p:spPr>
            <a:xfrm>
              <a:off x="360000" y="900000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29" name="Oval 128"/>
            <p:cNvSpPr/>
            <p:nvPr/>
          </p:nvSpPr>
          <p:spPr>
            <a:xfrm>
              <a:off x="540000" y="900000"/>
              <a:ext cx="180000" cy="1800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30" name="Oval 129"/>
            <p:cNvSpPr/>
            <p:nvPr/>
          </p:nvSpPr>
          <p:spPr>
            <a:xfrm>
              <a:off x="720000" y="900000"/>
              <a:ext cx="180000" cy="180000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31" name="Oval 130"/>
            <p:cNvSpPr/>
            <p:nvPr/>
          </p:nvSpPr>
          <p:spPr>
            <a:xfrm>
              <a:off x="900000" y="900000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32" name="Oval 131"/>
            <p:cNvSpPr/>
            <p:nvPr/>
          </p:nvSpPr>
          <p:spPr>
            <a:xfrm>
              <a:off x="1080000" y="90000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33" name="Oval 132"/>
            <p:cNvSpPr/>
            <p:nvPr/>
          </p:nvSpPr>
          <p:spPr>
            <a:xfrm>
              <a:off x="1080000" y="450000"/>
              <a:ext cx="180000" cy="1800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34" name="Oval 133"/>
            <p:cNvSpPr/>
            <p:nvPr/>
          </p:nvSpPr>
          <p:spPr>
            <a:xfrm>
              <a:off x="1080000" y="810000"/>
              <a:ext cx="180000" cy="180000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35" name="Oval 134"/>
            <p:cNvSpPr/>
            <p:nvPr/>
          </p:nvSpPr>
          <p:spPr>
            <a:xfrm>
              <a:off x="0" y="630000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36" name="Oval 135"/>
            <p:cNvSpPr/>
            <p:nvPr/>
          </p:nvSpPr>
          <p:spPr>
            <a:xfrm>
              <a:off x="0" y="270000"/>
              <a:ext cx="180000" cy="180000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319864" y="1825625"/>
            <a:ext cx="1000169" cy="833350"/>
            <a:chOff x="4955535" y="1779429"/>
            <a:chExt cx="1350000" cy="1157363"/>
          </a:xfrm>
        </p:grpSpPr>
        <p:grpSp>
          <p:nvGrpSpPr>
            <p:cNvPr id="73" name="Group 72"/>
            <p:cNvGrpSpPr/>
            <p:nvPr/>
          </p:nvGrpSpPr>
          <p:grpSpPr>
            <a:xfrm>
              <a:off x="4955535" y="1856792"/>
              <a:ext cx="720000" cy="180000"/>
              <a:chOff x="5585535" y="1827625"/>
              <a:chExt cx="720000" cy="180000"/>
            </a:xfrm>
          </p:grpSpPr>
          <p:sp>
            <p:nvSpPr>
              <p:cNvPr id="98" name="Oval 97"/>
              <p:cNvSpPr/>
              <p:nvPr/>
            </p:nvSpPr>
            <p:spPr>
              <a:xfrm>
                <a:off x="5585535" y="182762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99" name="Oval 98"/>
              <p:cNvSpPr/>
              <p:nvPr/>
            </p:nvSpPr>
            <p:spPr>
              <a:xfrm>
                <a:off x="5765535" y="182762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00" name="Oval 99"/>
              <p:cNvSpPr/>
              <p:nvPr/>
            </p:nvSpPr>
            <p:spPr>
              <a:xfrm>
                <a:off x="5945535" y="182762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01" name="Oval 100"/>
              <p:cNvSpPr/>
              <p:nvPr/>
            </p:nvSpPr>
            <p:spPr>
              <a:xfrm>
                <a:off x="6125535" y="182762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74" name="Group 73"/>
            <p:cNvGrpSpPr/>
            <p:nvPr/>
          </p:nvGrpSpPr>
          <p:grpSpPr>
            <a:xfrm>
              <a:off x="5225535" y="2126792"/>
              <a:ext cx="720000" cy="180000"/>
              <a:chOff x="5765535" y="2007625"/>
              <a:chExt cx="720000" cy="180000"/>
            </a:xfrm>
          </p:grpSpPr>
          <p:sp>
            <p:nvSpPr>
              <p:cNvPr id="94" name="Oval 93"/>
              <p:cNvSpPr/>
              <p:nvPr/>
            </p:nvSpPr>
            <p:spPr>
              <a:xfrm>
                <a:off x="5765535" y="200762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95" name="Oval 94"/>
              <p:cNvSpPr/>
              <p:nvPr/>
            </p:nvSpPr>
            <p:spPr>
              <a:xfrm>
                <a:off x="5945535" y="200762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96" name="Oval 95"/>
              <p:cNvSpPr/>
              <p:nvPr/>
            </p:nvSpPr>
            <p:spPr>
              <a:xfrm>
                <a:off x="6125535" y="200762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97" name="Oval 96"/>
              <p:cNvSpPr/>
              <p:nvPr/>
            </p:nvSpPr>
            <p:spPr>
              <a:xfrm>
                <a:off x="6305535" y="200762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75" name="Group 74"/>
            <p:cNvGrpSpPr/>
            <p:nvPr/>
          </p:nvGrpSpPr>
          <p:grpSpPr>
            <a:xfrm>
              <a:off x="5585535" y="2443629"/>
              <a:ext cx="540000" cy="180000"/>
              <a:chOff x="5585535" y="2187625"/>
              <a:chExt cx="540000" cy="180000"/>
            </a:xfrm>
          </p:grpSpPr>
          <p:sp>
            <p:nvSpPr>
              <p:cNvPr id="91" name="Oval 90"/>
              <p:cNvSpPr/>
              <p:nvPr/>
            </p:nvSpPr>
            <p:spPr>
              <a:xfrm>
                <a:off x="5945535" y="218762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92" name="Oval 91"/>
              <p:cNvSpPr/>
              <p:nvPr/>
            </p:nvSpPr>
            <p:spPr>
              <a:xfrm>
                <a:off x="5585535" y="218762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93" name="Oval 92"/>
              <p:cNvSpPr/>
              <p:nvPr/>
            </p:nvSpPr>
            <p:spPr>
              <a:xfrm>
                <a:off x="5765535" y="218762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76" name="Group 75"/>
            <p:cNvGrpSpPr/>
            <p:nvPr/>
          </p:nvGrpSpPr>
          <p:grpSpPr>
            <a:xfrm>
              <a:off x="5405535" y="2756792"/>
              <a:ext cx="900000" cy="180000"/>
              <a:chOff x="5585535" y="2367625"/>
              <a:chExt cx="900000" cy="180000"/>
            </a:xfrm>
          </p:grpSpPr>
          <p:sp>
            <p:nvSpPr>
              <p:cNvPr id="86" name="Oval 85"/>
              <p:cNvSpPr/>
              <p:nvPr/>
            </p:nvSpPr>
            <p:spPr>
              <a:xfrm>
                <a:off x="5585535" y="236762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5765535" y="236762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88" name="Oval 87"/>
              <p:cNvSpPr/>
              <p:nvPr/>
            </p:nvSpPr>
            <p:spPr>
              <a:xfrm>
                <a:off x="5945535" y="236762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89" name="Oval 88"/>
              <p:cNvSpPr/>
              <p:nvPr/>
            </p:nvSpPr>
            <p:spPr>
              <a:xfrm>
                <a:off x="6125535" y="236762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90" name="Oval 89"/>
              <p:cNvSpPr/>
              <p:nvPr/>
            </p:nvSpPr>
            <p:spPr>
              <a:xfrm>
                <a:off x="6305535" y="236762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77" name="Group 76"/>
            <p:cNvGrpSpPr/>
            <p:nvPr/>
          </p:nvGrpSpPr>
          <p:grpSpPr>
            <a:xfrm rot="5400000">
              <a:off x="4685535" y="2486792"/>
              <a:ext cx="720000" cy="180000"/>
              <a:chOff x="5585535" y="2547625"/>
              <a:chExt cx="720000" cy="180000"/>
            </a:xfrm>
          </p:grpSpPr>
          <p:sp>
            <p:nvSpPr>
              <p:cNvPr id="82" name="Oval 81"/>
              <p:cNvSpPr/>
              <p:nvPr/>
            </p:nvSpPr>
            <p:spPr>
              <a:xfrm>
                <a:off x="5945535" y="254762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83" name="Oval 82"/>
              <p:cNvSpPr/>
              <p:nvPr/>
            </p:nvSpPr>
            <p:spPr>
              <a:xfrm>
                <a:off x="5585535" y="254762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84" name="Oval 83"/>
              <p:cNvSpPr/>
              <p:nvPr/>
            </p:nvSpPr>
            <p:spPr>
              <a:xfrm>
                <a:off x="5765535" y="254762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85" name="Oval 84"/>
              <p:cNvSpPr/>
              <p:nvPr/>
            </p:nvSpPr>
            <p:spPr>
              <a:xfrm>
                <a:off x="6125535" y="254762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78" name="Group 77"/>
            <p:cNvGrpSpPr/>
            <p:nvPr/>
          </p:nvGrpSpPr>
          <p:grpSpPr>
            <a:xfrm rot="5400000">
              <a:off x="5945535" y="1959429"/>
              <a:ext cx="540000" cy="180000"/>
              <a:chOff x="5945535" y="2727625"/>
              <a:chExt cx="540000" cy="180000"/>
            </a:xfrm>
          </p:grpSpPr>
          <p:sp>
            <p:nvSpPr>
              <p:cNvPr id="79" name="Oval 78"/>
              <p:cNvSpPr/>
              <p:nvPr/>
            </p:nvSpPr>
            <p:spPr>
              <a:xfrm>
                <a:off x="5945535" y="272762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80" name="Oval 79"/>
              <p:cNvSpPr/>
              <p:nvPr/>
            </p:nvSpPr>
            <p:spPr>
              <a:xfrm>
                <a:off x="6125535" y="272762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81" name="Oval 80"/>
              <p:cNvSpPr/>
              <p:nvPr/>
            </p:nvSpPr>
            <p:spPr>
              <a:xfrm>
                <a:off x="6305535" y="272762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2"/>
                  </a:solidFill>
                </a:endParaRPr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 flipH="1">
            <a:off x="4361743" y="4230692"/>
            <a:ext cx="2934699" cy="1944114"/>
            <a:chOff x="2383005" y="2509935"/>
            <a:chExt cx="3961175" cy="2700000"/>
          </a:xfrm>
        </p:grpSpPr>
        <p:grpSp>
          <p:nvGrpSpPr>
            <p:cNvPr id="68" name="Group 67"/>
            <p:cNvGrpSpPr/>
            <p:nvPr/>
          </p:nvGrpSpPr>
          <p:grpSpPr>
            <a:xfrm>
              <a:off x="2744180" y="2509935"/>
              <a:ext cx="3600000" cy="2700000"/>
              <a:chOff x="2744180" y="2509935"/>
              <a:chExt cx="3600000" cy="2700000"/>
            </a:xfrm>
          </p:grpSpPr>
          <p:sp>
            <p:nvSpPr>
              <p:cNvPr id="71" name="Rectangle 70"/>
              <p:cNvSpPr/>
              <p:nvPr/>
            </p:nvSpPr>
            <p:spPr>
              <a:xfrm>
                <a:off x="2744180" y="2509935"/>
                <a:ext cx="3600000" cy="270000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25400">
                <a:solidFill>
                  <a:schemeClr val="tx2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72" name="Rectangle 109"/>
              <p:cNvSpPr/>
              <p:nvPr/>
            </p:nvSpPr>
            <p:spPr>
              <a:xfrm flipH="1">
                <a:off x="3194180" y="2959935"/>
                <a:ext cx="2700000" cy="1800000"/>
              </a:xfrm>
              <a:custGeom>
                <a:avLst/>
                <a:gdLst>
                  <a:gd name="connsiteX0" fmla="*/ 0 w 3517641"/>
                  <a:gd name="connsiteY0" fmla="*/ 0 h 877078"/>
                  <a:gd name="connsiteX1" fmla="*/ 3517641 w 3517641"/>
                  <a:gd name="connsiteY1" fmla="*/ 0 h 877078"/>
                  <a:gd name="connsiteX2" fmla="*/ 3517641 w 3517641"/>
                  <a:gd name="connsiteY2" fmla="*/ 877078 h 877078"/>
                  <a:gd name="connsiteX3" fmla="*/ 0 w 3517641"/>
                  <a:gd name="connsiteY3" fmla="*/ 877078 h 877078"/>
                  <a:gd name="connsiteX4" fmla="*/ 0 w 3517641"/>
                  <a:gd name="connsiteY4" fmla="*/ 0 h 877078"/>
                  <a:gd name="connsiteX0" fmla="*/ 0 w 3517641"/>
                  <a:gd name="connsiteY0" fmla="*/ 0 h 2733870"/>
                  <a:gd name="connsiteX1" fmla="*/ 3517641 w 3517641"/>
                  <a:gd name="connsiteY1" fmla="*/ 0 h 2733870"/>
                  <a:gd name="connsiteX2" fmla="*/ 3032450 w 3517641"/>
                  <a:gd name="connsiteY2" fmla="*/ 2733870 h 2733870"/>
                  <a:gd name="connsiteX3" fmla="*/ 0 w 3517641"/>
                  <a:gd name="connsiteY3" fmla="*/ 877078 h 2733870"/>
                  <a:gd name="connsiteX4" fmla="*/ 0 w 3517641"/>
                  <a:gd name="connsiteY4" fmla="*/ 0 h 2733870"/>
                  <a:gd name="connsiteX0" fmla="*/ 0 w 3452327"/>
                  <a:gd name="connsiteY0" fmla="*/ 0 h 2733870"/>
                  <a:gd name="connsiteX1" fmla="*/ 3452327 w 3452327"/>
                  <a:gd name="connsiteY1" fmla="*/ 1922106 h 2733870"/>
                  <a:gd name="connsiteX2" fmla="*/ 3032450 w 3452327"/>
                  <a:gd name="connsiteY2" fmla="*/ 2733870 h 2733870"/>
                  <a:gd name="connsiteX3" fmla="*/ 0 w 3452327"/>
                  <a:gd name="connsiteY3" fmla="*/ 877078 h 2733870"/>
                  <a:gd name="connsiteX4" fmla="*/ 0 w 3452327"/>
                  <a:gd name="connsiteY4" fmla="*/ 0 h 2733870"/>
                  <a:gd name="connsiteX0" fmla="*/ 0 w 3452327"/>
                  <a:gd name="connsiteY0" fmla="*/ 0 h 2733870"/>
                  <a:gd name="connsiteX1" fmla="*/ 3452327 w 3452327"/>
                  <a:gd name="connsiteY1" fmla="*/ 1922106 h 2733870"/>
                  <a:gd name="connsiteX2" fmla="*/ 3032450 w 3452327"/>
                  <a:gd name="connsiteY2" fmla="*/ 2733870 h 2733870"/>
                  <a:gd name="connsiteX3" fmla="*/ 0 w 3452327"/>
                  <a:gd name="connsiteY3" fmla="*/ 877078 h 2733870"/>
                  <a:gd name="connsiteX4" fmla="*/ 0 w 3452327"/>
                  <a:gd name="connsiteY4" fmla="*/ 0 h 2733870"/>
                  <a:gd name="connsiteX0" fmla="*/ 18661 w 3452327"/>
                  <a:gd name="connsiteY0" fmla="*/ 0 h 2323323"/>
                  <a:gd name="connsiteX1" fmla="*/ 3452327 w 3452327"/>
                  <a:gd name="connsiteY1" fmla="*/ 1511559 h 2323323"/>
                  <a:gd name="connsiteX2" fmla="*/ 3032450 w 3452327"/>
                  <a:gd name="connsiteY2" fmla="*/ 2323323 h 2323323"/>
                  <a:gd name="connsiteX3" fmla="*/ 0 w 3452327"/>
                  <a:gd name="connsiteY3" fmla="*/ 466531 h 2323323"/>
                  <a:gd name="connsiteX4" fmla="*/ 18661 w 3452327"/>
                  <a:gd name="connsiteY4" fmla="*/ 0 h 2323323"/>
                  <a:gd name="connsiteX0" fmla="*/ 18661 w 3452327"/>
                  <a:gd name="connsiteY0" fmla="*/ 372688 h 2696011"/>
                  <a:gd name="connsiteX1" fmla="*/ 3452327 w 3452327"/>
                  <a:gd name="connsiteY1" fmla="*/ 1884247 h 2696011"/>
                  <a:gd name="connsiteX2" fmla="*/ 3032450 w 3452327"/>
                  <a:gd name="connsiteY2" fmla="*/ 2696011 h 2696011"/>
                  <a:gd name="connsiteX3" fmla="*/ 0 w 3452327"/>
                  <a:gd name="connsiteY3" fmla="*/ 839219 h 2696011"/>
                  <a:gd name="connsiteX4" fmla="*/ 18661 w 3452327"/>
                  <a:gd name="connsiteY4" fmla="*/ 372688 h 2696011"/>
                  <a:gd name="connsiteX0" fmla="*/ 0 w 3433666"/>
                  <a:gd name="connsiteY0" fmla="*/ 372688 h 2696011"/>
                  <a:gd name="connsiteX1" fmla="*/ 3433666 w 3433666"/>
                  <a:gd name="connsiteY1" fmla="*/ 1884247 h 2696011"/>
                  <a:gd name="connsiteX2" fmla="*/ 3013789 w 3433666"/>
                  <a:gd name="connsiteY2" fmla="*/ 2696011 h 2696011"/>
                  <a:gd name="connsiteX3" fmla="*/ 9331 w 3433666"/>
                  <a:gd name="connsiteY3" fmla="*/ 913864 h 2696011"/>
                  <a:gd name="connsiteX4" fmla="*/ 0 w 3433666"/>
                  <a:gd name="connsiteY4" fmla="*/ 372688 h 2696011"/>
                  <a:gd name="connsiteX0" fmla="*/ 0 w 3433666"/>
                  <a:gd name="connsiteY0" fmla="*/ 372688 h 2696011"/>
                  <a:gd name="connsiteX1" fmla="*/ 3433666 w 3433666"/>
                  <a:gd name="connsiteY1" fmla="*/ 1884247 h 2696011"/>
                  <a:gd name="connsiteX2" fmla="*/ 3013789 w 3433666"/>
                  <a:gd name="connsiteY2" fmla="*/ 2696011 h 2696011"/>
                  <a:gd name="connsiteX3" fmla="*/ 9331 w 3433666"/>
                  <a:gd name="connsiteY3" fmla="*/ 913864 h 2696011"/>
                  <a:gd name="connsiteX4" fmla="*/ 0 w 3433666"/>
                  <a:gd name="connsiteY4" fmla="*/ 372688 h 2696011"/>
                  <a:gd name="connsiteX0" fmla="*/ 0 w 3433666"/>
                  <a:gd name="connsiteY0" fmla="*/ 372688 h 2714672"/>
                  <a:gd name="connsiteX1" fmla="*/ 3433666 w 3433666"/>
                  <a:gd name="connsiteY1" fmla="*/ 1884247 h 2714672"/>
                  <a:gd name="connsiteX2" fmla="*/ 3079103 w 3433666"/>
                  <a:gd name="connsiteY2" fmla="*/ 2714672 h 2714672"/>
                  <a:gd name="connsiteX3" fmla="*/ 9331 w 3433666"/>
                  <a:gd name="connsiteY3" fmla="*/ 913864 h 2714672"/>
                  <a:gd name="connsiteX4" fmla="*/ 0 w 3433666"/>
                  <a:gd name="connsiteY4" fmla="*/ 372688 h 2714672"/>
                  <a:gd name="connsiteX0" fmla="*/ 0 w 3433666"/>
                  <a:gd name="connsiteY0" fmla="*/ 372688 h 2714672"/>
                  <a:gd name="connsiteX1" fmla="*/ 3433666 w 3433666"/>
                  <a:gd name="connsiteY1" fmla="*/ 1884247 h 2714672"/>
                  <a:gd name="connsiteX2" fmla="*/ 3079103 w 3433666"/>
                  <a:gd name="connsiteY2" fmla="*/ 2714672 h 2714672"/>
                  <a:gd name="connsiteX3" fmla="*/ 9331 w 3433666"/>
                  <a:gd name="connsiteY3" fmla="*/ 913864 h 2714672"/>
                  <a:gd name="connsiteX4" fmla="*/ 0 w 3433666"/>
                  <a:gd name="connsiteY4" fmla="*/ 372688 h 2714672"/>
                  <a:gd name="connsiteX0" fmla="*/ 0 w 3433666"/>
                  <a:gd name="connsiteY0" fmla="*/ 372688 h 2714672"/>
                  <a:gd name="connsiteX1" fmla="*/ 3433666 w 3433666"/>
                  <a:gd name="connsiteY1" fmla="*/ 1884247 h 2714672"/>
                  <a:gd name="connsiteX2" fmla="*/ 3079103 w 3433666"/>
                  <a:gd name="connsiteY2" fmla="*/ 2714672 h 2714672"/>
                  <a:gd name="connsiteX3" fmla="*/ 9331 w 3433666"/>
                  <a:gd name="connsiteY3" fmla="*/ 913864 h 2714672"/>
                  <a:gd name="connsiteX4" fmla="*/ 0 w 3433666"/>
                  <a:gd name="connsiteY4" fmla="*/ 372688 h 2714672"/>
                  <a:gd name="connsiteX0" fmla="*/ 0 w 3433666"/>
                  <a:gd name="connsiteY0" fmla="*/ 87493 h 2429477"/>
                  <a:gd name="connsiteX1" fmla="*/ 3433666 w 3433666"/>
                  <a:gd name="connsiteY1" fmla="*/ 1599052 h 2429477"/>
                  <a:gd name="connsiteX2" fmla="*/ 3079103 w 3433666"/>
                  <a:gd name="connsiteY2" fmla="*/ 2429477 h 2429477"/>
                  <a:gd name="connsiteX3" fmla="*/ 9331 w 3433666"/>
                  <a:gd name="connsiteY3" fmla="*/ 628669 h 2429477"/>
                  <a:gd name="connsiteX4" fmla="*/ 0 w 3433666"/>
                  <a:gd name="connsiteY4" fmla="*/ 87493 h 2429477"/>
                  <a:gd name="connsiteX0" fmla="*/ 0 w 3554964"/>
                  <a:gd name="connsiteY0" fmla="*/ 40375 h 2382359"/>
                  <a:gd name="connsiteX1" fmla="*/ 3554964 w 3554964"/>
                  <a:gd name="connsiteY1" fmla="*/ 1738546 h 2382359"/>
                  <a:gd name="connsiteX2" fmla="*/ 3079103 w 3554964"/>
                  <a:gd name="connsiteY2" fmla="*/ 2382359 h 2382359"/>
                  <a:gd name="connsiteX3" fmla="*/ 9331 w 3554964"/>
                  <a:gd name="connsiteY3" fmla="*/ 581551 h 2382359"/>
                  <a:gd name="connsiteX4" fmla="*/ 0 w 3554964"/>
                  <a:gd name="connsiteY4" fmla="*/ 40375 h 2382359"/>
                  <a:gd name="connsiteX0" fmla="*/ 0 w 3554964"/>
                  <a:gd name="connsiteY0" fmla="*/ 85 h 2342069"/>
                  <a:gd name="connsiteX1" fmla="*/ 3554964 w 3554964"/>
                  <a:gd name="connsiteY1" fmla="*/ 1698256 h 2342069"/>
                  <a:gd name="connsiteX2" fmla="*/ 3079103 w 3554964"/>
                  <a:gd name="connsiteY2" fmla="*/ 2342069 h 2342069"/>
                  <a:gd name="connsiteX3" fmla="*/ 9331 w 3554964"/>
                  <a:gd name="connsiteY3" fmla="*/ 541261 h 2342069"/>
                  <a:gd name="connsiteX4" fmla="*/ 0 w 3554964"/>
                  <a:gd name="connsiteY4" fmla="*/ 85 h 2342069"/>
                  <a:gd name="connsiteX0" fmla="*/ 0 w 3554964"/>
                  <a:gd name="connsiteY0" fmla="*/ 0 h 2341984"/>
                  <a:gd name="connsiteX1" fmla="*/ 2164701 w 3554964"/>
                  <a:gd name="connsiteY1" fmla="*/ 485191 h 2341984"/>
                  <a:gd name="connsiteX2" fmla="*/ 3554964 w 3554964"/>
                  <a:gd name="connsiteY2" fmla="*/ 1698171 h 2341984"/>
                  <a:gd name="connsiteX3" fmla="*/ 3079103 w 3554964"/>
                  <a:gd name="connsiteY3" fmla="*/ 2341984 h 2341984"/>
                  <a:gd name="connsiteX4" fmla="*/ 9331 w 3554964"/>
                  <a:gd name="connsiteY4" fmla="*/ 541176 h 2341984"/>
                  <a:gd name="connsiteX5" fmla="*/ 0 w 3554964"/>
                  <a:gd name="connsiteY5" fmla="*/ 0 h 2341984"/>
                  <a:gd name="connsiteX0" fmla="*/ 0 w 3554964"/>
                  <a:gd name="connsiteY0" fmla="*/ 0 h 2099388"/>
                  <a:gd name="connsiteX1" fmla="*/ 2164701 w 3554964"/>
                  <a:gd name="connsiteY1" fmla="*/ 485191 h 2099388"/>
                  <a:gd name="connsiteX2" fmla="*/ 3554964 w 3554964"/>
                  <a:gd name="connsiteY2" fmla="*/ 1698171 h 2099388"/>
                  <a:gd name="connsiteX3" fmla="*/ 3275046 w 3554964"/>
                  <a:gd name="connsiteY3" fmla="*/ 2099388 h 2099388"/>
                  <a:gd name="connsiteX4" fmla="*/ 9331 w 3554964"/>
                  <a:gd name="connsiteY4" fmla="*/ 541176 h 2099388"/>
                  <a:gd name="connsiteX5" fmla="*/ 0 w 3554964"/>
                  <a:gd name="connsiteY5" fmla="*/ 0 h 2099388"/>
                  <a:gd name="connsiteX0" fmla="*/ 0 w 3554964"/>
                  <a:gd name="connsiteY0" fmla="*/ 0 h 2099388"/>
                  <a:gd name="connsiteX1" fmla="*/ 2164701 w 3554964"/>
                  <a:gd name="connsiteY1" fmla="*/ 485191 h 2099388"/>
                  <a:gd name="connsiteX2" fmla="*/ 3554964 w 3554964"/>
                  <a:gd name="connsiteY2" fmla="*/ 1698171 h 2099388"/>
                  <a:gd name="connsiteX3" fmla="*/ 3275046 w 3554964"/>
                  <a:gd name="connsiteY3" fmla="*/ 2099388 h 2099388"/>
                  <a:gd name="connsiteX4" fmla="*/ 9331 w 3554964"/>
                  <a:gd name="connsiteY4" fmla="*/ 541176 h 2099388"/>
                  <a:gd name="connsiteX5" fmla="*/ 0 w 3554964"/>
                  <a:gd name="connsiteY5" fmla="*/ 0 h 2099388"/>
                  <a:gd name="connsiteX0" fmla="*/ 0 w 3545633"/>
                  <a:gd name="connsiteY0" fmla="*/ 0 h 1996752"/>
                  <a:gd name="connsiteX1" fmla="*/ 2155370 w 3545633"/>
                  <a:gd name="connsiteY1" fmla="*/ 382555 h 1996752"/>
                  <a:gd name="connsiteX2" fmla="*/ 3545633 w 3545633"/>
                  <a:gd name="connsiteY2" fmla="*/ 1595535 h 1996752"/>
                  <a:gd name="connsiteX3" fmla="*/ 3265715 w 3545633"/>
                  <a:gd name="connsiteY3" fmla="*/ 1996752 h 1996752"/>
                  <a:gd name="connsiteX4" fmla="*/ 0 w 3545633"/>
                  <a:gd name="connsiteY4" fmla="*/ 438540 h 1996752"/>
                  <a:gd name="connsiteX5" fmla="*/ 0 w 3545633"/>
                  <a:gd name="connsiteY5" fmla="*/ 0 h 1996752"/>
                  <a:gd name="connsiteX0" fmla="*/ 0 w 3545633"/>
                  <a:gd name="connsiteY0" fmla="*/ 0 h 1996752"/>
                  <a:gd name="connsiteX1" fmla="*/ 2136708 w 3545633"/>
                  <a:gd name="connsiteY1" fmla="*/ 307910 h 1996752"/>
                  <a:gd name="connsiteX2" fmla="*/ 3545633 w 3545633"/>
                  <a:gd name="connsiteY2" fmla="*/ 1595535 h 1996752"/>
                  <a:gd name="connsiteX3" fmla="*/ 3265715 w 3545633"/>
                  <a:gd name="connsiteY3" fmla="*/ 1996752 h 1996752"/>
                  <a:gd name="connsiteX4" fmla="*/ 0 w 3545633"/>
                  <a:gd name="connsiteY4" fmla="*/ 438540 h 1996752"/>
                  <a:gd name="connsiteX5" fmla="*/ 0 w 3545633"/>
                  <a:gd name="connsiteY5" fmla="*/ 0 h 1996752"/>
                  <a:gd name="connsiteX0" fmla="*/ 0 w 3545633"/>
                  <a:gd name="connsiteY0" fmla="*/ 0 h 1996752"/>
                  <a:gd name="connsiteX1" fmla="*/ 2136708 w 3545633"/>
                  <a:gd name="connsiteY1" fmla="*/ 307910 h 1996752"/>
                  <a:gd name="connsiteX2" fmla="*/ 3545633 w 3545633"/>
                  <a:gd name="connsiteY2" fmla="*/ 1595535 h 1996752"/>
                  <a:gd name="connsiteX3" fmla="*/ 3265715 w 3545633"/>
                  <a:gd name="connsiteY3" fmla="*/ 1996752 h 1996752"/>
                  <a:gd name="connsiteX4" fmla="*/ 1931436 w 3545633"/>
                  <a:gd name="connsiteY4" fmla="*/ 746448 h 1996752"/>
                  <a:gd name="connsiteX5" fmla="*/ 0 w 3545633"/>
                  <a:gd name="connsiteY5" fmla="*/ 438540 h 1996752"/>
                  <a:gd name="connsiteX6" fmla="*/ 0 w 3545633"/>
                  <a:gd name="connsiteY6" fmla="*/ 0 h 1996752"/>
                  <a:gd name="connsiteX0" fmla="*/ 0 w 3545633"/>
                  <a:gd name="connsiteY0" fmla="*/ 0 h 1996752"/>
                  <a:gd name="connsiteX1" fmla="*/ 2136708 w 3545633"/>
                  <a:gd name="connsiteY1" fmla="*/ 307910 h 1996752"/>
                  <a:gd name="connsiteX2" fmla="*/ 3545633 w 3545633"/>
                  <a:gd name="connsiteY2" fmla="*/ 1595535 h 1996752"/>
                  <a:gd name="connsiteX3" fmla="*/ 3265715 w 3545633"/>
                  <a:gd name="connsiteY3" fmla="*/ 1996752 h 1996752"/>
                  <a:gd name="connsiteX4" fmla="*/ 1931436 w 3545633"/>
                  <a:gd name="connsiteY4" fmla="*/ 746448 h 1996752"/>
                  <a:gd name="connsiteX5" fmla="*/ 0 w 3545633"/>
                  <a:gd name="connsiteY5" fmla="*/ 438540 h 1996752"/>
                  <a:gd name="connsiteX6" fmla="*/ 0 w 3545633"/>
                  <a:gd name="connsiteY6" fmla="*/ 0 h 1996752"/>
                  <a:gd name="connsiteX0" fmla="*/ 0 w 3545633"/>
                  <a:gd name="connsiteY0" fmla="*/ 0 h 1996752"/>
                  <a:gd name="connsiteX1" fmla="*/ 2136708 w 3545633"/>
                  <a:gd name="connsiteY1" fmla="*/ 307910 h 1996752"/>
                  <a:gd name="connsiteX2" fmla="*/ 3545633 w 3545633"/>
                  <a:gd name="connsiteY2" fmla="*/ 1595535 h 1996752"/>
                  <a:gd name="connsiteX3" fmla="*/ 3265715 w 3545633"/>
                  <a:gd name="connsiteY3" fmla="*/ 1996752 h 1996752"/>
                  <a:gd name="connsiteX4" fmla="*/ 1931436 w 3545633"/>
                  <a:gd name="connsiteY4" fmla="*/ 746448 h 1996752"/>
                  <a:gd name="connsiteX5" fmla="*/ 0 w 3545633"/>
                  <a:gd name="connsiteY5" fmla="*/ 438540 h 1996752"/>
                  <a:gd name="connsiteX6" fmla="*/ 0 w 3545633"/>
                  <a:gd name="connsiteY6" fmla="*/ 0 h 1996752"/>
                  <a:gd name="connsiteX0" fmla="*/ 0 w 3545633"/>
                  <a:gd name="connsiteY0" fmla="*/ 0 h 1996752"/>
                  <a:gd name="connsiteX1" fmla="*/ 2136708 w 3545633"/>
                  <a:gd name="connsiteY1" fmla="*/ 307910 h 1996752"/>
                  <a:gd name="connsiteX2" fmla="*/ 3545633 w 3545633"/>
                  <a:gd name="connsiteY2" fmla="*/ 1595535 h 1996752"/>
                  <a:gd name="connsiteX3" fmla="*/ 3265715 w 3545633"/>
                  <a:gd name="connsiteY3" fmla="*/ 1996752 h 1996752"/>
                  <a:gd name="connsiteX4" fmla="*/ 1931436 w 3545633"/>
                  <a:gd name="connsiteY4" fmla="*/ 746448 h 1996752"/>
                  <a:gd name="connsiteX5" fmla="*/ 0 w 3545633"/>
                  <a:gd name="connsiteY5" fmla="*/ 438540 h 1996752"/>
                  <a:gd name="connsiteX6" fmla="*/ 0 w 3545633"/>
                  <a:gd name="connsiteY6" fmla="*/ 0 h 1996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45633" h="1996752">
                    <a:moveTo>
                      <a:pt x="0" y="0"/>
                    </a:moveTo>
                    <a:cubicBezTo>
                      <a:pt x="331237" y="35767"/>
                      <a:pt x="1544214" y="24882"/>
                      <a:pt x="2136708" y="307910"/>
                    </a:cubicBezTo>
                    <a:cubicBezTo>
                      <a:pt x="2729202" y="590938"/>
                      <a:pt x="3365241" y="1331167"/>
                      <a:pt x="3545633" y="1595535"/>
                    </a:cubicBezTo>
                    <a:lnTo>
                      <a:pt x="3265715" y="1996752"/>
                    </a:lnTo>
                    <a:cubicBezTo>
                      <a:pt x="3035560" y="1779038"/>
                      <a:pt x="2475722" y="1006150"/>
                      <a:pt x="1931436" y="746448"/>
                    </a:cubicBezTo>
                    <a:cubicBezTo>
                      <a:pt x="1387150" y="486746"/>
                      <a:pt x="370113" y="440094"/>
                      <a:pt x="0" y="438540"/>
                    </a:cubicBezTo>
                    <a:lnTo>
                      <a:pt x="0" y="0"/>
                    </a:lnTo>
                    <a:close/>
                  </a:path>
                </a:pathLst>
              </a:custGeom>
              <a:ln w="254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69" name="Rectangle 68"/>
            <p:cNvSpPr/>
            <p:nvPr/>
          </p:nvSpPr>
          <p:spPr>
            <a:xfrm>
              <a:off x="2564180" y="3679935"/>
              <a:ext cx="180000" cy="360000"/>
            </a:xfrm>
            <a:prstGeom prst="rect">
              <a:avLst/>
            </a:prstGeom>
            <a:ln w="254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70" name="Delay 69"/>
            <p:cNvSpPr/>
            <p:nvPr/>
          </p:nvSpPr>
          <p:spPr>
            <a:xfrm rot="10800000">
              <a:off x="2383005" y="3769935"/>
              <a:ext cx="180000" cy="180000"/>
            </a:xfrm>
            <a:prstGeom prst="flowChartDelay">
              <a:avLst/>
            </a:prstGeom>
            <a:ln w="254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695497" y="4360299"/>
            <a:ext cx="800135" cy="518430"/>
            <a:chOff x="7735077" y="2509934"/>
            <a:chExt cx="1080000" cy="720000"/>
          </a:xfrm>
        </p:grpSpPr>
        <p:grpSp>
          <p:nvGrpSpPr>
            <p:cNvPr id="61" name="Group 60"/>
            <p:cNvGrpSpPr/>
            <p:nvPr/>
          </p:nvGrpSpPr>
          <p:grpSpPr>
            <a:xfrm>
              <a:off x="7735077" y="2509934"/>
              <a:ext cx="1080000" cy="720000"/>
              <a:chOff x="7735077" y="2509934"/>
              <a:chExt cx="1080000" cy="720000"/>
            </a:xfrm>
          </p:grpSpPr>
          <p:cxnSp>
            <p:nvCxnSpPr>
              <p:cNvPr id="66" name="Straight Connector 65"/>
              <p:cNvCxnSpPr/>
              <p:nvPr/>
            </p:nvCxnSpPr>
            <p:spPr>
              <a:xfrm>
                <a:off x="7744408" y="2509934"/>
                <a:ext cx="0" cy="720000"/>
              </a:xfrm>
              <a:prstGeom prst="line">
                <a:avLst/>
              </a:prstGeom>
              <a:ln w="25400">
                <a:solidFill>
                  <a:schemeClr val="tx2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/>
              <p:cNvCxnSpPr/>
              <p:nvPr/>
            </p:nvCxnSpPr>
            <p:spPr>
              <a:xfrm rot="5400000">
                <a:off x="8275077" y="2680603"/>
                <a:ext cx="0" cy="1080000"/>
              </a:xfrm>
              <a:prstGeom prst="line">
                <a:avLst/>
              </a:prstGeom>
              <a:ln w="25400">
                <a:solidFill>
                  <a:schemeClr val="tx2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62" name="Straight Connector 61"/>
            <p:cNvCxnSpPr/>
            <p:nvPr/>
          </p:nvCxnSpPr>
          <p:spPr>
            <a:xfrm>
              <a:off x="7906139" y="2772000"/>
              <a:ext cx="0" cy="45000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8067870" y="3042000"/>
              <a:ext cx="0" cy="18000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8504180" y="2682000"/>
              <a:ext cx="0" cy="54000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8577943" y="2952000"/>
              <a:ext cx="0" cy="27000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628650" y="5518991"/>
            <a:ext cx="2933828" cy="525149"/>
            <a:chOff x="7200000" y="2060669"/>
            <a:chExt cx="3960000" cy="729331"/>
          </a:xfrm>
        </p:grpSpPr>
        <p:grpSp>
          <p:nvGrpSpPr>
            <p:cNvPr id="37" name="Group 36"/>
            <p:cNvGrpSpPr/>
            <p:nvPr/>
          </p:nvGrpSpPr>
          <p:grpSpPr>
            <a:xfrm>
              <a:off x="7200000" y="2060669"/>
              <a:ext cx="1080000" cy="720000"/>
              <a:chOff x="7735077" y="2509934"/>
              <a:chExt cx="1080000" cy="720000"/>
            </a:xfrm>
          </p:grpSpPr>
          <p:grpSp>
            <p:nvGrpSpPr>
              <p:cNvPr id="54" name="Group 53"/>
              <p:cNvGrpSpPr/>
              <p:nvPr/>
            </p:nvGrpSpPr>
            <p:grpSpPr>
              <a:xfrm>
                <a:off x="7735077" y="2509934"/>
                <a:ext cx="1080000" cy="720000"/>
                <a:chOff x="7735077" y="2509934"/>
                <a:chExt cx="1080000" cy="720000"/>
              </a:xfrm>
            </p:grpSpPr>
            <p:cxnSp>
              <p:nvCxnSpPr>
                <p:cNvPr id="59" name="Straight Connector 58"/>
                <p:cNvCxnSpPr/>
                <p:nvPr/>
              </p:nvCxnSpPr>
              <p:spPr>
                <a:xfrm>
                  <a:off x="7744408" y="2509934"/>
                  <a:ext cx="0" cy="720000"/>
                </a:xfrm>
                <a:prstGeom prst="line">
                  <a:avLst/>
                </a:prstGeom>
                <a:ln w="25400">
                  <a:solidFill>
                    <a:schemeClr val="tx2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/>
                <p:cNvCxnSpPr/>
                <p:nvPr/>
              </p:nvCxnSpPr>
              <p:spPr>
                <a:xfrm rot="5400000">
                  <a:off x="8275077" y="2680603"/>
                  <a:ext cx="0" cy="1080000"/>
                </a:xfrm>
                <a:prstGeom prst="line">
                  <a:avLst/>
                </a:prstGeom>
                <a:ln w="25400">
                  <a:solidFill>
                    <a:schemeClr val="tx2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5" name="Straight Connector 54"/>
              <p:cNvCxnSpPr/>
              <p:nvPr/>
            </p:nvCxnSpPr>
            <p:spPr>
              <a:xfrm>
                <a:off x="7906139" y="2772000"/>
                <a:ext cx="0" cy="450000"/>
              </a:xfrm>
              <a:prstGeom prst="line">
                <a:avLst/>
              </a:prstGeom>
              <a:ln w="12700">
                <a:solidFill>
                  <a:schemeClr val="tx2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>
                <a:off x="8067870" y="3042000"/>
                <a:ext cx="0" cy="180000"/>
              </a:xfrm>
              <a:prstGeom prst="line">
                <a:avLst/>
              </a:prstGeom>
              <a:ln w="12700">
                <a:solidFill>
                  <a:schemeClr val="tx2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>
                <a:off x="8504180" y="2682000"/>
                <a:ext cx="0" cy="540000"/>
              </a:xfrm>
              <a:prstGeom prst="line">
                <a:avLst/>
              </a:prstGeom>
              <a:ln w="12700">
                <a:solidFill>
                  <a:schemeClr val="tx2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/>
            </p:nvCxnSpPr>
            <p:spPr>
              <a:xfrm>
                <a:off x="8577943" y="2952000"/>
                <a:ext cx="0" cy="270000"/>
              </a:xfrm>
              <a:prstGeom prst="line">
                <a:avLst/>
              </a:prstGeom>
              <a:ln w="12700">
                <a:solidFill>
                  <a:schemeClr val="tx2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Group 37"/>
            <p:cNvGrpSpPr/>
            <p:nvPr/>
          </p:nvGrpSpPr>
          <p:grpSpPr>
            <a:xfrm>
              <a:off x="10080000" y="2070000"/>
              <a:ext cx="1080000" cy="720000"/>
              <a:chOff x="7735077" y="2509934"/>
              <a:chExt cx="1080000" cy="720000"/>
            </a:xfrm>
          </p:grpSpPr>
          <p:grpSp>
            <p:nvGrpSpPr>
              <p:cNvPr id="47" name="Group 46"/>
              <p:cNvGrpSpPr/>
              <p:nvPr/>
            </p:nvGrpSpPr>
            <p:grpSpPr>
              <a:xfrm>
                <a:off x="7735077" y="2509934"/>
                <a:ext cx="1080000" cy="720000"/>
                <a:chOff x="7735077" y="2509934"/>
                <a:chExt cx="1080000" cy="720000"/>
              </a:xfrm>
            </p:grpSpPr>
            <p:cxnSp>
              <p:nvCxnSpPr>
                <p:cNvPr id="52" name="Straight Connector 51"/>
                <p:cNvCxnSpPr/>
                <p:nvPr/>
              </p:nvCxnSpPr>
              <p:spPr>
                <a:xfrm>
                  <a:off x="7744408" y="2509934"/>
                  <a:ext cx="0" cy="720000"/>
                </a:xfrm>
                <a:prstGeom prst="line">
                  <a:avLst/>
                </a:prstGeom>
                <a:ln w="25400">
                  <a:solidFill>
                    <a:schemeClr val="tx2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>
                <a:xfrm rot="5400000">
                  <a:off x="8275077" y="2680603"/>
                  <a:ext cx="0" cy="1080000"/>
                </a:xfrm>
                <a:prstGeom prst="line">
                  <a:avLst/>
                </a:prstGeom>
                <a:ln w="25400">
                  <a:solidFill>
                    <a:schemeClr val="tx2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Straight Connector 47"/>
              <p:cNvCxnSpPr/>
              <p:nvPr/>
            </p:nvCxnSpPr>
            <p:spPr>
              <a:xfrm>
                <a:off x="7906139" y="2772000"/>
                <a:ext cx="0" cy="450000"/>
              </a:xfrm>
              <a:prstGeom prst="line">
                <a:avLst/>
              </a:prstGeom>
              <a:ln w="12700">
                <a:solidFill>
                  <a:schemeClr val="tx2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>
                <a:off x="8067870" y="3042000"/>
                <a:ext cx="0" cy="180000"/>
              </a:xfrm>
              <a:prstGeom prst="line">
                <a:avLst/>
              </a:prstGeom>
              <a:ln w="12700">
                <a:solidFill>
                  <a:schemeClr val="tx2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8504180" y="2682000"/>
                <a:ext cx="0" cy="540000"/>
              </a:xfrm>
              <a:prstGeom prst="line">
                <a:avLst/>
              </a:prstGeom>
              <a:ln w="12700">
                <a:solidFill>
                  <a:schemeClr val="tx2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>
                <a:off x="8577943" y="2952000"/>
                <a:ext cx="0" cy="270000"/>
              </a:xfrm>
              <a:prstGeom prst="line">
                <a:avLst/>
              </a:prstGeom>
              <a:ln w="12700">
                <a:solidFill>
                  <a:schemeClr val="tx2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Group 38"/>
            <p:cNvGrpSpPr/>
            <p:nvPr/>
          </p:nvGrpSpPr>
          <p:grpSpPr>
            <a:xfrm>
              <a:off x="8640000" y="2070000"/>
              <a:ext cx="1080000" cy="720000"/>
              <a:chOff x="7735077" y="2509934"/>
              <a:chExt cx="1080000" cy="720000"/>
            </a:xfrm>
          </p:grpSpPr>
          <p:grpSp>
            <p:nvGrpSpPr>
              <p:cNvPr id="40" name="Group 39"/>
              <p:cNvGrpSpPr/>
              <p:nvPr/>
            </p:nvGrpSpPr>
            <p:grpSpPr>
              <a:xfrm>
                <a:off x="7735077" y="2509934"/>
                <a:ext cx="1080000" cy="720000"/>
                <a:chOff x="7735077" y="2509934"/>
                <a:chExt cx="1080000" cy="720000"/>
              </a:xfrm>
            </p:grpSpPr>
            <p:cxnSp>
              <p:nvCxnSpPr>
                <p:cNvPr id="45" name="Straight Connector 44"/>
                <p:cNvCxnSpPr/>
                <p:nvPr/>
              </p:nvCxnSpPr>
              <p:spPr>
                <a:xfrm>
                  <a:off x="7744408" y="2509934"/>
                  <a:ext cx="0" cy="720000"/>
                </a:xfrm>
                <a:prstGeom prst="line">
                  <a:avLst/>
                </a:prstGeom>
                <a:ln w="25400">
                  <a:solidFill>
                    <a:schemeClr val="tx2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/>
                <p:cNvCxnSpPr/>
                <p:nvPr/>
              </p:nvCxnSpPr>
              <p:spPr>
                <a:xfrm rot="5400000">
                  <a:off x="8275077" y="2680603"/>
                  <a:ext cx="0" cy="1080000"/>
                </a:xfrm>
                <a:prstGeom prst="line">
                  <a:avLst/>
                </a:prstGeom>
                <a:ln w="25400">
                  <a:solidFill>
                    <a:schemeClr val="tx2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1" name="Straight Connector 40"/>
              <p:cNvCxnSpPr/>
              <p:nvPr/>
            </p:nvCxnSpPr>
            <p:spPr>
              <a:xfrm>
                <a:off x="7906139" y="2772000"/>
                <a:ext cx="0" cy="450000"/>
              </a:xfrm>
              <a:prstGeom prst="line">
                <a:avLst/>
              </a:prstGeom>
              <a:ln w="12700">
                <a:solidFill>
                  <a:schemeClr val="tx2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>
                <a:off x="8067870" y="3042000"/>
                <a:ext cx="0" cy="180000"/>
              </a:xfrm>
              <a:prstGeom prst="line">
                <a:avLst/>
              </a:prstGeom>
              <a:ln w="12700">
                <a:solidFill>
                  <a:schemeClr val="tx2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>
                <a:off x="8504180" y="2682000"/>
                <a:ext cx="0" cy="540000"/>
              </a:xfrm>
              <a:prstGeom prst="line">
                <a:avLst/>
              </a:prstGeom>
              <a:ln w="12700">
                <a:solidFill>
                  <a:schemeClr val="tx2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>
                <a:off x="8577943" y="2952000"/>
                <a:ext cx="0" cy="270000"/>
              </a:xfrm>
              <a:prstGeom prst="line">
                <a:avLst/>
              </a:prstGeom>
              <a:ln w="12700">
                <a:solidFill>
                  <a:schemeClr val="tx2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0" name="Straight Arrow Connector 9"/>
          <p:cNvCxnSpPr/>
          <p:nvPr/>
        </p:nvCxnSpPr>
        <p:spPr>
          <a:xfrm flipH="1" flipV="1">
            <a:off x="2753288" y="4621158"/>
            <a:ext cx="1600269" cy="583234"/>
          </a:xfrm>
          <a:prstGeom prst="straightConnector1">
            <a:avLst/>
          </a:prstGeom>
          <a:ln w="25400">
            <a:solidFill>
              <a:schemeClr val="tx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109" idx="3"/>
          </p:cNvCxnSpPr>
          <p:nvPr/>
        </p:nvCxnSpPr>
        <p:spPr>
          <a:xfrm flipH="1">
            <a:off x="3694964" y="5202749"/>
            <a:ext cx="666779" cy="518430"/>
          </a:xfrm>
          <a:prstGeom prst="straightConnector1">
            <a:avLst/>
          </a:prstGeom>
          <a:ln w="25400">
            <a:solidFill>
              <a:schemeClr val="tx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326684" y="2751932"/>
            <a:ext cx="1188666" cy="2593862"/>
            <a:chOff x="10034094" y="1289131"/>
            <a:chExt cx="1604429" cy="3602375"/>
          </a:xfrm>
        </p:grpSpPr>
        <p:sp>
          <p:nvSpPr>
            <p:cNvPr id="26" name="Rectangle 25"/>
            <p:cNvSpPr/>
            <p:nvPr/>
          </p:nvSpPr>
          <p:spPr>
            <a:xfrm rot="5400000">
              <a:off x="10153523" y="2504131"/>
              <a:ext cx="2700000" cy="270000"/>
            </a:xfrm>
            <a:prstGeom prst="rect">
              <a:avLst/>
            </a:prstGeom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grpSp>
          <p:nvGrpSpPr>
            <p:cNvPr id="27" name="Group 26"/>
            <p:cNvGrpSpPr/>
            <p:nvPr/>
          </p:nvGrpSpPr>
          <p:grpSpPr>
            <a:xfrm rot="10920000">
              <a:off x="10034094" y="4526856"/>
              <a:ext cx="874370" cy="364650"/>
              <a:chOff x="9760175" y="1218099"/>
              <a:chExt cx="874370" cy="364650"/>
            </a:xfrm>
          </p:grpSpPr>
          <p:grpSp>
            <p:nvGrpSpPr>
              <p:cNvPr id="30" name="Group 29"/>
              <p:cNvGrpSpPr/>
              <p:nvPr/>
            </p:nvGrpSpPr>
            <p:grpSpPr>
              <a:xfrm>
                <a:off x="10248085" y="1218099"/>
                <a:ext cx="386460" cy="364650"/>
                <a:chOff x="10248085" y="1218099"/>
                <a:chExt cx="386460" cy="364650"/>
              </a:xfrm>
            </p:grpSpPr>
            <p:cxnSp>
              <p:nvCxnSpPr>
                <p:cNvPr id="32" name="Straight Connector 31"/>
                <p:cNvCxnSpPr/>
                <p:nvPr/>
              </p:nvCxnSpPr>
              <p:spPr>
                <a:xfrm rot="900000" flipV="1">
                  <a:off x="10265649" y="1268439"/>
                  <a:ext cx="360000" cy="180000"/>
                </a:xfrm>
                <a:prstGeom prst="line">
                  <a:avLst/>
                </a:prstGeom>
                <a:ln w="254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 flipV="1">
                  <a:off x="10248085" y="1218099"/>
                  <a:ext cx="360000" cy="180000"/>
                </a:xfrm>
                <a:prstGeom prst="line">
                  <a:avLst/>
                </a:prstGeom>
                <a:ln w="254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 rot="-960000">
                  <a:off x="10265920" y="1350683"/>
                  <a:ext cx="360000" cy="180000"/>
                </a:xfrm>
                <a:prstGeom prst="line">
                  <a:avLst/>
                </a:prstGeom>
                <a:ln w="254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/>
              </p:nvCxnSpPr>
              <p:spPr>
                <a:xfrm>
                  <a:off x="10251178" y="1402749"/>
                  <a:ext cx="360000" cy="180000"/>
                </a:xfrm>
                <a:prstGeom prst="line">
                  <a:avLst/>
                </a:prstGeom>
                <a:ln w="254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/>
                <p:cNvCxnSpPr/>
                <p:nvPr/>
              </p:nvCxnSpPr>
              <p:spPr>
                <a:xfrm rot="-1680000">
                  <a:off x="10274545" y="1307338"/>
                  <a:ext cx="360000" cy="180000"/>
                </a:xfrm>
                <a:prstGeom prst="line">
                  <a:avLst/>
                </a:prstGeom>
                <a:ln w="254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1" name="Explosion 2 30"/>
              <p:cNvSpPr/>
              <p:nvPr/>
            </p:nvSpPr>
            <p:spPr>
              <a:xfrm>
                <a:off x="9760175" y="1326553"/>
                <a:ext cx="615820" cy="205274"/>
              </a:xfrm>
              <a:prstGeom prst="irregularSeal2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tx2"/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2"/>
                  </a:solidFill>
                </a:endParaRPr>
              </a:p>
            </p:txBody>
          </p:sp>
        </p:grpSp>
        <p:cxnSp>
          <p:nvCxnSpPr>
            <p:cNvPr id="28" name="Straight Connector 27"/>
            <p:cNvCxnSpPr/>
            <p:nvPr/>
          </p:nvCxnSpPr>
          <p:spPr>
            <a:xfrm flipH="1">
              <a:off x="11502923" y="4342261"/>
              <a:ext cx="0" cy="360000"/>
            </a:xfrm>
            <a:prstGeom prst="line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5400000" flipH="1">
              <a:off x="11143394" y="4323101"/>
              <a:ext cx="3539" cy="735381"/>
            </a:xfrm>
            <a:prstGeom prst="line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" name="Straight Arrow Connector 12"/>
          <p:cNvCxnSpPr/>
          <p:nvPr/>
        </p:nvCxnSpPr>
        <p:spPr>
          <a:xfrm>
            <a:off x="3229089" y="2237390"/>
            <a:ext cx="1333558" cy="0"/>
          </a:xfrm>
          <a:prstGeom prst="straightConnector1">
            <a:avLst/>
          </a:prstGeom>
          <a:ln w="254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7077250" y="2229320"/>
            <a:ext cx="1336985" cy="259215"/>
            <a:chOff x="10129375" y="1266793"/>
            <a:chExt cx="1804625" cy="360000"/>
          </a:xfrm>
        </p:grpSpPr>
        <p:cxnSp>
          <p:nvCxnSpPr>
            <p:cNvPr id="24" name="Straight Arrow Connector 23"/>
            <p:cNvCxnSpPr/>
            <p:nvPr/>
          </p:nvCxnSpPr>
          <p:spPr>
            <a:xfrm rot="5400000">
              <a:off x="11754000" y="1446793"/>
              <a:ext cx="360000" cy="0"/>
            </a:xfrm>
            <a:prstGeom prst="straightConnector1">
              <a:avLst/>
            </a:prstGeom>
            <a:ln w="25400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H="1">
              <a:off x="10129375" y="1279224"/>
              <a:ext cx="1800000" cy="0"/>
            </a:xfrm>
            <a:prstGeom prst="line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/>
          <p:cNvSpPr txBox="1"/>
          <p:nvPr/>
        </p:nvSpPr>
        <p:spPr>
          <a:xfrm>
            <a:off x="4351212" y="5809356"/>
            <a:ext cx="2677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mass spectrometer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27383" y="2742859"/>
            <a:ext cx="1469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proteins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18428" y="2742859"/>
            <a:ext cx="1469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peptides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877428" y="3138782"/>
            <a:ext cx="461665" cy="117041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LC column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60705" y="4878730"/>
            <a:ext cx="1469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MS scans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14203" y="6044140"/>
            <a:ext cx="1469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MS/MS scans</a:t>
            </a:r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rot="5400000" flipV="1">
            <a:off x="1958400" y="5328000"/>
            <a:ext cx="259215" cy="0"/>
          </a:xfrm>
          <a:prstGeom prst="straightConnector1">
            <a:avLst/>
          </a:prstGeom>
          <a:ln w="25400">
            <a:solidFill>
              <a:schemeClr val="tx2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2700000" flipV="1">
            <a:off x="2440789" y="5328000"/>
            <a:ext cx="373396" cy="0"/>
          </a:xfrm>
          <a:prstGeom prst="straightConnector1">
            <a:avLst/>
          </a:prstGeom>
          <a:ln w="25400">
            <a:solidFill>
              <a:schemeClr val="tx2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8100000" flipV="1">
            <a:off x="1391601" y="5328000"/>
            <a:ext cx="362901" cy="0"/>
          </a:xfrm>
          <a:prstGeom prst="straightConnector1">
            <a:avLst/>
          </a:prstGeom>
          <a:ln w="25400">
            <a:solidFill>
              <a:schemeClr val="tx2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9" name="Rectangle 138"/>
          <p:cNvSpPr/>
          <p:nvPr/>
        </p:nvSpPr>
        <p:spPr>
          <a:xfrm>
            <a:off x="454945" y="4282134"/>
            <a:ext cx="3239149" cy="2150417"/>
          </a:xfrm>
          <a:prstGeom prst="rect">
            <a:avLst/>
          </a:prstGeom>
          <a:solidFill>
            <a:schemeClr val="accent4">
              <a:alpha val="0"/>
            </a:schemeClr>
          </a:solidFill>
          <a:ln w="38100">
            <a:solidFill>
              <a:schemeClr val="accent3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38" name="Rectangle 137"/>
          <p:cNvSpPr/>
          <p:nvPr/>
        </p:nvSpPr>
        <p:spPr>
          <a:xfrm>
            <a:off x="7257141" y="4979831"/>
            <a:ext cx="853334" cy="476474"/>
          </a:xfrm>
          <a:prstGeom prst="rect">
            <a:avLst/>
          </a:prstGeom>
          <a:solidFill>
            <a:schemeClr val="accent4">
              <a:alpha val="0"/>
            </a:schemeClr>
          </a:solidFill>
          <a:ln w="38100">
            <a:solidFill>
              <a:schemeClr val="accent3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US" smtClean="0"/>
              <a:t>Wout Bittremieux – Biomina Research Day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8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37" grpId="1" animBg="1"/>
      <p:bldP spid="139" grpId="1" animBg="1"/>
      <p:bldP spid="138" grpId="0" animBg="1"/>
      <p:bldP spid="138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5599258"/>
            <a:ext cx="3600000" cy="9913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Instrument monitoring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1619249"/>
            <a:ext cx="3600000" cy="2394175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US" smtClean="0"/>
              <a:t>Wout Bittremieux – Biomina Research Day 2015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000" y="1619248"/>
            <a:ext cx="3600000" cy="23941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000" y="2684834"/>
            <a:ext cx="5400000" cy="354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424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5599258"/>
            <a:ext cx="3600000" cy="9913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Instrument monitoring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US" smtClean="0"/>
              <a:t>Wout Bittremieux – Biomina Research Day 2015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195" y="1619250"/>
            <a:ext cx="6063609" cy="4321175"/>
          </a:xfrm>
        </p:spPr>
      </p:pic>
    </p:spTree>
    <p:extLst>
      <p:ext uri="{BB962C8B-B14F-4D97-AF65-F5344CB8AC3E}">
        <p14:creationId xmlns:p14="http://schemas.microsoft.com/office/powerpoint/2010/main" val="773707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exchange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3997710"/>
            <a:ext cx="3600000" cy="1581116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US" smtClean="0"/>
              <a:t>Wout Bittremieux – Biomina Research Day 2015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5600427"/>
            <a:ext cx="3600000" cy="9901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000" y="1286187"/>
            <a:ext cx="5040000" cy="4314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59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exchange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US" smtClean="0"/>
              <a:t>Wout Bittremieux – Biomina Research Day 2015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641" y="1281600"/>
            <a:ext cx="4965358" cy="4813893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3997710"/>
            <a:ext cx="3600000" cy="1581116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5600427"/>
            <a:ext cx="3600000" cy="99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133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7" t="22348" r="9664" b="29023"/>
          <a:stretch/>
        </p:blipFill>
        <p:spPr>
          <a:xfrm>
            <a:off x="0" y="1273175"/>
            <a:ext cx="9135208" cy="5584825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Low-quality experiment detection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42267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Low-quality experiment detection</a:t>
            </a:r>
            <a:endParaRPr lang="en-US" sz="3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42" y="1619250"/>
            <a:ext cx="7778115" cy="4321175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US" dirty="0" err="1" smtClean="0"/>
              <a:t>Wout</a:t>
            </a:r>
            <a:r>
              <a:rPr lang="en-US" smtClean="0"/>
              <a:t> Bittremieux – Benelux Bioinformatics Conference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2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Low-quality experiment detection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42" y="1619250"/>
            <a:ext cx="7778115" cy="4321175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US" dirty="0" err="1" smtClean="0"/>
              <a:t>Wout</a:t>
            </a:r>
            <a:r>
              <a:rPr lang="en-US" smtClean="0"/>
              <a:t> Bittremieux – Benelux Bioinformatics Conference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90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Quality control at multiple levels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Instrument monitoring: low-level QC metrics</a:t>
            </a:r>
          </a:p>
          <a:p>
            <a:endParaRPr lang="en-US" dirty="0"/>
          </a:p>
          <a:p>
            <a:r>
              <a:rPr lang="en-US" dirty="0" err="1" smtClean="0"/>
              <a:t>qcML</a:t>
            </a:r>
            <a:r>
              <a:rPr lang="en-US" dirty="0" smtClean="0"/>
              <a:t>: standard exchange format &amp; storage</a:t>
            </a:r>
          </a:p>
          <a:p>
            <a:endParaRPr lang="en-US" dirty="0"/>
          </a:p>
          <a:p>
            <a:r>
              <a:rPr lang="en-US" dirty="0" smtClean="0"/>
              <a:t>Outlier detection: identify and interpret low-quality experiments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US" smtClean="0"/>
              <a:t>Wout Bittremieux – Biomina Research Day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7268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US" smtClean="0"/>
              <a:t>Wout Bittremieux – Biomina Research Day 2015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855" y="1619250"/>
            <a:ext cx="3249474" cy="43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514" y="1619250"/>
            <a:ext cx="2112632" cy="43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6961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7853"/>
          </a:xfrm>
          <a:prstGeom prst="rect">
            <a:avLst/>
          </a:prstGeom>
        </p:spPr>
      </p:pic>
      <p:sp>
        <p:nvSpPr>
          <p:cNvPr id="5" name="Vertical Title 1"/>
          <p:cNvSpPr txBox="1">
            <a:spLocks/>
          </p:cNvSpPr>
          <p:nvPr/>
        </p:nvSpPr>
        <p:spPr>
          <a:xfrm>
            <a:off x="7884000" y="0"/>
            <a:ext cx="900000" cy="6847853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vert="vert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pPr algn="ctr"/>
            <a:r>
              <a:rPr lang="en-US" dirty="0" smtClean="0">
                <a:solidFill>
                  <a:schemeClr val="tx2"/>
                </a:solidFill>
              </a:rPr>
              <a:t>Acknowledgments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79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BC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13E985F1-91B9-5B42-9FBF-27743F44F0E5}" vid="{996CA124-E887-864A-B1EA-40FA394D140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BBC</Template>
  <TotalTime>1034</TotalTime>
  <Words>187</Words>
  <Application>Microsoft Macintosh PowerPoint</Application>
  <PresentationFormat>On-screen Show (4:3)</PresentationFormat>
  <Paragraphs>54</Paragraphs>
  <Slides>15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Gill Sans</vt:lpstr>
      <vt:lpstr>BBC</vt:lpstr>
      <vt:lpstr>Approaches for mass spectrometry quality control</vt:lpstr>
      <vt:lpstr>Quality control</vt:lpstr>
      <vt:lpstr>Do you already use quality control tools?</vt:lpstr>
      <vt:lpstr>How important is quality control for … ?</vt:lpstr>
      <vt:lpstr>Quality control data</vt:lpstr>
      <vt:lpstr>Instrument monitoring</vt:lpstr>
      <vt:lpstr>Instrument monitoring</vt:lpstr>
      <vt:lpstr>Data exchange</vt:lpstr>
      <vt:lpstr>Data exchange</vt:lpstr>
      <vt:lpstr>Low-quality experiment detection</vt:lpstr>
      <vt:lpstr>Low-quality experiment detection</vt:lpstr>
      <vt:lpstr>Low-quality experiment detection</vt:lpstr>
      <vt:lpstr>Conclusion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Analysis of mass spectrometry quality control metrics</dc:title>
  <dc:creator>Bittremieux Wout</dc:creator>
  <cp:lastModifiedBy>Bittremieux Wout</cp:lastModifiedBy>
  <cp:revision>191</cp:revision>
  <dcterms:created xsi:type="dcterms:W3CDTF">2015-11-03T15:33:23Z</dcterms:created>
  <dcterms:modified xsi:type="dcterms:W3CDTF">2016-06-20T13:19:44Z</dcterms:modified>
</cp:coreProperties>
</file>