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21"/>
  </p:notesMasterIdLst>
  <p:handoutMasterIdLst>
    <p:handoutMasterId r:id="rId22"/>
  </p:handoutMasterIdLst>
  <p:sldIdLst>
    <p:sldId id="469" r:id="rId2"/>
    <p:sldId id="492" r:id="rId3"/>
    <p:sldId id="518" r:id="rId4"/>
    <p:sldId id="519" r:id="rId5"/>
    <p:sldId id="520" r:id="rId6"/>
    <p:sldId id="521" r:id="rId7"/>
    <p:sldId id="522" r:id="rId8"/>
    <p:sldId id="533" r:id="rId9"/>
    <p:sldId id="523" r:id="rId10"/>
    <p:sldId id="524" r:id="rId11"/>
    <p:sldId id="525" r:id="rId12"/>
    <p:sldId id="526" r:id="rId13"/>
    <p:sldId id="527" r:id="rId14"/>
    <p:sldId id="528" r:id="rId15"/>
    <p:sldId id="529" r:id="rId16"/>
    <p:sldId id="530" r:id="rId17"/>
    <p:sldId id="534" r:id="rId18"/>
    <p:sldId id="531" r:id="rId19"/>
    <p:sldId id="532" r:id="rId20"/>
  </p:sldIdLst>
  <p:sldSz cx="12192000" cy="6858000"/>
  <p:notesSz cx="6797675" cy="9928225"/>
  <p:custDataLst>
    <p:tags r:id="rId2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a Drimmel" initials="CD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2" autoAdjust="0"/>
    <p:restoredTop sz="94631" autoAdjust="0"/>
  </p:normalViewPr>
  <p:slideViewPr>
    <p:cSldViewPr snapToGrid="0" showGuides="1">
      <p:cViewPr varScale="1">
        <p:scale>
          <a:sx n="65" d="100"/>
          <a:sy n="65" d="100"/>
        </p:scale>
        <p:origin x="740" y="4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4" d="100"/>
          <a:sy n="94" d="100"/>
        </p:scale>
        <p:origin x="360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FDA9A-7587-4246-9D7B-048F32CC5BAA}" type="datetime6">
              <a:rPr lang="de-AT" smtClean="0"/>
              <a:t>Oktober 21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5DAD7-9648-4334-9973-3F53D86295A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384332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A80E1-9FC0-43C0-87B7-367431FA47F5}" type="datetime6">
              <a:rPr lang="de-AT" smtClean="0"/>
              <a:t>Oktober 21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dirty="0"/>
              <a:t>Formatvorlagen des Textmasters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3593F-2752-4925-959E-BC626CD185A1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1282411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3593F-2752-4925-959E-BC626CD185A1}" type="slidenum">
              <a:rPr lang="de-AT" smtClean="0"/>
              <a:t>1</a:t>
            </a:fld>
            <a:endParaRPr lang="de-AT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3B24365-0A5A-47E3-8CCC-3DE5E7F4452D}" type="datetime6">
              <a:rPr lang="de-AT" smtClean="0"/>
              <a:t>Oktober 21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0597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9A80E1-9FC0-43C0-87B7-367431FA47F5}" type="datetime6">
              <a:rPr lang="de-AT" smtClean="0"/>
              <a:t>Oktober 21</a:t>
            </a:fld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53593F-2752-4925-959E-BC626CD185A1}" type="slidenum">
              <a:rPr lang="de-AT" smtClean="0"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9522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 bwMode="auto">
          <a:xfrm>
            <a:off x="0" y="2723950"/>
            <a:ext cx="12204000" cy="41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0" name="Rechteck 9"/>
          <p:cNvSpPr/>
          <p:nvPr/>
        </p:nvSpPr>
        <p:spPr bwMode="ltGray">
          <a:xfrm>
            <a:off x="0" y="1376413"/>
            <a:ext cx="12192000" cy="13475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white">
          <a:xfrm>
            <a:off x="407988" y="1549666"/>
            <a:ext cx="11376024" cy="61275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white">
          <a:xfrm>
            <a:off x="407987" y="2257760"/>
            <a:ext cx="11376025" cy="293470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4030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2915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black">
          <a:xfrm>
            <a:off x="407988" y="3429000"/>
            <a:ext cx="11376024" cy="178364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black">
          <a:xfrm>
            <a:off x="407987" y="5318144"/>
            <a:ext cx="11376025" cy="631806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AT" dirty="0"/>
          </a:p>
        </p:txBody>
      </p:sp>
      <p:cxnSp>
        <p:nvCxnSpPr>
          <p:cNvPr id="8" name="Gerader Verbinder 7"/>
          <p:cNvCxnSpPr/>
          <p:nvPr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/>
          <p:cNvCxnSpPr/>
          <p:nvPr userDrawn="1"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12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987" y="2276475"/>
            <a:ext cx="11376026" cy="3672000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7331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407987" y="2199450"/>
            <a:ext cx="11376025" cy="29347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AT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0" y="2719551"/>
            <a:ext cx="12204000" cy="41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09109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über-  schrift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black">
          <a:xfrm>
            <a:off x="407988" y="3840480"/>
            <a:ext cx="11376024" cy="137216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black">
          <a:xfrm>
            <a:off x="407987" y="5318144"/>
            <a:ext cx="11376025" cy="29347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AT" dirty="0"/>
          </a:p>
        </p:txBody>
      </p:sp>
      <p:cxnSp>
        <p:nvCxnSpPr>
          <p:cNvPr id="8" name="Gerader Verbinder 7"/>
          <p:cNvCxnSpPr/>
          <p:nvPr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/>
          <p:cNvCxnSpPr/>
          <p:nvPr userDrawn="1"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5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7988" y="2276475"/>
            <a:ext cx="5543633" cy="36734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40379" y="2276475"/>
            <a:ext cx="5543633" cy="36734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0346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0753" y="2276475"/>
            <a:ext cx="5550868" cy="729372"/>
          </a:xfrm>
        </p:spPr>
        <p:txBody>
          <a:bodyPr anchor="b"/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0754" y="3185234"/>
            <a:ext cx="5550867" cy="2772000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40378" y="2276475"/>
            <a:ext cx="5543633" cy="729372"/>
          </a:xfrm>
        </p:spPr>
        <p:txBody>
          <a:bodyPr anchor="b"/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40378" y="3185234"/>
            <a:ext cx="5543634" cy="2772000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4148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Text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7988" y="2276475"/>
            <a:ext cx="5688000" cy="3433661"/>
          </a:xfrm>
        </p:spPr>
        <p:txBody>
          <a:bodyPr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  <a:lvl2pPr>
              <a:defRPr sz="1800">
                <a:latin typeface="Source Sans Pro" panose="020B0503030403020204" pitchFamily="34" charset="0"/>
              </a:defRPr>
            </a:lvl2pPr>
            <a:lvl3pPr>
              <a:defRPr sz="1800">
                <a:latin typeface="Source Sans Pro" panose="020B0503030403020204" pitchFamily="34" charset="0"/>
              </a:defRPr>
            </a:lvl3pPr>
            <a:lvl4pPr>
              <a:defRPr sz="1800">
                <a:latin typeface="Source Sans Pro" panose="020B0503030403020204" pitchFamily="34" charset="0"/>
              </a:defRPr>
            </a:lvl4pPr>
            <a:lvl5pPr>
              <a:defRPr sz="180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84759" y="2276475"/>
            <a:ext cx="5399254" cy="3433661"/>
          </a:xfrm>
        </p:spPr>
        <p:txBody>
          <a:bodyPr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  <a:lvl2pPr>
              <a:defRPr sz="1800">
                <a:latin typeface="Source Sans Pro" panose="020B0503030403020204" pitchFamily="34" charset="0"/>
              </a:defRPr>
            </a:lvl2pPr>
            <a:lvl3pPr>
              <a:defRPr sz="1800">
                <a:latin typeface="Source Sans Pro" panose="020B0503030403020204" pitchFamily="34" charset="0"/>
              </a:defRPr>
            </a:lvl3pPr>
            <a:lvl4pPr>
              <a:defRPr sz="1800">
                <a:latin typeface="Source Sans Pro" panose="020B0503030403020204" pitchFamily="34" charset="0"/>
              </a:defRPr>
            </a:lvl4pPr>
            <a:lvl5pPr>
              <a:defRPr sz="180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384759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</p:spTree>
    <p:extLst>
      <p:ext uri="{BB962C8B-B14F-4D97-AF65-F5344CB8AC3E}">
        <p14:creationId xmlns:p14="http://schemas.microsoft.com/office/powerpoint/2010/main" val="253087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7988" y="2276475"/>
            <a:ext cx="6680182" cy="36734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13"/>
          </p:nvPr>
        </p:nvSpPr>
        <p:spPr>
          <a:xfrm>
            <a:off x="7388226" y="1557949"/>
            <a:ext cx="4392000" cy="41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8226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987" y="1332186"/>
            <a:ext cx="6680183" cy="820064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0852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91763" y="2276475"/>
            <a:ext cx="6692250" cy="3672000"/>
          </a:xfrm>
        </p:spPr>
        <p:txBody>
          <a:bodyPr>
            <a:noAutofit/>
          </a:bodyPr>
          <a:lstStyle>
            <a:lvl1pPr>
              <a:defRPr sz="22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07988" y="1557950"/>
            <a:ext cx="4392000" cy="41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091763" y="1332186"/>
            <a:ext cx="6692249" cy="820064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47570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abfallen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0" y="2284357"/>
            <a:ext cx="12204000" cy="457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65098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groß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07988" y="1395414"/>
            <a:ext cx="8532812" cy="43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9226550" y="1395413"/>
            <a:ext cx="2557463" cy="432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586931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Bild groß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07988" y="2276476"/>
            <a:ext cx="8532812" cy="34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95787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9226550" y="2276475"/>
            <a:ext cx="2557463" cy="342984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20238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Bilder mit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5067300" y="1395413"/>
            <a:ext cx="4356000" cy="43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9712325" y="1395413"/>
            <a:ext cx="2071688" cy="4554537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8"/>
          </p:nvPr>
        </p:nvSpPr>
        <p:spPr>
          <a:xfrm>
            <a:off x="416234" y="1395413"/>
            <a:ext cx="4356000" cy="43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56000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5068800" y="5820569"/>
            <a:ext cx="4356000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</p:spTree>
    <p:extLst>
      <p:ext uri="{BB962C8B-B14F-4D97-AF65-F5344CB8AC3E}">
        <p14:creationId xmlns:p14="http://schemas.microsoft.com/office/powerpoint/2010/main" val="2545063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zwei Bilder mit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5067300" y="2276474"/>
            <a:ext cx="4356000" cy="34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9712325" y="2276475"/>
            <a:ext cx="2071688" cy="3673475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8"/>
          </p:nvPr>
        </p:nvSpPr>
        <p:spPr>
          <a:xfrm>
            <a:off x="416234" y="2276474"/>
            <a:ext cx="4356000" cy="34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20569"/>
            <a:ext cx="4356000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5067300" y="5820569"/>
            <a:ext cx="4356000" cy="232990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71290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407988" y="2276475"/>
            <a:ext cx="5543550" cy="34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4" name="Bildplatzhalter 5"/>
          <p:cNvSpPr>
            <a:spLocks noGrp="1"/>
          </p:cNvSpPr>
          <p:nvPr>
            <p:ph type="pic" sz="quarter" idx="14"/>
          </p:nvPr>
        </p:nvSpPr>
        <p:spPr>
          <a:xfrm>
            <a:off x="6240462" y="2276475"/>
            <a:ext cx="5543550" cy="342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 lang="de-AT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7988" y="5814182"/>
            <a:ext cx="5543550" cy="231493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30054" y="5814182"/>
            <a:ext cx="5543550" cy="231493"/>
          </a:xfrm>
        </p:spPr>
        <p:txBody>
          <a:bodyPr/>
          <a:lstStyle>
            <a:lvl1pPr marL="0" indent="0">
              <a:buNone/>
              <a:defRPr sz="1200"/>
            </a:lvl1pPr>
            <a:lvl2pPr marL="179388" indent="0">
              <a:buNone/>
              <a:defRPr/>
            </a:lvl2pPr>
            <a:lvl3pPr marL="358775" indent="0">
              <a:buNone/>
              <a:defRPr/>
            </a:lvl3pPr>
            <a:lvl4pPr marL="536575" indent="0">
              <a:buNone/>
              <a:defRPr/>
            </a:lvl4pPr>
            <a:lvl5pPr marL="715962" indent="0">
              <a:buNone/>
              <a:defRPr/>
            </a:lvl5pPr>
          </a:lstStyle>
          <a:p>
            <a:r>
              <a:rPr lang="de-AT" dirty="0"/>
              <a:t>Referenz, Quellen- oder Copyright-Angabe bei Bedarf einfügen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9548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07987" y="1332186"/>
            <a:ext cx="8532813" cy="820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AT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7987" y="2276475"/>
            <a:ext cx="8532813" cy="36734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AT" dirty="0"/>
              <a:t>Formatvorlagen des Textmasters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07989" y="6422400"/>
            <a:ext cx="7200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39614" y="6422400"/>
            <a:ext cx="780118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956013" y="6422400"/>
            <a:ext cx="8280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de-AT"/>
              <a:t>Seite </a:t>
            </a:r>
            <a:fld id="{05A5AE1F-4813-4D0A-B870-8FB3219A4125}" type="slidenum">
              <a:rPr lang="de-AT" smtClean="0"/>
              <a:pPr/>
              <a:t>‹Nr.›</a:t>
            </a:fld>
            <a:endParaRPr lang="de-AT" dirty="0"/>
          </a:p>
        </p:txBody>
      </p:sp>
      <p:cxnSp>
        <p:nvCxnSpPr>
          <p:cNvPr id="11" name="Gerader Verbinder 10"/>
          <p:cNvCxnSpPr/>
          <p:nvPr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07987" y="404813"/>
            <a:ext cx="2246381" cy="612649"/>
          </a:xfrm>
          <a:prstGeom prst="rect">
            <a:avLst/>
          </a:prstGeom>
        </p:spPr>
      </p:pic>
      <p:cxnSp>
        <p:nvCxnSpPr>
          <p:cNvPr id="10" name="Gerader Verbinder 9"/>
          <p:cNvCxnSpPr/>
          <p:nvPr userDrawn="1"/>
        </p:nvCxnSpPr>
        <p:spPr>
          <a:xfrm>
            <a:off x="407987" y="6165850"/>
            <a:ext cx="11376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96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95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79388" algn="l" defTabSz="914400" rtl="0" eaLnBrk="1" latinLnBrk="0" hangingPunct="1">
        <a:lnSpc>
          <a:spcPct val="95000"/>
        </a:lnSpc>
        <a:spcBef>
          <a:spcPts val="500"/>
        </a:spcBef>
        <a:buSzPct val="100000"/>
        <a:buFont typeface="Calibri" panose="020F0502020204030204" pitchFamily="34" charset="0"/>
        <a:buChar char="◦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4150" algn="l" defTabSz="914400" rtl="0" eaLnBrk="1" latinLnBrk="0" hangingPunct="1">
        <a:lnSpc>
          <a:spcPct val="95000"/>
        </a:lnSpc>
        <a:spcBef>
          <a:spcPts val="500"/>
        </a:spcBef>
        <a:buFont typeface="Source Sans Pro Light" panose="020B0403030403020204" pitchFamily="34" charset="0"/>
        <a:buChar char="­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2313" indent="-182563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3038" algn="l" defTabSz="914400" rtl="0" eaLnBrk="1" latinLnBrk="0" hangingPunct="1">
        <a:lnSpc>
          <a:spcPct val="95000"/>
        </a:lnSpc>
        <a:spcBef>
          <a:spcPts val="500"/>
        </a:spcBef>
        <a:buFont typeface="Source Sans Pro Light" panose="020B0403030403020204" pitchFamily="34" charset="0"/>
        <a:buChar char="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4" pos="3840" userDrawn="1">
          <p15:clr>
            <a:srgbClr val="F26B43"/>
          </p15:clr>
        </p15:guide>
        <p15:guide id="15" orient="horz" pos="2160" userDrawn="1">
          <p15:clr>
            <a:srgbClr val="F26B43"/>
          </p15:clr>
        </p15:guide>
        <p15:guide id="16" pos="257" userDrawn="1">
          <p15:clr>
            <a:srgbClr val="F26B43"/>
          </p15:clr>
        </p15:guide>
        <p15:guide id="17" pos="7423" userDrawn="1">
          <p15:clr>
            <a:srgbClr val="F26B43"/>
          </p15:clr>
        </p15:guide>
        <p15:guide id="18" orient="horz" pos="255" userDrawn="1">
          <p15:clr>
            <a:srgbClr val="F26B43"/>
          </p15:clr>
        </p15:guide>
        <p15:guide id="19" orient="horz" pos="1434" userDrawn="1">
          <p15:clr>
            <a:srgbClr val="F26B43"/>
          </p15:clr>
        </p15:guide>
        <p15:guide id="20" orient="horz" pos="3884" userDrawn="1">
          <p15:clr>
            <a:srgbClr val="F26B43"/>
          </p15:clr>
        </p15:guide>
        <p15:guide id="21" pos="5632" userDrawn="1">
          <p15:clr>
            <a:srgbClr val="F26B43"/>
          </p15:clr>
        </p15:guide>
        <p15:guide id="22" orient="horz" pos="1366" userDrawn="1">
          <p15:clr>
            <a:srgbClr val="F26B43"/>
          </p15:clr>
        </p15:guide>
        <p15:guide id="23" orient="horz" pos="3748" userDrawn="1">
          <p15:clr>
            <a:srgbClr val="F26B43"/>
          </p15:clr>
        </p15:guide>
        <p15:guide id="24" orient="horz" pos="879" userDrawn="1">
          <p15:clr>
            <a:srgbClr val="F26B43"/>
          </p15:clr>
        </p15:guide>
        <p15:guide id="25" orient="horz" pos="8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forschungsdaten.at/fd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dm.univie.ac.at/rdm-policy-and-faq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rdm.univie.ac.at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389744" y="914400"/>
            <a:ext cx="11394268" cy="1248025"/>
          </a:xfrm>
        </p:spPr>
        <p:txBody>
          <a:bodyPr/>
          <a:lstStyle/>
          <a:p>
            <a:r>
              <a:rPr lang="en-US" sz="2400" dirty="0" smtClean="0"/>
              <a:t>FDM an der </a:t>
            </a:r>
            <a:r>
              <a:rPr lang="en-US" sz="2400" dirty="0" err="1" smtClean="0"/>
              <a:t>Universität</a:t>
            </a:r>
            <a:r>
              <a:rPr lang="en-US" sz="2400" dirty="0" smtClean="0"/>
              <a:t> Wien – </a:t>
            </a:r>
            <a:r>
              <a:rPr lang="en-US" sz="2400" dirty="0" err="1" smtClean="0"/>
              <a:t>Strategien</a:t>
            </a:r>
            <a:r>
              <a:rPr lang="en-US" sz="2400" dirty="0" smtClean="0"/>
              <a:t> </a:t>
            </a:r>
            <a:r>
              <a:rPr lang="en-US" sz="2400" dirty="0" err="1" smtClean="0"/>
              <a:t>für</a:t>
            </a:r>
            <a:r>
              <a:rPr lang="en-US" sz="2400" dirty="0" smtClean="0"/>
              <a:t> Open Data</a:t>
            </a:r>
            <a:endParaRPr lang="de-DE" sz="2400" dirty="0"/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 smtClean="0"/>
              <a:t>Susanne Blumesberger (Universitätsbibliothek, Universität Wien)</a:t>
            </a:r>
            <a:endParaRPr lang="de-AT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2" b="2538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0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07987" y="1332186"/>
            <a:ext cx="8855934" cy="820064"/>
          </a:xfrm>
        </p:spPr>
        <p:txBody>
          <a:bodyPr/>
          <a:lstStyle/>
          <a:p>
            <a:r>
              <a:rPr lang="en-US" dirty="0" err="1" smtClean="0"/>
              <a:t>Vom</a:t>
            </a:r>
            <a:r>
              <a:rPr lang="en-US" dirty="0" smtClean="0"/>
              <a:t> </a:t>
            </a:r>
            <a:r>
              <a:rPr lang="en-US" dirty="0" err="1" smtClean="0"/>
              <a:t>Repositorium</a:t>
            </a:r>
            <a:r>
              <a:rPr lang="en-US" dirty="0" smtClean="0"/>
              <a:t> </a:t>
            </a:r>
            <a:r>
              <a:rPr lang="en-US" dirty="0" err="1" smtClean="0"/>
              <a:t>zum</a:t>
            </a:r>
            <a:r>
              <a:rPr lang="en-US" dirty="0" smtClean="0"/>
              <a:t> </a:t>
            </a:r>
            <a:r>
              <a:rPr lang="en-US" dirty="0" err="1" smtClean="0"/>
              <a:t>Forschungsdatenmanagement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endParaRPr lang="de-AT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2008   Start von PHAIDRA (open </a:t>
            </a:r>
            <a:r>
              <a:rPr lang="de-AT" dirty="0" err="1" smtClean="0">
                <a:sym typeface="Wingdings" panose="05000000000000000000" pitchFamily="2" charset="2"/>
              </a:rPr>
              <a:t>data</a:t>
            </a:r>
            <a:r>
              <a:rPr lang="de-AT" dirty="0" smtClean="0">
                <a:sym typeface="Wingdings" panose="05000000000000000000" pitchFamily="2" charset="2"/>
              </a:rPr>
              <a:t> per </a:t>
            </a:r>
            <a:r>
              <a:rPr lang="de-AT" dirty="0" err="1" smtClean="0">
                <a:sym typeface="Wingdings" panose="05000000000000000000" pitchFamily="2" charset="2"/>
              </a:rPr>
              <a:t>default</a:t>
            </a:r>
            <a:r>
              <a:rPr lang="de-AT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2012   Teilnahme an </a:t>
            </a:r>
            <a:r>
              <a:rPr lang="de-AT" dirty="0" err="1" smtClean="0">
                <a:sym typeface="Wingdings" panose="05000000000000000000" pitchFamily="2" charset="2"/>
              </a:rPr>
              <a:t>Europeana</a:t>
            </a:r>
            <a:r>
              <a:rPr lang="de-AT" dirty="0" smtClean="0">
                <a:sym typeface="Wingdings" panose="05000000000000000000" pitchFamily="2" charset="2"/>
              </a:rPr>
              <a:t> Libraries</a:t>
            </a: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2014   Open Access </a:t>
            </a:r>
            <a:r>
              <a:rPr lang="de-AT" dirty="0" err="1" smtClean="0">
                <a:sym typeface="Wingdings" panose="05000000000000000000" pitchFamily="2" charset="2"/>
              </a:rPr>
              <a:t>Policy</a:t>
            </a:r>
            <a:endParaRPr lang="de-AT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2014 -2019   Projekte e-</a:t>
            </a:r>
            <a:r>
              <a:rPr lang="de-AT" dirty="0" err="1" smtClean="0">
                <a:sym typeface="Wingdings" panose="05000000000000000000" pitchFamily="2" charset="2"/>
              </a:rPr>
              <a:t>infrastructures</a:t>
            </a:r>
            <a:r>
              <a:rPr lang="de-AT" dirty="0" smtClean="0">
                <a:sym typeface="Wingdings" panose="05000000000000000000" pitchFamily="2" charset="2"/>
              </a:rPr>
              <a:t> und e-</a:t>
            </a:r>
            <a:r>
              <a:rPr lang="de-AT" dirty="0" err="1" smtClean="0">
                <a:sym typeface="Wingdings" panose="05000000000000000000" pitchFamily="2" charset="2"/>
              </a:rPr>
              <a:t>infrastructures</a:t>
            </a:r>
            <a:r>
              <a:rPr lang="de-AT" dirty="0" smtClean="0">
                <a:sym typeface="Wingdings" panose="05000000000000000000" pitchFamily="2" charset="2"/>
              </a:rPr>
              <a:t> plus</a:t>
            </a: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2020   Projekt FAIR Data Austria</a:t>
            </a:r>
          </a:p>
          <a:p>
            <a:pPr marL="0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2021   Release der </a:t>
            </a:r>
            <a:r>
              <a:rPr lang="de-AT" dirty="0" err="1" smtClean="0">
                <a:sym typeface="Wingdings" panose="05000000000000000000" pitchFamily="2" charset="2"/>
              </a:rPr>
              <a:t>Forschungsdatenpolicy</a:t>
            </a:r>
            <a:endParaRPr lang="de-AT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5734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3</a:t>
            </a:fld>
            <a:endParaRPr lang="de-A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3" t="15153" r="7714" b="8131"/>
          <a:stretch/>
        </p:blipFill>
        <p:spPr bwMode="auto">
          <a:xfrm>
            <a:off x="-78315" y="119921"/>
            <a:ext cx="11873866" cy="601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53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EUROPEANA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4</a:t>
            </a:fld>
            <a:endParaRPr lang="de-A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t="13930" r="3428" b="5273"/>
          <a:stretch/>
        </p:blipFill>
        <p:spPr bwMode="auto">
          <a:xfrm>
            <a:off x="404734" y="2188564"/>
            <a:ext cx="6190937" cy="387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37" y="404735"/>
            <a:ext cx="3403367" cy="527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8484433" y="4047344"/>
            <a:ext cx="2389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Entwurf zur </a:t>
            </a:r>
            <a:r>
              <a:rPr lang="de-DE" dirty="0" err="1"/>
              <a:t>Universitatsfahne</a:t>
            </a:r>
            <a:r>
              <a:rPr lang="de-DE" dirty="0"/>
              <a:t>; 1891-1892</a:t>
            </a:r>
          </a:p>
        </p:txBody>
      </p:sp>
    </p:spTree>
    <p:extLst>
      <p:ext uri="{BB962C8B-B14F-4D97-AF65-F5344CB8AC3E}">
        <p14:creationId xmlns:p14="http://schemas.microsoft.com/office/powerpoint/2010/main" val="316084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Open Access </a:t>
            </a:r>
            <a:r>
              <a:rPr lang="de-DE" dirty="0" err="1" smtClean="0"/>
              <a:t>Policy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5</a:t>
            </a:fld>
            <a:endParaRPr lang="de-A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5" t="35703" r="30218" b="10171"/>
          <a:stretch/>
        </p:blipFill>
        <p:spPr bwMode="auto">
          <a:xfrm>
            <a:off x="4886794" y="188082"/>
            <a:ext cx="6071015" cy="581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feil nach rechts 2"/>
          <p:cNvSpPr/>
          <p:nvPr/>
        </p:nvSpPr>
        <p:spPr>
          <a:xfrm>
            <a:off x="4037826" y="2008682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9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6</a:t>
            </a:fld>
            <a:endParaRPr lang="de-A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26987" r="5878" b="6090"/>
          <a:stretch/>
        </p:blipFill>
        <p:spPr bwMode="auto">
          <a:xfrm>
            <a:off x="719528" y="2090389"/>
            <a:ext cx="7435121" cy="373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658" y="569679"/>
            <a:ext cx="28575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29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7</a:t>
            </a:fld>
            <a:endParaRPr lang="de-AT" dirty="0"/>
          </a:p>
        </p:txBody>
      </p:sp>
      <p:pic>
        <p:nvPicPr>
          <p:cNvPr id="6146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" t="20049" r="1593" b="4866"/>
          <a:stretch/>
        </p:blipFill>
        <p:spPr bwMode="auto">
          <a:xfrm>
            <a:off x="-1" y="0"/>
            <a:ext cx="10478125" cy="608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2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987" y="1152304"/>
            <a:ext cx="9665403" cy="820064"/>
          </a:xfrm>
        </p:spPr>
        <p:txBody>
          <a:bodyPr/>
          <a:lstStyle/>
          <a:p>
            <a:r>
              <a:rPr lang="de-DE" dirty="0" err="1" smtClean="0"/>
              <a:t>Webinnarreihe</a:t>
            </a:r>
            <a:r>
              <a:rPr lang="de-DE" dirty="0" smtClean="0"/>
              <a:t> „Forschungsdatenmanagement in Österreich“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987" y="2276475"/>
            <a:ext cx="10115108" cy="3673475"/>
          </a:xfrm>
        </p:spPr>
        <p:txBody>
          <a:bodyPr/>
          <a:lstStyle/>
          <a:p>
            <a:r>
              <a:rPr lang="de-DE" dirty="0"/>
              <a:t>19.10.2021 10:00-11:30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Machen wir unsere Daten FAIR!</a:t>
            </a:r>
          </a:p>
          <a:p>
            <a:r>
              <a:rPr lang="de-DE" dirty="0"/>
              <a:t>18.11.2021 10:00-12:00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Repositorien für Forschungsdaten (</a:t>
            </a:r>
            <a:r>
              <a:rPr lang="de-DE" dirty="0" err="1">
                <a:solidFill>
                  <a:schemeClr val="accent2">
                    <a:lumMod val="75000"/>
                  </a:schemeClr>
                </a:solidFill>
              </a:rPr>
              <a:t>InvenioRDM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de-DE" dirty="0"/>
              <a:t>25.11.2021 10:00-11:30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Datenmanagementpläne an technischen Universitäten</a:t>
            </a:r>
          </a:p>
          <a:p>
            <a:r>
              <a:rPr lang="de-DE" dirty="0"/>
              <a:t>7.12.2021 10:00-11:30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Einführung in </a:t>
            </a:r>
            <a:r>
              <a:rPr lang="de-DE" dirty="0" err="1">
                <a:solidFill>
                  <a:schemeClr val="accent2">
                    <a:lumMod val="75000"/>
                  </a:schemeClr>
                </a:solidFill>
              </a:rPr>
              <a:t>Git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dirty="0"/>
              <a:t>20.1.2022 10:00-11:00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Schnittstellenarbeit im Zeichen von Open Education und Open Science</a:t>
            </a:r>
          </a:p>
          <a:p>
            <a:r>
              <a:rPr lang="de-DE" dirty="0"/>
              <a:t>2.2.2022 10:00-11:30 –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Metadaten für Forschungsdaten</a:t>
            </a:r>
          </a:p>
          <a:p>
            <a:r>
              <a:rPr lang="de-DE" dirty="0"/>
              <a:t>22.2.2022 10:00-11:00 – </a:t>
            </a:r>
            <a:r>
              <a:rPr lang="de-DE" dirty="0" err="1">
                <a:solidFill>
                  <a:schemeClr val="accent2">
                    <a:lumMod val="75000"/>
                  </a:schemeClr>
                </a:solidFill>
              </a:rPr>
              <a:t>FAIRe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 Forschungsinfrastruktur an Institutionen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9486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9</a:t>
            </a:fld>
            <a:endParaRPr lang="de-AT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t="40830" r="27356" b="17162"/>
          <a:stretch/>
        </p:blipFill>
        <p:spPr bwMode="auto">
          <a:xfrm>
            <a:off x="0" y="2758191"/>
            <a:ext cx="6925456" cy="307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12" y="194872"/>
            <a:ext cx="6383633" cy="651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bieten wir im Rahmen des FDM an?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Beratungen beim Datenmanagement</a:t>
            </a:r>
          </a:p>
          <a:p>
            <a:r>
              <a:rPr lang="de-DE" dirty="0" smtClean="0"/>
              <a:t>Unterstützung beim Ausfüllen der Datenmanagementpläne</a:t>
            </a:r>
          </a:p>
          <a:p>
            <a:r>
              <a:rPr lang="de-DE" dirty="0" smtClean="0"/>
              <a:t>Schulungen/Vorträge/Präsentationen unserer  Angebote</a:t>
            </a:r>
          </a:p>
          <a:p>
            <a:r>
              <a:rPr lang="de-DE" dirty="0" smtClean="0"/>
              <a:t>Unterstützung von Projekten</a:t>
            </a:r>
          </a:p>
          <a:p>
            <a:r>
              <a:rPr lang="de-DE" dirty="0" smtClean="0"/>
              <a:t>Angebot an zahlreichen Tools, z.B. LZA, kurzfristige Speichermöglichkeiten, Datenerstellung</a:t>
            </a:r>
          </a:p>
          <a:p>
            <a:r>
              <a:rPr lang="de-DE" dirty="0" smtClean="0"/>
              <a:t>Technische Unterstützung</a:t>
            </a:r>
          </a:p>
          <a:p>
            <a:r>
              <a:rPr lang="de-DE" dirty="0" smtClean="0"/>
              <a:t>Vernetzungen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10</a:t>
            </a:fld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28689" r="62244" b="51844"/>
          <a:stretch/>
        </p:blipFill>
        <p:spPr bwMode="auto">
          <a:xfrm>
            <a:off x="8604355" y="1558978"/>
            <a:ext cx="2998034" cy="142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58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geht FAIR – unsere Strategien/1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de-DE" dirty="0" smtClean="0"/>
              <a:t>Netzwerkbildungen</a:t>
            </a:r>
          </a:p>
          <a:p>
            <a:pPr>
              <a:buFontTx/>
              <a:buChar char="-"/>
            </a:pPr>
            <a:r>
              <a:rPr lang="de-DE" dirty="0" smtClean="0"/>
              <a:t>PHAIDRA-Netzwerk (derzeit 20 Partnerinstitutionen)</a:t>
            </a:r>
          </a:p>
          <a:p>
            <a:pPr>
              <a:buFontTx/>
              <a:buChar char="-"/>
            </a:pPr>
            <a:r>
              <a:rPr lang="de-DE" dirty="0" err="1" smtClean="0"/>
              <a:t>RepManNet</a:t>
            </a:r>
            <a:r>
              <a:rPr lang="de-DE" dirty="0" smtClean="0"/>
              <a:t> (</a:t>
            </a:r>
            <a:r>
              <a:rPr lang="de-DE" dirty="0" err="1" smtClean="0"/>
              <a:t>Repositorienmanager</a:t>
            </a:r>
            <a:r>
              <a:rPr lang="de-DE" dirty="0" smtClean="0"/>
              <a:t>*innen in Österreich)</a:t>
            </a:r>
          </a:p>
          <a:p>
            <a:pPr>
              <a:buFontTx/>
              <a:buChar char="-"/>
            </a:pPr>
            <a:r>
              <a:rPr lang="de-DE" dirty="0" smtClean="0"/>
              <a:t>International (z.B. COAR, </a:t>
            </a:r>
            <a:r>
              <a:rPr lang="de-DE" dirty="0" err="1" smtClean="0"/>
              <a:t>OpenAIRE</a:t>
            </a:r>
            <a:r>
              <a:rPr lang="de-DE" dirty="0" smtClean="0"/>
              <a:t>…)</a:t>
            </a:r>
          </a:p>
          <a:p>
            <a:pPr>
              <a:buFontTx/>
              <a:buChar char="-"/>
            </a:pPr>
            <a:r>
              <a:rPr lang="de-DE" dirty="0" smtClean="0"/>
              <a:t>universitätsweit, mit Forschenden (z.B. code4research)</a:t>
            </a:r>
          </a:p>
          <a:p>
            <a:pPr>
              <a:buFontTx/>
              <a:buChar char="-"/>
            </a:pPr>
            <a:r>
              <a:rPr lang="de-DE" dirty="0" smtClean="0"/>
              <a:t>Mit forschungsunterstützenden Services intern und institutions- und grenzüberschreitend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11</a:t>
            </a:fld>
            <a:endParaRPr lang="de-A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372" y="1933731"/>
            <a:ext cx="3470386" cy="175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8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geht FAIR – unsere Strategien/2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2. Projektanbindungen</a:t>
            </a:r>
          </a:p>
          <a:p>
            <a:pPr>
              <a:buFontTx/>
              <a:buChar char="-"/>
            </a:pPr>
            <a:r>
              <a:rPr lang="de-DE" dirty="0" smtClean="0"/>
              <a:t>national (z.B. FAIR Data Austria, </a:t>
            </a:r>
            <a:r>
              <a:rPr lang="de-DE" dirty="0" err="1" smtClean="0"/>
              <a:t>Webinnarreihen</a:t>
            </a:r>
            <a:r>
              <a:rPr lang="de-DE" dirty="0" smtClean="0"/>
              <a:t>, Aufbau von FAIR Austria Offices)</a:t>
            </a:r>
          </a:p>
          <a:p>
            <a:pPr>
              <a:buFontTx/>
              <a:buChar char="-"/>
            </a:pPr>
            <a:r>
              <a:rPr lang="de-DE" dirty="0" smtClean="0"/>
              <a:t>International (EOSC, COAR, </a:t>
            </a:r>
            <a:r>
              <a:rPr lang="de-DE" dirty="0" err="1" smtClean="0"/>
              <a:t>Europeana</a:t>
            </a:r>
            <a:r>
              <a:rPr lang="de-DE" dirty="0" smtClean="0"/>
              <a:t>, RDA)</a:t>
            </a:r>
          </a:p>
          <a:p>
            <a:pPr marL="0" indent="0">
              <a:buNone/>
            </a:pPr>
            <a:r>
              <a:rPr lang="de-DE" dirty="0" smtClean="0"/>
              <a:t>Mitarbeit in Arbeitsgruppen, gemeinsame Veranstaltungen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12</a:t>
            </a:fld>
            <a:endParaRPr lang="de-A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75" y="3747542"/>
            <a:ext cx="3321150" cy="186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7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8026" y="1302205"/>
            <a:ext cx="8532813" cy="820064"/>
          </a:xfrm>
        </p:spPr>
        <p:txBody>
          <a:bodyPr/>
          <a:lstStyle/>
          <a:p>
            <a:r>
              <a:rPr lang="de-DE" dirty="0" smtClean="0"/>
              <a:t>Wie geht FAIR – unsere Strategien/3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988" y="2276475"/>
            <a:ext cx="6262635" cy="36734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3. Kontinuierlicher Austausch mit Fördergebern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Tx/>
              <a:buChar char="-"/>
            </a:pPr>
            <a:r>
              <a:rPr lang="de-DE" dirty="0" smtClean="0"/>
              <a:t>EU</a:t>
            </a:r>
          </a:p>
          <a:p>
            <a:pPr>
              <a:buFontTx/>
              <a:buChar char="-"/>
            </a:pPr>
            <a:r>
              <a:rPr lang="de-DE" dirty="0" smtClean="0"/>
              <a:t>national (z.B. mit FFG Österreichische Forschungsförderungsgesellschaft/ FWF – Wissenschaftsfonds), WWTF – Wiener Wissenschafts-, Forschungs- und Technologiefonds)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13</a:t>
            </a:fld>
            <a:endParaRPr lang="de-A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9" t="29303" r="5071" b="20287"/>
          <a:stretch/>
        </p:blipFill>
        <p:spPr bwMode="auto">
          <a:xfrm>
            <a:off x="6565691" y="2375942"/>
            <a:ext cx="5401456" cy="338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68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geht FAIR – unsere Strategien/4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987" y="2276475"/>
            <a:ext cx="9545482" cy="36734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4. Mit Forschenden in Verbindung bleiben</a:t>
            </a:r>
          </a:p>
          <a:p>
            <a:pPr marL="0" indent="0">
              <a:buNone/>
            </a:pPr>
            <a:endParaRPr lang="de-DE" dirty="0"/>
          </a:p>
          <a:p>
            <a:pPr>
              <a:buFontTx/>
              <a:buChar char="-"/>
            </a:pPr>
            <a:r>
              <a:rPr lang="de-DE" dirty="0" smtClean="0"/>
              <a:t>Was benötigen Forschende?</a:t>
            </a:r>
          </a:p>
          <a:p>
            <a:pPr>
              <a:buFontTx/>
              <a:buChar char="-"/>
            </a:pPr>
            <a:r>
              <a:rPr lang="de-DE" dirty="0" smtClean="0"/>
              <a:t>Wie können wir unterstützen?</a:t>
            </a:r>
          </a:p>
          <a:p>
            <a:pPr>
              <a:buFontTx/>
              <a:buChar char="-"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Beratungen/Vorträge/Schulungen/Coffee-Lectures/</a:t>
            </a:r>
          </a:p>
          <a:p>
            <a:pPr marL="0" indent="0">
              <a:buNone/>
            </a:pPr>
            <a:r>
              <a:rPr lang="de-DE" dirty="0" smtClean="0"/>
              <a:t>Projekte/Arbeitsgruppen/</a:t>
            </a:r>
            <a:r>
              <a:rPr lang="de-DE" dirty="0" err="1" smtClean="0"/>
              <a:t>PHAIDRACon</a:t>
            </a:r>
            <a:r>
              <a:rPr lang="de-DE" dirty="0" smtClean="0"/>
              <a:t>/Umfragen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14</a:t>
            </a:fld>
            <a:endParaRPr lang="de-A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1" t="23156" r="26127" b="24795"/>
          <a:stretch/>
        </p:blipFill>
        <p:spPr bwMode="auto">
          <a:xfrm>
            <a:off x="6970426" y="1469037"/>
            <a:ext cx="4601980" cy="380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8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geht FAIR – unsere Strategien/5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5. Enge Zusammenarbeit mit der IT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Tx/>
              <a:buChar char="-"/>
            </a:pPr>
            <a:r>
              <a:rPr lang="de-DE" dirty="0" smtClean="0"/>
              <a:t>Gemeinsame strategische Ziele erarbeiten</a:t>
            </a:r>
          </a:p>
          <a:p>
            <a:pPr>
              <a:buFontTx/>
              <a:buChar char="-"/>
            </a:pPr>
            <a:r>
              <a:rPr lang="de-DE" dirty="0" smtClean="0"/>
              <a:t>Gemeinsame Beratungen/Schulungen/Vorträge</a:t>
            </a:r>
          </a:p>
          <a:p>
            <a:pPr>
              <a:buFontTx/>
              <a:buChar char="-"/>
            </a:pPr>
            <a:r>
              <a:rPr lang="de-DE" dirty="0" smtClean="0"/>
              <a:t>Gemeinsame Ansprechpartner – </a:t>
            </a: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r>
              <a:rPr lang="de-DE" dirty="0" smtClean="0"/>
              <a:t> Support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15</a:t>
            </a:fld>
            <a:endParaRPr lang="de-A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895" y="2995105"/>
            <a:ext cx="2918241" cy="218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22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geht FAIR – unsere Strategien/6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6. Verankerung der Services in der eigenen Institution</a:t>
            </a:r>
          </a:p>
          <a:p>
            <a:pPr>
              <a:buFontTx/>
              <a:buChar char="-"/>
            </a:pPr>
            <a:r>
              <a:rPr lang="de-DE" dirty="0" smtClean="0"/>
              <a:t>Instituts- </a:t>
            </a:r>
            <a:r>
              <a:rPr lang="de-DE" dirty="0"/>
              <a:t>und abteilungsübergreifende gemeinsame Webseite zum Thema </a:t>
            </a:r>
            <a:r>
              <a:rPr lang="de-DE" dirty="0" smtClean="0"/>
              <a:t>Forschungsdatenmanagement</a:t>
            </a:r>
          </a:p>
          <a:p>
            <a:pPr>
              <a:buFontTx/>
              <a:buChar char="-"/>
            </a:pPr>
            <a:r>
              <a:rPr lang="de-DE" dirty="0" smtClean="0"/>
              <a:t>Einbettung in die forschungsunterstützenden Services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16</a:t>
            </a:fld>
            <a:endParaRPr lang="de-A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3268" r="36026" b="-1"/>
          <a:stretch/>
        </p:blipFill>
        <p:spPr bwMode="auto">
          <a:xfrm>
            <a:off x="7758803" y="3417756"/>
            <a:ext cx="3738650" cy="215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1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17</a:t>
            </a:fld>
            <a:endParaRPr lang="de-AT" dirty="0"/>
          </a:p>
        </p:txBody>
      </p:sp>
      <p:pic>
        <p:nvPicPr>
          <p:cNvPr id="9218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13522" r="2511" b="5273"/>
          <a:stretch/>
        </p:blipFill>
        <p:spPr bwMode="auto">
          <a:xfrm>
            <a:off x="164891" y="0"/>
            <a:ext cx="9413824" cy="596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5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18</a:t>
            </a:fld>
            <a:endParaRPr lang="de-AT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" t="34741" r="5571" b="6090"/>
          <a:stretch/>
        </p:blipFill>
        <p:spPr bwMode="auto">
          <a:xfrm>
            <a:off x="404734" y="1064302"/>
            <a:ext cx="10358204" cy="502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6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12.10.2021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FDM an der Universität Wien   Susanne Blumesberger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05A5AE1F-4813-4D0A-B870-8FB3219A4125}" type="slidenum">
              <a:rPr lang="de-AT" smtClean="0"/>
              <a:pPr/>
              <a:t>19</a:t>
            </a:fld>
            <a:endParaRPr lang="de-AT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94" y="1214203"/>
            <a:ext cx="5507523" cy="367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 rot="10800000" flipH="1" flipV="1">
            <a:off x="6630501" y="2647836"/>
            <a:ext cx="4567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s</a:t>
            </a:r>
            <a:r>
              <a:rPr lang="de-DE" b="1" dirty="0" smtClean="0"/>
              <a:t>usanne.bumesberger@univie.ac.a</a:t>
            </a:r>
            <a:r>
              <a:rPr lang="de-DE" dirty="0" smtClean="0"/>
              <a:t>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497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LANGUAGE" val="German Austria"/>
</p:tagLst>
</file>

<file path=ppt/theme/theme1.xml><?xml version="1.0" encoding="utf-8"?>
<a:theme xmlns:a="http://schemas.openxmlformats.org/drawingml/2006/main" name="Uni_Wien_klassisch_SourceSansPro">
  <a:themeElements>
    <a:clrScheme name="Universität_Wien">
      <a:dk1>
        <a:sysClr val="windowText" lastClr="000000"/>
      </a:dk1>
      <a:lt1>
        <a:sysClr val="window" lastClr="FFFFFF"/>
      </a:lt1>
      <a:dk2>
        <a:srgbClr val="666666"/>
      </a:dk2>
      <a:lt2>
        <a:srgbClr val="E0E0E0"/>
      </a:lt2>
      <a:accent1>
        <a:srgbClr val="0063A6"/>
      </a:accent1>
      <a:accent2>
        <a:srgbClr val="A71C49"/>
      </a:accent2>
      <a:accent3>
        <a:srgbClr val="DD4814"/>
      </a:accent3>
      <a:accent4>
        <a:srgbClr val="F6A800"/>
      </a:accent4>
      <a:accent5>
        <a:srgbClr val="94C154"/>
      </a:accent5>
      <a:accent6>
        <a:srgbClr val="11897A"/>
      </a:accent6>
      <a:hlink>
        <a:srgbClr val="0063A6"/>
      </a:hlink>
      <a:folHlink>
        <a:srgbClr val="0063A6"/>
      </a:folHlink>
    </a:clrScheme>
    <a:fontScheme name="Uni Wien Image">
      <a:majorFont>
        <a:latin typeface="Source Sans Pro Semibold"/>
        <a:ea typeface=""/>
        <a:cs typeface=""/>
      </a:majorFont>
      <a:minorFont>
        <a:latin typeface="Source Sans Pro Light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orlage_klassisch_SourceSansPro.potx" id="{4B933040-03E0-4E5F-9D08-CE7D59DBDA72}" vid="{696DCC71-B0DE-4324-84B4-C325813A066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ni Wien Promotion">
      <a:majorFont>
        <a:latin typeface="Source Sans Pro Ligh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niversität Wien Klassisch">
      <a:majorFont>
        <a:latin typeface="Source Sans Pro Semibold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Vorlage_klassisch_SourceSansPro</Template>
  <TotalTime>0</TotalTime>
  <Words>552</Words>
  <Application>Microsoft Office PowerPoint</Application>
  <PresentationFormat>Breitbild</PresentationFormat>
  <Paragraphs>123</Paragraphs>
  <Slides>19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Arial</vt:lpstr>
      <vt:lpstr>Calibri</vt:lpstr>
      <vt:lpstr>Source Sans Pro</vt:lpstr>
      <vt:lpstr>Source Sans Pro Light</vt:lpstr>
      <vt:lpstr>Source Sans Pro Semibold</vt:lpstr>
      <vt:lpstr>Wingdings</vt:lpstr>
      <vt:lpstr>Uni_Wien_klassisch_SourceSansPro</vt:lpstr>
      <vt:lpstr>FDM an der Universität Wien – Strategien für Open Data</vt:lpstr>
      <vt:lpstr>Vom Repositorium zum Forschungsdatenmanagement</vt:lpstr>
      <vt:lpstr>PowerPoint-Präsentation</vt:lpstr>
      <vt:lpstr>EUROPEANA</vt:lpstr>
      <vt:lpstr>Open Access Policy</vt:lpstr>
      <vt:lpstr>PowerPoint-Präsentation</vt:lpstr>
      <vt:lpstr>PowerPoint-Präsentation</vt:lpstr>
      <vt:lpstr>Webinnarreihe „Forschungsdatenmanagement in Österreich“</vt:lpstr>
      <vt:lpstr>PowerPoint-Präsentation</vt:lpstr>
      <vt:lpstr>Was bieten wir im Rahmen des FDM an? </vt:lpstr>
      <vt:lpstr>Wie geht FAIR – unsere Strategien/1</vt:lpstr>
      <vt:lpstr>Wie geht FAIR – unsere Strategien/2</vt:lpstr>
      <vt:lpstr>Wie geht FAIR – unsere Strategien/3</vt:lpstr>
      <vt:lpstr>Wie geht FAIR – unsere Strategien/4</vt:lpstr>
      <vt:lpstr>Wie geht FAIR – unsere Strategien/5</vt:lpstr>
      <vt:lpstr>Wie geht FAIR – unsere Strategien/6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Schulung für RDM</dc:title>
  <dc:creator>Raman Ganguly</dc:creator>
  <cp:lastModifiedBy>Annette Strauch</cp:lastModifiedBy>
  <cp:revision>177</cp:revision>
  <cp:lastPrinted>2019-01-14T13:34:25Z</cp:lastPrinted>
  <dcterms:created xsi:type="dcterms:W3CDTF">2017-10-31T15:51:11Z</dcterms:created>
  <dcterms:modified xsi:type="dcterms:W3CDTF">2021-10-12T08:38:47Z</dcterms:modified>
</cp:coreProperties>
</file>