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2" r:id="rId8"/>
    <p:sldId id="267" r:id="rId9"/>
    <p:sldId id="272" r:id="rId10"/>
    <p:sldId id="264" r:id="rId11"/>
    <p:sldId id="271" r:id="rId12"/>
    <p:sldId id="273" r:id="rId13"/>
    <p:sldId id="265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3"/>
    <p:restoredTop sz="94697"/>
  </p:normalViewPr>
  <p:slideViewPr>
    <p:cSldViewPr snapToGrid="0" snapToObjects="1">
      <p:cViewPr varScale="1">
        <p:scale>
          <a:sx n="90" d="100"/>
          <a:sy n="90" d="100"/>
        </p:scale>
        <p:origin x="1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56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75957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225" y="215107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8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9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2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524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7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0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B9725-ED43-1243-84E7-BC84487ED1B5}" type="datetimeFigureOut">
              <a:rPr lang="en-US" smtClean="0"/>
              <a:t>3/29/16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E96B0-6B93-2E4B-B87F-47BD051F4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95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tiff"/><Relationship Id="rId12" Type="http://schemas.openxmlformats.org/officeDocument/2006/relationships/image" Target="../media/image15.tiff"/><Relationship Id="rId13" Type="http://schemas.openxmlformats.org/officeDocument/2006/relationships/image" Target="../media/image16.tiff"/><Relationship Id="rId14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5" Type="http://schemas.openxmlformats.org/officeDocument/2006/relationships/image" Target="../media/image8.tiff"/><Relationship Id="rId6" Type="http://schemas.openxmlformats.org/officeDocument/2006/relationships/image" Target="../media/image9.tiff"/><Relationship Id="rId7" Type="http://schemas.openxmlformats.org/officeDocument/2006/relationships/image" Target="../media/image10.tiff"/><Relationship Id="rId8" Type="http://schemas.openxmlformats.org/officeDocument/2006/relationships/image" Target="../media/image11.tiff"/><Relationship Id="rId9" Type="http://schemas.openxmlformats.org/officeDocument/2006/relationships/image" Target="../media/image12.tiff"/><Relationship Id="rId10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docs.sunpy.org/en/stable/api/sunpy.map.sources.AIAMap.html#sunpy.map.sources.AIAMap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887617"/>
            <a:ext cx="7215188" cy="16557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S. Christe</a:t>
            </a:r>
            <a:r>
              <a:rPr lang="en-US" sz="2400" b="1" baseline="30000" dirty="0" smtClean="0"/>
              <a:t>1</a:t>
            </a:r>
            <a:r>
              <a:rPr lang="en-US" sz="2400" dirty="0" smtClean="0"/>
              <a:t>, S. Mumford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, SunPy Board, SunPy Development Team</a:t>
            </a:r>
          </a:p>
          <a:p>
            <a:pPr marL="0" indent="0">
              <a:buNone/>
            </a:pPr>
            <a:r>
              <a:rPr lang="en-US" sz="2400" baseline="30000" dirty="0" smtClean="0"/>
              <a:t>1</a:t>
            </a:r>
            <a:r>
              <a:rPr lang="en-US" sz="2400" dirty="0" smtClean="0"/>
              <a:t>NASA Goddard Space Flight Center, Greenbelt, MD</a:t>
            </a:r>
          </a:p>
          <a:p>
            <a:pPr marL="0" indent="0">
              <a:buNone/>
            </a:pPr>
            <a:r>
              <a:rPr lang="en-US" sz="2400" baseline="30000" dirty="0" smtClean="0"/>
              <a:t>2</a:t>
            </a:r>
            <a:r>
              <a:rPr lang="en-US" sz="2400" dirty="0" smtClean="0"/>
              <a:t>University of Sheffield, UK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46947"/>
            <a:ext cx="6858000" cy="3182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1" y="5530688"/>
            <a:ext cx="3915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sunpy.org</a:t>
            </a:r>
            <a:endParaRPr lang="en-US" sz="2800" dirty="0" smtClean="0"/>
          </a:p>
          <a:p>
            <a:r>
              <a:rPr lang="en-US" sz="2800" dirty="0" err="1" smtClean="0"/>
              <a:t>github.com</a:t>
            </a:r>
            <a:r>
              <a:rPr lang="en-US" sz="2800" dirty="0" smtClean="0"/>
              <a:t>/</a:t>
            </a:r>
            <a:r>
              <a:rPr lang="en-US" sz="2800" dirty="0" err="1" smtClean="0"/>
              <a:t>sunpy</a:t>
            </a:r>
            <a:r>
              <a:rPr lang="en-US" sz="2800" dirty="0" smtClean="0"/>
              <a:t>/</a:t>
            </a:r>
            <a:r>
              <a:rPr lang="en-US" sz="2800" dirty="0" err="1" smtClean="0"/>
              <a:t>sunpy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012" y="0"/>
            <a:ext cx="2185988" cy="21859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35306" y="5690921"/>
            <a:ext cx="2146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Twitter: </a:t>
            </a:r>
            <a:r>
              <a:rPr lang="en-US" dirty="0" err="1" smtClean="0"/>
              <a:t>ehsteve</a:t>
            </a:r>
            <a:endParaRPr lang="en-US" dirty="0" smtClean="0"/>
          </a:p>
          <a:p>
            <a:r>
              <a:rPr lang="en-US" dirty="0" err="1" smtClean="0"/>
              <a:t>Github</a:t>
            </a:r>
            <a:r>
              <a:rPr lang="en-US" dirty="0" smtClean="0"/>
              <a:t>: </a:t>
            </a:r>
            <a:r>
              <a:rPr lang="en-US" dirty="0" err="1" smtClean="0"/>
              <a:t>ehsteve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1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err="1"/>
              <a:t>SolarSoft</a:t>
            </a:r>
            <a:r>
              <a:rPr lang="en-US" dirty="0"/>
              <a:t> </a:t>
            </a:r>
            <a:r>
              <a:rPr lang="en-US" dirty="0" smtClean="0"/>
              <a:t>(SSW) is </a:t>
            </a:r>
            <a:r>
              <a:rPr lang="en-US" dirty="0"/>
              <a:t>a set of integrated software libraries, databases, and system </a:t>
            </a:r>
            <a:r>
              <a:rPr lang="en-US" dirty="0" smtClean="0"/>
              <a:t>utilities </a:t>
            </a:r>
            <a:r>
              <a:rPr lang="en-US" dirty="0"/>
              <a:t>which provide a common programming and data-analysis environment for </a:t>
            </a:r>
            <a:r>
              <a:rPr lang="en-US" dirty="0" smtClean="0"/>
              <a:t>solar </a:t>
            </a:r>
            <a:r>
              <a:rPr lang="en-US" dirty="0"/>
              <a:t>physics.	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/>
              <a:t>SSW is </a:t>
            </a:r>
            <a:r>
              <a:rPr lang="en-US" dirty="0" smtClean="0"/>
              <a:t>modular, core package provides core tools and utilities </a:t>
            </a:r>
            <a:r>
              <a:rPr lang="en-US" dirty="0"/>
              <a:t>users </a:t>
            </a:r>
            <a:r>
              <a:rPr lang="en-US" dirty="0" smtClean="0"/>
              <a:t>can add other packages </a:t>
            </a:r>
            <a:r>
              <a:rPr lang="en-US" dirty="0"/>
              <a:t>which contain </a:t>
            </a:r>
            <a:r>
              <a:rPr lang="en-US" dirty="0" err="1"/>
              <a:t>specialised</a:t>
            </a:r>
            <a:r>
              <a:rPr lang="en-US" dirty="0"/>
              <a:t> software for different </a:t>
            </a:r>
            <a:r>
              <a:rPr lang="en-US" dirty="0" smtClean="0"/>
              <a:t>instruments or </a:t>
            </a:r>
            <a:r>
              <a:rPr lang="en-US" dirty="0"/>
              <a:t>tools</a:t>
            </a:r>
            <a:r>
              <a:rPr lang="en-US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US" dirty="0"/>
              <a:t>SSW relies upon </a:t>
            </a:r>
            <a:r>
              <a:rPr lang="en-US" dirty="0" smtClean="0"/>
              <a:t>IDL (89% IDL code, 5.4% Perl)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According to </a:t>
            </a:r>
            <a:r>
              <a:rPr lang="en-US" dirty="0" err="1" smtClean="0"/>
              <a:t>SLOCCount</a:t>
            </a:r>
            <a:r>
              <a:rPr lang="en-US" dirty="0" smtClean="0"/>
              <a:t> gen SSW is composed of 289,724 lines of code</a:t>
            </a:r>
            <a:r>
              <a:rPr lang="en-US" dirty="0"/>
              <a:t> </a:t>
            </a:r>
            <a:r>
              <a:rPr lang="en-US" dirty="0" smtClean="0"/>
              <a:t>with a total approximate value of $10M (COCOMO model).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SDO Package 11k lines of code ($360k)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SOHO package 100k lines of code ($3M)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Hosted and distributed by Lockheed Martin Solar and Astrophysics Laboratory</a:t>
            </a:r>
            <a:endParaRPr lang="en-US" dirty="0"/>
          </a:p>
        </p:txBody>
      </p:sp>
      <p:pic>
        <p:nvPicPr>
          <p:cNvPr id="4" name="Picture 6" descr="Screen shot 2012-02-17 at 4.06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406" y="630394"/>
            <a:ext cx="1881188" cy="79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3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990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What problem is SunPy trying to solve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704785"/>
              </p:ext>
            </p:extLst>
          </p:nvPr>
        </p:nvGraphicFramePr>
        <p:xfrm>
          <a:off x="628650" y="1318161"/>
          <a:ext cx="7886700" cy="4938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3345"/>
                <a:gridCol w="4133355"/>
              </a:tblGrid>
              <a:tr h="4232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IDL + </a:t>
                      </a:r>
                      <a:r>
                        <a:rPr lang="en-US" sz="1600" dirty="0" err="1" smtClean="0"/>
                        <a:t>SolarSoft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Corollaries</a:t>
                      </a:r>
                      <a:endParaRPr lang="en-US" sz="1600" dirty="0"/>
                    </a:p>
                  </a:txBody>
                  <a:tcPr/>
                </a:tc>
              </a:tr>
              <a:tr h="40066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Platform (IDL) is not free or open source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dirty="0" smtClean="0"/>
                        <a:t>Limits access</a:t>
                      </a:r>
                    </a:p>
                  </a:txBody>
                  <a:tcPr/>
                </a:tc>
              </a:tr>
              <a:tr h="423242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Solarsoft</a:t>
                      </a:r>
                      <a:r>
                        <a:rPr lang="en-US" sz="1600" dirty="0" smtClean="0"/>
                        <a:t> development is not open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dirty="0" smtClean="0"/>
                        <a:t>No easy or clear way for</a:t>
                      </a:r>
                      <a:r>
                        <a:rPr lang="en-US" sz="1600" baseline="0" dirty="0" smtClean="0"/>
                        <a:t> most users to contribute</a:t>
                      </a:r>
                      <a:endParaRPr lang="en-US" sz="1600" dirty="0"/>
                    </a:p>
                  </a:txBody>
                  <a:tcPr/>
                </a:tc>
              </a:tr>
              <a:tr h="423242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Solarsoft</a:t>
                      </a:r>
                      <a:r>
                        <a:rPr lang="en-US" sz="1600" dirty="0" smtClean="0"/>
                        <a:t> is not version controlled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dirty="0" smtClean="0"/>
                        <a:t>Random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code can change</a:t>
                      </a:r>
                      <a:r>
                        <a:rPr lang="en-US" sz="1600" baseline="0" dirty="0" smtClean="0"/>
                        <a:t> whenever you update.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aseline="0" dirty="0" smtClean="0"/>
                        <a:t>Not easy to reproduce past results.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aseline="0" dirty="0" smtClean="0"/>
                        <a:t>No history and can’t easily revert</a:t>
                      </a:r>
                      <a:endParaRPr lang="en-US" sz="1600" dirty="0"/>
                    </a:p>
                  </a:txBody>
                  <a:tcPr/>
                </a:tc>
              </a:tr>
              <a:tr h="423242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Solarsoft</a:t>
                      </a:r>
                      <a:r>
                        <a:rPr lang="en-US" sz="1600" dirty="0" smtClean="0"/>
                        <a:t> development</a:t>
                      </a:r>
                      <a:r>
                        <a:rPr lang="en-US" sz="1600" baseline="0" dirty="0" smtClean="0"/>
                        <a:t> is not coordinated or organized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Much duplicated code (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File conflicts: 1879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Conflicts where the code differs: 713)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standard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way of doing things.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testing.</a:t>
                      </a:r>
                      <a:endParaRPr lang="en-US" sz="1600" dirty="0" smtClean="0"/>
                    </a:p>
                  </a:txBody>
                  <a:tcPr/>
                </a:tc>
              </a:tr>
              <a:tr h="4232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IDL is NOT used</a:t>
                      </a:r>
                      <a:r>
                        <a:rPr lang="en-US" sz="1600" baseline="0" dirty="0" smtClean="0"/>
                        <a:t> by other fields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dirty="0" smtClean="0"/>
                        <a:t>Students are</a:t>
                      </a:r>
                      <a:r>
                        <a:rPr lang="en-US" sz="1600" baseline="0" dirty="0" smtClean="0"/>
                        <a:t> not taught how to code in IDL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aseline="0" dirty="0" smtClean="0"/>
                        <a:t>Not </a:t>
                      </a:r>
                      <a:r>
                        <a:rPr lang="en-US" sz="1600" baseline="0" smtClean="0"/>
                        <a:t>marketable </a:t>
                      </a:r>
                      <a:r>
                        <a:rPr lang="en-US" sz="1600" baseline="0" smtClean="0"/>
                        <a:t>skill outside </a:t>
                      </a:r>
                      <a:r>
                        <a:rPr lang="en-US" sz="1600" baseline="0" dirty="0" smtClean="0"/>
                        <a:t>our community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aseline="0" dirty="0" smtClean="0"/>
                        <a:t>Cannot leverage work by other communities</a:t>
                      </a:r>
                      <a:endParaRPr lang="en-US" sz="1600" dirty="0"/>
                    </a:p>
                  </a:txBody>
                  <a:tcPr/>
                </a:tc>
              </a:tr>
              <a:tr h="4232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Documentation is not standardized or discoverable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dirty="0" smtClean="0"/>
                        <a:t>People</a:t>
                      </a:r>
                      <a:r>
                        <a:rPr lang="en-US" sz="1600" baseline="0" dirty="0" smtClean="0"/>
                        <a:t> often waste time re-writing functions that already exists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SunPy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3000" b="1" dirty="0"/>
              <a:t>Goal</a:t>
            </a:r>
            <a:r>
              <a:rPr lang="en-US" altLang="en-US" sz="3000" dirty="0"/>
              <a:t>: To provide the fundamental software to make Python a free and viable platform for solar data analysis.</a:t>
            </a:r>
          </a:p>
          <a:p>
            <a:r>
              <a:rPr lang="en-US" altLang="en-US" sz="3000" dirty="0" smtClean="0"/>
              <a:t>Scientific Python stack is very powerful and maturing.</a:t>
            </a:r>
          </a:p>
          <a:p>
            <a:r>
              <a:rPr lang="en-US" altLang="en-US" sz="3000" dirty="0" smtClean="0"/>
              <a:t>New </a:t>
            </a:r>
            <a:r>
              <a:rPr lang="en-US" altLang="en-US" sz="3000" dirty="0"/>
              <a:t>start means we can reorganize and rethink how we develop and share software.</a:t>
            </a:r>
          </a:p>
          <a:p>
            <a:pPr lvl="1"/>
            <a:r>
              <a:rPr lang="en-US" altLang="en-US" sz="2600" dirty="0"/>
              <a:t>Open source movement is now very </a:t>
            </a:r>
            <a:r>
              <a:rPr lang="en-US" altLang="en-US" sz="2600" dirty="0" smtClean="0"/>
              <a:t>mature.</a:t>
            </a:r>
          </a:p>
          <a:p>
            <a:pPr lvl="1"/>
            <a:r>
              <a:rPr lang="en-US" altLang="en-US" sz="2600" dirty="0" smtClean="0"/>
              <a:t>Version </a:t>
            </a:r>
            <a:r>
              <a:rPr lang="en-US" altLang="en-US" sz="2600" dirty="0"/>
              <a:t>control systems are very powerful (</a:t>
            </a:r>
            <a:r>
              <a:rPr lang="en-US" altLang="en-US" sz="2600" dirty="0" err="1" smtClean="0"/>
              <a:t>git</a:t>
            </a:r>
            <a:r>
              <a:rPr lang="en-US" altLang="en-US" sz="2600" dirty="0" smtClean="0"/>
              <a:t> and </a:t>
            </a:r>
            <a:r>
              <a:rPr lang="en-US" altLang="en-US" sz="2600" dirty="0" err="1" smtClean="0"/>
              <a:t>github</a:t>
            </a:r>
            <a:r>
              <a:rPr lang="en-US" altLang="en-US" sz="2600" dirty="0" smtClean="0"/>
              <a:t>) </a:t>
            </a:r>
            <a:r>
              <a:rPr lang="en-US" altLang="en-US" sz="2600" dirty="0"/>
              <a:t>and social</a:t>
            </a:r>
            <a:r>
              <a:rPr lang="en-US" altLang="en-US" sz="2600" dirty="0" smtClean="0"/>
              <a:t>.</a:t>
            </a: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44843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SunPy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Project began March 28, 2011 – five years ago!</a:t>
            </a:r>
          </a:p>
          <a:p>
            <a:r>
              <a:rPr lang="en-US" dirty="0"/>
              <a:t>25,000 lines of </a:t>
            </a:r>
            <a:r>
              <a:rPr lang="en-US" dirty="0" smtClean="0"/>
              <a:t>code (</a:t>
            </a:r>
            <a:r>
              <a:rPr lang="en-US" dirty="0"/>
              <a:t>6500 </a:t>
            </a:r>
            <a:r>
              <a:rPr lang="en-US" dirty="0" smtClean="0"/>
              <a:t>commits)</a:t>
            </a:r>
          </a:p>
          <a:p>
            <a:r>
              <a:rPr lang="en-US" dirty="0"/>
              <a:t>83 </a:t>
            </a:r>
            <a:r>
              <a:rPr lang="en-US" dirty="0" smtClean="0"/>
              <a:t>contributors</a:t>
            </a:r>
          </a:p>
          <a:p>
            <a:r>
              <a:rPr lang="en-US" dirty="0" smtClean="0"/>
              <a:t>COCOMO cost: $350k</a:t>
            </a:r>
          </a:p>
          <a:p>
            <a:r>
              <a:rPr lang="en-US" dirty="0" smtClean="0"/>
              <a:t>209 Issues</a:t>
            </a:r>
          </a:p>
          <a:p>
            <a:r>
              <a:rPr lang="en-US" dirty="0" smtClean="0"/>
              <a:t>43 outstanding pull requests</a:t>
            </a:r>
          </a:p>
          <a:p>
            <a:r>
              <a:rPr lang="en-US" dirty="0" smtClean="0"/>
              <a:t>Released 0.6.2 (still beta, API in flux)</a:t>
            </a:r>
          </a:p>
          <a:p>
            <a:r>
              <a:rPr lang="en-US" dirty="0" smtClean="0"/>
              <a:t>Refereed Paper https</a:t>
            </a:r>
            <a:r>
              <a:rPr lang="en-US" dirty="0"/>
              <a:t>://</a:t>
            </a:r>
            <a:r>
              <a:rPr lang="en-US" dirty="0" err="1"/>
              <a:t>iopscience.iop.org</a:t>
            </a:r>
            <a:r>
              <a:rPr lang="en-US" dirty="0"/>
              <a:t>/article/10.1088/1749-4699/8/1/014009</a:t>
            </a:r>
          </a:p>
        </p:txBody>
      </p:sp>
    </p:spTree>
    <p:extLst>
      <p:ext uri="{BB962C8B-B14F-4D97-AF65-F5344CB8AC3E}">
        <p14:creationId xmlns:p14="http://schemas.microsoft.com/office/powerpoint/2010/main" val="50087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759575" cy="715529"/>
          </a:xfrm>
        </p:spPr>
        <p:txBody>
          <a:bodyPr/>
          <a:lstStyle/>
          <a:p>
            <a:r>
              <a:rPr lang="en-US" dirty="0" smtClean="0"/>
              <a:t>Governance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0655"/>
            <a:ext cx="6759575" cy="5652654"/>
          </a:xfrm>
        </p:spPr>
        <p:txBody>
          <a:bodyPr>
            <a:noAutofit/>
          </a:bodyPr>
          <a:lstStyle/>
          <a:p>
            <a:r>
              <a:rPr lang="en-US" sz="1800" dirty="0"/>
              <a:t>The primary role of the organization is to </a:t>
            </a:r>
            <a:r>
              <a:rPr lang="en-US" sz="1800" i="1" dirty="0"/>
              <a:t>facilitate and promote the use and development of a community-led, free and open-source solar data-analysis software based on the scientific Python environment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Accomplishes this by voting on SunPy Enhancement Proposals (which can be proposed by anyone)</a:t>
            </a:r>
          </a:p>
          <a:p>
            <a:r>
              <a:rPr lang="en-US" sz="1800" dirty="0" smtClean="0"/>
              <a:t>Elect a lead developer</a:t>
            </a:r>
          </a:p>
          <a:p>
            <a:r>
              <a:rPr lang="en-US" sz="1800" dirty="0"/>
              <a:t>Founding document (https://</a:t>
            </a:r>
            <a:r>
              <a:rPr lang="en-US" sz="1800" dirty="0" err="1"/>
              <a:t>github.com</a:t>
            </a:r>
            <a:r>
              <a:rPr lang="en-US" sz="1800" dirty="0"/>
              <a:t>/</a:t>
            </a:r>
            <a:r>
              <a:rPr lang="en-US" sz="1800" dirty="0" err="1"/>
              <a:t>sunpy</a:t>
            </a:r>
            <a:r>
              <a:rPr lang="en-US" sz="1800" dirty="0"/>
              <a:t>/</a:t>
            </a:r>
            <a:r>
              <a:rPr lang="en-US" sz="1800" dirty="0" err="1"/>
              <a:t>sunpy</a:t>
            </a:r>
            <a:r>
              <a:rPr lang="en-US" sz="1800" dirty="0"/>
              <a:t>-SEP/blob/master/SEP-0002.md)</a:t>
            </a:r>
            <a:endParaRPr lang="en-US" sz="1800" dirty="0" smtClean="0"/>
          </a:p>
          <a:p>
            <a:r>
              <a:rPr lang="en-US" sz="1800" dirty="0" smtClean="0"/>
              <a:t>Membership (10 members)</a:t>
            </a:r>
          </a:p>
          <a:p>
            <a:pPr lvl="1"/>
            <a:r>
              <a:rPr lang="en-US" sz="1400" dirty="0"/>
              <a:t>Steven Christe (chair</a:t>
            </a:r>
            <a:r>
              <a:rPr lang="en-US" sz="1400" dirty="0" smtClean="0"/>
              <a:t>) – NASA GSFC</a:t>
            </a:r>
            <a:endParaRPr lang="en-US" sz="1400" dirty="0"/>
          </a:p>
          <a:p>
            <a:pPr lvl="1">
              <a:lnSpc>
                <a:spcPct val="100000"/>
              </a:lnSpc>
            </a:pPr>
            <a:r>
              <a:rPr lang="en-US" sz="1400" dirty="0"/>
              <a:t>Russell </a:t>
            </a:r>
            <a:r>
              <a:rPr lang="en-US" sz="1400" dirty="0" smtClean="0"/>
              <a:t>Hewett - self</a:t>
            </a:r>
            <a:endParaRPr lang="en-US" sz="1400" dirty="0"/>
          </a:p>
          <a:p>
            <a:pPr lvl="1"/>
            <a:r>
              <a:rPr lang="en-US" sz="1400" dirty="0"/>
              <a:t>Andrew </a:t>
            </a:r>
            <a:r>
              <a:rPr lang="en-US" sz="1400" dirty="0" err="1"/>
              <a:t>Inglis</a:t>
            </a:r>
            <a:r>
              <a:rPr lang="en-US" sz="1400" dirty="0"/>
              <a:t> (secretary</a:t>
            </a:r>
            <a:r>
              <a:rPr lang="en-US" sz="1400" dirty="0" smtClean="0"/>
              <a:t>) – NASA GSFC</a:t>
            </a:r>
            <a:endParaRPr lang="en-US" sz="1400" dirty="0"/>
          </a:p>
          <a:p>
            <a:pPr lvl="1"/>
            <a:r>
              <a:rPr lang="en-US" sz="1400" dirty="0"/>
              <a:t>Jack </a:t>
            </a:r>
            <a:r>
              <a:rPr lang="en-US" sz="1400" dirty="0" smtClean="0"/>
              <a:t>Ireland – NASA GSFC</a:t>
            </a:r>
            <a:endParaRPr lang="en-US" sz="1400" dirty="0"/>
          </a:p>
          <a:p>
            <a:pPr lvl="1"/>
            <a:r>
              <a:rPr lang="en-US" sz="1400" dirty="0"/>
              <a:t>Stuart </a:t>
            </a:r>
            <a:r>
              <a:rPr lang="en-US" sz="1400" dirty="0" smtClean="0"/>
              <a:t>Mumford – U. of Sheffield</a:t>
            </a:r>
            <a:endParaRPr lang="en-US" sz="1400" dirty="0"/>
          </a:p>
          <a:p>
            <a:pPr lvl="1"/>
            <a:r>
              <a:rPr lang="en-US" sz="1400" dirty="0"/>
              <a:t>Juan Carlos </a:t>
            </a:r>
            <a:r>
              <a:rPr lang="en-US" sz="1400" dirty="0" err="1"/>
              <a:t>Martínez</a:t>
            </a:r>
            <a:r>
              <a:rPr lang="en-US" sz="1400" dirty="0"/>
              <a:t> </a:t>
            </a:r>
            <a:r>
              <a:rPr lang="en-US" sz="1400" dirty="0" err="1" smtClean="0"/>
              <a:t>Oliveros</a:t>
            </a:r>
            <a:r>
              <a:rPr lang="en-US" sz="1400" dirty="0" smtClean="0"/>
              <a:t> – UCB SSL</a:t>
            </a:r>
            <a:endParaRPr lang="en-US" sz="1400" dirty="0"/>
          </a:p>
          <a:p>
            <a:pPr lvl="1"/>
            <a:r>
              <a:rPr lang="en-US" sz="1400" dirty="0"/>
              <a:t>David Perez-Suarez (vice-chair</a:t>
            </a:r>
            <a:r>
              <a:rPr lang="en-US" sz="1400" dirty="0" smtClean="0"/>
              <a:t>) - U. College London</a:t>
            </a:r>
            <a:endParaRPr lang="en-US" sz="1400" dirty="0"/>
          </a:p>
          <a:p>
            <a:pPr lvl="1"/>
            <a:r>
              <a:rPr lang="en-US" sz="1400" dirty="0"/>
              <a:t>Kevin </a:t>
            </a:r>
            <a:r>
              <a:rPr lang="en-US" sz="1400" dirty="0" smtClean="0"/>
              <a:t>Reardon - DKIST</a:t>
            </a:r>
            <a:endParaRPr lang="en-US" sz="1400" dirty="0"/>
          </a:p>
          <a:p>
            <a:pPr lvl="1"/>
            <a:r>
              <a:rPr lang="en-US" sz="1400" dirty="0"/>
              <a:t>Thomas </a:t>
            </a:r>
            <a:r>
              <a:rPr lang="en-US" sz="1400" dirty="0" err="1" smtClean="0"/>
              <a:t>Robitaille</a:t>
            </a:r>
            <a:r>
              <a:rPr lang="en-US" sz="1400" dirty="0" smtClean="0"/>
              <a:t> - self</a:t>
            </a:r>
            <a:endParaRPr lang="en-US" sz="1400" dirty="0"/>
          </a:p>
          <a:p>
            <a:pPr lvl="1"/>
            <a:r>
              <a:rPr lang="en-US" sz="1400" dirty="0"/>
              <a:t>Albert </a:t>
            </a:r>
            <a:r>
              <a:rPr lang="en-US" sz="1400" dirty="0" smtClean="0"/>
              <a:t>Shih – NASA GSFC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9083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Mile-High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Focusing on calibrated (high level) data</a:t>
            </a:r>
          </a:p>
          <a:p>
            <a:r>
              <a:rPr lang="en-US" dirty="0" smtClean="0"/>
              <a:t>Focus on high level objects</a:t>
            </a:r>
          </a:p>
          <a:p>
            <a:r>
              <a:rPr lang="en-US" dirty="0" smtClean="0"/>
              <a:t>Provide a standardized and coordinated interface across data types and instruments</a:t>
            </a:r>
          </a:p>
          <a:p>
            <a:r>
              <a:rPr lang="en-US" dirty="0" smtClean="0"/>
              <a:t>Going after low hanging fruit to provide most amount of functionality with the least effort</a:t>
            </a:r>
          </a:p>
          <a:p>
            <a:pPr lvl="1"/>
            <a:r>
              <a:rPr lang="en-US" dirty="0" smtClean="0"/>
              <a:t>Retrieving data</a:t>
            </a:r>
          </a:p>
          <a:p>
            <a:pPr lvl="1"/>
            <a:r>
              <a:rPr lang="en-US" dirty="0" smtClean="0"/>
              <a:t>Reading data (little to no standardization in data)</a:t>
            </a:r>
          </a:p>
        </p:txBody>
      </p:sp>
    </p:spTree>
    <p:extLst>
      <p:ext uri="{BB962C8B-B14F-4D97-AF65-F5344CB8AC3E}">
        <p14:creationId xmlns:p14="http://schemas.microsoft.com/office/powerpoint/2010/main" val="172396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375319" cy="1325563"/>
          </a:xfrm>
        </p:spPr>
        <p:txBody>
          <a:bodyPr>
            <a:normAutofit/>
          </a:bodyPr>
          <a:lstStyle/>
          <a:p>
            <a:r>
              <a:rPr lang="en-US" sz="3600" smtClean="0"/>
              <a:t>Supported Missions/Instruments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981" y="2472330"/>
            <a:ext cx="1443038" cy="12658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307" y="1279626"/>
            <a:ext cx="1582576" cy="1161524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5666921" y="3934421"/>
            <a:ext cx="3186961" cy="1119462"/>
            <a:chOff x="5479202" y="4219576"/>
            <a:chExt cx="3186961" cy="111946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80063" y="4219576"/>
              <a:ext cx="3086100" cy="10287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479202" y="4815818"/>
              <a:ext cx="15287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SWAP</a:t>
              </a:r>
              <a:endParaRPr lang="en-US" sz="2800" dirty="0"/>
            </a:p>
          </p:txBody>
        </p:sp>
      </p:grp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89303" y="1767721"/>
            <a:ext cx="1968500" cy="63500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22295" t="5278" r="21699" b="5613"/>
          <a:stretch/>
        </p:blipFill>
        <p:spPr>
          <a:xfrm>
            <a:off x="199717" y="3295502"/>
            <a:ext cx="1646087" cy="18333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655" y="5146090"/>
            <a:ext cx="1497193" cy="150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0990" y="4651017"/>
            <a:ext cx="2100300" cy="21003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7562" y="5263515"/>
            <a:ext cx="2216599" cy="15962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3042" y="1767721"/>
            <a:ext cx="2349500" cy="635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4111" y="2879727"/>
            <a:ext cx="2057400" cy="1422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97349" y="2493368"/>
            <a:ext cx="2714625" cy="105343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970852" y="3635424"/>
            <a:ext cx="2057400" cy="1818789"/>
            <a:chOff x="3899747" y="3798052"/>
            <a:chExt cx="2057400" cy="181878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99747" y="3851010"/>
              <a:ext cx="1579455" cy="1765831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388741" y="3798052"/>
              <a:ext cx="1568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TRACE</a:t>
              </a:r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57163" y="5248276"/>
            <a:ext cx="2538430" cy="1324013"/>
            <a:chOff x="217817" y="4130200"/>
            <a:chExt cx="2538430" cy="132401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7817" y="4157742"/>
              <a:ext cx="1786525" cy="1296471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198215" y="4130200"/>
              <a:ext cx="155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Yohkoh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0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74536" y="2861786"/>
            <a:ext cx="1264259" cy="890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url</a:t>
            </a:r>
            <a:endParaRPr lang="en-US" dirty="0" smtClean="0"/>
          </a:p>
          <a:p>
            <a:pPr algn="ctr"/>
            <a:r>
              <a:rPr lang="en-US" dirty="0" smtClean="0"/>
              <a:t>(local or remote)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061301" y="3092881"/>
            <a:ext cx="988186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FIDO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846117" y="2562014"/>
            <a:ext cx="992983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VSO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841947" y="3091953"/>
            <a:ext cx="1016201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JSOC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841947" y="3621891"/>
            <a:ext cx="1016201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8" name="Parallelogram 7"/>
          <p:cNvSpPr/>
          <p:nvPr/>
        </p:nvSpPr>
        <p:spPr>
          <a:xfrm>
            <a:off x="374536" y="1856274"/>
            <a:ext cx="1232055" cy="70574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Image fits file</a:t>
            </a:r>
            <a:endParaRPr lang="en-US"/>
          </a:p>
        </p:txBody>
      </p:sp>
      <p:sp>
        <p:nvSpPr>
          <p:cNvPr id="9" name="Parallelogram 8"/>
          <p:cNvSpPr/>
          <p:nvPr/>
        </p:nvSpPr>
        <p:spPr>
          <a:xfrm>
            <a:off x="374535" y="4020472"/>
            <a:ext cx="1232055" cy="70574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tabular</a:t>
            </a:r>
          </a:p>
          <a:p>
            <a:pPr algn="ctr"/>
            <a:r>
              <a:rPr lang="en-US" dirty="0" smtClean="0"/>
              <a:t>fits file</a:t>
            </a:r>
            <a:endParaRPr lang="en-US" dirty="0"/>
          </a:p>
        </p:txBody>
      </p:sp>
      <p:sp>
        <p:nvSpPr>
          <p:cNvPr id="10" name="Parallelogram 9"/>
          <p:cNvSpPr/>
          <p:nvPr/>
        </p:nvSpPr>
        <p:spPr>
          <a:xfrm>
            <a:off x="374509" y="4994081"/>
            <a:ext cx="1232081" cy="705755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</a:t>
            </a:r>
            <a:r>
              <a:rPr lang="en-US" smtClean="0"/>
              <a:t>sv file</a:t>
            </a:r>
            <a:endParaRPr lang="en-US" dirty="0"/>
          </a:p>
        </p:txBody>
      </p:sp>
      <p:sp>
        <p:nvSpPr>
          <p:cNvPr id="12" name="Snip Single Corner Rectangle 11"/>
          <p:cNvSpPr/>
          <p:nvPr/>
        </p:nvSpPr>
        <p:spPr>
          <a:xfrm>
            <a:off x="4280654" y="2439837"/>
            <a:ext cx="1297751" cy="499987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Map</a:t>
            </a:r>
            <a:endParaRPr lang="en-US" sz="2000" dirty="0"/>
          </a:p>
        </p:txBody>
      </p:sp>
      <p:sp>
        <p:nvSpPr>
          <p:cNvPr id="13" name="Snip Single Corner Rectangle 12"/>
          <p:cNvSpPr/>
          <p:nvPr/>
        </p:nvSpPr>
        <p:spPr>
          <a:xfrm>
            <a:off x="4280654" y="3046150"/>
            <a:ext cx="1297751" cy="52208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Lightcurve</a:t>
            </a:r>
            <a:endParaRPr lang="en-US" sz="2000" dirty="0"/>
          </a:p>
        </p:txBody>
      </p:sp>
      <p:sp>
        <p:nvSpPr>
          <p:cNvPr id="14" name="Snip Single Corner Rectangle 13"/>
          <p:cNvSpPr/>
          <p:nvPr/>
        </p:nvSpPr>
        <p:spPr>
          <a:xfrm>
            <a:off x="4280654" y="3674561"/>
            <a:ext cx="1297751" cy="478261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Spectrum</a:t>
            </a:r>
            <a:endParaRPr lang="en-US" sz="2000" dirty="0"/>
          </a:p>
        </p:txBody>
      </p:sp>
      <p:sp>
        <p:nvSpPr>
          <p:cNvPr id="15" name="Snip Single Corner Rectangle 14"/>
          <p:cNvSpPr/>
          <p:nvPr/>
        </p:nvSpPr>
        <p:spPr>
          <a:xfrm>
            <a:off x="5865275" y="1440331"/>
            <a:ext cx="1841811" cy="41594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CompositeMap</a:t>
            </a:r>
            <a:endParaRPr lang="en-US" sz="2000" dirty="0"/>
          </a:p>
        </p:txBody>
      </p:sp>
      <p:sp>
        <p:nvSpPr>
          <p:cNvPr id="16" name="Snip Single Corner Rectangle 15"/>
          <p:cNvSpPr/>
          <p:nvPr/>
        </p:nvSpPr>
        <p:spPr>
          <a:xfrm>
            <a:off x="5865274" y="2001172"/>
            <a:ext cx="1354923" cy="41594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MapCube</a:t>
            </a:r>
            <a:endParaRPr lang="en-US" sz="20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3519769" y="4405426"/>
            <a:ext cx="1300197" cy="2229448"/>
            <a:chOff x="6975044" y="4002725"/>
            <a:chExt cx="1503938" cy="2647457"/>
          </a:xfrm>
        </p:grpSpPr>
        <p:sp>
          <p:nvSpPr>
            <p:cNvPr id="18" name="Snip Single Corner Rectangle 17"/>
            <p:cNvSpPr/>
            <p:nvPr/>
          </p:nvSpPr>
          <p:spPr>
            <a:xfrm>
              <a:off x="6975044" y="4002725"/>
              <a:ext cx="1503938" cy="2647457"/>
            </a:xfrm>
            <a:prstGeom prst="snip1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19" name="Snip Single Corner Rectangle 18"/>
            <p:cNvSpPr/>
            <p:nvPr/>
          </p:nvSpPr>
          <p:spPr>
            <a:xfrm>
              <a:off x="7150524" y="4623298"/>
              <a:ext cx="1150328" cy="494968"/>
            </a:xfrm>
            <a:prstGeom prst="snip1Rect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/>
                <a:t>Meta</a:t>
              </a:r>
              <a:endParaRPr lang="en-US" sz="2400" dirty="0"/>
            </a:p>
          </p:txBody>
        </p:sp>
        <p:sp>
          <p:nvSpPr>
            <p:cNvPr id="20" name="Snip Single Corner Rectangle 19"/>
            <p:cNvSpPr/>
            <p:nvPr/>
          </p:nvSpPr>
          <p:spPr>
            <a:xfrm>
              <a:off x="7150524" y="5304924"/>
              <a:ext cx="1150328" cy="494968"/>
            </a:xfrm>
            <a:prstGeom prst="snip1Rect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Data</a:t>
              </a:r>
              <a:endParaRPr lang="en-US" sz="2400" dirty="0"/>
            </a:p>
          </p:txBody>
        </p:sp>
        <p:sp>
          <p:nvSpPr>
            <p:cNvPr id="21" name="Snip Single Corner Rectangle 20"/>
            <p:cNvSpPr/>
            <p:nvPr/>
          </p:nvSpPr>
          <p:spPr>
            <a:xfrm>
              <a:off x="7150524" y="5966976"/>
              <a:ext cx="1150328" cy="494968"/>
            </a:xfrm>
            <a:prstGeom prst="snip1Rect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r>
                <a:rPr lang="en-US" sz="2400" dirty="0" smtClean="0"/>
                <a:t>xes</a:t>
              </a:r>
              <a:endParaRPr lang="en-US" sz="2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62784" y="4068304"/>
              <a:ext cx="1325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bg1"/>
                  </a:solidFill>
                </a:rPr>
                <a:t>NDData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Snip Single Corner Rectangle 23"/>
          <p:cNvSpPr/>
          <p:nvPr/>
        </p:nvSpPr>
        <p:spPr>
          <a:xfrm>
            <a:off x="5837962" y="3927165"/>
            <a:ext cx="1650380" cy="478261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Spectragraph</a:t>
            </a:r>
            <a:endParaRPr lang="en-US" sz="2000" dirty="0"/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SunPy Structure</a:t>
            </a:r>
            <a:endParaRPr lang="en-US" dirty="0"/>
          </a:p>
        </p:txBody>
      </p:sp>
      <p:cxnSp>
        <p:nvCxnSpPr>
          <p:cNvPr id="27" name="Straight Connector 26"/>
          <p:cNvCxnSpPr>
            <a:stCxn id="10" idx="0"/>
            <a:endCxn id="3" idx="2"/>
          </p:cNvCxnSpPr>
          <p:nvPr/>
        </p:nvCxnSpPr>
        <p:spPr>
          <a:xfrm flipV="1">
            <a:off x="990550" y="3752603"/>
            <a:ext cx="16116" cy="1241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8" idx="4"/>
            <a:endCxn id="3" idx="0"/>
          </p:cNvCxnSpPr>
          <p:nvPr/>
        </p:nvCxnSpPr>
        <p:spPr>
          <a:xfrm>
            <a:off x="990564" y="2562014"/>
            <a:ext cx="16102" cy="29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3" idx="3"/>
            <a:endCxn id="5" idx="1"/>
          </p:cNvCxnSpPr>
          <p:nvPr/>
        </p:nvCxnSpPr>
        <p:spPr>
          <a:xfrm flipV="1">
            <a:off x="1638795" y="2776327"/>
            <a:ext cx="207322" cy="5308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3" idx="3"/>
            <a:endCxn id="7" idx="1"/>
          </p:cNvCxnSpPr>
          <p:nvPr/>
        </p:nvCxnSpPr>
        <p:spPr>
          <a:xfrm>
            <a:off x="1638795" y="3307195"/>
            <a:ext cx="203152" cy="52900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3" idx="3"/>
            <a:endCxn id="6" idx="1"/>
          </p:cNvCxnSpPr>
          <p:nvPr/>
        </p:nvCxnSpPr>
        <p:spPr>
          <a:xfrm flipV="1">
            <a:off x="1638795" y="3306266"/>
            <a:ext cx="203152" cy="92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5" idx="3"/>
            <a:endCxn id="4" idx="1"/>
          </p:cNvCxnSpPr>
          <p:nvPr/>
        </p:nvCxnSpPr>
        <p:spPr>
          <a:xfrm>
            <a:off x="2839100" y="2776327"/>
            <a:ext cx="222201" cy="53086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7" idx="3"/>
            <a:endCxn id="4" idx="1"/>
          </p:cNvCxnSpPr>
          <p:nvPr/>
        </p:nvCxnSpPr>
        <p:spPr>
          <a:xfrm flipV="1">
            <a:off x="2858148" y="3307194"/>
            <a:ext cx="203153" cy="5290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6" idx="3"/>
            <a:endCxn id="4" idx="1"/>
          </p:cNvCxnSpPr>
          <p:nvPr/>
        </p:nvCxnSpPr>
        <p:spPr>
          <a:xfrm>
            <a:off x="2858148" y="3306266"/>
            <a:ext cx="203153" cy="92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stCxn id="12" idx="0"/>
            <a:endCxn id="16" idx="2"/>
          </p:cNvCxnSpPr>
          <p:nvPr/>
        </p:nvCxnSpPr>
        <p:spPr>
          <a:xfrm flipV="1">
            <a:off x="5578405" y="2209144"/>
            <a:ext cx="286869" cy="4806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12" idx="0"/>
            <a:endCxn id="15" idx="2"/>
          </p:cNvCxnSpPr>
          <p:nvPr/>
        </p:nvCxnSpPr>
        <p:spPr>
          <a:xfrm flipV="1">
            <a:off x="5578405" y="1648303"/>
            <a:ext cx="286870" cy="104152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stCxn id="14" idx="0"/>
            <a:endCxn id="24" idx="2"/>
          </p:cNvCxnSpPr>
          <p:nvPr/>
        </p:nvCxnSpPr>
        <p:spPr>
          <a:xfrm>
            <a:off x="5578405" y="3913692"/>
            <a:ext cx="259557" cy="25260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929529" y="6157128"/>
            <a:ext cx="200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Does not yet exist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59" name="Straight Arrow Connector 58"/>
          <p:cNvCxnSpPr>
            <a:stCxn id="18" idx="3"/>
          </p:cNvCxnSpPr>
          <p:nvPr/>
        </p:nvCxnSpPr>
        <p:spPr>
          <a:xfrm flipH="1" flipV="1">
            <a:off x="4168721" y="3431969"/>
            <a:ext cx="1147" cy="973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>
            <a:off x="1841067" y="4178519"/>
            <a:ext cx="1093850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Database</a:t>
            </a:r>
            <a:endParaRPr lang="en-US" dirty="0"/>
          </a:p>
        </p:txBody>
      </p:sp>
      <p:cxnSp>
        <p:nvCxnSpPr>
          <p:cNvPr id="61" name="Elbow Connector 60"/>
          <p:cNvCxnSpPr>
            <a:stCxn id="3" idx="3"/>
            <a:endCxn id="60" idx="1"/>
          </p:cNvCxnSpPr>
          <p:nvPr/>
        </p:nvCxnSpPr>
        <p:spPr>
          <a:xfrm>
            <a:off x="1638795" y="3307195"/>
            <a:ext cx="202272" cy="108563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>
            <a:stCxn id="60" idx="3"/>
            <a:endCxn id="4" idx="1"/>
          </p:cNvCxnSpPr>
          <p:nvPr/>
        </p:nvCxnSpPr>
        <p:spPr>
          <a:xfrm flipV="1">
            <a:off x="2934917" y="3307194"/>
            <a:ext cx="126384" cy="1085638"/>
          </a:xfrm>
          <a:prstGeom prst="bentConnector3">
            <a:avLst>
              <a:gd name="adj1" fmla="val 218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5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GenericMap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0796"/>
            <a:ext cx="6529388" cy="4585669"/>
          </a:xfrm>
        </p:spPr>
        <p:txBody>
          <a:bodyPr>
            <a:noAutofit/>
          </a:bodyPr>
          <a:lstStyle/>
          <a:p>
            <a:r>
              <a:rPr lang="en-US" sz="1600" dirty="0" smtClean="0"/>
              <a:t>Currently most mature data structure, as it is most often used.</a:t>
            </a:r>
          </a:p>
          <a:p>
            <a:r>
              <a:rPr lang="en-US" sz="1600" dirty="0" smtClean="0"/>
              <a:t>Standard interface to coordinate-aware images</a:t>
            </a:r>
          </a:p>
          <a:p>
            <a:pPr lvl="1"/>
            <a:r>
              <a:rPr lang="en-US" sz="1400" dirty="0" smtClean="0"/>
              <a:t>Meta data </a:t>
            </a:r>
          </a:p>
          <a:p>
            <a:pPr lvl="1"/>
            <a:r>
              <a:rPr lang="en-US" sz="1400" dirty="0" smtClean="0"/>
              <a:t>Data (</a:t>
            </a:r>
            <a:r>
              <a:rPr lang="en-US" sz="1400" dirty="0" err="1" smtClean="0"/>
              <a:t>NDData</a:t>
            </a:r>
            <a:r>
              <a:rPr lang="en-US" sz="1400" dirty="0" smtClean="0"/>
              <a:t>)</a:t>
            </a:r>
          </a:p>
          <a:p>
            <a:pPr lvl="1"/>
            <a:r>
              <a:rPr lang="en-US" sz="1400" dirty="0" smtClean="0"/>
              <a:t>Axes</a:t>
            </a:r>
          </a:p>
          <a:p>
            <a:r>
              <a:rPr lang="en-US" sz="1600" dirty="0" smtClean="0"/>
              <a:t>Plotting</a:t>
            </a:r>
          </a:p>
          <a:p>
            <a:r>
              <a:rPr lang="en-US" sz="1600" dirty="0" smtClean="0"/>
              <a:t>Functions</a:t>
            </a:r>
          </a:p>
          <a:p>
            <a:pPr lvl="1"/>
            <a:r>
              <a:rPr lang="en-US" sz="1400" dirty="0"/>
              <a:t>r</a:t>
            </a:r>
            <a:r>
              <a:rPr lang="en-US" sz="1400" dirty="0" smtClean="0"/>
              <a:t>esample</a:t>
            </a:r>
          </a:p>
          <a:p>
            <a:pPr lvl="1"/>
            <a:r>
              <a:rPr lang="en-US" sz="1400" dirty="0" smtClean="0"/>
              <a:t>rotate</a:t>
            </a:r>
          </a:p>
          <a:p>
            <a:pPr lvl="1"/>
            <a:r>
              <a:rPr lang="en-US" sz="1400" dirty="0"/>
              <a:t>s</a:t>
            </a:r>
            <a:r>
              <a:rPr lang="en-US" sz="1400" dirty="0" smtClean="0"/>
              <a:t>ave</a:t>
            </a:r>
          </a:p>
          <a:p>
            <a:pPr lvl="1"/>
            <a:r>
              <a:rPr lang="en-US" sz="1400" dirty="0" err="1" smtClean="0"/>
              <a:t>Submap</a:t>
            </a:r>
            <a:endParaRPr lang="en-US" sz="1400" dirty="0" smtClean="0"/>
          </a:p>
          <a:p>
            <a:pPr lvl="1"/>
            <a:r>
              <a:rPr lang="en-US" sz="1400" dirty="0" err="1" smtClean="0"/>
              <a:t>superpixel</a:t>
            </a:r>
            <a:endParaRPr lang="en-US" sz="1400" dirty="0" smtClean="0"/>
          </a:p>
          <a:p>
            <a:pPr lvl="1"/>
            <a:r>
              <a:rPr lang="en-US" sz="1400" dirty="0" err="1" smtClean="0"/>
              <a:t>data_to_pixel</a:t>
            </a:r>
            <a:endParaRPr lang="en-US" sz="1400" dirty="0" smtClean="0"/>
          </a:p>
          <a:p>
            <a:pPr lvl="1"/>
            <a:r>
              <a:rPr lang="en-US" sz="1400" dirty="0" err="1"/>
              <a:t>p</a:t>
            </a:r>
            <a:r>
              <a:rPr lang="en-US" sz="1400" dirty="0" err="1" smtClean="0"/>
              <a:t>ixel_to_data</a:t>
            </a:r>
            <a:endParaRPr lang="en-US" sz="1400" dirty="0" smtClean="0"/>
          </a:p>
          <a:p>
            <a:pPr lvl="1"/>
            <a:r>
              <a:rPr lang="en-US" sz="1400" dirty="0" smtClean="0"/>
              <a:t>Max/min</a:t>
            </a:r>
          </a:p>
          <a:p>
            <a:r>
              <a:rPr lang="en-US" sz="1600" dirty="0" err="1" smtClean="0"/>
              <a:t>Subclassing</a:t>
            </a:r>
            <a:endParaRPr lang="en-US" sz="1600" dirty="0" smtClean="0"/>
          </a:p>
          <a:p>
            <a:r>
              <a:rPr lang="en-US" sz="1600" dirty="0" smtClean="0"/>
              <a:t>Shortcuts to meta parameters</a:t>
            </a:r>
            <a:endParaRPr lang="en-US" sz="1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2911960" y="2817031"/>
            <a:ext cx="1962768" cy="2814452"/>
            <a:chOff x="4770541" y="1460666"/>
            <a:chExt cx="1962768" cy="2814452"/>
          </a:xfrm>
        </p:grpSpPr>
        <p:sp>
          <p:nvSpPr>
            <p:cNvPr id="4" name="Snip Single Corner Rectangle 3"/>
            <p:cNvSpPr/>
            <p:nvPr/>
          </p:nvSpPr>
          <p:spPr>
            <a:xfrm>
              <a:off x="4770541" y="1460666"/>
              <a:ext cx="1962768" cy="2814452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892634" y="1681039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bg1"/>
                  </a:solidFill>
                </a:rPr>
                <a:t>GenericMap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7" name="Snip Single Corner Rectangle 6"/>
            <p:cNvSpPr/>
            <p:nvPr/>
          </p:nvSpPr>
          <p:spPr>
            <a:xfrm>
              <a:off x="5084218" y="2248233"/>
              <a:ext cx="1150328" cy="494968"/>
            </a:xfrm>
            <a:prstGeom prst="snip1Rect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/>
                <a:t>Meta</a:t>
              </a:r>
              <a:endParaRPr lang="en-US" sz="2400" dirty="0"/>
            </a:p>
          </p:txBody>
        </p:sp>
        <p:sp>
          <p:nvSpPr>
            <p:cNvPr id="8" name="Snip Single Corner Rectangle 7"/>
            <p:cNvSpPr/>
            <p:nvPr/>
          </p:nvSpPr>
          <p:spPr>
            <a:xfrm>
              <a:off x="5084218" y="2929859"/>
              <a:ext cx="1150328" cy="494968"/>
            </a:xfrm>
            <a:prstGeom prst="snip1Rect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Data</a:t>
              </a:r>
              <a:endParaRPr lang="en-US" sz="2400" dirty="0"/>
            </a:p>
          </p:txBody>
        </p:sp>
        <p:sp>
          <p:nvSpPr>
            <p:cNvPr id="9" name="Snip Single Corner Rectangle 8"/>
            <p:cNvSpPr/>
            <p:nvPr/>
          </p:nvSpPr>
          <p:spPr>
            <a:xfrm>
              <a:off x="5084218" y="3591911"/>
              <a:ext cx="1150328" cy="494968"/>
            </a:xfrm>
            <a:prstGeom prst="snip1Rect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axes</a:t>
              </a:r>
              <a:endParaRPr lang="en-US" sz="2400" dirty="0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r="8539"/>
          <a:stretch/>
        </p:blipFill>
        <p:spPr>
          <a:xfrm>
            <a:off x="4779148" y="2448995"/>
            <a:ext cx="4329783" cy="355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470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Subclassing</a:t>
            </a:r>
            <a:r>
              <a:rPr lang="en-US" dirty="0" smtClean="0"/>
              <a:t> </a:t>
            </a:r>
            <a:r>
              <a:rPr lang="en-US" dirty="0" err="1" smtClean="0"/>
              <a:t>GenericMap</a:t>
            </a:r>
            <a:endParaRPr lang="en-US" dirty="0"/>
          </a:p>
        </p:txBody>
      </p:sp>
      <p:sp>
        <p:nvSpPr>
          <p:cNvPr id="3" name="Snip Single Corner Rectangle 2"/>
          <p:cNvSpPr/>
          <p:nvPr/>
        </p:nvSpPr>
        <p:spPr>
          <a:xfrm>
            <a:off x="1557337" y="1685239"/>
            <a:ext cx="1443037" cy="48762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GenericMap</a:t>
            </a:r>
            <a:endParaRPr lang="en-US" dirty="0"/>
          </a:p>
        </p:txBody>
      </p:sp>
      <p:sp>
        <p:nvSpPr>
          <p:cNvPr id="4" name="Snip Single Corner Rectangle 3"/>
          <p:cNvSpPr/>
          <p:nvPr/>
        </p:nvSpPr>
        <p:spPr>
          <a:xfrm>
            <a:off x="3178172" y="1685239"/>
            <a:ext cx="1628776" cy="498434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EUVMap</a:t>
            </a:r>
            <a:endParaRPr lang="en-US" dirty="0"/>
          </a:p>
        </p:txBody>
      </p:sp>
      <p:sp>
        <p:nvSpPr>
          <p:cNvPr id="5" name="Snip Single Corner Rectangle 4"/>
          <p:cNvSpPr/>
          <p:nvPr/>
        </p:nvSpPr>
        <p:spPr>
          <a:xfrm>
            <a:off x="3178172" y="3077777"/>
            <a:ext cx="1628776" cy="498909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Magnetogram</a:t>
            </a:r>
            <a:endParaRPr lang="en-US" dirty="0"/>
          </a:p>
        </p:txBody>
      </p:sp>
      <p:sp>
        <p:nvSpPr>
          <p:cNvPr id="6" name="Snip Single Corner Rectangle 5"/>
          <p:cNvSpPr/>
          <p:nvPr/>
        </p:nvSpPr>
        <p:spPr>
          <a:xfrm>
            <a:off x="3178172" y="4392274"/>
            <a:ext cx="1443037" cy="487620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XrayMap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78171" y="1219202"/>
            <a:ext cx="1628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8" name="Snip Single Corner Rectangle 7"/>
          <p:cNvSpPr/>
          <p:nvPr/>
        </p:nvSpPr>
        <p:spPr>
          <a:xfrm>
            <a:off x="3178171" y="5695482"/>
            <a:ext cx="1641477" cy="508857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Coronagraph</a:t>
            </a:r>
            <a:endParaRPr lang="en-US" dirty="0"/>
          </a:p>
        </p:txBody>
      </p:sp>
      <p:sp>
        <p:nvSpPr>
          <p:cNvPr id="9" name="Snip Single Corner Rectangle 8"/>
          <p:cNvSpPr/>
          <p:nvPr/>
        </p:nvSpPr>
        <p:spPr>
          <a:xfrm>
            <a:off x="4937123" y="1685239"/>
            <a:ext cx="1443037" cy="498434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AIAMap</a:t>
            </a:r>
            <a:endParaRPr lang="en-US" dirty="0"/>
          </a:p>
        </p:txBody>
      </p:sp>
      <p:sp>
        <p:nvSpPr>
          <p:cNvPr id="10" name="Snip Single Corner Rectangle 9"/>
          <p:cNvSpPr/>
          <p:nvPr/>
        </p:nvSpPr>
        <p:spPr>
          <a:xfrm>
            <a:off x="4937120" y="2309021"/>
            <a:ext cx="1443037" cy="47562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EITMap</a:t>
            </a:r>
            <a:endParaRPr lang="en-US" dirty="0"/>
          </a:p>
        </p:txBody>
      </p:sp>
      <p:sp>
        <p:nvSpPr>
          <p:cNvPr id="11" name="Snip Single Corner Rectangle 10"/>
          <p:cNvSpPr/>
          <p:nvPr/>
        </p:nvSpPr>
        <p:spPr>
          <a:xfrm>
            <a:off x="4937120" y="3077777"/>
            <a:ext cx="1443037" cy="498909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HMIMap</a:t>
            </a:r>
            <a:endParaRPr lang="en-US" dirty="0"/>
          </a:p>
        </p:txBody>
      </p:sp>
      <p:sp>
        <p:nvSpPr>
          <p:cNvPr id="12" name="Snip Single Corner Rectangle 11"/>
          <p:cNvSpPr/>
          <p:nvPr/>
        </p:nvSpPr>
        <p:spPr>
          <a:xfrm>
            <a:off x="4937120" y="3673346"/>
            <a:ext cx="1443037" cy="498909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MDIMap</a:t>
            </a:r>
            <a:endParaRPr lang="en-US" dirty="0"/>
          </a:p>
        </p:txBody>
      </p:sp>
      <p:sp>
        <p:nvSpPr>
          <p:cNvPr id="13" name="Snip Single Corner Rectangle 12"/>
          <p:cNvSpPr/>
          <p:nvPr/>
        </p:nvSpPr>
        <p:spPr>
          <a:xfrm>
            <a:off x="4937119" y="4380985"/>
            <a:ext cx="1443037" cy="498909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XRTMap</a:t>
            </a:r>
            <a:endParaRPr lang="en-US" dirty="0"/>
          </a:p>
        </p:txBody>
      </p:sp>
      <p:sp>
        <p:nvSpPr>
          <p:cNvPr id="14" name="Snip Single Corner Rectangle 13"/>
          <p:cNvSpPr/>
          <p:nvPr/>
        </p:nvSpPr>
        <p:spPr>
          <a:xfrm>
            <a:off x="4937118" y="5055032"/>
            <a:ext cx="1443037" cy="498909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RHESSIMap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37118" y="1228338"/>
            <a:ext cx="1443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Instrument</a:t>
            </a:r>
            <a:endParaRPr lang="en-US" dirty="0"/>
          </a:p>
        </p:txBody>
      </p:sp>
      <p:sp>
        <p:nvSpPr>
          <p:cNvPr id="16" name="Snip Single Corner Rectangle 15"/>
          <p:cNvSpPr/>
          <p:nvPr/>
        </p:nvSpPr>
        <p:spPr>
          <a:xfrm>
            <a:off x="4937118" y="5705430"/>
            <a:ext cx="1443037" cy="498909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LASCOMap</a:t>
            </a:r>
            <a:endParaRPr lang="en-US" dirty="0"/>
          </a:p>
        </p:txBody>
      </p:sp>
      <p:cxnSp>
        <p:nvCxnSpPr>
          <p:cNvPr id="18" name="Elbow Connector 17"/>
          <p:cNvCxnSpPr>
            <a:stCxn id="3" idx="0"/>
            <a:endCxn id="5" idx="2"/>
          </p:cNvCxnSpPr>
          <p:nvPr/>
        </p:nvCxnSpPr>
        <p:spPr>
          <a:xfrm>
            <a:off x="3000374" y="1929049"/>
            <a:ext cx="177798" cy="139818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endCxn id="6" idx="2"/>
          </p:cNvCxnSpPr>
          <p:nvPr/>
        </p:nvCxnSpPr>
        <p:spPr>
          <a:xfrm rot="16200000" flipH="1">
            <a:off x="1733404" y="3191316"/>
            <a:ext cx="2711736" cy="17779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3" idx="0"/>
            <a:endCxn id="8" idx="2"/>
          </p:cNvCxnSpPr>
          <p:nvPr/>
        </p:nvCxnSpPr>
        <p:spPr>
          <a:xfrm>
            <a:off x="3000374" y="1929049"/>
            <a:ext cx="177797" cy="402086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3" idx="0"/>
            <a:endCxn id="4" idx="2"/>
          </p:cNvCxnSpPr>
          <p:nvPr/>
        </p:nvCxnSpPr>
        <p:spPr>
          <a:xfrm>
            <a:off x="3000374" y="1929049"/>
            <a:ext cx="177798" cy="5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4" idx="0"/>
            <a:endCxn id="10" idx="2"/>
          </p:cNvCxnSpPr>
          <p:nvPr/>
        </p:nvCxnSpPr>
        <p:spPr>
          <a:xfrm>
            <a:off x="4806948" y="1934456"/>
            <a:ext cx="130172" cy="61237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>
            <a:off x="4818057" y="3358066"/>
            <a:ext cx="130172" cy="61237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6" idx="0"/>
            <a:endCxn id="14" idx="2"/>
          </p:cNvCxnSpPr>
          <p:nvPr/>
        </p:nvCxnSpPr>
        <p:spPr>
          <a:xfrm>
            <a:off x="4621209" y="4636084"/>
            <a:ext cx="315909" cy="66840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4" idx="0"/>
            <a:endCxn id="9" idx="2"/>
          </p:cNvCxnSpPr>
          <p:nvPr/>
        </p:nvCxnSpPr>
        <p:spPr>
          <a:xfrm>
            <a:off x="4806948" y="1934456"/>
            <a:ext cx="1301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5" idx="0"/>
            <a:endCxn id="11" idx="2"/>
          </p:cNvCxnSpPr>
          <p:nvPr/>
        </p:nvCxnSpPr>
        <p:spPr>
          <a:xfrm>
            <a:off x="4806948" y="3327232"/>
            <a:ext cx="1301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6" idx="0"/>
            <a:endCxn id="13" idx="2"/>
          </p:cNvCxnSpPr>
          <p:nvPr/>
        </p:nvCxnSpPr>
        <p:spPr>
          <a:xfrm flipV="1">
            <a:off x="4621209" y="4630440"/>
            <a:ext cx="315910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8" idx="0"/>
            <a:endCxn id="16" idx="2"/>
          </p:cNvCxnSpPr>
          <p:nvPr/>
        </p:nvCxnSpPr>
        <p:spPr>
          <a:xfrm>
            <a:off x="4819648" y="5949911"/>
            <a:ext cx="117470" cy="49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078157" y="6363885"/>
            <a:ext cx="200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Does not yet exist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0325" y="1522143"/>
            <a:ext cx="256653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Instrument classes provide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Placeholder for instrument specific tasks like data prepping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Provides proper data scaling and </a:t>
            </a:r>
            <a:r>
              <a:rPr lang="en-US" dirty="0" err="1" smtClean="0"/>
              <a:t>colormaps</a:t>
            </a:r>
            <a:r>
              <a:rPr lang="en-US" dirty="0" smtClean="0"/>
              <a:t> for plotting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hlinkClick r:id="rId2"/>
              </a:rPr>
              <a:t>Relevant documentation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Backend uses it to standardize the data input (makes it easier for new </a:t>
            </a:r>
            <a:r>
              <a:rPr lang="en-US" dirty="0" err="1" smtClean="0"/>
              <a:t>devs</a:t>
            </a:r>
            <a:r>
              <a:rPr lang="en-US" dirty="0" smtClean="0"/>
              <a:t> to add new instrument support)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4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MapCube</a:t>
            </a:r>
            <a:r>
              <a:rPr lang="en-US" dirty="0" smtClean="0"/>
              <a:t> &amp; </a:t>
            </a:r>
            <a:r>
              <a:rPr lang="en-US" dirty="0" err="1" smtClean="0"/>
              <a:t>CompositeMap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MapCube</a:t>
            </a:r>
            <a:endParaRPr lang="en-US" dirty="0" smtClean="0"/>
          </a:p>
          <a:p>
            <a:pPr lvl="1"/>
            <a:r>
              <a:rPr lang="en-US" dirty="0" smtClean="0"/>
              <a:t>An </a:t>
            </a:r>
            <a:r>
              <a:rPr lang="en-US" dirty="0"/>
              <a:t>ordered list of </a:t>
            </a:r>
            <a:r>
              <a:rPr lang="en-US" dirty="0" smtClean="0"/>
              <a:t>same subclass of maps</a:t>
            </a:r>
            <a:r>
              <a:rPr lang="en-US" dirty="0"/>
              <a:t>. By default, the maps are ordered by their observation date, from earlier maps to later maps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Plotting provides animation</a:t>
            </a:r>
          </a:p>
          <a:p>
            <a:pPr lvl="1"/>
            <a:r>
              <a:rPr lang="en-US" dirty="0" smtClean="0"/>
              <a:t>Provides alignment capabilities</a:t>
            </a:r>
          </a:p>
          <a:p>
            <a:r>
              <a:rPr lang="en-US" dirty="0" err="1" smtClean="0"/>
              <a:t>CompositeMap</a:t>
            </a:r>
            <a:endParaRPr lang="en-US" dirty="0" smtClean="0"/>
          </a:p>
          <a:p>
            <a:pPr lvl="1"/>
            <a:r>
              <a:rPr lang="en-US" dirty="0" smtClean="0"/>
              <a:t>An unordered list of any map (usually from the same time)</a:t>
            </a:r>
          </a:p>
          <a:p>
            <a:pPr lvl="1"/>
            <a:r>
              <a:rPr lang="en-US" dirty="0" smtClean="0"/>
              <a:t>Provides tools to </a:t>
            </a:r>
            <a:r>
              <a:rPr lang="en-US" dirty="0" err="1" smtClean="0"/>
              <a:t>overplot</a:t>
            </a:r>
            <a:r>
              <a:rPr lang="en-US" dirty="0" smtClean="0"/>
              <a:t> data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82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Solar constants (using </a:t>
            </a:r>
            <a:r>
              <a:rPr lang="en-US" dirty="0" err="1" smtClean="0"/>
              <a:t>astropy</a:t>
            </a:r>
            <a:r>
              <a:rPr lang="en-US" dirty="0" smtClean="0"/>
              <a:t> units)</a:t>
            </a:r>
          </a:p>
          <a:p>
            <a:r>
              <a:rPr lang="en-US" dirty="0" smtClean="0"/>
              <a:t>GUI</a:t>
            </a:r>
          </a:p>
          <a:p>
            <a:r>
              <a:rPr lang="en-US" dirty="0" smtClean="0"/>
              <a:t>Database (for local files)</a:t>
            </a:r>
          </a:p>
          <a:p>
            <a:r>
              <a:rPr lang="en-US" dirty="0" smtClean="0"/>
              <a:t>Solar Event information search (HEK)</a:t>
            </a:r>
          </a:p>
          <a:p>
            <a:r>
              <a:rPr lang="en-US" dirty="0" smtClean="0"/>
              <a:t>Coordinate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34855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9892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More needed on other data objects</a:t>
            </a:r>
          </a:p>
          <a:p>
            <a:r>
              <a:rPr lang="en-US" i="1" dirty="0" smtClean="0"/>
              <a:t>Daniel </a:t>
            </a:r>
            <a:r>
              <a:rPr lang="en-US" i="1" dirty="0"/>
              <a:t>K. Inouye Solar Telescope (DKIST, formerly the Advanced Technology Solar Telescope, ATST) </a:t>
            </a:r>
            <a:r>
              <a:rPr lang="en-US" dirty="0"/>
              <a:t>s</a:t>
            </a:r>
            <a:r>
              <a:rPr lang="en-US" dirty="0" smtClean="0"/>
              <a:t>upport likely</a:t>
            </a:r>
            <a:endParaRPr lang="en-US" dirty="0"/>
          </a:p>
          <a:p>
            <a:r>
              <a:rPr lang="en-US" dirty="0"/>
              <a:t>Google Summer of </a:t>
            </a:r>
            <a:r>
              <a:rPr lang="en-US" dirty="0" smtClean="0"/>
              <a:t>Code 2016!</a:t>
            </a:r>
            <a:endParaRPr lang="en-US" dirty="0"/>
          </a:p>
          <a:p>
            <a:r>
              <a:rPr lang="en-US" dirty="0" smtClean="0"/>
              <a:t>Conference Ideas</a:t>
            </a:r>
          </a:p>
          <a:p>
            <a:pPr lvl="1"/>
            <a:r>
              <a:rPr lang="en-US" dirty="0" err="1" smtClean="0"/>
              <a:t>NDData</a:t>
            </a:r>
            <a:r>
              <a:rPr lang="en-US" dirty="0" smtClean="0"/>
              <a:t> structure discussion</a:t>
            </a:r>
          </a:p>
          <a:p>
            <a:pPr lvl="1"/>
            <a:r>
              <a:rPr lang="en-US" dirty="0" smtClean="0"/>
              <a:t>WCS update discussion</a:t>
            </a:r>
          </a:p>
          <a:p>
            <a:pPr lvl="1"/>
            <a:r>
              <a:rPr lang="en-US" dirty="0" err="1" smtClean="0"/>
              <a:t>Astropy</a:t>
            </a:r>
            <a:r>
              <a:rPr lang="en-US" dirty="0" smtClean="0"/>
              <a:t> models discussion</a:t>
            </a:r>
          </a:p>
          <a:p>
            <a:pPr lvl="2"/>
            <a:r>
              <a:rPr lang="en-US" dirty="0" smtClean="0"/>
              <a:t>Add emission mechanisms (black-body, </a:t>
            </a:r>
            <a:r>
              <a:rPr lang="en-US" dirty="0"/>
              <a:t>free-free </a:t>
            </a:r>
            <a:r>
              <a:rPr lang="en-US" dirty="0" smtClean="0"/>
              <a:t>bremsstrahlung</a:t>
            </a:r>
            <a:r>
              <a:rPr lang="en-US" dirty="0"/>
              <a:t>, </a:t>
            </a:r>
            <a:r>
              <a:rPr lang="en-US" dirty="0" smtClean="0"/>
              <a:t>etc.)</a:t>
            </a:r>
          </a:p>
          <a:p>
            <a:pPr lvl="1"/>
            <a:r>
              <a:rPr lang="en-US" dirty="0" smtClean="0"/>
              <a:t>Spectrum Sprint or Project</a:t>
            </a:r>
          </a:p>
          <a:p>
            <a:pPr lvl="1"/>
            <a:r>
              <a:rPr lang="en-US" dirty="0"/>
              <a:t>Meta object </a:t>
            </a:r>
            <a:r>
              <a:rPr lang="en-US" dirty="0" smtClean="0"/>
              <a:t>Sprint or Project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11649</TotalTime>
  <Words>799</Words>
  <Application>Microsoft Macintosh PowerPoint</Application>
  <PresentationFormat>On-screen Show (4:3)</PresentationFormat>
  <Paragraphs>170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Arial</vt:lpstr>
      <vt:lpstr>Office Theme</vt:lpstr>
      <vt:lpstr>PowerPoint Presentation</vt:lpstr>
      <vt:lpstr>Background</vt:lpstr>
      <vt:lpstr>What problem is SunPy trying to solve</vt:lpstr>
      <vt:lpstr>What is SunPy</vt:lpstr>
      <vt:lpstr>Where is SunPy now</vt:lpstr>
      <vt:lpstr>Governance</vt:lpstr>
      <vt:lpstr>Mile-High Overview</vt:lpstr>
      <vt:lpstr>Supported Missions/Instruments</vt:lpstr>
      <vt:lpstr>SunPy Structure</vt:lpstr>
      <vt:lpstr>GenericMap</vt:lpstr>
      <vt:lpstr>Subclassing GenericMap</vt:lpstr>
      <vt:lpstr>MapCube &amp; CompositeMap</vt:lpstr>
      <vt:lpstr>Utilities</vt:lpstr>
      <vt:lpstr>The Future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SunPy</dc:title>
  <dc:creator>Steven Christe</dc:creator>
  <cp:lastModifiedBy>Steven Christe</cp:lastModifiedBy>
  <cp:revision>48</cp:revision>
  <dcterms:created xsi:type="dcterms:W3CDTF">2016-03-14T17:02:58Z</dcterms:created>
  <dcterms:modified xsi:type="dcterms:W3CDTF">2016-03-29T16:28:40Z</dcterms:modified>
</cp:coreProperties>
</file>