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66" userDrawn="1">
          <p15:clr>
            <a:srgbClr val="A4A3A4"/>
          </p15:clr>
        </p15:guide>
        <p15:guide id="2" orient="horz" pos="6159">
          <p15:clr>
            <a:srgbClr val="A4A3A4"/>
          </p15:clr>
        </p15:guide>
        <p15:guide id="3" pos="2160">
          <p15:clr>
            <a:srgbClr val="A4A3A4"/>
          </p15:clr>
        </p15:guide>
        <p15:guide id="4" pos="3203">
          <p15:clr>
            <a:srgbClr val="A4A3A4"/>
          </p15:clr>
        </p15:guide>
        <p15:guide id="5" pos="11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7BF"/>
    <a:srgbClr val="00C6A3"/>
    <a:srgbClr val="00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01" autoAdjust="0"/>
    <p:restoredTop sz="97735"/>
  </p:normalViewPr>
  <p:slideViewPr>
    <p:cSldViewPr>
      <p:cViewPr>
        <p:scale>
          <a:sx n="110" d="100"/>
          <a:sy n="110" d="100"/>
        </p:scale>
        <p:origin x="-2550" y="-72"/>
      </p:cViewPr>
      <p:guideLst>
        <p:guide orient="horz" pos="2666"/>
        <p:guide orient="horz" pos="6159"/>
        <p:guide pos="2160"/>
        <p:guide pos="3203"/>
        <p:guide pos="11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A577-8356-41AA-A8FA-72D3C51F6D3C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D8D96-410C-4C07-868E-4E55B7FBD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51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7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84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3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90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52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8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71903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66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50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4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87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4412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96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4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386387" y="396706"/>
            <a:ext cx="1671638" cy="845220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71478" y="396706"/>
            <a:ext cx="4900613" cy="845220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77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F92-7CB3-4635-8715-687E6C4F8A1A}" type="datetimeFigureOut">
              <a:rPr lang="de-DE" smtClean="0"/>
              <a:t>31.03.2021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401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79B17-B74F-4D1A-9517-F80AE0B3B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93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or.org/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hyperlink" Target="https://orcid.org/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alition-s.org/technical-guidance_and_requirements/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creativecommons.org/about/cclicenses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hyperlink" Target="https://open-access.network/startseite" TargetMode="External"/><Relationship Id="rId1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/>
          <p:cNvGrpSpPr/>
          <p:nvPr/>
        </p:nvGrpSpPr>
        <p:grpSpPr>
          <a:xfrm>
            <a:off x="4076906" y="56456"/>
            <a:ext cx="2632583" cy="629372"/>
            <a:chOff x="4072210" y="272480"/>
            <a:chExt cx="2632583" cy="629372"/>
          </a:xfrm>
        </p:grpSpPr>
        <p:pic>
          <p:nvPicPr>
            <p:cNvPr id="41" name="Picture 5" descr="https://upload.wikimedia.org/wikipedia/commons/thumb/5/5c/BMBF_Logo.svg/640px-BMBF_Logo.svg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066" y="361852"/>
              <a:ext cx="872727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3" descr="\\tib.tibub.de\DFS0\Home\BrinkenH\Documents\open-access.network\Logos\TIB_Logo_45_RGB_Grey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629"/>
            <a:stretch/>
          </p:blipFill>
          <p:spPr bwMode="auto">
            <a:xfrm>
              <a:off x="4197791" y="478170"/>
              <a:ext cx="480878" cy="304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31983" y="273479"/>
              <a:ext cx="1062164" cy="610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feld 3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C2164EF-1871-394B-B7A2-70F37D31FD9D}"/>
                </a:ext>
              </a:extLst>
            </p:cNvPr>
            <p:cNvSpPr txBox="1"/>
            <p:nvPr/>
          </p:nvSpPr>
          <p:spPr>
            <a:xfrm>
              <a:off x="4999178" y="272480"/>
              <a:ext cx="71957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IM RAHMEN 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feld 3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C2164EF-1871-394B-B7A2-70F37D31FD9D}"/>
                </a:ext>
              </a:extLst>
            </p:cNvPr>
            <p:cNvSpPr txBox="1"/>
            <p:nvPr/>
          </p:nvSpPr>
          <p:spPr>
            <a:xfrm>
              <a:off x="4072210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>
                  <a:latin typeface="Arial Narrow" panose="020B0606020202030204" pitchFamily="34" charset="0"/>
                  <a:cs typeface="Arial" panose="020B0604020202020204" pitchFamily="34" charset="0"/>
                </a:rPr>
                <a:t>GESTALTET </a:t>
              </a:r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VON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3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C2164EF-1871-394B-B7A2-70F37D31FD9D}"/>
                </a:ext>
              </a:extLst>
            </p:cNvPr>
            <p:cNvSpPr txBox="1"/>
            <p:nvPr/>
          </p:nvSpPr>
          <p:spPr>
            <a:xfrm>
              <a:off x="5925717" y="272480"/>
              <a:ext cx="72000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5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GEFÖRDERT VOM</a:t>
              </a:r>
              <a:endParaRPr lang="de-DE" sz="5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FE2507E8-8012-D544-9D76-F1B8576F0240}"/>
              </a:ext>
            </a:extLst>
          </p:cNvPr>
          <p:cNvSpPr txBox="1"/>
          <p:nvPr/>
        </p:nvSpPr>
        <p:spPr>
          <a:xfrm>
            <a:off x="1279987" y="2216696"/>
            <a:ext cx="5159397" cy="7186583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Offene &amp; gerechte 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Wissenschaftskommunikation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priorisieren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Falls noch kein Open-Access-Geschäftsmodell vorhanden, Umstellung oder Neugründung in Erwägung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ziehen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Ein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reines Open-Access-Geschäftsmodell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z. B. Gold Open Access) und kein hybrides Modell wählen </a:t>
            </a: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Aktiv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 Bibliotheken &amp; anderen Wissenschaftseinrichtung an der Etablierung von Finanzierungsmodellen ohne Autorengebühren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arbeiten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für offene Wissenschaftskommunikation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umsetzen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Lizenzen verwenden, bei denen die Nutzungsrechte bei den Autor*innen bleiben und die auf die weite Verbreitung &amp; Nachnutzung abzielen (Empfehlung: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CC BY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Bei allen Publikationen internationale Empfehlungen (z. B. Richtlinien von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Plan 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 berücksichtigen</a:t>
            </a:r>
          </a:p>
          <a:p>
            <a:pPr marL="354013" indent="-1714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Eindeutige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Identifikatoren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für Autor*innen &amp; Einrichtungen verwenden, um Publikationen eindeutig zu vernetzen &amp; die Sichtbarkeit zu erhöhen (Empfehlung: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ORCiD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ROR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Für Transparenz sorgen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Transparente Prozesse einführen (z. B. Open Peer Review)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Kosten transparent &amp; fair kalkulieren (APCs, BPCs etc.)</a:t>
            </a:r>
          </a:p>
          <a:p>
            <a:pPr marL="354013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Leistungen klar benennen</a:t>
            </a:r>
          </a:p>
          <a:p>
            <a:pPr marL="354013" indent="-171450">
              <a:buFont typeface="Arial" panose="020B0604020202020204" pitchFamily="34" charset="0"/>
              <a:buChar char="•"/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/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buFont typeface="Arial" panose="020B0604020202020204" pitchFamily="34" charset="0"/>
              <a:buChar char="•"/>
            </a:pP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F6A8A4E8-6E74-9246-960E-C9F9E98B3700}"/>
              </a:ext>
            </a:extLst>
          </p:cNvPr>
          <p:cNvSpPr txBox="1"/>
          <p:nvPr/>
        </p:nvSpPr>
        <p:spPr>
          <a:xfrm>
            <a:off x="176763" y="408945"/>
            <a:ext cx="4870853" cy="101566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 Access unterstützen</a:t>
            </a:r>
          </a:p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Praxistipps für Verlage und Journale</a:t>
            </a:r>
          </a:p>
          <a:p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="" xmlns:a16="http://schemas.microsoft.com/office/drawing/2014/main" id="{37CC4C3D-6E29-1344-B2EA-C0343D5C1E68}"/>
              </a:ext>
            </a:extLst>
          </p:cNvPr>
          <p:cNvSpPr txBox="1"/>
          <p:nvPr/>
        </p:nvSpPr>
        <p:spPr>
          <a:xfrm>
            <a:off x="2529805" y="9330680"/>
            <a:ext cx="4151431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Mehr Informationen auf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open-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access.network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2" descr="Creative Commons Namensnennung 4.0 International Lizenz">
            <a:extLst>
              <a:ext uri="{FF2B5EF4-FFF2-40B4-BE49-F238E27FC236}">
                <a16:creationId xmlns="" xmlns:a16="http://schemas.microsoft.com/office/drawing/2014/main" id="{124C532F-13B2-6144-BF0F-96DB3235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32" y="9597615"/>
            <a:ext cx="483704" cy="17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feld 39">
            <a:extLst>
              <a:ext uri="{FF2B5EF4-FFF2-40B4-BE49-F238E27FC236}">
                <a16:creationId xmlns="" xmlns:a16="http://schemas.microsoft.com/office/drawing/2014/main" id="{FE2507E8-8012-D544-9D76-F1B8576F0240}"/>
              </a:ext>
            </a:extLst>
          </p:cNvPr>
          <p:cNvSpPr txBox="1"/>
          <p:nvPr/>
        </p:nvSpPr>
        <p:spPr>
          <a:xfrm>
            <a:off x="163816" y="1208584"/>
            <a:ext cx="6361528" cy="646331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Verlage und Journale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unterstützen Wissenschaftler*innen bei der Veröffentlichung und Verbreitung von Forschungsergebnissen und sind damit wichtige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Akteure des wissenschaftlichen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Publikationssystems.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Sie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können: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349478" y="6897296"/>
            <a:ext cx="720000" cy="720000"/>
            <a:chOff x="47798" y="6249144"/>
            <a:chExt cx="663054" cy="663054"/>
          </a:xfrm>
        </p:grpSpPr>
        <p:sp>
          <p:nvSpPr>
            <p:cNvPr id="64" name="Ellipse 63"/>
            <p:cNvSpPr/>
            <p:nvPr/>
          </p:nvSpPr>
          <p:spPr>
            <a:xfrm>
              <a:off x="47798" y="6249144"/>
              <a:ext cx="663054" cy="66305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31" name="Picture 7" descr="\\tib.tibub.de\DFS0\Home\BrinkenH\Documents\Bilder\PNG\PNG\exposure.png"/>
            <p:cNvPicPr>
              <a:picLocks noChangeAspect="1" noChangeArrowheads="1"/>
            </p:cNvPicPr>
            <p:nvPr/>
          </p:nvPicPr>
          <p:blipFill>
            <a:blip r:embed="rId11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21" y="6306138"/>
              <a:ext cx="530443" cy="530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uppieren 23"/>
          <p:cNvGrpSpPr/>
          <p:nvPr/>
        </p:nvGrpSpPr>
        <p:grpSpPr>
          <a:xfrm>
            <a:off x="349478" y="2247563"/>
            <a:ext cx="720000" cy="720000"/>
            <a:chOff x="340029" y="6960152"/>
            <a:chExt cx="720000" cy="720000"/>
          </a:xfrm>
        </p:grpSpPr>
        <p:sp>
          <p:nvSpPr>
            <p:cNvPr id="25" name="Ellipse 24"/>
            <p:cNvSpPr/>
            <p:nvPr/>
          </p:nvSpPr>
          <p:spPr>
            <a:xfrm>
              <a:off x="340029" y="6960152"/>
              <a:ext cx="720000" cy="72000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Picture 5" descr="\\tib.tibub.de\DFS0\Home\BrinkenH\Documents\Bilder\PNG\PNG\exclamation_mark.png"/>
            <p:cNvPicPr>
              <a:picLocks noChangeAspect="1" noChangeArrowheads="1"/>
            </p:cNvPicPr>
            <p:nvPr/>
          </p:nvPicPr>
          <p:blipFill>
            <a:blip r:embed="rId1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956" y="7032152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uppieren 27"/>
          <p:cNvGrpSpPr/>
          <p:nvPr/>
        </p:nvGrpSpPr>
        <p:grpSpPr>
          <a:xfrm>
            <a:off x="349478" y="4572430"/>
            <a:ext cx="720000" cy="720000"/>
            <a:chOff x="47798" y="4316177"/>
            <a:chExt cx="663054" cy="663054"/>
          </a:xfrm>
        </p:grpSpPr>
        <p:sp>
          <p:nvSpPr>
            <p:cNvPr id="29" name="Ellipse 28"/>
            <p:cNvSpPr/>
            <p:nvPr/>
          </p:nvSpPr>
          <p:spPr>
            <a:xfrm>
              <a:off x="47798" y="4316177"/>
              <a:ext cx="663054" cy="66305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0" name="Picture 5" descr="\\tib.tibub.de\DFS0\Home\BrinkenH\Documents\Bilder\PNG\PNG\open_licenses.png"/>
            <p:cNvPicPr>
              <a:picLocks noChangeAspect="1" noChangeArrowheads="1"/>
            </p:cNvPicPr>
            <p:nvPr/>
          </p:nvPicPr>
          <p:blipFill>
            <a:blip r:embed="rId1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0" y="4381356"/>
              <a:ext cx="530443" cy="530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Textfeld 30">
            <a:extLst>
              <a:ext uri="{FF2B5EF4-FFF2-40B4-BE49-F238E27FC236}">
                <a16:creationId xmlns="" xmlns:a16="http://schemas.microsoft.com/office/drawing/2014/main" id="{9F2F1C8E-D8D7-CB46-9E7A-57270DB555AC}"/>
              </a:ext>
            </a:extLst>
          </p:cNvPr>
          <p:cNvSpPr txBox="1"/>
          <p:nvPr/>
        </p:nvSpPr>
        <p:spPr>
          <a:xfrm>
            <a:off x="1015232" y="9582778"/>
            <a:ext cx="5137438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Dieses Werk ist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unter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einer </a:t>
            </a:r>
            <a:r>
              <a:rPr lang="de-DE" sz="9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Creative </a:t>
            </a:r>
            <a:r>
              <a:rPr lang="de-DE" sz="9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lang="de-DE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Namensnennung 4.0 International 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Lizenz</a:t>
            </a:r>
            <a:r>
              <a:rPr lang="de-DE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lizenziert.</a:t>
            </a:r>
            <a:endParaRPr lang="de-DE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12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00AA8B"/>
      </a:dk2>
      <a:lt2>
        <a:srgbClr val="EEECE1"/>
      </a:lt2>
      <a:accent1>
        <a:srgbClr val="00AA8B"/>
      </a:accent1>
      <a:accent2>
        <a:srgbClr val="F2DC00"/>
      </a:accent2>
      <a:accent3>
        <a:srgbClr val="717E86"/>
      </a:accent3>
      <a:accent4>
        <a:srgbClr val="D58A3A"/>
      </a:accent4>
      <a:accent5>
        <a:srgbClr val="34548B"/>
      </a:accent5>
      <a:accent6>
        <a:srgbClr val="D8D8D8"/>
      </a:accent6>
      <a:hlink>
        <a:srgbClr val="4F81BD"/>
      </a:hlink>
      <a:folHlink>
        <a:srgbClr val="4F81BD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A4-Papier (210x297 mm)</PresentationFormat>
  <Paragraphs>23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TIB/UB Hannover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Team TIB</dc:creator>
  <cp:lastModifiedBy>Team TIB</cp:lastModifiedBy>
  <cp:revision>99</cp:revision>
  <dcterms:created xsi:type="dcterms:W3CDTF">2020-11-19T06:29:20Z</dcterms:created>
  <dcterms:modified xsi:type="dcterms:W3CDTF">2021-03-31T12:56:29Z</dcterms:modified>
</cp:coreProperties>
</file>