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Ubuntu"/>
      <p:regular r:id="rId53"/>
      <p:bold r:id="rId54"/>
      <p:italic r:id="rId55"/>
      <p:boldItalic r:id="rId56"/>
    </p:embeddedFont>
    <p:embeddedFont>
      <p:font typeface="Roboto Thin"/>
      <p:regular r:id="rId57"/>
      <p:bold r:id="rId58"/>
      <p:italic r:id="rId59"/>
      <p:boldItalic r:id="rId60"/>
    </p:embeddedFont>
    <p:embeddedFont>
      <p:font typeface="Roboto Medium"/>
      <p:regular r:id="rId61"/>
      <p:bold r:id="rId62"/>
      <p:italic r:id="rId63"/>
      <p:boldItalic r:id="rId64"/>
    </p:embeddedFont>
    <p:embeddedFont>
      <p:font typeface="Roboto"/>
      <p:regular r:id="rId65"/>
      <p:bold r:id="rId66"/>
      <p:italic r:id="rId67"/>
      <p:boldItalic r:id="rId68"/>
    </p:embeddedFont>
    <p:embeddedFont>
      <p:font typeface="Open Sans"/>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73" roundtripDataSignature="AMtx7mh7DJjeCWPMb/ctB15ZPwBbQSOy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6CEBE5-913A-4755-8C02-FB76FF77566A}">
  <a:tblStyle styleId="{C06CEBE5-913A-4755-8C02-FB76FF77566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customschemas.google.com/relationships/presentationmetadata" Target="metadata"/><Relationship Id="rId72" Type="http://schemas.openxmlformats.org/officeDocument/2006/relationships/font" Target="fonts/OpenSans-boldItalic.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OpenSans-italic.fntdata"/><Relationship Id="rId70" Type="http://schemas.openxmlformats.org/officeDocument/2006/relationships/font" Target="fonts/OpenSans-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Medium-bold.fntdata"/><Relationship Id="rId61" Type="http://schemas.openxmlformats.org/officeDocument/2006/relationships/font" Target="fonts/RobotoMedium-regular.fntdata"/><Relationship Id="rId20" Type="http://schemas.openxmlformats.org/officeDocument/2006/relationships/slide" Target="slides/slide14.xml"/><Relationship Id="rId64" Type="http://schemas.openxmlformats.org/officeDocument/2006/relationships/font" Target="fonts/RobotoMedium-boldItalic.fntdata"/><Relationship Id="rId63" Type="http://schemas.openxmlformats.org/officeDocument/2006/relationships/font" Target="fonts/RobotoMedium-italic.fntdata"/><Relationship Id="rId22" Type="http://schemas.openxmlformats.org/officeDocument/2006/relationships/slide" Target="slides/slide16.xml"/><Relationship Id="rId66" Type="http://schemas.openxmlformats.org/officeDocument/2006/relationships/font" Target="fonts/Roboto-bold.fntdata"/><Relationship Id="rId21" Type="http://schemas.openxmlformats.org/officeDocument/2006/relationships/slide" Target="slides/slide15.xml"/><Relationship Id="rId65" Type="http://schemas.openxmlformats.org/officeDocument/2006/relationships/font" Target="fonts/Roboto-regular.fntdata"/><Relationship Id="rId24" Type="http://schemas.openxmlformats.org/officeDocument/2006/relationships/slide" Target="slides/slide18.xml"/><Relationship Id="rId68" Type="http://schemas.openxmlformats.org/officeDocument/2006/relationships/font" Target="fonts/Roboto-boldItalic.fntdata"/><Relationship Id="rId23" Type="http://schemas.openxmlformats.org/officeDocument/2006/relationships/slide" Target="slides/slide17.xml"/><Relationship Id="rId67" Type="http://schemas.openxmlformats.org/officeDocument/2006/relationships/font" Target="fonts/Roboto-italic.fntdata"/><Relationship Id="rId60" Type="http://schemas.openxmlformats.org/officeDocument/2006/relationships/font" Target="fonts/RobotoThin-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OpenSans-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Ubuntu-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Ubuntu-italic.fntdata"/><Relationship Id="rId10" Type="http://schemas.openxmlformats.org/officeDocument/2006/relationships/slide" Target="slides/slide4.xml"/><Relationship Id="rId54" Type="http://schemas.openxmlformats.org/officeDocument/2006/relationships/font" Target="fonts/Ubuntu-bold.fntdata"/><Relationship Id="rId13" Type="http://schemas.openxmlformats.org/officeDocument/2006/relationships/slide" Target="slides/slide7.xml"/><Relationship Id="rId57" Type="http://schemas.openxmlformats.org/officeDocument/2006/relationships/font" Target="fonts/RobotoThin-regular.fntdata"/><Relationship Id="rId12" Type="http://schemas.openxmlformats.org/officeDocument/2006/relationships/slide" Target="slides/slide6.xml"/><Relationship Id="rId56" Type="http://schemas.openxmlformats.org/officeDocument/2006/relationships/font" Target="fonts/Ubuntu-boldItalic.fntdata"/><Relationship Id="rId15" Type="http://schemas.openxmlformats.org/officeDocument/2006/relationships/slide" Target="slides/slide9.xml"/><Relationship Id="rId59" Type="http://schemas.openxmlformats.org/officeDocument/2006/relationships/font" Target="fonts/RobotoThin-italic.fntdata"/><Relationship Id="rId14" Type="http://schemas.openxmlformats.org/officeDocument/2006/relationships/slide" Target="slides/slide8.xml"/><Relationship Id="rId58" Type="http://schemas.openxmlformats.org/officeDocument/2006/relationships/font" Target="fonts/RobotoThin-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8d3948e7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g8d3948e7e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916a9f6a68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g916a9f6a68_1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Make sure the name is on the screen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fbdd2234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8fbdd22349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dd0dcf127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8dd0dcf127_5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Make sure the name is on the screen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d3948e7eb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8d3948e7eb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Make sure the name is on the screen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8dd0dcf12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8dd0dcf127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d3948e7eb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8d3948e7eb_0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d3948e7eb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8d3948e7eb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90baa3d798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90baa3d798_0_6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often scattered and not centralised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outdated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funds to </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collect data</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train people to handle data (data literacy)</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specialists to analyse data</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quality assurance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cleaned or presentable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accurate and representative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checked for sensitivity and privacy concerns</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Administrative data is hard to collect</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hard to disaggregate</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Narrow the gap between program implementation and research.</a:t>
            </a:r>
            <a:endParaRPr sz="1400">
              <a:solidFill>
                <a:srgbClr val="1B1F22"/>
              </a:solidFill>
              <a:latin typeface="Open Sans"/>
              <a:ea typeface="Open Sans"/>
              <a:cs typeface="Open Sans"/>
              <a:sym typeface="Open Sans"/>
            </a:endParaRPr>
          </a:p>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90baa3d798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90baa3d798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often scattered and not centralised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outdated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funds to </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collect data</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train people to handle data (data literacy)</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specialists to analyse data</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quality assurance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cleaned or presentable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accurate and representative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checked for sensitivity and privacy concerns</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Administrative data is hard to collect</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hard to disaggregate</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Narrow the gap between program implementation and research.</a:t>
            </a:r>
            <a:endParaRPr sz="1400">
              <a:solidFill>
                <a:srgbClr val="1B1F22"/>
              </a:solidFill>
              <a:latin typeface="Open Sans"/>
              <a:ea typeface="Open Sans"/>
              <a:cs typeface="Open Sans"/>
              <a:sym typeface="Open Sans"/>
            </a:endParaRPr>
          </a:p>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91fd742040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g91fd742040_1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often scattered and not centralised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outdated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funds to </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collect data</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train people to handle data (data literacy)</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specialists to analyse data</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quality assurance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cleaned or presentable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accurate and representative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checked for sensitivity and privacy concerns</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Administrative data is hard to collect</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hard to disaggregate</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Narrow the gap between program implementation and research.</a:t>
            </a:r>
            <a:endParaRPr sz="1400">
              <a:solidFill>
                <a:srgbClr val="1B1F22"/>
              </a:solidFill>
              <a:latin typeface="Open Sans"/>
              <a:ea typeface="Open Sans"/>
              <a:cs typeface="Open Sans"/>
              <a:sym typeface="Open Sans"/>
            </a:endParaRPr>
          </a:p>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8d3948e7eb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g8d3948e7eb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8fbdd22349_1_1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8fbdd22349_1_19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5312a517c6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g5312a517c6_3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often scattered and not centralised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outdated</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funds to </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collect data</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train people to handle data (data literacy)</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specialists to analyse data</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Lack of quality assurance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cleaned or presentable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accurate and representative</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may not be checked for sensitivity and privacy concerns</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Administrative data is hard to collect</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Data is hard to disaggregate</a:t>
            </a:r>
            <a:endParaRPr sz="1400">
              <a:solidFill>
                <a:srgbClr val="1B1F22"/>
              </a:solidFill>
              <a:latin typeface="Open Sans"/>
              <a:ea typeface="Open Sans"/>
              <a:cs typeface="Open Sans"/>
              <a:sym typeface="Open Sans"/>
            </a:endParaRPr>
          </a:p>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Narrow the gap between program implementation and research.</a:t>
            </a:r>
            <a:endParaRPr sz="1400">
              <a:solidFill>
                <a:srgbClr val="1B1F22"/>
              </a:solidFill>
              <a:latin typeface="Open Sans"/>
              <a:ea typeface="Open Sans"/>
              <a:cs typeface="Open Sans"/>
              <a:sym typeface="Open Sans"/>
            </a:endParaRPr>
          </a:p>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8fbdd22349_1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8fbdd22349_1_4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90baa3d798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g90baa3d798_0_7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8fbdd22349_1_10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g8fbdd22349_1_10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5312a517c6_3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5312a517c6_3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We need to make education data</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extLst>
                  <a:ext uri="http://customooxmlschemas.google.com/">
                    <go:slidesCustomData xmlns:go="http://customooxmlschemas.google.com/" textRoundtripDataId="17"/>
                  </a:ext>
                </a:extLst>
              </a:rPr>
              <a:t>Available (legal)</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Accessible (formats)</a:t>
            </a:r>
            <a:endParaRPr sz="1400">
              <a:solidFill>
                <a:srgbClr val="1B1F22"/>
              </a:solidFill>
              <a:latin typeface="Open Sans"/>
              <a:ea typeface="Open Sans"/>
              <a:cs typeface="Open Sans"/>
              <a:sym typeface="Open Sans"/>
            </a:endParaRPr>
          </a:p>
          <a:p>
            <a:pPr indent="-317500" lvl="1" marL="9144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Understandable to non-technical audiences (communication and dissemination)</a:t>
            </a:r>
            <a:endParaRPr sz="1400">
              <a:solidFill>
                <a:srgbClr val="1B1F22"/>
              </a:solidFill>
              <a:latin typeface="Open Sans"/>
              <a:ea typeface="Open Sans"/>
              <a:cs typeface="Open Sans"/>
              <a:sym typeface="Open Sans"/>
            </a:endParaRPr>
          </a:p>
          <a:p>
            <a:pPr indent="-317500" lvl="2" marL="1371600" rtl="0" algn="l">
              <a:spcBef>
                <a:spcPts val="0"/>
              </a:spcBef>
              <a:spcAft>
                <a:spcPts val="0"/>
              </a:spcAft>
              <a:buClr>
                <a:srgbClr val="1B1F22"/>
              </a:buClr>
              <a:buSzPts val="1400"/>
              <a:buFont typeface="Open Sans"/>
              <a:buChar char="■"/>
            </a:pPr>
            <a:r>
              <a:rPr lang="en-GB" sz="1400">
                <a:solidFill>
                  <a:srgbClr val="1B1F22"/>
                </a:solidFill>
                <a:latin typeface="Open Sans"/>
                <a:ea typeface="Open Sans"/>
                <a:cs typeface="Open Sans"/>
                <a:sym typeface="Open Sans"/>
              </a:rPr>
              <a:t>E.g. visuals</a:t>
            </a:r>
            <a:endParaRPr sz="1400">
              <a:solidFill>
                <a:srgbClr val="1B1F22"/>
              </a:solidFill>
              <a:latin typeface="Open Sans"/>
              <a:ea typeface="Open Sans"/>
              <a:cs typeface="Open Sans"/>
              <a:sym typeface="Open Sans"/>
            </a:endParaRPr>
          </a:p>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90baa3d798_0_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g90baa3d798_0_7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90baa3d798_0_1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90baa3d798_0_18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90baa3d798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90baa3d798_0_7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8fbdd22349_1_1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8fbdd22349_1_1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90baa3d798_0_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90baa3d798_0_7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8fbdd22349_1_1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g8fbdd22349_1_17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90baa3d798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g90baa3d798_0_8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8fbdd22349_1_1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8fbdd22349_1_17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90baa3d798_0_1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90baa3d798_0_11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90baa3d798_0_1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90baa3d798_0_1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8fbdd22349_1_1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g8fbdd22349_1_17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90baa3d798_0_1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90baa3d798_0_17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90baa3d798_0_1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g90baa3d798_0_17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90baa3d798_0_1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g90baa3d798_0_17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964d524931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964d524931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8d3948e7eb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 name="Google Shape;622;g8d3948e7eb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91fd742040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91fd742040_2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8d3948e7eb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g8d3948e7eb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91fd742040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g91fd742040_2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91fd742040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g91fd742040_2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91fd742040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g91fd742040_2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91fd742040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g91fd742040_2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8d3948e7eb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1" name="Google Shape;691;g8d3948e7eb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8d3948e7eb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g8d3948e7eb_0_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SzPts val="1100"/>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312a517c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2" name="Google Shape;712;g5312a517c6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Make sure the name is on the screen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spTree>
      <p:nvGrpSpPr>
        <p:cNvPr id="16" name="Shape 16"/>
        <p:cNvGrpSpPr/>
        <p:nvPr/>
      </p:nvGrpSpPr>
      <p:grpSpPr>
        <a:xfrm>
          <a:off x="0" y="0"/>
          <a:ext cx="0" cy="0"/>
          <a:chOff x="0" y="0"/>
          <a:chExt cx="0" cy="0"/>
        </a:xfrm>
      </p:grpSpPr>
      <p:sp>
        <p:nvSpPr>
          <p:cNvPr id="17" name="Google Shape;17;p26"/>
          <p:cNvSpPr txBox="1"/>
          <p:nvPr>
            <p:ph type="title"/>
          </p:nvPr>
        </p:nvSpPr>
        <p:spPr>
          <a:xfrm>
            <a:off x="628650" y="273844"/>
            <a:ext cx="7886700" cy="9942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800"/>
              <a:buNone/>
              <a:defRPr sz="1400"/>
            </a:lvl2pPr>
            <a:lvl3pPr lvl="2" algn="l">
              <a:lnSpc>
                <a:spcPct val="100000"/>
              </a:lnSpc>
              <a:spcBef>
                <a:spcPts val="0"/>
              </a:spcBef>
              <a:spcAft>
                <a:spcPts val="0"/>
              </a:spcAft>
              <a:buSzPts val="2800"/>
              <a:buNone/>
              <a:defRPr sz="1400"/>
            </a:lvl3pPr>
            <a:lvl4pPr lvl="3" algn="l">
              <a:lnSpc>
                <a:spcPct val="100000"/>
              </a:lnSpc>
              <a:spcBef>
                <a:spcPts val="0"/>
              </a:spcBef>
              <a:spcAft>
                <a:spcPts val="0"/>
              </a:spcAft>
              <a:buSzPts val="2800"/>
              <a:buNone/>
              <a:defRPr sz="1400"/>
            </a:lvl4pPr>
            <a:lvl5pPr lvl="4" algn="l">
              <a:lnSpc>
                <a:spcPct val="100000"/>
              </a:lnSpc>
              <a:spcBef>
                <a:spcPts val="0"/>
              </a:spcBef>
              <a:spcAft>
                <a:spcPts val="0"/>
              </a:spcAft>
              <a:buSzPts val="2800"/>
              <a:buNone/>
              <a:defRPr sz="1400"/>
            </a:lvl5pPr>
            <a:lvl6pPr lvl="5" algn="l">
              <a:lnSpc>
                <a:spcPct val="100000"/>
              </a:lnSpc>
              <a:spcBef>
                <a:spcPts val="0"/>
              </a:spcBef>
              <a:spcAft>
                <a:spcPts val="0"/>
              </a:spcAft>
              <a:buSzPts val="2800"/>
              <a:buNone/>
              <a:defRPr sz="1400"/>
            </a:lvl6pPr>
            <a:lvl7pPr lvl="6" algn="l">
              <a:lnSpc>
                <a:spcPct val="100000"/>
              </a:lnSpc>
              <a:spcBef>
                <a:spcPts val="0"/>
              </a:spcBef>
              <a:spcAft>
                <a:spcPts val="0"/>
              </a:spcAft>
              <a:buSzPts val="2800"/>
              <a:buNone/>
              <a:defRPr sz="1400"/>
            </a:lvl7pPr>
            <a:lvl8pPr lvl="7" algn="l">
              <a:lnSpc>
                <a:spcPct val="100000"/>
              </a:lnSpc>
              <a:spcBef>
                <a:spcPts val="0"/>
              </a:spcBef>
              <a:spcAft>
                <a:spcPts val="0"/>
              </a:spcAft>
              <a:buSzPts val="2800"/>
              <a:buNone/>
              <a:defRPr sz="1400"/>
            </a:lvl8pPr>
            <a:lvl9pPr lvl="8" algn="l">
              <a:lnSpc>
                <a:spcPct val="100000"/>
              </a:lnSpc>
              <a:spcBef>
                <a:spcPts val="0"/>
              </a:spcBef>
              <a:spcAft>
                <a:spcPts val="0"/>
              </a:spcAft>
              <a:buSzPts val="2800"/>
              <a:buNone/>
              <a:defRPr sz="1400"/>
            </a:lvl9pPr>
          </a:lstStyle>
          <a:p/>
        </p:txBody>
      </p:sp>
      <p:sp>
        <p:nvSpPr>
          <p:cNvPr id="18" name="Google Shape;18;p26"/>
          <p:cNvSpPr txBox="1"/>
          <p:nvPr>
            <p:ph idx="1" type="body"/>
          </p:nvPr>
        </p:nvSpPr>
        <p:spPr>
          <a:xfrm>
            <a:off x="628650" y="1369219"/>
            <a:ext cx="7886700" cy="32634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16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1600"/>
              </a:spcBef>
              <a:spcAft>
                <a:spcPts val="16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9" name="Google Shape;19;p26"/>
          <p:cNvSpPr txBox="1"/>
          <p:nvPr>
            <p:ph idx="10" type="dt"/>
          </p:nvPr>
        </p:nvSpPr>
        <p:spPr>
          <a:xfrm>
            <a:off x="628650" y="4767263"/>
            <a:ext cx="20574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p:txBody>
      </p:sp>
      <p:sp>
        <p:nvSpPr>
          <p:cNvPr id="20" name="Google Shape;20;p26"/>
          <p:cNvSpPr txBox="1"/>
          <p:nvPr>
            <p:ph idx="11" type="ftr"/>
          </p:nvPr>
        </p:nvSpPr>
        <p:spPr>
          <a:xfrm>
            <a:off x="3028950" y="4767263"/>
            <a:ext cx="30861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p:txBody>
      </p:sp>
      <p:sp>
        <p:nvSpPr>
          <p:cNvPr id="21" name="Google Shape;21;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5" name="Google Shape;2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2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 name="Google Shape;29;p2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0" name="Google Shape;30;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3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3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7" name="Google Shape;37;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3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3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3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3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6" name="Google Shape;46;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3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9" name="Google Shape;49;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3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3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3" name="Google Shape;53;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3.png"/><Relationship Id="rId5" Type="http://schemas.openxmlformats.org/officeDocument/2006/relationships/image" Target="../media/image5.jp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creativecommons.org/licenses/by/4.0/" TargetMode="External"/><Relationship Id="rId4" Type="http://schemas.openxmlformats.org/officeDocument/2006/relationships/hyperlink" Target="https://creativecommons.org/licenses/by/4.0/" TargetMode="External"/><Relationship Id="rId5" Type="http://schemas.openxmlformats.org/officeDocument/2006/relationships/hyperlink" Target="http://zotero.org/groups/2405685/items/S9MFQ8KB;%20ETH%20library:%20https://docs.edtechhub.org/lib/S9MFQ8KB" TargetMode="External"/><Relationship Id="rId6" Type="http://schemas.openxmlformats.org/officeDocument/2006/relationships/hyperlink" Target="https://docs.google.com/presentation/d/1ZDlDzl061FVELgzlxCtJrdkl6MicygY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3.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
          <p:cNvPicPr preferRelativeResize="0"/>
          <p:nvPr/>
        </p:nvPicPr>
        <p:blipFill rotWithShape="1">
          <a:blip r:embed="rId3">
            <a:alphaModFix/>
          </a:blip>
          <a:srcRect b="0" l="0" r="15124" t="0"/>
          <a:stretch/>
        </p:blipFill>
        <p:spPr>
          <a:xfrm>
            <a:off x="4125800" y="-33300"/>
            <a:ext cx="5068476" cy="5217902"/>
          </a:xfrm>
          <a:prstGeom prst="rect">
            <a:avLst/>
          </a:prstGeom>
          <a:noFill/>
          <a:ln>
            <a:noFill/>
          </a:ln>
        </p:spPr>
      </p:pic>
      <p:sp>
        <p:nvSpPr>
          <p:cNvPr id="61" name="Google Shape;61;p1"/>
          <p:cNvSpPr/>
          <p:nvPr/>
        </p:nvSpPr>
        <p:spPr>
          <a:xfrm>
            <a:off x="25" y="-33300"/>
            <a:ext cx="5183700" cy="52179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txBox="1"/>
          <p:nvPr/>
        </p:nvSpPr>
        <p:spPr>
          <a:xfrm>
            <a:off x="232525" y="1895650"/>
            <a:ext cx="4891800" cy="18189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3800" u="none" cap="none" strike="noStrike">
                <a:solidFill>
                  <a:srgbClr val="0097A7"/>
                </a:solidFill>
                <a:latin typeface="Open Sans"/>
                <a:ea typeface="Open Sans"/>
                <a:cs typeface="Open Sans"/>
                <a:sym typeface="Open Sans"/>
              </a:rPr>
              <a:t>Unlocking </a:t>
            </a:r>
            <a:r>
              <a:rPr b="1" lang="en-GB" sz="3800">
                <a:solidFill>
                  <a:srgbClr val="0097A7"/>
                </a:solidFill>
                <a:latin typeface="Open Sans"/>
                <a:ea typeface="Open Sans"/>
                <a:cs typeface="Open Sans"/>
                <a:sym typeface="Open Sans"/>
              </a:rPr>
              <a:t>D</a:t>
            </a:r>
            <a:r>
              <a:rPr b="1" i="0" lang="en-GB" sz="3800" u="none" cap="none" strike="noStrike">
                <a:solidFill>
                  <a:srgbClr val="0097A7"/>
                </a:solidFill>
                <a:latin typeface="Open Sans"/>
                <a:ea typeface="Open Sans"/>
                <a:cs typeface="Open Sans"/>
                <a:sym typeface="Open Sans"/>
                <a:extLst>
                  <a:ext uri="http://customooxmlschemas.google.com/">
                    <go:slidesCustomData xmlns:go="http://customooxmlschemas.google.com/" textRoundtripDataId="0"/>
                  </a:ext>
                </a:extLst>
              </a:rPr>
              <a:t>ata</a:t>
            </a:r>
            <a:r>
              <a:rPr b="1" i="0" lang="en-GB" sz="3800" u="none" cap="none" strike="noStrike">
                <a:solidFill>
                  <a:srgbClr val="0097A7"/>
                </a:solidFill>
                <a:latin typeface="Open Sans"/>
                <a:ea typeface="Open Sans"/>
                <a:cs typeface="Open Sans"/>
                <a:sym typeface="Open Sans"/>
              </a:rPr>
              <a:t> to </a:t>
            </a:r>
            <a:r>
              <a:rPr b="1" lang="en-GB" sz="3800">
                <a:solidFill>
                  <a:srgbClr val="0097A7"/>
                </a:solidFill>
                <a:latin typeface="Open Sans"/>
                <a:ea typeface="Open Sans"/>
                <a:cs typeface="Open Sans"/>
                <a:sym typeface="Open Sans"/>
              </a:rPr>
              <a:t>T</a:t>
            </a:r>
            <a:r>
              <a:rPr b="1" i="0" lang="en-GB" sz="3800" u="none" cap="none" strike="noStrike">
                <a:solidFill>
                  <a:srgbClr val="0097A7"/>
                </a:solidFill>
                <a:latin typeface="Open Sans"/>
                <a:ea typeface="Open Sans"/>
                <a:cs typeface="Open Sans"/>
                <a:sym typeface="Open Sans"/>
              </a:rPr>
              <a:t>ell the </a:t>
            </a:r>
            <a:r>
              <a:rPr b="1" lang="en-GB" sz="3800">
                <a:solidFill>
                  <a:srgbClr val="0097A7"/>
                </a:solidFill>
                <a:latin typeface="Open Sans"/>
                <a:ea typeface="Open Sans"/>
                <a:cs typeface="Open Sans"/>
                <a:sym typeface="Open Sans"/>
              </a:rPr>
              <a:t>S</a:t>
            </a:r>
            <a:r>
              <a:rPr b="1" i="0" lang="en-GB" sz="3800" u="none" cap="none" strike="noStrike">
                <a:solidFill>
                  <a:srgbClr val="0097A7"/>
                </a:solidFill>
                <a:latin typeface="Open Sans"/>
                <a:ea typeface="Open Sans"/>
                <a:cs typeface="Open Sans"/>
                <a:sym typeface="Open Sans"/>
              </a:rPr>
              <a:t>tory of </a:t>
            </a:r>
            <a:r>
              <a:rPr b="1" lang="en-GB" sz="3800">
                <a:solidFill>
                  <a:srgbClr val="0097A7"/>
                </a:solidFill>
                <a:latin typeface="Open Sans"/>
                <a:ea typeface="Open Sans"/>
                <a:cs typeface="Open Sans"/>
                <a:sym typeface="Open Sans"/>
              </a:rPr>
              <a:t>E</a:t>
            </a:r>
            <a:r>
              <a:rPr b="1" i="0" lang="en-GB" sz="3800" u="none" cap="none" strike="noStrike">
                <a:solidFill>
                  <a:srgbClr val="0097A7"/>
                </a:solidFill>
                <a:latin typeface="Open Sans"/>
                <a:ea typeface="Open Sans"/>
                <a:cs typeface="Open Sans"/>
                <a:sym typeface="Open Sans"/>
              </a:rPr>
              <a:t>ducation in Africa: Webina</a:t>
            </a:r>
            <a:r>
              <a:rPr b="1" lang="en-GB" sz="3800">
                <a:solidFill>
                  <a:srgbClr val="0097A7"/>
                </a:solidFill>
                <a:latin typeface="Open Sans"/>
                <a:ea typeface="Open Sans"/>
                <a:cs typeface="Open Sans"/>
                <a:sym typeface="Open Sans"/>
              </a:rPr>
              <a:t>r S</a:t>
            </a:r>
            <a:r>
              <a:rPr b="1" i="0" lang="en-GB" sz="3800" u="none" cap="none" strike="noStrike">
                <a:solidFill>
                  <a:srgbClr val="0097A7"/>
                </a:solidFill>
                <a:latin typeface="Open Sans"/>
                <a:ea typeface="Open Sans"/>
                <a:cs typeface="Open Sans"/>
                <a:sym typeface="Open Sans"/>
              </a:rPr>
              <a:t>ummary </a:t>
            </a:r>
            <a:r>
              <a:rPr b="1" lang="en-GB" sz="3800">
                <a:solidFill>
                  <a:srgbClr val="0097A7"/>
                </a:solidFill>
                <a:latin typeface="Open Sans"/>
                <a:ea typeface="Open Sans"/>
                <a:cs typeface="Open Sans"/>
                <a:sym typeface="Open Sans"/>
              </a:rPr>
              <a:t>&amp; Synthesis</a:t>
            </a:r>
            <a:endParaRPr b="1" i="1" sz="3800" u="none" cap="none" strike="noStrike">
              <a:solidFill>
                <a:srgbClr val="0097A7"/>
              </a:solidFill>
              <a:latin typeface="Open Sans"/>
              <a:ea typeface="Open Sans"/>
              <a:cs typeface="Open Sans"/>
              <a:sym typeface="Open Sans"/>
            </a:endParaRPr>
          </a:p>
        </p:txBody>
      </p:sp>
      <p:sp>
        <p:nvSpPr>
          <p:cNvPr id="63" name="Google Shape;63;p1"/>
          <p:cNvSpPr txBox="1"/>
          <p:nvPr/>
        </p:nvSpPr>
        <p:spPr>
          <a:xfrm>
            <a:off x="7032950" y="4879772"/>
            <a:ext cx="2002200" cy="17100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Open Sans"/>
              <a:ea typeface="Open Sans"/>
              <a:cs typeface="Open Sans"/>
              <a:sym typeface="Open Sans"/>
            </a:endParaRPr>
          </a:p>
        </p:txBody>
      </p:sp>
      <p:sp>
        <p:nvSpPr>
          <p:cNvPr id="64" name="Google Shape;64;p1"/>
          <p:cNvSpPr txBox="1"/>
          <p:nvPr/>
        </p:nvSpPr>
        <p:spPr>
          <a:xfrm>
            <a:off x="235410" y="197700"/>
            <a:ext cx="5124300" cy="55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lang="en-GB" sz="1800">
                <a:solidFill>
                  <a:srgbClr val="0097A7"/>
                </a:solidFill>
                <a:latin typeface="Open Sans"/>
                <a:ea typeface="Open Sans"/>
                <a:cs typeface="Open Sans"/>
                <a:sym typeface="Open Sans"/>
              </a:rPr>
              <a:t>21 </a:t>
            </a:r>
            <a:r>
              <a:rPr b="1" i="0" lang="en-GB" sz="1800" u="none" cap="none" strike="noStrike">
                <a:solidFill>
                  <a:srgbClr val="0097A7"/>
                </a:solidFill>
                <a:latin typeface="Open Sans"/>
                <a:ea typeface="Open Sans"/>
                <a:cs typeface="Open Sans"/>
                <a:sym typeface="Open Sans"/>
              </a:rPr>
              <a:t>July 2020</a:t>
            </a:r>
            <a:endParaRPr b="0" i="0" sz="1300" u="none" cap="none" strike="noStrike">
              <a:solidFill>
                <a:srgbClr val="0097A7"/>
              </a:solidFill>
              <a:latin typeface="Open Sans"/>
              <a:ea typeface="Open Sans"/>
              <a:cs typeface="Open Sans"/>
              <a:sym typeface="Open Sans"/>
            </a:endParaRPr>
          </a:p>
        </p:txBody>
      </p:sp>
      <p:sp>
        <p:nvSpPr>
          <p:cNvPr id="65" name="Google Shape;65;p1"/>
          <p:cNvSpPr/>
          <p:nvPr/>
        </p:nvSpPr>
        <p:spPr>
          <a:xfrm>
            <a:off x="5148783" y="-33300"/>
            <a:ext cx="4010400" cy="5217900"/>
          </a:xfrm>
          <a:prstGeom prst="rect">
            <a:avLst/>
          </a:prstGeom>
          <a:gradFill>
            <a:gsLst>
              <a:gs pos="0">
                <a:srgbClr val="FFFFFF"/>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 name="Google Shape;66;p1"/>
          <p:cNvGrpSpPr/>
          <p:nvPr/>
        </p:nvGrpSpPr>
        <p:grpSpPr>
          <a:xfrm>
            <a:off x="139000" y="4293400"/>
            <a:ext cx="4900226" cy="757375"/>
            <a:chOff x="139000" y="4293400"/>
            <a:chExt cx="4900226" cy="757375"/>
          </a:xfrm>
        </p:grpSpPr>
        <p:pic>
          <p:nvPicPr>
            <p:cNvPr id="67" name="Google Shape;67;p1"/>
            <p:cNvPicPr preferRelativeResize="0"/>
            <p:nvPr/>
          </p:nvPicPr>
          <p:blipFill rotWithShape="1">
            <a:blip r:embed="rId4">
              <a:alphaModFix/>
            </a:blip>
            <a:srcRect b="0" l="0" r="0" t="0"/>
            <a:stretch/>
          </p:blipFill>
          <p:spPr>
            <a:xfrm>
              <a:off x="3291325" y="4358934"/>
              <a:ext cx="1747901" cy="691842"/>
            </a:xfrm>
            <a:prstGeom prst="rect">
              <a:avLst/>
            </a:prstGeom>
            <a:noFill/>
            <a:ln>
              <a:noFill/>
            </a:ln>
          </p:spPr>
        </p:pic>
        <p:pic>
          <p:nvPicPr>
            <p:cNvPr id="68" name="Google Shape;68;p1"/>
            <p:cNvPicPr preferRelativeResize="0"/>
            <p:nvPr/>
          </p:nvPicPr>
          <p:blipFill rotWithShape="1">
            <a:blip r:embed="rId5">
              <a:alphaModFix/>
            </a:blip>
            <a:srcRect b="0" l="0" r="0" t="0"/>
            <a:stretch/>
          </p:blipFill>
          <p:spPr>
            <a:xfrm>
              <a:off x="139000" y="4358925"/>
              <a:ext cx="900852" cy="691850"/>
            </a:xfrm>
            <a:prstGeom prst="rect">
              <a:avLst/>
            </a:prstGeom>
            <a:noFill/>
            <a:ln>
              <a:noFill/>
            </a:ln>
          </p:spPr>
        </p:pic>
        <p:pic>
          <p:nvPicPr>
            <p:cNvPr id="69" name="Google Shape;69;p1"/>
            <p:cNvPicPr preferRelativeResize="0"/>
            <p:nvPr/>
          </p:nvPicPr>
          <p:blipFill rotWithShape="1">
            <a:blip r:embed="rId6">
              <a:alphaModFix/>
            </a:blip>
            <a:srcRect b="31394" l="0" r="0" t="0"/>
            <a:stretch/>
          </p:blipFill>
          <p:spPr>
            <a:xfrm>
              <a:off x="1051821" y="4293400"/>
              <a:ext cx="2336554" cy="69185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g8d3948e7eb_0_0"/>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About this documen</a:t>
            </a:r>
            <a:r>
              <a:rPr b="1" lang="en-GB" sz="2700">
                <a:solidFill>
                  <a:srgbClr val="222222"/>
                </a:solidFill>
                <a:highlight>
                  <a:schemeClr val="lt1"/>
                </a:highlight>
                <a:latin typeface="Open Sans"/>
                <a:ea typeface="Open Sans"/>
                <a:cs typeface="Open Sans"/>
                <a:sym typeface="Open Sans"/>
                <a:extLst>
                  <a:ext uri="http://customooxmlschemas.google.com/">
                    <go:slidesCustomData xmlns:go="http://customooxmlschemas.google.com/" textRoundtripDataId="1"/>
                  </a:ext>
                </a:extLst>
              </a:rPr>
              <a:t>t</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75" name="Google Shape;75;g8d3948e7eb_0_0"/>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graphicFrame>
        <p:nvGraphicFramePr>
          <p:cNvPr id="76" name="Google Shape;76;g8d3948e7eb_0_0"/>
          <p:cNvGraphicFramePr/>
          <p:nvPr/>
        </p:nvGraphicFramePr>
        <p:xfrm>
          <a:off x="284825" y="979000"/>
          <a:ext cx="3000000" cy="3000000"/>
        </p:xfrm>
        <a:graphic>
          <a:graphicData uri="http://schemas.openxmlformats.org/drawingml/2006/table">
            <a:tbl>
              <a:tblPr>
                <a:noFill/>
                <a:tableStyleId>{C06CEBE5-913A-4755-8C02-FB76FF77566A}</a:tableStyleId>
              </a:tblPr>
              <a:tblGrid>
                <a:gridCol w="1384675"/>
                <a:gridCol w="7146375"/>
              </a:tblGrid>
              <a:tr h="587250">
                <a:tc>
                  <a:txBody>
                    <a:bodyPr/>
                    <a:lstStyle/>
                    <a:p>
                      <a:pPr indent="0" lvl="0" marL="0" rtl="0" algn="l">
                        <a:spcBef>
                          <a:spcPts val="0"/>
                        </a:spcBef>
                        <a:spcAft>
                          <a:spcPts val="0"/>
                        </a:spcAft>
                        <a:buNone/>
                      </a:pPr>
                      <a:r>
                        <a:rPr b="1" lang="en-GB" sz="1200">
                          <a:latin typeface="Open Sans"/>
                          <a:ea typeface="Open Sans"/>
                          <a:cs typeface="Open Sans"/>
                          <a:sym typeface="Open Sans"/>
                        </a:rPr>
                        <a:t>Recommended citation.</a:t>
                      </a:r>
                      <a:endParaRPr b="1"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Open Sans"/>
                          <a:ea typeface="Open Sans"/>
                          <a:cs typeface="Open Sans"/>
                          <a:sym typeface="Open Sans"/>
                        </a:rPr>
                        <a:t>Adam, T., Agyapong, S., Asare, S., Heady, L., Macharia, W., Mjomba, R., Mugo, J., Mukiria, F., Munday, G. (2020) Unlocking Data to Tell the S</a:t>
                      </a:r>
                      <a:r>
                        <a:rPr lang="en-GB" sz="1200">
                          <a:latin typeface="Open Sans"/>
                          <a:ea typeface="Open Sans"/>
                          <a:cs typeface="Open Sans"/>
                          <a:sym typeface="Open Sans"/>
                        </a:rPr>
                        <a:t>tory</a:t>
                      </a:r>
                      <a:r>
                        <a:rPr lang="en-GB" sz="1200">
                          <a:latin typeface="Open Sans"/>
                          <a:ea typeface="Open Sans"/>
                          <a:cs typeface="Open Sans"/>
                          <a:sym typeface="Open Sans"/>
                        </a:rPr>
                        <a:t> of Education in Africa: Webinar Summary &amp; Synthesis. </a:t>
                      </a:r>
                      <a:r>
                        <a:rPr lang="en-GB" sz="1200">
                          <a:latin typeface="Open Sans"/>
                          <a:ea typeface="Open Sans"/>
                          <a:cs typeface="Open Sans"/>
                          <a:sym typeface="Open Sans"/>
                        </a:rPr>
                        <a:t>Available at: Available under Creative Commons Attribution 4.0 International, </a:t>
                      </a:r>
                      <a:r>
                        <a:rPr lang="en-GB" sz="1200" u="sng">
                          <a:solidFill>
                            <a:srgbClr val="0097A7"/>
                          </a:solidFill>
                          <a:latin typeface="Open Sans"/>
                          <a:ea typeface="Open Sans"/>
                          <a:cs typeface="Open Sans"/>
                          <a:sym typeface="Open Sans"/>
                          <a:hlinkClick r:id="rId3">
                            <a:extLst>
                              <a:ext uri="{A12FA001-AC4F-418D-AE19-62706E023703}">
                                <ahyp:hlinkClr val="tx"/>
                              </a:ext>
                            </a:extLst>
                          </a:hlinkClick>
                        </a:rPr>
                        <a:t>https://creativecommons.org/licenses/by/4.0/</a:t>
                      </a:r>
                      <a:r>
                        <a:rPr lang="en-GB" sz="1200">
                          <a:latin typeface="Open Sans"/>
                          <a:ea typeface="Open Sans"/>
                          <a:cs typeface="Open Sans"/>
                          <a:sym typeface="Open Sans"/>
                        </a:rPr>
                        <a:t>.</a:t>
                      </a:r>
                      <a:endParaRPr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6525">
                <a:tc>
                  <a:txBody>
                    <a:bodyPr/>
                    <a:lstStyle/>
                    <a:p>
                      <a:pPr indent="0" lvl="0" marL="0" rtl="0" algn="l">
                        <a:spcBef>
                          <a:spcPts val="0"/>
                        </a:spcBef>
                        <a:spcAft>
                          <a:spcPts val="0"/>
                        </a:spcAft>
                        <a:buNone/>
                      </a:pPr>
                      <a:r>
                        <a:rPr b="1" lang="en-GB" sz="1200">
                          <a:latin typeface="Open Sans"/>
                          <a:ea typeface="Open Sans"/>
                          <a:cs typeface="Open Sans"/>
                          <a:sym typeface="Open Sans"/>
                        </a:rPr>
                        <a:t>Licence.</a:t>
                      </a:r>
                      <a:endParaRPr b="1"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Open Sans"/>
                          <a:ea typeface="Open Sans"/>
                          <a:cs typeface="Open Sans"/>
                          <a:sym typeface="Open Sans"/>
                        </a:rPr>
                        <a:t>Creative Commons Attribution 4.0 International </a:t>
                      </a:r>
                      <a:r>
                        <a:rPr lang="en-GB" sz="1200" u="sng">
                          <a:solidFill>
                            <a:srgbClr val="0097A7"/>
                          </a:solidFill>
                          <a:latin typeface="Open Sans"/>
                          <a:ea typeface="Open Sans"/>
                          <a:cs typeface="Open Sans"/>
                          <a:sym typeface="Open Sans"/>
                          <a:hlinkClick r:id="rId4">
                            <a:extLst>
                              <a:ext uri="{A12FA001-AC4F-418D-AE19-62706E023703}">
                                <ahyp:hlinkClr val="tx"/>
                              </a:ext>
                            </a:extLst>
                          </a:hlinkClick>
                        </a:rPr>
                        <a:t>https://creativecommons.org/licenses/by/4.0/</a:t>
                      </a:r>
                      <a:r>
                        <a:rPr lang="en-GB" sz="1200">
                          <a:latin typeface="Open Sans"/>
                          <a:ea typeface="Open Sans"/>
                          <a:cs typeface="Open Sans"/>
                          <a:sym typeface="Open Sans"/>
                        </a:rPr>
                        <a:t>. </a:t>
                      </a:r>
                      <a:endParaRPr sz="1200">
                        <a:latin typeface="Open Sans"/>
                        <a:ea typeface="Open Sans"/>
                        <a:cs typeface="Open Sans"/>
                        <a:sym typeface="Open Sans"/>
                      </a:endParaRPr>
                    </a:p>
                    <a:p>
                      <a:pPr indent="0" lvl="0" marL="0" rtl="0" algn="l">
                        <a:spcBef>
                          <a:spcPts val="0"/>
                        </a:spcBef>
                        <a:spcAft>
                          <a:spcPts val="0"/>
                        </a:spcAft>
                        <a:buNone/>
                      </a:pPr>
                      <a:r>
                        <a:rPr lang="en-GB" sz="1200">
                          <a:latin typeface="Open Sans"/>
                          <a:ea typeface="Open Sans"/>
                          <a:cs typeface="Open Sans"/>
                          <a:sym typeface="Open Sans"/>
                        </a:rPr>
                        <a:t>You — dear readers — are free to share (copy and redistribute the material in any medium or format) and adapt (remix, transform, and build upon the material) for any purpose, even commercially. You must give appropriate credit, provide a link to the license, and indicate if changes were made. You may do so in any reasonable manner, but not in any way that suggests the licensor endorses you or your use.</a:t>
                      </a:r>
                      <a:endParaRPr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33675">
                <a:tc>
                  <a:txBody>
                    <a:bodyPr/>
                    <a:lstStyle/>
                    <a:p>
                      <a:pPr indent="0" lvl="0" marL="0" rtl="0" algn="l">
                        <a:spcBef>
                          <a:spcPts val="0"/>
                        </a:spcBef>
                        <a:spcAft>
                          <a:spcPts val="0"/>
                        </a:spcAft>
                        <a:buNone/>
                      </a:pPr>
                      <a:r>
                        <a:rPr b="1" lang="en-GB" sz="1200">
                          <a:latin typeface="Open Sans"/>
                          <a:ea typeface="Open Sans"/>
                          <a:cs typeface="Open Sans"/>
                          <a:sym typeface="Open Sans"/>
                        </a:rPr>
                        <a:t>Creative Commons Acknowledge-ment</a:t>
                      </a:r>
                      <a:endParaRPr b="1"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Open Sans"/>
                          <a:ea typeface="Open Sans"/>
                          <a:cs typeface="Open Sans"/>
                          <a:sym typeface="Open Sans"/>
                        </a:rPr>
                        <a:t>N/A</a:t>
                      </a:r>
                      <a:endParaRPr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64075">
                <a:tc>
                  <a:txBody>
                    <a:bodyPr/>
                    <a:lstStyle/>
                    <a:p>
                      <a:pPr indent="0" lvl="0" marL="0" rtl="0" algn="l">
                        <a:spcBef>
                          <a:spcPts val="0"/>
                        </a:spcBef>
                        <a:spcAft>
                          <a:spcPts val="0"/>
                        </a:spcAft>
                        <a:buNone/>
                      </a:pPr>
                      <a:r>
                        <a:rPr b="1" lang="en-GB" sz="1200">
                          <a:latin typeface="Open Sans"/>
                          <a:ea typeface="Open Sans"/>
                          <a:cs typeface="Open Sans"/>
                          <a:sym typeface="Open Sans"/>
                        </a:rPr>
                        <a:t>Identifiers</a:t>
                      </a:r>
                      <a:endParaRPr b="1"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GB" u="sng">
                          <a:solidFill>
                            <a:schemeClr val="hlink"/>
                          </a:solidFill>
                          <a:hlinkClick r:id="rId5"/>
                        </a:rPr>
                        <a:t>2405685:S9MFQ8KB</a:t>
                      </a:r>
                      <a:r>
                        <a:rPr lang="en-GB"/>
                        <a:t>;10.5281/zenodo.4279156</a:t>
                      </a:r>
                      <a:endParaRPr sz="1200" strike="sngStrike">
                        <a:highlight>
                          <a:srgbClr val="FFFFFF"/>
                        </a:highlight>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64075">
                <a:tc>
                  <a:txBody>
                    <a:bodyPr/>
                    <a:lstStyle/>
                    <a:p>
                      <a:pPr indent="0" lvl="0" marL="0" rtl="0" algn="l">
                        <a:spcBef>
                          <a:spcPts val="0"/>
                        </a:spcBef>
                        <a:spcAft>
                          <a:spcPts val="0"/>
                        </a:spcAft>
                        <a:buNone/>
                      </a:pPr>
                      <a:r>
                        <a:rPr b="1" lang="en-GB" sz="1200">
                          <a:latin typeface="Open Sans"/>
                          <a:ea typeface="Open Sans"/>
                          <a:cs typeface="Open Sans"/>
                          <a:sym typeface="Open Sans"/>
                        </a:rPr>
                        <a:t>Internal use.</a:t>
                      </a:r>
                      <a:endParaRPr b="1"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300"/>
                        </a:spcBef>
                        <a:spcAft>
                          <a:spcPts val="300"/>
                        </a:spcAft>
                        <a:buClr>
                          <a:srgbClr val="000000"/>
                        </a:buClr>
                        <a:buSzPts val="1100"/>
                        <a:buFont typeface="Arial"/>
                        <a:buNone/>
                      </a:pPr>
                      <a:r>
                        <a:rPr lang="en-GB" sz="1100" u="sng">
                          <a:solidFill>
                            <a:schemeClr val="hlink"/>
                          </a:solidFill>
                          <a:hlinkClick r:id="rId6"/>
                        </a:rPr>
                        <a:t>g/p/1ZDlDzl061FVELgzlxCtJrdkl6MicygY4</a:t>
                      </a:r>
                      <a:endParaRPr sz="1200">
                        <a:latin typeface="Open Sans"/>
                        <a:ea typeface="Open Sans"/>
                        <a:cs typeface="Open Sans"/>
                        <a:sym typeface="Open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77" name="Google Shape;77;g8d3948e7eb_0_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81" name="Shape 81"/>
        <p:cNvGrpSpPr/>
        <p:nvPr/>
      </p:nvGrpSpPr>
      <p:grpSpPr>
        <a:xfrm>
          <a:off x="0" y="0"/>
          <a:ext cx="0" cy="0"/>
          <a:chOff x="0" y="0"/>
          <a:chExt cx="0" cy="0"/>
        </a:xfrm>
      </p:grpSpPr>
      <p:sp>
        <p:nvSpPr>
          <p:cNvPr id="82" name="Google Shape;82;g916a9f6a68_1_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
        <p:nvSpPr>
          <p:cNvPr id="83" name="Google Shape;83;g916a9f6a68_1_17"/>
          <p:cNvSpPr txBox="1"/>
          <p:nvPr/>
        </p:nvSpPr>
        <p:spPr>
          <a:xfrm>
            <a:off x="270850" y="101550"/>
            <a:ext cx="84912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ESSA and the REAL Centre at Cambridge University</a:t>
            </a:r>
            <a:r>
              <a:rPr lang="en-GB">
                <a:solidFill>
                  <a:schemeClr val="lt1"/>
                </a:solidFill>
                <a:latin typeface="Open Sans"/>
                <a:ea typeface="Open Sans"/>
                <a:cs typeface="Open Sans"/>
                <a:sym typeface="Open Sans"/>
              </a:rPr>
              <a:t> mapped available data sets across education based on research published in the African Education Research Database built as collaboration between ESSA and the REAL Centre at Cambridge University. The mapping covered early childhood education, primary and secondary and into tertiary.</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Based on this mapping, we brought together a small group of actors with an interest in increasing data access and use for education in Africa on Tuesday 21st July, 2020. Participants included holders of education data sets, funders of education research and experts in opening and sharing data from other fields.</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The aim of this virtual meeting was to understand how we can make progress, focusing on the following questions:</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 What are the biggest barriers to sharing more data?</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 What is currently being done to overcome these barriers? What more could be done?</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 What can we learn from how other sectors have addressed this problem?</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 What are effective approaches to increase the use of this data?</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 How to work across education as a whole and where to focus on specific elements of the system?</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rPr lang="en-GB">
                <a:solidFill>
                  <a:schemeClr val="lt1"/>
                </a:solidFill>
                <a:latin typeface="Open Sans"/>
                <a:ea typeface="Open Sans"/>
                <a:cs typeface="Open Sans"/>
                <a:sym typeface="Open Sans"/>
              </a:rPr>
              <a:t>The output from this webinar meeting will feed into an action plan to increase data availability and use in education across sub-Saharan Africa.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b="1">
              <a:solidFill>
                <a:schemeClr val="lt1"/>
              </a:solidFill>
              <a:latin typeface="Open Sans"/>
              <a:ea typeface="Open Sans"/>
              <a:cs typeface="Open Sans"/>
              <a:sym typeface="Open Sans"/>
            </a:endParaRPr>
          </a:p>
          <a:p>
            <a:pPr indent="0" lvl="0" marL="0" rtl="0" algn="l">
              <a:spcBef>
                <a:spcPts val="0"/>
              </a:spcBef>
              <a:spcAft>
                <a:spcPts val="0"/>
              </a:spcAft>
              <a:buNone/>
            </a:pPr>
            <a:r>
              <a:t/>
            </a:r>
            <a:endParaRPr b="1">
              <a:solidFill>
                <a:schemeClr val="lt1"/>
              </a:solidFill>
              <a:latin typeface="Open Sans"/>
              <a:ea typeface="Open Sans"/>
              <a:cs typeface="Open Sans"/>
              <a:sym typeface="Open Sans"/>
            </a:endParaRPr>
          </a:p>
          <a:p>
            <a:pPr indent="0" lvl="0" marL="0" rtl="0" algn="l">
              <a:spcBef>
                <a:spcPts val="0"/>
              </a:spcBef>
              <a:spcAft>
                <a:spcPts val="0"/>
              </a:spcAft>
              <a:buNone/>
            </a:pPr>
            <a:r>
              <a:t/>
            </a:r>
            <a:endParaRPr b="1">
              <a:solidFill>
                <a:schemeClr val="lt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8fbdd22349_1_0"/>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Overvie</a:t>
            </a:r>
            <a:r>
              <a:rPr b="1" lang="en-GB" sz="2700">
                <a:solidFill>
                  <a:srgbClr val="222222"/>
                </a:solidFill>
                <a:highlight>
                  <a:schemeClr val="lt1"/>
                </a:highlight>
                <a:latin typeface="Open Sans"/>
                <a:ea typeface="Open Sans"/>
                <a:cs typeface="Open Sans"/>
                <a:sym typeface="Open Sans"/>
                <a:extLst>
                  <a:ext uri="http://customooxmlschemas.google.com/">
                    <go:slidesCustomData xmlns:go="http://customooxmlschemas.google.com/" textRoundtripDataId="2"/>
                  </a:ext>
                </a:extLst>
              </a:rPr>
              <a:t>w</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89" name="Google Shape;89;g8fbdd22349_1_0"/>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90" name="Google Shape;90;g8fbdd22349_1_0"/>
          <p:cNvSpPr/>
          <p:nvPr/>
        </p:nvSpPr>
        <p:spPr>
          <a:xfrm>
            <a:off x="1018200" y="957118"/>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Core partners</a:t>
            </a:r>
            <a:endParaRPr sz="1100">
              <a:latin typeface="Open Sans"/>
              <a:ea typeface="Open Sans"/>
              <a:cs typeface="Open Sans"/>
              <a:sym typeface="Open Sans"/>
            </a:endParaRPr>
          </a:p>
        </p:txBody>
      </p:sp>
      <p:sp>
        <p:nvSpPr>
          <p:cNvPr id="91" name="Google Shape;91;g8fbdd22349_1_0"/>
          <p:cNvSpPr/>
          <p:nvPr/>
        </p:nvSpPr>
        <p:spPr>
          <a:xfrm>
            <a:off x="3758125" y="961318"/>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5</a:t>
            </a:r>
            <a:endParaRPr b="1" sz="1100">
              <a:latin typeface="Ubuntu"/>
              <a:ea typeface="Ubuntu"/>
              <a:cs typeface="Ubuntu"/>
              <a:sym typeface="Ubuntu"/>
            </a:endParaRPr>
          </a:p>
        </p:txBody>
      </p:sp>
      <p:sp>
        <p:nvSpPr>
          <p:cNvPr id="92" name="Google Shape;92;g8fbdd22349_1_0"/>
          <p:cNvSpPr/>
          <p:nvPr/>
        </p:nvSpPr>
        <p:spPr>
          <a:xfrm>
            <a:off x="1018200" y="1469729"/>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Core team</a:t>
            </a:r>
            <a:endParaRPr sz="1100">
              <a:latin typeface="Open Sans"/>
              <a:ea typeface="Open Sans"/>
              <a:cs typeface="Open Sans"/>
              <a:sym typeface="Open Sans"/>
            </a:endParaRPr>
          </a:p>
        </p:txBody>
      </p:sp>
      <p:sp>
        <p:nvSpPr>
          <p:cNvPr id="93" name="Google Shape;93;g8fbdd22349_1_0"/>
          <p:cNvSpPr/>
          <p:nvPr/>
        </p:nvSpPr>
        <p:spPr>
          <a:xfrm>
            <a:off x="3758125" y="1492120"/>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6</a:t>
            </a:r>
            <a:endParaRPr b="1" sz="1100">
              <a:latin typeface="Ubuntu"/>
              <a:ea typeface="Ubuntu"/>
              <a:cs typeface="Ubuntu"/>
              <a:sym typeface="Ubuntu"/>
            </a:endParaRPr>
          </a:p>
        </p:txBody>
      </p:sp>
      <p:sp>
        <p:nvSpPr>
          <p:cNvPr id="94" name="Google Shape;94;g8fbdd22349_1_0"/>
          <p:cNvSpPr/>
          <p:nvPr/>
        </p:nvSpPr>
        <p:spPr>
          <a:xfrm>
            <a:off x="1018200" y="1987282"/>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Welcome in numbers</a:t>
            </a:r>
            <a:endParaRPr sz="1100">
              <a:latin typeface="Open Sans"/>
              <a:ea typeface="Open Sans"/>
              <a:cs typeface="Open Sans"/>
              <a:sym typeface="Open Sans"/>
            </a:endParaRPr>
          </a:p>
        </p:txBody>
      </p:sp>
      <p:sp>
        <p:nvSpPr>
          <p:cNvPr id="95" name="Google Shape;95;g8fbdd22349_1_0"/>
          <p:cNvSpPr/>
          <p:nvPr/>
        </p:nvSpPr>
        <p:spPr>
          <a:xfrm>
            <a:off x="3757253" y="2002714"/>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7</a:t>
            </a:r>
            <a:endParaRPr b="1" sz="1100">
              <a:latin typeface="Ubuntu"/>
              <a:ea typeface="Ubuntu"/>
              <a:cs typeface="Ubuntu"/>
              <a:sym typeface="Ubuntu"/>
            </a:endParaRPr>
          </a:p>
        </p:txBody>
      </p:sp>
      <p:sp>
        <p:nvSpPr>
          <p:cNvPr id="96" name="Google Shape;96;g8fbdd22349_1_0"/>
          <p:cNvSpPr/>
          <p:nvPr/>
        </p:nvSpPr>
        <p:spPr>
          <a:xfrm>
            <a:off x="1018200" y="2504836"/>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Meeting objectives</a:t>
            </a:r>
            <a:endParaRPr sz="1100">
              <a:latin typeface="Open Sans"/>
              <a:ea typeface="Open Sans"/>
              <a:cs typeface="Open Sans"/>
              <a:sym typeface="Open Sans"/>
            </a:endParaRPr>
          </a:p>
        </p:txBody>
      </p:sp>
      <p:sp>
        <p:nvSpPr>
          <p:cNvPr id="97" name="Google Shape;97;g8fbdd22349_1_0"/>
          <p:cNvSpPr/>
          <p:nvPr/>
        </p:nvSpPr>
        <p:spPr>
          <a:xfrm>
            <a:off x="3757237" y="2513309"/>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8</a:t>
            </a:r>
            <a:endParaRPr b="1" sz="1100">
              <a:latin typeface="Ubuntu"/>
              <a:ea typeface="Ubuntu"/>
              <a:cs typeface="Ubuntu"/>
              <a:sym typeface="Ubuntu"/>
            </a:endParaRPr>
          </a:p>
        </p:txBody>
      </p:sp>
      <p:sp>
        <p:nvSpPr>
          <p:cNvPr id="98" name="Google Shape;98;g8fbdd22349_1_0"/>
          <p:cNvSpPr txBox="1"/>
          <p:nvPr>
            <p:ph idx="12" type="sldNum"/>
          </p:nvPr>
        </p:nvSpPr>
        <p:spPr>
          <a:xfrm>
            <a:off x="7662225" y="4785553"/>
            <a:ext cx="7770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99" name="Google Shape;99;g8fbdd22349_1_0"/>
          <p:cNvSpPr/>
          <p:nvPr/>
        </p:nvSpPr>
        <p:spPr>
          <a:xfrm>
            <a:off x="1018200" y="3022389"/>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Welcome by John Mugo</a:t>
            </a:r>
            <a:endParaRPr sz="1100">
              <a:latin typeface="Open Sans"/>
              <a:ea typeface="Open Sans"/>
              <a:cs typeface="Open Sans"/>
              <a:sym typeface="Open Sans"/>
            </a:endParaRPr>
          </a:p>
        </p:txBody>
      </p:sp>
      <p:sp>
        <p:nvSpPr>
          <p:cNvPr id="100" name="Google Shape;100;g8fbdd22349_1_0"/>
          <p:cNvSpPr/>
          <p:nvPr/>
        </p:nvSpPr>
        <p:spPr>
          <a:xfrm>
            <a:off x="1018200" y="3537849"/>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Introduction by Lucy Heady</a:t>
            </a:r>
            <a:endParaRPr sz="1100">
              <a:latin typeface="Open Sans"/>
              <a:ea typeface="Open Sans"/>
              <a:cs typeface="Open Sans"/>
              <a:sym typeface="Open Sans"/>
            </a:endParaRPr>
          </a:p>
        </p:txBody>
      </p:sp>
      <p:sp>
        <p:nvSpPr>
          <p:cNvPr id="101" name="Google Shape;101;g8fbdd22349_1_0"/>
          <p:cNvSpPr/>
          <p:nvPr/>
        </p:nvSpPr>
        <p:spPr>
          <a:xfrm>
            <a:off x="1018200" y="405540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Presentation by Samuel Asare</a:t>
            </a:r>
            <a:endParaRPr sz="1100">
              <a:latin typeface="Open Sans"/>
              <a:ea typeface="Open Sans"/>
              <a:cs typeface="Open Sans"/>
              <a:sym typeface="Open Sans"/>
            </a:endParaRPr>
          </a:p>
        </p:txBody>
      </p:sp>
      <p:sp>
        <p:nvSpPr>
          <p:cNvPr id="102" name="Google Shape;102;g8fbdd22349_1_0"/>
          <p:cNvSpPr/>
          <p:nvPr/>
        </p:nvSpPr>
        <p:spPr>
          <a:xfrm>
            <a:off x="1018200" y="4576535"/>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Pre-webinar survey reflections</a:t>
            </a:r>
            <a:endParaRPr sz="1100">
              <a:latin typeface="Open Sans"/>
              <a:ea typeface="Open Sans"/>
              <a:cs typeface="Open Sans"/>
              <a:sym typeface="Open Sans"/>
            </a:endParaRPr>
          </a:p>
        </p:txBody>
      </p:sp>
      <p:sp>
        <p:nvSpPr>
          <p:cNvPr id="103" name="Google Shape;103;g8fbdd22349_1_0"/>
          <p:cNvSpPr/>
          <p:nvPr/>
        </p:nvSpPr>
        <p:spPr>
          <a:xfrm>
            <a:off x="4828200" y="957118"/>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Presentation by Obadah Diab</a:t>
            </a:r>
            <a:endParaRPr sz="1100">
              <a:latin typeface="Open Sans"/>
              <a:ea typeface="Open Sans"/>
              <a:cs typeface="Open Sans"/>
              <a:sym typeface="Open Sans"/>
            </a:endParaRPr>
          </a:p>
        </p:txBody>
      </p:sp>
      <p:sp>
        <p:nvSpPr>
          <p:cNvPr id="104" name="Google Shape;104;g8fbdd22349_1_0"/>
          <p:cNvSpPr/>
          <p:nvPr/>
        </p:nvSpPr>
        <p:spPr>
          <a:xfrm>
            <a:off x="4828200" y="198464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What are the next steps to get there?</a:t>
            </a:r>
            <a:endParaRPr sz="1100">
              <a:latin typeface="Open Sans"/>
              <a:ea typeface="Open Sans"/>
              <a:cs typeface="Open Sans"/>
              <a:sym typeface="Open Sans"/>
            </a:endParaRPr>
          </a:p>
        </p:txBody>
      </p:sp>
      <p:sp>
        <p:nvSpPr>
          <p:cNvPr id="105" name="Google Shape;105;g8fbdd22349_1_0"/>
          <p:cNvSpPr/>
          <p:nvPr/>
        </p:nvSpPr>
        <p:spPr>
          <a:xfrm>
            <a:off x="4828200" y="146695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Where should we aim to get to?</a:t>
            </a:r>
            <a:endParaRPr sz="1100">
              <a:latin typeface="Open Sans"/>
              <a:ea typeface="Open Sans"/>
              <a:cs typeface="Open Sans"/>
              <a:sym typeface="Open Sans"/>
            </a:endParaRPr>
          </a:p>
        </p:txBody>
      </p:sp>
      <p:sp>
        <p:nvSpPr>
          <p:cNvPr id="106" name="Google Shape;106;g8fbdd22349_1_0"/>
          <p:cNvSpPr/>
          <p:nvPr/>
        </p:nvSpPr>
        <p:spPr>
          <a:xfrm>
            <a:off x="4828200" y="250233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Who else do we need?</a:t>
            </a:r>
            <a:endParaRPr sz="1100">
              <a:latin typeface="Open Sans"/>
              <a:ea typeface="Open Sans"/>
              <a:cs typeface="Open Sans"/>
              <a:sym typeface="Open Sans"/>
            </a:endParaRPr>
          </a:p>
        </p:txBody>
      </p:sp>
      <p:sp>
        <p:nvSpPr>
          <p:cNvPr id="107" name="Google Shape;107;g8fbdd22349_1_0"/>
          <p:cNvSpPr/>
          <p:nvPr/>
        </p:nvSpPr>
        <p:spPr>
          <a:xfrm>
            <a:off x="4828200" y="302002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Key highlights from facilitators</a:t>
            </a:r>
            <a:endParaRPr sz="1100">
              <a:latin typeface="Open Sans"/>
              <a:ea typeface="Open Sans"/>
              <a:cs typeface="Open Sans"/>
              <a:sym typeface="Open Sans"/>
            </a:endParaRPr>
          </a:p>
        </p:txBody>
      </p:sp>
      <p:sp>
        <p:nvSpPr>
          <p:cNvPr id="108" name="Google Shape;108;g8fbdd22349_1_0"/>
          <p:cNvSpPr/>
          <p:nvPr/>
        </p:nvSpPr>
        <p:spPr>
          <a:xfrm>
            <a:off x="4828200" y="353771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Post-webinar reflections</a:t>
            </a:r>
            <a:endParaRPr sz="1100">
              <a:latin typeface="Open Sans"/>
              <a:ea typeface="Open Sans"/>
              <a:cs typeface="Open Sans"/>
              <a:sym typeface="Open Sans"/>
            </a:endParaRPr>
          </a:p>
        </p:txBody>
      </p:sp>
      <p:sp>
        <p:nvSpPr>
          <p:cNvPr id="109" name="Google Shape;109;g8fbdd22349_1_0"/>
          <p:cNvSpPr/>
          <p:nvPr/>
        </p:nvSpPr>
        <p:spPr>
          <a:xfrm>
            <a:off x="4828200" y="4055403"/>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Thematic working groups</a:t>
            </a:r>
            <a:endParaRPr sz="1100">
              <a:latin typeface="Open Sans"/>
              <a:ea typeface="Open Sans"/>
              <a:cs typeface="Open Sans"/>
              <a:sym typeface="Open Sans"/>
            </a:endParaRPr>
          </a:p>
        </p:txBody>
      </p:sp>
      <p:sp>
        <p:nvSpPr>
          <p:cNvPr id="110" name="Google Shape;110;g8fbdd22349_1_0"/>
          <p:cNvSpPr/>
          <p:nvPr/>
        </p:nvSpPr>
        <p:spPr>
          <a:xfrm>
            <a:off x="3742625" y="3542019"/>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10</a:t>
            </a:r>
            <a:endParaRPr b="1" sz="1100">
              <a:latin typeface="Ubuntu"/>
              <a:ea typeface="Ubuntu"/>
              <a:cs typeface="Ubuntu"/>
              <a:sym typeface="Ubuntu"/>
            </a:endParaRPr>
          </a:p>
        </p:txBody>
      </p:sp>
      <p:sp>
        <p:nvSpPr>
          <p:cNvPr id="111" name="Google Shape;111;g8fbdd22349_1_0"/>
          <p:cNvSpPr/>
          <p:nvPr/>
        </p:nvSpPr>
        <p:spPr>
          <a:xfrm>
            <a:off x="3742625" y="4064602"/>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11</a:t>
            </a:r>
            <a:endParaRPr b="1" sz="1100">
              <a:latin typeface="Ubuntu"/>
              <a:ea typeface="Ubuntu"/>
              <a:cs typeface="Ubuntu"/>
              <a:sym typeface="Ubuntu"/>
            </a:endParaRPr>
          </a:p>
        </p:txBody>
      </p:sp>
      <p:sp>
        <p:nvSpPr>
          <p:cNvPr id="112" name="Google Shape;112;g8fbdd22349_1_0"/>
          <p:cNvSpPr/>
          <p:nvPr/>
        </p:nvSpPr>
        <p:spPr>
          <a:xfrm>
            <a:off x="7568125" y="976468"/>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1</a:t>
            </a:r>
            <a:r>
              <a:rPr b="1" lang="en-GB" sz="1100">
                <a:latin typeface="Ubuntu"/>
                <a:ea typeface="Ubuntu"/>
                <a:cs typeface="Ubuntu"/>
                <a:sym typeface="Ubuntu"/>
              </a:rPr>
              <a:t>5</a:t>
            </a:r>
            <a:endParaRPr b="1" sz="1100">
              <a:latin typeface="Ubuntu"/>
              <a:ea typeface="Ubuntu"/>
              <a:cs typeface="Ubuntu"/>
              <a:sym typeface="Ubuntu"/>
            </a:endParaRPr>
          </a:p>
        </p:txBody>
      </p:sp>
      <p:sp>
        <p:nvSpPr>
          <p:cNvPr id="113" name="Google Shape;113;g8fbdd22349_1_0"/>
          <p:cNvSpPr/>
          <p:nvPr/>
        </p:nvSpPr>
        <p:spPr>
          <a:xfrm>
            <a:off x="7567253" y="1483067"/>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17</a:t>
            </a:r>
            <a:endParaRPr b="1" sz="1100">
              <a:latin typeface="Ubuntu"/>
              <a:ea typeface="Ubuntu"/>
              <a:cs typeface="Ubuntu"/>
              <a:sym typeface="Ubuntu"/>
            </a:endParaRPr>
          </a:p>
        </p:txBody>
      </p:sp>
      <p:sp>
        <p:nvSpPr>
          <p:cNvPr id="114" name="Google Shape;114;g8fbdd22349_1_0"/>
          <p:cNvSpPr/>
          <p:nvPr/>
        </p:nvSpPr>
        <p:spPr>
          <a:xfrm>
            <a:off x="7567237" y="1993662"/>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25</a:t>
            </a:r>
            <a:endParaRPr b="1" sz="1100">
              <a:latin typeface="Ubuntu"/>
              <a:ea typeface="Ubuntu"/>
              <a:cs typeface="Ubuntu"/>
              <a:sym typeface="Ubuntu"/>
            </a:endParaRPr>
          </a:p>
        </p:txBody>
      </p:sp>
      <p:sp>
        <p:nvSpPr>
          <p:cNvPr id="115" name="Google Shape;115;g8fbdd22349_1_0"/>
          <p:cNvSpPr/>
          <p:nvPr/>
        </p:nvSpPr>
        <p:spPr>
          <a:xfrm>
            <a:off x="7552625" y="2527152"/>
            <a:ext cx="485100" cy="4449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34</a:t>
            </a:r>
            <a:endParaRPr b="1" sz="1100">
              <a:latin typeface="Ubuntu"/>
              <a:ea typeface="Ubuntu"/>
              <a:cs typeface="Ubuntu"/>
              <a:sym typeface="Ubuntu"/>
            </a:endParaRPr>
          </a:p>
        </p:txBody>
      </p:sp>
      <p:sp>
        <p:nvSpPr>
          <p:cNvPr id="116" name="Google Shape;116;g8fbdd22349_1_0"/>
          <p:cNvSpPr/>
          <p:nvPr/>
        </p:nvSpPr>
        <p:spPr>
          <a:xfrm>
            <a:off x="7552625" y="3019435"/>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37</a:t>
            </a:r>
            <a:endParaRPr b="1" sz="1100">
              <a:latin typeface="Ubuntu"/>
              <a:ea typeface="Ubuntu"/>
              <a:cs typeface="Ubuntu"/>
              <a:sym typeface="Ubuntu"/>
            </a:endParaRPr>
          </a:p>
        </p:txBody>
      </p:sp>
      <p:sp>
        <p:nvSpPr>
          <p:cNvPr id="117" name="Google Shape;117;g8fbdd22349_1_0"/>
          <p:cNvSpPr/>
          <p:nvPr/>
        </p:nvSpPr>
        <p:spPr>
          <a:xfrm>
            <a:off x="7552625" y="3542019"/>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44</a:t>
            </a:r>
            <a:endParaRPr b="1" sz="1100">
              <a:latin typeface="Ubuntu"/>
              <a:ea typeface="Ubuntu"/>
              <a:cs typeface="Ubuntu"/>
              <a:sym typeface="Ubuntu"/>
            </a:endParaRPr>
          </a:p>
        </p:txBody>
      </p:sp>
      <p:sp>
        <p:nvSpPr>
          <p:cNvPr id="118" name="Google Shape;118;g8fbdd22349_1_0"/>
          <p:cNvSpPr/>
          <p:nvPr/>
        </p:nvSpPr>
        <p:spPr>
          <a:xfrm>
            <a:off x="7552625" y="4064602"/>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45</a:t>
            </a:r>
            <a:endParaRPr b="1" sz="1100">
              <a:latin typeface="Ubuntu"/>
              <a:ea typeface="Ubuntu"/>
              <a:cs typeface="Ubuntu"/>
              <a:sym typeface="Ubuntu"/>
            </a:endParaRPr>
          </a:p>
        </p:txBody>
      </p:sp>
      <p:sp>
        <p:nvSpPr>
          <p:cNvPr id="119" name="Google Shape;119;g8fbdd22349_1_0"/>
          <p:cNvSpPr/>
          <p:nvPr/>
        </p:nvSpPr>
        <p:spPr>
          <a:xfrm>
            <a:off x="3758125" y="3026595"/>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9</a:t>
            </a:r>
            <a:endParaRPr b="1" sz="1100">
              <a:latin typeface="Ubuntu"/>
              <a:ea typeface="Ubuntu"/>
              <a:cs typeface="Ubuntu"/>
              <a:sym typeface="Ubuntu"/>
            </a:endParaRPr>
          </a:p>
        </p:txBody>
      </p:sp>
      <p:sp>
        <p:nvSpPr>
          <p:cNvPr id="120" name="Google Shape;120;g8fbdd22349_1_0"/>
          <p:cNvSpPr/>
          <p:nvPr/>
        </p:nvSpPr>
        <p:spPr>
          <a:xfrm>
            <a:off x="3758125" y="4580735"/>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13</a:t>
            </a:r>
            <a:endParaRPr b="1" sz="1100">
              <a:latin typeface="Ubuntu"/>
              <a:ea typeface="Ubuntu"/>
              <a:cs typeface="Ubuntu"/>
              <a:sym typeface="Ubuntu"/>
            </a:endParaRPr>
          </a:p>
        </p:txBody>
      </p:sp>
      <p:sp>
        <p:nvSpPr>
          <p:cNvPr id="121" name="Google Shape;121;g8fbdd22349_1_0"/>
          <p:cNvSpPr/>
          <p:nvPr/>
        </p:nvSpPr>
        <p:spPr>
          <a:xfrm>
            <a:off x="4828200" y="4576535"/>
            <a:ext cx="29004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179999" rtl="0" algn="l">
              <a:spcBef>
                <a:spcPts val="200"/>
              </a:spcBef>
              <a:spcAft>
                <a:spcPts val="200"/>
              </a:spcAft>
              <a:buNone/>
            </a:pPr>
            <a:r>
              <a:rPr lang="en-GB" sz="1100">
                <a:latin typeface="Open Sans"/>
                <a:ea typeface="Open Sans"/>
                <a:cs typeface="Open Sans"/>
                <a:sym typeface="Open Sans"/>
              </a:rPr>
              <a:t>Next steps</a:t>
            </a:r>
            <a:endParaRPr sz="1100">
              <a:latin typeface="Open Sans"/>
              <a:ea typeface="Open Sans"/>
              <a:cs typeface="Open Sans"/>
              <a:sym typeface="Open Sans"/>
            </a:endParaRPr>
          </a:p>
        </p:txBody>
      </p:sp>
      <p:sp>
        <p:nvSpPr>
          <p:cNvPr id="122" name="Google Shape;122;g8fbdd22349_1_0"/>
          <p:cNvSpPr/>
          <p:nvPr/>
        </p:nvSpPr>
        <p:spPr>
          <a:xfrm>
            <a:off x="7552625" y="4580735"/>
            <a:ext cx="485100" cy="475200"/>
          </a:xfrm>
          <a:prstGeom prst="ellipse">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latin typeface="Ubuntu"/>
                <a:ea typeface="Ubuntu"/>
                <a:cs typeface="Ubuntu"/>
                <a:sym typeface="Ubuntu"/>
              </a:rPr>
              <a:t>46</a:t>
            </a:r>
            <a:endParaRPr b="1" sz="1100">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 name="Shape 126"/>
        <p:cNvGrpSpPr/>
        <p:nvPr/>
      </p:nvGrpSpPr>
      <p:grpSpPr>
        <a:xfrm>
          <a:off x="0" y="0"/>
          <a:ext cx="0" cy="0"/>
          <a:chOff x="0" y="0"/>
          <a:chExt cx="0" cy="0"/>
        </a:xfrm>
      </p:grpSpPr>
      <p:sp>
        <p:nvSpPr>
          <p:cNvPr id="127" name="Google Shape;127;g8dd0dcf127_5_1"/>
          <p:cNvSpPr txBox="1"/>
          <p:nvPr>
            <p:ph type="title"/>
          </p:nvPr>
        </p:nvSpPr>
        <p:spPr>
          <a:xfrm>
            <a:off x="1251575" y="1135900"/>
            <a:ext cx="6449100" cy="318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t/>
            </a:r>
            <a:endParaRPr b="1" sz="2000">
              <a:solidFill>
                <a:srgbClr val="0097A7"/>
              </a:solidFill>
              <a:latin typeface="Open Sans"/>
              <a:ea typeface="Open Sans"/>
              <a:cs typeface="Open Sans"/>
              <a:sym typeface="Open Sans"/>
            </a:endParaRPr>
          </a:p>
          <a:p>
            <a:pPr indent="0" lvl="0" marL="0" rtl="0" algn="ctr">
              <a:spcBef>
                <a:spcPts val="0"/>
              </a:spcBef>
              <a:spcAft>
                <a:spcPts val="0"/>
              </a:spcAft>
              <a:buSzPts val="3600"/>
              <a:buNone/>
            </a:pPr>
            <a:r>
              <a:t/>
            </a:r>
            <a:endParaRPr b="1" sz="2000">
              <a:solidFill>
                <a:srgbClr val="0097A7"/>
              </a:solidFill>
              <a:latin typeface="Open Sans"/>
              <a:ea typeface="Open Sans"/>
              <a:cs typeface="Open Sans"/>
              <a:sym typeface="Open Sans"/>
            </a:endParaRPr>
          </a:p>
          <a:p>
            <a:pPr indent="0" lvl="0" marL="0" rtl="0" algn="ctr">
              <a:spcBef>
                <a:spcPts val="0"/>
              </a:spcBef>
              <a:spcAft>
                <a:spcPts val="0"/>
              </a:spcAft>
              <a:buSzPts val="3600"/>
              <a:buNone/>
            </a:pPr>
            <a:r>
              <a:t/>
            </a:r>
            <a:endParaRPr b="1" sz="2000">
              <a:solidFill>
                <a:srgbClr val="0097A7"/>
              </a:solidFill>
              <a:latin typeface="Open Sans"/>
              <a:ea typeface="Open Sans"/>
              <a:cs typeface="Open Sans"/>
              <a:sym typeface="Open Sans"/>
            </a:endParaRPr>
          </a:p>
          <a:p>
            <a:pPr indent="0" lvl="0" marL="0" rtl="0" algn="ctr">
              <a:spcBef>
                <a:spcPts val="0"/>
              </a:spcBef>
              <a:spcAft>
                <a:spcPts val="0"/>
              </a:spcAft>
              <a:buSzPts val="3600"/>
              <a:buNone/>
            </a:pPr>
            <a:r>
              <a:rPr lang="en-GB" sz="2000">
                <a:solidFill>
                  <a:srgbClr val="0097A7"/>
                </a:solidFill>
                <a:latin typeface="Open Sans"/>
                <a:ea typeface="Open Sans"/>
                <a:cs typeface="Open Sans"/>
                <a:sym typeface="Open Sans"/>
              </a:rPr>
              <a:t>Taskeen Adam, EdTech Hub</a:t>
            </a:r>
            <a:endParaRPr sz="2000">
              <a:solidFill>
                <a:srgbClr val="0097A7"/>
              </a:solidFill>
              <a:latin typeface="Open Sans"/>
              <a:ea typeface="Open Sans"/>
              <a:cs typeface="Open Sans"/>
              <a:sym typeface="Open Sans"/>
            </a:endParaRPr>
          </a:p>
          <a:p>
            <a:pPr indent="0" lvl="0" marL="0" rtl="0" algn="ctr">
              <a:spcBef>
                <a:spcPts val="0"/>
              </a:spcBef>
              <a:spcAft>
                <a:spcPts val="0"/>
              </a:spcAft>
              <a:buSzPts val="3600"/>
              <a:buNone/>
            </a:pPr>
            <a:r>
              <a:rPr lang="en-GB" sz="2000">
                <a:solidFill>
                  <a:srgbClr val="0097A7"/>
                </a:solidFill>
                <a:latin typeface="Open Sans"/>
                <a:ea typeface="Open Sans"/>
                <a:cs typeface="Open Sans"/>
                <a:sym typeface="Open Sans"/>
              </a:rPr>
              <a:t>Samuel Agyapong, ESSA</a:t>
            </a:r>
            <a:endParaRPr sz="2000">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3600"/>
              <a:buFont typeface="Arial"/>
              <a:buNone/>
            </a:pPr>
            <a:r>
              <a:rPr lang="en-GB" sz="2000">
                <a:solidFill>
                  <a:srgbClr val="0097A7"/>
                </a:solidFill>
                <a:latin typeface="Open Sans"/>
                <a:ea typeface="Open Sans"/>
                <a:cs typeface="Open Sans"/>
                <a:sym typeface="Open Sans"/>
              </a:rPr>
              <a:t>Samuel Asare, ESSA</a:t>
            </a:r>
            <a:endParaRPr sz="2000">
              <a:solidFill>
                <a:srgbClr val="0097A7"/>
              </a:solidFill>
              <a:latin typeface="Open Sans"/>
              <a:ea typeface="Open Sans"/>
              <a:cs typeface="Open Sans"/>
              <a:sym typeface="Open Sans"/>
            </a:endParaRPr>
          </a:p>
          <a:p>
            <a:pPr indent="0" lvl="0" marL="0" rtl="0" algn="ctr">
              <a:lnSpc>
                <a:spcPct val="100000"/>
              </a:lnSpc>
              <a:spcBef>
                <a:spcPts val="0"/>
              </a:spcBef>
              <a:spcAft>
                <a:spcPts val="0"/>
              </a:spcAft>
              <a:buSzPts val="3600"/>
              <a:buNone/>
            </a:pPr>
            <a:r>
              <a:rPr lang="en-GB" sz="2000">
                <a:solidFill>
                  <a:srgbClr val="0097A7"/>
                </a:solidFill>
                <a:latin typeface="Open Sans"/>
                <a:ea typeface="Open Sans"/>
                <a:cs typeface="Open Sans"/>
                <a:sym typeface="Open Sans"/>
              </a:rPr>
              <a:t>Lucy Heady, ESSA </a:t>
            </a:r>
            <a:endParaRPr sz="2000">
              <a:solidFill>
                <a:srgbClr val="0097A7"/>
              </a:solidFill>
              <a:latin typeface="Open Sans"/>
              <a:ea typeface="Open Sans"/>
              <a:cs typeface="Open Sans"/>
              <a:sym typeface="Open Sans"/>
            </a:endParaRPr>
          </a:p>
          <a:p>
            <a:pPr indent="0" lvl="0" marL="0" rtl="0" algn="ctr">
              <a:spcBef>
                <a:spcPts val="0"/>
              </a:spcBef>
              <a:spcAft>
                <a:spcPts val="0"/>
              </a:spcAft>
              <a:buSzPts val="3600"/>
              <a:buNone/>
            </a:pPr>
            <a:r>
              <a:rPr lang="en-GB" sz="2000">
                <a:solidFill>
                  <a:srgbClr val="0097A7"/>
                </a:solidFill>
                <a:latin typeface="Open Sans"/>
                <a:ea typeface="Open Sans"/>
                <a:cs typeface="Open Sans"/>
                <a:sym typeface="Open Sans"/>
              </a:rPr>
              <a:t>Wairimu Macharia, ESSA</a:t>
            </a:r>
            <a:endParaRPr sz="2000">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3600"/>
              <a:buFont typeface="Arial"/>
              <a:buNone/>
            </a:pPr>
            <a:r>
              <a:rPr lang="en-GB" sz="2000">
                <a:solidFill>
                  <a:srgbClr val="0097A7"/>
                </a:solidFill>
                <a:latin typeface="Open Sans"/>
                <a:ea typeface="Open Sans"/>
                <a:cs typeface="Open Sans"/>
                <a:sym typeface="Open Sans"/>
              </a:rPr>
              <a:t>Renaldah Mjomba, ZiZi Afrique</a:t>
            </a:r>
            <a:endParaRPr sz="2000">
              <a:solidFill>
                <a:srgbClr val="0097A7"/>
              </a:solidFill>
              <a:latin typeface="Open Sans"/>
              <a:ea typeface="Open Sans"/>
              <a:cs typeface="Open Sans"/>
              <a:sym typeface="Open Sans"/>
            </a:endParaRPr>
          </a:p>
          <a:p>
            <a:pPr indent="0" lvl="0" marL="0" rtl="0" algn="ctr">
              <a:lnSpc>
                <a:spcPct val="100000"/>
              </a:lnSpc>
              <a:spcBef>
                <a:spcPts val="0"/>
              </a:spcBef>
              <a:spcAft>
                <a:spcPts val="0"/>
              </a:spcAft>
              <a:buSzPts val="3600"/>
              <a:buNone/>
            </a:pPr>
            <a:r>
              <a:rPr lang="en-GB" sz="2000">
                <a:solidFill>
                  <a:srgbClr val="0097A7"/>
                </a:solidFill>
                <a:latin typeface="Open Sans"/>
                <a:ea typeface="Open Sans"/>
                <a:cs typeface="Open Sans"/>
                <a:sym typeface="Open Sans"/>
              </a:rPr>
              <a:t>John Mugo, ZiZi Afrique </a:t>
            </a:r>
            <a:endParaRPr sz="2000">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3600"/>
              <a:buFont typeface="Arial"/>
              <a:buNone/>
            </a:pPr>
            <a:r>
              <a:rPr lang="en-GB" sz="2000">
                <a:solidFill>
                  <a:srgbClr val="0097A7"/>
                </a:solidFill>
                <a:latin typeface="Open Sans"/>
                <a:ea typeface="Open Sans"/>
                <a:cs typeface="Open Sans"/>
                <a:sym typeface="Open Sans"/>
              </a:rPr>
              <a:t>Faith Mukiria, ZiZi Afrique</a:t>
            </a:r>
            <a:endParaRPr sz="2000">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3600"/>
              <a:buFont typeface="Arial"/>
              <a:buNone/>
            </a:pPr>
            <a:r>
              <a:rPr lang="en-GB" sz="2000">
                <a:solidFill>
                  <a:srgbClr val="0097A7"/>
                </a:solidFill>
                <a:latin typeface="Open Sans"/>
                <a:ea typeface="Open Sans"/>
                <a:cs typeface="Open Sans"/>
                <a:sym typeface="Open Sans"/>
              </a:rPr>
              <a:t>Gemma Munday, ESSA</a:t>
            </a:r>
            <a:endParaRPr sz="2000">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3600"/>
              <a:buFont typeface="Arial"/>
              <a:buNone/>
            </a:pPr>
            <a:r>
              <a:t/>
            </a:r>
            <a:endParaRPr b="1" sz="2000">
              <a:solidFill>
                <a:srgbClr val="0097A7"/>
              </a:solidFill>
              <a:latin typeface="Open Sans"/>
              <a:ea typeface="Open Sans"/>
              <a:cs typeface="Open Sans"/>
              <a:sym typeface="Open Sans"/>
            </a:endParaRPr>
          </a:p>
          <a:p>
            <a:pPr indent="0" lvl="0" marL="0" rtl="0" algn="ctr">
              <a:lnSpc>
                <a:spcPct val="100000"/>
              </a:lnSpc>
              <a:spcBef>
                <a:spcPts val="0"/>
              </a:spcBef>
              <a:spcAft>
                <a:spcPts val="0"/>
              </a:spcAft>
              <a:buSzPts val="3600"/>
              <a:buNone/>
            </a:pPr>
            <a:r>
              <a:t/>
            </a:r>
            <a:endParaRPr b="1" sz="2500">
              <a:solidFill>
                <a:srgbClr val="0097A7"/>
              </a:solidFill>
              <a:latin typeface="Open Sans"/>
              <a:ea typeface="Open Sans"/>
              <a:cs typeface="Open Sans"/>
              <a:sym typeface="Open Sans"/>
            </a:endParaRPr>
          </a:p>
          <a:p>
            <a:pPr indent="0" lvl="0" marL="0" rtl="0" algn="ctr">
              <a:lnSpc>
                <a:spcPct val="100000"/>
              </a:lnSpc>
              <a:spcBef>
                <a:spcPts val="0"/>
              </a:spcBef>
              <a:spcAft>
                <a:spcPts val="0"/>
              </a:spcAft>
              <a:buSzPts val="3600"/>
              <a:buNone/>
            </a:pPr>
            <a:r>
              <a:t/>
            </a:r>
            <a:endParaRPr b="1" sz="3000">
              <a:solidFill>
                <a:srgbClr val="0097A7"/>
              </a:solidFill>
              <a:latin typeface="Open Sans"/>
              <a:ea typeface="Open Sans"/>
              <a:cs typeface="Open Sans"/>
              <a:sym typeface="Open Sans"/>
            </a:endParaRPr>
          </a:p>
        </p:txBody>
      </p:sp>
      <p:pic>
        <p:nvPicPr>
          <p:cNvPr id="128" name="Google Shape;128;g8dd0dcf127_5_1"/>
          <p:cNvPicPr preferRelativeResize="0"/>
          <p:nvPr/>
        </p:nvPicPr>
        <p:blipFill rotWithShape="1">
          <a:blip r:embed="rId3">
            <a:alphaModFix/>
          </a:blip>
          <a:srcRect b="0" l="0" r="0" t="0"/>
          <a:stretch/>
        </p:blipFill>
        <p:spPr>
          <a:xfrm>
            <a:off x="367600" y="4325250"/>
            <a:ext cx="944702" cy="725525"/>
          </a:xfrm>
          <a:prstGeom prst="rect">
            <a:avLst/>
          </a:prstGeom>
          <a:noFill/>
          <a:ln>
            <a:noFill/>
          </a:ln>
        </p:spPr>
      </p:pic>
      <p:pic>
        <p:nvPicPr>
          <p:cNvPr id="129" name="Google Shape;129;g8dd0dcf127_5_1"/>
          <p:cNvPicPr preferRelativeResize="0"/>
          <p:nvPr/>
        </p:nvPicPr>
        <p:blipFill rotWithShape="1">
          <a:blip r:embed="rId4">
            <a:alphaModFix/>
          </a:blip>
          <a:srcRect b="0" l="0" r="0" t="0"/>
          <a:stretch/>
        </p:blipFill>
        <p:spPr>
          <a:xfrm>
            <a:off x="6842225" y="4354244"/>
            <a:ext cx="1833001" cy="725531"/>
          </a:xfrm>
          <a:prstGeom prst="rect">
            <a:avLst/>
          </a:prstGeom>
          <a:noFill/>
          <a:ln>
            <a:noFill/>
          </a:ln>
        </p:spPr>
      </p:pic>
      <p:sp>
        <p:nvSpPr>
          <p:cNvPr id="130" name="Google Shape;130;g8dd0dcf127_5_1"/>
          <p:cNvSpPr txBox="1"/>
          <p:nvPr>
            <p:ph type="title"/>
          </p:nvPr>
        </p:nvSpPr>
        <p:spPr>
          <a:xfrm>
            <a:off x="3177200" y="567075"/>
            <a:ext cx="2799600" cy="3375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GB" sz="3700">
                <a:solidFill>
                  <a:srgbClr val="0097A7"/>
                </a:solidFill>
                <a:latin typeface="Open Sans"/>
                <a:ea typeface="Open Sans"/>
                <a:cs typeface="Open Sans"/>
                <a:sym typeface="Open Sans"/>
              </a:rPr>
              <a:t>Core team </a:t>
            </a:r>
            <a:endParaRPr sz="1300">
              <a:solidFill>
                <a:srgbClr val="0097A7"/>
              </a:solidFill>
            </a:endParaRPr>
          </a:p>
        </p:txBody>
      </p:sp>
      <p:sp>
        <p:nvSpPr>
          <p:cNvPr id="131" name="Google Shape;131;g8dd0dcf127_5_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pic>
        <p:nvPicPr>
          <p:cNvPr id="132" name="Google Shape;132;g8dd0dcf127_5_1"/>
          <p:cNvPicPr preferRelativeResize="0"/>
          <p:nvPr/>
        </p:nvPicPr>
        <p:blipFill rotWithShape="1">
          <a:blip r:embed="rId5">
            <a:alphaModFix/>
          </a:blip>
          <a:srcRect b="31394" l="0" r="0" t="0"/>
          <a:stretch/>
        </p:blipFill>
        <p:spPr>
          <a:xfrm>
            <a:off x="3177196" y="4342088"/>
            <a:ext cx="2336554" cy="691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136" name="Shape 136"/>
        <p:cNvGrpSpPr/>
        <p:nvPr/>
      </p:nvGrpSpPr>
      <p:grpSpPr>
        <a:xfrm>
          <a:off x="0" y="0"/>
          <a:ext cx="0" cy="0"/>
          <a:chOff x="0" y="0"/>
          <a:chExt cx="0" cy="0"/>
        </a:xfrm>
      </p:grpSpPr>
      <p:sp>
        <p:nvSpPr>
          <p:cNvPr id="137" name="Google Shape;137;g8d3948e7eb_0_214"/>
          <p:cNvSpPr txBox="1"/>
          <p:nvPr>
            <p:ph type="title"/>
          </p:nvPr>
        </p:nvSpPr>
        <p:spPr>
          <a:xfrm>
            <a:off x="422675" y="2510650"/>
            <a:ext cx="2458800" cy="45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3600"/>
              <a:buFont typeface="Arial"/>
              <a:buNone/>
            </a:pPr>
            <a:r>
              <a:rPr b="1" lang="en-GB" sz="2500">
                <a:solidFill>
                  <a:schemeClr val="lt1"/>
                </a:solidFill>
                <a:latin typeface="Open Sans"/>
                <a:ea typeface="Open Sans"/>
                <a:cs typeface="Open Sans"/>
                <a:sym typeface="Open Sans"/>
              </a:rPr>
              <a:t>49 attendees</a:t>
            </a:r>
            <a:endParaRPr sz="2400"/>
          </a:p>
        </p:txBody>
      </p:sp>
      <p:sp>
        <p:nvSpPr>
          <p:cNvPr id="138" name="Google Shape;138;g8d3948e7eb_0_214"/>
          <p:cNvSpPr txBox="1"/>
          <p:nvPr>
            <p:ph type="title"/>
          </p:nvPr>
        </p:nvSpPr>
        <p:spPr>
          <a:xfrm>
            <a:off x="1367600" y="719475"/>
            <a:ext cx="6449100" cy="3375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GB" sz="3700">
                <a:solidFill>
                  <a:srgbClr val="FFFFFF"/>
                </a:solidFill>
                <a:latin typeface="Open Sans"/>
                <a:ea typeface="Open Sans"/>
                <a:cs typeface="Open Sans"/>
                <a:sym typeface="Open Sans"/>
              </a:rPr>
              <a:t>Webinar in numbers</a:t>
            </a:r>
            <a:endParaRPr sz="1300">
              <a:solidFill>
                <a:srgbClr val="FFFFFF"/>
              </a:solidFill>
            </a:endParaRPr>
          </a:p>
        </p:txBody>
      </p:sp>
      <p:sp>
        <p:nvSpPr>
          <p:cNvPr id="139" name="Google Shape;139;g8d3948e7eb_0_214"/>
          <p:cNvSpPr txBox="1"/>
          <p:nvPr>
            <p:ph type="title"/>
          </p:nvPr>
        </p:nvSpPr>
        <p:spPr>
          <a:xfrm>
            <a:off x="5575175" y="2411300"/>
            <a:ext cx="2940600" cy="54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500">
                <a:solidFill>
                  <a:schemeClr val="lt1"/>
                </a:solidFill>
                <a:latin typeface="Open Sans"/>
                <a:ea typeface="Open Sans"/>
                <a:cs typeface="Open Sans"/>
                <a:sym typeface="Open Sans"/>
              </a:rPr>
              <a:t>4 main speakers</a:t>
            </a:r>
            <a:endParaRPr sz="2400"/>
          </a:p>
        </p:txBody>
      </p:sp>
      <p:sp>
        <p:nvSpPr>
          <p:cNvPr id="140" name="Google Shape;140;g8d3948e7eb_0_214"/>
          <p:cNvSpPr txBox="1"/>
          <p:nvPr>
            <p:ph type="title"/>
          </p:nvPr>
        </p:nvSpPr>
        <p:spPr>
          <a:xfrm>
            <a:off x="3252400" y="3817425"/>
            <a:ext cx="2458800" cy="958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500">
                <a:solidFill>
                  <a:schemeClr val="lt1"/>
                </a:solidFill>
                <a:latin typeface="Open Sans"/>
                <a:ea typeface="Open Sans"/>
                <a:cs typeface="Open Sans"/>
                <a:sym typeface="Open Sans"/>
              </a:rPr>
              <a:t>10+</a:t>
            </a:r>
            <a:r>
              <a:rPr b="1" lang="en-GB" sz="2500">
                <a:solidFill>
                  <a:schemeClr val="lt1"/>
                </a:solidFill>
                <a:latin typeface="Open Sans"/>
                <a:ea typeface="Open Sans"/>
                <a:cs typeface="Open Sans"/>
                <a:sym typeface="Open Sans"/>
              </a:rPr>
              <a:t> countries</a:t>
            </a:r>
            <a:endParaRPr b="1" sz="2500">
              <a:solidFill>
                <a:schemeClr val="lt1"/>
              </a:solidFill>
              <a:latin typeface="Open Sans"/>
              <a:ea typeface="Open Sans"/>
              <a:cs typeface="Open Sans"/>
              <a:sym typeface="Open Sans"/>
            </a:endParaRPr>
          </a:p>
          <a:p>
            <a:pPr indent="0" lvl="0" marL="0" rtl="0" algn="ctr">
              <a:spcBef>
                <a:spcPts val="0"/>
              </a:spcBef>
              <a:spcAft>
                <a:spcPts val="0"/>
              </a:spcAft>
              <a:buNone/>
            </a:pPr>
            <a:r>
              <a:rPr b="1" lang="en-GB" sz="2500">
                <a:solidFill>
                  <a:schemeClr val="lt1"/>
                </a:solidFill>
                <a:latin typeface="Open Sans"/>
                <a:ea typeface="Open Sans"/>
                <a:cs typeface="Open Sans"/>
                <a:sym typeface="Open Sans"/>
              </a:rPr>
              <a:t>4 regions</a:t>
            </a:r>
            <a:endParaRPr b="1" sz="2500">
              <a:solidFill>
                <a:schemeClr val="lt1"/>
              </a:solidFill>
              <a:latin typeface="Open Sans"/>
              <a:ea typeface="Open Sans"/>
              <a:cs typeface="Open Sans"/>
              <a:sym typeface="Open Sans"/>
            </a:endParaRPr>
          </a:p>
        </p:txBody>
      </p:sp>
      <p:pic>
        <p:nvPicPr>
          <p:cNvPr id="141" name="Google Shape;141;g8d3948e7eb_0_214"/>
          <p:cNvPicPr preferRelativeResize="0"/>
          <p:nvPr/>
        </p:nvPicPr>
        <p:blipFill>
          <a:blip r:embed="rId3">
            <a:alphaModFix/>
          </a:blip>
          <a:stretch>
            <a:fillRect/>
          </a:stretch>
        </p:blipFill>
        <p:spPr>
          <a:xfrm>
            <a:off x="1033125" y="1484000"/>
            <a:ext cx="1011549" cy="1011549"/>
          </a:xfrm>
          <a:prstGeom prst="rect">
            <a:avLst/>
          </a:prstGeom>
          <a:noFill/>
          <a:ln>
            <a:noFill/>
          </a:ln>
        </p:spPr>
      </p:pic>
      <p:sp>
        <p:nvSpPr>
          <p:cNvPr id="142" name="Google Shape;142;g8d3948e7eb_0_2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pic>
        <p:nvPicPr>
          <p:cNvPr id="143" name="Google Shape;143;g8d3948e7eb_0_214"/>
          <p:cNvPicPr preferRelativeResize="0"/>
          <p:nvPr/>
        </p:nvPicPr>
        <p:blipFill>
          <a:blip r:embed="rId4">
            <a:alphaModFix/>
          </a:blip>
          <a:stretch>
            <a:fillRect/>
          </a:stretch>
        </p:blipFill>
        <p:spPr>
          <a:xfrm>
            <a:off x="3793562" y="2340700"/>
            <a:ext cx="1235826" cy="1376275"/>
          </a:xfrm>
          <a:prstGeom prst="rect">
            <a:avLst/>
          </a:prstGeom>
          <a:noFill/>
          <a:ln>
            <a:noFill/>
          </a:ln>
        </p:spPr>
      </p:pic>
      <p:pic>
        <p:nvPicPr>
          <p:cNvPr id="144" name="Google Shape;144;g8d3948e7eb_0_214"/>
          <p:cNvPicPr preferRelativeResize="0"/>
          <p:nvPr/>
        </p:nvPicPr>
        <p:blipFill>
          <a:blip r:embed="rId5">
            <a:alphaModFix/>
          </a:blip>
          <a:stretch>
            <a:fillRect/>
          </a:stretch>
        </p:blipFill>
        <p:spPr>
          <a:xfrm>
            <a:off x="6480375" y="1175450"/>
            <a:ext cx="1235848" cy="12358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148" name="Shape 148"/>
        <p:cNvGrpSpPr/>
        <p:nvPr/>
      </p:nvGrpSpPr>
      <p:grpSpPr>
        <a:xfrm>
          <a:off x="0" y="0"/>
          <a:ext cx="0" cy="0"/>
          <a:chOff x="0" y="0"/>
          <a:chExt cx="0" cy="0"/>
        </a:xfrm>
      </p:grpSpPr>
      <p:sp>
        <p:nvSpPr>
          <p:cNvPr id="149" name="Google Shape;149;p3"/>
          <p:cNvSpPr txBox="1"/>
          <p:nvPr>
            <p:ph idx="12" type="sldNum"/>
          </p:nvPr>
        </p:nvSpPr>
        <p:spPr>
          <a:xfrm>
            <a:off x="6915150" y="4767263"/>
            <a:ext cx="2057400" cy="273900"/>
          </a:xfrm>
          <a:prstGeom prst="rect">
            <a:avLst/>
          </a:prstGeom>
          <a:noFill/>
          <a:ln>
            <a:noFill/>
          </a:ln>
        </p:spPr>
        <p:txBody>
          <a:bodyPr anchorCtr="0" anchor="ctr" bIns="34275" lIns="68575" spcFirstLastPara="1" rIns="68575" wrap="square" tIns="34275">
            <a:noAutofit/>
          </a:bodyPr>
          <a:lstStyle/>
          <a:p>
            <a:pPr indent="0" lvl="0" marL="0" rtl="0" algn="r">
              <a:lnSpc>
                <a:spcPct val="100000"/>
              </a:lnSpc>
              <a:spcBef>
                <a:spcPts val="0"/>
              </a:spcBef>
              <a:spcAft>
                <a:spcPts val="0"/>
              </a:spcAft>
              <a:buSzPts val="1200"/>
              <a:buNone/>
            </a:pPr>
            <a:fld id="{00000000-1234-1234-1234-123412341234}" type="slidenum">
              <a:rPr lang="en-GB" sz="1200">
                <a:solidFill>
                  <a:srgbClr val="000000"/>
                </a:solidFill>
                <a:latin typeface="Open Sans"/>
                <a:ea typeface="Open Sans"/>
                <a:cs typeface="Open Sans"/>
                <a:sym typeface="Open Sans"/>
              </a:rPr>
              <a:t>‹#›</a:t>
            </a:fld>
            <a:endParaRPr sz="1200">
              <a:solidFill>
                <a:srgbClr val="000000"/>
              </a:solidFill>
              <a:latin typeface="Open Sans"/>
              <a:ea typeface="Open Sans"/>
              <a:cs typeface="Open Sans"/>
              <a:sym typeface="Open Sans"/>
            </a:endParaRPr>
          </a:p>
        </p:txBody>
      </p:sp>
      <p:pic>
        <p:nvPicPr>
          <p:cNvPr id="150" name="Google Shape;150;p3"/>
          <p:cNvPicPr preferRelativeResize="0"/>
          <p:nvPr/>
        </p:nvPicPr>
        <p:blipFill rotWithShape="1">
          <a:blip r:embed="rId3">
            <a:alphaModFix/>
          </a:blip>
          <a:srcRect b="0" l="0" r="0" t="0"/>
          <a:stretch/>
        </p:blipFill>
        <p:spPr>
          <a:xfrm>
            <a:off x="0" y="884875"/>
            <a:ext cx="9150248" cy="4258624"/>
          </a:xfrm>
          <a:prstGeom prst="rect">
            <a:avLst/>
          </a:prstGeom>
          <a:noFill/>
          <a:ln>
            <a:noFill/>
          </a:ln>
        </p:spPr>
      </p:pic>
      <p:sp>
        <p:nvSpPr>
          <p:cNvPr id="151" name="Google Shape;151;p3"/>
          <p:cNvSpPr txBox="1"/>
          <p:nvPr/>
        </p:nvSpPr>
        <p:spPr>
          <a:xfrm>
            <a:off x="190875" y="80375"/>
            <a:ext cx="5374500" cy="50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700"/>
              <a:buFont typeface="Arial"/>
              <a:buNone/>
            </a:pPr>
            <a:r>
              <a:rPr b="1" i="0" lang="en-GB" sz="3700" u="none" cap="none" strike="noStrike">
                <a:solidFill>
                  <a:schemeClr val="lt1"/>
                </a:solidFill>
                <a:latin typeface="Open Sans"/>
                <a:ea typeface="Open Sans"/>
                <a:cs typeface="Open Sans"/>
                <a:sym typeface="Open Sans"/>
              </a:rPr>
              <a:t>Meeting objectives</a:t>
            </a:r>
            <a:endParaRPr b="1" i="0" sz="3700" u="none" cap="none" strike="noStrike">
              <a:solidFill>
                <a:schemeClr val="lt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155" name="Shape 155"/>
        <p:cNvGrpSpPr/>
        <p:nvPr/>
      </p:nvGrpSpPr>
      <p:grpSpPr>
        <a:xfrm>
          <a:off x="0" y="0"/>
          <a:ext cx="0" cy="0"/>
          <a:chOff x="0" y="0"/>
          <a:chExt cx="0" cy="0"/>
        </a:xfrm>
      </p:grpSpPr>
      <p:sp>
        <p:nvSpPr>
          <p:cNvPr id="156" name="Google Shape;156;g8dd0dcf127_0_5"/>
          <p:cNvSpPr txBox="1"/>
          <p:nvPr/>
        </p:nvSpPr>
        <p:spPr>
          <a:xfrm>
            <a:off x="303000" y="2769025"/>
            <a:ext cx="3618000" cy="11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FFFFFF"/>
                </a:solidFill>
                <a:latin typeface="Open Sans"/>
                <a:ea typeface="Open Sans"/>
                <a:cs typeface="Open Sans"/>
                <a:sym typeface="Open Sans"/>
              </a:rPr>
              <a:t>Dr John Mugo</a:t>
            </a:r>
            <a:r>
              <a:rPr lang="en-GB" sz="1200">
                <a:solidFill>
                  <a:srgbClr val="FFFFFF"/>
                </a:solidFill>
                <a:latin typeface="Open Sans"/>
                <a:ea typeface="Open Sans"/>
                <a:cs typeface="Open Sans"/>
                <a:sym typeface="Open Sans"/>
                <a:extLst>
                  <a:ext uri="http://customooxmlschemas.google.com/">
                    <go:slidesCustomData xmlns:go="http://customooxmlschemas.google.com/" textRoundtripDataId="3"/>
                  </a:ext>
                </a:extLst>
              </a:rPr>
              <a:t> is the Executive Director of Zizi Afrique</a:t>
            </a:r>
            <a:r>
              <a:rPr lang="en-GB" sz="1200">
                <a:solidFill>
                  <a:srgbClr val="FFFFFF"/>
                </a:solidFill>
                <a:latin typeface="Open Sans"/>
                <a:ea typeface="Open Sans"/>
                <a:cs typeface="Open Sans"/>
                <a:sym typeface="Open Sans"/>
              </a:rPr>
              <a:t> Foundation. Based in Nairobi, John has over 15 years post-PhD experience in generating large-scale data, and advocating for evidence-led policy change in education. Currently, John is leading the Assessment of Life Skills and Values in East Africa (ALiVE), a regional initiative that will produce large-scale evidence to catalyze systemic focus on the critical competences. Previously, John headed the Uwezo assessment in East Africa, and also taught at Kenyatta University in Kenya.</a:t>
            </a:r>
            <a:endParaRPr sz="1200">
              <a:solidFill>
                <a:srgbClr val="FFFFFF"/>
              </a:solidFill>
              <a:latin typeface="Open Sans"/>
              <a:ea typeface="Open Sans"/>
              <a:cs typeface="Open Sans"/>
              <a:sym typeface="Open Sans"/>
            </a:endParaRPr>
          </a:p>
        </p:txBody>
      </p:sp>
      <p:sp>
        <p:nvSpPr>
          <p:cNvPr id="157" name="Google Shape;157;g8dd0dcf127_0_5"/>
          <p:cNvSpPr txBox="1"/>
          <p:nvPr/>
        </p:nvSpPr>
        <p:spPr>
          <a:xfrm>
            <a:off x="3695850" y="330200"/>
            <a:ext cx="5325300" cy="3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rgbClr val="FFFFFF"/>
                </a:solidFill>
                <a:latin typeface="Open Sans"/>
                <a:ea typeface="Open Sans"/>
                <a:cs typeface="Open Sans"/>
                <a:sym typeface="Open Sans"/>
              </a:rPr>
              <a:t>Welcome</a:t>
            </a:r>
            <a:endParaRPr sz="29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a:solidFill>
                <a:srgbClr val="FFFFFF"/>
              </a:solidFill>
              <a:latin typeface="Open Sans"/>
              <a:ea typeface="Open Sans"/>
              <a:cs typeface="Open Sans"/>
              <a:sym typeface="Open Sans"/>
            </a:endParaRPr>
          </a:p>
          <a:p>
            <a:pPr indent="-317500" lvl="0" marL="457200" rtl="0" algn="l">
              <a:spcBef>
                <a:spcPts val="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We welcome every member to this Webinar, and value the attention you have given to this discussion on unlocking data for Africa’s education.</a:t>
            </a:r>
            <a:endParaRPr>
              <a:solidFill>
                <a:srgbClr val="FFFFFF"/>
              </a:solidFill>
              <a:latin typeface="Open Sans"/>
              <a:ea typeface="Open Sans"/>
              <a:cs typeface="Open Sans"/>
              <a:sym typeface="Open Sans"/>
            </a:endParaRPr>
          </a:p>
          <a:p>
            <a:pPr indent="-317500" lvl="0" marL="457200" rtl="0" algn="l">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Africa’s education continues to face many challenges, but also, many of the solutions and answers lie still in unused datasets, and untold stories.</a:t>
            </a:r>
            <a:endParaRPr>
              <a:solidFill>
                <a:srgbClr val="FFFFFF"/>
              </a:solidFill>
              <a:latin typeface="Open Sans"/>
              <a:ea typeface="Open Sans"/>
              <a:cs typeface="Open Sans"/>
              <a:sym typeface="Open Sans"/>
              <a:extLst>
                <a:ext uri="http://customooxmlschemas.google.com/">
                  <go:slidesCustomData xmlns:go="http://customooxmlschemas.google.com/" textRoundtripDataId="4"/>
                </a:ext>
              </a:extLst>
            </a:endParaRPr>
          </a:p>
          <a:p>
            <a:pPr indent="-317500" lvl="0" marL="457200" rtl="0" algn="l">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extLst>
                  <a:ext uri="http://customooxmlschemas.google.com/">
                    <go:slidesCustomData xmlns:go="http://customooxmlschemas.google.com/" textRoundtripDataId="5"/>
                  </a:ext>
                </a:extLst>
              </a:rPr>
              <a:t>We welcome the participants to this discussion, that may be a great beginning of unearthing solutions and telling stories. When we work together, learning outcomes can be better, and achieved faster. </a:t>
            </a:r>
            <a:endParaRPr>
              <a:solidFill>
                <a:srgbClr val="FFFFFF"/>
              </a:solidFill>
              <a:latin typeface="Open Sans"/>
              <a:ea typeface="Open Sans"/>
              <a:cs typeface="Open Sans"/>
              <a:sym typeface="Open Sans"/>
              <a:extLst>
                <a:ext uri="http://customooxmlschemas.google.com/">
                  <go:slidesCustomData xmlns:go="http://customooxmlschemas.google.com/" textRoundtripDataId="6"/>
                </a:ext>
              </a:extLst>
            </a:endParaRPr>
          </a:p>
          <a:p>
            <a:pPr indent="0" lvl="0" marL="457200" rtl="0" algn="l">
              <a:spcBef>
                <a:spcPts val="1000"/>
              </a:spcBef>
              <a:spcAft>
                <a:spcPts val="1000"/>
              </a:spcAft>
              <a:buNone/>
            </a:pPr>
            <a:r>
              <a:t/>
            </a:r>
            <a:endParaRPr>
              <a:solidFill>
                <a:srgbClr val="FFFFFF"/>
              </a:solidFill>
              <a:latin typeface="Open Sans"/>
              <a:ea typeface="Open Sans"/>
              <a:cs typeface="Open Sans"/>
              <a:sym typeface="Open Sans"/>
            </a:endParaRPr>
          </a:p>
        </p:txBody>
      </p:sp>
      <p:pic>
        <p:nvPicPr>
          <p:cNvPr id="158" name="Google Shape;158;g8dd0dcf127_0_5"/>
          <p:cNvPicPr preferRelativeResize="0"/>
          <p:nvPr/>
        </p:nvPicPr>
        <p:blipFill rotWithShape="1">
          <a:blip r:embed="rId3">
            <a:alphaModFix/>
          </a:blip>
          <a:srcRect b="0" l="0" r="0" t="0"/>
          <a:stretch/>
        </p:blipFill>
        <p:spPr>
          <a:xfrm>
            <a:off x="508001" y="256925"/>
            <a:ext cx="2603400" cy="2603400"/>
          </a:xfrm>
          <a:prstGeom prst="ellipse">
            <a:avLst/>
          </a:prstGeom>
          <a:noFill/>
          <a:ln>
            <a:noFill/>
          </a:ln>
        </p:spPr>
      </p:pic>
      <p:sp>
        <p:nvSpPr>
          <p:cNvPr id="159" name="Google Shape;159;g8dd0dcf127_0_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163" name="Shape 163"/>
        <p:cNvGrpSpPr/>
        <p:nvPr/>
      </p:nvGrpSpPr>
      <p:grpSpPr>
        <a:xfrm>
          <a:off x="0" y="0"/>
          <a:ext cx="0" cy="0"/>
          <a:chOff x="0" y="0"/>
          <a:chExt cx="0" cy="0"/>
        </a:xfrm>
      </p:grpSpPr>
      <p:sp>
        <p:nvSpPr>
          <p:cNvPr id="164" name="Google Shape;164;g8d3948e7eb_0_190"/>
          <p:cNvSpPr txBox="1"/>
          <p:nvPr/>
        </p:nvSpPr>
        <p:spPr>
          <a:xfrm>
            <a:off x="163375" y="3196650"/>
            <a:ext cx="3532200" cy="1692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200">
                <a:solidFill>
                  <a:srgbClr val="FFFFFF"/>
                </a:solidFill>
                <a:latin typeface="Open Sans"/>
                <a:ea typeface="Open Sans"/>
                <a:cs typeface="Open Sans"/>
                <a:sym typeface="Open Sans"/>
                <a:extLst>
                  <a:ext uri="http://customooxmlschemas.google.com/">
                    <go:slidesCustomData xmlns:go="http://customooxmlschemas.google.com/" textRoundtripDataId="7"/>
                  </a:ext>
                </a:extLst>
              </a:rPr>
              <a:t>Lucy</a:t>
            </a:r>
            <a:r>
              <a:rPr lang="en-GB" sz="1200">
                <a:solidFill>
                  <a:srgbClr val="FFFFFF"/>
                </a:solidFill>
                <a:latin typeface="Open Sans"/>
                <a:ea typeface="Open Sans"/>
                <a:cs typeface="Open Sans"/>
                <a:sym typeface="Open Sans"/>
                <a:extLst>
                  <a:ext uri="http://customooxmlschemas.google.com/">
                    <go:slidesCustomData xmlns:go="http://customooxmlschemas.google.com/" textRoundtripDataId="8"/>
                  </a:ext>
                </a:extLst>
              </a:rPr>
              <a:t> </a:t>
            </a:r>
            <a:r>
              <a:rPr lang="en-GB" sz="1200">
                <a:solidFill>
                  <a:srgbClr val="FFFFFF"/>
                </a:solidFill>
                <a:latin typeface="Open Sans"/>
                <a:ea typeface="Open Sans"/>
                <a:cs typeface="Open Sans"/>
                <a:sym typeface="Open Sans"/>
              </a:rPr>
              <a:t>is the CEO at ESSA. She has over 15 years of experience in generating and using evidence to improve education, both in the UK and internationally. Her previous roles were at Nesta, the UK’s innovation foundation, as the Impact Director and at the Children's Investment Fund Foundation leading on assessment of evidence and managing evaluations for the education portfolio. </a:t>
            </a:r>
            <a:endParaRPr sz="12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sz="1200">
              <a:solidFill>
                <a:srgbClr val="FFFFFF"/>
              </a:solidFill>
            </a:endParaRPr>
          </a:p>
        </p:txBody>
      </p:sp>
      <p:sp>
        <p:nvSpPr>
          <p:cNvPr id="165" name="Google Shape;165;g8d3948e7eb_0_190"/>
          <p:cNvSpPr txBox="1"/>
          <p:nvPr/>
        </p:nvSpPr>
        <p:spPr>
          <a:xfrm>
            <a:off x="3695700" y="330200"/>
            <a:ext cx="5325300" cy="45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rgbClr val="FFFFFF"/>
                </a:solidFill>
                <a:latin typeface="Open Sans"/>
                <a:ea typeface="Open Sans"/>
                <a:cs typeface="Open Sans"/>
                <a:sym typeface="Open Sans"/>
              </a:rPr>
              <a:t>Introduction</a:t>
            </a:r>
            <a:endParaRPr sz="29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a:solidFill>
                <a:srgbClr val="FFFFFF"/>
              </a:solidFill>
              <a:latin typeface="Open Sans"/>
              <a:ea typeface="Open Sans"/>
              <a:cs typeface="Open Sans"/>
              <a:sym typeface="Open Sans"/>
            </a:endParaRPr>
          </a:p>
          <a:p>
            <a:pPr indent="-317500" lvl="0" marL="457200" rtl="0" algn="l">
              <a:lnSpc>
                <a:spcPct val="100000"/>
              </a:lnSpc>
              <a:spcBef>
                <a:spcPts val="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We are all here today because we see progress in education held back by a lack of access to data. </a:t>
            </a:r>
            <a:endParaRPr>
              <a:solidFill>
                <a:srgbClr val="FF0000"/>
              </a:solidFill>
              <a:latin typeface="Open Sans"/>
              <a:ea typeface="Open Sans"/>
              <a:cs typeface="Open Sans"/>
              <a:sym typeface="Open Sans"/>
            </a:endParaRPr>
          </a:p>
          <a:p>
            <a:pPr indent="-317500" lvl="0" marL="457200" rtl="0" algn="l">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Access to existing data is just one part of a big problem, but it is an important one: and we know it is one that affects African researchers disproportionately.</a:t>
            </a:r>
            <a:endParaRPr>
              <a:solidFill>
                <a:srgbClr val="FFFFFF"/>
              </a:solidFill>
              <a:latin typeface="Open Sans"/>
              <a:ea typeface="Open Sans"/>
              <a:cs typeface="Open Sans"/>
              <a:sym typeface="Open Sans"/>
            </a:endParaRPr>
          </a:p>
          <a:p>
            <a:pPr indent="-317500" lvl="0" marL="457200" rtl="0" algn="l">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Poor access not only prevents useful analysis that could inform policy now, but it is also a barrier to building a new generation of African education experts and analysts in universities, statistical offices, NGOs and ministries. A generation that is needed for sustainable, evidence-driven change.</a:t>
            </a:r>
            <a:endParaRPr>
              <a:solidFill>
                <a:srgbClr val="FFFFFF"/>
              </a:solidFill>
              <a:latin typeface="Open Sans"/>
              <a:ea typeface="Open Sans"/>
              <a:cs typeface="Open Sans"/>
              <a:sym typeface="Open Sans"/>
            </a:endParaRPr>
          </a:p>
          <a:p>
            <a:pPr indent="-317500" lvl="0" marL="457200" rtl="0" algn="l">
              <a:lnSpc>
                <a:spcPct val="100000"/>
              </a:lnSpc>
              <a:spcBef>
                <a:spcPts val="1000"/>
              </a:spcBef>
              <a:spcAft>
                <a:spcPts val="1000"/>
              </a:spcAft>
              <a:buClr>
                <a:srgbClr val="FFFFFF"/>
              </a:buClr>
              <a:buSzPts val="1400"/>
              <a:buFont typeface="Open Sans"/>
              <a:buChar char="●"/>
            </a:pPr>
            <a:r>
              <a:rPr lang="en-GB">
                <a:solidFill>
                  <a:srgbClr val="FFFFFF"/>
                </a:solidFill>
                <a:latin typeface="Open Sans"/>
                <a:ea typeface="Open Sans"/>
                <a:cs typeface="Open Sans"/>
                <a:sym typeface="Open Sans"/>
              </a:rPr>
              <a:t>The COVID-19 pandemic makes our need for data only more extreme. Data is harder to collect and has never been needed more. Such a precious resource must be used to its full potential.</a:t>
            </a:r>
            <a:endParaRPr>
              <a:solidFill>
                <a:srgbClr val="FFFFFF"/>
              </a:solidFill>
              <a:latin typeface="Open Sans"/>
              <a:ea typeface="Open Sans"/>
              <a:cs typeface="Open Sans"/>
              <a:sym typeface="Open Sans"/>
            </a:endParaRPr>
          </a:p>
        </p:txBody>
      </p:sp>
      <p:pic>
        <p:nvPicPr>
          <p:cNvPr id="166" name="Google Shape;166;g8d3948e7eb_0_190"/>
          <p:cNvPicPr preferRelativeResize="0"/>
          <p:nvPr/>
        </p:nvPicPr>
        <p:blipFill rotWithShape="1">
          <a:blip r:embed="rId3">
            <a:alphaModFix/>
          </a:blip>
          <a:srcRect b="0" l="0" r="0" t="0"/>
          <a:stretch/>
        </p:blipFill>
        <p:spPr>
          <a:xfrm>
            <a:off x="508001" y="622300"/>
            <a:ext cx="2603400" cy="2603400"/>
          </a:xfrm>
          <a:prstGeom prst="ellipse">
            <a:avLst/>
          </a:prstGeom>
          <a:noFill/>
          <a:ln>
            <a:noFill/>
          </a:ln>
        </p:spPr>
      </p:pic>
      <p:sp>
        <p:nvSpPr>
          <p:cNvPr id="167" name="Google Shape;167;g8d3948e7eb_0_1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171" name="Shape 171"/>
        <p:cNvGrpSpPr/>
        <p:nvPr/>
      </p:nvGrpSpPr>
      <p:grpSpPr>
        <a:xfrm>
          <a:off x="0" y="0"/>
          <a:ext cx="0" cy="0"/>
          <a:chOff x="0" y="0"/>
          <a:chExt cx="0" cy="0"/>
        </a:xfrm>
      </p:grpSpPr>
      <p:pic>
        <p:nvPicPr>
          <p:cNvPr id="172" name="Google Shape;172;g8d3948e7eb_0_196"/>
          <p:cNvPicPr preferRelativeResize="0"/>
          <p:nvPr/>
        </p:nvPicPr>
        <p:blipFill rotWithShape="1">
          <a:blip r:embed="rId3">
            <a:alphaModFix/>
          </a:blip>
          <a:srcRect b="6263" l="0" r="0" t="6263"/>
          <a:stretch/>
        </p:blipFill>
        <p:spPr>
          <a:xfrm>
            <a:off x="508000" y="330200"/>
            <a:ext cx="2603400" cy="2517000"/>
          </a:xfrm>
          <a:prstGeom prst="ellipse">
            <a:avLst/>
          </a:prstGeom>
          <a:noFill/>
          <a:ln>
            <a:noFill/>
          </a:ln>
        </p:spPr>
      </p:pic>
      <p:sp>
        <p:nvSpPr>
          <p:cNvPr id="173" name="Google Shape;173;g8d3948e7eb_0_196"/>
          <p:cNvSpPr txBox="1"/>
          <p:nvPr/>
        </p:nvSpPr>
        <p:spPr>
          <a:xfrm>
            <a:off x="107425" y="2954500"/>
            <a:ext cx="3464700" cy="21024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200">
                <a:solidFill>
                  <a:srgbClr val="FFFFFF"/>
                </a:solidFill>
              </a:rPr>
              <a:t>Dr Samuel Asare is a higher education researcher and currently consulting for ESSA on the African Education Research Database, a joint project with REAL centre at the University of Cambridge. Prior to this, he held a postdoctoral position at the REAL centre. His research focuses on teaching and learning, especially factors that drive students to invest time and effort in their learning</a:t>
            </a:r>
            <a:r>
              <a:rPr lang="en-GB" sz="1200">
                <a:solidFill>
                  <a:srgbClr val="FFFFFF"/>
                </a:solidFill>
              </a:rPr>
              <a:t>. His recent studies have looked at equity in research partnerships and agendas.   </a:t>
            </a:r>
            <a:endParaRPr sz="1200">
              <a:solidFill>
                <a:srgbClr val="FFFFFF"/>
              </a:solidFill>
            </a:endParaRPr>
          </a:p>
        </p:txBody>
      </p:sp>
      <p:sp>
        <p:nvSpPr>
          <p:cNvPr id="174" name="Google Shape;174;g8d3948e7eb_0_196"/>
          <p:cNvSpPr txBox="1"/>
          <p:nvPr/>
        </p:nvSpPr>
        <p:spPr>
          <a:xfrm>
            <a:off x="3394275" y="205225"/>
            <a:ext cx="5577300" cy="44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rgbClr val="FFFFFF"/>
                </a:solidFill>
                <a:latin typeface="Open Sans"/>
                <a:ea typeface="Open Sans"/>
                <a:cs typeface="Open Sans"/>
                <a:sym typeface="Open Sans"/>
              </a:rPr>
              <a:t>Open Data Use in the African Education Research Database</a:t>
            </a:r>
            <a:endParaRPr>
              <a:solidFill>
                <a:srgbClr val="FFFFFF"/>
              </a:solidFill>
              <a:latin typeface="Open Sans"/>
              <a:ea typeface="Open Sans"/>
              <a:cs typeface="Open Sans"/>
              <a:sym typeface="Open Sans"/>
            </a:endParaRPr>
          </a:p>
          <a:p>
            <a:pPr indent="-317500" lvl="0" marL="457200" rtl="0" algn="just">
              <a:lnSpc>
                <a:spcPct val="100000"/>
              </a:lnSpc>
              <a:spcBef>
                <a:spcPts val="12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The conversation around data sharing or access has been going on for some time and  the project to map education data is meant to contribution to this conversation. </a:t>
            </a:r>
            <a:endParaRPr>
              <a:solidFill>
                <a:srgbClr val="FFFFFF"/>
              </a:solidFill>
              <a:latin typeface="Open Sans"/>
              <a:ea typeface="Open Sans"/>
              <a:cs typeface="Open Sans"/>
              <a:sym typeface="Open Sans"/>
            </a:endParaRPr>
          </a:p>
          <a:p>
            <a:pPr indent="-317500" lvl="0" marL="457200" rtl="0" algn="just">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The objectives of the project were:</a:t>
            </a:r>
            <a:endParaRPr>
              <a:solidFill>
                <a:srgbClr val="FFFFFF"/>
              </a:solidFill>
              <a:latin typeface="Open Sans"/>
              <a:ea typeface="Open Sans"/>
              <a:cs typeface="Open Sans"/>
              <a:sym typeface="Open Sans"/>
            </a:endParaRPr>
          </a:p>
          <a:p>
            <a:pPr indent="-317500" lvl="1" marL="914400" rtl="0" algn="just">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Map existing education data sets in SSS to increase its visibility and use.</a:t>
            </a:r>
            <a:endParaRPr>
              <a:solidFill>
                <a:srgbClr val="FFFFFF"/>
              </a:solidFill>
              <a:latin typeface="Open Sans"/>
              <a:ea typeface="Open Sans"/>
              <a:cs typeface="Open Sans"/>
              <a:sym typeface="Open Sans"/>
            </a:endParaRPr>
          </a:p>
          <a:p>
            <a:pPr indent="-317500" lvl="1" marL="914400" rtl="0" algn="just">
              <a:lnSpc>
                <a:spcPct val="100000"/>
              </a:lnSpc>
              <a:spcBef>
                <a:spcPts val="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Advocated for open access policy and practice in the region.</a:t>
            </a:r>
            <a:endParaRPr>
              <a:solidFill>
                <a:srgbClr val="FFFFFF"/>
              </a:solidFill>
              <a:latin typeface="Open Sans"/>
              <a:ea typeface="Open Sans"/>
              <a:cs typeface="Open Sans"/>
              <a:sym typeface="Open Sans"/>
            </a:endParaRPr>
          </a:p>
          <a:p>
            <a:pPr indent="-317500" lvl="0" marL="457200" rtl="0" algn="just">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Findings included:</a:t>
            </a:r>
            <a:endParaRPr>
              <a:solidFill>
                <a:srgbClr val="FFFFFF"/>
              </a:solidFill>
              <a:latin typeface="Open Sans"/>
              <a:ea typeface="Open Sans"/>
              <a:cs typeface="Open Sans"/>
              <a:sym typeface="Open Sans"/>
            </a:endParaRPr>
          </a:p>
          <a:p>
            <a:pPr indent="-317500" lvl="1" marL="914400" rtl="0" algn="just">
              <a:lnSpc>
                <a:spcPct val="100000"/>
              </a:lnSpc>
              <a:spcBef>
                <a:spcPts val="100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Low numbers of data sets.</a:t>
            </a:r>
            <a:endParaRPr>
              <a:solidFill>
                <a:srgbClr val="FFFFFF"/>
              </a:solidFill>
              <a:latin typeface="Open Sans"/>
              <a:ea typeface="Open Sans"/>
              <a:cs typeface="Open Sans"/>
              <a:sym typeface="Open Sans"/>
            </a:endParaRPr>
          </a:p>
          <a:p>
            <a:pPr indent="-317500" lvl="1" marL="914400" rtl="0" algn="just">
              <a:lnSpc>
                <a:spcPct val="100000"/>
              </a:lnSpc>
              <a:spcBef>
                <a:spcPts val="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TVET and early childhood education have lowest numbers of data </a:t>
            </a:r>
            <a:r>
              <a:rPr lang="en-GB">
                <a:solidFill>
                  <a:srgbClr val="FFFFFF"/>
                </a:solidFill>
                <a:latin typeface="Open Sans"/>
                <a:ea typeface="Open Sans"/>
                <a:cs typeface="Open Sans"/>
                <a:sym typeface="Open Sans"/>
                <a:extLst>
                  <a:ext uri="http://customooxmlschemas.google.com/">
                    <go:slidesCustomData xmlns:go="http://customooxmlschemas.google.com/" textRoundtripDataId="9"/>
                  </a:ext>
                </a:extLst>
              </a:rPr>
              <a:t>sets</a:t>
            </a:r>
            <a:r>
              <a:rPr lang="en-GB">
                <a:solidFill>
                  <a:srgbClr val="FFFFFF"/>
                </a:solidFill>
                <a:latin typeface="Open Sans"/>
                <a:ea typeface="Open Sans"/>
                <a:cs typeface="Open Sans"/>
                <a:sym typeface="Open Sans"/>
              </a:rPr>
              <a:t> with primary and secondary education having the highest.</a:t>
            </a:r>
            <a:endParaRPr>
              <a:solidFill>
                <a:srgbClr val="FFFFFF"/>
              </a:solidFill>
              <a:latin typeface="Open Sans"/>
              <a:ea typeface="Open Sans"/>
              <a:cs typeface="Open Sans"/>
              <a:sym typeface="Open Sans"/>
            </a:endParaRPr>
          </a:p>
          <a:p>
            <a:pPr indent="-317500" lvl="1" marL="914400" rtl="0" algn="just">
              <a:lnSpc>
                <a:spcPct val="100000"/>
              </a:lnSpc>
              <a:spcBef>
                <a:spcPts val="0"/>
              </a:spcBef>
              <a:spcAft>
                <a:spcPts val="0"/>
              </a:spcAft>
              <a:buClr>
                <a:srgbClr val="FFFFFF"/>
              </a:buClr>
              <a:buSzPts val="1400"/>
              <a:buFont typeface="Open Sans"/>
              <a:buChar char="○"/>
            </a:pPr>
            <a:r>
              <a:rPr lang="en-GB">
                <a:solidFill>
                  <a:srgbClr val="FFFFFF"/>
                </a:solidFill>
                <a:latin typeface="Open Sans"/>
                <a:ea typeface="Open Sans"/>
                <a:cs typeface="Open Sans"/>
                <a:sym typeface="Open Sans"/>
              </a:rPr>
              <a:t>Data sets from academics are least accessible and used.</a:t>
            </a:r>
            <a:endParaRPr>
              <a:solidFill>
                <a:srgbClr val="FFFFFF"/>
              </a:solidFill>
              <a:latin typeface="Open Sans"/>
              <a:ea typeface="Open Sans"/>
              <a:cs typeface="Open Sans"/>
              <a:sym typeface="Open Sans"/>
            </a:endParaRPr>
          </a:p>
          <a:p>
            <a:pPr indent="0" lvl="0" marL="0" rtl="0" algn="l">
              <a:spcBef>
                <a:spcPts val="0"/>
              </a:spcBef>
              <a:spcAft>
                <a:spcPts val="0"/>
              </a:spcAft>
              <a:buNone/>
            </a:pPr>
            <a:r>
              <a:t/>
            </a:r>
            <a:endParaRPr>
              <a:solidFill>
                <a:srgbClr val="FFFFFF"/>
              </a:solidFill>
            </a:endParaRPr>
          </a:p>
        </p:txBody>
      </p:sp>
      <p:sp>
        <p:nvSpPr>
          <p:cNvPr id="175" name="Google Shape;175;g8d3948e7eb_0_19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90baa3d798_0_613"/>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Q &amp; A on African Education Research Databas</a:t>
            </a:r>
            <a:r>
              <a:rPr b="1" lang="en-GB" sz="2700">
                <a:solidFill>
                  <a:srgbClr val="222222"/>
                </a:solidFill>
                <a:highlight>
                  <a:schemeClr val="lt1"/>
                </a:highlight>
                <a:latin typeface="Open Sans"/>
                <a:ea typeface="Open Sans"/>
                <a:cs typeface="Open Sans"/>
                <a:sym typeface="Open Sans"/>
                <a:extLst>
                  <a:ext uri="http://customooxmlschemas.google.com/">
                    <go:slidesCustomData xmlns:go="http://customooxmlschemas.google.com/" textRoundtripDataId="10"/>
                  </a:ext>
                </a:extLst>
              </a:rPr>
              <a:t>e</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181" name="Google Shape;181;g90baa3d798_0_613"/>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182" name="Google Shape;182;g90baa3d798_0_61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183" name="Google Shape;183;g90baa3d798_0_613"/>
          <p:cNvSpPr txBox="1"/>
          <p:nvPr/>
        </p:nvSpPr>
        <p:spPr>
          <a:xfrm>
            <a:off x="434425" y="1109625"/>
            <a:ext cx="861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4CAAC0"/>
                </a:solidFill>
              </a:rPr>
              <a:t>Samuel was asked a number of questions after his presentation. The questions were thematically categorised and his answers are presented below.</a:t>
            </a:r>
            <a:endParaRPr b="1">
              <a:solidFill>
                <a:srgbClr val="4CAAC0"/>
              </a:solidFill>
            </a:endParaRPr>
          </a:p>
        </p:txBody>
      </p:sp>
      <p:grpSp>
        <p:nvGrpSpPr>
          <p:cNvPr id="184" name="Google Shape;184;g90baa3d798_0_613"/>
          <p:cNvGrpSpPr/>
          <p:nvPr/>
        </p:nvGrpSpPr>
        <p:grpSpPr>
          <a:xfrm>
            <a:off x="434448" y="3895473"/>
            <a:ext cx="8272648" cy="719677"/>
            <a:chOff x="1593000" y="2322568"/>
            <a:chExt cx="5957975" cy="719677"/>
          </a:xfrm>
        </p:grpSpPr>
        <p:sp>
          <p:nvSpPr>
            <p:cNvPr id="185" name="Google Shape;185;g90baa3d798_0_613"/>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90baa3d798_0_613"/>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90baa3d798_0_613"/>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90baa3d798_0_613"/>
            <p:cNvSpPr/>
            <p:nvPr/>
          </p:nvSpPr>
          <p:spPr>
            <a:xfrm>
              <a:off x="2342623" y="2399945"/>
              <a:ext cx="1940700" cy="642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200">
                  <a:solidFill>
                    <a:srgbClr val="FFFFFF"/>
                  </a:solidFill>
                  <a:latin typeface="Roboto Medium"/>
                  <a:ea typeface="Roboto Medium"/>
                  <a:cs typeface="Roboto Medium"/>
                  <a:sym typeface="Roboto Medium"/>
                </a:rPr>
                <a:t>Who are the end users of the data sets?</a:t>
              </a:r>
              <a:endParaRPr sz="1200">
                <a:solidFill>
                  <a:srgbClr val="FFFFFF"/>
                </a:solidFill>
                <a:latin typeface="Roboto"/>
                <a:ea typeface="Roboto"/>
                <a:cs typeface="Roboto"/>
                <a:sym typeface="Roboto"/>
              </a:endParaRPr>
            </a:p>
          </p:txBody>
        </p:sp>
        <p:sp>
          <p:nvSpPr>
            <p:cNvPr id="189" name="Google Shape;189;g90baa3d798_0_613"/>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90baa3d798_0_613"/>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04</a:t>
              </a:r>
              <a:endParaRPr sz="2600">
                <a:solidFill>
                  <a:srgbClr val="FFFFFF"/>
                </a:solidFill>
                <a:latin typeface="Roboto Thin"/>
                <a:ea typeface="Roboto Thin"/>
                <a:cs typeface="Roboto Thin"/>
                <a:sym typeface="Roboto Thin"/>
              </a:endParaRPr>
            </a:p>
          </p:txBody>
        </p:sp>
        <p:sp>
          <p:nvSpPr>
            <p:cNvPr id="191" name="Google Shape;191;g90baa3d798_0_613"/>
            <p:cNvSpPr/>
            <p:nvPr/>
          </p:nvSpPr>
          <p:spPr>
            <a:xfrm>
              <a:off x="4413201" y="2322594"/>
              <a:ext cx="2734500" cy="6435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rPr lang="en-GB" sz="1100">
                  <a:solidFill>
                    <a:srgbClr val="0097A7"/>
                  </a:solidFill>
                  <a:latin typeface="Roboto"/>
                  <a:ea typeface="Roboto"/>
                  <a:cs typeface="Roboto"/>
                  <a:sym typeface="Roboto"/>
                  <a:extLst>
                    <a:ext uri="http://customooxmlschemas.google.com/">
                      <go:slidesCustomData xmlns:go="http://customooxmlschemas.google.com/" textRoundtripDataId="11"/>
                    </a:ext>
                  </a:extLst>
                </a:rPr>
                <a:t>The data sets from the project will have a wider range of users including researchers, students, and policymakers</a:t>
              </a:r>
              <a:r>
                <a:rPr lang="en-GB" sz="1100">
                  <a:solidFill>
                    <a:srgbClr val="0097A7"/>
                  </a:solidFill>
                  <a:latin typeface="Roboto"/>
                  <a:ea typeface="Roboto"/>
                  <a:cs typeface="Roboto"/>
                  <a:sym typeface="Roboto"/>
                </a:rPr>
                <a:t>.  </a:t>
              </a:r>
              <a:r>
                <a:rPr lang="en-GB" sz="1100">
                  <a:solidFill>
                    <a:srgbClr val="0097A7"/>
                  </a:solidFill>
                  <a:latin typeface="Roboto"/>
                  <a:ea typeface="Roboto"/>
                  <a:cs typeface="Roboto"/>
                  <a:sym typeface="Roboto"/>
                </a:rPr>
                <a:t> </a:t>
              </a:r>
              <a:endParaRPr sz="1100">
                <a:solidFill>
                  <a:srgbClr val="0097A7"/>
                </a:solidFill>
                <a:latin typeface="Roboto"/>
                <a:ea typeface="Roboto"/>
                <a:cs typeface="Roboto"/>
                <a:sym typeface="Roboto"/>
              </a:endParaRPr>
            </a:p>
          </p:txBody>
        </p:sp>
      </p:grpSp>
      <p:grpSp>
        <p:nvGrpSpPr>
          <p:cNvPr id="192" name="Google Shape;192;g90baa3d798_0_613"/>
          <p:cNvGrpSpPr/>
          <p:nvPr/>
        </p:nvGrpSpPr>
        <p:grpSpPr>
          <a:xfrm>
            <a:off x="434448" y="3240605"/>
            <a:ext cx="8272648" cy="643500"/>
            <a:chOff x="1593000" y="2322568"/>
            <a:chExt cx="5957975" cy="643500"/>
          </a:xfrm>
        </p:grpSpPr>
        <p:sp>
          <p:nvSpPr>
            <p:cNvPr id="193" name="Google Shape;193;g90baa3d798_0_613"/>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90baa3d798_0_613"/>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90baa3d798_0_613"/>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90baa3d798_0_613"/>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200">
                  <a:solidFill>
                    <a:srgbClr val="FFFFFF"/>
                  </a:solidFill>
                  <a:latin typeface="Roboto Medium"/>
                  <a:ea typeface="Roboto Medium"/>
                  <a:cs typeface="Roboto Medium"/>
                  <a:sym typeface="Roboto Medium"/>
                </a:rPr>
                <a:t>Why was North Africa excluded from the analysis?</a:t>
              </a:r>
              <a:endParaRPr sz="1200">
                <a:solidFill>
                  <a:srgbClr val="FFFFFF"/>
                </a:solidFill>
                <a:latin typeface="Roboto"/>
                <a:ea typeface="Roboto"/>
                <a:cs typeface="Roboto"/>
                <a:sym typeface="Roboto"/>
              </a:endParaRPr>
            </a:p>
          </p:txBody>
        </p:sp>
        <p:sp>
          <p:nvSpPr>
            <p:cNvPr id="197" name="Google Shape;197;g90baa3d798_0_613"/>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90baa3d798_0_613"/>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199" name="Google Shape;199;g90baa3d798_0_613"/>
            <p:cNvSpPr/>
            <p:nvPr/>
          </p:nvSpPr>
          <p:spPr>
            <a:xfrm>
              <a:off x="4387852" y="2323739"/>
              <a:ext cx="2971200" cy="5721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rPr lang="en-GB" sz="1100">
                  <a:solidFill>
                    <a:srgbClr val="0097A7"/>
                  </a:solidFill>
                  <a:latin typeface="Roboto"/>
                  <a:ea typeface="Roboto"/>
                  <a:cs typeface="Roboto"/>
                  <a:sym typeface="Roboto"/>
                </a:rPr>
                <a:t>North Africa is crucial in the development of the region, however the scope of the project was to specifically focus on SSA. </a:t>
              </a:r>
              <a:endParaRPr sz="1100">
                <a:solidFill>
                  <a:srgbClr val="0097A7"/>
                </a:solidFill>
                <a:latin typeface="Roboto"/>
                <a:ea typeface="Roboto"/>
                <a:cs typeface="Roboto"/>
                <a:sym typeface="Roboto"/>
              </a:endParaRPr>
            </a:p>
          </p:txBody>
        </p:sp>
      </p:grpSp>
      <p:grpSp>
        <p:nvGrpSpPr>
          <p:cNvPr id="200" name="Google Shape;200;g90baa3d798_0_613"/>
          <p:cNvGrpSpPr/>
          <p:nvPr/>
        </p:nvGrpSpPr>
        <p:grpSpPr>
          <a:xfrm>
            <a:off x="434448" y="2585710"/>
            <a:ext cx="8272648" cy="643500"/>
            <a:chOff x="1593000" y="2322568"/>
            <a:chExt cx="5957975" cy="643500"/>
          </a:xfrm>
        </p:grpSpPr>
        <p:sp>
          <p:nvSpPr>
            <p:cNvPr id="201" name="Google Shape;201;g90baa3d798_0_613"/>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90baa3d798_0_613"/>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90baa3d798_0_613"/>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90baa3d798_0_613"/>
            <p:cNvSpPr/>
            <p:nvPr/>
          </p:nvSpPr>
          <p:spPr>
            <a:xfrm>
              <a:off x="2365078" y="2383339"/>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200">
                  <a:solidFill>
                    <a:srgbClr val="FFFFFF"/>
                  </a:solidFill>
                  <a:latin typeface="Roboto Medium"/>
                  <a:ea typeface="Roboto Medium"/>
                  <a:cs typeface="Roboto Medium"/>
                  <a:sym typeface="Roboto Medium"/>
                </a:rPr>
                <a:t>Why was qualitative data excluded?</a:t>
              </a:r>
              <a:endParaRPr sz="1200">
                <a:solidFill>
                  <a:srgbClr val="FFFFFF"/>
                </a:solidFill>
                <a:latin typeface="Roboto"/>
                <a:ea typeface="Roboto"/>
                <a:cs typeface="Roboto"/>
                <a:sym typeface="Roboto"/>
              </a:endParaRPr>
            </a:p>
          </p:txBody>
        </p:sp>
        <p:sp>
          <p:nvSpPr>
            <p:cNvPr id="205" name="Google Shape;205;g90baa3d798_0_613"/>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90baa3d798_0_613"/>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207" name="Google Shape;207;g90baa3d798_0_613"/>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rPr lang="en-GB" sz="1100">
                  <a:solidFill>
                    <a:srgbClr val="0097A7"/>
                  </a:solidFill>
                  <a:latin typeface="Roboto"/>
                  <a:ea typeface="Roboto"/>
                  <a:cs typeface="Roboto"/>
                  <a:sym typeface="Roboto"/>
                </a:rPr>
                <a:t>The exclusion of qualitative data was because of its high tendency to create confidentiality concerns. </a:t>
              </a:r>
              <a:endParaRPr sz="1100">
                <a:solidFill>
                  <a:srgbClr val="0097A7"/>
                </a:solidFill>
                <a:latin typeface="Roboto"/>
                <a:ea typeface="Roboto"/>
                <a:cs typeface="Roboto"/>
                <a:sym typeface="Roboto"/>
              </a:endParaRPr>
            </a:p>
          </p:txBody>
        </p:sp>
      </p:grpSp>
      <p:grpSp>
        <p:nvGrpSpPr>
          <p:cNvPr id="208" name="Google Shape;208;g90baa3d798_0_613"/>
          <p:cNvGrpSpPr/>
          <p:nvPr/>
        </p:nvGrpSpPr>
        <p:grpSpPr>
          <a:xfrm>
            <a:off x="434448" y="1930849"/>
            <a:ext cx="8272648" cy="643500"/>
            <a:chOff x="1593000" y="2322568"/>
            <a:chExt cx="5957975" cy="643500"/>
          </a:xfrm>
        </p:grpSpPr>
        <p:sp>
          <p:nvSpPr>
            <p:cNvPr id="209" name="Google Shape;209;g90baa3d798_0_613"/>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90baa3d798_0_613"/>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90baa3d798_0_613"/>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90baa3d798_0_613"/>
            <p:cNvSpPr/>
            <p:nvPr/>
          </p:nvSpPr>
          <p:spPr>
            <a:xfrm>
              <a:off x="2365078" y="2421426"/>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200">
                  <a:solidFill>
                    <a:srgbClr val="FFFFFF"/>
                  </a:solidFill>
                  <a:latin typeface="Roboto Medium"/>
                  <a:ea typeface="Roboto Medium"/>
                  <a:cs typeface="Roboto Medium"/>
                  <a:sym typeface="Roboto Medium"/>
                </a:rPr>
                <a:t>What is data defined as?</a:t>
              </a:r>
              <a:endParaRPr sz="1200">
                <a:solidFill>
                  <a:srgbClr val="FFFFFF"/>
                </a:solidFill>
                <a:latin typeface="Roboto"/>
                <a:ea typeface="Roboto"/>
                <a:cs typeface="Roboto"/>
                <a:sym typeface="Roboto"/>
              </a:endParaRPr>
            </a:p>
          </p:txBody>
        </p:sp>
        <p:sp>
          <p:nvSpPr>
            <p:cNvPr id="213" name="Google Shape;213;g90baa3d798_0_613"/>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90baa3d798_0_613"/>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215" name="Google Shape;215;g90baa3d798_0_613"/>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rPr lang="en-GB" sz="1100">
                  <a:solidFill>
                    <a:srgbClr val="0097A7"/>
                  </a:solidFill>
                  <a:latin typeface="Roboto"/>
                  <a:ea typeface="Roboto"/>
                  <a:cs typeface="Roboto"/>
                  <a:sym typeface="Roboto"/>
                </a:rPr>
                <a:t>According to Samuel, data refers to information collected through research which is stored as numbers or words and can be analysed multiple times. </a:t>
              </a:r>
              <a:endParaRPr sz="1100">
                <a:solidFill>
                  <a:srgbClr val="0097A7"/>
                </a:solidFill>
                <a:latin typeface="Roboto"/>
                <a:ea typeface="Roboto"/>
                <a:cs typeface="Roboto"/>
                <a:sym typeface="Roboto"/>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90baa3d798_0_686"/>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Pre-webinar survey reflections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221" name="Google Shape;221;g90baa3d798_0_686"/>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222" name="Google Shape;222;g90baa3d798_0_68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223" name="Google Shape;223;g90baa3d798_0_686"/>
          <p:cNvSpPr txBox="1"/>
          <p:nvPr/>
        </p:nvSpPr>
        <p:spPr>
          <a:xfrm>
            <a:off x="247775" y="990600"/>
            <a:ext cx="88581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Before the webinar, participants were sent a pre-webinar survey asking them what issues they face regarding open data on education. The answers were thematically grouped into three categories.</a:t>
            </a:r>
            <a:endParaRPr b="1">
              <a:solidFill>
                <a:srgbClr val="0097A7"/>
              </a:solidFill>
            </a:endParaRPr>
          </a:p>
        </p:txBody>
      </p:sp>
      <p:grpSp>
        <p:nvGrpSpPr>
          <p:cNvPr id="224" name="Google Shape;224;g90baa3d798_0_686"/>
          <p:cNvGrpSpPr/>
          <p:nvPr/>
        </p:nvGrpSpPr>
        <p:grpSpPr>
          <a:xfrm>
            <a:off x="779379" y="1800344"/>
            <a:ext cx="2486830" cy="2814347"/>
            <a:chOff x="1118223" y="283725"/>
            <a:chExt cx="2090827" cy="4076400"/>
          </a:xfrm>
        </p:grpSpPr>
        <p:sp>
          <p:nvSpPr>
            <p:cNvPr id="225" name="Google Shape;225;g90baa3d798_0_686"/>
            <p:cNvSpPr/>
            <p:nvPr/>
          </p:nvSpPr>
          <p:spPr>
            <a:xfrm>
              <a:off x="1178650" y="283725"/>
              <a:ext cx="2030400" cy="40764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90baa3d798_0_686"/>
            <p:cNvSpPr/>
            <p:nvPr/>
          </p:nvSpPr>
          <p:spPr>
            <a:xfrm>
              <a:off x="1118223" y="453603"/>
              <a:ext cx="2048100" cy="18270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90baa3d798_0_686"/>
            <p:cNvSpPr/>
            <p:nvPr/>
          </p:nvSpPr>
          <p:spPr>
            <a:xfrm>
              <a:off x="1233923" y="893949"/>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Roboto Medium"/>
                  <a:ea typeface="Roboto Medium"/>
                  <a:cs typeface="Roboto Medium"/>
                  <a:sym typeface="Roboto Medium"/>
                </a:rPr>
                <a:t>Data accessibility and analysis</a:t>
              </a:r>
              <a:endParaRPr sz="1700">
                <a:solidFill>
                  <a:srgbClr val="34A6C1"/>
                </a:solidFill>
                <a:latin typeface="Roboto Medium"/>
                <a:ea typeface="Roboto Medium"/>
                <a:cs typeface="Roboto Medium"/>
                <a:sym typeface="Roboto Medium"/>
              </a:endParaRPr>
            </a:p>
          </p:txBody>
        </p:sp>
        <p:sp>
          <p:nvSpPr>
            <p:cNvPr id="228" name="Google Shape;228;g90baa3d798_0_686"/>
            <p:cNvSpPr/>
            <p:nvPr/>
          </p:nvSpPr>
          <p:spPr>
            <a:xfrm rot="5400000">
              <a:off x="1938871" y="2233537"/>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90baa3d798_0_686"/>
            <p:cNvSpPr/>
            <p:nvPr/>
          </p:nvSpPr>
          <p:spPr>
            <a:xfrm>
              <a:off x="1118303" y="2674408"/>
              <a:ext cx="2030400" cy="13626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Finding and sharing data</a:t>
              </a:r>
              <a:endParaRPr sz="1200">
                <a:solidFill>
                  <a:srgbClr val="FFFFFF"/>
                </a:solidFill>
                <a:latin typeface="Roboto"/>
                <a:ea typeface="Roboto"/>
                <a:cs typeface="Roboto"/>
                <a:sym typeface="Roboto"/>
              </a:endParaRPr>
            </a:p>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Data quality and interoperability</a:t>
              </a:r>
              <a:endParaRPr sz="1200">
                <a:solidFill>
                  <a:srgbClr val="FFFFFF"/>
                </a:solidFill>
                <a:latin typeface="Roboto"/>
                <a:ea typeface="Roboto"/>
                <a:cs typeface="Roboto"/>
                <a:sym typeface="Roboto"/>
              </a:endParaRPr>
            </a:p>
          </p:txBody>
        </p:sp>
      </p:grpSp>
      <p:grpSp>
        <p:nvGrpSpPr>
          <p:cNvPr id="230" name="Google Shape;230;g90baa3d798_0_686"/>
          <p:cNvGrpSpPr/>
          <p:nvPr/>
        </p:nvGrpSpPr>
        <p:grpSpPr>
          <a:xfrm>
            <a:off x="3328575" y="1800474"/>
            <a:ext cx="2486833" cy="2814466"/>
            <a:chOff x="1118213" y="743181"/>
            <a:chExt cx="2090830" cy="3617100"/>
          </a:xfrm>
        </p:grpSpPr>
        <p:sp>
          <p:nvSpPr>
            <p:cNvPr id="231" name="Google Shape;231;g90baa3d798_0_686"/>
            <p:cNvSpPr/>
            <p:nvPr/>
          </p:nvSpPr>
          <p:spPr>
            <a:xfrm>
              <a:off x="1178643" y="743181"/>
              <a:ext cx="2030400" cy="36171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90baa3d798_0_686"/>
            <p:cNvSpPr/>
            <p:nvPr/>
          </p:nvSpPr>
          <p:spPr>
            <a:xfrm>
              <a:off x="1118213" y="907524"/>
              <a:ext cx="2048100" cy="16233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90baa3d798_0_686"/>
            <p:cNvSpPr/>
            <p:nvPr/>
          </p:nvSpPr>
          <p:spPr>
            <a:xfrm>
              <a:off x="1256140" y="1284854"/>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Roboto Medium"/>
                  <a:ea typeface="Roboto Medium"/>
                  <a:cs typeface="Roboto Medium"/>
                  <a:sym typeface="Roboto Medium"/>
                </a:rPr>
                <a:t>Data utilisation</a:t>
              </a:r>
              <a:endParaRPr sz="1700">
                <a:solidFill>
                  <a:srgbClr val="34A6C1"/>
                </a:solidFill>
                <a:latin typeface="Roboto Medium"/>
                <a:ea typeface="Roboto Medium"/>
                <a:cs typeface="Roboto Medium"/>
                <a:sym typeface="Roboto Medium"/>
              </a:endParaRPr>
            </a:p>
          </p:txBody>
        </p:sp>
        <p:sp>
          <p:nvSpPr>
            <p:cNvPr id="234" name="Google Shape;234;g90baa3d798_0_686"/>
            <p:cNvSpPr/>
            <p:nvPr/>
          </p:nvSpPr>
          <p:spPr>
            <a:xfrm rot="5400000">
              <a:off x="1938871" y="2491598"/>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90baa3d798_0_686"/>
            <p:cNvSpPr/>
            <p:nvPr/>
          </p:nvSpPr>
          <p:spPr>
            <a:xfrm>
              <a:off x="1118224" y="2878662"/>
              <a:ext cx="2030400" cy="1085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Relevance and packaging</a:t>
              </a:r>
              <a:endParaRPr sz="1200">
                <a:solidFill>
                  <a:srgbClr val="FFFFFF"/>
                </a:solidFill>
                <a:latin typeface="Roboto"/>
                <a:ea typeface="Roboto"/>
                <a:cs typeface="Roboto"/>
                <a:sym typeface="Roboto"/>
              </a:endParaRPr>
            </a:p>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Nurturing evidence use cultures</a:t>
              </a:r>
              <a:endParaRPr sz="1200">
                <a:solidFill>
                  <a:srgbClr val="FFFFFF"/>
                </a:solidFill>
                <a:latin typeface="Roboto"/>
                <a:ea typeface="Roboto"/>
                <a:cs typeface="Roboto"/>
                <a:sym typeface="Roboto"/>
              </a:endParaRPr>
            </a:p>
          </p:txBody>
        </p:sp>
      </p:grpSp>
      <p:grpSp>
        <p:nvGrpSpPr>
          <p:cNvPr id="236" name="Google Shape;236;g90baa3d798_0_686"/>
          <p:cNvGrpSpPr/>
          <p:nvPr/>
        </p:nvGrpSpPr>
        <p:grpSpPr>
          <a:xfrm>
            <a:off x="5877773" y="1825884"/>
            <a:ext cx="2486854" cy="2789073"/>
            <a:chOff x="1118203" y="283725"/>
            <a:chExt cx="2090847" cy="4076400"/>
          </a:xfrm>
        </p:grpSpPr>
        <p:sp>
          <p:nvSpPr>
            <p:cNvPr id="237" name="Google Shape;237;g90baa3d798_0_686"/>
            <p:cNvSpPr/>
            <p:nvPr/>
          </p:nvSpPr>
          <p:spPr>
            <a:xfrm>
              <a:off x="1178650" y="283725"/>
              <a:ext cx="2030400" cy="40764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90baa3d798_0_686"/>
            <p:cNvSpPr/>
            <p:nvPr/>
          </p:nvSpPr>
          <p:spPr>
            <a:xfrm>
              <a:off x="1118225" y="432298"/>
              <a:ext cx="2048100" cy="18429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90baa3d798_0_686"/>
            <p:cNvSpPr/>
            <p:nvPr/>
          </p:nvSpPr>
          <p:spPr>
            <a:xfrm>
              <a:off x="1233923" y="890948"/>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Roboto Medium"/>
                  <a:ea typeface="Roboto Medium"/>
                  <a:cs typeface="Roboto Medium"/>
                  <a:sym typeface="Roboto Medium"/>
                </a:rPr>
                <a:t>Data capacities</a:t>
              </a:r>
              <a:endParaRPr sz="1700">
                <a:solidFill>
                  <a:srgbClr val="34A6C1"/>
                </a:solidFill>
                <a:latin typeface="Roboto Medium"/>
                <a:ea typeface="Roboto Medium"/>
                <a:cs typeface="Roboto Medium"/>
                <a:sym typeface="Roboto Medium"/>
              </a:endParaRPr>
            </a:p>
          </p:txBody>
        </p:sp>
        <p:sp>
          <p:nvSpPr>
            <p:cNvPr id="240" name="Google Shape;240;g90baa3d798_0_686"/>
            <p:cNvSpPr/>
            <p:nvPr/>
          </p:nvSpPr>
          <p:spPr>
            <a:xfrm rot="5400000">
              <a:off x="1938871" y="2228536"/>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90baa3d798_0_686"/>
            <p:cNvSpPr/>
            <p:nvPr/>
          </p:nvSpPr>
          <p:spPr>
            <a:xfrm>
              <a:off x="1118203" y="2695639"/>
              <a:ext cx="2030400" cy="1085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Capacities for quality and scale</a:t>
              </a:r>
              <a:endParaRPr sz="1200">
                <a:solidFill>
                  <a:srgbClr val="FFFFFF"/>
                </a:solidFill>
                <a:latin typeface="Roboto"/>
                <a:ea typeface="Roboto"/>
                <a:cs typeface="Roboto"/>
                <a:sym typeface="Roboto"/>
              </a:endParaRPr>
            </a:p>
            <a:p>
              <a:pPr indent="-304800" lvl="0" marL="457200" rtl="0" algn="l">
                <a:lnSpc>
                  <a:spcPct val="115000"/>
                </a:lnSpc>
                <a:spcBef>
                  <a:spcPts val="0"/>
                </a:spcBef>
                <a:spcAft>
                  <a:spcPts val="0"/>
                </a:spcAft>
                <a:buClr>
                  <a:srgbClr val="FFFFFF"/>
                </a:buClr>
                <a:buSzPts val="1200"/>
                <a:buFont typeface="Roboto"/>
                <a:buChar char="●"/>
              </a:pPr>
              <a:r>
                <a:rPr lang="en-GB" sz="1200">
                  <a:solidFill>
                    <a:srgbClr val="FFFFFF"/>
                  </a:solidFill>
                  <a:latin typeface="Roboto"/>
                  <a:ea typeface="Roboto"/>
                  <a:cs typeface="Roboto"/>
                  <a:sym typeface="Roboto"/>
                </a:rPr>
                <a:t>Capacities for analysis and packaging</a:t>
              </a:r>
              <a:endParaRPr sz="1200">
                <a:solidFill>
                  <a:srgbClr val="FFFFFF"/>
                </a:solidFill>
                <a:latin typeface="Roboto"/>
                <a:ea typeface="Roboto"/>
                <a:cs typeface="Roboto"/>
                <a:sym typeface="Roboto"/>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91fd742040_1_9"/>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Pre-webinar survey reflections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247" name="Google Shape;247;g91fd742040_1_9"/>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248" name="Google Shape;248;g91fd742040_1_9"/>
          <p:cNvSpPr/>
          <p:nvPr/>
        </p:nvSpPr>
        <p:spPr>
          <a:xfrm>
            <a:off x="493178" y="168965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Conduct training on analysis, access, publication UIDs and other interoperability issues</a:t>
            </a:r>
            <a:endParaRPr b="1" sz="1600">
              <a:solidFill>
                <a:srgbClr val="0097A7"/>
              </a:solidFill>
              <a:latin typeface="Open Sans"/>
              <a:ea typeface="Open Sans"/>
              <a:cs typeface="Open Sans"/>
              <a:sym typeface="Open Sans"/>
            </a:endParaRPr>
          </a:p>
        </p:txBody>
      </p:sp>
      <p:sp>
        <p:nvSpPr>
          <p:cNvPr id="249" name="Google Shape;249;g91fd742040_1_9"/>
          <p:cNvSpPr/>
          <p:nvPr/>
        </p:nvSpPr>
        <p:spPr>
          <a:xfrm>
            <a:off x="3298598" y="1685227"/>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Map data use and availability more comprehensively</a:t>
            </a:r>
            <a:endParaRPr b="1" sz="1600">
              <a:solidFill>
                <a:srgbClr val="0097A7"/>
              </a:solidFill>
              <a:latin typeface="Open Sans"/>
              <a:ea typeface="Open Sans"/>
              <a:cs typeface="Open Sans"/>
              <a:sym typeface="Open Sans"/>
            </a:endParaRPr>
          </a:p>
        </p:txBody>
      </p:sp>
      <p:sp>
        <p:nvSpPr>
          <p:cNvPr id="250" name="Google Shape;250;g91fd742040_1_9"/>
          <p:cNvSpPr/>
          <p:nvPr/>
        </p:nvSpPr>
        <p:spPr>
          <a:xfrm>
            <a:off x="493175" y="332739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Lobby governments and engage in continuous stakeholder engagement</a:t>
            </a:r>
            <a:endParaRPr b="1" sz="1600">
              <a:solidFill>
                <a:srgbClr val="0097A7"/>
              </a:solidFill>
              <a:latin typeface="Open Sans"/>
              <a:ea typeface="Open Sans"/>
              <a:cs typeface="Open Sans"/>
              <a:sym typeface="Open Sans"/>
            </a:endParaRPr>
          </a:p>
        </p:txBody>
      </p:sp>
      <p:sp>
        <p:nvSpPr>
          <p:cNvPr id="251" name="Google Shape;251;g91fd742040_1_9"/>
          <p:cNvSpPr/>
          <p:nvPr/>
        </p:nvSpPr>
        <p:spPr>
          <a:xfrm>
            <a:off x="3328853" y="3318542"/>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Create a data repository</a:t>
            </a:r>
            <a:endParaRPr b="1" sz="1600">
              <a:solidFill>
                <a:srgbClr val="0097A7"/>
              </a:solidFill>
              <a:latin typeface="Open Sans"/>
              <a:ea typeface="Open Sans"/>
              <a:cs typeface="Open Sans"/>
              <a:sym typeface="Open Sans"/>
            </a:endParaRPr>
          </a:p>
        </p:txBody>
      </p:sp>
      <p:sp>
        <p:nvSpPr>
          <p:cNvPr id="252" name="Google Shape;252;g91fd742040_1_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253" name="Google Shape;253;g91fd742040_1_9"/>
          <p:cNvSpPr txBox="1"/>
          <p:nvPr/>
        </p:nvSpPr>
        <p:spPr>
          <a:xfrm>
            <a:off x="247775" y="990600"/>
            <a:ext cx="88581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In the pre-webinar survey, participants were asked ‘How can your organisation contribute?’. These were some of the responses:</a:t>
            </a:r>
            <a:endParaRPr b="1">
              <a:solidFill>
                <a:srgbClr val="0097A7"/>
              </a:solidFill>
            </a:endParaRPr>
          </a:p>
        </p:txBody>
      </p:sp>
      <p:sp>
        <p:nvSpPr>
          <p:cNvPr id="254" name="Google Shape;254;g91fd742040_1_9"/>
          <p:cNvSpPr/>
          <p:nvPr/>
        </p:nvSpPr>
        <p:spPr>
          <a:xfrm>
            <a:off x="6164523" y="1710677"/>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GB">
                <a:solidFill>
                  <a:srgbClr val="0097A7"/>
                </a:solidFill>
                <a:latin typeface="Open Sans"/>
                <a:ea typeface="Open Sans"/>
                <a:cs typeface="Open Sans"/>
                <a:sym typeface="Open Sans"/>
              </a:rPr>
              <a:t>Define benchmarks for increasing confidence in independent data</a:t>
            </a:r>
            <a:endParaRPr b="1" sz="1600">
              <a:solidFill>
                <a:srgbClr val="0097A7"/>
              </a:solidFill>
              <a:latin typeface="Open Sans"/>
              <a:ea typeface="Open Sans"/>
              <a:cs typeface="Open Sans"/>
              <a:sym typeface="Open Sans"/>
            </a:endParaRPr>
          </a:p>
        </p:txBody>
      </p:sp>
      <p:sp>
        <p:nvSpPr>
          <p:cNvPr id="255" name="Google Shape;255;g91fd742040_1_9"/>
          <p:cNvSpPr/>
          <p:nvPr/>
        </p:nvSpPr>
        <p:spPr>
          <a:xfrm>
            <a:off x="6194778" y="3343992"/>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Define good practice norms for sharing data</a:t>
            </a:r>
            <a:endParaRPr b="1" sz="1600">
              <a:solidFill>
                <a:srgbClr val="0097A7"/>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259" name="Shape 259"/>
        <p:cNvGrpSpPr/>
        <p:nvPr/>
      </p:nvGrpSpPr>
      <p:grpSpPr>
        <a:xfrm>
          <a:off x="0" y="0"/>
          <a:ext cx="0" cy="0"/>
          <a:chOff x="0" y="0"/>
          <a:chExt cx="0" cy="0"/>
        </a:xfrm>
      </p:grpSpPr>
      <p:sp>
        <p:nvSpPr>
          <p:cNvPr id="260" name="Google Shape;260;g8d3948e7eb_0_202"/>
          <p:cNvSpPr txBox="1"/>
          <p:nvPr/>
        </p:nvSpPr>
        <p:spPr>
          <a:xfrm>
            <a:off x="229800" y="3221125"/>
            <a:ext cx="3152400" cy="15774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200">
                <a:solidFill>
                  <a:srgbClr val="FFFFFF"/>
                </a:solidFill>
              </a:rPr>
              <a:t>Obadah Diab is a Research Analyst working with the United Nations OCHA Centre for Humanitarian Data. Over the past year, he has been involved in multiple projects that aim to increase access to data on education in emergencies. Obadah graduated from Georgetown University School of Foreign Service in 2018 where he majored in International Economics.</a:t>
            </a:r>
            <a:endParaRPr sz="1200">
              <a:solidFill>
                <a:srgbClr val="FFFFFF"/>
              </a:solidFill>
            </a:endParaRPr>
          </a:p>
        </p:txBody>
      </p:sp>
      <p:sp>
        <p:nvSpPr>
          <p:cNvPr id="261" name="Google Shape;261;g8d3948e7eb_0_202"/>
          <p:cNvSpPr txBox="1"/>
          <p:nvPr/>
        </p:nvSpPr>
        <p:spPr>
          <a:xfrm>
            <a:off x="3606825" y="44350"/>
            <a:ext cx="5247000" cy="39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rgbClr val="FFFFFF"/>
                </a:solidFill>
              </a:rPr>
              <a:t>Humanitarian Data Exchange</a:t>
            </a:r>
            <a:endParaRPr sz="2900">
              <a:solidFill>
                <a:srgbClr val="FFFFFF"/>
              </a:solidFill>
            </a:endParaRPr>
          </a:p>
          <a:p>
            <a:pPr indent="0" lvl="0" marL="0" rtl="0" algn="l">
              <a:spcBef>
                <a:spcPts val="0"/>
              </a:spcBef>
              <a:spcAft>
                <a:spcPts val="0"/>
              </a:spcAft>
              <a:buNone/>
            </a:pPr>
            <a:r>
              <a:t/>
            </a:r>
            <a:endParaRPr>
              <a:solidFill>
                <a:srgbClr val="FFFFFF"/>
              </a:solidFill>
            </a:endParaRPr>
          </a:p>
          <a:p>
            <a:pPr indent="-317500" lvl="0" marL="457200" rtl="0" algn="l">
              <a:spcBef>
                <a:spcPts val="0"/>
              </a:spcBef>
              <a:spcAft>
                <a:spcPts val="0"/>
              </a:spcAft>
              <a:buClr>
                <a:srgbClr val="FFFFFF"/>
              </a:buClr>
              <a:buSzPts val="1400"/>
              <a:buChar char="●"/>
            </a:pPr>
            <a:r>
              <a:rPr lang="en-GB">
                <a:solidFill>
                  <a:srgbClr val="FFFFFF"/>
                </a:solidFill>
              </a:rPr>
              <a:t>The mission of the HDX Centre is to increase the use and impact of data in humanitarian response.</a:t>
            </a:r>
            <a:endParaRPr>
              <a:solidFill>
                <a:srgbClr val="FFFFFF"/>
              </a:solidFill>
            </a:endParaRPr>
          </a:p>
          <a:p>
            <a:pPr indent="-317500" lvl="0" marL="457200" rtl="0" algn="l">
              <a:spcBef>
                <a:spcPts val="1000"/>
              </a:spcBef>
              <a:spcAft>
                <a:spcPts val="0"/>
              </a:spcAft>
              <a:buClr>
                <a:srgbClr val="FFFFFF"/>
              </a:buClr>
              <a:buSzPts val="1400"/>
              <a:buChar char="●"/>
            </a:pPr>
            <a:r>
              <a:rPr lang="en-GB">
                <a:solidFill>
                  <a:srgbClr val="FFFFFF"/>
                </a:solidFill>
              </a:rPr>
              <a:t>HDX has over 100,000+ users per month and over 19K+ datasets have been shared from 1200+ sources.</a:t>
            </a:r>
            <a:endParaRPr>
              <a:solidFill>
                <a:srgbClr val="FFFFFF"/>
              </a:solidFill>
            </a:endParaRPr>
          </a:p>
          <a:p>
            <a:pPr indent="-317500" lvl="0" marL="457200" rtl="0" algn="l">
              <a:spcBef>
                <a:spcPts val="1000"/>
              </a:spcBef>
              <a:spcAft>
                <a:spcPts val="0"/>
              </a:spcAft>
              <a:buClr>
                <a:srgbClr val="FFFFFF"/>
              </a:buClr>
              <a:buSzPts val="1400"/>
              <a:buChar char="●"/>
            </a:pPr>
            <a:r>
              <a:rPr lang="en-GB">
                <a:solidFill>
                  <a:srgbClr val="FFFFFF"/>
                </a:solidFill>
              </a:rPr>
              <a:t>The challenges facing HDX include willingness in data sharing, timeliness of data and messiness of data.</a:t>
            </a:r>
            <a:endParaRPr>
              <a:solidFill>
                <a:srgbClr val="FFFFFF"/>
              </a:solidFill>
            </a:endParaRPr>
          </a:p>
          <a:p>
            <a:pPr indent="-317500" lvl="0" marL="457200" rtl="0" algn="l">
              <a:spcBef>
                <a:spcPts val="1000"/>
              </a:spcBef>
              <a:spcAft>
                <a:spcPts val="0"/>
              </a:spcAft>
              <a:buClr>
                <a:srgbClr val="FFFFFF"/>
              </a:buClr>
              <a:buSzPts val="1400"/>
              <a:buChar char="●"/>
            </a:pPr>
            <a:r>
              <a:rPr lang="en-GB">
                <a:solidFill>
                  <a:srgbClr val="FFFFFF"/>
                </a:solidFill>
                <a:extLst>
                  <a:ext uri="http://customooxmlschemas.google.com/">
                    <go:slidesCustomData xmlns:go="http://customooxmlschemas.google.com/" textRoundtripDataId="12"/>
                  </a:ext>
                </a:extLst>
              </a:rPr>
              <a:t>Some use cases of the HDX platform include mapping of global school closures due to COVID-19 (UNESCO), mapping of Ebola outbreaks in West Africa etc.</a:t>
            </a:r>
            <a:endParaRPr>
              <a:solidFill>
                <a:srgbClr val="FFFFFF"/>
              </a:solidFill>
              <a:extLst>
                <a:ext uri="http://customooxmlschemas.google.com/">
                  <go:slidesCustomData xmlns:go="http://customooxmlschemas.google.com/" textRoundtripDataId="13"/>
                </a:ext>
              </a:extLst>
            </a:endParaRPr>
          </a:p>
          <a:p>
            <a:pPr indent="-317500" lvl="0" marL="457200" rtl="0" algn="l">
              <a:spcBef>
                <a:spcPts val="1000"/>
              </a:spcBef>
              <a:spcAft>
                <a:spcPts val="0"/>
              </a:spcAft>
              <a:buClr>
                <a:srgbClr val="FFFFFF"/>
              </a:buClr>
              <a:buSzPts val="1400"/>
              <a:buChar char="●"/>
            </a:pPr>
            <a:r>
              <a:rPr lang="en-GB">
                <a:solidFill>
                  <a:srgbClr val="FFFFFF"/>
                </a:solidFill>
                <a:extLst>
                  <a:ext uri="http://customooxmlschemas.google.com/">
                    <go:slidesCustomData xmlns:go="http://customooxmlschemas.google.com/" textRoundtripDataId="14"/>
                  </a:ext>
                </a:extLst>
              </a:rPr>
              <a:t>Effective </a:t>
            </a:r>
            <a:r>
              <a:rPr lang="en-GB">
                <a:solidFill>
                  <a:srgbClr val="FFFFFF"/>
                </a:solidFill>
                <a:extLst>
                  <a:ext uri="http://customooxmlschemas.google.com/">
                    <go:slidesCustomData xmlns:go="http://customooxmlschemas.google.com/" textRoundtripDataId="15"/>
                  </a:ext>
                </a:extLst>
              </a:rPr>
              <a:t>practices</a:t>
            </a:r>
            <a:r>
              <a:rPr lang="en-GB">
                <a:solidFill>
                  <a:srgbClr val="FFFFFF"/>
                </a:solidFill>
                <a:extLst>
                  <a:ext uri="http://customooxmlschemas.google.com/">
                    <go:slidesCustomData xmlns:go="http://customooxmlschemas.google.com/" textRoundtripDataId="16"/>
                  </a:ext>
                </a:extLst>
              </a:rPr>
              <a:t> when it comes to data sharing and outreach include </a:t>
            </a:r>
            <a:r>
              <a:rPr lang="en-GB">
                <a:solidFill>
                  <a:srgbClr val="FFFFFF"/>
                </a:solidFill>
              </a:rPr>
              <a:t>increasing a</a:t>
            </a:r>
            <a:r>
              <a:rPr lang="en-GB">
                <a:solidFill>
                  <a:srgbClr val="FFFFFF"/>
                </a:solidFill>
              </a:rPr>
              <a:t>ccess to open, interoperable and timely data critical for understanding various issues and the best strategies for responding in different contexts. </a:t>
            </a:r>
            <a:endParaRPr>
              <a:solidFill>
                <a:srgbClr val="FFFFFF"/>
              </a:solidFill>
            </a:endParaRPr>
          </a:p>
          <a:p>
            <a:pPr indent="-317500" lvl="0" marL="457200" rtl="0" algn="l">
              <a:spcBef>
                <a:spcPts val="1000"/>
              </a:spcBef>
              <a:spcAft>
                <a:spcPts val="1000"/>
              </a:spcAft>
              <a:buClr>
                <a:srgbClr val="FFFFFF"/>
              </a:buClr>
              <a:buSzPts val="1400"/>
              <a:buChar char="●"/>
            </a:pPr>
            <a:r>
              <a:rPr lang="en-GB">
                <a:solidFill>
                  <a:srgbClr val="FFFFFF"/>
                </a:solidFill>
              </a:rPr>
              <a:t>The challenges they have faces can be overcome through support and cultivation of relationships with data owners.</a:t>
            </a:r>
            <a:endParaRPr>
              <a:solidFill>
                <a:srgbClr val="FFFFFF"/>
              </a:solidFill>
            </a:endParaRPr>
          </a:p>
        </p:txBody>
      </p:sp>
      <p:pic>
        <p:nvPicPr>
          <p:cNvPr id="262" name="Google Shape;262;g8d3948e7eb_0_202"/>
          <p:cNvPicPr preferRelativeResize="0"/>
          <p:nvPr/>
        </p:nvPicPr>
        <p:blipFill rotWithShape="1">
          <a:blip r:embed="rId3">
            <a:alphaModFix/>
          </a:blip>
          <a:srcRect b="30610" l="0" r="20369" t="4137"/>
          <a:stretch/>
        </p:blipFill>
        <p:spPr>
          <a:xfrm>
            <a:off x="504301" y="507200"/>
            <a:ext cx="2603400" cy="2603400"/>
          </a:xfrm>
          <a:prstGeom prst="ellipse">
            <a:avLst/>
          </a:prstGeom>
          <a:noFill/>
          <a:ln>
            <a:noFill/>
          </a:ln>
        </p:spPr>
      </p:pic>
      <p:sp>
        <p:nvSpPr>
          <p:cNvPr id="263" name="Google Shape;263;g8d3948e7eb_0_20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267" name="Shape 267"/>
        <p:cNvGrpSpPr/>
        <p:nvPr/>
      </p:nvGrpSpPr>
      <p:grpSpPr>
        <a:xfrm>
          <a:off x="0" y="0"/>
          <a:ext cx="0" cy="0"/>
          <a:chOff x="0" y="0"/>
          <a:chExt cx="0" cy="0"/>
        </a:xfrm>
      </p:grpSpPr>
      <p:sp>
        <p:nvSpPr>
          <p:cNvPr id="268" name="Google Shape;268;p8"/>
          <p:cNvSpPr txBox="1"/>
          <p:nvPr>
            <p:ph type="title"/>
          </p:nvPr>
        </p:nvSpPr>
        <p:spPr>
          <a:xfrm>
            <a:off x="311700" y="3129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GB" sz="3700">
                <a:solidFill>
                  <a:srgbClr val="FFFFFF"/>
                </a:solidFill>
                <a:latin typeface="Open Sans"/>
                <a:ea typeface="Open Sans"/>
                <a:cs typeface="Open Sans"/>
                <a:sym typeface="Open Sans"/>
              </a:rPr>
              <a:t>Breakout Sessions</a:t>
            </a:r>
            <a:endParaRPr b="1" sz="1900">
              <a:solidFill>
                <a:srgbClr val="FFFFFF"/>
              </a:solidFill>
              <a:latin typeface="Open Sans"/>
              <a:ea typeface="Open Sans"/>
              <a:cs typeface="Open Sans"/>
              <a:sym typeface="Open Sans"/>
            </a:endParaRPr>
          </a:p>
        </p:txBody>
      </p:sp>
      <p:sp>
        <p:nvSpPr>
          <p:cNvPr id="269" name="Google Shape;26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
        <p:nvSpPr>
          <p:cNvPr id="270" name="Google Shape;270;p8"/>
          <p:cNvSpPr txBox="1"/>
          <p:nvPr/>
        </p:nvSpPr>
        <p:spPr>
          <a:xfrm>
            <a:off x="855575" y="1009025"/>
            <a:ext cx="7617000" cy="62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Open Sans"/>
                <a:ea typeface="Open Sans"/>
                <a:cs typeface="Open Sans"/>
                <a:sym typeface="Open Sans"/>
              </a:rPr>
              <a:t>Participants were </a:t>
            </a:r>
            <a:r>
              <a:rPr b="1" lang="en-GB">
                <a:solidFill>
                  <a:srgbClr val="FFFFFF"/>
                </a:solidFill>
                <a:latin typeface="Open Sans"/>
                <a:ea typeface="Open Sans"/>
                <a:cs typeface="Open Sans"/>
                <a:sym typeface="Open Sans"/>
              </a:rPr>
              <a:t>separated</a:t>
            </a:r>
            <a:r>
              <a:rPr b="1" lang="en-GB">
                <a:solidFill>
                  <a:srgbClr val="FFFFFF"/>
                </a:solidFill>
                <a:latin typeface="Open Sans"/>
                <a:ea typeface="Open Sans"/>
                <a:cs typeface="Open Sans"/>
                <a:sym typeface="Open Sans"/>
              </a:rPr>
              <a:t> into groups, and each group was tasked to respond to three questions. In the first two questions, the responses were grouped into three similar themes that emerged. </a:t>
            </a:r>
            <a:endParaRPr b="1">
              <a:solidFill>
                <a:srgbClr val="FFFFFF"/>
              </a:solidFill>
              <a:latin typeface="Open Sans"/>
              <a:ea typeface="Open Sans"/>
              <a:cs typeface="Open Sans"/>
              <a:sym typeface="Open Sans"/>
            </a:endParaRPr>
          </a:p>
        </p:txBody>
      </p:sp>
      <p:grpSp>
        <p:nvGrpSpPr>
          <p:cNvPr id="271" name="Google Shape;271;p8"/>
          <p:cNvGrpSpPr/>
          <p:nvPr/>
        </p:nvGrpSpPr>
        <p:grpSpPr>
          <a:xfrm>
            <a:off x="855661" y="1876497"/>
            <a:ext cx="2486842" cy="2914218"/>
            <a:chOff x="1118213" y="283725"/>
            <a:chExt cx="2090837" cy="4076400"/>
          </a:xfrm>
        </p:grpSpPr>
        <p:sp>
          <p:nvSpPr>
            <p:cNvPr id="272" name="Google Shape;272;p8"/>
            <p:cNvSpPr/>
            <p:nvPr/>
          </p:nvSpPr>
          <p:spPr>
            <a:xfrm>
              <a:off x="1178650" y="283725"/>
              <a:ext cx="2030400" cy="40764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
            <p:cNvSpPr/>
            <p:nvPr/>
          </p:nvSpPr>
          <p:spPr>
            <a:xfrm>
              <a:off x="1118213" y="453613"/>
              <a:ext cx="2048100" cy="16053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a:off x="1233923" y="673207"/>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Open Sans"/>
                  <a:ea typeface="Open Sans"/>
                  <a:cs typeface="Open Sans"/>
                  <a:sym typeface="Open Sans"/>
                </a:rPr>
                <a:t>Q1. </a:t>
              </a:r>
              <a:endParaRPr sz="1700">
                <a:solidFill>
                  <a:srgbClr val="34A6C1"/>
                </a:solidFill>
                <a:latin typeface="Open Sans"/>
                <a:ea typeface="Open Sans"/>
                <a:cs typeface="Open Sans"/>
                <a:sym typeface="Open Sans"/>
              </a:endParaRPr>
            </a:p>
            <a:p>
              <a:pPr indent="0" lvl="0" marL="0" rtl="0" algn="l">
                <a:spcBef>
                  <a:spcPts val="0"/>
                </a:spcBef>
                <a:spcAft>
                  <a:spcPts val="0"/>
                </a:spcAft>
                <a:buNone/>
              </a:pPr>
              <a:r>
                <a:rPr lang="en-GB" sz="1700">
                  <a:solidFill>
                    <a:srgbClr val="34A6C1"/>
                  </a:solidFill>
                  <a:latin typeface="Open Sans"/>
                  <a:ea typeface="Open Sans"/>
                  <a:cs typeface="Open Sans"/>
                  <a:sym typeface="Open Sans"/>
                </a:rPr>
                <a:t>Where should we aim to get to?</a:t>
              </a:r>
              <a:endParaRPr sz="1700">
                <a:solidFill>
                  <a:srgbClr val="34A6C1"/>
                </a:solidFill>
                <a:latin typeface="Open Sans"/>
                <a:ea typeface="Open Sans"/>
                <a:cs typeface="Open Sans"/>
                <a:sym typeface="Open Sans"/>
              </a:endParaRPr>
            </a:p>
          </p:txBody>
        </p:sp>
        <p:sp>
          <p:nvSpPr>
            <p:cNvPr id="275" name="Google Shape;275;p8"/>
            <p:cNvSpPr/>
            <p:nvPr/>
          </p:nvSpPr>
          <p:spPr>
            <a:xfrm rot="5400000">
              <a:off x="1938871" y="2034347"/>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8"/>
            <p:cNvSpPr/>
            <p:nvPr/>
          </p:nvSpPr>
          <p:spPr>
            <a:xfrm>
              <a:off x="1118303" y="2364832"/>
              <a:ext cx="2090700" cy="13626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FFF"/>
                </a:buClr>
                <a:buSzPts val="1200"/>
                <a:buFont typeface="Open Sans"/>
                <a:buAutoNum type="romanUcPeriod"/>
              </a:pPr>
              <a:r>
                <a:rPr lang="en-GB" sz="1200">
                  <a:solidFill>
                    <a:srgbClr val="FFFFFF"/>
                  </a:solidFill>
                  <a:latin typeface="Open Sans"/>
                  <a:ea typeface="Open Sans"/>
                  <a:cs typeface="Open Sans"/>
                  <a:sym typeface="Open Sans"/>
                </a:rPr>
                <a:t>Understanding the data ecosystem</a:t>
              </a:r>
              <a:endParaRPr sz="1200">
                <a:solidFill>
                  <a:srgbClr val="FFFFFF"/>
                </a:solidFill>
                <a:latin typeface="Open Sans"/>
                <a:ea typeface="Open Sans"/>
                <a:cs typeface="Open Sans"/>
                <a:sym typeface="Open Sans"/>
              </a:endParaRPr>
            </a:p>
            <a:p>
              <a:pPr indent="-304800" lvl="0" marL="457200" rtl="0" algn="l">
                <a:lnSpc>
                  <a:spcPct val="115000"/>
                </a:lnSpc>
                <a:spcBef>
                  <a:spcPts val="0"/>
                </a:spcBef>
                <a:spcAft>
                  <a:spcPts val="0"/>
                </a:spcAft>
                <a:buClr>
                  <a:srgbClr val="FFFFFF"/>
                </a:buClr>
                <a:buSzPts val="1200"/>
                <a:buFont typeface="Open Sans"/>
                <a:buAutoNum type="romanUcPeriod"/>
              </a:pPr>
              <a:r>
                <a:rPr lang="en-GB" sz="1200">
                  <a:solidFill>
                    <a:srgbClr val="FFFFFF"/>
                  </a:solidFill>
                  <a:latin typeface="Open Sans"/>
                  <a:ea typeface="Open Sans"/>
                  <a:cs typeface="Open Sans"/>
                  <a:sym typeface="Open Sans"/>
                </a:rPr>
                <a:t>Processes and procedures</a:t>
              </a:r>
              <a:endParaRPr sz="1200">
                <a:solidFill>
                  <a:srgbClr val="FFFFFF"/>
                </a:solidFill>
                <a:latin typeface="Open Sans"/>
                <a:ea typeface="Open Sans"/>
                <a:cs typeface="Open Sans"/>
                <a:sym typeface="Open Sans"/>
              </a:endParaRPr>
            </a:p>
            <a:p>
              <a:pPr indent="-304800" lvl="0" marL="457200" rtl="0" algn="l">
                <a:lnSpc>
                  <a:spcPct val="115000"/>
                </a:lnSpc>
                <a:spcBef>
                  <a:spcPts val="0"/>
                </a:spcBef>
                <a:spcAft>
                  <a:spcPts val="0"/>
                </a:spcAft>
                <a:buClr>
                  <a:srgbClr val="FFFFFF"/>
                </a:buClr>
                <a:buSzPts val="1200"/>
                <a:buFont typeface="Open Sans"/>
                <a:buAutoNum type="romanUcPeriod"/>
              </a:pPr>
              <a:r>
                <a:rPr lang="en-GB" sz="1200">
                  <a:solidFill>
                    <a:srgbClr val="FFFFFF"/>
                  </a:solidFill>
                  <a:latin typeface="Open Sans"/>
                  <a:ea typeface="Open Sans"/>
                  <a:cs typeface="Open Sans"/>
                  <a:sym typeface="Open Sans"/>
                </a:rPr>
                <a:t>Stakeholder Engagement</a:t>
              </a:r>
              <a:endParaRPr sz="1200">
                <a:solidFill>
                  <a:srgbClr val="FFFFFF"/>
                </a:solidFill>
                <a:latin typeface="Open Sans"/>
                <a:ea typeface="Open Sans"/>
                <a:cs typeface="Open Sans"/>
                <a:sym typeface="Open Sans"/>
              </a:endParaRPr>
            </a:p>
          </p:txBody>
        </p:sp>
      </p:grpSp>
      <p:grpSp>
        <p:nvGrpSpPr>
          <p:cNvPr id="277" name="Google Shape;277;p8"/>
          <p:cNvGrpSpPr/>
          <p:nvPr/>
        </p:nvGrpSpPr>
        <p:grpSpPr>
          <a:xfrm>
            <a:off x="3404778" y="1876519"/>
            <a:ext cx="2486842" cy="2902723"/>
            <a:chOff x="1118205" y="743181"/>
            <a:chExt cx="2090838" cy="3617100"/>
          </a:xfrm>
        </p:grpSpPr>
        <p:sp>
          <p:nvSpPr>
            <p:cNvPr id="278" name="Google Shape;278;p8"/>
            <p:cNvSpPr/>
            <p:nvPr/>
          </p:nvSpPr>
          <p:spPr>
            <a:xfrm>
              <a:off x="1178643" y="743181"/>
              <a:ext cx="2030400" cy="36171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p:cNvSpPr/>
            <p:nvPr/>
          </p:nvSpPr>
          <p:spPr>
            <a:xfrm>
              <a:off x="1118205" y="907516"/>
              <a:ext cx="2048100" cy="14154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
            <p:cNvSpPr/>
            <p:nvPr/>
          </p:nvSpPr>
          <p:spPr>
            <a:xfrm>
              <a:off x="1256140" y="1088992"/>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Open Sans"/>
                  <a:ea typeface="Open Sans"/>
                  <a:cs typeface="Open Sans"/>
                  <a:sym typeface="Open Sans"/>
                </a:rPr>
                <a:t>Q2.</a:t>
              </a:r>
              <a:endParaRPr sz="1700">
                <a:solidFill>
                  <a:srgbClr val="34A6C1"/>
                </a:solidFill>
                <a:latin typeface="Open Sans"/>
                <a:ea typeface="Open Sans"/>
                <a:cs typeface="Open Sans"/>
                <a:sym typeface="Open Sans"/>
              </a:endParaRPr>
            </a:p>
            <a:p>
              <a:pPr indent="0" lvl="0" marL="0" rtl="0" algn="l">
                <a:spcBef>
                  <a:spcPts val="0"/>
                </a:spcBef>
                <a:spcAft>
                  <a:spcPts val="0"/>
                </a:spcAft>
                <a:buNone/>
              </a:pPr>
              <a:r>
                <a:rPr lang="en-GB" sz="1700">
                  <a:solidFill>
                    <a:srgbClr val="34A6C1"/>
                  </a:solidFill>
                  <a:latin typeface="Open Sans"/>
                  <a:ea typeface="Open Sans"/>
                  <a:cs typeface="Open Sans"/>
                  <a:sym typeface="Open Sans"/>
                </a:rPr>
                <a:t>What are the next steps to get there?</a:t>
              </a:r>
              <a:endParaRPr sz="1700">
                <a:solidFill>
                  <a:srgbClr val="34A6C1"/>
                </a:solidFill>
                <a:latin typeface="Open Sans"/>
                <a:ea typeface="Open Sans"/>
                <a:cs typeface="Open Sans"/>
                <a:sym typeface="Open Sans"/>
              </a:endParaRPr>
            </a:p>
          </p:txBody>
        </p:sp>
        <p:sp>
          <p:nvSpPr>
            <p:cNvPr id="281" name="Google Shape;281;p8"/>
            <p:cNvSpPr/>
            <p:nvPr/>
          </p:nvSpPr>
          <p:spPr>
            <a:xfrm rot="5400000">
              <a:off x="1938871" y="2274404"/>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8"/>
            <p:cNvSpPr/>
            <p:nvPr/>
          </p:nvSpPr>
          <p:spPr>
            <a:xfrm>
              <a:off x="1118225" y="2604631"/>
              <a:ext cx="2090700" cy="1085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lt1"/>
                </a:buClr>
                <a:buSzPts val="1200"/>
                <a:buFont typeface="Open Sans"/>
                <a:buAutoNum type="romanUcPeriod"/>
              </a:pPr>
              <a:r>
                <a:rPr lang="en-GB" sz="1200">
                  <a:solidFill>
                    <a:schemeClr val="lt1"/>
                  </a:solidFill>
                  <a:latin typeface="Open Sans"/>
                  <a:ea typeface="Open Sans"/>
                  <a:cs typeface="Open Sans"/>
                  <a:sym typeface="Open Sans"/>
                </a:rPr>
                <a:t>Understanding the data ecosystem</a:t>
              </a:r>
              <a:endParaRPr sz="1200">
                <a:solidFill>
                  <a:schemeClr val="lt1"/>
                </a:solidFill>
                <a:latin typeface="Open Sans"/>
                <a:ea typeface="Open Sans"/>
                <a:cs typeface="Open Sans"/>
                <a:sym typeface="Open Sans"/>
              </a:endParaRPr>
            </a:p>
            <a:p>
              <a:pPr indent="-304800" lvl="0" marL="457200" rtl="0" algn="l">
                <a:lnSpc>
                  <a:spcPct val="115000"/>
                </a:lnSpc>
                <a:spcBef>
                  <a:spcPts val="0"/>
                </a:spcBef>
                <a:spcAft>
                  <a:spcPts val="0"/>
                </a:spcAft>
                <a:buClr>
                  <a:schemeClr val="lt1"/>
                </a:buClr>
                <a:buSzPts val="1200"/>
                <a:buFont typeface="Open Sans"/>
                <a:buAutoNum type="romanUcPeriod"/>
              </a:pPr>
              <a:r>
                <a:rPr lang="en-GB" sz="1200">
                  <a:solidFill>
                    <a:schemeClr val="lt1"/>
                  </a:solidFill>
                  <a:latin typeface="Open Sans"/>
                  <a:ea typeface="Open Sans"/>
                  <a:cs typeface="Open Sans"/>
                  <a:sym typeface="Open Sans"/>
                </a:rPr>
                <a:t>Processes and procedures</a:t>
              </a:r>
              <a:endParaRPr sz="1200">
                <a:solidFill>
                  <a:schemeClr val="lt1"/>
                </a:solidFill>
                <a:latin typeface="Open Sans"/>
                <a:ea typeface="Open Sans"/>
                <a:cs typeface="Open Sans"/>
                <a:sym typeface="Open Sans"/>
              </a:endParaRPr>
            </a:p>
            <a:p>
              <a:pPr indent="-304800" lvl="0" marL="457200" rtl="0" algn="l">
                <a:lnSpc>
                  <a:spcPct val="115000"/>
                </a:lnSpc>
                <a:spcBef>
                  <a:spcPts val="0"/>
                </a:spcBef>
                <a:spcAft>
                  <a:spcPts val="0"/>
                </a:spcAft>
                <a:buClr>
                  <a:schemeClr val="lt1"/>
                </a:buClr>
                <a:buSzPts val="1200"/>
                <a:buFont typeface="Open Sans"/>
                <a:buAutoNum type="romanUcPeriod"/>
              </a:pPr>
              <a:r>
                <a:rPr lang="en-GB" sz="1200">
                  <a:solidFill>
                    <a:schemeClr val="lt1"/>
                  </a:solidFill>
                  <a:latin typeface="Open Sans"/>
                  <a:ea typeface="Open Sans"/>
                  <a:cs typeface="Open Sans"/>
                  <a:sym typeface="Open Sans"/>
                </a:rPr>
                <a:t>Stakeholder Engagement</a:t>
              </a:r>
              <a:endParaRPr sz="1200">
                <a:solidFill>
                  <a:srgbClr val="FFFFFF"/>
                </a:solidFill>
                <a:latin typeface="Open Sans"/>
                <a:ea typeface="Open Sans"/>
                <a:cs typeface="Open Sans"/>
                <a:sym typeface="Open Sans"/>
              </a:endParaRPr>
            </a:p>
          </p:txBody>
        </p:sp>
      </p:grpSp>
      <p:grpSp>
        <p:nvGrpSpPr>
          <p:cNvPr id="283" name="Google Shape;283;p8"/>
          <p:cNvGrpSpPr/>
          <p:nvPr/>
        </p:nvGrpSpPr>
        <p:grpSpPr>
          <a:xfrm>
            <a:off x="5953975" y="1902073"/>
            <a:ext cx="2486861" cy="2865709"/>
            <a:chOff x="1118196" y="283725"/>
            <a:chExt cx="2090854" cy="4076400"/>
          </a:xfrm>
        </p:grpSpPr>
        <p:sp>
          <p:nvSpPr>
            <p:cNvPr id="284" name="Google Shape;284;p8"/>
            <p:cNvSpPr/>
            <p:nvPr/>
          </p:nvSpPr>
          <p:spPr>
            <a:xfrm>
              <a:off x="1178650" y="283725"/>
              <a:ext cx="2030400" cy="4076400"/>
            </a:xfrm>
            <a:prstGeom prst="rect">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8"/>
            <p:cNvSpPr/>
            <p:nvPr/>
          </p:nvSpPr>
          <p:spPr>
            <a:xfrm>
              <a:off x="1118223" y="432286"/>
              <a:ext cx="2048100" cy="1624800"/>
            </a:xfrm>
            <a:prstGeom prst="rect">
              <a:avLst/>
            </a:prstGeom>
            <a:solidFill>
              <a:srgbClr val="FFFFFF"/>
            </a:solidFill>
            <a:ln cap="flat" cmpd="sng" w="19050">
              <a:solidFill>
                <a:srgbClr val="2C8C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8"/>
            <p:cNvSpPr/>
            <p:nvPr/>
          </p:nvSpPr>
          <p:spPr>
            <a:xfrm>
              <a:off x="1233923" y="668206"/>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34A6C1"/>
                  </a:solidFill>
                  <a:latin typeface="Open Sans"/>
                  <a:ea typeface="Open Sans"/>
                  <a:cs typeface="Open Sans"/>
                  <a:sym typeface="Open Sans"/>
                </a:rPr>
                <a:t>Q3.</a:t>
              </a:r>
              <a:endParaRPr sz="1700">
                <a:solidFill>
                  <a:srgbClr val="34A6C1"/>
                </a:solidFill>
                <a:latin typeface="Open Sans"/>
                <a:ea typeface="Open Sans"/>
                <a:cs typeface="Open Sans"/>
                <a:sym typeface="Open Sans"/>
              </a:endParaRPr>
            </a:p>
            <a:p>
              <a:pPr indent="0" lvl="0" marL="0" rtl="0" algn="l">
                <a:spcBef>
                  <a:spcPts val="0"/>
                </a:spcBef>
                <a:spcAft>
                  <a:spcPts val="0"/>
                </a:spcAft>
                <a:buNone/>
              </a:pPr>
              <a:r>
                <a:rPr lang="en-GB" sz="1700">
                  <a:solidFill>
                    <a:srgbClr val="34A6C1"/>
                  </a:solidFill>
                  <a:latin typeface="Open Sans"/>
                  <a:ea typeface="Open Sans"/>
                  <a:cs typeface="Open Sans"/>
                  <a:sym typeface="Open Sans"/>
                </a:rPr>
                <a:t>Who else do we need?</a:t>
              </a:r>
              <a:endParaRPr sz="1700">
                <a:solidFill>
                  <a:srgbClr val="34A6C1"/>
                </a:solidFill>
                <a:latin typeface="Open Sans"/>
                <a:ea typeface="Open Sans"/>
                <a:cs typeface="Open Sans"/>
                <a:sym typeface="Open Sans"/>
              </a:endParaRPr>
            </a:p>
          </p:txBody>
        </p:sp>
        <p:sp>
          <p:nvSpPr>
            <p:cNvPr id="287" name="Google Shape;287;p8"/>
            <p:cNvSpPr/>
            <p:nvPr/>
          </p:nvSpPr>
          <p:spPr>
            <a:xfrm rot="5400000">
              <a:off x="1938871" y="2026226"/>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8"/>
            <p:cNvSpPr/>
            <p:nvPr/>
          </p:nvSpPr>
          <p:spPr>
            <a:xfrm>
              <a:off x="1118196" y="2381950"/>
              <a:ext cx="2090700" cy="1085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FFF"/>
                </a:buClr>
                <a:buSzPts val="1200"/>
                <a:buFont typeface="Open Sans"/>
                <a:buAutoNum type="romanUcPeriod"/>
              </a:pPr>
              <a:r>
                <a:rPr lang="en-GB" sz="1200">
                  <a:solidFill>
                    <a:srgbClr val="FFFFFF"/>
                  </a:solidFill>
                  <a:latin typeface="Open Sans"/>
                  <a:ea typeface="Open Sans"/>
                  <a:cs typeface="Open Sans"/>
                  <a:sym typeface="Open Sans"/>
                </a:rPr>
                <a:t>Stakeholder engagement</a:t>
              </a:r>
              <a:endParaRPr sz="1200">
                <a:solidFill>
                  <a:srgbClr val="FFFFFF"/>
                </a:solidFill>
                <a:latin typeface="Open Sans"/>
                <a:ea typeface="Open Sans"/>
                <a:cs typeface="Open Sans"/>
                <a:sym typeface="Open Sans"/>
              </a:endParaRPr>
            </a:p>
            <a:p>
              <a:pPr indent="0" lvl="0" marL="457200" rtl="0" algn="l">
                <a:lnSpc>
                  <a:spcPct val="115000"/>
                </a:lnSpc>
                <a:spcBef>
                  <a:spcPts val="0"/>
                </a:spcBef>
                <a:spcAft>
                  <a:spcPts val="0"/>
                </a:spcAft>
                <a:buNone/>
              </a:pPr>
              <a:r>
                <a:t/>
              </a:r>
              <a:endParaRPr sz="1200">
                <a:solidFill>
                  <a:srgbClr val="FFFFFF"/>
                </a:solidFill>
                <a:latin typeface="Open Sans"/>
                <a:ea typeface="Open Sans"/>
                <a:cs typeface="Open Sans"/>
                <a:sym typeface="Open San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2" name="Shape 292"/>
        <p:cNvGrpSpPr/>
        <p:nvPr/>
      </p:nvGrpSpPr>
      <p:grpSpPr>
        <a:xfrm>
          <a:off x="0" y="0"/>
          <a:ext cx="0" cy="0"/>
          <a:chOff x="0" y="0"/>
          <a:chExt cx="0" cy="0"/>
        </a:xfrm>
      </p:grpSpPr>
      <p:sp>
        <p:nvSpPr>
          <p:cNvPr id="293" name="Google Shape;293;g8fbdd22349_1_1961"/>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412750" lvl="0" marL="457200" rtl="0" algn="ctr">
              <a:lnSpc>
                <a:spcPct val="100000"/>
              </a:lnSpc>
              <a:spcBef>
                <a:spcPts val="0"/>
              </a:spcBef>
              <a:spcAft>
                <a:spcPts val="0"/>
              </a:spcAft>
              <a:buClr>
                <a:srgbClr val="4CAAC0"/>
              </a:buClr>
              <a:buSzPts val="2900"/>
              <a:buFont typeface="Open Sans"/>
              <a:buAutoNum type="romanUcPeriod"/>
            </a:pPr>
            <a:r>
              <a:rPr b="1" lang="en-GB" sz="2900">
                <a:solidFill>
                  <a:srgbClr val="4CAAC0"/>
                </a:solidFill>
                <a:latin typeface="Open Sans"/>
                <a:ea typeface="Open Sans"/>
                <a:cs typeface="Open Sans"/>
                <a:sym typeface="Open Sans"/>
              </a:rPr>
              <a:t>Understanding the data ecosystem</a:t>
            </a:r>
            <a:endParaRPr b="1" sz="1100">
              <a:solidFill>
                <a:srgbClr val="4CAAC0"/>
              </a:solidFill>
              <a:latin typeface="Open Sans"/>
              <a:ea typeface="Open Sans"/>
              <a:cs typeface="Open Sans"/>
              <a:sym typeface="Open Sans"/>
            </a:endParaRPr>
          </a:p>
        </p:txBody>
      </p:sp>
      <p:sp>
        <p:nvSpPr>
          <p:cNvPr id="294" name="Google Shape;294;g8fbdd22349_1_19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95" name="Google Shape;295;g8fbdd22349_1_1961"/>
          <p:cNvSpPr txBox="1"/>
          <p:nvPr/>
        </p:nvSpPr>
        <p:spPr>
          <a:xfrm>
            <a:off x="1110375" y="1491375"/>
            <a:ext cx="6866400" cy="7530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Q1. </a:t>
            </a:r>
            <a:r>
              <a:rPr b="1" lang="en-GB" sz="3000">
                <a:solidFill>
                  <a:srgbClr val="FFFFFF"/>
                </a:solidFill>
              </a:rPr>
              <a:t>Where should we aim to get to?</a:t>
            </a:r>
            <a:endParaRPr b="1" sz="30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5312a517c6_3_9"/>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Identifying problems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301" name="Google Shape;301;g5312a517c6_3_9"/>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302" name="Google Shape;302;g5312a517c6_3_9"/>
          <p:cNvSpPr/>
          <p:nvPr/>
        </p:nvSpPr>
        <p:spPr>
          <a:xfrm>
            <a:off x="493178" y="161345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Data is often scattered, decentralised, and difficult to disaggregate</a:t>
            </a:r>
            <a:endParaRPr b="1" sz="1600">
              <a:solidFill>
                <a:srgbClr val="0097A7"/>
              </a:solidFill>
              <a:latin typeface="Open Sans"/>
              <a:ea typeface="Open Sans"/>
              <a:cs typeface="Open Sans"/>
              <a:sym typeface="Open Sans"/>
            </a:endParaRPr>
          </a:p>
        </p:txBody>
      </p:sp>
      <p:sp>
        <p:nvSpPr>
          <p:cNvPr id="303" name="Google Shape;303;g5312a517c6_3_9"/>
          <p:cNvSpPr/>
          <p:nvPr/>
        </p:nvSpPr>
        <p:spPr>
          <a:xfrm>
            <a:off x="3298598" y="1609027"/>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There is l</a:t>
            </a:r>
            <a:r>
              <a:rPr b="1" lang="en-GB">
                <a:solidFill>
                  <a:srgbClr val="0097A7"/>
                </a:solidFill>
                <a:latin typeface="Open Sans"/>
                <a:ea typeface="Open Sans"/>
                <a:cs typeface="Open Sans"/>
                <a:sym typeface="Open Sans"/>
              </a:rPr>
              <a:t>ack of funds to collect data, promote data literacy, and obtain</a:t>
            </a:r>
            <a:endParaRPr b="1">
              <a:solidFill>
                <a:srgbClr val="0097A7"/>
              </a:solidFill>
              <a:latin typeface="Open Sans"/>
              <a:ea typeface="Open Sans"/>
              <a:cs typeface="Open Sans"/>
              <a:sym typeface="Open Sans"/>
            </a:endParaRPr>
          </a:p>
          <a:p>
            <a:pPr indent="0" lvl="0" marL="0" rtl="0" algn="l">
              <a:spcBef>
                <a:spcPts val="0"/>
              </a:spcBef>
              <a:spcAft>
                <a:spcPts val="0"/>
              </a:spcAft>
              <a:buNone/>
            </a:pPr>
            <a:r>
              <a:rPr b="1" lang="en-GB">
                <a:solidFill>
                  <a:srgbClr val="0097A7"/>
                </a:solidFill>
                <a:latin typeface="Open Sans"/>
                <a:ea typeface="Open Sans"/>
                <a:cs typeface="Open Sans"/>
                <a:sym typeface="Open Sans"/>
              </a:rPr>
              <a:t>specialists to analyse data</a:t>
            </a:r>
            <a:endParaRPr b="1" sz="1600">
              <a:solidFill>
                <a:srgbClr val="0097A7"/>
              </a:solidFill>
              <a:latin typeface="Open Sans"/>
              <a:ea typeface="Open Sans"/>
              <a:cs typeface="Open Sans"/>
              <a:sym typeface="Open Sans"/>
            </a:endParaRPr>
          </a:p>
        </p:txBody>
      </p:sp>
      <p:sp>
        <p:nvSpPr>
          <p:cNvPr id="304" name="Google Shape;304;g5312a517c6_3_9"/>
          <p:cNvSpPr/>
          <p:nvPr/>
        </p:nvSpPr>
        <p:spPr>
          <a:xfrm>
            <a:off x="6104025" y="1602125"/>
            <a:ext cx="2544900" cy="30087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Lack of quality assurance</a:t>
            </a:r>
            <a:endParaRPr b="1">
              <a:solidFill>
                <a:srgbClr val="0097A7"/>
              </a:solidFill>
              <a:latin typeface="Open Sans"/>
              <a:ea typeface="Open Sans"/>
              <a:cs typeface="Open Sans"/>
              <a:sym typeface="Open Sans"/>
            </a:endParaRPr>
          </a:p>
          <a:p>
            <a:pPr indent="-317500" lvl="0" marL="457200" rtl="0" algn="l">
              <a:spcBef>
                <a:spcPts val="0"/>
              </a:spcBef>
              <a:spcAft>
                <a:spcPts val="0"/>
              </a:spcAft>
              <a:buClr>
                <a:srgbClr val="0097A7"/>
              </a:buClr>
              <a:buSzPts val="1400"/>
              <a:buFont typeface="Open Sans"/>
              <a:buChar char="●"/>
            </a:pPr>
            <a:r>
              <a:rPr b="1" lang="en-GB">
                <a:solidFill>
                  <a:srgbClr val="0097A7"/>
                </a:solidFill>
                <a:latin typeface="Open Sans"/>
                <a:ea typeface="Open Sans"/>
                <a:cs typeface="Open Sans"/>
                <a:sym typeface="Open Sans"/>
              </a:rPr>
              <a:t>Data may not be cleaned or presentable</a:t>
            </a:r>
            <a:endParaRPr b="1">
              <a:solidFill>
                <a:srgbClr val="0097A7"/>
              </a:solidFill>
              <a:latin typeface="Open Sans"/>
              <a:ea typeface="Open Sans"/>
              <a:cs typeface="Open Sans"/>
              <a:sym typeface="Open Sans"/>
            </a:endParaRPr>
          </a:p>
          <a:p>
            <a:pPr indent="-317500" lvl="0" marL="457200" rtl="0" algn="l">
              <a:spcBef>
                <a:spcPts val="0"/>
              </a:spcBef>
              <a:spcAft>
                <a:spcPts val="0"/>
              </a:spcAft>
              <a:buClr>
                <a:srgbClr val="0097A7"/>
              </a:buClr>
              <a:buSzPts val="1400"/>
              <a:buFont typeface="Open Sans"/>
              <a:buChar char="●"/>
            </a:pPr>
            <a:r>
              <a:rPr b="1" lang="en-GB">
                <a:solidFill>
                  <a:srgbClr val="0097A7"/>
                </a:solidFill>
                <a:latin typeface="Open Sans"/>
                <a:ea typeface="Open Sans"/>
                <a:cs typeface="Open Sans"/>
                <a:sym typeface="Open Sans"/>
              </a:rPr>
              <a:t>Data may not be accurate and representative</a:t>
            </a:r>
            <a:endParaRPr b="1">
              <a:solidFill>
                <a:srgbClr val="0097A7"/>
              </a:solidFill>
              <a:latin typeface="Open Sans"/>
              <a:ea typeface="Open Sans"/>
              <a:cs typeface="Open Sans"/>
              <a:sym typeface="Open Sans"/>
            </a:endParaRPr>
          </a:p>
          <a:p>
            <a:pPr indent="-317500" lvl="0" marL="457200" rtl="0" algn="l">
              <a:spcBef>
                <a:spcPts val="0"/>
              </a:spcBef>
              <a:spcAft>
                <a:spcPts val="0"/>
              </a:spcAft>
              <a:buClr>
                <a:srgbClr val="0097A7"/>
              </a:buClr>
              <a:buSzPts val="1400"/>
              <a:buFont typeface="Open Sans"/>
              <a:buChar char="●"/>
            </a:pPr>
            <a:r>
              <a:rPr b="1" lang="en-GB">
                <a:solidFill>
                  <a:srgbClr val="0097A7"/>
                </a:solidFill>
                <a:latin typeface="Open Sans"/>
                <a:ea typeface="Open Sans"/>
                <a:cs typeface="Open Sans"/>
                <a:sym typeface="Open Sans"/>
              </a:rPr>
              <a:t>Data may not be checked for sensitivity and privacy concerns</a:t>
            </a:r>
            <a:endParaRPr b="1" sz="1600">
              <a:solidFill>
                <a:srgbClr val="0097A7"/>
              </a:solidFill>
              <a:latin typeface="Open Sans"/>
              <a:ea typeface="Open Sans"/>
              <a:cs typeface="Open Sans"/>
              <a:sym typeface="Open Sans"/>
            </a:endParaRPr>
          </a:p>
        </p:txBody>
      </p:sp>
      <p:sp>
        <p:nvSpPr>
          <p:cNvPr id="305" name="Google Shape;305;g5312a517c6_3_9"/>
          <p:cNvSpPr/>
          <p:nvPr/>
        </p:nvSpPr>
        <p:spPr>
          <a:xfrm>
            <a:off x="493175" y="325119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Data is outdated and not available when needed</a:t>
            </a:r>
            <a:endParaRPr b="1" sz="1600">
              <a:solidFill>
                <a:srgbClr val="0097A7"/>
              </a:solidFill>
              <a:latin typeface="Open Sans"/>
              <a:ea typeface="Open Sans"/>
              <a:cs typeface="Open Sans"/>
              <a:sym typeface="Open Sans"/>
            </a:endParaRPr>
          </a:p>
        </p:txBody>
      </p:sp>
      <p:sp>
        <p:nvSpPr>
          <p:cNvPr id="306" name="Google Shape;306;g5312a517c6_3_9"/>
          <p:cNvSpPr/>
          <p:nvPr/>
        </p:nvSpPr>
        <p:spPr>
          <a:xfrm>
            <a:off x="3328853" y="3242342"/>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There is difficulty collecting certain types of data, e.g., a</a:t>
            </a:r>
            <a:r>
              <a:rPr b="1" lang="en-GB">
                <a:solidFill>
                  <a:srgbClr val="0097A7"/>
                </a:solidFill>
                <a:latin typeface="Open Sans"/>
                <a:ea typeface="Open Sans"/>
                <a:cs typeface="Open Sans"/>
                <a:sym typeface="Open Sans"/>
              </a:rPr>
              <a:t>dministrative data</a:t>
            </a:r>
            <a:endParaRPr b="1" sz="1600">
              <a:solidFill>
                <a:srgbClr val="0097A7"/>
              </a:solidFill>
              <a:latin typeface="Open Sans"/>
              <a:ea typeface="Open Sans"/>
              <a:cs typeface="Open Sans"/>
              <a:sym typeface="Open Sans"/>
            </a:endParaRPr>
          </a:p>
        </p:txBody>
      </p:sp>
      <p:sp>
        <p:nvSpPr>
          <p:cNvPr id="307" name="Google Shape;307;g5312a517c6_3_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308" name="Google Shape;308;g5312a517c6_3_9"/>
          <p:cNvSpPr txBox="1"/>
          <p:nvPr/>
        </p:nvSpPr>
        <p:spPr>
          <a:xfrm>
            <a:off x="493175" y="1066800"/>
            <a:ext cx="861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In discussing where we want to get to, the following problems were identified.</a:t>
            </a:r>
            <a:endParaRPr b="1">
              <a:solidFill>
                <a:srgbClr val="34A6C1"/>
              </a:solidFill>
              <a:latin typeface="Open Sans"/>
              <a:ea typeface="Open Sans"/>
              <a:cs typeface="Open Sans"/>
              <a:sym typeface="Open Sans"/>
            </a:endParaRPr>
          </a:p>
        </p:txBody>
      </p:sp>
      <p:sp>
        <p:nvSpPr>
          <p:cNvPr id="309" name="Google Shape;309;g5312a517c6_3_9"/>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Q1.I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8fbdd22349_1_495"/>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Defining data and quality</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315" name="Google Shape;315;g8fbdd22349_1_495"/>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316" name="Google Shape;316;g8fbdd22349_1_495"/>
          <p:cNvSpPr txBox="1"/>
          <p:nvPr>
            <p:ph idx="12" type="sldNum"/>
          </p:nvPr>
        </p:nvSpPr>
        <p:spPr>
          <a:xfrm>
            <a:off x="6838950" y="4767263"/>
            <a:ext cx="2057400" cy="273900"/>
          </a:xfrm>
          <a:prstGeom prst="rect">
            <a:avLst/>
          </a:prstGeom>
          <a:noFill/>
          <a:ln>
            <a:noFill/>
          </a:ln>
        </p:spPr>
        <p:txBody>
          <a:bodyPr anchorCtr="0" anchor="ctr" bIns="34275" lIns="68575" spcFirstLastPara="1" rIns="68575" wrap="square" tIns="34275">
            <a:noAutofit/>
          </a:bodyPr>
          <a:lstStyle/>
          <a:p>
            <a:pPr indent="0" lvl="0" marL="0" rtl="0" algn="r">
              <a:lnSpc>
                <a:spcPct val="100000"/>
              </a:lnSpc>
              <a:spcBef>
                <a:spcPts val="0"/>
              </a:spcBef>
              <a:spcAft>
                <a:spcPts val="0"/>
              </a:spcAft>
              <a:buSzPts val="1200"/>
              <a:buNone/>
            </a:pPr>
            <a:fld id="{00000000-1234-1234-1234-123412341234}" type="slidenum">
              <a:rPr lang="en-GB" sz="1200">
                <a:solidFill>
                  <a:srgbClr val="000000"/>
                </a:solidFill>
                <a:latin typeface="Open Sans"/>
                <a:ea typeface="Open Sans"/>
                <a:cs typeface="Open Sans"/>
                <a:sym typeface="Open Sans"/>
              </a:rPr>
              <a:t>‹#›</a:t>
            </a:fld>
            <a:endParaRPr sz="1200">
              <a:solidFill>
                <a:srgbClr val="000000"/>
              </a:solidFill>
              <a:latin typeface="Open Sans"/>
              <a:ea typeface="Open Sans"/>
              <a:cs typeface="Open Sans"/>
              <a:sym typeface="Open Sans"/>
            </a:endParaRPr>
          </a:p>
        </p:txBody>
      </p:sp>
      <p:grpSp>
        <p:nvGrpSpPr>
          <p:cNvPr id="317" name="Google Shape;317;g8fbdd22349_1_495"/>
          <p:cNvGrpSpPr/>
          <p:nvPr/>
        </p:nvGrpSpPr>
        <p:grpSpPr>
          <a:xfrm>
            <a:off x="152400" y="1647204"/>
            <a:ext cx="2800321" cy="3482836"/>
            <a:chOff x="0" y="1189989"/>
            <a:chExt cx="2726700" cy="3482836"/>
          </a:xfrm>
        </p:grpSpPr>
        <p:sp>
          <p:nvSpPr>
            <p:cNvPr id="318" name="Google Shape;318;g8fbdd22349_1_495"/>
            <p:cNvSpPr/>
            <p:nvPr/>
          </p:nvSpPr>
          <p:spPr>
            <a:xfrm>
              <a:off x="0" y="1189989"/>
              <a:ext cx="2726700" cy="669000"/>
            </a:xfrm>
            <a:prstGeom prst="homePlate">
              <a:avLst>
                <a:gd fmla="val 50000" name="adj"/>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Define what education data is</a:t>
              </a:r>
              <a:endParaRPr>
                <a:solidFill>
                  <a:srgbClr val="FFFFFF"/>
                </a:solidFill>
                <a:latin typeface="Roboto"/>
                <a:ea typeface="Roboto"/>
                <a:cs typeface="Roboto"/>
                <a:sym typeface="Roboto"/>
              </a:endParaRPr>
            </a:p>
          </p:txBody>
        </p:sp>
        <p:sp>
          <p:nvSpPr>
            <p:cNvPr id="319" name="Google Shape;319;g8fbdd22349_1_495"/>
            <p:cNvSpPr txBox="1"/>
            <p:nvPr/>
          </p:nvSpPr>
          <p:spPr>
            <a:xfrm>
              <a:off x="410850" y="2057125"/>
              <a:ext cx="19050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34A6C1"/>
                  </a:solidFill>
                  <a:latin typeface="Open Sans"/>
                  <a:ea typeface="Open Sans"/>
                  <a:cs typeface="Open Sans"/>
                  <a:sym typeface="Open Sans"/>
                </a:rPr>
                <a:t>We need to define/identify what useful, quality data for education research is</a:t>
              </a:r>
              <a:r>
                <a:rPr lang="en-GB" sz="1200">
                  <a:solidFill>
                    <a:srgbClr val="34A6C1"/>
                  </a:solidFill>
                  <a:latin typeface="Roboto"/>
                  <a:ea typeface="Roboto"/>
                  <a:cs typeface="Roboto"/>
                  <a:sym typeface="Roboto"/>
                </a:rPr>
                <a:t>.</a:t>
              </a:r>
              <a:endParaRPr sz="1200">
                <a:solidFill>
                  <a:srgbClr val="34A6C1"/>
                </a:solidFill>
                <a:latin typeface="Roboto"/>
                <a:ea typeface="Roboto"/>
                <a:cs typeface="Roboto"/>
                <a:sym typeface="Roboto"/>
              </a:endParaRPr>
            </a:p>
          </p:txBody>
        </p:sp>
      </p:grpSp>
      <p:grpSp>
        <p:nvGrpSpPr>
          <p:cNvPr id="320" name="Google Shape;320;g8fbdd22349_1_495"/>
          <p:cNvGrpSpPr/>
          <p:nvPr/>
        </p:nvGrpSpPr>
        <p:grpSpPr>
          <a:xfrm>
            <a:off x="2415825" y="1646975"/>
            <a:ext cx="2541300" cy="3483050"/>
            <a:chOff x="2263425" y="1189775"/>
            <a:chExt cx="2541300" cy="3483050"/>
          </a:xfrm>
        </p:grpSpPr>
        <p:sp>
          <p:nvSpPr>
            <p:cNvPr id="321" name="Google Shape;321;g8fbdd22349_1_495"/>
            <p:cNvSpPr/>
            <p:nvPr/>
          </p:nvSpPr>
          <p:spPr>
            <a:xfrm>
              <a:off x="2263425" y="1189775"/>
              <a:ext cx="2541300" cy="669000"/>
            </a:xfrm>
            <a:prstGeom prst="chevron">
              <a:avLst>
                <a:gd fmla="val 50000" name="adj"/>
              </a:avLst>
            </a:prstGeom>
            <a:solidFill>
              <a:srgbClr val="4CAAC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Identify our baseline</a:t>
              </a:r>
              <a:endParaRPr>
                <a:solidFill>
                  <a:srgbClr val="FFFFFF"/>
                </a:solidFill>
                <a:latin typeface="Roboto"/>
                <a:ea typeface="Roboto"/>
                <a:cs typeface="Roboto"/>
                <a:sym typeface="Roboto"/>
              </a:endParaRPr>
            </a:p>
          </p:txBody>
        </p:sp>
        <p:sp>
          <p:nvSpPr>
            <p:cNvPr id="322" name="Google Shape;322;g8fbdd22349_1_495"/>
            <p:cNvSpPr txBox="1"/>
            <p:nvPr/>
          </p:nvSpPr>
          <p:spPr>
            <a:xfrm>
              <a:off x="2512202" y="2057125"/>
              <a:ext cx="1905000" cy="26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34A6C1"/>
                  </a:solidFill>
                  <a:latin typeface="Open Sans"/>
                  <a:ea typeface="Open Sans"/>
                  <a:cs typeface="Open Sans"/>
                  <a:sym typeface="Open Sans"/>
                </a:rPr>
                <a:t>We need to define the supply and demand of data i.e.</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What types of data exist?</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What types of data do we want/need to collect?</a:t>
              </a:r>
              <a:endParaRPr sz="1200">
                <a:solidFill>
                  <a:srgbClr val="34A6C1"/>
                </a:solidFill>
                <a:latin typeface="Roboto"/>
                <a:ea typeface="Roboto"/>
                <a:cs typeface="Roboto"/>
                <a:sym typeface="Roboto"/>
              </a:endParaRPr>
            </a:p>
          </p:txBody>
        </p:sp>
      </p:grpSp>
      <p:grpSp>
        <p:nvGrpSpPr>
          <p:cNvPr id="323" name="Google Shape;323;g8fbdd22349_1_495"/>
          <p:cNvGrpSpPr/>
          <p:nvPr/>
        </p:nvGrpSpPr>
        <p:grpSpPr>
          <a:xfrm>
            <a:off x="4482374" y="1646975"/>
            <a:ext cx="2541300" cy="3483050"/>
            <a:chOff x="4329974" y="1189775"/>
            <a:chExt cx="2541300" cy="3483050"/>
          </a:xfrm>
        </p:grpSpPr>
        <p:sp>
          <p:nvSpPr>
            <p:cNvPr id="324" name="Google Shape;324;g8fbdd22349_1_495"/>
            <p:cNvSpPr/>
            <p:nvPr/>
          </p:nvSpPr>
          <p:spPr>
            <a:xfrm>
              <a:off x="4329974" y="1189775"/>
              <a:ext cx="2541300" cy="669000"/>
            </a:xfrm>
            <a:prstGeom prst="chevron">
              <a:avLst>
                <a:gd fmla="val 50000" name="adj"/>
              </a:avLst>
            </a:prstGeom>
            <a:solidFill>
              <a:srgbClr val="75B4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Identify stakeholders</a:t>
              </a:r>
              <a:endParaRPr>
                <a:solidFill>
                  <a:srgbClr val="FFFFFF"/>
                </a:solidFill>
                <a:latin typeface="Roboto"/>
                <a:ea typeface="Roboto"/>
                <a:cs typeface="Roboto"/>
                <a:sym typeface="Roboto"/>
              </a:endParaRPr>
            </a:p>
          </p:txBody>
        </p:sp>
        <p:sp>
          <p:nvSpPr>
            <p:cNvPr id="325" name="Google Shape;325;g8fbdd22349_1_495"/>
            <p:cNvSpPr txBox="1"/>
            <p:nvPr/>
          </p:nvSpPr>
          <p:spPr>
            <a:xfrm>
              <a:off x="4613553" y="2057125"/>
              <a:ext cx="1905000" cy="26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34A6C1"/>
                  </a:solidFill>
                  <a:latin typeface="Open Sans"/>
                  <a:ea typeface="Open Sans"/>
                  <a:cs typeface="Open Sans"/>
                  <a:sym typeface="Open Sans"/>
                </a:rPr>
                <a:t>We need to identify </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who data owners are</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who data users are, e.g., researchers, governments, education implementers, journalists</a:t>
              </a:r>
              <a:endParaRPr sz="1200">
                <a:solidFill>
                  <a:srgbClr val="34A6C1"/>
                </a:solidFill>
                <a:latin typeface="Roboto"/>
                <a:ea typeface="Roboto"/>
                <a:cs typeface="Roboto"/>
                <a:sym typeface="Roboto"/>
              </a:endParaRPr>
            </a:p>
          </p:txBody>
        </p:sp>
      </p:grpSp>
      <p:grpSp>
        <p:nvGrpSpPr>
          <p:cNvPr id="326" name="Google Shape;326;g8fbdd22349_1_495"/>
          <p:cNvGrpSpPr/>
          <p:nvPr/>
        </p:nvGrpSpPr>
        <p:grpSpPr>
          <a:xfrm>
            <a:off x="6549139" y="1646975"/>
            <a:ext cx="2541300" cy="3483050"/>
            <a:chOff x="6396739" y="1189775"/>
            <a:chExt cx="2541300" cy="3483050"/>
          </a:xfrm>
        </p:grpSpPr>
        <p:sp>
          <p:nvSpPr>
            <p:cNvPr id="327" name="Google Shape;327;g8fbdd22349_1_495"/>
            <p:cNvSpPr/>
            <p:nvPr/>
          </p:nvSpPr>
          <p:spPr>
            <a:xfrm>
              <a:off x="6396739" y="1189775"/>
              <a:ext cx="2541300" cy="669000"/>
            </a:xfrm>
            <a:prstGeom prst="chevron">
              <a:avLst>
                <a:gd fmla="val 50000" name="adj"/>
              </a:avLst>
            </a:prstGeom>
            <a:solidFill>
              <a:srgbClr val="99C8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Identify data uses</a:t>
              </a:r>
              <a:endParaRPr>
                <a:solidFill>
                  <a:srgbClr val="FFFFFF"/>
                </a:solidFill>
                <a:latin typeface="Roboto"/>
                <a:ea typeface="Roboto"/>
                <a:cs typeface="Roboto"/>
                <a:sym typeface="Roboto"/>
              </a:endParaRPr>
            </a:p>
          </p:txBody>
        </p:sp>
        <p:sp>
          <p:nvSpPr>
            <p:cNvPr id="328" name="Google Shape;328;g8fbdd22349_1_495"/>
            <p:cNvSpPr txBox="1"/>
            <p:nvPr/>
          </p:nvSpPr>
          <p:spPr>
            <a:xfrm>
              <a:off x="6714905" y="2057125"/>
              <a:ext cx="1905000" cy="26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34A6C1"/>
                  </a:solidFill>
                  <a:latin typeface="Open Sans"/>
                  <a:ea typeface="Open Sans"/>
                  <a:cs typeface="Open Sans"/>
                  <a:sym typeface="Open Sans"/>
                </a:rPr>
                <a:t>We need to identify:</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What is/will the data being used for?</a:t>
              </a:r>
              <a:endParaRPr>
                <a:solidFill>
                  <a:srgbClr val="34A6C1"/>
                </a:solidFill>
                <a:latin typeface="Open Sans"/>
                <a:ea typeface="Open Sans"/>
                <a:cs typeface="Open Sans"/>
                <a:sym typeface="Open Sans"/>
              </a:endParaRPr>
            </a:p>
            <a:p>
              <a:pPr indent="-317500" lvl="0" marL="457200" rtl="0" algn="l">
                <a:spcBef>
                  <a:spcPts val="0"/>
                </a:spcBef>
                <a:spcAft>
                  <a:spcPts val="0"/>
                </a:spcAft>
                <a:buClr>
                  <a:srgbClr val="34A6C1"/>
                </a:buClr>
                <a:buSzPts val="1400"/>
                <a:buFont typeface="Open Sans"/>
                <a:buChar char="●"/>
              </a:pPr>
              <a:r>
                <a:rPr lang="en-GB">
                  <a:solidFill>
                    <a:srgbClr val="34A6C1"/>
                  </a:solidFill>
                  <a:latin typeface="Open Sans"/>
                  <a:ea typeface="Open Sans"/>
                  <a:cs typeface="Open Sans"/>
                  <a:sym typeface="Open Sans"/>
                </a:rPr>
                <a:t>Where are there gaps in education data? </a:t>
              </a:r>
              <a:endParaRPr sz="1200">
                <a:solidFill>
                  <a:srgbClr val="34A6C1"/>
                </a:solidFill>
                <a:latin typeface="Roboto"/>
                <a:ea typeface="Roboto"/>
                <a:cs typeface="Roboto"/>
                <a:sym typeface="Roboto"/>
              </a:endParaRPr>
            </a:p>
          </p:txBody>
        </p:sp>
      </p:grpSp>
      <p:sp>
        <p:nvSpPr>
          <p:cNvPr id="329" name="Google Shape;329;g8fbdd22349_1_495"/>
          <p:cNvSpPr txBox="1"/>
          <p:nvPr/>
        </p:nvSpPr>
        <p:spPr>
          <a:xfrm>
            <a:off x="162450" y="1066800"/>
            <a:ext cx="89433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rPr>
              <a:t>Before deciding where we want to go to, we need to properly take stock of where we are.</a:t>
            </a:r>
            <a:endParaRPr b="1">
              <a:solidFill>
                <a:srgbClr val="34A6C1"/>
              </a:solidFill>
            </a:endParaRPr>
          </a:p>
        </p:txBody>
      </p:sp>
      <p:sp>
        <p:nvSpPr>
          <p:cNvPr id="330" name="Google Shape;330;g8fbdd22349_1_495"/>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Q1.I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34" name="Shape 334"/>
        <p:cNvGrpSpPr/>
        <p:nvPr/>
      </p:nvGrpSpPr>
      <p:grpSpPr>
        <a:xfrm>
          <a:off x="0" y="0"/>
          <a:ext cx="0" cy="0"/>
          <a:chOff x="0" y="0"/>
          <a:chExt cx="0" cy="0"/>
        </a:xfrm>
      </p:grpSpPr>
      <p:sp>
        <p:nvSpPr>
          <p:cNvPr id="335" name="Google Shape;335;g90baa3d798_0_748"/>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0" lvl="0" marL="914400" rtl="0" algn="l">
              <a:lnSpc>
                <a:spcPct val="100000"/>
              </a:lnSpc>
              <a:spcBef>
                <a:spcPts val="0"/>
              </a:spcBef>
              <a:spcAft>
                <a:spcPts val="0"/>
              </a:spcAft>
              <a:buNone/>
            </a:pPr>
            <a:r>
              <a:rPr b="1" lang="en-GB" sz="2900">
                <a:solidFill>
                  <a:srgbClr val="4CAAC0"/>
                </a:solidFill>
                <a:latin typeface="Open Sans"/>
                <a:ea typeface="Open Sans"/>
                <a:cs typeface="Open Sans"/>
                <a:sym typeface="Open Sans"/>
              </a:rPr>
              <a:t>II. Processes and procedures</a:t>
            </a:r>
            <a:endParaRPr b="1" sz="1100">
              <a:solidFill>
                <a:srgbClr val="4CAAC0"/>
              </a:solidFill>
              <a:latin typeface="Open Sans"/>
              <a:ea typeface="Open Sans"/>
              <a:cs typeface="Open Sans"/>
              <a:sym typeface="Open Sans"/>
            </a:endParaRPr>
          </a:p>
        </p:txBody>
      </p:sp>
      <p:sp>
        <p:nvSpPr>
          <p:cNvPr id="336" name="Google Shape;336;g90baa3d798_0_7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37" name="Google Shape;337;g90baa3d798_0_748"/>
          <p:cNvSpPr txBox="1"/>
          <p:nvPr/>
        </p:nvSpPr>
        <p:spPr>
          <a:xfrm>
            <a:off x="1110375" y="1491375"/>
            <a:ext cx="6866400" cy="7530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Q1. Where should we aim to get to?</a:t>
            </a:r>
            <a:endParaRPr b="1" sz="30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8fbdd22349_1_1017"/>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Data collection standards and procedures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343" name="Google Shape;343;g8fbdd22349_1_1017"/>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344" name="Google Shape;344;g8fbdd22349_1_1017"/>
          <p:cNvSpPr txBox="1"/>
          <p:nvPr>
            <p:ph idx="12" type="sldNum"/>
          </p:nvPr>
        </p:nvSpPr>
        <p:spPr>
          <a:xfrm>
            <a:off x="6915150" y="4843463"/>
            <a:ext cx="2057400" cy="273900"/>
          </a:xfrm>
          <a:prstGeom prst="rect">
            <a:avLst/>
          </a:prstGeom>
          <a:noFill/>
          <a:ln>
            <a:noFill/>
          </a:ln>
        </p:spPr>
        <p:txBody>
          <a:bodyPr anchorCtr="0" anchor="ctr" bIns="34275" lIns="68575" spcFirstLastPara="1" rIns="68575" wrap="square" tIns="34275">
            <a:noAutofit/>
          </a:bodyPr>
          <a:lstStyle/>
          <a:p>
            <a:pPr indent="0" lvl="0" marL="0" rtl="0" algn="r">
              <a:lnSpc>
                <a:spcPct val="100000"/>
              </a:lnSpc>
              <a:spcBef>
                <a:spcPts val="0"/>
              </a:spcBef>
              <a:spcAft>
                <a:spcPts val="0"/>
              </a:spcAft>
              <a:buSzPts val="1200"/>
              <a:buNone/>
            </a:pPr>
            <a:fld id="{00000000-1234-1234-1234-123412341234}" type="slidenum">
              <a:rPr lang="en-GB" sz="1200">
                <a:solidFill>
                  <a:srgbClr val="000000"/>
                </a:solidFill>
                <a:latin typeface="Open Sans"/>
                <a:ea typeface="Open Sans"/>
                <a:cs typeface="Open Sans"/>
                <a:sym typeface="Open Sans"/>
              </a:rPr>
              <a:t>‹#›</a:t>
            </a:fld>
            <a:endParaRPr sz="1200">
              <a:solidFill>
                <a:srgbClr val="000000"/>
              </a:solidFill>
              <a:latin typeface="Open Sans"/>
              <a:ea typeface="Open Sans"/>
              <a:cs typeface="Open Sans"/>
              <a:sym typeface="Open Sans"/>
            </a:endParaRPr>
          </a:p>
        </p:txBody>
      </p:sp>
      <p:sp>
        <p:nvSpPr>
          <p:cNvPr id="345" name="Google Shape;345;g8fbdd22349_1_1017"/>
          <p:cNvSpPr txBox="1"/>
          <p:nvPr/>
        </p:nvSpPr>
        <p:spPr>
          <a:xfrm>
            <a:off x="425400" y="914400"/>
            <a:ext cx="86802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Participants proposed that to get to where we want to, we should:</a:t>
            </a:r>
            <a:endParaRPr b="1">
              <a:solidFill>
                <a:srgbClr val="0097A7"/>
              </a:solidFill>
              <a:latin typeface="Open Sans"/>
              <a:ea typeface="Open Sans"/>
              <a:cs typeface="Open Sans"/>
              <a:sym typeface="Open Sans"/>
            </a:endParaRPr>
          </a:p>
        </p:txBody>
      </p:sp>
      <p:grpSp>
        <p:nvGrpSpPr>
          <p:cNvPr id="346" name="Google Shape;346;g8fbdd22349_1_1017"/>
          <p:cNvGrpSpPr/>
          <p:nvPr/>
        </p:nvGrpSpPr>
        <p:grpSpPr>
          <a:xfrm>
            <a:off x="425396" y="4272818"/>
            <a:ext cx="8157659" cy="691891"/>
            <a:chOff x="1593000" y="2322568"/>
            <a:chExt cx="5957975" cy="643500"/>
          </a:xfrm>
        </p:grpSpPr>
        <p:sp>
          <p:nvSpPr>
            <p:cNvPr id="347" name="Google Shape;347;g8fbdd22349_1_10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8fbdd22349_1_1017"/>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g8fbdd22349_1_1017"/>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8fbdd22349_1_1017"/>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FFFFFF"/>
                  </a:solidFill>
                  <a:latin typeface="Roboto Medium"/>
                  <a:ea typeface="Roboto Medium"/>
                  <a:cs typeface="Roboto Medium"/>
                  <a:sym typeface="Roboto Medium"/>
                </a:rPr>
                <a:t>Decide conditions for when it is best to keep data restricted</a:t>
              </a:r>
              <a:r>
                <a:rPr lang="en-GB" sz="1000">
                  <a:solidFill>
                    <a:srgbClr val="FFFFFF"/>
                  </a:solidFill>
                  <a:latin typeface="Roboto Medium"/>
                  <a:ea typeface="Roboto Medium"/>
                  <a:cs typeface="Roboto Medium"/>
                  <a:sym typeface="Roboto Medium"/>
                </a:rPr>
                <a:t> </a:t>
              </a:r>
              <a:endParaRPr sz="1000">
                <a:solidFill>
                  <a:srgbClr val="FFFFFF"/>
                </a:solidFill>
                <a:latin typeface="Roboto"/>
                <a:ea typeface="Roboto"/>
                <a:cs typeface="Roboto"/>
                <a:sym typeface="Roboto"/>
              </a:endParaRPr>
            </a:p>
          </p:txBody>
        </p:sp>
        <p:sp>
          <p:nvSpPr>
            <p:cNvPr id="351" name="Google Shape;351;g8fbdd22349_1_1017"/>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8fbdd22349_1_1017"/>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05</a:t>
              </a:r>
              <a:endParaRPr sz="2600">
                <a:solidFill>
                  <a:srgbClr val="FFFFFF"/>
                </a:solidFill>
                <a:latin typeface="Roboto Thin"/>
                <a:ea typeface="Roboto Thin"/>
                <a:cs typeface="Roboto Thin"/>
                <a:sym typeface="Roboto Thin"/>
              </a:endParaRPr>
            </a:p>
          </p:txBody>
        </p:sp>
        <p:sp>
          <p:nvSpPr>
            <p:cNvPr id="353" name="Google Shape;353;g8fbdd22349_1_10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Data may need to be restricted</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for ethical reasons</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for safeguarding reasons</a:t>
              </a:r>
              <a:endParaRPr sz="1000">
                <a:solidFill>
                  <a:srgbClr val="0097A7"/>
                </a:solidFill>
                <a:latin typeface="Roboto"/>
                <a:ea typeface="Roboto"/>
                <a:cs typeface="Roboto"/>
                <a:sym typeface="Roboto"/>
              </a:endParaRPr>
            </a:p>
          </p:txBody>
        </p:sp>
      </p:grpSp>
      <p:grpSp>
        <p:nvGrpSpPr>
          <p:cNvPr id="354" name="Google Shape;354;g8fbdd22349_1_1017"/>
          <p:cNvGrpSpPr/>
          <p:nvPr/>
        </p:nvGrpSpPr>
        <p:grpSpPr>
          <a:xfrm>
            <a:off x="425396" y="3568709"/>
            <a:ext cx="8157659" cy="691891"/>
            <a:chOff x="1593000" y="2322568"/>
            <a:chExt cx="5957975" cy="643500"/>
          </a:xfrm>
        </p:grpSpPr>
        <p:sp>
          <p:nvSpPr>
            <p:cNvPr id="355" name="Google Shape;355;g8fbdd22349_1_10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g8fbdd22349_1_1017"/>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g8fbdd22349_1_1017"/>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8fbdd22349_1_1017"/>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FFFFFF"/>
                  </a:solidFill>
                  <a:latin typeface="Roboto Medium"/>
                  <a:ea typeface="Roboto Medium"/>
                  <a:cs typeface="Roboto Medium"/>
                  <a:sym typeface="Roboto Medium"/>
                </a:rPr>
                <a:t>Change norms of data usage and standards</a:t>
              </a:r>
              <a:endParaRPr sz="1100">
                <a:solidFill>
                  <a:srgbClr val="FFFFFF"/>
                </a:solidFill>
                <a:latin typeface="Roboto"/>
                <a:ea typeface="Roboto"/>
                <a:cs typeface="Roboto"/>
                <a:sym typeface="Roboto"/>
              </a:endParaRPr>
            </a:p>
          </p:txBody>
        </p:sp>
        <p:sp>
          <p:nvSpPr>
            <p:cNvPr id="359" name="Google Shape;359;g8fbdd22349_1_1017"/>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g8fbdd22349_1_1017"/>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04</a:t>
              </a:r>
              <a:endParaRPr sz="2600">
                <a:solidFill>
                  <a:srgbClr val="FFFFFF"/>
                </a:solidFill>
                <a:latin typeface="Roboto Thin"/>
                <a:ea typeface="Roboto Thin"/>
                <a:cs typeface="Roboto Thin"/>
                <a:sym typeface="Roboto Thin"/>
              </a:endParaRPr>
            </a:p>
          </p:txBody>
        </p:sp>
        <p:sp>
          <p:nvSpPr>
            <p:cNvPr id="361" name="Google Shape;361;g8fbdd22349_1_10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Educational data should be automatically open, unless it needs to be restricted.</a:t>
              </a:r>
              <a:endParaRPr sz="1000">
                <a:solidFill>
                  <a:srgbClr val="0097A7"/>
                </a:solidFill>
                <a:latin typeface="Roboto"/>
                <a:ea typeface="Roboto"/>
                <a:cs typeface="Roboto"/>
                <a:sym typeface="Roboto"/>
              </a:endParaRPr>
            </a:p>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Data should be used to promote mutual accountability</a:t>
              </a:r>
              <a:endParaRPr sz="1000">
                <a:solidFill>
                  <a:srgbClr val="0097A7"/>
                </a:solidFill>
                <a:latin typeface="Roboto"/>
                <a:ea typeface="Roboto"/>
                <a:cs typeface="Roboto"/>
                <a:sym typeface="Roboto"/>
              </a:endParaRPr>
            </a:p>
          </p:txBody>
        </p:sp>
      </p:grpSp>
      <p:grpSp>
        <p:nvGrpSpPr>
          <p:cNvPr id="362" name="Google Shape;362;g8fbdd22349_1_1017"/>
          <p:cNvGrpSpPr/>
          <p:nvPr/>
        </p:nvGrpSpPr>
        <p:grpSpPr>
          <a:xfrm>
            <a:off x="425396" y="2864572"/>
            <a:ext cx="8157659" cy="691891"/>
            <a:chOff x="1593000" y="2322568"/>
            <a:chExt cx="5957975" cy="643500"/>
          </a:xfrm>
        </p:grpSpPr>
        <p:sp>
          <p:nvSpPr>
            <p:cNvPr id="363" name="Google Shape;363;g8fbdd22349_1_10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g8fbdd22349_1_1017"/>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g8fbdd22349_1_1017"/>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8fbdd22349_1_1017"/>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FFFFFF"/>
                  </a:solidFill>
                  <a:latin typeface="Roboto Medium"/>
                  <a:ea typeface="Roboto Medium"/>
                  <a:cs typeface="Roboto Medium"/>
                  <a:sym typeface="Roboto Medium"/>
                </a:rPr>
                <a:t>Make data available in a timely manne</a:t>
              </a:r>
              <a:r>
                <a:rPr lang="en-GB" sz="1000">
                  <a:solidFill>
                    <a:srgbClr val="FFFFFF"/>
                  </a:solidFill>
                  <a:latin typeface="Roboto Medium"/>
                  <a:ea typeface="Roboto Medium"/>
                  <a:cs typeface="Roboto Medium"/>
                  <a:sym typeface="Roboto Medium"/>
                </a:rPr>
                <a:t>r</a:t>
              </a:r>
              <a:endParaRPr sz="1000">
                <a:solidFill>
                  <a:srgbClr val="FFFFFF"/>
                </a:solidFill>
                <a:latin typeface="Roboto Medium"/>
                <a:ea typeface="Roboto Medium"/>
                <a:cs typeface="Roboto Medium"/>
                <a:sym typeface="Roboto Medium"/>
              </a:endParaRPr>
            </a:p>
          </p:txBody>
        </p:sp>
        <p:sp>
          <p:nvSpPr>
            <p:cNvPr id="367" name="Google Shape;367;g8fbdd22349_1_1017"/>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g8fbdd22349_1_1017"/>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369" name="Google Shape;369;g8fbdd22349_1_10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Data need to be available when</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it is needed, e.g., in response to a crises</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it is relevant, e.g., to help make informed decisions</a:t>
              </a:r>
              <a:endParaRPr sz="1000">
                <a:solidFill>
                  <a:srgbClr val="0097A7"/>
                </a:solidFill>
                <a:latin typeface="Roboto"/>
                <a:ea typeface="Roboto"/>
                <a:cs typeface="Roboto"/>
                <a:sym typeface="Roboto"/>
              </a:endParaRPr>
            </a:p>
          </p:txBody>
        </p:sp>
      </p:grpSp>
      <p:grpSp>
        <p:nvGrpSpPr>
          <p:cNvPr id="370" name="Google Shape;370;g8fbdd22349_1_1017"/>
          <p:cNvGrpSpPr/>
          <p:nvPr/>
        </p:nvGrpSpPr>
        <p:grpSpPr>
          <a:xfrm>
            <a:off x="425396" y="1990932"/>
            <a:ext cx="8157659" cy="861968"/>
            <a:chOff x="1593000" y="2322568"/>
            <a:chExt cx="5957975" cy="643500"/>
          </a:xfrm>
        </p:grpSpPr>
        <p:sp>
          <p:nvSpPr>
            <p:cNvPr id="371" name="Google Shape;371;g8fbdd22349_1_10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8fbdd22349_1_1017"/>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8fbdd22349_1_1017"/>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8fbdd22349_1_1017"/>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FFFFFF"/>
                  </a:solidFill>
                  <a:latin typeface="Roboto Medium"/>
                  <a:ea typeface="Roboto Medium"/>
                  <a:cs typeface="Roboto Medium"/>
                  <a:sym typeface="Roboto Medium"/>
                </a:rPr>
                <a:t>Develop criteria to evaluate if data is fit for purpose</a:t>
              </a:r>
              <a:endParaRPr sz="1100">
                <a:solidFill>
                  <a:srgbClr val="FFFFFF"/>
                </a:solidFill>
                <a:latin typeface="Roboto"/>
                <a:ea typeface="Roboto"/>
                <a:cs typeface="Roboto"/>
                <a:sym typeface="Roboto"/>
              </a:endParaRPr>
            </a:p>
          </p:txBody>
        </p:sp>
        <p:sp>
          <p:nvSpPr>
            <p:cNvPr id="375" name="Google Shape;375;g8fbdd22349_1_1017"/>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g8fbdd22349_1_1017"/>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377" name="Google Shape;377;g8fbdd22349_1_10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For example, criteria for</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Relevance and accuracy </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Timeliness </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Accessibility/cost of dissemination of data</a:t>
              </a:r>
              <a:endParaRPr sz="1000">
                <a:solidFill>
                  <a:srgbClr val="0097A7"/>
                </a:solidFill>
                <a:latin typeface="Roboto"/>
                <a:ea typeface="Roboto"/>
                <a:cs typeface="Roboto"/>
                <a:sym typeface="Roboto"/>
              </a:endParaRPr>
            </a:p>
            <a:p>
              <a:pPr indent="-292100" lvl="1" marL="9144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Interoperability and c</a:t>
              </a:r>
              <a:r>
                <a:rPr lang="en-GB" sz="1000">
                  <a:solidFill>
                    <a:srgbClr val="0097A7"/>
                  </a:solidFill>
                  <a:latin typeface="Roboto"/>
                  <a:ea typeface="Roboto"/>
                  <a:cs typeface="Roboto"/>
                  <a:sym typeface="Roboto"/>
                </a:rPr>
                <a:t>omparability.</a:t>
              </a:r>
              <a:endParaRPr sz="1000">
                <a:solidFill>
                  <a:srgbClr val="0097A7"/>
                </a:solidFill>
                <a:latin typeface="Roboto"/>
                <a:ea typeface="Roboto"/>
                <a:cs typeface="Roboto"/>
                <a:sym typeface="Roboto"/>
              </a:endParaRPr>
            </a:p>
          </p:txBody>
        </p:sp>
      </p:grpSp>
      <p:grpSp>
        <p:nvGrpSpPr>
          <p:cNvPr id="378" name="Google Shape;378;g8fbdd22349_1_1017"/>
          <p:cNvGrpSpPr/>
          <p:nvPr/>
        </p:nvGrpSpPr>
        <p:grpSpPr>
          <a:xfrm>
            <a:off x="425396" y="1286588"/>
            <a:ext cx="8157659" cy="691891"/>
            <a:chOff x="1593000" y="2322568"/>
            <a:chExt cx="5957975" cy="643500"/>
          </a:xfrm>
        </p:grpSpPr>
        <p:sp>
          <p:nvSpPr>
            <p:cNvPr id="379" name="Google Shape;379;g8fbdd22349_1_10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8fbdd22349_1_1017"/>
            <p:cNvSpPr/>
            <p:nvPr/>
          </p:nvSpPr>
          <p:spPr>
            <a:xfrm flipH="1">
              <a:off x="2283025" y="2322575"/>
              <a:ext cx="1844400" cy="6426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8fbdd22349_1_1017"/>
            <p:cNvSpPr/>
            <p:nvPr/>
          </p:nvSpPr>
          <p:spPr>
            <a:xfrm rot="-5400000">
              <a:off x="3501574" y="1934671"/>
              <a:ext cx="643356" cy="1419149"/>
            </a:xfrm>
            <a:prstGeom prst="flowChartOffpageConnector">
              <a:avLst/>
            </a:prstGeom>
            <a:solidFill>
              <a:srgbClr val="4CAA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g8fbdd22349_1_1017"/>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FFFFFF"/>
                  </a:solidFill>
                  <a:latin typeface="Roboto Medium"/>
                  <a:ea typeface="Roboto Medium"/>
                  <a:cs typeface="Roboto Medium"/>
                  <a:sym typeface="Roboto Medium"/>
                </a:rPr>
                <a:t>Create and improve procedures and standards of data and data collection.</a:t>
              </a:r>
              <a:endParaRPr sz="1100">
                <a:solidFill>
                  <a:srgbClr val="FFFFFF"/>
                </a:solidFill>
                <a:latin typeface="Roboto Medium"/>
                <a:ea typeface="Roboto Medium"/>
                <a:cs typeface="Roboto Medium"/>
                <a:sym typeface="Roboto Medium"/>
              </a:endParaRPr>
            </a:p>
          </p:txBody>
        </p:sp>
        <p:sp>
          <p:nvSpPr>
            <p:cNvPr id="383" name="Google Shape;383;g8fbdd22349_1_1017"/>
            <p:cNvSpPr/>
            <p:nvPr/>
          </p:nvSpPr>
          <p:spPr>
            <a:xfrm>
              <a:off x="1593000" y="2322568"/>
              <a:ext cx="690000" cy="642300"/>
            </a:xfrm>
            <a:prstGeom prst="rect">
              <a:avLst/>
            </a:prstGeom>
            <a:solidFill>
              <a:srgbClr val="1D7E74"/>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8fbdd22349_1_1017"/>
            <p:cNvSpPr/>
            <p:nvPr/>
          </p:nvSpPr>
          <p:spPr>
            <a:xfrm>
              <a:off x="1593000" y="2322575"/>
              <a:ext cx="690000" cy="642600"/>
            </a:xfrm>
            <a:prstGeom prst="rect">
              <a:avLst/>
            </a:prstGeom>
            <a:solidFill>
              <a:srgbClr val="0097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385" name="Google Shape;385;g8fbdd22349_1_10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We need to have a set of key indicators to guide data collection.</a:t>
              </a:r>
              <a:endParaRPr sz="1000">
                <a:solidFill>
                  <a:srgbClr val="0097A7"/>
                </a:solidFill>
                <a:latin typeface="Roboto"/>
                <a:ea typeface="Roboto"/>
                <a:cs typeface="Roboto"/>
                <a:sym typeface="Roboto"/>
              </a:endParaRPr>
            </a:p>
            <a:p>
              <a:pPr indent="-292100" lvl="0" marL="457200" rtl="0" algn="l">
                <a:lnSpc>
                  <a:spcPct val="115000"/>
                </a:lnSpc>
                <a:spcBef>
                  <a:spcPts val="0"/>
                </a:spcBef>
                <a:spcAft>
                  <a:spcPts val="0"/>
                </a:spcAft>
                <a:buClr>
                  <a:srgbClr val="0097A7"/>
                </a:buClr>
                <a:buSzPts val="1000"/>
                <a:buFont typeface="Roboto"/>
                <a:buChar char="●"/>
              </a:pPr>
              <a:r>
                <a:rPr lang="en-GB" sz="1000">
                  <a:solidFill>
                    <a:srgbClr val="0097A7"/>
                  </a:solidFill>
                  <a:latin typeface="Roboto"/>
                  <a:ea typeface="Roboto"/>
                  <a:cs typeface="Roboto"/>
                  <a:sym typeface="Roboto"/>
                </a:rPr>
                <a:t>Data needs to be cleaned and in the correct format.</a:t>
              </a:r>
              <a:endParaRPr sz="1000">
                <a:solidFill>
                  <a:srgbClr val="0097A7"/>
                </a:solidFill>
                <a:latin typeface="Roboto"/>
                <a:ea typeface="Roboto"/>
                <a:cs typeface="Roboto"/>
                <a:sym typeface="Roboto"/>
              </a:endParaRPr>
            </a:p>
          </p:txBody>
        </p:sp>
      </p:grpSp>
      <p:sp>
        <p:nvSpPr>
          <p:cNvPr id="386" name="Google Shape;386;g8fbdd22349_1_1017"/>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Q1.II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5312a517c6_3_29"/>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Accessibility</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392" name="Google Shape;392;g5312a517c6_3_29"/>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393" name="Google Shape;393;g5312a517c6_3_29"/>
          <p:cNvSpPr txBox="1"/>
          <p:nvPr>
            <p:ph idx="12" type="sldNum"/>
          </p:nvPr>
        </p:nvSpPr>
        <p:spPr>
          <a:xfrm>
            <a:off x="6915150" y="4767263"/>
            <a:ext cx="2057400" cy="273900"/>
          </a:xfrm>
          <a:prstGeom prst="rect">
            <a:avLst/>
          </a:prstGeom>
          <a:noFill/>
          <a:ln>
            <a:noFill/>
          </a:ln>
        </p:spPr>
        <p:txBody>
          <a:bodyPr anchorCtr="0" anchor="ctr" bIns="34275" lIns="68575" spcFirstLastPara="1" rIns="68575" wrap="square" tIns="34275">
            <a:noAutofit/>
          </a:bodyPr>
          <a:lstStyle/>
          <a:p>
            <a:pPr indent="0" lvl="0" marL="0" rtl="0" algn="r">
              <a:lnSpc>
                <a:spcPct val="100000"/>
              </a:lnSpc>
              <a:spcBef>
                <a:spcPts val="0"/>
              </a:spcBef>
              <a:spcAft>
                <a:spcPts val="0"/>
              </a:spcAft>
              <a:buSzPts val="1200"/>
              <a:buNone/>
            </a:pPr>
            <a:fld id="{00000000-1234-1234-1234-123412341234}" type="slidenum">
              <a:rPr lang="en-GB" sz="1200">
                <a:solidFill>
                  <a:srgbClr val="000000"/>
                </a:solidFill>
                <a:latin typeface="Open Sans"/>
                <a:ea typeface="Open Sans"/>
                <a:cs typeface="Open Sans"/>
                <a:sym typeface="Open Sans"/>
              </a:rPr>
              <a:t>‹#›</a:t>
            </a:fld>
            <a:endParaRPr sz="1200">
              <a:solidFill>
                <a:srgbClr val="000000"/>
              </a:solidFill>
              <a:latin typeface="Open Sans"/>
              <a:ea typeface="Open Sans"/>
              <a:cs typeface="Open Sans"/>
              <a:sym typeface="Open Sans"/>
            </a:endParaRPr>
          </a:p>
        </p:txBody>
      </p:sp>
      <p:sp>
        <p:nvSpPr>
          <p:cNvPr id="394" name="Google Shape;394;g5312a517c6_3_29"/>
          <p:cNvSpPr txBox="1"/>
          <p:nvPr/>
        </p:nvSpPr>
        <p:spPr>
          <a:xfrm>
            <a:off x="173600" y="1190950"/>
            <a:ext cx="2865600" cy="12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500">
                <a:solidFill>
                  <a:srgbClr val="34A6C1"/>
                </a:solidFill>
              </a:rPr>
              <a:t>Three angles of </a:t>
            </a:r>
            <a:r>
              <a:rPr b="1" lang="en-GB" sz="1500">
                <a:solidFill>
                  <a:srgbClr val="34A6C1"/>
                </a:solidFill>
              </a:rPr>
              <a:t>accessibility</a:t>
            </a:r>
            <a:r>
              <a:rPr b="1" lang="en-GB" sz="1500">
                <a:solidFill>
                  <a:srgbClr val="34A6C1"/>
                </a:solidFill>
              </a:rPr>
              <a:t> were identified to allow for the most effective dissemination of data to users</a:t>
            </a:r>
            <a:endParaRPr b="1" sz="1500">
              <a:solidFill>
                <a:srgbClr val="34A6C1"/>
              </a:solidFill>
            </a:endParaRPr>
          </a:p>
        </p:txBody>
      </p:sp>
      <p:sp>
        <p:nvSpPr>
          <p:cNvPr id="395" name="Google Shape;395;g5312a517c6_3_29"/>
          <p:cNvSpPr/>
          <p:nvPr/>
        </p:nvSpPr>
        <p:spPr>
          <a:xfrm>
            <a:off x="3982201" y="2440075"/>
            <a:ext cx="1323300" cy="1320900"/>
          </a:xfrm>
          <a:prstGeom prst="ellipse">
            <a:avLst/>
          </a:prstGeom>
          <a:solidFill>
            <a:srgbClr val="99C8D3"/>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sz="1000">
                <a:solidFill>
                  <a:srgbClr val="FFFFFF"/>
                </a:solidFill>
              </a:rPr>
              <a:t>Accessibility</a:t>
            </a:r>
            <a:endParaRPr sz="1000">
              <a:solidFill>
                <a:srgbClr val="FFFFFF"/>
              </a:solidFill>
            </a:endParaRPr>
          </a:p>
        </p:txBody>
      </p:sp>
      <p:grpSp>
        <p:nvGrpSpPr>
          <p:cNvPr id="396" name="Google Shape;396;g5312a517c6_3_29"/>
          <p:cNvGrpSpPr/>
          <p:nvPr/>
        </p:nvGrpSpPr>
        <p:grpSpPr>
          <a:xfrm>
            <a:off x="4261063" y="2053598"/>
            <a:ext cx="2958454" cy="3298347"/>
            <a:chOff x="4184863" y="1520198"/>
            <a:chExt cx="2958454" cy="3298347"/>
          </a:xfrm>
        </p:grpSpPr>
        <p:sp>
          <p:nvSpPr>
            <p:cNvPr id="397" name="Google Shape;397;g5312a517c6_3_29"/>
            <p:cNvSpPr/>
            <p:nvPr/>
          </p:nvSpPr>
          <p:spPr>
            <a:xfrm rot="-3280088">
              <a:off x="4136321" y="2563569"/>
              <a:ext cx="3184127" cy="1211606"/>
            </a:xfrm>
            <a:custGeom>
              <a:rect b="b" l="l" r="r" t="t"/>
              <a:pathLst>
                <a:path extrusionOk="0" h="187" w="492">
                  <a:moveTo>
                    <a:pt x="457" y="0"/>
                  </a:moveTo>
                  <a:cubicBezTo>
                    <a:pt x="416" y="91"/>
                    <a:pt x="325" y="155"/>
                    <a:pt x="218" y="155"/>
                  </a:cubicBezTo>
                  <a:cubicBezTo>
                    <a:pt x="137" y="155"/>
                    <a:pt x="64" y="118"/>
                    <a:pt x="17" y="60"/>
                  </a:cubicBezTo>
                  <a:cubicBezTo>
                    <a:pt x="11" y="70"/>
                    <a:pt x="5" y="80"/>
                    <a:pt x="0" y="90"/>
                  </a:cubicBezTo>
                  <a:cubicBezTo>
                    <a:pt x="54" y="150"/>
                    <a:pt x="132" y="187"/>
                    <a:pt x="218" y="187"/>
                  </a:cubicBezTo>
                  <a:cubicBezTo>
                    <a:pt x="343" y="187"/>
                    <a:pt x="449" y="109"/>
                    <a:pt x="492" y="0"/>
                  </a:cubicBezTo>
                  <a:cubicBezTo>
                    <a:pt x="480" y="0"/>
                    <a:pt x="468" y="1"/>
                    <a:pt x="457" y="0"/>
                  </a:cubicBezTo>
                  <a:close/>
                </a:path>
              </a:pathLst>
            </a:custGeom>
            <a:solidFill>
              <a:srgbClr val="99C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398" name="Google Shape;398;g5312a517c6_3_29"/>
            <p:cNvSpPr/>
            <p:nvPr/>
          </p:nvSpPr>
          <p:spPr>
            <a:xfrm rot="-3280088">
              <a:off x="4100923" y="2460157"/>
              <a:ext cx="2729637" cy="1205146"/>
            </a:xfrm>
            <a:custGeom>
              <a:rect b="b" l="l" r="r" t="t"/>
              <a:pathLst>
                <a:path extrusionOk="0" h="194" w="440">
                  <a:moveTo>
                    <a:pt x="262" y="39"/>
                  </a:moveTo>
                  <a:cubicBezTo>
                    <a:pt x="206" y="71"/>
                    <a:pt x="134" y="53"/>
                    <a:pt x="100" y="0"/>
                  </a:cubicBezTo>
                  <a:cubicBezTo>
                    <a:pt x="57" y="25"/>
                    <a:pt x="24" y="60"/>
                    <a:pt x="0" y="99"/>
                  </a:cubicBezTo>
                  <a:cubicBezTo>
                    <a:pt x="47" y="157"/>
                    <a:pt x="120" y="194"/>
                    <a:pt x="201" y="194"/>
                  </a:cubicBezTo>
                  <a:cubicBezTo>
                    <a:pt x="308" y="194"/>
                    <a:pt x="399" y="130"/>
                    <a:pt x="440" y="39"/>
                  </a:cubicBezTo>
                  <a:cubicBezTo>
                    <a:pt x="393" y="37"/>
                    <a:pt x="346" y="24"/>
                    <a:pt x="303" y="0"/>
                  </a:cubicBezTo>
                  <a:cubicBezTo>
                    <a:pt x="292" y="15"/>
                    <a:pt x="279" y="29"/>
                    <a:pt x="262" y="39"/>
                  </a:cubicBezTo>
                  <a:close/>
                </a:path>
              </a:pathLst>
            </a:custGeom>
            <a:solidFill>
              <a:srgbClr val="75B4C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399" name="Google Shape;399;g5312a517c6_3_29"/>
            <p:cNvSpPr txBox="1"/>
            <p:nvPr/>
          </p:nvSpPr>
          <p:spPr>
            <a:xfrm rot="-3779206">
              <a:off x="4733052" y="2863735"/>
              <a:ext cx="1577952" cy="563236"/>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Understandable to non-technical audiences</a:t>
              </a:r>
              <a:r>
                <a:rPr lang="en-GB">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p:txBody>
        </p:sp>
      </p:grpSp>
      <p:grpSp>
        <p:nvGrpSpPr>
          <p:cNvPr id="400" name="Google Shape;400;g5312a517c6_3_29"/>
          <p:cNvGrpSpPr/>
          <p:nvPr/>
        </p:nvGrpSpPr>
        <p:grpSpPr>
          <a:xfrm>
            <a:off x="2933931" y="438993"/>
            <a:ext cx="3293577" cy="3222916"/>
            <a:chOff x="2857731" y="-71332"/>
            <a:chExt cx="3293577" cy="3222916"/>
          </a:xfrm>
        </p:grpSpPr>
        <p:sp>
          <p:nvSpPr>
            <p:cNvPr id="401" name="Google Shape;401;g5312a517c6_3_29"/>
            <p:cNvSpPr/>
            <p:nvPr/>
          </p:nvSpPr>
          <p:spPr>
            <a:xfrm rot="-3280089">
              <a:off x="3410337" y="297186"/>
              <a:ext cx="2188366" cy="2485879"/>
            </a:xfrm>
            <a:custGeom>
              <a:rect b="b" l="l" r="r" t="t"/>
              <a:pathLst>
                <a:path extrusionOk="0" h="384" w="338">
                  <a:moveTo>
                    <a:pt x="45" y="32"/>
                  </a:moveTo>
                  <a:cubicBezTo>
                    <a:pt x="189" y="32"/>
                    <a:pt x="306" y="148"/>
                    <a:pt x="306" y="292"/>
                  </a:cubicBezTo>
                  <a:cubicBezTo>
                    <a:pt x="306" y="325"/>
                    <a:pt x="300" y="355"/>
                    <a:pt x="289" y="384"/>
                  </a:cubicBezTo>
                  <a:cubicBezTo>
                    <a:pt x="301" y="384"/>
                    <a:pt x="312" y="384"/>
                    <a:pt x="324" y="383"/>
                  </a:cubicBezTo>
                  <a:cubicBezTo>
                    <a:pt x="333" y="354"/>
                    <a:pt x="338" y="324"/>
                    <a:pt x="338" y="292"/>
                  </a:cubicBezTo>
                  <a:cubicBezTo>
                    <a:pt x="338" y="131"/>
                    <a:pt x="207" y="0"/>
                    <a:pt x="45" y="0"/>
                  </a:cubicBezTo>
                  <a:cubicBezTo>
                    <a:pt x="30" y="0"/>
                    <a:pt x="15" y="1"/>
                    <a:pt x="0" y="3"/>
                  </a:cubicBezTo>
                  <a:cubicBezTo>
                    <a:pt x="6" y="13"/>
                    <a:pt x="12" y="23"/>
                    <a:pt x="18" y="33"/>
                  </a:cubicBezTo>
                  <a:cubicBezTo>
                    <a:pt x="27" y="32"/>
                    <a:pt x="36" y="32"/>
                    <a:pt x="45" y="32"/>
                  </a:cubicBezTo>
                  <a:close/>
                </a:path>
              </a:pathLst>
            </a:custGeom>
            <a:solidFill>
              <a:srgbClr val="99C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402" name="Google Shape;402;g5312a517c6_3_29"/>
            <p:cNvSpPr/>
            <p:nvPr/>
          </p:nvSpPr>
          <p:spPr>
            <a:xfrm rot="-3280088">
              <a:off x="3667674" y="581521"/>
              <a:ext cx="1790169" cy="2186080"/>
            </a:xfrm>
            <a:custGeom>
              <a:rect b="b" l="l" r="r" t="t"/>
              <a:pathLst>
                <a:path extrusionOk="0" h="352" w="288">
                  <a:moveTo>
                    <a:pt x="27" y="0"/>
                  </a:moveTo>
                  <a:cubicBezTo>
                    <a:pt x="18" y="0"/>
                    <a:pt x="9" y="0"/>
                    <a:pt x="0" y="1"/>
                  </a:cubicBezTo>
                  <a:cubicBezTo>
                    <a:pt x="21" y="43"/>
                    <a:pt x="34" y="90"/>
                    <a:pt x="35" y="140"/>
                  </a:cubicBezTo>
                  <a:cubicBezTo>
                    <a:pt x="74" y="142"/>
                    <a:pt x="111" y="163"/>
                    <a:pt x="132" y="200"/>
                  </a:cubicBezTo>
                  <a:cubicBezTo>
                    <a:pt x="153" y="236"/>
                    <a:pt x="153" y="279"/>
                    <a:pt x="136" y="315"/>
                  </a:cubicBezTo>
                  <a:cubicBezTo>
                    <a:pt x="179" y="339"/>
                    <a:pt x="225" y="351"/>
                    <a:pt x="271" y="352"/>
                  </a:cubicBezTo>
                  <a:cubicBezTo>
                    <a:pt x="282" y="323"/>
                    <a:pt x="288" y="293"/>
                    <a:pt x="288" y="260"/>
                  </a:cubicBezTo>
                  <a:cubicBezTo>
                    <a:pt x="288" y="116"/>
                    <a:pt x="171" y="0"/>
                    <a:pt x="27" y="0"/>
                  </a:cubicBezTo>
                  <a:close/>
                </a:path>
              </a:pathLst>
            </a:custGeom>
            <a:solidFill>
              <a:srgbClr val="34A6C1"/>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403" name="Google Shape;403;g5312a517c6_3_29"/>
            <p:cNvSpPr txBox="1"/>
            <p:nvPr/>
          </p:nvSpPr>
          <p:spPr>
            <a:xfrm>
              <a:off x="3782825" y="1153125"/>
              <a:ext cx="15780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Legally accessible</a:t>
              </a:r>
              <a:r>
                <a:rPr lang="en-GB">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p:txBody>
        </p:sp>
      </p:grpSp>
      <p:grpSp>
        <p:nvGrpSpPr>
          <p:cNvPr id="404" name="Google Shape;404;g5312a517c6_3_29"/>
          <p:cNvGrpSpPr/>
          <p:nvPr/>
        </p:nvGrpSpPr>
        <p:grpSpPr>
          <a:xfrm>
            <a:off x="2036087" y="2218071"/>
            <a:ext cx="3424433" cy="3122279"/>
            <a:chOff x="1959887" y="1684671"/>
            <a:chExt cx="3424433" cy="3122279"/>
          </a:xfrm>
        </p:grpSpPr>
        <p:sp>
          <p:nvSpPr>
            <p:cNvPr id="405" name="Google Shape;405;g5312a517c6_3_29"/>
            <p:cNvSpPr/>
            <p:nvPr/>
          </p:nvSpPr>
          <p:spPr>
            <a:xfrm rot="-3280088">
              <a:off x="2859669" y="1740600"/>
              <a:ext cx="1624870" cy="3045726"/>
            </a:xfrm>
            <a:custGeom>
              <a:rect b="b" l="l" r="r" t="t"/>
              <a:pathLst>
                <a:path extrusionOk="0" h="470" w="251">
                  <a:moveTo>
                    <a:pt x="32" y="286"/>
                  </a:moveTo>
                  <a:cubicBezTo>
                    <a:pt x="32" y="157"/>
                    <a:pt x="127" y="49"/>
                    <a:pt x="251" y="29"/>
                  </a:cubicBezTo>
                  <a:cubicBezTo>
                    <a:pt x="245" y="19"/>
                    <a:pt x="239" y="9"/>
                    <a:pt x="233" y="0"/>
                  </a:cubicBezTo>
                  <a:cubicBezTo>
                    <a:pt x="100" y="28"/>
                    <a:pt x="0" y="145"/>
                    <a:pt x="0" y="286"/>
                  </a:cubicBezTo>
                  <a:cubicBezTo>
                    <a:pt x="0" y="356"/>
                    <a:pt x="25" y="420"/>
                    <a:pt x="65" y="470"/>
                  </a:cubicBezTo>
                  <a:cubicBezTo>
                    <a:pt x="70" y="460"/>
                    <a:pt x="76" y="450"/>
                    <a:pt x="82" y="440"/>
                  </a:cubicBezTo>
                  <a:cubicBezTo>
                    <a:pt x="51" y="397"/>
                    <a:pt x="32" y="344"/>
                    <a:pt x="32" y="286"/>
                  </a:cubicBezTo>
                  <a:close/>
                </a:path>
              </a:pathLst>
            </a:custGeom>
            <a:solidFill>
              <a:srgbClr val="99C8D3"/>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406" name="Google Shape;406;g5312a517c6_3_29"/>
            <p:cNvSpPr/>
            <p:nvPr/>
          </p:nvSpPr>
          <p:spPr>
            <a:xfrm rot="-3280089">
              <a:off x="3037225" y="1789647"/>
              <a:ext cx="1575644" cy="2550423"/>
            </a:xfrm>
            <a:custGeom>
              <a:rect b="b" l="l" r="r" t="t"/>
              <a:pathLst>
                <a:path extrusionOk="0" h="411" w="254">
                  <a:moveTo>
                    <a:pt x="152" y="311"/>
                  </a:moveTo>
                  <a:cubicBezTo>
                    <a:pt x="124" y="254"/>
                    <a:pt x="145" y="185"/>
                    <a:pt x="200" y="153"/>
                  </a:cubicBezTo>
                  <a:cubicBezTo>
                    <a:pt x="217" y="143"/>
                    <a:pt x="236" y="137"/>
                    <a:pt x="254" y="136"/>
                  </a:cubicBezTo>
                  <a:cubicBezTo>
                    <a:pt x="253" y="87"/>
                    <a:pt x="241" y="41"/>
                    <a:pt x="219" y="0"/>
                  </a:cubicBezTo>
                  <a:cubicBezTo>
                    <a:pt x="95" y="20"/>
                    <a:pt x="0" y="128"/>
                    <a:pt x="0" y="257"/>
                  </a:cubicBezTo>
                  <a:cubicBezTo>
                    <a:pt x="0" y="315"/>
                    <a:pt x="19" y="368"/>
                    <a:pt x="50" y="411"/>
                  </a:cubicBezTo>
                  <a:cubicBezTo>
                    <a:pt x="75" y="371"/>
                    <a:pt x="110" y="337"/>
                    <a:pt x="152" y="311"/>
                  </a:cubicBezTo>
                  <a:close/>
                </a:path>
              </a:pathLst>
            </a:custGeom>
            <a:solidFill>
              <a:srgbClr val="0097A7"/>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500"/>
            </a:p>
          </p:txBody>
        </p:sp>
        <p:sp>
          <p:nvSpPr>
            <p:cNvPr id="407" name="Google Shape;407;g5312a517c6_3_29"/>
            <p:cNvSpPr txBox="1"/>
            <p:nvPr/>
          </p:nvSpPr>
          <p:spPr>
            <a:xfrm flipH="1" rot="3725110">
              <a:off x="2866277" y="2863871"/>
              <a:ext cx="1577671" cy="563103"/>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a:ea typeface="Roboto"/>
                  <a:cs typeface="Roboto"/>
                  <a:sym typeface="Roboto"/>
                </a:rPr>
                <a:t>Accessibly formatted</a:t>
              </a:r>
              <a:endParaRPr>
                <a:solidFill>
                  <a:srgbClr val="FFFFFF"/>
                </a:solidFill>
                <a:latin typeface="Roboto"/>
                <a:ea typeface="Roboto"/>
                <a:cs typeface="Roboto"/>
                <a:sym typeface="Roboto"/>
              </a:endParaRPr>
            </a:p>
          </p:txBody>
        </p:sp>
      </p:grpSp>
      <p:sp>
        <p:nvSpPr>
          <p:cNvPr id="408" name="Google Shape;408;g5312a517c6_3_29"/>
          <p:cNvSpPr txBox="1"/>
          <p:nvPr/>
        </p:nvSpPr>
        <p:spPr>
          <a:xfrm>
            <a:off x="1072675" y="4143200"/>
            <a:ext cx="1966500" cy="5226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Clr>
                <a:schemeClr val="dk1"/>
              </a:buClr>
              <a:buSzPts val="1100"/>
              <a:buFont typeface="Arial"/>
              <a:buNone/>
            </a:pPr>
            <a:r>
              <a:rPr b="1" lang="en-GB" sz="1200">
                <a:solidFill>
                  <a:srgbClr val="0097A7"/>
                </a:solidFill>
                <a:latin typeface="Open Sans"/>
                <a:ea typeface="Open Sans"/>
                <a:cs typeface="Open Sans"/>
                <a:sym typeface="Open Sans"/>
              </a:rPr>
              <a:t>e.g., editable and reusable without proprietary software</a:t>
            </a:r>
            <a:endParaRPr b="1">
              <a:solidFill>
                <a:srgbClr val="0097A7"/>
              </a:solidFill>
              <a:latin typeface="Open Sans"/>
              <a:ea typeface="Open Sans"/>
              <a:cs typeface="Open Sans"/>
              <a:sym typeface="Open Sans"/>
            </a:endParaRPr>
          </a:p>
        </p:txBody>
      </p:sp>
      <p:sp>
        <p:nvSpPr>
          <p:cNvPr id="409" name="Google Shape;409;g5312a517c6_3_29"/>
          <p:cNvSpPr txBox="1"/>
          <p:nvPr/>
        </p:nvSpPr>
        <p:spPr>
          <a:xfrm>
            <a:off x="6227500" y="1530988"/>
            <a:ext cx="1966500" cy="52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1200">
                <a:solidFill>
                  <a:srgbClr val="0097A7"/>
                </a:solidFill>
                <a:latin typeface="Open Sans"/>
                <a:ea typeface="Open Sans"/>
                <a:cs typeface="Open Sans"/>
                <a:sym typeface="Open Sans"/>
              </a:rPr>
              <a:t>e.g., openly licensed</a:t>
            </a:r>
            <a:endParaRPr b="1" sz="1200">
              <a:solidFill>
                <a:srgbClr val="0097A7"/>
              </a:solidFill>
              <a:latin typeface="Open Sans"/>
              <a:ea typeface="Open Sans"/>
              <a:cs typeface="Open Sans"/>
              <a:sym typeface="Open Sans"/>
            </a:endParaRPr>
          </a:p>
          <a:p>
            <a:pPr indent="0" lvl="0" marL="0" rtl="0" algn="ctr">
              <a:lnSpc>
                <a:spcPct val="115000"/>
              </a:lnSpc>
              <a:spcBef>
                <a:spcPts val="0"/>
              </a:spcBef>
              <a:spcAft>
                <a:spcPts val="0"/>
              </a:spcAft>
              <a:buNone/>
            </a:pPr>
            <a:r>
              <a:t/>
            </a:r>
            <a:endParaRPr sz="1200">
              <a:latin typeface="Roboto"/>
              <a:ea typeface="Roboto"/>
              <a:cs typeface="Roboto"/>
              <a:sym typeface="Roboto"/>
            </a:endParaRPr>
          </a:p>
        </p:txBody>
      </p:sp>
      <p:sp>
        <p:nvSpPr>
          <p:cNvPr id="410" name="Google Shape;410;g5312a517c6_3_29"/>
          <p:cNvSpPr txBox="1"/>
          <p:nvPr/>
        </p:nvSpPr>
        <p:spPr>
          <a:xfrm>
            <a:off x="6227500" y="4143200"/>
            <a:ext cx="1966500" cy="52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200">
                <a:solidFill>
                  <a:srgbClr val="0097A7"/>
                </a:solidFill>
                <a:latin typeface="Open Sans"/>
                <a:ea typeface="Open Sans"/>
                <a:cs typeface="Open Sans"/>
                <a:sym typeface="Open Sans"/>
              </a:rPr>
              <a:t>e.g., using visualisation tools</a:t>
            </a:r>
            <a:endParaRPr b="1" sz="1200">
              <a:solidFill>
                <a:srgbClr val="0097A7"/>
              </a:solidFill>
              <a:latin typeface="Open Sans"/>
              <a:ea typeface="Open Sans"/>
              <a:cs typeface="Open Sans"/>
              <a:sym typeface="Open Sans"/>
            </a:endParaRPr>
          </a:p>
          <a:p>
            <a:pPr indent="0" lvl="0" marL="0" rtl="0" algn="ctr">
              <a:lnSpc>
                <a:spcPct val="115000"/>
              </a:lnSpc>
              <a:spcBef>
                <a:spcPts val="0"/>
              </a:spcBef>
              <a:spcAft>
                <a:spcPts val="0"/>
              </a:spcAft>
              <a:buNone/>
            </a:pPr>
            <a:r>
              <a:t/>
            </a:r>
            <a:endParaRPr sz="1200">
              <a:latin typeface="Roboto"/>
              <a:ea typeface="Roboto"/>
              <a:cs typeface="Roboto"/>
              <a:sym typeface="Roboto"/>
            </a:endParaRPr>
          </a:p>
        </p:txBody>
      </p:sp>
      <p:sp>
        <p:nvSpPr>
          <p:cNvPr id="411" name="Google Shape;411;g5312a517c6_3_29"/>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Q1.II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5" name="Shape 415"/>
        <p:cNvGrpSpPr/>
        <p:nvPr/>
      </p:nvGrpSpPr>
      <p:grpSpPr>
        <a:xfrm>
          <a:off x="0" y="0"/>
          <a:ext cx="0" cy="0"/>
          <a:chOff x="0" y="0"/>
          <a:chExt cx="0" cy="0"/>
        </a:xfrm>
      </p:grpSpPr>
      <p:sp>
        <p:nvSpPr>
          <p:cNvPr id="416" name="Google Shape;416;g90baa3d798_0_754"/>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0" lvl="0" marL="914400" rtl="0" algn="l">
              <a:lnSpc>
                <a:spcPct val="100000"/>
              </a:lnSpc>
              <a:spcBef>
                <a:spcPts val="0"/>
              </a:spcBef>
              <a:spcAft>
                <a:spcPts val="0"/>
              </a:spcAft>
              <a:buNone/>
            </a:pPr>
            <a:r>
              <a:rPr b="1" lang="en-GB" sz="2900">
                <a:solidFill>
                  <a:srgbClr val="4CAAC0"/>
                </a:solidFill>
                <a:latin typeface="Open Sans"/>
                <a:ea typeface="Open Sans"/>
                <a:cs typeface="Open Sans"/>
                <a:sym typeface="Open Sans"/>
              </a:rPr>
              <a:t>III. Stakeholder engagement</a:t>
            </a:r>
            <a:endParaRPr b="1" sz="1100">
              <a:solidFill>
                <a:srgbClr val="4CAAC0"/>
              </a:solidFill>
              <a:latin typeface="Open Sans"/>
              <a:ea typeface="Open Sans"/>
              <a:cs typeface="Open Sans"/>
              <a:sym typeface="Open Sans"/>
            </a:endParaRPr>
          </a:p>
        </p:txBody>
      </p:sp>
      <p:sp>
        <p:nvSpPr>
          <p:cNvPr id="417" name="Google Shape;417;g90baa3d798_0_7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18" name="Google Shape;418;g90baa3d798_0_754"/>
          <p:cNvSpPr txBox="1"/>
          <p:nvPr/>
        </p:nvSpPr>
        <p:spPr>
          <a:xfrm>
            <a:off x="1110375" y="1491375"/>
            <a:ext cx="6866400" cy="7530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Q1. Where should we aim to get to?</a:t>
            </a:r>
            <a:endParaRPr b="1" sz="30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90baa3d798_0_1803"/>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Visions for open education data</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424" name="Google Shape;424;g90baa3d798_0_1803"/>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425" name="Google Shape;425;g90baa3d798_0_180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426" name="Google Shape;426;g90baa3d798_0_1803"/>
          <p:cNvSpPr txBox="1"/>
          <p:nvPr/>
        </p:nvSpPr>
        <p:spPr>
          <a:xfrm>
            <a:off x="264575" y="914400"/>
            <a:ext cx="861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Participants shared specific visions of where we should get to for successful open education data:</a:t>
            </a:r>
            <a:endParaRPr b="1">
              <a:solidFill>
                <a:srgbClr val="0097A7"/>
              </a:solidFill>
            </a:endParaRPr>
          </a:p>
        </p:txBody>
      </p:sp>
      <p:sp>
        <p:nvSpPr>
          <p:cNvPr id="427" name="Google Shape;427;g90baa3d798_0_1803"/>
          <p:cNvSpPr/>
          <p:nvPr/>
        </p:nvSpPr>
        <p:spPr>
          <a:xfrm>
            <a:off x="264575" y="1409200"/>
            <a:ext cx="2795400" cy="17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Higher education</a:t>
            </a:r>
            <a:endParaRPr b="1">
              <a:solidFill>
                <a:srgbClr val="0097A7"/>
              </a:solidFill>
              <a:latin typeface="Open Sans"/>
              <a:ea typeface="Open Sans"/>
              <a:cs typeface="Open Sans"/>
              <a:sym typeface="Open Sans"/>
            </a:endParaRPr>
          </a:p>
          <a:p>
            <a:pPr indent="0" lvl="0" marL="0" rtl="0" algn="ctr">
              <a:spcBef>
                <a:spcPts val="0"/>
              </a:spcBef>
              <a:spcAft>
                <a:spcPts val="0"/>
              </a:spcAft>
              <a:buNone/>
            </a:pPr>
            <a:r>
              <a:rPr lang="en-GB">
                <a:solidFill>
                  <a:srgbClr val="0097A7"/>
                </a:solidFill>
                <a:latin typeface="Open Sans"/>
                <a:ea typeface="Open Sans"/>
                <a:cs typeface="Open Sans"/>
                <a:sym typeface="Open Sans"/>
              </a:rPr>
              <a:t>Promote open data sharing in higher education. They are currently driven by publication numbers. Data sharing could also become a metric.</a:t>
            </a:r>
            <a:endParaRPr b="1">
              <a:solidFill>
                <a:srgbClr val="0097A7"/>
              </a:solidFill>
              <a:latin typeface="Open Sans"/>
              <a:ea typeface="Open Sans"/>
              <a:cs typeface="Open Sans"/>
              <a:sym typeface="Open Sans"/>
            </a:endParaRPr>
          </a:p>
        </p:txBody>
      </p:sp>
      <p:sp>
        <p:nvSpPr>
          <p:cNvPr id="428" name="Google Shape;428;g90baa3d798_0_1803"/>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Q1.III</a:t>
            </a:r>
            <a:endParaRPr b="0" i="0" sz="1200" u="none" cap="none" strike="noStrike">
              <a:solidFill>
                <a:srgbClr val="000000"/>
              </a:solidFill>
              <a:latin typeface="Open Sans"/>
              <a:ea typeface="Open Sans"/>
              <a:cs typeface="Open Sans"/>
              <a:sym typeface="Open Sans"/>
            </a:endParaRPr>
          </a:p>
        </p:txBody>
      </p:sp>
      <p:sp>
        <p:nvSpPr>
          <p:cNvPr id="429" name="Google Shape;429;g90baa3d798_0_1803"/>
          <p:cNvSpPr/>
          <p:nvPr/>
        </p:nvSpPr>
        <p:spPr>
          <a:xfrm>
            <a:off x="3160175" y="1409200"/>
            <a:ext cx="2795400" cy="17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Ministries of Education </a:t>
            </a:r>
            <a:r>
              <a:rPr lang="en-GB">
                <a:solidFill>
                  <a:srgbClr val="0097A7"/>
                </a:solidFill>
                <a:latin typeface="Open Sans"/>
                <a:ea typeface="Open Sans"/>
                <a:cs typeface="Open Sans"/>
                <a:sym typeface="Open Sans"/>
              </a:rPr>
              <a:t>Improve capacity of ministries to manage and share education data e.g. through EMIS</a:t>
            </a:r>
            <a:endParaRPr>
              <a:solidFill>
                <a:srgbClr val="0097A7"/>
              </a:solidFill>
              <a:latin typeface="Open Sans"/>
              <a:ea typeface="Open Sans"/>
              <a:cs typeface="Open Sans"/>
              <a:sym typeface="Open Sans"/>
            </a:endParaRPr>
          </a:p>
        </p:txBody>
      </p:sp>
      <p:sp>
        <p:nvSpPr>
          <p:cNvPr id="430" name="Google Shape;430;g90baa3d798_0_1803"/>
          <p:cNvSpPr/>
          <p:nvPr/>
        </p:nvSpPr>
        <p:spPr>
          <a:xfrm>
            <a:off x="6055775" y="1409200"/>
            <a:ext cx="2795400" cy="17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Industry</a:t>
            </a:r>
            <a:endParaRPr b="1">
              <a:solidFill>
                <a:srgbClr val="0097A7"/>
              </a:solidFill>
              <a:latin typeface="Open Sans"/>
              <a:ea typeface="Open Sans"/>
              <a:cs typeface="Open Sans"/>
              <a:sym typeface="Open Sans"/>
            </a:endParaRPr>
          </a:p>
          <a:p>
            <a:pPr indent="0" lvl="0" marL="0" rtl="0" algn="ctr">
              <a:spcBef>
                <a:spcPts val="0"/>
              </a:spcBef>
              <a:spcAft>
                <a:spcPts val="0"/>
              </a:spcAft>
              <a:buNone/>
            </a:pPr>
            <a:r>
              <a:rPr lang="en-GB">
                <a:solidFill>
                  <a:srgbClr val="0097A7"/>
                </a:solidFill>
                <a:latin typeface="Open Sans"/>
                <a:ea typeface="Open Sans"/>
                <a:cs typeface="Open Sans"/>
                <a:sym typeface="Open Sans"/>
              </a:rPr>
              <a:t>Harness the bidirectional relationship between market demands and insights from data. </a:t>
            </a:r>
            <a:endParaRPr>
              <a:solidFill>
                <a:srgbClr val="0097A7"/>
              </a:solidFill>
              <a:latin typeface="Open Sans"/>
              <a:ea typeface="Open Sans"/>
              <a:cs typeface="Open Sans"/>
              <a:sym typeface="Open Sans"/>
            </a:endParaRPr>
          </a:p>
        </p:txBody>
      </p:sp>
      <p:sp>
        <p:nvSpPr>
          <p:cNvPr id="431" name="Google Shape;431;g90baa3d798_0_1803"/>
          <p:cNvSpPr/>
          <p:nvPr/>
        </p:nvSpPr>
        <p:spPr>
          <a:xfrm>
            <a:off x="264575" y="4152475"/>
            <a:ext cx="8586600" cy="625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Stakeholder engagement</a:t>
            </a:r>
            <a:endParaRPr b="1">
              <a:solidFill>
                <a:srgbClr val="0097A7"/>
              </a:solidFill>
              <a:latin typeface="Open Sans"/>
              <a:ea typeface="Open Sans"/>
              <a:cs typeface="Open Sans"/>
              <a:sym typeface="Open Sans"/>
            </a:endParaRPr>
          </a:p>
          <a:p>
            <a:pPr indent="0" lvl="0" marL="0" rtl="0" algn="ctr">
              <a:spcBef>
                <a:spcPts val="0"/>
              </a:spcBef>
              <a:spcAft>
                <a:spcPts val="0"/>
              </a:spcAft>
              <a:buNone/>
            </a:pPr>
            <a:r>
              <a:rPr lang="en-GB">
                <a:solidFill>
                  <a:srgbClr val="0097A7"/>
                </a:solidFill>
                <a:latin typeface="Open Sans"/>
                <a:ea typeface="Open Sans"/>
                <a:cs typeface="Open Sans"/>
                <a:sym typeface="Open Sans"/>
              </a:rPr>
              <a:t> A network of stakeholders committed to data sharing across sub-Saharan Africa.</a:t>
            </a:r>
            <a:endParaRPr>
              <a:solidFill>
                <a:srgbClr val="0097A7"/>
              </a:solidFill>
              <a:latin typeface="Open Sans"/>
              <a:ea typeface="Open Sans"/>
              <a:cs typeface="Open Sans"/>
              <a:sym typeface="Open Sans"/>
            </a:endParaRPr>
          </a:p>
        </p:txBody>
      </p:sp>
      <p:sp>
        <p:nvSpPr>
          <p:cNvPr id="432" name="Google Shape;432;g90baa3d798_0_1803"/>
          <p:cNvSpPr/>
          <p:nvPr/>
        </p:nvSpPr>
        <p:spPr>
          <a:xfrm>
            <a:off x="264575" y="3243162"/>
            <a:ext cx="8586600" cy="8145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Data dissemination</a:t>
            </a:r>
            <a:endParaRPr b="1">
              <a:solidFill>
                <a:srgbClr val="0097A7"/>
              </a:solidFill>
              <a:latin typeface="Open Sans"/>
              <a:ea typeface="Open Sans"/>
              <a:cs typeface="Open Sans"/>
              <a:sym typeface="Open Sans"/>
            </a:endParaRPr>
          </a:p>
          <a:p>
            <a:pPr indent="0" lvl="0" marL="0" rtl="0" algn="ctr">
              <a:spcBef>
                <a:spcPts val="0"/>
              </a:spcBef>
              <a:spcAft>
                <a:spcPts val="0"/>
              </a:spcAft>
              <a:buNone/>
            </a:pPr>
            <a:r>
              <a:rPr b="1" lang="en-GB">
                <a:solidFill>
                  <a:srgbClr val="0097A7"/>
                </a:solidFill>
                <a:latin typeface="Open Sans"/>
                <a:ea typeface="Open Sans"/>
                <a:cs typeface="Open Sans"/>
                <a:sym typeface="Open Sans"/>
              </a:rPr>
              <a:t> </a:t>
            </a:r>
            <a:r>
              <a:rPr lang="en-GB">
                <a:solidFill>
                  <a:srgbClr val="0097A7"/>
                </a:solidFill>
                <a:latin typeface="Open Sans"/>
                <a:ea typeface="Open Sans"/>
                <a:cs typeface="Open Sans"/>
                <a:sym typeface="Open Sans"/>
              </a:rPr>
              <a:t>A functional, online, interactive data repository specifically for education data sets in sub-Saharan Africa.</a:t>
            </a:r>
            <a:endParaRPr>
              <a:solidFill>
                <a:srgbClr val="0097A7"/>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6" name="Shape 436"/>
        <p:cNvGrpSpPr/>
        <p:nvPr/>
      </p:nvGrpSpPr>
      <p:grpSpPr>
        <a:xfrm>
          <a:off x="0" y="0"/>
          <a:ext cx="0" cy="0"/>
          <a:chOff x="0" y="0"/>
          <a:chExt cx="0" cy="0"/>
        </a:xfrm>
      </p:grpSpPr>
      <p:sp>
        <p:nvSpPr>
          <p:cNvPr id="437" name="Google Shape;437;g90baa3d798_0_790"/>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412750" lvl="0" marL="457200" rtl="0" algn="ctr">
              <a:lnSpc>
                <a:spcPct val="100000"/>
              </a:lnSpc>
              <a:spcBef>
                <a:spcPts val="0"/>
              </a:spcBef>
              <a:spcAft>
                <a:spcPts val="0"/>
              </a:spcAft>
              <a:buClr>
                <a:srgbClr val="4CAAC0"/>
              </a:buClr>
              <a:buSzPts val="2900"/>
              <a:buFont typeface="Open Sans"/>
              <a:buAutoNum type="romanUcPeriod"/>
            </a:pPr>
            <a:r>
              <a:rPr b="1" lang="en-GB" sz="2900">
                <a:solidFill>
                  <a:srgbClr val="4CAAC0"/>
                </a:solidFill>
                <a:latin typeface="Open Sans"/>
                <a:ea typeface="Open Sans"/>
                <a:cs typeface="Open Sans"/>
                <a:sym typeface="Open Sans"/>
              </a:rPr>
              <a:t>Understanding the data ecosystem</a:t>
            </a:r>
            <a:endParaRPr b="1" sz="1100">
              <a:solidFill>
                <a:srgbClr val="4CAAC0"/>
              </a:solidFill>
              <a:latin typeface="Open Sans"/>
              <a:ea typeface="Open Sans"/>
              <a:cs typeface="Open Sans"/>
              <a:sym typeface="Open Sans"/>
            </a:endParaRPr>
          </a:p>
        </p:txBody>
      </p:sp>
      <p:sp>
        <p:nvSpPr>
          <p:cNvPr id="438" name="Google Shape;438;g90baa3d798_0_7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39" name="Google Shape;439;g90baa3d798_0_790"/>
          <p:cNvSpPr txBox="1"/>
          <p:nvPr/>
        </p:nvSpPr>
        <p:spPr>
          <a:xfrm>
            <a:off x="591725" y="1402725"/>
            <a:ext cx="7880700" cy="841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Q2. What are the next steps to get there?</a:t>
            </a:r>
            <a:endParaRPr b="1" sz="30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8fbdd22349_1_1720"/>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Analyse the ‘education data’ ecosystem</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445" name="Google Shape;445;g8fbdd22349_1_1720"/>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446" name="Google Shape;446;g8fbdd22349_1_172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447" name="Google Shape;447;g8fbdd22349_1_1720"/>
          <p:cNvSpPr txBox="1"/>
          <p:nvPr/>
        </p:nvSpPr>
        <p:spPr>
          <a:xfrm>
            <a:off x="493175" y="1066800"/>
            <a:ext cx="861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In discussing the next steps, it was realised that the first step is to analyse where we are now.</a:t>
            </a:r>
            <a:endParaRPr b="1">
              <a:solidFill>
                <a:srgbClr val="0097A7"/>
              </a:solidFill>
            </a:endParaRPr>
          </a:p>
        </p:txBody>
      </p:sp>
      <p:sp>
        <p:nvSpPr>
          <p:cNvPr id="448" name="Google Shape;448;g8fbdd22349_1_1720"/>
          <p:cNvSpPr/>
          <p:nvPr/>
        </p:nvSpPr>
        <p:spPr>
          <a:xfrm>
            <a:off x="493175" y="1561600"/>
            <a:ext cx="3898200" cy="1036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Identify and address the bottlenecks on the ground.</a:t>
            </a:r>
            <a:endParaRPr b="1" sz="1600">
              <a:solidFill>
                <a:srgbClr val="0097A7"/>
              </a:solidFill>
              <a:latin typeface="Open Sans"/>
              <a:ea typeface="Open Sans"/>
              <a:cs typeface="Open Sans"/>
              <a:sym typeface="Open Sans"/>
            </a:endParaRPr>
          </a:p>
        </p:txBody>
      </p:sp>
      <p:sp>
        <p:nvSpPr>
          <p:cNvPr id="449" name="Google Shape;449;g8fbdd22349_1_1720"/>
          <p:cNvSpPr/>
          <p:nvPr/>
        </p:nvSpPr>
        <p:spPr>
          <a:xfrm>
            <a:off x="4572000" y="1558250"/>
            <a:ext cx="3898200" cy="1036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Identify why there is inertia and/or lack of interest to moving towards open data.</a:t>
            </a:r>
            <a:endParaRPr b="1" sz="1600">
              <a:solidFill>
                <a:srgbClr val="0097A7"/>
              </a:solidFill>
              <a:latin typeface="Open Sans"/>
              <a:ea typeface="Open Sans"/>
              <a:cs typeface="Open Sans"/>
              <a:sym typeface="Open Sans"/>
            </a:endParaRPr>
          </a:p>
        </p:txBody>
      </p:sp>
      <p:sp>
        <p:nvSpPr>
          <p:cNvPr id="450" name="Google Shape;450;g8fbdd22349_1_1720"/>
          <p:cNvSpPr/>
          <p:nvPr/>
        </p:nvSpPr>
        <p:spPr>
          <a:xfrm>
            <a:off x="493175" y="2801800"/>
            <a:ext cx="3898200" cy="1036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Understand the gaps in education data better and where education data is needed.</a:t>
            </a:r>
            <a:endParaRPr b="1" sz="1600">
              <a:solidFill>
                <a:srgbClr val="0097A7"/>
              </a:solidFill>
              <a:latin typeface="Open Sans"/>
              <a:ea typeface="Open Sans"/>
              <a:cs typeface="Open Sans"/>
              <a:sym typeface="Open Sans"/>
            </a:endParaRPr>
          </a:p>
        </p:txBody>
      </p:sp>
      <p:sp>
        <p:nvSpPr>
          <p:cNvPr id="451" name="Google Shape;451;g8fbdd22349_1_1720"/>
          <p:cNvSpPr/>
          <p:nvPr/>
        </p:nvSpPr>
        <p:spPr>
          <a:xfrm>
            <a:off x="4617250" y="2795100"/>
            <a:ext cx="3898200" cy="1036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Identify the financial barriers such as costs of data collection or preparation.</a:t>
            </a:r>
            <a:endParaRPr b="1" sz="1600">
              <a:solidFill>
                <a:srgbClr val="0097A7"/>
              </a:solidFill>
              <a:latin typeface="Open Sans"/>
              <a:ea typeface="Open Sans"/>
              <a:cs typeface="Open Sans"/>
              <a:sym typeface="Open Sans"/>
            </a:endParaRPr>
          </a:p>
        </p:txBody>
      </p:sp>
      <p:sp>
        <p:nvSpPr>
          <p:cNvPr id="452" name="Google Shape;452;g8fbdd22349_1_1720"/>
          <p:cNvSpPr/>
          <p:nvPr/>
        </p:nvSpPr>
        <p:spPr>
          <a:xfrm>
            <a:off x="493175" y="4011300"/>
            <a:ext cx="8022300" cy="6372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0097A7"/>
                </a:solidFill>
                <a:latin typeface="Open Sans"/>
                <a:ea typeface="Open Sans"/>
                <a:cs typeface="Open Sans"/>
                <a:sym typeface="Open Sans"/>
              </a:rPr>
              <a:t>Learn from institutions that have made data open (e.g., Uwezo or the Young Lives Project).</a:t>
            </a:r>
            <a:endParaRPr b="1">
              <a:solidFill>
                <a:srgbClr val="0097A7"/>
              </a:solidFill>
              <a:latin typeface="Open Sans"/>
              <a:ea typeface="Open Sans"/>
              <a:cs typeface="Open Sans"/>
              <a:sym typeface="Open Sans"/>
            </a:endParaRPr>
          </a:p>
        </p:txBody>
      </p:sp>
      <p:sp>
        <p:nvSpPr>
          <p:cNvPr id="453" name="Google Shape;453;g8fbdd22349_1_1720"/>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Q2.I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7" name="Shape 457"/>
        <p:cNvGrpSpPr/>
        <p:nvPr/>
      </p:nvGrpSpPr>
      <p:grpSpPr>
        <a:xfrm>
          <a:off x="0" y="0"/>
          <a:ext cx="0" cy="0"/>
          <a:chOff x="0" y="0"/>
          <a:chExt cx="0" cy="0"/>
        </a:xfrm>
      </p:grpSpPr>
      <p:sp>
        <p:nvSpPr>
          <p:cNvPr id="458" name="Google Shape;458;g90baa3d798_0_796"/>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0" lvl="0" marL="914400" rtl="0" algn="l">
              <a:lnSpc>
                <a:spcPct val="100000"/>
              </a:lnSpc>
              <a:spcBef>
                <a:spcPts val="0"/>
              </a:spcBef>
              <a:spcAft>
                <a:spcPts val="0"/>
              </a:spcAft>
              <a:buNone/>
            </a:pPr>
            <a:r>
              <a:rPr b="1" lang="en-GB" sz="2900">
                <a:solidFill>
                  <a:srgbClr val="4CAAC0"/>
                </a:solidFill>
                <a:latin typeface="Open Sans"/>
                <a:ea typeface="Open Sans"/>
                <a:cs typeface="Open Sans"/>
                <a:sym typeface="Open Sans"/>
              </a:rPr>
              <a:t>II. Processes and procedures</a:t>
            </a:r>
            <a:endParaRPr b="1" sz="1100">
              <a:solidFill>
                <a:srgbClr val="4CAAC0"/>
              </a:solidFill>
              <a:latin typeface="Open Sans"/>
              <a:ea typeface="Open Sans"/>
              <a:cs typeface="Open Sans"/>
              <a:sym typeface="Open Sans"/>
            </a:endParaRPr>
          </a:p>
        </p:txBody>
      </p:sp>
      <p:sp>
        <p:nvSpPr>
          <p:cNvPr id="459" name="Google Shape;459;g90baa3d798_0_79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60" name="Google Shape;460;g90baa3d798_0_796"/>
          <p:cNvSpPr txBox="1"/>
          <p:nvPr/>
        </p:nvSpPr>
        <p:spPr>
          <a:xfrm>
            <a:off x="591725" y="1402725"/>
            <a:ext cx="7880700" cy="841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Q2. What are the next steps to get there?</a:t>
            </a:r>
            <a:endParaRPr b="1" sz="30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8fbdd22349_1_1737"/>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Create processes, standards and frameworks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466" name="Google Shape;466;g8fbdd22349_1_1737"/>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467" name="Google Shape;467;g8fbdd22349_1_173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468" name="Google Shape;468;g8fbdd22349_1_1737"/>
          <p:cNvSpPr/>
          <p:nvPr/>
        </p:nvSpPr>
        <p:spPr>
          <a:xfrm>
            <a:off x="463075" y="1545900"/>
            <a:ext cx="2544900" cy="1110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Map the data life cycle for education data and outline standardisation processes </a:t>
            </a:r>
            <a:endParaRPr b="1" sz="1600">
              <a:solidFill>
                <a:srgbClr val="0097A7"/>
              </a:solidFill>
              <a:latin typeface="Open Sans"/>
              <a:ea typeface="Open Sans"/>
              <a:cs typeface="Open Sans"/>
              <a:sym typeface="Open Sans"/>
            </a:endParaRPr>
          </a:p>
        </p:txBody>
      </p:sp>
      <p:sp>
        <p:nvSpPr>
          <p:cNvPr id="469" name="Google Shape;469;g8fbdd22349_1_1737"/>
          <p:cNvSpPr/>
          <p:nvPr/>
        </p:nvSpPr>
        <p:spPr>
          <a:xfrm>
            <a:off x="6118950" y="1568663"/>
            <a:ext cx="2544900" cy="10878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Create legal and policy framework that guides data collection and data sharing</a:t>
            </a:r>
            <a:r>
              <a:rPr b="1" lang="en-GB">
                <a:solidFill>
                  <a:srgbClr val="0097A7"/>
                </a:solidFill>
                <a:latin typeface="Open Sans"/>
                <a:ea typeface="Open Sans"/>
                <a:cs typeface="Open Sans"/>
                <a:sym typeface="Open Sans"/>
              </a:rPr>
              <a:t> </a:t>
            </a:r>
            <a:endParaRPr b="1" sz="1600">
              <a:solidFill>
                <a:srgbClr val="0097A7"/>
              </a:solidFill>
              <a:latin typeface="Open Sans"/>
              <a:ea typeface="Open Sans"/>
              <a:cs typeface="Open Sans"/>
              <a:sym typeface="Open Sans"/>
            </a:endParaRPr>
          </a:p>
        </p:txBody>
      </p:sp>
      <p:sp>
        <p:nvSpPr>
          <p:cNvPr id="470" name="Google Shape;470;g8fbdd22349_1_1737"/>
          <p:cNvSpPr/>
          <p:nvPr/>
        </p:nvSpPr>
        <p:spPr>
          <a:xfrm>
            <a:off x="3209000" y="1545900"/>
            <a:ext cx="2714400" cy="1110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solidFill>
                  <a:srgbClr val="0097A7"/>
                </a:solidFill>
                <a:latin typeface="Open Sans"/>
                <a:ea typeface="Open Sans"/>
                <a:cs typeface="Open Sans"/>
                <a:sym typeface="Open Sans"/>
              </a:rPr>
              <a:t>Stratify and categorise data to make it appropriate for and useable by different types of users.</a:t>
            </a:r>
            <a:endParaRPr b="1" sz="1600">
              <a:solidFill>
                <a:srgbClr val="0097A7"/>
              </a:solidFill>
              <a:latin typeface="Open Sans"/>
              <a:ea typeface="Open Sans"/>
              <a:cs typeface="Open Sans"/>
              <a:sym typeface="Open Sans"/>
            </a:endParaRPr>
          </a:p>
        </p:txBody>
      </p:sp>
      <p:sp>
        <p:nvSpPr>
          <p:cNvPr id="471" name="Google Shape;471;g8fbdd22349_1_1737"/>
          <p:cNvSpPr txBox="1"/>
          <p:nvPr/>
        </p:nvSpPr>
        <p:spPr>
          <a:xfrm>
            <a:off x="3394525" y="4707000"/>
            <a:ext cx="2974500" cy="27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solidFill>
                  <a:srgbClr val="666666"/>
                </a:solidFill>
                <a:latin typeface="Open Sans"/>
                <a:ea typeface="Open Sans"/>
                <a:cs typeface="Open Sans"/>
                <a:sym typeface="Open Sans"/>
              </a:rPr>
              <a:t>Image by HDX: https://data.humdata.org/</a:t>
            </a:r>
            <a:endParaRPr sz="1100">
              <a:solidFill>
                <a:srgbClr val="666666"/>
              </a:solidFill>
              <a:latin typeface="Open Sans"/>
              <a:ea typeface="Open Sans"/>
              <a:cs typeface="Open Sans"/>
              <a:sym typeface="Open Sans"/>
            </a:endParaRPr>
          </a:p>
        </p:txBody>
      </p:sp>
      <p:sp>
        <p:nvSpPr>
          <p:cNvPr id="472" name="Google Shape;472;g8fbdd22349_1_1737"/>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Q2.II</a:t>
            </a:r>
            <a:endParaRPr b="0" i="0" sz="1200" u="none" cap="none" strike="noStrike">
              <a:solidFill>
                <a:srgbClr val="000000"/>
              </a:solidFill>
              <a:latin typeface="Open Sans"/>
              <a:ea typeface="Open Sans"/>
              <a:cs typeface="Open Sans"/>
              <a:sym typeface="Open Sans"/>
            </a:endParaRPr>
          </a:p>
        </p:txBody>
      </p:sp>
      <p:sp>
        <p:nvSpPr>
          <p:cNvPr id="473" name="Google Shape;473;g8fbdd22349_1_1737"/>
          <p:cNvSpPr txBox="1"/>
          <p:nvPr/>
        </p:nvSpPr>
        <p:spPr>
          <a:xfrm>
            <a:off x="398275" y="914400"/>
            <a:ext cx="828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Participants identified that we need to develop processes, standards, frameworks and policies to guide open data collection and utilisation.</a:t>
            </a:r>
            <a:endParaRPr b="1">
              <a:solidFill>
                <a:srgbClr val="34A6C1"/>
              </a:solidFill>
              <a:latin typeface="Open Sans"/>
              <a:ea typeface="Open Sans"/>
              <a:cs typeface="Open Sans"/>
              <a:sym typeface="Open Sans"/>
            </a:endParaRPr>
          </a:p>
        </p:txBody>
      </p:sp>
      <p:pic>
        <p:nvPicPr>
          <p:cNvPr id="474" name="Google Shape;474;g8fbdd22349_1_1737"/>
          <p:cNvPicPr preferRelativeResize="0"/>
          <p:nvPr/>
        </p:nvPicPr>
        <p:blipFill>
          <a:blip r:embed="rId3">
            <a:alphaModFix/>
          </a:blip>
          <a:stretch>
            <a:fillRect/>
          </a:stretch>
        </p:blipFill>
        <p:spPr>
          <a:xfrm>
            <a:off x="152400" y="2808900"/>
            <a:ext cx="8630760" cy="180596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8" name="Shape 478"/>
        <p:cNvGrpSpPr/>
        <p:nvPr/>
      </p:nvGrpSpPr>
      <p:grpSpPr>
        <a:xfrm>
          <a:off x="0" y="0"/>
          <a:ext cx="0" cy="0"/>
          <a:chOff x="0" y="0"/>
          <a:chExt cx="0" cy="0"/>
        </a:xfrm>
      </p:grpSpPr>
      <p:sp>
        <p:nvSpPr>
          <p:cNvPr id="479" name="Google Shape;479;g90baa3d798_0_804"/>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0" lvl="0" marL="914400" rtl="0" algn="l">
              <a:lnSpc>
                <a:spcPct val="100000"/>
              </a:lnSpc>
              <a:spcBef>
                <a:spcPts val="0"/>
              </a:spcBef>
              <a:spcAft>
                <a:spcPts val="0"/>
              </a:spcAft>
              <a:buNone/>
            </a:pPr>
            <a:r>
              <a:rPr b="1" lang="en-GB" sz="2900">
                <a:solidFill>
                  <a:srgbClr val="4CAAC0"/>
                </a:solidFill>
                <a:latin typeface="Open Sans"/>
                <a:ea typeface="Open Sans"/>
                <a:cs typeface="Open Sans"/>
                <a:sym typeface="Open Sans"/>
              </a:rPr>
              <a:t>III. Stakeholder engagement</a:t>
            </a:r>
            <a:endParaRPr b="1" sz="1100">
              <a:solidFill>
                <a:srgbClr val="4CAAC0"/>
              </a:solidFill>
              <a:latin typeface="Open Sans"/>
              <a:ea typeface="Open Sans"/>
              <a:cs typeface="Open Sans"/>
              <a:sym typeface="Open Sans"/>
            </a:endParaRPr>
          </a:p>
        </p:txBody>
      </p:sp>
      <p:sp>
        <p:nvSpPr>
          <p:cNvPr id="480" name="Google Shape;480;g90baa3d798_0_80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81" name="Google Shape;481;g90baa3d798_0_804"/>
          <p:cNvSpPr txBox="1"/>
          <p:nvPr/>
        </p:nvSpPr>
        <p:spPr>
          <a:xfrm>
            <a:off x="591725" y="1402725"/>
            <a:ext cx="7880700" cy="841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Q2. What are the next steps to get there?</a:t>
            </a:r>
            <a:endParaRPr b="1" sz="30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8fbdd22349_1_1746"/>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Promote skills development</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487" name="Google Shape;487;g8fbdd22349_1_1746"/>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488" name="Google Shape;488;g8fbdd22349_1_174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489" name="Google Shape;489;g8fbdd22349_1_1746"/>
          <p:cNvSpPr txBox="1"/>
          <p:nvPr/>
        </p:nvSpPr>
        <p:spPr>
          <a:xfrm>
            <a:off x="1070875" y="1510125"/>
            <a:ext cx="5556000" cy="618900"/>
          </a:xfrm>
          <a:prstGeom prst="rect">
            <a:avLst/>
          </a:prstGeom>
          <a:solidFill>
            <a:srgbClr val="34A6C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600">
                <a:solidFill>
                  <a:srgbClr val="FFFFFF"/>
                </a:solidFill>
                <a:latin typeface="Open Sans"/>
                <a:ea typeface="Open Sans"/>
                <a:cs typeface="Open Sans"/>
                <a:sym typeface="Open Sans"/>
              </a:rPr>
              <a:t>Build skills and capacity in data collection</a:t>
            </a:r>
            <a:endParaRPr b="1" sz="1500">
              <a:solidFill>
                <a:srgbClr val="FFFFFF"/>
              </a:solidFill>
            </a:endParaRPr>
          </a:p>
        </p:txBody>
      </p:sp>
      <p:sp>
        <p:nvSpPr>
          <p:cNvPr id="490" name="Google Shape;490;g8fbdd22349_1_1746"/>
          <p:cNvSpPr txBox="1"/>
          <p:nvPr/>
        </p:nvSpPr>
        <p:spPr>
          <a:xfrm>
            <a:off x="1375675" y="2198313"/>
            <a:ext cx="5556000" cy="6189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600">
                <a:solidFill>
                  <a:srgbClr val="FFFFFF"/>
                </a:solidFill>
                <a:latin typeface="Open Sans"/>
                <a:ea typeface="Open Sans"/>
                <a:cs typeface="Open Sans"/>
                <a:sym typeface="Open Sans"/>
              </a:rPr>
              <a:t>Conduct workshops on how to collect data</a:t>
            </a:r>
            <a:endParaRPr b="1" sz="1500">
              <a:solidFill>
                <a:srgbClr val="FFFFFF"/>
              </a:solidFill>
            </a:endParaRPr>
          </a:p>
        </p:txBody>
      </p:sp>
      <p:sp>
        <p:nvSpPr>
          <p:cNvPr id="491" name="Google Shape;491;g8fbdd22349_1_1746"/>
          <p:cNvSpPr txBox="1"/>
          <p:nvPr/>
        </p:nvSpPr>
        <p:spPr>
          <a:xfrm>
            <a:off x="1680475" y="2886500"/>
            <a:ext cx="5556000" cy="618900"/>
          </a:xfrm>
          <a:prstGeom prst="rect">
            <a:avLst/>
          </a:prstGeom>
          <a:solidFill>
            <a:srgbClr val="75B4C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600">
                <a:solidFill>
                  <a:srgbClr val="FFFFFF"/>
                </a:solidFill>
                <a:latin typeface="Open Sans"/>
                <a:ea typeface="Open Sans"/>
                <a:cs typeface="Open Sans"/>
                <a:sym typeface="Open Sans"/>
              </a:rPr>
              <a:t>Develop data guides on how to handle data</a:t>
            </a:r>
            <a:endParaRPr b="1" sz="1500">
              <a:solidFill>
                <a:srgbClr val="FFFFFF"/>
              </a:solidFill>
            </a:endParaRPr>
          </a:p>
        </p:txBody>
      </p:sp>
      <p:sp>
        <p:nvSpPr>
          <p:cNvPr id="492" name="Google Shape;492;g8fbdd22349_1_1746"/>
          <p:cNvSpPr txBox="1"/>
          <p:nvPr/>
        </p:nvSpPr>
        <p:spPr>
          <a:xfrm>
            <a:off x="1985275" y="3574688"/>
            <a:ext cx="5556000" cy="618900"/>
          </a:xfrm>
          <a:prstGeom prst="rect">
            <a:avLst/>
          </a:prstGeom>
          <a:solidFill>
            <a:srgbClr val="81B2B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600">
                <a:solidFill>
                  <a:srgbClr val="FFFFFF"/>
                </a:solidFill>
                <a:latin typeface="Open Sans"/>
                <a:ea typeface="Open Sans"/>
                <a:cs typeface="Open Sans"/>
                <a:sym typeface="Open Sans"/>
              </a:rPr>
              <a:t>Share effective practices to data collection</a:t>
            </a:r>
            <a:endParaRPr b="1" sz="1500">
              <a:solidFill>
                <a:srgbClr val="FFFFFF"/>
              </a:solidFill>
            </a:endParaRPr>
          </a:p>
        </p:txBody>
      </p:sp>
      <p:sp>
        <p:nvSpPr>
          <p:cNvPr id="493" name="Google Shape;493;g8fbdd22349_1_1746"/>
          <p:cNvSpPr txBox="1"/>
          <p:nvPr/>
        </p:nvSpPr>
        <p:spPr>
          <a:xfrm>
            <a:off x="2290075" y="4262875"/>
            <a:ext cx="5556000" cy="618900"/>
          </a:xfrm>
          <a:prstGeom prst="rect">
            <a:avLst/>
          </a:prstGeom>
          <a:solidFill>
            <a:srgbClr val="9EBDC4"/>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600">
                <a:solidFill>
                  <a:srgbClr val="FFFFFF"/>
                </a:solidFill>
                <a:latin typeface="Open Sans"/>
                <a:ea typeface="Open Sans"/>
                <a:cs typeface="Open Sans"/>
                <a:sym typeface="Open Sans"/>
              </a:rPr>
              <a:t>Provide guidelines on how to standardise datasets</a:t>
            </a:r>
            <a:endParaRPr b="1" sz="1500">
              <a:solidFill>
                <a:srgbClr val="FFFFFF"/>
              </a:solidFill>
            </a:endParaRPr>
          </a:p>
        </p:txBody>
      </p:sp>
      <p:sp>
        <p:nvSpPr>
          <p:cNvPr id="494" name="Google Shape;494;g8fbdd22349_1_1746"/>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Q2.III</a:t>
            </a:r>
            <a:endParaRPr b="0" i="0" sz="1200" u="none" cap="none" strike="noStrike">
              <a:solidFill>
                <a:srgbClr val="000000"/>
              </a:solidFill>
              <a:latin typeface="Open Sans"/>
              <a:ea typeface="Open Sans"/>
              <a:cs typeface="Open Sans"/>
              <a:sym typeface="Open Sans"/>
            </a:endParaRPr>
          </a:p>
        </p:txBody>
      </p:sp>
      <p:sp>
        <p:nvSpPr>
          <p:cNvPr id="495" name="Google Shape;495;g8fbdd22349_1_1746"/>
          <p:cNvSpPr txBox="1"/>
          <p:nvPr/>
        </p:nvSpPr>
        <p:spPr>
          <a:xfrm>
            <a:off x="398275" y="990600"/>
            <a:ext cx="828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Building capacity of data owners, </a:t>
            </a:r>
            <a:r>
              <a:rPr b="1" lang="en-GB">
                <a:solidFill>
                  <a:srgbClr val="34A6C1"/>
                </a:solidFill>
                <a:latin typeface="Open Sans"/>
                <a:ea typeface="Open Sans"/>
                <a:cs typeface="Open Sans"/>
                <a:sym typeface="Open Sans"/>
              </a:rPr>
              <a:t>collectors</a:t>
            </a:r>
            <a:r>
              <a:rPr b="1" lang="en-GB">
                <a:solidFill>
                  <a:srgbClr val="34A6C1"/>
                </a:solidFill>
                <a:latin typeface="Open Sans"/>
                <a:ea typeface="Open Sans"/>
                <a:cs typeface="Open Sans"/>
                <a:sym typeface="Open Sans"/>
              </a:rPr>
              <a:t>, handlers, analysers and users was identified.</a:t>
            </a:r>
            <a:endParaRPr b="1">
              <a:solidFill>
                <a:srgbClr val="34A6C1"/>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g90baa3d798_0_1150"/>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Advocacy</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501" name="Google Shape;501;g90baa3d798_0_1150"/>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502" name="Google Shape;502;g90baa3d798_0_115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503" name="Google Shape;503;g90baa3d798_0_1150"/>
          <p:cNvSpPr txBox="1"/>
          <p:nvPr/>
        </p:nvSpPr>
        <p:spPr>
          <a:xfrm>
            <a:off x="241500" y="1072875"/>
            <a:ext cx="86610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An important next step is to advocate and raise awareness with different stakeholder groups.</a:t>
            </a:r>
            <a:endParaRPr b="1">
              <a:solidFill>
                <a:srgbClr val="34A6C1"/>
              </a:solidFill>
              <a:latin typeface="Open Sans"/>
              <a:ea typeface="Open Sans"/>
              <a:cs typeface="Open Sans"/>
              <a:sym typeface="Open Sans"/>
            </a:endParaRPr>
          </a:p>
        </p:txBody>
      </p:sp>
      <p:grpSp>
        <p:nvGrpSpPr>
          <p:cNvPr id="504" name="Google Shape;504;g90baa3d798_0_1150"/>
          <p:cNvGrpSpPr/>
          <p:nvPr/>
        </p:nvGrpSpPr>
        <p:grpSpPr>
          <a:xfrm>
            <a:off x="2369080" y="2207076"/>
            <a:ext cx="2127310" cy="2399700"/>
            <a:chOff x="2744109" y="1597469"/>
            <a:chExt cx="1827900" cy="2399700"/>
          </a:xfrm>
        </p:grpSpPr>
        <p:sp>
          <p:nvSpPr>
            <p:cNvPr id="505" name="Google Shape;505;g90baa3d798_0_1150"/>
            <p:cNvSpPr/>
            <p:nvPr/>
          </p:nvSpPr>
          <p:spPr>
            <a:xfrm rot="5400000">
              <a:off x="2458209" y="1883369"/>
              <a:ext cx="2399700" cy="1827900"/>
            </a:xfrm>
            <a:prstGeom prst="rightArrowCallout">
              <a:avLst>
                <a:gd fmla="val 9283" name="adj1"/>
                <a:gd fmla="val 13570" name="adj2"/>
                <a:gd fmla="val 16082" name="adj3"/>
                <a:gd fmla="val 81236" name="adj4"/>
              </a:avLst>
            </a:prstGeom>
            <a:solidFill>
              <a:srgbClr val="75B4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g90baa3d798_0_1150"/>
            <p:cNvSpPr/>
            <p:nvPr/>
          </p:nvSpPr>
          <p:spPr>
            <a:xfrm flipH="1" rot="10800000">
              <a:off x="2834043" y="1687411"/>
              <a:ext cx="1649400" cy="1769700"/>
            </a:xfrm>
            <a:prstGeom prst="snip1Rect">
              <a:avLst>
                <a:gd fmla="val 0" name="adj"/>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g90baa3d798_0_1150"/>
            <p:cNvSpPr txBox="1"/>
            <p:nvPr/>
          </p:nvSpPr>
          <p:spPr>
            <a:xfrm>
              <a:off x="2966450" y="1795520"/>
              <a:ext cx="1383000" cy="1476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600"/>
                </a:spcAft>
                <a:buNone/>
              </a:pPr>
              <a:r>
                <a:rPr b="1" lang="en-GB" sz="1100">
                  <a:solidFill>
                    <a:srgbClr val="FFFFFF"/>
                  </a:solidFill>
                  <a:latin typeface="Roboto"/>
                  <a:ea typeface="Roboto"/>
                  <a:cs typeface="Roboto"/>
                  <a:sym typeface="Roboto"/>
                </a:rPr>
                <a:t>Raise awareness about the need for sharing data with researchers, policy makers, etc</a:t>
              </a:r>
              <a:endParaRPr sz="800">
                <a:solidFill>
                  <a:srgbClr val="FFFFFF"/>
                </a:solidFill>
              </a:endParaRPr>
            </a:p>
          </p:txBody>
        </p:sp>
      </p:grpSp>
      <p:grpSp>
        <p:nvGrpSpPr>
          <p:cNvPr id="508" name="Google Shape;508;g90baa3d798_0_1150"/>
          <p:cNvGrpSpPr/>
          <p:nvPr/>
        </p:nvGrpSpPr>
        <p:grpSpPr>
          <a:xfrm>
            <a:off x="4496390" y="1755950"/>
            <a:ext cx="2127310" cy="2399700"/>
            <a:chOff x="4572009" y="1146343"/>
            <a:chExt cx="1827900" cy="2399700"/>
          </a:xfrm>
        </p:grpSpPr>
        <p:sp>
          <p:nvSpPr>
            <p:cNvPr id="509" name="Google Shape;509;g90baa3d798_0_1150"/>
            <p:cNvSpPr/>
            <p:nvPr/>
          </p:nvSpPr>
          <p:spPr>
            <a:xfrm rot="-5400000">
              <a:off x="4286109" y="1432243"/>
              <a:ext cx="2399700" cy="1827900"/>
            </a:xfrm>
            <a:prstGeom prst="rightArrowCallout">
              <a:avLst>
                <a:gd fmla="val 9283" name="adj1"/>
                <a:gd fmla="val 13570" name="adj2"/>
                <a:gd fmla="val 16082" name="adj3"/>
                <a:gd fmla="val 81236" name="adj4"/>
              </a:avLst>
            </a:prstGeom>
            <a:solidFill>
              <a:srgbClr val="027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g90baa3d798_0_1150"/>
            <p:cNvSpPr/>
            <p:nvPr/>
          </p:nvSpPr>
          <p:spPr>
            <a:xfrm flipH="1">
              <a:off x="4660575" y="1686400"/>
              <a:ext cx="1649400" cy="1769700"/>
            </a:xfrm>
            <a:prstGeom prst="snip1Rect">
              <a:avLst>
                <a:gd fmla="val 0" name="adj"/>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g90baa3d798_0_1150"/>
            <p:cNvSpPr txBox="1"/>
            <p:nvPr/>
          </p:nvSpPr>
          <p:spPr>
            <a:xfrm>
              <a:off x="4794425" y="1795520"/>
              <a:ext cx="1383000" cy="14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GB" sz="1100">
                  <a:solidFill>
                    <a:srgbClr val="FFFFFF"/>
                  </a:solidFill>
                  <a:latin typeface="Roboto"/>
                  <a:ea typeface="Roboto"/>
                  <a:cs typeface="Roboto"/>
                  <a:sym typeface="Roboto"/>
                </a:rPr>
                <a:t>Share examples of when data was shared openly and the successes it led to (e.g., apps like Citymapper emerging from open data)</a:t>
              </a:r>
              <a:endParaRPr b="1" sz="1100">
                <a:solidFill>
                  <a:srgbClr val="FFFFFF"/>
                </a:solidFill>
                <a:latin typeface="Roboto"/>
                <a:ea typeface="Roboto"/>
                <a:cs typeface="Roboto"/>
                <a:sym typeface="Roboto"/>
              </a:endParaRPr>
            </a:p>
            <a:p>
              <a:pPr indent="0" lvl="0" marL="0" rtl="0" algn="ctr">
                <a:lnSpc>
                  <a:spcPct val="115000"/>
                </a:lnSpc>
                <a:spcBef>
                  <a:spcPts val="1600"/>
                </a:spcBef>
                <a:spcAft>
                  <a:spcPts val="0"/>
                </a:spcAft>
                <a:buClr>
                  <a:schemeClr val="dk1"/>
                </a:buClr>
                <a:buSzPts val="1100"/>
                <a:buFont typeface="Arial"/>
                <a:buNone/>
              </a:pPr>
              <a:r>
                <a:t/>
              </a:r>
              <a:endParaRPr b="1" sz="1100">
                <a:solidFill>
                  <a:srgbClr val="FFFFFF"/>
                </a:solidFill>
                <a:latin typeface="Roboto"/>
                <a:ea typeface="Roboto"/>
                <a:cs typeface="Roboto"/>
                <a:sym typeface="Roboto"/>
              </a:endParaRPr>
            </a:p>
            <a:p>
              <a:pPr indent="0" lvl="0" marL="0" rtl="0" algn="ctr">
                <a:lnSpc>
                  <a:spcPct val="115000"/>
                </a:lnSpc>
                <a:spcBef>
                  <a:spcPts val="1600"/>
                </a:spcBef>
                <a:spcAft>
                  <a:spcPts val="1600"/>
                </a:spcAft>
                <a:buNone/>
              </a:pPr>
              <a:r>
                <a:t/>
              </a:r>
              <a:endParaRPr b="1" sz="1100">
                <a:solidFill>
                  <a:srgbClr val="FFFFFF"/>
                </a:solidFill>
                <a:latin typeface="Roboto"/>
                <a:ea typeface="Roboto"/>
                <a:cs typeface="Roboto"/>
                <a:sym typeface="Roboto"/>
              </a:endParaRPr>
            </a:p>
          </p:txBody>
        </p:sp>
      </p:grpSp>
      <p:grpSp>
        <p:nvGrpSpPr>
          <p:cNvPr id="512" name="Google Shape;512;g90baa3d798_0_1150"/>
          <p:cNvGrpSpPr/>
          <p:nvPr/>
        </p:nvGrpSpPr>
        <p:grpSpPr>
          <a:xfrm>
            <a:off x="6623874" y="2207076"/>
            <a:ext cx="2127310" cy="2399700"/>
            <a:chOff x="6400059" y="1597469"/>
            <a:chExt cx="1827900" cy="2399700"/>
          </a:xfrm>
        </p:grpSpPr>
        <p:sp>
          <p:nvSpPr>
            <p:cNvPr id="513" name="Google Shape;513;g90baa3d798_0_1150"/>
            <p:cNvSpPr/>
            <p:nvPr/>
          </p:nvSpPr>
          <p:spPr>
            <a:xfrm rot="5400000">
              <a:off x="6114159" y="1883369"/>
              <a:ext cx="2399700" cy="1827900"/>
            </a:xfrm>
            <a:prstGeom prst="rightArrowCallout">
              <a:avLst>
                <a:gd fmla="val 9283" name="adj1"/>
                <a:gd fmla="val 13570" name="adj2"/>
                <a:gd fmla="val 16082" name="adj3"/>
                <a:gd fmla="val 81236" name="adj4"/>
              </a:avLst>
            </a:prstGeom>
            <a:solidFill>
              <a:srgbClr val="75B4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g90baa3d798_0_1150"/>
            <p:cNvSpPr/>
            <p:nvPr/>
          </p:nvSpPr>
          <p:spPr>
            <a:xfrm flipH="1" rot="10800000">
              <a:off x="6489993" y="1687411"/>
              <a:ext cx="1649400" cy="1769700"/>
            </a:xfrm>
            <a:prstGeom prst="snip1Rect">
              <a:avLst>
                <a:gd fmla="val 0" name="adj"/>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g90baa3d798_0_1150"/>
            <p:cNvSpPr txBox="1"/>
            <p:nvPr/>
          </p:nvSpPr>
          <p:spPr>
            <a:xfrm>
              <a:off x="6622400" y="1795520"/>
              <a:ext cx="1383000" cy="14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1100">
                  <a:solidFill>
                    <a:srgbClr val="FFFFFF"/>
                  </a:solidFill>
                  <a:latin typeface="Roboto"/>
                  <a:ea typeface="Roboto"/>
                  <a:cs typeface="Roboto"/>
                  <a:sym typeface="Roboto"/>
                </a:rPr>
                <a:t>Nurture a culture of research to: inform policy and programmes, be demand driven, and have a deeper understanding of the use of data</a:t>
              </a:r>
              <a:endParaRPr sz="800">
                <a:solidFill>
                  <a:srgbClr val="FFFFFF"/>
                </a:solidFill>
              </a:endParaRPr>
            </a:p>
          </p:txBody>
        </p:sp>
      </p:grpSp>
      <p:grpSp>
        <p:nvGrpSpPr>
          <p:cNvPr id="516" name="Google Shape;516;g90baa3d798_0_1150"/>
          <p:cNvGrpSpPr/>
          <p:nvPr/>
        </p:nvGrpSpPr>
        <p:grpSpPr>
          <a:xfrm>
            <a:off x="241596" y="1755950"/>
            <a:ext cx="2127310" cy="2399700"/>
            <a:chOff x="916059" y="1146343"/>
            <a:chExt cx="1827900" cy="2399700"/>
          </a:xfrm>
        </p:grpSpPr>
        <p:sp>
          <p:nvSpPr>
            <p:cNvPr id="517" name="Google Shape;517;g90baa3d798_0_1150"/>
            <p:cNvSpPr/>
            <p:nvPr/>
          </p:nvSpPr>
          <p:spPr>
            <a:xfrm rot="-5400000">
              <a:off x="630159" y="1432243"/>
              <a:ext cx="2399700" cy="1827900"/>
            </a:xfrm>
            <a:prstGeom prst="rightArrowCallout">
              <a:avLst>
                <a:gd fmla="val 9283" name="adj1"/>
                <a:gd fmla="val 13570" name="adj2"/>
                <a:gd fmla="val 16082" name="adj3"/>
                <a:gd fmla="val 81236" name="adj4"/>
              </a:avLst>
            </a:prstGeom>
            <a:solidFill>
              <a:srgbClr val="027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g90baa3d798_0_1150"/>
            <p:cNvSpPr/>
            <p:nvPr/>
          </p:nvSpPr>
          <p:spPr>
            <a:xfrm flipH="1">
              <a:off x="1004625" y="1686400"/>
              <a:ext cx="1649400" cy="1769700"/>
            </a:xfrm>
            <a:prstGeom prst="snip1Rect">
              <a:avLst>
                <a:gd fmla="val 0" name="adj"/>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g90baa3d798_0_1150"/>
            <p:cNvSpPr txBox="1"/>
            <p:nvPr/>
          </p:nvSpPr>
          <p:spPr>
            <a:xfrm>
              <a:off x="1138475" y="1795520"/>
              <a:ext cx="1383000" cy="1476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600"/>
                </a:spcAft>
                <a:buNone/>
              </a:pPr>
              <a:r>
                <a:rPr b="1" lang="en-GB" sz="1100">
                  <a:solidFill>
                    <a:srgbClr val="FFFFFF"/>
                  </a:solidFill>
                  <a:latin typeface="Roboto"/>
                  <a:ea typeface="Roboto"/>
                  <a:cs typeface="Roboto"/>
                  <a:sym typeface="Roboto"/>
                </a:rPr>
                <a:t>Advocate with various stakeholders about the uses and benefits of open data</a:t>
              </a:r>
              <a:endParaRPr sz="800">
                <a:solidFill>
                  <a:srgbClr val="FFFFFF"/>
                </a:solidFill>
              </a:endParaRPr>
            </a:p>
          </p:txBody>
        </p:sp>
      </p:grpSp>
      <p:sp>
        <p:nvSpPr>
          <p:cNvPr id="520" name="Google Shape;520;g90baa3d798_0_1150"/>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Q2.III</a:t>
            </a:r>
            <a:endParaRPr b="0" i="0" sz="1200" u="none" cap="none" strike="noStrike">
              <a:solidFill>
                <a:srgbClr val="000000"/>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90baa3d798_0_1548"/>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Facilitate stakeholder engagement</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526" name="Google Shape;526;g90baa3d798_0_1548"/>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527" name="Google Shape;527;g90baa3d798_0_154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528" name="Google Shape;528;g90baa3d798_0_1548"/>
          <p:cNvSpPr/>
          <p:nvPr/>
        </p:nvSpPr>
        <p:spPr>
          <a:xfrm>
            <a:off x="8101175" y="67600"/>
            <a:ext cx="910800" cy="814500"/>
          </a:xfrm>
          <a:prstGeom prst="ellipse">
            <a:avLst/>
          </a:prstGeom>
          <a:noFill/>
          <a:ln cap="flat" cmpd="sng" w="28575">
            <a:solidFill>
              <a:srgbClr val="4CAAC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lang="en-GB" sz="1200">
                <a:latin typeface="Open Sans"/>
                <a:ea typeface="Open Sans"/>
                <a:cs typeface="Open Sans"/>
                <a:sym typeface="Open Sans"/>
              </a:rPr>
              <a:t>Q2.III</a:t>
            </a:r>
            <a:endParaRPr b="0" i="0" sz="1200" u="none" cap="none" strike="noStrike">
              <a:solidFill>
                <a:srgbClr val="000000"/>
              </a:solidFill>
              <a:latin typeface="Open Sans"/>
              <a:ea typeface="Open Sans"/>
              <a:cs typeface="Open Sans"/>
              <a:sym typeface="Open Sans"/>
            </a:endParaRPr>
          </a:p>
        </p:txBody>
      </p:sp>
      <p:grpSp>
        <p:nvGrpSpPr>
          <p:cNvPr id="529" name="Google Shape;529;g90baa3d798_0_1548"/>
          <p:cNvGrpSpPr/>
          <p:nvPr/>
        </p:nvGrpSpPr>
        <p:grpSpPr>
          <a:xfrm>
            <a:off x="227292" y="1817200"/>
            <a:ext cx="3789626" cy="2079877"/>
            <a:chOff x="1660800" y="1171213"/>
            <a:chExt cx="1942800" cy="1569600"/>
          </a:xfrm>
        </p:grpSpPr>
        <p:sp>
          <p:nvSpPr>
            <p:cNvPr id="530" name="Google Shape;530;g90baa3d798_0_1548"/>
            <p:cNvSpPr/>
            <p:nvPr/>
          </p:nvSpPr>
          <p:spPr>
            <a:xfrm>
              <a:off x="1660800" y="1171213"/>
              <a:ext cx="1942800" cy="1569600"/>
            </a:xfrm>
            <a:prstGeom prst="round1Rect">
              <a:avLst>
                <a:gd fmla="val 17446" name="adj"/>
              </a:avLst>
            </a:prstGeom>
            <a:solidFill>
              <a:srgbClr val="75B4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90baa3d798_0_1548"/>
            <p:cNvSpPr txBox="1"/>
            <p:nvPr/>
          </p:nvSpPr>
          <p:spPr>
            <a:xfrm>
              <a:off x="1732909" y="1241066"/>
              <a:ext cx="17469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100">
                  <a:solidFill>
                    <a:srgbClr val="FFFFFF"/>
                  </a:solidFill>
                  <a:latin typeface="Open Sans"/>
                  <a:ea typeface="Open Sans"/>
                  <a:cs typeface="Open Sans"/>
                  <a:sym typeface="Open Sans"/>
                </a:rPr>
                <a:t>Establish an education data group with the various stakeholders to </a:t>
              </a:r>
              <a:endParaRPr b="1" sz="1100">
                <a:solidFill>
                  <a:srgbClr val="FFFFFF"/>
                </a:solidFill>
                <a:latin typeface="Open Sans"/>
                <a:ea typeface="Open Sans"/>
                <a:cs typeface="Open Sans"/>
                <a:sym typeface="Open Sans"/>
              </a:endParaRPr>
            </a:p>
            <a:p>
              <a:pPr indent="-298450" lvl="0" marL="457200" rtl="0" algn="l">
                <a:spcBef>
                  <a:spcPts val="0"/>
                </a:spcBef>
                <a:spcAft>
                  <a:spcPts val="0"/>
                </a:spcAft>
                <a:buClr>
                  <a:srgbClr val="FFFFFF"/>
                </a:buClr>
                <a:buSzPts val="1100"/>
                <a:buFont typeface="Open Sans"/>
                <a:buChar char="●"/>
              </a:pPr>
              <a:r>
                <a:rPr b="1" lang="en-GB" sz="1100">
                  <a:solidFill>
                    <a:srgbClr val="FFFFFF"/>
                  </a:solidFill>
                  <a:latin typeface="Open Sans"/>
                  <a:ea typeface="Open Sans"/>
                  <a:cs typeface="Open Sans"/>
                  <a:sym typeface="Open Sans"/>
                </a:rPr>
                <a:t>discuss issues of data accessibility and sharing</a:t>
              </a:r>
              <a:endParaRPr b="1" sz="1100">
                <a:solidFill>
                  <a:srgbClr val="FFFFFF"/>
                </a:solidFill>
                <a:latin typeface="Open Sans"/>
                <a:ea typeface="Open Sans"/>
                <a:cs typeface="Open Sans"/>
                <a:sym typeface="Open Sans"/>
              </a:endParaRPr>
            </a:p>
            <a:p>
              <a:pPr indent="-298450" lvl="0" marL="457200" rtl="0" algn="l">
                <a:spcBef>
                  <a:spcPts val="0"/>
                </a:spcBef>
                <a:spcAft>
                  <a:spcPts val="0"/>
                </a:spcAft>
                <a:buClr>
                  <a:srgbClr val="FFFFFF"/>
                </a:buClr>
                <a:buSzPts val="1100"/>
                <a:buFont typeface="Open Sans"/>
                <a:buChar char="●"/>
              </a:pPr>
              <a:r>
                <a:rPr b="1" lang="en-GB" sz="1100">
                  <a:solidFill>
                    <a:srgbClr val="FFFFFF"/>
                  </a:solidFill>
                  <a:latin typeface="Open Sans"/>
                  <a:ea typeface="Open Sans"/>
                  <a:cs typeface="Open Sans"/>
                  <a:sym typeface="Open Sans"/>
                </a:rPr>
                <a:t>foster collaboration</a:t>
              </a:r>
              <a:endParaRPr b="1" sz="1100">
                <a:solidFill>
                  <a:srgbClr val="FFFFFF"/>
                </a:solidFill>
                <a:latin typeface="Open Sans"/>
                <a:ea typeface="Open Sans"/>
                <a:cs typeface="Open Sans"/>
                <a:sym typeface="Open Sans"/>
              </a:endParaRPr>
            </a:p>
            <a:p>
              <a:pPr indent="-298450" lvl="0" marL="457200" rtl="0" algn="l">
                <a:spcBef>
                  <a:spcPts val="0"/>
                </a:spcBef>
                <a:spcAft>
                  <a:spcPts val="0"/>
                </a:spcAft>
                <a:buClr>
                  <a:srgbClr val="FFFFFF"/>
                </a:buClr>
                <a:buSzPts val="1100"/>
                <a:buFont typeface="Open Sans"/>
                <a:buChar char="●"/>
              </a:pPr>
              <a:r>
                <a:rPr b="1" lang="en-GB" sz="1100">
                  <a:solidFill>
                    <a:srgbClr val="FFFFFF"/>
                  </a:solidFill>
                  <a:latin typeface="Open Sans"/>
                  <a:ea typeface="Open Sans"/>
                  <a:cs typeface="Open Sans"/>
                  <a:sym typeface="Open Sans"/>
                </a:rPr>
                <a:t>Include varied perspectives and gain buy-in from the onset</a:t>
              </a:r>
              <a:endParaRPr b="1" sz="1100">
                <a:solidFill>
                  <a:srgbClr val="FFFFFF"/>
                </a:solidFill>
                <a:latin typeface="Open Sans"/>
                <a:ea typeface="Open Sans"/>
                <a:cs typeface="Open Sans"/>
                <a:sym typeface="Open Sans"/>
              </a:endParaRPr>
            </a:p>
            <a:p>
              <a:pPr indent="-298450" lvl="0" marL="457200" rtl="0" algn="l">
                <a:spcBef>
                  <a:spcPts val="0"/>
                </a:spcBef>
                <a:spcAft>
                  <a:spcPts val="0"/>
                </a:spcAft>
                <a:buClr>
                  <a:srgbClr val="FFFFFF"/>
                </a:buClr>
                <a:buSzPts val="1100"/>
                <a:buFont typeface="Open Sans"/>
                <a:buChar char="●"/>
              </a:pPr>
              <a:r>
                <a:rPr b="1" lang="en-GB" sz="1100">
                  <a:solidFill>
                    <a:srgbClr val="FFFFFF"/>
                  </a:solidFill>
                  <a:latin typeface="Open Sans"/>
                  <a:ea typeface="Open Sans"/>
                  <a:cs typeface="Open Sans"/>
                  <a:sym typeface="Open Sans"/>
                </a:rPr>
                <a:t>Facilitate communication between those who are generating and those who are using the data.</a:t>
              </a:r>
              <a:endParaRPr b="1" sz="1100">
                <a:solidFill>
                  <a:srgbClr val="FFFFFF"/>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1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b="1" sz="1100">
                <a:solidFill>
                  <a:srgbClr val="FFFFFF"/>
                </a:solidFill>
                <a:latin typeface="Open Sans"/>
                <a:ea typeface="Open Sans"/>
                <a:cs typeface="Open Sans"/>
                <a:sym typeface="Open Sans"/>
              </a:endParaRPr>
            </a:p>
          </p:txBody>
        </p:sp>
      </p:grpSp>
      <p:grpSp>
        <p:nvGrpSpPr>
          <p:cNvPr id="532" name="Google Shape;532;g90baa3d798_0_1548"/>
          <p:cNvGrpSpPr/>
          <p:nvPr/>
        </p:nvGrpSpPr>
        <p:grpSpPr>
          <a:xfrm>
            <a:off x="3971574" y="1817225"/>
            <a:ext cx="2284927" cy="2079877"/>
            <a:chOff x="3600600" y="1170963"/>
            <a:chExt cx="1942800" cy="1569600"/>
          </a:xfrm>
        </p:grpSpPr>
        <p:sp>
          <p:nvSpPr>
            <p:cNvPr id="533" name="Google Shape;533;g90baa3d798_0_1548"/>
            <p:cNvSpPr/>
            <p:nvPr/>
          </p:nvSpPr>
          <p:spPr>
            <a:xfrm>
              <a:off x="3600600" y="1170963"/>
              <a:ext cx="1942800" cy="1569600"/>
            </a:xfrm>
            <a:prstGeom prst="round2SameRect">
              <a:avLst>
                <a:gd fmla="val 18098" name="adj1"/>
                <a:gd fmla="val 0" name="adj2"/>
              </a:avLst>
            </a:prstGeom>
            <a:solidFill>
              <a:srgbClr val="34A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g90baa3d798_0_1548"/>
            <p:cNvSpPr txBox="1"/>
            <p:nvPr/>
          </p:nvSpPr>
          <p:spPr>
            <a:xfrm>
              <a:off x="3819008" y="1413573"/>
              <a:ext cx="1451700" cy="459900"/>
            </a:xfrm>
            <a:prstGeom prst="rect">
              <a:avLst/>
            </a:prstGeom>
            <a:solidFill>
              <a:srgbClr val="34A6C1"/>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100">
                  <a:solidFill>
                    <a:srgbClr val="FFFFFF"/>
                  </a:solidFill>
                  <a:latin typeface="Open Sans"/>
                  <a:ea typeface="Open Sans"/>
                  <a:cs typeface="Open Sans"/>
                  <a:sym typeface="Open Sans"/>
                </a:rPr>
                <a:t>Build links to and learn from other groups/organisations working with other data sets e.g. datasets in health.</a:t>
              </a:r>
              <a:endParaRPr b="1" sz="1100">
                <a:solidFill>
                  <a:srgbClr val="FFFFFF"/>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1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b="1" sz="1100">
                <a:solidFill>
                  <a:srgbClr val="FFFFFF"/>
                </a:solidFill>
                <a:latin typeface="Open Sans"/>
                <a:ea typeface="Open Sans"/>
                <a:cs typeface="Open Sans"/>
                <a:sym typeface="Open Sans"/>
              </a:endParaRPr>
            </a:p>
          </p:txBody>
        </p:sp>
      </p:grpSp>
      <p:grpSp>
        <p:nvGrpSpPr>
          <p:cNvPr id="535" name="Google Shape;535;g90baa3d798_0_1548"/>
          <p:cNvGrpSpPr/>
          <p:nvPr/>
        </p:nvGrpSpPr>
        <p:grpSpPr>
          <a:xfrm>
            <a:off x="6236551" y="1839651"/>
            <a:ext cx="2557502" cy="2057432"/>
            <a:chOff x="5539816" y="1171213"/>
            <a:chExt cx="1942800" cy="1569600"/>
          </a:xfrm>
        </p:grpSpPr>
        <p:sp>
          <p:nvSpPr>
            <p:cNvPr id="536" name="Google Shape;536;g90baa3d798_0_1548"/>
            <p:cNvSpPr/>
            <p:nvPr/>
          </p:nvSpPr>
          <p:spPr>
            <a:xfrm flipH="1">
              <a:off x="5539816" y="1171213"/>
              <a:ext cx="1942800" cy="1569600"/>
            </a:xfrm>
            <a:prstGeom prst="round1Rect">
              <a:avLst>
                <a:gd fmla="val 17446" name="adj"/>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g90baa3d798_0_1548"/>
            <p:cNvSpPr txBox="1"/>
            <p:nvPr/>
          </p:nvSpPr>
          <p:spPr>
            <a:xfrm>
              <a:off x="5762399" y="1413573"/>
              <a:ext cx="1451700" cy="4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100">
                  <a:solidFill>
                    <a:srgbClr val="FFFFFF"/>
                  </a:solidFill>
                  <a:latin typeface="Open Sans"/>
                  <a:ea typeface="Open Sans"/>
                  <a:cs typeface="Open Sans"/>
                  <a:sym typeface="Open Sans"/>
                </a:rPr>
                <a:t>Encourage engagement, utilisation and interrogation of the data by researchers and policymakers as this will lead to improved data quality.</a:t>
              </a:r>
              <a:endParaRPr b="1" sz="1100">
                <a:solidFill>
                  <a:srgbClr val="FFFFFF"/>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100">
                <a:solidFill>
                  <a:srgbClr val="FFFFFF"/>
                </a:solidFill>
                <a:latin typeface="Open Sans"/>
                <a:ea typeface="Open Sans"/>
                <a:cs typeface="Open Sans"/>
                <a:sym typeface="Open Sans"/>
              </a:endParaRPr>
            </a:p>
            <a:p>
              <a:pPr indent="0" lvl="0" marL="0" rtl="0" algn="l">
                <a:spcBef>
                  <a:spcPts val="0"/>
                </a:spcBef>
                <a:spcAft>
                  <a:spcPts val="0"/>
                </a:spcAft>
                <a:buNone/>
              </a:pPr>
              <a:r>
                <a:t/>
              </a:r>
              <a:endParaRPr b="1" sz="1100">
                <a:solidFill>
                  <a:srgbClr val="FFFFFF"/>
                </a:solidFill>
                <a:latin typeface="Open Sans"/>
                <a:ea typeface="Open Sans"/>
                <a:cs typeface="Open Sans"/>
                <a:sym typeface="Open Sans"/>
              </a:endParaRPr>
            </a:p>
          </p:txBody>
        </p:sp>
      </p:grpSp>
      <p:grpSp>
        <p:nvGrpSpPr>
          <p:cNvPr id="538" name="Google Shape;538;g90baa3d798_0_1548"/>
          <p:cNvGrpSpPr/>
          <p:nvPr/>
        </p:nvGrpSpPr>
        <p:grpSpPr>
          <a:xfrm>
            <a:off x="3772628" y="2819376"/>
            <a:ext cx="382717" cy="344991"/>
            <a:chOff x="3157188" y="909150"/>
            <a:chExt cx="470400" cy="470400"/>
          </a:xfrm>
        </p:grpSpPr>
        <p:sp>
          <p:nvSpPr>
            <p:cNvPr id="539" name="Google Shape;539;g90baa3d798_0_1548"/>
            <p:cNvSpPr/>
            <p:nvPr/>
          </p:nvSpPr>
          <p:spPr>
            <a:xfrm>
              <a:off x="3157188" y="909150"/>
              <a:ext cx="470400" cy="470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g90baa3d798_0_1548"/>
            <p:cNvSpPr/>
            <p:nvPr/>
          </p:nvSpPr>
          <p:spPr>
            <a:xfrm>
              <a:off x="3243138" y="995100"/>
              <a:ext cx="298500" cy="298500"/>
            </a:xfrm>
            <a:prstGeom prst="mathPlus">
              <a:avLst>
                <a:gd fmla="val 9900" name="adj1"/>
              </a:avLst>
            </a:prstGeom>
            <a:solidFill>
              <a:srgbClr val="249C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 name="Google Shape;541;g90baa3d798_0_1548"/>
          <p:cNvGrpSpPr/>
          <p:nvPr/>
        </p:nvGrpSpPr>
        <p:grpSpPr>
          <a:xfrm>
            <a:off x="6015873" y="2819376"/>
            <a:ext cx="382717" cy="344991"/>
            <a:chOff x="3157188" y="909150"/>
            <a:chExt cx="470400" cy="470400"/>
          </a:xfrm>
        </p:grpSpPr>
        <p:sp>
          <p:nvSpPr>
            <p:cNvPr id="542" name="Google Shape;542;g90baa3d798_0_1548"/>
            <p:cNvSpPr/>
            <p:nvPr/>
          </p:nvSpPr>
          <p:spPr>
            <a:xfrm>
              <a:off x="3157188" y="909150"/>
              <a:ext cx="470400" cy="470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g90baa3d798_0_1548"/>
            <p:cNvSpPr/>
            <p:nvPr/>
          </p:nvSpPr>
          <p:spPr>
            <a:xfrm>
              <a:off x="3243138" y="995100"/>
              <a:ext cx="298500" cy="298500"/>
            </a:xfrm>
            <a:prstGeom prst="mathPlus">
              <a:avLst>
                <a:gd fmla="val 9900" name="adj1"/>
              </a:avLst>
            </a:prstGeom>
            <a:solidFill>
              <a:srgbClr val="1D7E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g90baa3d798_0_1548"/>
          <p:cNvGrpSpPr/>
          <p:nvPr/>
        </p:nvGrpSpPr>
        <p:grpSpPr>
          <a:xfrm>
            <a:off x="226576" y="3874778"/>
            <a:ext cx="8558928" cy="710828"/>
            <a:chOff x="1660800" y="2723938"/>
            <a:chExt cx="5822400" cy="1248600"/>
          </a:xfrm>
        </p:grpSpPr>
        <p:sp>
          <p:nvSpPr>
            <p:cNvPr id="545" name="Google Shape;545;g90baa3d798_0_1548"/>
            <p:cNvSpPr/>
            <p:nvPr/>
          </p:nvSpPr>
          <p:spPr>
            <a:xfrm rot="10800000">
              <a:off x="1660800" y="2723938"/>
              <a:ext cx="5822400" cy="1248600"/>
            </a:xfrm>
            <a:prstGeom prst="round2SameRect">
              <a:avLst>
                <a:gd fmla="val 18098" name="adj1"/>
                <a:gd fmla="val 0" name="adj2"/>
              </a:avLst>
            </a:prstGeom>
            <a:solidFill>
              <a:srgbClr val="027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g90baa3d798_0_1548"/>
            <p:cNvSpPr txBox="1"/>
            <p:nvPr/>
          </p:nvSpPr>
          <p:spPr>
            <a:xfrm>
              <a:off x="2583299" y="2978772"/>
              <a:ext cx="3977400" cy="606000"/>
            </a:xfrm>
            <a:prstGeom prst="rect">
              <a:avLst/>
            </a:prstGeom>
            <a:solidFill>
              <a:srgbClr val="027E8B"/>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FFFFFF"/>
                  </a:solidFill>
                  <a:latin typeface="Open Sans"/>
                  <a:ea typeface="Open Sans"/>
                  <a:cs typeface="Open Sans"/>
                  <a:sym typeface="Open Sans"/>
                </a:rPr>
                <a:t>Building stakeholder engagement</a:t>
              </a:r>
              <a:endParaRPr sz="1200">
                <a:solidFill>
                  <a:srgbClr val="FFFFFF"/>
                </a:solidFill>
                <a:latin typeface="Open Sans"/>
                <a:ea typeface="Open Sans"/>
                <a:cs typeface="Open Sans"/>
                <a:sym typeface="Open Sans"/>
              </a:endParaRPr>
            </a:p>
          </p:txBody>
        </p:sp>
      </p:grpSp>
      <p:sp>
        <p:nvSpPr>
          <p:cNvPr id="547" name="Google Shape;547;g90baa3d798_0_1548"/>
          <p:cNvSpPr txBox="1"/>
          <p:nvPr/>
        </p:nvSpPr>
        <p:spPr>
          <a:xfrm>
            <a:off x="241500" y="1072875"/>
            <a:ext cx="86610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Throughout the webinar, it was highlighted that there is a need to bring different actors together. Suggestions relating to stakeholder engagement included:</a:t>
            </a:r>
            <a:endParaRPr b="1">
              <a:solidFill>
                <a:srgbClr val="34A6C1"/>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g8fbdd22349_1_1780"/>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Build a data portal</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553" name="Google Shape;553;g8fbdd22349_1_1780"/>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554" name="Google Shape;554;g8fbdd22349_1_178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pic>
        <p:nvPicPr>
          <p:cNvPr id="555" name="Google Shape;555;g8fbdd22349_1_1780"/>
          <p:cNvPicPr preferRelativeResize="0"/>
          <p:nvPr/>
        </p:nvPicPr>
        <p:blipFill>
          <a:blip r:embed="rId3">
            <a:alphaModFix/>
          </a:blip>
          <a:stretch>
            <a:fillRect/>
          </a:stretch>
        </p:blipFill>
        <p:spPr>
          <a:xfrm>
            <a:off x="189036" y="2038350"/>
            <a:ext cx="4406088" cy="2478424"/>
          </a:xfrm>
          <a:prstGeom prst="rect">
            <a:avLst/>
          </a:prstGeom>
          <a:noFill/>
          <a:ln>
            <a:noFill/>
          </a:ln>
        </p:spPr>
      </p:pic>
      <p:pic>
        <p:nvPicPr>
          <p:cNvPr id="556" name="Google Shape;556;g8fbdd22349_1_1780"/>
          <p:cNvPicPr preferRelativeResize="0"/>
          <p:nvPr/>
        </p:nvPicPr>
        <p:blipFill rotWithShape="1">
          <a:blip r:embed="rId4">
            <a:alphaModFix/>
          </a:blip>
          <a:srcRect b="3072" l="0" r="2610" t="0"/>
          <a:stretch/>
        </p:blipFill>
        <p:spPr>
          <a:xfrm>
            <a:off x="4689650" y="2029350"/>
            <a:ext cx="4260101" cy="2385099"/>
          </a:xfrm>
          <a:prstGeom prst="rect">
            <a:avLst/>
          </a:prstGeom>
          <a:noFill/>
          <a:ln>
            <a:noFill/>
          </a:ln>
        </p:spPr>
      </p:pic>
      <p:sp>
        <p:nvSpPr>
          <p:cNvPr id="557" name="Google Shape;557;g8fbdd22349_1_1780"/>
          <p:cNvSpPr txBox="1"/>
          <p:nvPr/>
        </p:nvSpPr>
        <p:spPr>
          <a:xfrm>
            <a:off x="247775" y="1143000"/>
            <a:ext cx="88581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Creation of a data portal will promote communication and information dissemination. The data portal by HDX (below) provides a good example of how to collate data and present it well.</a:t>
            </a:r>
            <a:endParaRPr b="1">
              <a:solidFill>
                <a:srgbClr val="0097A7"/>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61" name="Shape 561"/>
        <p:cNvGrpSpPr/>
        <p:nvPr/>
      </p:nvGrpSpPr>
      <p:grpSpPr>
        <a:xfrm>
          <a:off x="0" y="0"/>
          <a:ext cx="0" cy="0"/>
          <a:chOff x="0" y="0"/>
          <a:chExt cx="0" cy="0"/>
        </a:xfrm>
      </p:grpSpPr>
      <p:sp>
        <p:nvSpPr>
          <p:cNvPr id="562" name="Google Shape;562;g90baa3d798_0_1781"/>
          <p:cNvSpPr txBox="1"/>
          <p:nvPr>
            <p:ph type="title"/>
          </p:nvPr>
        </p:nvSpPr>
        <p:spPr>
          <a:xfrm>
            <a:off x="1110375" y="2531850"/>
            <a:ext cx="6866400" cy="841800"/>
          </a:xfrm>
          <a:prstGeom prst="rect">
            <a:avLst/>
          </a:prstGeom>
          <a:noFill/>
          <a:ln>
            <a:noFill/>
          </a:ln>
        </p:spPr>
        <p:txBody>
          <a:bodyPr anchorCtr="0" anchor="ctr" bIns="91425" lIns="91425" spcFirstLastPara="1" rIns="91425" wrap="square" tIns="91425">
            <a:noAutofit/>
          </a:bodyPr>
          <a:lstStyle/>
          <a:p>
            <a:pPr indent="0" lvl="0" marL="914400" rtl="0" algn="l">
              <a:lnSpc>
                <a:spcPct val="100000"/>
              </a:lnSpc>
              <a:spcBef>
                <a:spcPts val="0"/>
              </a:spcBef>
              <a:spcAft>
                <a:spcPts val="0"/>
              </a:spcAft>
              <a:buNone/>
            </a:pPr>
            <a:r>
              <a:rPr b="1" lang="en-GB" sz="2900">
                <a:solidFill>
                  <a:srgbClr val="4CAAC0"/>
                </a:solidFill>
                <a:latin typeface="Open Sans"/>
                <a:ea typeface="Open Sans"/>
                <a:cs typeface="Open Sans"/>
                <a:sym typeface="Open Sans"/>
              </a:rPr>
              <a:t>I. Stakeholder engagement</a:t>
            </a:r>
            <a:endParaRPr b="1" sz="1100">
              <a:solidFill>
                <a:srgbClr val="4CAAC0"/>
              </a:solidFill>
              <a:latin typeface="Open Sans"/>
              <a:ea typeface="Open Sans"/>
              <a:cs typeface="Open Sans"/>
              <a:sym typeface="Open Sans"/>
            </a:endParaRPr>
          </a:p>
        </p:txBody>
      </p:sp>
      <p:sp>
        <p:nvSpPr>
          <p:cNvPr id="563" name="Google Shape;563;g90baa3d798_0_17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64" name="Google Shape;564;g90baa3d798_0_1781"/>
          <p:cNvSpPr txBox="1"/>
          <p:nvPr/>
        </p:nvSpPr>
        <p:spPr>
          <a:xfrm>
            <a:off x="591725" y="1402725"/>
            <a:ext cx="7880700" cy="841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Q3. Who else do we need?</a:t>
            </a:r>
            <a:endParaRPr b="1" sz="30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g90baa3d798_0_1709"/>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Types of</a:t>
            </a:r>
            <a:r>
              <a:rPr b="1" lang="en-GB" sz="2700">
                <a:solidFill>
                  <a:srgbClr val="222222"/>
                </a:solidFill>
                <a:highlight>
                  <a:schemeClr val="lt1"/>
                </a:highlight>
                <a:latin typeface="Open Sans"/>
                <a:ea typeface="Open Sans"/>
                <a:cs typeface="Open Sans"/>
                <a:sym typeface="Open Sans"/>
              </a:rPr>
              <a:t> stakeholders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570" name="Google Shape;570;g90baa3d798_0_1709"/>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571" name="Google Shape;571;g90baa3d798_0_170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572" name="Google Shape;572;g90baa3d798_0_1709"/>
          <p:cNvSpPr/>
          <p:nvPr/>
        </p:nvSpPr>
        <p:spPr>
          <a:xfrm>
            <a:off x="1161750" y="2105100"/>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owners/funders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an INGO</a:t>
            </a:r>
            <a:endParaRPr b="1" sz="1200">
              <a:solidFill>
                <a:srgbClr val="0097A7"/>
              </a:solidFill>
              <a:latin typeface="Open Sans"/>
              <a:ea typeface="Open Sans"/>
              <a:cs typeface="Open Sans"/>
              <a:sym typeface="Open Sans"/>
            </a:endParaRPr>
          </a:p>
        </p:txBody>
      </p:sp>
      <p:sp>
        <p:nvSpPr>
          <p:cNvPr id="573" name="Google Shape;573;g90baa3d798_0_1709"/>
          <p:cNvSpPr/>
          <p:nvPr/>
        </p:nvSpPr>
        <p:spPr>
          <a:xfrm>
            <a:off x="3504331" y="2105100"/>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producers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a research team</a:t>
            </a:r>
            <a:endParaRPr b="1" sz="1200">
              <a:solidFill>
                <a:srgbClr val="0097A7"/>
              </a:solidFill>
              <a:latin typeface="Open Sans"/>
              <a:ea typeface="Open Sans"/>
              <a:cs typeface="Open Sans"/>
              <a:sym typeface="Open Sans"/>
            </a:endParaRPr>
          </a:p>
        </p:txBody>
      </p:sp>
      <p:sp>
        <p:nvSpPr>
          <p:cNvPr id="574" name="Google Shape;574;g90baa3d798_0_1709"/>
          <p:cNvSpPr/>
          <p:nvPr/>
        </p:nvSpPr>
        <p:spPr>
          <a:xfrm>
            <a:off x="5846900" y="2105100"/>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collectors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enumerators</a:t>
            </a:r>
            <a:endParaRPr b="1" sz="1200">
              <a:solidFill>
                <a:srgbClr val="0097A7"/>
              </a:solidFill>
              <a:latin typeface="Open Sans"/>
              <a:ea typeface="Open Sans"/>
              <a:cs typeface="Open Sans"/>
              <a:sym typeface="Open Sans"/>
            </a:endParaRPr>
          </a:p>
        </p:txBody>
      </p:sp>
      <p:sp>
        <p:nvSpPr>
          <p:cNvPr id="575" name="Google Shape;575;g90baa3d798_0_1709"/>
          <p:cNvSpPr/>
          <p:nvPr/>
        </p:nvSpPr>
        <p:spPr>
          <a:xfrm>
            <a:off x="3504331" y="3343051"/>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communicators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data portal creators</a:t>
            </a:r>
            <a:endParaRPr b="1" sz="1200">
              <a:solidFill>
                <a:srgbClr val="0097A7"/>
              </a:solidFill>
              <a:latin typeface="Open Sans"/>
              <a:ea typeface="Open Sans"/>
              <a:cs typeface="Open Sans"/>
              <a:sym typeface="Open Sans"/>
            </a:endParaRPr>
          </a:p>
        </p:txBody>
      </p:sp>
      <p:sp>
        <p:nvSpPr>
          <p:cNvPr id="576" name="Google Shape;576;g90baa3d798_0_1709"/>
          <p:cNvSpPr/>
          <p:nvPr/>
        </p:nvSpPr>
        <p:spPr>
          <a:xfrm>
            <a:off x="5846900" y="3343042"/>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analysers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statisticians</a:t>
            </a:r>
            <a:endParaRPr b="1" sz="1200">
              <a:solidFill>
                <a:srgbClr val="0097A7"/>
              </a:solidFill>
              <a:latin typeface="Open Sans"/>
              <a:ea typeface="Open Sans"/>
              <a:cs typeface="Open Sans"/>
              <a:sym typeface="Open Sans"/>
            </a:endParaRPr>
          </a:p>
        </p:txBody>
      </p:sp>
      <p:sp>
        <p:nvSpPr>
          <p:cNvPr id="577" name="Google Shape;577;g90baa3d798_0_1709"/>
          <p:cNvSpPr/>
          <p:nvPr/>
        </p:nvSpPr>
        <p:spPr>
          <a:xfrm>
            <a:off x="1161750" y="3343051"/>
            <a:ext cx="1961100" cy="8349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consumers </a:t>
            </a:r>
            <a:br>
              <a:rPr b="1" lang="en-GB" sz="1200">
                <a:solidFill>
                  <a:srgbClr val="0097A7"/>
                </a:solidFill>
                <a:latin typeface="Open Sans"/>
                <a:ea typeface="Open Sans"/>
                <a:cs typeface="Open Sans"/>
                <a:sym typeface="Open Sans"/>
              </a:rPr>
            </a:br>
            <a:r>
              <a:rPr b="1" lang="en-GB" sz="1200">
                <a:solidFill>
                  <a:srgbClr val="0097A7"/>
                </a:solidFill>
                <a:latin typeface="Open Sans"/>
                <a:ea typeface="Open Sans"/>
                <a:cs typeface="Open Sans"/>
                <a:sym typeface="Open Sans"/>
              </a:rPr>
              <a:t>e.g. policymakers</a:t>
            </a:r>
            <a:endParaRPr b="1" sz="1200">
              <a:solidFill>
                <a:srgbClr val="0097A7"/>
              </a:solidFill>
              <a:latin typeface="Open Sans"/>
              <a:ea typeface="Open Sans"/>
              <a:cs typeface="Open Sans"/>
              <a:sym typeface="Open Sans"/>
            </a:endParaRPr>
          </a:p>
        </p:txBody>
      </p:sp>
      <p:sp>
        <p:nvSpPr>
          <p:cNvPr id="578" name="Google Shape;578;g90baa3d798_0_1709"/>
          <p:cNvSpPr/>
          <p:nvPr/>
        </p:nvSpPr>
        <p:spPr>
          <a:xfrm>
            <a:off x="3115125" y="2444600"/>
            <a:ext cx="444000" cy="229200"/>
          </a:xfrm>
          <a:prstGeom prst="rightArrow">
            <a:avLst>
              <a:gd fmla="val 50000" name="adj1"/>
              <a:gd fmla="val 50000" name="adj2"/>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g90baa3d798_0_1709"/>
          <p:cNvSpPr/>
          <p:nvPr/>
        </p:nvSpPr>
        <p:spPr>
          <a:xfrm>
            <a:off x="5465425" y="2444600"/>
            <a:ext cx="444000" cy="229200"/>
          </a:xfrm>
          <a:prstGeom prst="rightArrow">
            <a:avLst>
              <a:gd fmla="val 50000" name="adj1"/>
              <a:gd fmla="val 50000" name="adj2"/>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g90baa3d798_0_1709"/>
          <p:cNvSpPr/>
          <p:nvPr/>
        </p:nvSpPr>
        <p:spPr>
          <a:xfrm rot="5400000">
            <a:off x="6660800" y="3048013"/>
            <a:ext cx="444000" cy="229200"/>
          </a:xfrm>
          <a:prstGeom prst="rightArrow">
            <a:avLst>
              <a:gd fmla="val 50000" name="adj1"/>
              <a:gd fmla="val 50000" name="adj2"/>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g90baa3d798_0_1709"/>
          <p:cNvSpPr/>
          <p:nvPr/>
        </p:nvSpPr>
        <p:spPr>
          <a:xfrm rot="10800000">
            <a:off x="5403513" y="3645900"/>
            <a:ext cx="444000" cy="229200"/>
          </a:xfrm>
          <a:prstGeom prst="rightArrow">
            <a:avLst>
              <a:gd fmla="val 50000" name="adj1"/>
              <a:gd fmla="val 50000" name="adj2"/>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g90baa3d798_0_1709"/>
          <p:cNvSpPr/>
          <p:nvPr/>
        </p:nvSpPr>
        <p:spPr>
          <a:xfrm rot="10800000">
            <a:off x="3060363" y="3645900"/>
            <a:ext cx="444000" cy="229200"/>
          </a:xfrm>
          <a:prstGeom prst="rightArrow">
            <a:avLst>
              <a:gd fmla="val 50000" name="adj1"/>
              <a:gd fmla="val 50000" name="adj2"/>
            </a:avLst>
          </a:prstGeom>
          <a:solidFill>
            <a:srgbClr val="009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g90baa3d798_0_1709"/>
          <p:cNvSpPr txBox="1"/>
          <p:nvPr/>
        </p:nvSpPr>
        <p:spPr>
          <a:xfrm>
            <a:off x="241500" y="1072875"/>
            <a:ext cx="86610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Six types of stakeholders who play different roles in the data management process were identified:</a:t>
            </a:r>
            <a:endParaRPr b="1">
              <a:solidFill>
                <a:srgbClr val="34A6C1"/>
              </a:solidFill>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g90baa3d798_0_1742"/>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Breakdown of</a:t>
            </a:r>
            <a:r>
              <a:rPr b="1" lang="en-GB" sz="2700">
                <a:solidFill>
                  <a:srgbClr val="222222"/>
                </a:solidFill>
                <a:highlight>
                  <a:schemeClr val="lt1"/>
                </a:highlight>
                <a:latin typeface="Open Sans"/>
                <a:ea typeface="Open Sans"/>
                <a:cs typeface="Open Sans"/>
                <a:sym typeface="Open Sans"/>
              </a:rPr>
              <a:t> key stakeholders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589" name="Google Shape;589;g90baa3d798_0_1742"/>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590" name="Google Shape;590;g90baa3d798_0_174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GB"/>
              <a:t>‹#›</a:t>
            </a:fld>
            <a:endParaRPr/>
          </a:p>
        </p:txBody>
      </p:sp>
      <p:sp>
        <p:nvSpPr>
          <p:cNvPr id="591" name="Google Shape;591;g90baa3d798_0_1742"/>
          <p:cNvSpPr/>
          <p:nvPr/>
        </p:nvSpPr>
        <p:spPr>
          <a:xfrm>
            <a:off x="2528213" y="2737517"/>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Researchers</a:t>
            </a:r>
            <a:endParaRPr b="1" sz="1200">
              <a:solidFill>
                <a:srgbClr val="0097A7"/>
              </a:solidFill>
              <a:latin typeface="Open Sans"/>
              <a:ea typeface="Open Sans"/>
              <a:cs typeface="Open Sans"/>
              <a:sym typeface="Open Sans"/>
            </a:endParaRPr>
          </a:p>
        </p:txBody>
      </p:sp>
      <p:sp>
        <p:nvSpPr>
          <p:cNvPr id="592" name="Google Shape;592;g90baa3d798_0_1742"/>
          <p:cNvSpPr/>
          <p:nvPr/>
        </p:nvSpPr>
        <p:spPr>
          <a:xfrm>
            <a:off x="434625" y="1626800"/>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Funders</a:t>
            </a:r>
            <a:endParaRPr b="1" sz="1200">
              <a:solidFill>
                <a:srgbClr val="0097A7"/>
              </a:solidFill>
              <a:latin typeface="Open Sans"/>
              <a:ea typeface="Open Sans"/>
              <a:cs typeface="Open Sans"/>
              <a:sym typeface="Open Sans"/>
            </a:endParaRPr>
          </a:p>
        </p:txBody>
      </p:sp>
      <p:sp>
        <p:nvSpPr>
          <p:cNvPr id="593" name="Google Shape;593;g90baa3d798_0_1742"/>
          <p:cNvSpPr/>
          <p:nvPr/>
        </p:nvSpPr>
        <p:spPr>
          <a:xfrm>
            <a:off x="4594325" y="2737517"/>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Policymakers</a:t>
            </a:r>
            <a:endParaRPr b="1" sz="1200">
              <a:solidFill>
                <a:srgbClr val="0097A7"/>
              </a:solidFill>
              <a:latin typeface="Open Sans"/>
              <a:ea typeface="Open Sans"/>
              <a:cs typeface="Open Sans"/>
              <a:sym typeface="Open Sans"/>
            </a:endParaRPr>
          </a:p>
        </p:txBody>
      </p:sp>
      <p:sp>
        <p:nvSpPr>
          <p:cNvPr id="594" name="Google Shape;594;g90baa3d798_0_1742"/>
          <p:cNvSpPr/>
          <p:nvPr/>
        </p:nvSpPr>
        <p:spPr>
          <a:xfrm>
            <a:off x="4594325" y="1626800"/>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National governments</a:t>
            </a:r>
            <a:endParaRPr b="1" sz="1200">
              <a:solidFill>
                <a:srgbClr val="0097A7"/>
              </a:solidFill>
              <a:latin typeface="Open Sans"/>
              <a:ea typeface="Open Sans"/>
              <a:cs typeface="Open Sans"/>
              <a:sym typeface="Open Sans"/>
            </a:endParaRPr>
          </a:p>
        </p:txBody>
      </p:sp>
      <p:sp>
        <p:nvSpPr>
          <p:cNvPr id="595" name="Google Shape;595;g90baa3d798_0_1742"/>
          <p:cNvSpPr/>
          <p:nvPr/>
        </p:nvSpPr>
        <p:spPr>
          <a:xfrm>
            <a:off x="4600963" y="2182158"/>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Ministries of education</a:t>
            </a:r>
            <a:endParaRPr b="1" sz="1200">
              <a:solidFill>
                <a:srgbClr val="0097A7"/>
              </a:solidFill>
              <a:latin typeface="Open Sans"/>
              <a:ea typeface="Open Sans"/>
              <a:cs typeface="Open Sans"/>
              <a:sym typeface="Open Sans"/>
            </a:endParaRPr>
          </a:p>
        </p:txBody>
      </p:sp>
      <p:sp>
        <p:nvSpPr>
          <p:cNvPr id="596" name="Google Shape;596;g90baa3d798_0_1742"/>
          <p:cNvSpPr/>
          <p:nvPr/>
        </p:nvSpPr>
        <p:spPr>
          <a:xfrm>
            <a:off x="4594313" y="386222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Bureaus of statistics</a:t>
            </a:r>
            <a:endParaRPr b="1" sz="1200">
              <a:solidFill>
                <a:srgbClr val="0097A7"/>
              </a:solidFill>
              <a:latin typeface="Open Sans"/>
              <a:ea typeface="Open Sans"/>
              <a:cs typeface="Open Sans"/>
              <a:sym typeface="Open Sans"/>
            </a:endParaRPr>
          </a:p>
        </p:txBody>
      </p:sp>
      <p:sp>
        <p:nvSpPr>
          <p:cNvPr id="597" name="Google Shape;597;g90baa3d798_0_1742"/>
          <p:cNvSpPr/>
          <p:nvPr/>
        </p:nvSpPr>
        <p:spPr>
          <a:xfrm>
            <a:off x="434625" y="2182158"/>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NGOs/INGOs</a:t>
            </a:r>
            <a:endParaRPr b="1" sz="1200">
              <a:solidFill>
                <a:srgbClr val="0097A7"/>
              </a:solidFill>
              <a:latin typeface="Open Sans"/>
              <a:ea typeface="Open Sans"/>
              <a:cs typeface="Open Sans"/>
              <a:sym typeface="Open Sans"/>
            </a:endParaRPr>
          </a:p>
        </p:txBody>
      </p:sp>
      <p:sp>
        <p:nvSpPr>
          <p:cNvPr id="598" name="Google Shape;598;g90baa3d798_0_1742"/>
          <p:cNvSpPr/>
          <p:nvPr/>
        </p:nvSpPr>
        <p:spPr>
          <a:xfrm>
            <a:off x="2528213" y="386222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Academic journals/ Publishers</a:t>
            </a:r>
            <a:endParaRPr b="1" sz="1200">
              <a:solidFill>
                <a:srgbClr val="0097A7"/>
              </a:solidFill>
              <a:latin typeface="Open Sans"/>
              <a:ea typeface="Open Sans"/>
              <a:cs typeface="Open Sans"/>
              <a:sym typeface="Open Sans"/>
            </a:endParaRPr>
          </a:p>
        </p:txBody>
      </p:sp>
      <p:sp>
        <p:nvSpPr>
          <p:cNvPr id="599" name="Google Shape;599;g90baa3d798_0_1742"/>
          <p:cNvSpPr/>
          <p:nvPr/>
        </p:nvSpPr>
        <p:spPr>
          <a:xfrm>
            <a:off x="2500725" y="1626800"/>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Higher Education Institutions</a:t>
            </a:r>
            <a:endParaRPr b="1" sz="1200">
              <a:solidFill>
                <a:srgbClr val="0097A7"/>
              </a:solidFill>
              <a:latin typeface="Open Sans"/>
              <a:ea typeface="Open Sans"/>
              <a:cs typeface="Open Sans"/>
              <a:sym typeface="Open Sans"/>
            </a:endParaRPr>
          </a:p>
        </p:txBody>
      </p:sp>
      <p:sp>
        <p:nvSpPr>
          <p:cNvPr id="600" name="Google Shape;600;g90baa3d798_0_1742"/>
          <p:cNvSpPr/>
          <p:nvPr/>
        </p:nvSpPr>
        <p:spPr>
          <a:xfrm>
            <a:off x="6680575" y="2737517"/>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collectors</a:t>
            </a:r>
            <a:endParaRPr b="1" sz="1200">
              <a:solidFill>
                <a:srgbClr val="0097A7"/>
              </a:solidFill>
              <a:latin typeface="Open Sans"/>
              <a:ea typeface="Open Sans"/>
              <a:cs typeface="Open Sans"/>
              <a:sym typeface="Open Sans"/>
            </a:endParaRPr>
          </a:p>
        </p:txBody>
      </p:sp>
      <p:sp>
        <p:nvSpPr>
          <p:cNvPr id="601" name="Google Shape;601;g90baa3d798_0_1742"/>
          <p:cNvSpPr/>
          <p:nvPr/>
        </p:nvSpPr>
        <p:spPr>
          <a:xfrm>
            <a:off x="2500713" y="2182158"/>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Research students</a:t>
            </a:r>
            <a:endParaRPr b="1" sz="1200">
              <a:solidFill>
                <a:srgbClr val="0097A7"/>
              </a:solidFill>
              <a:latin typeface="Open Sans"/>
              <a:ea typeface="Open Sans"/>
              <a:cs typeface="Open Sans"/>
              <a:sym typeface="Open Sans"/>
            </a:endParaRPr>
          </a:p>
        </p:txBody>
      </p:sp>
      <p:sp>
        <p:nvSpPr>
          <p:cNvPr id="602" name="Google Shape;602;g90baa3d798_0_1742"/>
          <p:cNvSpPr/>
          <p:nvPr/>
        </p:nvSpPr>
        <p:spPr>
          <a:xfrm>
            <a:off x="6680575" y="329287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Enumerators &amp; Translators</a:t>
            </a:r>
            <a:endParaRPr b="1" sz="1200">
              <a:solidFill>
                <a:srgbClr val="0097A7"/>
              </a:solidFill>
              <a:latin typeface="Open Sans"/>
              <a:ea typeface="Open Sans"/>
              <a:cs typeface="Open Sans"/>
              <a:sym typeface="Open Sans"/>
            </a:endParaRPr>
          </a:p>
        </p:txBody>
      </p:sp>
      <p:sp>
        <p:nvSpPr>
          <p:cNvPr id="603" name="Google Shape;603;g90baa3d798_0_1742"/>
          <p:cNvSpPr/>
          <p:nvPr/>
        </p:nvSpPr>
        <p:spPr>
          <a:xfrm>
            <a:off x="2528213" y="329287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Academics</a:t>
            </a:r>
            <a:endParaRPr b="1" sz="1200">
              <a:solidFill>
                <a:srgbClr val="0097A7"/>
              </a:solidFill>
              <a:latin typeface="Open Sans"/>
              <a:ea typeface="Open Sans"/>
              <a:cs typeface="Open Sans"/>
              <a:sym typeface="Open Sans"/>
            </a:endParaRPr>
          </a:p>
        </p:txBody>
      </p:sp>
      <p:sp>
        <p:nvSpPr>
          <p:cNvPr id="604" name="Google Shape;604;g90baa3d798_0_1742"/>
          <p:cNvSpPr/>
          <p:nvPr/>
        </p:nvSpPr>
        <p:spPr>
          <a:xfrm>
            <a:off x="6680563" y="1626800"/>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Econometricians</a:t>
            </a:r>
            <a:endParaRPr b="1" sz="1200">
              <a:solidFill>
                <a:srgbClr val="0097A7"/>
              </a:solidFill>
              <a:latin typeface="Open Sans"/>
              <a:ea typeface="Open Sans"/>
              <a:cs typeface="Open Sans"/>
              <a:sym typeface="Open Sans"/>
            </a:endParaRPr>
          </a:p>
        </p:txBody>
      </p:sp>
      <p:sp>
        <p:nvSpPr>
          <p:cNvPr id="605" name="Google Shape;605;g90baa3d798_0_1742"/>
          <p:cNvSpPr/>
          <p:nvPr/>
        </p:nvSpPr>
        <p:spPr>
          <a:xfrm>
            <a:off x="6680575" y="2182158"/>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Statisticians</a:t>
            </a:r>
            <a:endParaRPr b="1" sz="1200">
              <a:solidFill>
                <a:srgbClr val="0097A7"/>
              </a:solidFill>
              <a:latin typeface="Open Sans"/>
              <a:ea typeface="Open Sans"/>
              <a:cs typeface="Open Sans"/>
              <a:sym typeface="Open Sans"/>
            </a:endParaRPr>
          </a:p>
        </p:txBody>
      </p:sp>
      <p:sp>
        <p:nvSpPr>
          <p:cNvPr id="606" name="Google Shape;606;g90baa3d798_0_1742"/>
          <p:cNvSpPr/>
          <p:nvPr/>
        </p:nvSpPr>
        <p:spPr>
          <a:xfrm>
            <a:off x="448363" y="2737517"/>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Civil society organisations</a:t>
            </a:r>
            <a:endParaRPr b="1" sz="1200">
              <a:solidFill>
                <a:srgbClr val="0097A7"/>
              </a:solidFill>
              <a:latin typeface="Open Sans"/>
              <a:ea typeface="Open Sans"/>
              <a:cs typeface="Open Sans"/>
              <a:sym typeface="Open Sans"/>
            </a:endParaRPr>
          </a:p>
        </p:txBody>
      </p:sp>
      <p:sp>
        <p:nvSpPr>
          <p:cNvPr id="607" name="Google Shape;607;g90baa3d798_0_1742"/>
          <p:cNvSpPr/>
          <p:nvPr/>
        </p:nvSpPr>
        <p:spPr>
          <a:xfrm>
            <a:off x="448375" y="329287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Data communications agencies/ Media</a:t>
            </a:r>
            <a:endParaRPr b="1" sz="1200">
              <a:solidFill>
                <a:srgbClr val="0097A7"/>
              </a:solidFill>
              <a:latin typeface="Open Sans"/>
              <a:ea typeface="Open Sans"/>
              <a:cs typeface="Open Sans"/>
              <a:sym typeface="Open Sans"/>
            </a:endParaRPr>
          </a:p>
        </p:txBody>
      </p:sp>
      <p:sp>
        <p:nvSpPr>
          <p:cNvPr id="608" name="Google Shape;608;g90baa3d798_0_1742"/>
          <p:cNvSpPr/>
          <p:nvPr/>
        </p:nvSpPr>
        <p:spPr>
          <a:xfrm>
            <a:off x="4600963" y="329287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Districts offices</a:t>
            </a:r>
            <a:endParaRPr b="1" sz="1200">
              <a:solidFill>
                <a:srgbClr val="0097A7"/>
              </a:solidFill>
              <a:latin typeface="Open Sans"/>
              <a:ea typeface="Open Sans"/>
              <a:cs typeface="Open Sans"/>
              <a:sym typeface="Open Sans"/>
            </a:endParaRPr>
          </a:p>
        </p:txBody>
      </p:sp>
      <p:sp>
        <p:nvSpPr>
          <p:cNvPr id="609" name="Google Shape;609;g90baa3d798_0_1742"/>
          <p:cNvSpPr/>
          <p:nvPr/>
        </p:nvSpPr>
        <p:spPr>
          <a:xfrm>
            <a:off x="2527038" y="4431563"/>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Scholarship providers</a:t>
            </a:r>
            <a:endParaRPr b="1" sz="1200">
              <a:solidFill>
                <a:srgbClr val="0097A7"/>
              </a:solidFill>
              <a:latin typeface="Open Sans"/>
              <a:ea typeface="Open Sans"/>
              <a:cs typeface="Open Sans"/>
              <a:sym typeface="Open Sans"/>
            </a:endParaRPr>
          </a:p>
        </p:txBody>
      </p:sp>
      <p:sp>
        <p:nvSpPr>
          <p:cNvPr id="610" name="Google Shape;610;g90baa3d798_0_1742"/>
          <p:cNvSpPr/>
          <p:nvPr/>
        </p:nvSpPr>
        <p:spPr>
          <a:xfrm>
            <a:off x="4635213" y="4431563"/>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Education implementers</a:t>
            </a:r>
            <a:endParaRPr b="1" sz="1200">
              <a:solidFill>
                <a:srgbClr val="0097A7"/>
              </a:solidFill>
              <a:latin typeface="Open Sans"/>
              <a:ea typeface="Open Sans"/>
              <a:cs typeface="Open Sans"/>
              <a:sym typeface="Open Sans"/>
            </a:endParaRPr>
          </a:p>
        </p:txBody>
      </p:sp>
      <p:sp>
        <p:nvSpPr>
          <p:cNvPr id="611" name="Google Shape;611;g90baa3d798_0_1742"/>
          <p:cNvSpPr/>
          <p:nvPr/>
        </p:nvSpPr>
        <p:spPr>
          <a:xfrm>
            <a:off x="6705025" y="386222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0"/>
              </a:spcAft>
              <a:buNone/>
            </a:pPr>
            <a:r>
              <a:rPr b="1" lang="en-GB" sz="1200">
                <a:solidFill>
                  <a:srgbClr val="0097A7"/>
                </a:solidFill>
                <a:latin typeface="Open Sans"/>
                <a:ea typeface="Open Sans"/>
                <a:cs typeface="Open Sans"/>
                <a:sym typeface="Open Sans"/>
              </a:rPr>
              <a:t>Data brokers/</a:t>
            </a:r>
            <a:endParaRPr b="1" sz="1200">
              <a:solidFill>
                <a:srgbClr val="0097A7"/>
              </a:solidFill>
              <a:latin typeface="Open Sans"/>
              <a:ea typeface="Open Sans"/>
              <a:cs typeface="Open Sans"/>
              <a:sym typeface="Open Sans"/>
            </a:endParaRPr>
          </a:p>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intermediaries</a:t>
            </a:r>
            <a:endParaRPr b="1" sz="1200">
              <a:solidFill>
                <a:srgbClr val="0097A7"/>
              </a:solidFill>
              <a:latin typeface="Open Sans"/>
              <a:ea typeface="Open Sans"/>
              <a:cs typeface="Open Sans"/>
              <a:sym typeface="Open Sans"/>
            </a:endParaRPr>
          </a:p>
        </p:txBody>
      </p:sp>
      <p:sp>
        <p:nvSpPr>
          <p:cNvPr id="612" name="Google Shape;612;g90baa3d798_0_1742"/>
          <p:cNvSpPr txBox="1"/>
          <p:nvPr/>
        </p:nvSpPr>
        <p:spPr>
          <a:xfrm>
            <a:off x="367650" y="964400"/>
            <a:ext cx="86610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Many key stakeholders were listed by participants. Due to many of them playing multiple roles (or different roles in different contexts) they are not grouped into the six categories.</a:t>
            </a:r>
            <a:endParaRPr b="1">
              <a:solidFill>
                <a:srgbClr val="34A6C1"/>
              </a:solidFill>
              <a:latin typeface="Open Sans"/>
              <a:ea typeface="Open Sans"/>
              <a:cs typeface="Open Sans"/>
              <a:sym typeface="Open Sans"/>
            </a:endParaRPr>
          </a:p>
        </p:txBody>
      </p:sp>
      <p:sp>
        <p:nvSpPr>
          <p:cNvPr id="613" name="Google Shape;613;g90baa3d798_0_1742"/>
          <p:cNvSpPr/>
          <p:nvPr/>
        </p:nvSpPr>
        <p:spPr>
          <a:xfrm>
            <a:off x="462125" y="3848225"/>
            <a:ext cx="1961100" cy="483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200"/>
              </a:spcBef>
              <a:spcAft>
                <a:spcPts val="200"/>
              </a:spcAft>
              <a:buNone/>
            </a:pPr>
            <a:r>
              <a:rPr b="1" lang="en-GB" sz="1200">
                <a:solidFill>
                  <a:srgbClr val="0097A7"/>
                </a:solidFill>
                <a:latin typeface="Open Sans"/>
                <a:ea typeface="Open Sans"/>
                <a:cs typeface="Open Sans"/>
                <a:sym typeface="Open Sans"/>
              </a:rPr>
              <a:t>Private sector</a:t>
            </a:r>
            <a:endParaRPr b="1" sz="1200">
              <a:solidFill>
                <a:srgbClr val="0097A7"/>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17" name="Shape 617"/>
        <p:cNvGrpSpPr/>
        <p:nvPr/>
      </p:nvGrpSpPr>
      <p:grpSpPr>
        <a:xfrm>
          <a:off x="0" y="0"/>
          <a:ext cx="0" cy="0"/>
          <a:chOff x="0" y="0"/>
          <a:chExt cx="0" cy="0"/>
        </a:xfrm>
      </p:grpSpPr>
      <p:sp>
        <p:nvSpPr>
          <p:cNvPr id="618" name="Google Shape;618;g964d524931_1_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19" name="Google Shape;619;g964d524931_1_1"/>
          <p:cNvSpPr txBox="1"/>
          <p:nvPr/>
        </p:nvSpPr>
        <p:spPr>
          <a:xfrm>
            <a:off x="591725" y="1402725"/>
            <a:ext cx="7880700" cy="841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FFFFFF"/>
                </a:solidFill>
              </a:rPr>
              <a:t>Key highlights from facilitators</a:t>
            </a:r>
            <a:endParaRPr b="1" sz="30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23" name="Shape 623"/>
        <p:cNvGrpSpPr/>
        <p:nvPr/>
      </p:nvGrpSpPr>
      <p:grpSpPr>
        <a:xfrm>
          <a:off x="0" y="0"/>
          <a:ext cx="0" cy="0"/>
          <a:chOff x="0" y="0"/>
          <a:chExt cx="0" cy="0"/>
        </a:xfrm>
      </p:grpSpPr>
      <p:sp>
        <p:nvSpPr>
          <p:cNvPr id="624" name="Google Shape;624;g8d3948e7eb_0_222"/>
          <p:cNvSpPr/>
          <p:nvPr/>
        </p:nvSpPr>
        <p:spPr>
          <a:xfrm>
            <a:off x="3460475" y="349375"/>
            <a:ext cx="5421000" cy="3705300"/>
          </a:xfrm>
          <a:prstGeom prst="wedgeEllipseCallout">
            <a:avLst>
              <a:gd fmla="val -25625" name="adj1"/>
              <a:gd fmla="val 5606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8d3948e7eb_0_222"/>
          <p:cNvSpPr txBox="1"/>
          <p:nvPr/>
        </p:nvSpPr>
        <p:spPr>
          <a:xfrm>
            <a:off x="3965925" y="2942925"/>
            <a:ext cx="2282700" cy="77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a:solidFill>
                <a:srgbClr val="FFFFFF"/>
              </a:solidFill>
            </a:endParaRPr>
          </a:p>
        </p:txBody>
      </p:sp>
      <p:sp>
        <p:nvSpPr>
          <p:cNvPr id="626" name="Google Shape;626;g8d3948e7eb_0_222"/>
          <p:cNvSpPr txBox="1"/>
          <p:nvPr/>
        </p:nvSpPr>
        <p:spPr>
          <a:xfrm>
            <a:off x="3843575" y="260625"/>
            <a:ext cx="4654800" cy="34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100">
              <a:solidFill>
                <a:srgbClr val="FFFFFF"/>
              </a:solidFill>
            </a:endParaRPr>
          </a:p>
          <a:p>
            <a:pPr indent="0" lvl="0" marL="0" rtl="0" algn="l">
              <a:spcBef>
                <a:spcPts val="0"/>
              </a:spcBef>
              <a:spcAft>
                <a:spcPts val="0"/>
              </a:spcAft>
              <a:buNone/>
            </a:pPr>
            <a:r>
              <a:t/>
            </a:r>
            <a:endParaRPr sz="1600">
              <a:solidFill>
                <a:srgbClr val="FFFFFF"/>
              </a:solidFill>
            </a:endParaRPr>
          </a:p>
          <a:p>
            <a:pPr indent="0" lvl="0" marL="457200" rtl="0" algn="l">
              <a:spcBef>
                <a:spcPts val="0"/>
              </a:spcBef>
              <a:spcAft>
                <a:spcPts val="0"/>
              </a:spcAft>
              <a:buNone/>
            </a:pPr>
            <a:r>
              <a:rPr lang="en-GB" sz="1600">
                <a:solidFill>
                  <a:srgbClr val="34A6C1"/>
                </a:solidFill>
              </a:rPr>
              <a:t>We</a:t>
            </a:r>
            <a:r>
              <a:rPr lang="en-GB" sz="1600">
                <a:solidFill>
                  <a:srgbClr val="34A6C1"/>
                </a:solidFill>
              </a:rPr>
              <a:t> need to reach out to [the data] users and ensuring we are engaging all key stakeholders including teachers.</a:t>
            </a:r>
            <a:endParaRPr sz="1600">
              <a:solidFill>
                <a:srgbClr val="34A6C1"/>
              </a:solidFill>
            </a:endParaRPr>
          </a:p>
          <a:p>
            <a:pPr indent="0" lvl="0" marL="457200" rtl="0" algn="l">
              <a:spcBef>
                <a:spcPts val="0"/>
              </a:spcBef>
              <a:spcAft>
                <a:spcPts val="0"/>
              </a:spcAft>
              <a:buNone/>
            </a:pPr>
            <a:r>
              <a:t/>
            </a:r>
            <a:endParaRPr sz="1600">
              <a:solidFill>
                <a:srgbClr val="34A6C1"/>
              </a:solidFill>
            </a:endParaRPr>
          </a:p>
          <a:p>
            <a:pPr indent="0" lvl="0" marL="457200" rtl="0" algn="l">
              <a:spcBef>
                <a:spcPts val="0"/>
              </a:spcBef>
              <a:spcAft>
                <a:spcPts val="0"/>
              </a:spcAft>
              <a:buNone/>
            </a:pPr>
            <a:r>
              <a:rPr lang="en-GB" sz="1600">
                <a:solidFill>
                  <a:srgbClr val="34A6C1"/>
                </a:solidFill>
              </a:rPr>
              <a:t>There should be greater consideration of use of the data even before data collection to ensure we are capturing the right information. If this is done correctly, it can improve learning and teaching.</a:t>
            </a:r>
            <a:endParaRPr sz="1600">
              <a:solidFill>
                <a:srgbClr val="34A6C1"/>
              </a:solidFill>
            </a:endParaRPr>
          </a:p>
        </p:txBody>
      </p:sp>
      <p:pic>
        <p:nvPicPr>
          <p:cNvPr id="627" name="Google Shape;627;g8d3948e7eb_0_222"/>
          <p:cNvPicPr preferRelativeResize="0"/>
          <p:nvPr/>
        </p:nvPicPr>
        <p:blipFill rotWithShape="1">
          <a:blip r:embed="rId3">
            <a:alphaModFix/>
          </a:blip>
          <a:srcRect b="0" l="0" r="0" t="0"/>
          <a:stretch/>
        </p:blipFill>
        <p:spPr>
          <a:xfrm>
            <a:off x="355501" y="538250"/>
            <a:ext cx="2603400" cy="2603400"/>
          </a:xfrm>
          <a:prstGeom prst="ellipse">
            <a:avLst/>
          </a:prstGeom>
          <a:noFill/>
          <a:ln>
            <a:noFill/>
          </a:ln>
        </p:spPr>
      </p:pic>
      <p:sp>
        <p:nvSpPr>
          <p:cNvPr id="628" name="Google Shape;628;g8d3948e7eb_0_2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
        <p:nvSpPr>
          <p:cNvPr id="629" name="Google Shape;629;g8d3948e7eb_0_222"/>
          <p:cNvSpPr txBox="1"/>
          <p:nvPr/>
        </p:nvSpPr>
        <p:spPr>
          <a:xfrm>
            <a:off x="355500" y="3256625"/>
            <a:ext cx="3000000" cy="145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Mrs.</a:t>
            </a:r>
            <a:r>
              <a:rPr lang="en-GB" sz="1800">
                <a:solidFill>
                  <a:schemeClr val="lt1"/>
                </a:solidFill>
                <a:latin typeface="Calibri"/>
                <a:ea typeface="Calibri"/>
                <a:cs typeface="Calibri"/>
                <a:sym typeface="Calibri"/>
              </a:rPr>
              <a:t> Esme </a:t>
            </a:r>
            <a:r>
              <a:rPr lang="en-GB" sz="1800">
                <a:solidFill>
                  <a:schemeClr val="lt1"/>
                </a:solidFill>
                <a:latin typeface="Calibri"/>
                <a:ea typeface="Calibri"/>
                <a:cs typeface="Calibri"/>
                <a:sym typeface="Calibri"/>
                <a:extLst>
                  <a:ext uri="http://customooxmlschemas.google.com/">
                    <go:slidesCustomData xmlns:go="http://customooxmlschemas.google.com/" textRoundtripDataId="18"/>
                  </a:ext>
                </a:extLst>
              </a:rPr>
              <a:t>Kadzamira</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University of Malawi </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Chancellor College, School of Education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33" name="Shape 633"/>
        <p:cNvGrpSpPr/>
        <p:nvPr/>
      </p:nvGrpSpPr>
      <p:grpSpPr>
        <a:xfrm>
          <a:off x="0" y="0"/>
          <a:ext cx="0" cy="0"/>
          <a:chOff x="0" y="0"/>
          <a:chExt cx="0" cy="0"/>
        </a:xfrm>
      </p:grpSpPr>
      <p:sp>
        <p:nvSpPr>
          <p:cNvPr id="634" name="Google Shape;634;g91fd742040_2_6"/>
          <p:cNvSpPr/>
          <p:nvPr/>
        </p:nvSpPr>
        <p:spPr>
          <a:xfrm flipH="1">
            <a:off x="519400" y="745275"/>
            <a:ext cx="4043700" cy="2952000"/>
          </a:xfrm>
          <a:prstGeom prst="wedgeEllipseCallout">
            <a:avLst>
              <a:gd fmla="val -19416" name="adj1"/>
              <a:gd fmla="val 5820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g91fd742040_2_6"/>
          <p:cNvSpPr txBox="1"/>
          <p:nvPr/>
        </p:nvSpPr>
        <p:spPr>
          <a:xfrm>
            <a:off x="5676725" y="3398975"/>
            <a:ext cx="2416200" cy="77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Dr. Hugues Moussy</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Head of Research &amp; Development </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UNESCO</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a:solidFill>
                <a:srgbClr val="FFFFFF"/>
              </a:solidFill>
            </a:endParaRPr>
          </a:p>
        </p:txBody>
      </p:sp>
      <p:sp>
        <p:nvSpPr>
          <p:cNvPr id="636" name="Google Shape;636;g91fd742040_2_6"/>
          <p:cNvSpPr txBox="1"/>
          <p:nvPr/>
        </p:nvSpPr>
        <p:spPr>
          <a:xfrm>
            <a:off x="519400" y="1413525"/>
            <a:ext cx="3820500" cy="13107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GB" sz="1600">
                <a:solidFill>
                  <a:srgbClr val="34A6C1"/>
                </a:solidFill>
              </a:rPr>
              <a:t>There should be increased equality in data </a:t>
            </a:r>
            <a:r>
              <a:rPr lang="en-GB" sz="1600">
                <a:solidFill>
                  <a:srgbClr val="34A6C1"/>
                </a:solidFill>
              </a:rPr>
              <a:t>availability</a:t>
            </a:r>
            <a:r>
              <a:rPr lang="en-GB" sz="1600">
                <a:solidFill>
                  <a:srgbClr val="34A6C1"/>
                </a:solidFill>
              </a:rPr>
              <a:t> and access. How can we incentivise/encourage data sharing for those who don’t necessarily see the benefit in </a:t>
            </a:r>
            <a:r>
              <a:rPr lang="en-GB" sz="1600">
                <a:solidFill>
                  <a:srgbClr val="34A6C1"/>
                </a:solidFill>
              </a:rPr>
              <a:t>opening</a:t>
            </a:r>
            <a:r>
              <a:rPr lang="en-GB" sz="1600">
                <a:solidFill>
                  <a:srgbClr val="34A6C1"/>
                </a:solidFill>
              </a:rPr>
              <a:t> up their data?</a:t>
            </a:r>
            <a:endParaRPr sz="1600">
              <a:solidFill>
                <a:srgbClr val="34A6C1"/>
              </a:solidFill>
            </a:endParaRPr>
          </a:p>
          <a:p>
            <a:pPr indent="0" lvl="0" marL="0" rtl="0" algn="l">
              <a:spcBef>
                <a:spcPts val="0"/>
              </a:spcBef>
              <a:spcAft>
                <a:spcPts val="0"/>
              </a:spcAft>
              <a:buNone/>
            </a:pPr>
            <a:r>
              <a:t/>
            </a:r>
            <a:endParaRPr>
              <a:solidFill>
                <a:srgbClr val="FFFFFF"/>
              </a:solidFill>
            </a:endParaRPr>
          </a:p>
        </p:txBody>
      </p:sp>
      <p:pic>
        <p:nvPicPr>
          <p:cNvPr id="637" name="Google Shape;637;g91fd742040_2_6"/>
          <p:cNvPicPr preferRelativeResize="0"/>
          <p:nvPr/>
        </p:nvPicPr>
        <p:blipFill rotWithShape="1">
          <a:blip r:embed="rId3">
            <a:alphaModFix/>
          </a:blip>
          <a:srcRect b="3025" l="0" r="0" t="3025"/>
          <a:stretch/>
        </p:blipFill>
        <p:spPr>
          <a:xfrm>
            <a:off x="5489576" y="525400"/>
            <a:ext cx="2603400" cy="2603400"/>
          </a:xfrm>
          <a:prstGeom prst="ellipse">
            <a:avLst/>
          </a:prstGeom>
          <a:noFill/>
          <a:ln>
            <a:noFill/>
          </a:ln>
        </p:spPr>
      </p:pic>
      <p:sp>
        <p:nvSpPr>
          <p:cNvPr id="638" name="Google Shape;638;g91fd742040_2_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42" name="Shape 642"/>
        <p:cNvGrpSpPr/>
        <p:nvPr/>
      </p:nvGrpSpPr>
      <p:grpSpPr>
        <a:xfrm>
          <a:off x="0" y="0"/>
          <a:ext cx="0" cy="0"/>
          <a:chOff x="0" y="0"/>
          <a:chExt cx="0" cy="0"/>
        </a:xfrm>
      </p:grpSpPr>
      <p:sp>
        <p:nvSpPr>
          <p:cNvPr id="643" name="Google Shape;643;g8d3948e7eb_0_234"/>
          <p:cNvSpPr/>
          <p:nvPr/>
        </p:nvSpPr>
        <p:spPr>
          <a:xfrm>
            <a:off x="4021475" y="550975"/>
            <a:ext cx="4499100" cy="3170700"/>
          </a:xfrm>
          <a:prstGeom prst="wedgeEllipseCallout">
            <a:avLst>
              <a:gd fmla="val -19416" name="adj1"/>
              <a:gd fmla="val 5820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g8d3948e7eb_0_234"/>
          <p:cNvSpPr txBox="1"/>
          <p:nvPr/>
        </p:nvSpPr>
        <p:spPr>
          <a:xfrm>
            <a:off x="434375" y="3469225"/>
            <a:ext cx="3853800" cy="119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Dr. Moses Ngware</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Senior Research Scientist</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African Population and Health Research Center (APHRC)</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a:solidFill>
                <a:srgbClr val="FFFFFF"/>
              </a:solidFill>
            </a:endParaRPr>
          </a:p>
        </p:txBody>
      </p:sp>
      <p:sp>
        <p:nvSpPr>
          <p:cNvPr id="645" name="Google Shape;645;g8d3948e7eb_0_234"/>
          <p:cNvSpPr txBox="1"/>
          <p:nvPr/>
        </p:nvSpPr>
        <p:spPr>
          <a:xfrm>
            <a:off x="3867525" y="788700"/>
            <a:ext cx="4432500" cy="3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solidFill>
                <a:srgbClr val="FFFFFF"/>
              </a:solidFill>
            </a:endParaRPr>
          </a:p>
          <a:p>
            <a:pPr indent="0" lvl="0" marL="0" rtl="0" algn="l">
              <a:spcBef>
                <a:spcPts val="0"/>
              </a:spcBef>
              <a:spcAft>
                <a:spcPts val="0"/>
              </a:spcAft>
              <a:buNone/>
            </a:pPr>
            <a:r>
              <a:t/>
            </a:r>
            <a:endParaRPr>
              <a:solidFill>
                <a:srgbClr val="FFFFFF"/>
              </a:solidFill>
            </a:endParaRPr>
          </a:p>
          <a:p>
            <a:pPr indent="0" lvl="0" marL="457200" rtl="0" algn="l">
              <a:spcBef>
                <a:spcPts val="0"/>
              </a:spcBef>
              <a:spcAft>
                <a:spcPts val="0"/>
              </a:spcAft>
              <a:buNone/>
            </a:pPr>
            <a:r>
              <a:rPr lang="en-GB">
                <a:solidFill>
                  <a:srgbClr val="34A6C1"/>
                </a:solidFill>
              </a:rPr>
              <a:t>Open data in the education sector should be the </a:t>
            </a:r>
            <a:r>
              <a:rPr lang="en-GB">
                <a:solidFill>
                  <a:srgbClr val="34A6C1"/>
                </a:solidFill>
              </a:rPr>
              <a:t>default and not the exception to make access easier for all. Increasing</a:t>
            </a:r>
            <a:r>
              <a:rPr lang="en-GB">
                <a:solidFill>
                  <a:srgbClr val="34A6C1"/>
                </a:solidFill>
              </a:rPr>
              <a:t> access to education data will allow for greater utilisation for decision making. This is a process that will take time, concerted effort and </a:t>
            </a:r>
            <a:r>
              <a:rPr lang="en-GB">
                <a:solidFill>
                  <a:srgbClr val="34A6C1"/>
                </a:solidFill>
              </a:rPr>
              <a:t>collaboration</a:t>
            </a:r>
            <a:r>
              <a:rPr lang="en-GB">
                <a:solidFill>
                  <a:srgbClr val="34A6C1"/>
                </a:solidFill>
              </a:rPr>
              <a:t>.</a:t>
            </a:r>
            <a:endParaRPr>
              <a:solidFill>
                <a:srgbClr val="34A6C1"/>
              </a:solidFill>
            </a:endParaRPr>
          </a:p>
        </p:txBody>
      </p:sp>
      <p:pic>
        <p:nvPicPr>
          <p:cNvPr id="646" name="Google Shape;646;g8d3948e7eb_0_234"/>
          <p:cNvPicPr preferRelativeResize="0"/>
          <p:nvPr/>
        </p:nvPicPr>
        <p:blipFill rotWithShape="1">
          <a:blip r:embed="rId3">
            <a:alphaModFix/>
          </a:blip>
          <a:srcRect b="129" l="0" r="0" t="119"/>
          <a:stretch/>
        </p:blipFill>
        <p:spPr>
          <a:xfrm>
            <a:off x="434376" y="550975"/>
            <a:ext cx="2603400" cy="2603400"/>
          </a:xfrm>
          <a:prstGeom prst="ellipse">
            <a:avLst/>
          </a:prstGeom>
          <a:noFill/>
          <a:ln>
            <a:noFill/>
          </a:ln>
        </p:spPr>
      </p:pic>
      <p:sp>
        <p:nvSpPr>
          <p:cNvPr id="647" name="Google Shape;647;g8d3948e7eb_0_2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51" name="Shape 651"/>
        <p:cNvGrpSpPr/>
        <p:nvPr/>
      </p:nvGrpSpPr>
      <p:grpSpPr>
        <a:xfrm>
          <a:off x="0" y="0"/>
          <a:ext cx="0" cy="0"/>
          <a:chOff x="0" y="0"/>
          <a:chExt cx="0" cy="0"/>
        </a:xfrm>
      </p:grpSpPr>
      <p:sp>
        <p:nvSpPr>
          <p:cNvPr id="652" name="Google Shape;652;g91fd742040_2_13"/>
          <p:cNvSpPr txBox="1"/>
          <p:nvPr/>
        </p:nvSpPr>
        <p:spPr>
          <a:xfrm>
            <a:off x="5199050" y="3268800"/>
            <a:ext cx="3688200" cy="84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Dr. Jean Francois Kobiane</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Associate Professor of Demography</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Institut Supérieur des Sciences de la Population (ISSP), University Joseph Ki-Zerbo, Ouagadougou </a:t>
            </a:r>
            <a:endParaRPr>
              <a:solidFill>
                <a:srgbClr val="FFFFFF"/>
              </a:solidFill>
            </a:endParaRPr>
          </a:p>
        </p:txBody>
      </p:sp>
      <p:pic>
        <p:nvPicPr>
          <p:cNvPr id="653" name="Google Shape;653;g91fd742040_2_13"/>
          <p:cNvPicPr preferRelativeResize="0"/>
          <p:nvPr/>
        </p:nvPicPr>
        <p:blipFill rotWithShape="1">
          <a:blip r:embed="rId3">
            <a:alphaModFix/>
          </a:blip>
          <a:srcRect b="0" l="0" r="0" t="0"/>
          <a:stretch/>
        </p:blipFill>
        <p:spPr>
          <a:xfrm>
            <a:off x="5245151" y="536550"/>
            <a:ext cx="2603400" cy="2603400"/>
          </a:xfrm>
          <a:prstGeom prst="ellipse">
            <a:avLst/>
          </a:prstGeom>
          <a:noFill/>
          <a:ln>
            <a:noFill/>
          </a:ln>
        </p:spPr>
      </p:pic>
      <p:sp>
        <p:nvSpPr>
          <p:cNvPr id="654" name="Google Shape;654;g91fd742040_2_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
        <p:nvSpPr>
          <p:cNvPr id="655" name="Google Shape;655;g91fd742040_2_13"/>
          <p:cNvSpPr/>
          <p:nvPr/>
        </p:nvSpPr>
        <p:spPr>
          <a:xfrm flipH="1">
            <a:off x="283875" y="755225"/>
            <a:ext cx="4043700" cy="2603400"/>
          </a:xfrm>
          <a:prstGeom prst="wedgeEllipseCallout">
            <a:avLst>
              <a:gd fmla="val -19416" name="adj1"/>
              <a:gd fmla="val 5820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g91fd742040_2_13"/>
          <p:cNvSpPr txBox="1"/>
          <p:nvPr/>
        </p:nvSpPr>
        <p:spPr>
          <a:xfrm>
            <a:off x="888750" y="1125300"/>
            <a:ext cx="3332700" cy="2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GB">
                <a:solidFill>
                  <a:srgbClr val="34A6C1"/>
                </a:solidFill>
              </a:rPr>
              <a:t>We should aim to have an </a:t>
            </a:r>
            <a:r>
              <a:rPr lang="en-GB">
                <a:solidFill>
                  <a:srgbClr val="34A6C1"/>
                </a:solidFill>
              </a:rPr>
              <a:t>online</a:t>
            </a:r>
            <a:r>
              <a:rPr lang="en-GB">
                <a:solidFill>
                  <a:srgbClr val="34A6C1"/>
                </a:solidFill>
              </a:rPr>
              <a:t> </a:t>
            </a:r>
            <a:r>
              <a:rPr lang="en-GB">
                <a:solidFill>
                  <a:srgbClr val="34A6C1"/>
                </a:solidFill>
              </a:rPr>
              <a:t>repository</a:t>
            </a:r>
            <a:r>
              <a:rPr lang="en-GB">
                <a:solidFill>
                  <a:srgbClr val="34A6C1"/>
                </a:solidFill>
              </a:rPr>
              <a:t> of education data with </a:t>
            </a:r>
            <a:r>
              <a:rPr lang="en-GB">
                <a:solidFill>
                  <a:srgbClr val="34A6C1"/>
                </a:solidFill>
              </a:rPr>
              <a:t>different</a:t>
            </a:r>
            <a:r>
              <a:rPr lang="en-GB">
                <a:solidFill>
                  <a:srgbClr val="34A6C1"/>
                </a:solidFill>
              </a:rPr>
              <a:t> levels of access for users. </a:t>
            </a:r>
            <a:endParaRPr>
              <a:solidFill>
                <a:srgbClr val="34A6C1"/>
              </a:solidFill>
            </a:endParaRPr>
          </a:p>
          <a:p>
            <a:pPr indent="0" lvl="0" marL="0" rtl="0" algn="l">
              <a:spcBef>
                <a:spcPts val="0"/>
              </a:spcBef>
              <a:spcAft>
                <a:spcPts val="0"/>
              </a:spcAft>
              <a:buNone/>
            </a:pPr>
            <a:r>
              <a:rPr lang="en-GB">
                <a:solidFill>
                  <a:srgbClr val="34A6C1"/>
                </a:solidFill>
              </a:rPr>
              <a:t>We should also work with the wider </a:t>
            </a:r>
            <a:r>
              <a:rPr lang="en-GB">
                <a:solidFill>
                  <a:srgbClr val="34A6C1"/>
                </a:solidFill>
              </a:rPr>
              <a:t>ecosystem</a:t>
            </a:r>
            <a:r>
              <a:rPr lang="en-GB">
                <a:solidFill>
                  <a:srgbClr val="34A6C1"/>
                </a:solidFill>
              </a:rPr>
              <a:t> of education data stakeholders/collectors.</a:t>
            </a:r>
            <a:endParaRPr>
              <a:solidFill>
                <a:srgbClr val="34A6C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60" name="Shape 660"/>
        <p:cNvGrpSpPr/>
        <p:nvPr/>
      </p:nvGrpSpPr>
      <p:grpSpPr>
        <a:xfrm>
          <a:off x="0" y="0"/>
          <a:ext cx="0" cy="0"/>
          <a:chOff x="0" y="0"/>
          <a:chExt cx="0" cy="0"/>
        </a:xfrm>
      </p:grpSpPr>
      <p:sp>
        <p:nvSpPr>
          <p:cNvPr id="661" name="Google Shape;661;g91fd742040_2_20"/>
          <p:cNvSpPr/>
          <p:nvPr/>
        </p:nvSpPr>
        <p:spPr>
          <a:xfrm>
            <a:off x="3954825" y="611000"/>
            <a:ext cx="4743600" cy="2999700"/>
          </a:xfrm>
          <a:prstGeom prst="wedgeEllipseCallout">
            <a:avLst>
              <a:gd fmla="val -30562" name="adj1"/>
              <a:gd fmla="val 5813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g91fd742040_2_20"/>
          <p:cNvSpPr txBox="1"/>
          <p:nvPr/>
        </p:nvSpPr>
        <p:spPr>
          <a:xfrm>
            <a:off x="534900" y="3354500"/>
            <a:ext cx="2937000" cy="82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Dr. Mo Adefeso-Olateju</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Managing Director</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lt1"/>
                </a:solidFill>
                <a:latin typeface="Calibri"/>
                <a:ea typeface="Calibri"/>
                <a:cs typeface="Calibri"/>
                <a:sym typeface="Calibri"/>
              </a:rPr>
              <a:t>Education Partnership Centre</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a:solidFill>
                <a:srgbClr val="FFFFFF"/>
              </a:solidFill>
            </a:endParaRPr>
          </a:p>
        </p:txBody>
      </p:sp>
      <p:pic>
        <p:nvPicPr>
          <p:cNvPr id="663" name="Google Shape;663;g91fd742040_2_20"/>
          <p:cNvPicPr preferRelativeResize="0"/>
          <p:nvPr/>
        </p:nvPicPr>
        <p:blipFill rotWithShape="1">
          <a:blip r:embed="rId3">
            <a:alphaModFix/>
          </a:blip>
          <a:srcRect b="0" l="0" r="0" t="0"/>
          <a:stretch/>
        </p:blipFill>
        <p:spPr>
          <a:xfrm>
            <a:off x="534901" y="495925"/>
            <a:ext cx="2603400" cy="2603400"/>
          </a:xfrm>
          <a:prstGeom prst="ellipse">
            <a:avLst/>
          </a:prstGeom>
          <a:noFill/>
          <a:ln>
            <a:noFill/>
          </a:ln>
        </p:spPr>
      </p:pic>
      <p:sp>
        <p:nvSpPr>
          <p:cNvPr id="664" name="Google Shape;664;g91fd742040_2_20"/>
          <p:cNvSpPr txBox="1"/>
          <p:nvPr/>
        </p:nvSpPr>
        <p:spPr>
          <a:xfrm>
            <a:off x="4145250" y="1131575"/>
            <a:ext cx="4188000" cy="19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a:p>
            <a:pPr indent="0" lvl="0" marL="457200" rtl="0" algn="l">
              <a:spcBef>
                <a:spcPts val="0"/>
              </a:spcBef>
              <a:spcAft>
                <a:spcPts val="0"/>
              </a:spcAft>
              <a:buNone/>
            </a:pPr>
            <a:r>
              <a:rPr lang="en-GB">
                <a:solidFill>
                  <a:srgbClr val="34A6C1"/>
                </a:solidFill>
              </a:rPr>
              <a:t>We should put in place </a:t>
            </a:r>
            <a:r>
              <a:rPr lang="en-GB">
                <a:solidFill>
                  <a:srgbClr val="34A6C1"/>
                </a:solidFill>
              </a:rPr>
              <a:t>Applied Research centres to help solve the </a:t>
            </a:r>
            <a:r>
              <a:rPr lang="en-GB">
                <a:solidFill>
                  <a:srgbClr val="34A6C1"/>
                </a:solidFill>
              </a:rPr>
              <a:t>existing</a:t>
            </a:r>
            <a:r>
              <a:rPr lang="en-GB">
                <a:solidFill>
                  <a:srgbClr val="34A6C1"/>
                </a:solidFill>
              </a:rPr>
              <a:t> problems in the education sector </a:t>
            </a:r>
            <a:r>
              <a:rPr lang="en-GB">
                <a:solidFill>
                  <a:srgbClr val="34A6C1"/>
                </a:solidFill>
              </a:rPr>
              <a:t>and strengthen their capacities in making use of that data to improve education in Africa.</a:t>
            </a:r>
            <a:r>
              <a:rPr lang="en-GB">
                <a:solidFill>
                  <a:srgbClr val="34A6C1"/>
                </a:solidFill>
              </a:rPr>
              <a:t> This will help to bridge the gap between research and policy. </a:t>
            </a:r>
            <a:endParaRPr>
              <a:solidFill>
                <a:srgbClr val="34A6C1"/>
              </a:solidFill>
            </a:endParaRPr>
          </a:p>
          <a:p>
            <a:pPr indent="0" lvl="0" marL="457200" rtl="0" algn="l">
              <a:spcBef>
                <a:spcPts val="0"/>
              </a:spcBef>
              <a:spcAft>
                <a:spcPts val="0"/>
              </a:spcAft>
              <a:buNone/>
            </a:pPr>
            <a:r>
              <a:t/>
            </a:r>
            <a:endParaRPr>
              <a:solidFill>
                <a:srgbClr val="34A6C1"/>
              </a:solidFill>
            </a:endParaRPr>
          </a:p>
        </p:txBody>
      </p:sp>
      <p:sp>
        <p:nvSpPr>
          <p:cNvPr id="665" name="Google Shape;665;g91fd742040_2_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669" name="Shape 669"/>
        <p:cNvGrpSpPr/>
        <p:nvPr/>
      </p:nvGrpSpPr>
      <p:grpSpPr>
        <a:xfrm>
          <a:off x="0" y="0"/>
          <a:ext cx="0" cy="0"/>
          <a:chOff x="0" y="0"/>
          <a:chExt cx="0" cy="0"/>
        </a:xfrm>
      </p:grpSpPr>
      <p:sp>
        <p:nvSpPr>
          <p:cNvPr id="670" name="Google Shape;670;g91fd742040_2_31"/>
          <p:cNvSpPr/>
          <p:nvPr/>
        </p:nvSpPr>
        <p:spPr>
          <a:xfrm flipH="1">
            <a:off x="677650" y="637575"/>
            <a:ext cx="3310500" cy="2179200"/>
          </a:xfrm>
          <a:prstGeom prst="wedgeEllipseCallout">
            <a:avLst>
              <a:gd fmla="val -19416" name="adj1"/>
              <a:gd fmla="val 5820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g91fd742040_2_31"/>
          <p:cNvSpPr txBox="1"/>
          <p:nvPr/>
        </p:nvSpPr>
        <p:spPr>
          <a:xfrm>
            <a:off x="5354975" y="3278800"/>
            <a:ext cx="2097300" cy="82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Dr. Björn Haßler</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Director of Research</a:t>
            </a:r>
            <a:endParaRPr sz="18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GB" sz="1800">
                <a:solidFill>
                  <a:schemeClr val="lt1"/>
                </a:solidFill>
                <a:latin typeface="Calibri"/>
                <a:ea typeface="Calibri"/>
                <a:cs typeface="Calibri"/>
                <a:sym typeface="Calibri"/>
              </a:rPr>
              <a:t>EdTech Hub</a:t>
            </a:r>
            <a:r>
              <a:rPr lang="en-GB"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a:solidFill>
                <a:srgbClr val="FFFFFF"/>
              </a:solidFill>
            </a:endParaRPr>
          </a:p>
        </p:txBody>
      </p:sp>
      <p:sp>
        <p:nvSpPr>
          <p:cNvPr id="672" name="Google Shape;672;g91fd742040_2_31"/>
          <p:cNvSpPr txBox="1"/>
          <p:nvPr/>
        </p:nvSpPr>
        <p:spPr>
          <a:xfrm>
            <a:off x="1035850" y="637575"/>
            <a:ext cx="2876100" cy="168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2900">
              <a:solidFill>
                <a:schemeClr val="lt1"/>
              </a:solidFill>
            </a:endParaRPr>
          </a:p>
          <a:p>
            <a:pPr indent="0" lvl="0" marL="0" rtl="0" algn="l">
              <a:spcBef>
                <a:spcPts val="0"/>
              </a:spcBef>
              <a:spcAft>
                <a:spcPts val="0"/>
              </a:spcAft>
              <a:buClr>
                <a:schemeClr val="dk1"/>
              </a:buClr>
              <a:buSzPts val="1100"/>
              <a:buFont typeface="Arial"/>
              <a:buNone/>
            </a:pPr>
            <a:r>
              <a:t/>
            </a:r>
            <a:endParaRPr>
              <a:solidFill>
                <a:schemeClr val="lt1"/>
              </a:solidFill>
            </a:endParaRPr>
          </a:p>
          <a:p>
            <a:pPr indent="0" lvl="0" marL="0" rtl="0" algn="l">
              <a:spcBef>
                <a:spcPts val="0"/>
              </a:spcBef>
              <a:spcAft>
                <a:spcPts val="0"/>
              </a:spcAft>
              <a:buClr>
                <a:schemeClr val="dk1"/>
              </a:buClr>
              <a:buSzPts val="1100"/>
              <a:buFont typeface="Arial"/>
              <a:buNone/>
            </a:pPr>
            <a:r>
              <a:rPr lang="en-GB">
                <a:solidFill>
                  <a:srgbClr val="34A6C1"/>
                </a:solidFill>
              </a:rPr>
              <a:t>Let us maintain this momentum and energy to build better data infrastructure for Africa.</a:t>
            </a:r>
            <a:endParaRPr>
              <a:solidFill>
                <a:srgbClr val="34A6C1"/>
              </a:solidFill>
            </a:endParaRPr>
          </a:p>
          <a:p>
            <a:pPr indent="0" lvl="0" marL="0" rtl="0" algn="l">
              <a:spcBef>
                <a:spcPts val="0"/>
              </a:spcBef>
              <a:spcAft>
                <a:spcPts val="0"/>
              </a:spcAft>
              <a:buNone/>
            </a:pPr>
            <a:r>
              <a:t/>
            </a:r>
            <a:endParaRPr sz="2900">
              <a:solidFill>
                <a:srgbClr val="FFFFFF"/>
              </a:solidFill>
            </a:endParaRPr>
          </a:p>
        </p:txBody>
      </p:sp>
      <p:pic>
        <p:nvPicPr>
          <p:cNvPr id="673" name="Google Shape;673;g91fd742040_2_31"/>
          <p:cNvPicPr preferRelativeResize="0"/>
          <p:nvPr/>
        </p:nvPicPr>
        <p:blipFill rotWithShape="1">
          <a:blip r:embed="rId3">
            <a:alphaModFix/>
          </a:blip>
          <a:srcRect b="0" l="0" r="0" t="0"/>
          <a:stretch/>
        </p:blipFill>
        <p:spPr>
          <a:xfrm>
            <a:off x="5101926" y="425475"/>
            <a:ext cx="2603400" cy="2603400"/>
          </a:xfrm>
          <a:prstGeom prst="ellipse">
            <a:avLst/>
          </a:prstGeom>
          <a:noFill/>
          <a:ln>
            <a:noFill/>
          </a:ln>
        </p:spPr>
      </p:pic>
      <p:sp>
        <p:nvSpPr>
          <p:cNvPr id="674" name="Google Shape;674;g91fd742040_2_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g91fd742040_2_39"/>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P</a:t>
            </a:r>
            <a:r>
              <a:rPr b="1" lang="en-GB" sz="2700">
                <a:solidFill>
                  <a:srgbClr val="222222"/>
                </a:solidFill>
                <a:highlight>
                  <a:schemeClr val="lt1"/>
                </a:highlight>
                <a:latin typeface="Open Sans"/>
                <a:ea typeface="Open Sans"/>
                <a:cs typeface="Open Sans"/>
                <a:sym typeface="Open Sans"/>
              </a:rPr>
              <a:t>ost-webinar survey</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680" name="Google Shape;680;g91fd742040_2_39"/>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681" name="Google Shape;681;g91fd742040_2_39"/>
          <p:cNvSpPr/>
          <p:nvPr/>
        </p:nvSpPr>
        <p:spPr>
          <a:xfrm>
            <a:off x="493178" y="168965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The event was very informative and well organised!</a:t>
            </a:r>
            <a:endParaRPr b="1" sz="1600">
              <a:solidFill>
                <a:srgbClr val="0097A7"/>
              </a:solidFill>
              <a:latin typeface="Open Sans"/>
              <a:ea typeface="Open Sans"/>
              <a:cs typeface="Open Sans"/>
              <a:sym typeface="Open Sans"/>
            </a:endParaRPr>
          </a:p>
        </p:txBody>
      </p:sp>
      <p:sp>
        <p:nvSpPr>
          <p:cNvPr id="682" name="Google Shape;682;g91fd742040_2_39"/>
          <p:cNvSpPr/>
          <p:nvPr/>
        </p:nvSpPr>
        <p:spPr>
          <a:xfrm>
            <a:off x="3298598" y="1685227"/>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Very pleased with the diversity of the stakeholders.</a:t>
            </a:r>
            <a:endParaRPr b="1" sz="1600">
              <a:solidFill>
                <a:srgbClr val="0097A7"/>
              </a:solidFill>
              <a:latin typeface="Open Sans"/>
              <a:ea typeface="Open Sans"/>
              <a:cs typeface="Open Sans"/>
              <a:sym typeface="Open Sans"/>
            </a:endParaRPr>
          </a:p>
        </p:txBody>
      </p:sp>
      <p:sp>
        <p:nvSpPr>
          <p:cNvPr id="683" name="Google Shape;683;g91fd742040_2_39"/>
          <p:cNvSpPr/>
          <p:nvPr/>
        </p:nvSpPr>
        <p:spPr>
          <a:xfrm>
            <a:off x="493175" y="3327393"/>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0097A7"/>
                </a:solidFill>
                <a:latin typeface="Open Sans"/>
                <a:ea typeface="Open Sans"/>
                <a:cs typeface="Open Sans"/>
                <a:sym typeface="Open Sans"/>
              </a:rPr>
              <a:t>Good time management. Time allocated was just enough to tease out the critical issues.</a:t>
            </a:r>
            <a:endParaRPr b="1" sz="1600">
              <a:solidFill>
                <a:srgbClr val="0097A7"/>
              </a:solidFill>
              <a:latin typeface="Open Sans"/>
              <a:ea typeface="Open Sans"/>
              <a:cs typeface="Open Sans"/>
              <a:sym typeface="Open Sans"/>
            </a:endParaRPr>
          </a:p>
        </p:txBody>
      </p:sp>
      <p:sp>
        <p:nvSpPr>
          <p:cNvPr id="684" name="Google Shape;684;g91fd742040_2_39"/>
          <p:cNvSpPr/>
          <p:nvPr/>
        </p:nvSpPr>
        <p:spPr>
          <a:xfrm>
            <a:off x="3328853" y="3318542"/>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0097A7"/>
                </a:solidFill>
                <a:latin typeface="Open Sans"/>
                <a:ea typeface="Open Sans"/>
                <a:cs typeface="Open Sans"/>
                <a:sym typeface="Open Sans"/>
              </a:rPr>
              <a:t>Great presentations from the speakers: Dr. Samuel Asare and Obadah Diab.</a:t>
            </a:r>
            <a:endParaRPr b="1" sz="1600">
              <a:solidFill>
                <a:srgbClr val="0097A7"/>
              </a:solidFill>
              <a:latin typeface="Open Sans"/>
              <a:ea typeface="Open Sans"/>
              <a:cs typeface="Open Sans"/>
              <a:sym typeface="Open Sans"/>
            </a:endParaRPr>
          </a:p>
        </p:txBody>
      </p:sp>
      <p:sp>
        <p:nvSpPr>
          <p:cNvPr id="685" name="Google Shape;685;g91fd742040_2_3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686" name="Google Shape;686;g91fd742040_2_39"/>
          <p:cNvSpPr txBox="1"/>
          <p:nvPr/>
        </p:nvSpPr>
        <p:spPr>
          <a:xfrm>
            <a:off x="493175" y="990600"/>
            <a:ext cx="86127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0097A7"/>
                </a:solidFill>
              </a:rPr>
              <a:t>These are some of the responses based on our post-webinar survey</a:t>
            </a:r>
            <a:endParaRPr b="1">
              <a:solidFill>
                <a:srgbClr val="0097A7"/>
              </a:solidFill>
            </a:endParaRPr>
          </a:p>
        </p:txBody>
      </p:sp>
      <p:sp>
        <p:nvSpPr>
          <p:cNvPr id="687" name="Google Shape;687;g91fd742040_2_39"/>
          <p:cNvSpPr/>
          <p:nvPr/>
        </p:nvSpPr>
        <p:spPr>
          <a:xfrm>
            <a:off x="6164523" y="1710677"/>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GB">
                <a:solidFill>
                  <a:srgbClr val="0097A7"/>
                </a:solidFill>
                <a:latin typeface="Open Sans"/>
                <a:ea typeface="Open Sans"/>
                <a:cs typeface="Open Sans"/>
                <a:sym typeface="Open Sans"/>
              </a:rPr>
              <a:t>The break out sessions were very well structured and facilitated. </a:t>
            </a:r>
            <a:endParaRPr b="1" sz="1600">
              <a:solidFill>
                <a:srgbClr val="0097A7"/>
              </a:solidFill>
              <a:latin typeface="Open Sans"/>
              <a:ea typeface="Open Sans"/>
              <a:cs typeface="Open Sans"/>
              <a:sym typeface="Open Sans"/>
            </a:endParaRPr>
          </a:p>
        </p:txBody>
      </p:sp>
      <p:sp>
        <p:nvSpPr>
          <p:cNvPr id="688" name="Google Shape;688;g91fd742040_2_39"/>
          <p:cNvSpPr/>
          <p:nvPr/>
        </p:nvSpPr>
        <p:spPr>
          <a:xfrm>
            <a:off x="6194778" y="3343992"/>
            <a:ext cx="2544900" cy="1368600"/>
          </a:xfrm>
          <a:prstGeom prst="roundRect">
            <a:avLst>
              <a:gd fmla="val 16667" name="adj"/>
            </a:avLst>
          </a:prstGeom>
          <a:solidFill>
            <a:srgbClr val="0097A7">
              <a:alpha val="30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GB">
                <a:solidFill>
                  <a:srgbClr val="0097A7"/>
                </a:solidFill>
                <a:latin typeface="Open Sans"/>
                <a:ea typeface="Open Sans"/>
                <a:cs typeface="Open Sans"/>
                <a:sym typeface="Open Sans"/>
              </a:rPr>
              <a:t>Allocate more time for Q&amp;A and breakout sessions to go deeper into the issues.</a:t>
            </a:r>
            <a:endParaRPr b="1">
              <a:solidFill>
                <a:srgbClr val="0097A7"/>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t/>
            </a:r>
            <a:endParaRPr b="1">
              <a:solidFill>
                <a:srgbClr val="0097A7"/>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g8d3948e7eb_0_261"/>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Thematic working groups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694" name="Google Shape;694;g8d3948e7eb_0_261"/>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695" name="Google Shape;695;g8d3948e7eb_0_261"/>
          <p:cNvSpPr txBox="1"/>
          <p:nvPr>
            <p:ph idx="12" type="sldNum"/>
          </p:nvPr>
        </p:nvSpPr>
        <p:spPr>
          <a:xfrm>
            <a:off x="6457950" y="4888981"/>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696" name="Google Shape;696;g8d3948e7eb_0_261"/>
          <p:cNvSpPr txBox="1"/>
          <p:nvPr/>
        </p:nvSpPr>
        <p:spPr>
          <a:xfrm>
            <a:off x="165300" y="920475"/>
            <a:ext cx="86610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34A6C1"/>
                </a:solidFill>
                <a:latin typeface="Open Sans"/>
                <a:ea typeface="Open Sans"/>
                <a:cs typeface="Open Sans"/>
                <a:sym typeface="Open Sans"/>
              </a:rPr>
              <a:t>At the end of the webinar, three thematic working groups were set up going forward.</a:t>
            </a:r>
            <a:endParaRPr b="1">
              <a:solidFill>
                <a:srgbClr val="34A6C1"/>
              </a:solidFill>
              <a:latin typeface="Open Sans"/>
              <a:ea typeface="Open Sans"/>
              <a:cs typeface="Open Sans"/>
              <a:sym typeface="Open Sans"/>
            </a:endParaRPr>
          </a:p>
        </p:txBody>
      </p:sp>
      <p:graphicFrame>
        <p:nvGraphicFramePr>
          <p:cNvPr id="697" name="Google Shape;697;g8d3948e7eb_0_261"/>
          <p:cNvGraphicFramePr/>
          <p:nvPr/>
        </p:nvGraphicFramePr>
        <p:xfrm>
          <a:off x="226509" y="1281063"/>
          <a:ext cx="3000000" cy="3000000"/>
        </p:xfrm>
        <a:graphic>
          <a:graphicData uri="http://schemas.openxmlformats.org/drawingml/2006/table">
            <a:tbl>
              <a:tblPr>
                <a:noFill/>
                <a:tableStyleId>{C06CEBE5-913A-4755-8C02-FB76FF77566A}</a:tableStyleId>
              </a:tblPr>
              <a:tblGrid>
                <a:gridCol w="2862150"/>
                <a:gridCol w="2971250"/>
                <a:gridCol w="2846075"/>
              </a:tblGrid>
              <a:tr h="625025">
                <a:tc>
                  <a:txBody>
                    <a:bodyPr/>
                    <a:lstStyle/>
                    <a:p>
                      <a:pPr indent="0" lvl="0" marL="0" rtl="0" algn="l">
                        <a:lnSpc>
                          <a:spcPct val="115000"/>
                        </a:lnSpc>
                        <a:spcBef>
                          <a:spcPts val="0"/>
                        </a:spcBef>
                        <a:spcAft>
                          <a:spcPts val="0"/>
                        </a:spcAft>
                        <a:buNone/>
                      </a:pPr>
                      <a:r>
                        <a:rPr b="1" lang="en-GB" sz="1200">
                          <a:solidFill>
                            <a:srgbClr val="FFFFFF"/>
                          </a:solidFill>
                          <a:latin typeface="Open Sans"/>
                          <a:ea typeface="Open Sans"/>
                          <a:cs typeface="Open Sans"/>
                          <a:sym typeface="Open Sans"/>
                        </a:rPr>
                        <a:t>Data accessibility and analysis</a:t>
                      </a:r>
                      <a:endParaRPr b="1" sz="12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n-GB" sz="1000">
                          <a:solidFill>
                            <a:srgbClr val="FFFFFF"/>
                          </a:solidFill>
                          <a:latin typeface="Open Sans"/>
                          <a:ea typeface="Open Sans"/>
                          <a:cs typeface="Open Sans"/>
                          <a:sym typeface="Open Sans"/>
                        </a:rPr>
                        <a:t>• Finding and sharing data</a:t>
                      </a:r>
                      <a:endParaRPr sz="10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GB" sz="1000">
                          <a:solidFill>
                            <a:srgbClr val="FFFFFF"/>
                          </a:solidFill>
                          <a:latin typeface="Open Sans"/>
                          <a:ea typeface="Open Sans"/>
                          <a:cs typeface="Open Sans"/>
                          <a:sym typeface="Open Sans"/>
                        </a:rPr>
                        <a:t>• Data quality and interoperability</a:t>
                      </a:r>
                      <a:endParaRPr b="1" sz="1100">
                        <a:solidFill>
                          <a:srgbClr val="FFFFFF"/>
                        </a:solidFill>
                        <a:latin typeface="Open Sans"/>
                        <a:ea typeface="Open Sans"/>
                        <a:cs typeface="Open Sans"/>
                        <a:sym typeface="Open Sans"/>
                      </a:endParaRPr>
                    </a:p>
                  </a:txBody>
                  <a:tcPr marT="91425" marB="91425" marR="91425" marL="91425">
                    <a:solidFill>
                      <a:srgbClr val="027E8B"/>
                    </a:solidFill>
                  </a:tcPr>
                </a:tc>
                <a:tc>
                  <a:txBody>
                    <a:bodyPr/>
                    <a:lstStyle/>
                    <a:p>
                      <a:pPr indent="0" lvl="0" marL="0" rtl="0" algn="l">
                        <a:lnSpc>
                          <a:spcPct val="115000"/>
                        </a:lnSpc>
                        <a:spcBef>
                          <a:spcPts val="0"/>
                        </a:spcBef>
                        <a:spcAft>
                          <a:spcPts val="0"/>
                        </a:spcAft>
                        <a:buNone/>
                      </a:pPr>
                      <a:r>
                        <a:rPr b="1" lang="en-GB" sz="1200">
                          <a:solidFill>
                            <a:srgbClr val="FFFFFF"/>
                          </a:solidFill>
                          <a:latin typeface="Open Sans"/>
                          <a:ea typeface="Open Sans"/>
                          <a:cs typeface="Open Sans"/>
                          <a:sym typeface="Open Sans"/>
                        </a:rPr>
                        <a:t>Data utilization</a:t>
                      </a:r>
                      <a:endParaRPr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n-GB" sz="1000">
                          <a:solidFill>
                            <a:srgbClr val="FFFFFF"/>
                          </a:solidFill>
                          <a:latin typeface="Open Sans"/>
                          <a:ea typeface="Open Sans"/>
                          <a:cs typeface="Open Sans"/>
                          <a:sym typeface="Open Sans"/>
                        </a:rPr>
                        <a:t>• Relevance and packaging</a:t>
                      </a:r>
                      <a:endParaRPr sz="10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GB" sz="1000">
                          <a:solidFill>
                            <a:srgbClr val="FFFFFF"/>
                          </a:solidFill>
                          <a:latin typeface="Open Sans"/>
                          <a:ea typeface="Open Sans"/>
                          <a:cs typeface="Open Sans"/>
                          <a:sym typeface="Open Sans"/>
                        </a:rPr>
                        <a:t>• Nurturing evidence use cultures</a:t>
                      </a:r>
                      <a:endParaRPr sz="1300">
                        <a:solidFill>
                          <a:srgbClr val="FFFFFF"/>
                        </a:solidFill>
                        <a:latin typeface="Open Sans"/>
                        <a:ea typeface="Open Sans"/>
                        <a:cs typeface="Open Sans"/>
                        <a:sym typeface="Open Sans"/>
                      </a:endParaRPr>
                    </a:p>
                  </a:txBody>
                  <a:tcPr marT="91425" marB="91425" marR="91425" marL="91425">
                    <a:solidFill>
                      <a:srgbClr val="0097A7"/>
                    </a:solidFill>
                  </a:tcPr>
                </a:tc>
                <a:tc>
                  <a:txBody>
                    <a:bodyPr/>
                    <a:lstStyle/>
                    <a:p>
                      <a:pPr indent="0" lvl="0" marL="0" rtl="0" algn="l">
                        <a:lnSpc>
                          <a:spcPct val="115000"/>
                        </a:lnSpc>
                        <a:spcBef>
                          <a:spcPts val="0"/>
                        </a:spcBef>
                        <a:spcAft>
                          <a:spcPts val="0"/>
                        </a:spcAft>
                        <a:buNone/>
                      </a:pPr>
                      <a:r>
                        <a:rPr b="1" lang="en-GB" sz="1200">
                          <a:solidFill>
                            <a:srgbClr val="FFFFFF"/>
                          </a:solidFill>
                          <a:latin typeface="Open Sans"/>
                          <a:ea typeface="Open Sans"/>
                          <a:cs typeface="Open Sans"/>
                          <a:sym typeface="Open Sans"/>
                        </a:rPr>
                        <a:t>Data capacities</a:t>
                      </a:r>
                      <a:endParaRPr b="1" sz="12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n-GB" sz="1000">
                          <a:solidFill>
                            <a:srgbClr val="FFFFFF"/>
                          </a:solidFill>
                          <a:latin typeface="Open Sans"/>
                          <a:ea typeface="Open Sans"/>
                          <a:cs typeface="Open Sans"/>
                          <a:sym typeface="Open Sans"/>
                        </a:rPr>
                        <a:t>• Capacities for scale and quality</a:t>
                      </a:r>
                      <a:endParaRPr sz="10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GB" sz="1000">
                          <a:solidFill>
                            <a:srgbClr val="FFFFFF"/>
                          </a:solidFill>
                          <a:latin typeface="Open Sans"/>
                          <a:ea typeface="Open Sans"/>
                          <a:cs typeface="Open Sans"/>
                          <a:sym typeface="Open Sans"/>
                        </a:rPr>
                        <a:t>• Capacities for analysis and packaging</a:t>
                      </a:r>
                      <a:endParaRPr b="1" sz="1100">
                        <a:solidFill>
                          <a:srgbClr val="FFFFFF"/>
                        </a:solidFill>
                        <a:latin typeface="Open Sans"/>
                        <a:ea typeface="Open Sans"/>
                        <a:cs typeface="Open Sans"/>
                        <a:sym typeface="Open Sans"/>
                      </a:endParaRPr>
                    </a:p>
                  </a:txBody>
                  <a:tcPr marT="91425" marB="91425" marR="91425" marL="91425">
                    <a:solidFill>
                      <a:srgbClr val="75B4C3"/>
                    </a:solidFill>
                  </a:tcPr>
                </a:tc>
              </a:tr>
              <a:tr h="2903300">
                <a:tc>
                  <a:txBody>
                    <a:bodyPr/>
                    <a:lstStyle/>
                    <a:p>
                      <a:pPr indent="0" lvl="0" marL="0" rtl="0" algn="l">
                        <a:spcBef>
                          <a:spcPts val="0"/>
                        </a:spcBef>
                        <a:spcAft>
                          <a:spcPts val="0"/>
                        </a:spcAft>
                        <a:buNone/>
                      </a:pPr>
                      <a:r>
                        <a:rPr lang="en-GB" sz="1000">
                          <a:latin typeface="Open Sans"/>
                          <a:ea typeface="Open Sans"/>
                          <a:cs typeface="Open Sans"/>
                          <a:sym typeface="Open Sans"/>
                        </a:rPr>
                        <a:t>Obadah Diab (OCHA Centre for </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Humanitarian Data)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Sosthene Guei (TRECC/JF)</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Taskeen (Edtech Hub)</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Pauline Rose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Philippe Gafishi (PARIS21)</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David Maxwell Bessah(Ghana Statistical Service)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Samuel Agyapong (ESSA)</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Maurice Mutisya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Peter Wanjohi (Kenya National Bureau of Statistics)</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Purity Ngina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Jamie Proctor</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Esme Kadzamira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Samuel Asare (ESSA)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Jean-Francois</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Joyce Malombe</a:t>
                      </a:r>
                      <a:endParaRPr sz="10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rPr lang="en-GB" sz="1000">
                          <a:latin typeface="Open Sans"/>
                          <a:ea typeface="Open Sans"/>
                          <a:cs typeface="Open Sans"/>
                          <a:sym typeface="Open Sans"/>
                        </a:rPr>
                        <a:t>Margaret Irving (GPE)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Julie Belanger (EPG)</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Modupe Adefeso-Olateju - The Education Partnership (TEP) Centre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Sosthene Guei (TRECC/JF)</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David Maxwell Bessah (Ghana Statistical Service)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Jonas Bausch (Decent Jobs for Youth - ILO)</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Zizi Afrique</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Kerubo Okioga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Dana Schmidt </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Chi-Chi Undie (Population Council)</a:t>
                      </a:r>
                      <a:endParaRPr sz="1000">
                        <a:latin typeface="Open Sans"/>
                        <a:ea typeface="Open Sans"/>
                        <a:cs typeface="Open Sans"/>
                        <a:sym typeface="Open Sans"/>
                      </a:endParaRPr>
                    </a:p>
                    <a:p>
                      <a:pPr indent="0" lvl="0" marL="0" rtl="0" algn="l">
                        <a:spcBef>
                          <a:spcPts val="0"/>
                        </a:spcBef>
                        <a:spcAft>
                          <a:spcPts val="0"/>
                        </a:spcAft>
                        <a:buNone/>
                      </a:pPr>
                      <a:r>
                        <a:rPr lang="en-GB" sz="1000">
                          <a:solidFill>
                            <a:srgbClr val="323130"/>
                          </a:solidFill>
                          <a:highlight>
                            <a:srgbClr val="FFFFFF"/>
                          </a:highlight>
                          <a:latin typeface="Open Sans"/>
                          <a:ea typeface="Open Sans"/>
                          <a:cs typeface="Open Sans"/>
                          <a:sym typeface="Open Sans"/>
                        </a:rPr>
                        <a:t>Hugues Moussy</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Data interoperability platforms (JET Education Services and merSETA - South Africa)</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Björn (EdTech Hub)</a:t>
                      </a:r>
                      <a:endParaRPr sz="10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Joyce Malombe</a:t>
                      </a:r>
                      <a:endParaRPr sz="10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rPr lang="en-GB" sz="1000">
                          <a:latin typeface="Open Sans"/>
                          <a:ea typeface="Open Sans"/>
                          <a:cs typeface="Open Sans"/>
                          <a:sym typeface="Open Sans"/>
                        </a:rPr>
                        <a:t>Obadah Diab </a:t>
                      </a:r>
                      <a:r>
                        <a:rPr lang="en-GB" sz="1000">
                          <a:solidFill>
                            <a:schemeClr val="dk1"/>
                          </a:solidFill>
                          <a:latin typeface="Open Sans"/>
                          <a:ea typeface="Open Sans"/>
                          <a:cs typeface="Open Sans"/>
                          <a:sym typeface="Open Sans"/>
                        </a:rPr>
                        <a:t>(OCHA Centre for Humanitarian Data)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Nodumo Dhlamini (Association of African Universities)</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Kerubo Okioga</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Peter Wanjohi (Kenya National Bureau of Statistics) </a:t>
                      </a:r>
                      <a:endParaRPr sz="1000">
                        <a:latin typeface="Open Sans"/>
                        <a:ea typeface="Open Sans"/>
                        <a:cs typeface="Open Sans"/>
                        <a:sym typeface="Open Sans"/>
                      </a:endParaRPr>
                    </a:p>
                    <a:p>
                      <a:pPr indent="0" lvl="0" marL="0" rtl="0" algn="l">
                        <a:spcBef>
                          <a:spcPts val="0"/>
                        </a:spcBef>
                        <a:spcAft>
                          <a:spcPts val="0"/>
                        </a:spcAft>
                        <a:buNone/>
                      </a:pPr>
                      <a:r>
                        <a:rPr lang="en-GB" sz="1000">
                          <a:latin typeface="Open Sans"/>
                          <a:ea typeface="Open Sans"/>
                          <a:cs typeface="Open Sans"/>
                          <a:sym typeface="Open Sans"/>
                        </a:rPr>
                        <a:t>Björn (EdTech Hub)</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Jean-Francois</a:t>
                      </a:r>
                      <a:endParaRPr sz="10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GB" sz="1000">
                          <a:solidFill>
                            <a:schemeClr val="dk1"/>
                          </a:solidFill>
                          <a:latin typeface="Open Sans"/>
                          <a:ea typeface="Open Sans"/>
                          <a:cs typeface="Open Sans"/>
                          <a:sym typeface="Open Sans"/>
                        </a:rPr>
                        <a:t>Joyce Malombe</a:t>
                      </a:r>
                      <a:endParaRPr sz="1000">
                        <a:solidFill>
                          <a:schemeClr val="dk1"/>
                        </a:solidFill>
                        <a:latin typeface="Open Sans"/>
                        <a:ea typeface="Open Sans"/>
                        <a:cs typeface="Open Sans"/>
                        <a:sym typeface="Open Sans"/>
                      </a:endParaRPr>
                    </a:p>
                  </a:txBody>
                  <a:tcPr marT="91425" marB="91425" marR="91425" marL="91425"/>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g8d3948e7eb_0_267"/>
          <p:cNvSpPr txBox="1"/>
          <p:nvPr/>
        </p:nvSpPr>
        <p:spPr>
          <a:xfrm>
            <a:off x="189025" y="114400"/>
            <a:ext cx="8858100" cy="940800"/>
          </a:xfrm>
          <a:prstGeom prst="rect">
            <a:avLst/>
          </a:prstGeom>
          <a:noFill/>
          <a:ln>
            <a:noFill/>
          </a:ln>
        </p:spPr>
        <p:txBody>
          <a:bodyPr anchorCtr="0" anchor="ctr" bIns="68575" lIns="68575" spcFirstLastPara="1" rIns="68575" wrap="square" tIns="68575">
            <a:noAutofit/>
          </a:bodyPr>
          <a:lstStyle/>
          <a:p>
            <a:pPr indent="0" lvl="0" marL="0" marR="381000" rtl="0" algn="l">
              <a:lnSpc>
                <a:spcPct val="115000"/>
              </a:lnSpc>
              <a:spcBef>
                <a:spcPts val="0"/>
              </a:spcBef>
              <a:spcAft>
                <a:spcPts val="0"/>
              </a:spcAft>
              <a:buClr>
                <a:srgbClr val="000000"/>
              </a:buClr>
              <a:buSzPts val="2700"/>
              <a:buFont typeface="Arial"/>
              <a:buNone/>
            </a:pPr>
            <a:r>
              <a:rPr b="1" lang="en-GB" sz="2700">
                <a:solidFill>
                  <a:srgbClr val="222222"/>
                </a:solidFill>
                <a:highlight>
                  <a:schemeClr val="lt1"/>
                </a:highlight>
                <a:latin typeface="Open Sans"/>
                <a:ea typeface="Open Sans"/>
                <a:cs typeface="Open Sans"/>
                <a:sym typeface="Open Sans"/>
              </a:rPr>
              <a:t>Next Steps</a:t>
            </a:r>
            <a:endParaRPr b="1" i="0" sz="2700" u="none" cap="none" strike="noStrike">
              <a:solidFill>
                <a:srgbClr val="000000"/>
              </a:solidFill>
              <a:highlight>
                <a:srgbClr val="FFFFFF"/>
              </a:highlight>
              <a:latin typeface="Open Sans"/>
              <a:ea typeface="Open Sans"/>
              <a:cs typeface="Open Sans"/>
              <a:sym typeface="Open Sans"/>
            </a:endParaRPr>
          </a:p>
        </p:txBody>
      </p:sp>
      <p:cxnSp>
        <p:nvCxnSpPr>
          <p:cNvPr id="703" name="Google Shape;703;g8d3948e7eb_0_267"/>
          <p:cNvCxnSpPr/>
          <p:nvPr/>
        </p:nvCxnSpPr>
        <p:spPr>
          <a:xfrm>
            <a:off x="226500" y="891190"/>
            <a:ext cx="8943300" cy="0"/>
          </a:xfrm>
          <a:prstGeom prst="straightConnector1">
            <a:avLst/>
          </a:prstGeom>
          <a:noFill/>
          <a:ln cap="flat" cmpd="sng" w="38100">
            <a:solidFill>
              <a:srgbClr val="4CAAC0"/>
            </a:solidFill>
            <a:prstDash val="solid"/>
            <a:round/>
            <a:headEnd len="sm" w="sm" type="none"/>
            <a:tailEnd len="sm" w="sm" type="none"/>
          </a:ln>
        </p:spPr>
      </p:cxnSp>
      <p:sp>
        <p:nvSpPr>
          <p:cNvPr id="704" name="Google Shape;704;g8d3948e7eb_0_26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GB"/>
              <a:t>‹#›</a:t>
            </a:fld>
            <a:endParaRPr/>
          </a:p>
        </p:txBody>
      </p:sp>
      <p:sp>
        <p:nvSpPr>
          <p:cNvPr id="705" name="Google Shape;705;g8d3948e7eb_0_267"/>
          <p:cNvSpPr txBox="1"/>
          <p:nvPr/>
        </p:nvSpPr>
        <p:spPr>
          <a:xfrm>
            <a:off x="226500" y="1052925"/>
            <a:ext cx="8695200" cy="940800"/>
          </a:xfrm>
          <a:prstGeom prst="rect">
            <a:avLst/>
          </a:prstGeom>
          <a:solidFill>
            <a:srgbClr val="34A6C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500">
                <a:solidFill>
                  <a:srgbClr val="FFFFFF"/>
                </a:solidFill>
                <a:latin typeface="Open Sans"/>
                <a:ea typeface="Open Sans"/>
                <a:cs typeface="Open Sans"/>
                <a:sym typeface="Open Sans"/>
              </a:rPr>
              <a:t>T</a:t>
            </a:r>
            <a:r>
              <a:rPr b="1" lang="en-GB" sz="1500">
                <a:solidFill>
                  <a:srgbClr val="FFFFFF"/>
                </a:solidFill>
                <a:latin typeface="Open Sans"/>
                <a:ea typeface="Open Sans"/>
                <a:cs typeface="Open Sans"/>
                <a:sym typeface="Open Sans"/>
              </a:rPr>
              <a:t>his m</a:t>
            </a:r>
            <a:r>
              <a:rPr b="1" lang="en-GB" sz="1500">
                <a:solidFill>
                  <a:srgbClr val="FFFFFF"/>
                </a:solidFill>
                <a:latin typeface="Open Sans"/>
                <a:ea typeface="Open Sans"/>
                <a:cs typeface="Open Sans"/>
                <a:sym typeface="Open Sans"/>
              </a:rPr>
              <a:t>eeting has informed the construction of a collaborative initiative that focuses</a:t>
            </a:r>
            <a:r>
              <a:rPr b="1" lang="en-GB" sz="1500">
                <a:solidFill>
                  <a:srgbClr val="FFFFFF"/>
                </a:solidFill>
                <a:latin typeface="Open Sans"/>
                <a:ea typeface="Open Sans"/>
                <a:cs typeface="Open Sans"/>
                <a:sym typeface="Open Sans"/>
              </a:rPr>
              <a:t> </a:t>
            </a:r>
            <a:r>
              <a:rPr b="1" lang="en-GB" sz="1500">
                <a:solidFill>
                  <a:srgbClr val="FFFFFF"/>
                </a:solidFill>
                <a:latin typeface="Open Sans"/>
                <a:ea typeface="Open Sans"/>
                <a:cs typeface="Open Sans"/>
                <a:sym typeface="Open Sans"/>
              </a:rPr>
              <a:t>on: Data accessibility, Data Use, and Data capacities. Report to be shared not later than Friday August 21st, 2020.</a:t>
            </a:r>
            <a:endParaRPr b="1" sz="1500">
              <a:solidFill>
                <a:srgbClr val="FFFFFF"/>
              </a:solidFill>
              <a:latin typeface="Open Sans"/>
              <a:ea typeface="Open Sans"/>
              <a:cs typeface="Open Sans"/>
              <a:sym typeface="Open Sans"/>
            </a:endParaRPr>
          </a:p>
        </p:txBody>
      </p:sp>
      <p:sp>
        <p:nvSpPr>
          <p:cNvPr id="706" name="Google Shape;706;g8d3948e7eb_0_267"/>
          <p:cNvSpPr txBox="1"/>
          <p:nvPr/>
        </p:nvSpPr>
        <p:spPr>
          <a:xfrm>
            <a:off x="251575" y="2037601"/>
            <a:ext cx="8667900" cy="618900"/>
          </a:xfrm>
          <a:prstGeom prst="rect">
            <a:avLst/>
          </a:prstGeom>
          <a:solidFill>
            <a:srgbClr val="4CAAC0"/>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500">
                <a:solidFill>
                  <a:srgbClr val="FFFFFF"/>
                </a:solidFill>
                <a:latin typeface="Open Sans"/>
                <a:ea typeface="Open Sans"/>
                <a:cs typeface="Open Sans"/>
                <a:sym typeface="Open Sans"/>
              </a:rPr>
              <a:t>The sign-up of interests will be followed up by smaller, more-focused sessions, between August and September 2020</a:t>
            </a:r>
            <a:endParaRPr b="1" sz="1500">
              <a:solidFill>
                <a:srgbClr val="FFFFFF"/>
              </a:solidFill>
              <a:latin typeface="Open Sans"/>
              <a:ea typeface="Open Sans"/>
              <a:cs typeface="Open Sans"/>
              <a:sym typeface="Open Sans"/>
            </a:endParaRPr>
          </a:p>
        </p:txBody>
      </p:sp>
      <p:sp>
        <p:nvSpPr>
          <p:cNvPr id="707" name="Google Shape;707;g8d3948e7eb_0_267"/>
          <p:cNvSpPr txBox="1"/>
          <p:nvPr/>
        </p:nvSpPr>
        <p:spPr>
          <a:xfrm>
            <a:off x="251575" y="2725776"/>
            <a:ext cx="8667900" cy="618900"/>
          </a:xfrm>
          <a:prstGeom prst="rect">
            <a:avLst/>
          </a:prstGeom>
          <a:solidFill>
            <a:srgbClr val="75B4C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500">
                <a:solidFill>
                  <a:srgbClr val="FFFFFF"/>
                </a:solidFill>
                <a:latin typeface="Open Sans"/>
                <a:ea typeface="Open Sans"/>
                <a:cs typeface="Open Sans"/>
                <a:sym typeface="Open Sans"/>
              </a:rPr>
              <a:t>Follow-up meetings to be held with HDX, to explore potential role in catalyzing accessibility to education data</a:t>
            </a:r>
            <a:endParaRPr b="1" sz="1500">
              <a:solidFill>
                <a:srgbClr val="FFFFFF"/>
              </a:solidFill>
              <a:latin typeface="Open Sans"/>
              <a:ea typeface="Open Sans"/>
              <a:cs typeface="Open Sans"/>
              <a:sym typeface="Open Sans"/>
            </a:endParaRPr>
          </a:p>
        </p:txBody>
      </p:sp>
      <p:sp>
        <p:nvSpPr>
          <p:cNvPr id="708" name="Google Shape;708;g8d3948e7eb_0_267"/>
          <p:cNvSpPr txBox="1"/>
          <p:nvPr/>
        </p:nvSpPr>
        <p:spPr>
          <a:xfrm>
            <a:off x="226075" y="3413976"/>
            <a:ext cx="8695200" cy="618900"/>
          </a:xfrm>
          <a:prstGeom prst="rect">
            <a:avLst/>
          </a:prstGeom>
          <a:solidFill>
            <a:srgbClr val="81B2B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500">
                <a:solidFill>
                  <a:srgbClr val="FFFFFF"/>
                </a:solidFill>
                <a:latin typeface="Open Sans"/>
                <a:ea typeface="Open Sans"/>
                <a:cs typeface="Open Sans"/>
                <a:sym typeface="Open Sans"/>
              </a:rPr>
              <a:t>Zizi Afrique and Education Sub-Saharan Africa commit to drive the initial phase of this collaborative, until something comes out of it</a:t>
            </a:r>
            <a:endParaRPr b="1" sz="1500">
              <a:solidFill>
                <a:srgbClr val="FFFFFF"/>
              </a:solidFill>
              <a:latin typeface="Open Sans"/>
              <a:ea typeface="Open Sans"/>
              <a:cs typeface="Open Sans"/>
              <a:sym typeface="Open Sans"/>
            </a:endParaRPr>
          </a:p>
        </p:txBody>
      </p:sp>
      <p:sp>
        <p:nvSpPr>
          <p:cNvPr id="709" name="Google Shape;709;g8d3948e7eb_0_267"/>
          <p:cNvSpPr txBox="1"/>
          <p:nvPr/>
        </p:nvSpPr>
        <p:spPr>
          <a:xfrm>
            <a:off x="224400" y="4116922"/>
            <a:ext cx="8695200" cy="618900"/>
          </a:xfrm>
          <a:prstGeom prst="rect">
            <a:avLst/>
          </a:prstGeom>
          <a:solidFill>
            <a:srgbClr val="9EBDC4"/>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500">
                <a:solidFill>
                  <a:srgbClr val="FFFFFF"/>
                </a:solidFill>
                <a:latin typeface="Open Sans"/>
                <a:ea typeface="Open Sans"/>
                <a:cs typeface="Open Sans"/>
                <a:sym typeface="Open Sans"/>
              </a:rPr>
              <a:t>A meeting planned for Thursday September 24th, 2020 will make things more concrete, and clarify interests and partnerships with the potential friends who signed up</a:t>
            </a:r>
            <a:endParaRPr b="1" sz="1500">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CAAC0"/>
        </a:solidFill>
      </p:bgPr>
    </p:bg>
    <p:spTree>
      <p:nvGrpSpPr>
        <p:cNvPr id="713" name="Shape 713"/>
        <p:cNvGrpSpPr/>
        <p:nvPr/>
      </p:nvGrpSpPr>
      <p:grpSpPr>
        <a:xfrm>
          <a:off x="0" y="0"/>
          <a:ext cx="0" cy="0"/>
          <a:chOff x="0" y="0"/>
          <a:chExt cx="0" cy="0"/>
        </a:xfrm>
      </p:grpSpPr>
      <p:sp>
        <p:nvSpPr>
          <p:cNvPr id="714" name="Google Shape;714;g5312a517c6_1_0"/>
          <p:cNvSpPr txBox="1"/>
          <p:nvPr>
            <p:ph type="title"/>
          </p:nvPr>
        </p:nvSpPr>
        <p:spPr>
          <a:xfrm>
            <a:off x="1367600" y="490875"/>
            <a:ext cx="6449100" cy="3375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GB" sz="3700">
                <a:solidFill>
                  <a:srgbClr val="FFFFFF"/>
                </a:solidFill>
                <a:latin typeface="Open Sans"/>
                <a:ea typeface="Open Sans"/>
                <a:cs typeface="Open Sans"/>
                <a:sym typeface="Open Sans"/>
                <a:extLst>
                  <a:ext uri="http://customooxmlschemas.google.com/">
                    <go:slidesCustomData xmlns:go="http://customooxmlschemas.google.com/" textRoundtripDataId="19"/>
                  </a:ext>
                </a:extLst>
              </a:rPr>
              <a:t>Attendees/Organisations</a:t>
            </a:r>
            <a:r>
              <a:rPr b="1" lang="en-GB" sz="3700">
                <a:solidFill>
                  <a:srgbClr val="FFFFFF"/>
                </a:solidFill>
                <a:latin typeface="Open Sans"/>
                <a:ea typeface="Open Sans"/>
                <a:cs typeface="Open Sans"/>
                <a:sym typeface="Open Sans"/>
              </a:rPr>
              <a:t> </a:t>
            </a:r>
            <a:endParaRPr sz="1300">
              <a:solidFill>
                <a:srgbClr val="FFFFFF"/>
              </a:solidFill>
            </a:endParaRPr>
          </a:p>
        </p:txBody>
      </p:sp>
      <p:sp>
        <p:nvSpPr>
          <p:cNvPr id="715" name="Google Shape;715;g5312a517c6_1_0"/>
          <p:cNvSpPr txBox="1"/>
          <p:nvPr>
            <p:ph type="title"/>
          </p:nvPr>
        </p:nvSpPr>
        <p:spPr>
          <a:xfrm>
            <a:off x="210425" y="1879000"/>
            <a:ext cx="2892000" cy="256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a:solidFill>
                  <a:schemeClr val="lt1"/>
                </a:solidFill>
              </a:rPr>
              <a:t>Abdulkadir Amin Awes - KNBS</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Adeline Addy - AAU</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Angela Arnott - GESCI</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Björn Haßler - EdTech Hub</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Chi-Chi Undie - Population Council</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Dana Schmidt - Echidna Giving</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David Bessah - Statistics Ghana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Delali Amuzu - University of Ghana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Dennis Nyakundi - Pal Network</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Esme Kadzamira - University of Malawi</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Faith Mukiria - Zizi Afrique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Fredrick Osheku - TEP Centre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Gemma Munday - ESSA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Godfrey Otieno – KNBS</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Hannah Itcovitz - The Broker Online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Hugues Moussy - UNESCO</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Jack Rossiter - CG Dev</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James Ciera - Twaweza</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None/>
            </a:pPr>
            <a:r>
              <a:t/>
            </a:r>
            <a:endParaRPr sz="1200"/>
          </a:p>
        </p:txBody>
      </p:sp>
      <p:sp>
        <p:nvSpPr>
          <p:cNvPr id="716" name="Google Shape;716;g5312a517c6_1_0"/>
          <p:cNvSpPr txBox="1"/>
          <p:nvPr>
            <p:ph type="title"/>
          </p:nvPr>
        </p:nvSpPr>
        <p:spPr>
          <a:xfrm>
            <a:off x="3103851" y="1953650"/>
            <a:ext cx="2749800" cy="256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a:solidFill>
                  <a:schemeClr val="lt1"/>
                </a:solidFill>
              </a:rPr>
              <a:t>James Keevy - JET</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James Otieno Jowi - EAC HQ</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Jamie Proctor - (DFID)</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Jean-François KOBIANE - ISSP</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John Mugo - Zizi Afrique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Jonas Bausch - ILO</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Joyce Malombe - WP Fund</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Julie Belanger - Ark Online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Kerubo Okioga - Porticus</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Lucy Heady - ESSA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Margaret Irving - Global Partnership</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Mary Goretti Nakabugo - Uwezo Uganda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Modupe Adefeso-Olateju - TEP Centre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Moses Ngware - APHRC</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Mutisya Maurice - APHRC</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Nodumo DHLAMINI - AAU</a:t>
            </a:r>
            <a:endParaRPr sz="1200">
              <a:solidFill>
                <a:schemeClr val="lt1"/>
              </a:solidFill>
            </a:endParaRPr>
          </a:p>
          <a:p>
            <a:pPr indent="0" lvl="0" marL="0" rtl="0" algn="l">
              <a:spcBef>
                <a:spcPts val="0"/>
              </a:spcBef>
              <a:spcAft>
                <a:spcPts val="0"/>
              </a:spcAft>
              <a:buClr>
                <a:schemeClr val="dk1"/>
              </a:buClr>
              <a:buSzPts val="1100"/>
              <a:buFont typeface="Arial"/>
              <a:buNone/>
            </a:pPr>
            <a:r>
              <a:t/>
            </a:r>
            <a:endParaRPr sz="1200">
              <a:solidFill>
                <a:schemeClr val="lt1"/>
              </a:solidFill>
            </a:endParaRPr>
          </a:p>
          <a:p>
            <a:pPr indent="0" lvl="0" marL="0" rtl="0" algn="l">
              <a:spcBef>
                <a:spcPts val="0"/>
              </a:spcBef>
              <a:spcAft>
                <a:spcPts val="0"/>
              </a:spcAft>
              <a:buClr>
                <a:schemeClr val="dk1"/>
              </a:buClr>
              <a:buSzPts val="1100"/>
              <a:buFont typeface="Arial"/>
              <a:buNone/>
            </a:pPr>
            <a:r>
              <a:t/>
            </a:r>
            <a:endParaRPr sz="1200">
              <a:solidFill>
                <a:schemeClr val="lt1"/>
              </a:solidFill>
            </a:endParaRPr>
          </a:p>
          <a:p>
            <a:pPr indent="0" lvl="0" marL="0" rtl="0" algn="ctr">
              <a:spcBef>
                <a:spcPts val="0"/>
              </a:spcBef>
              <a:spcAft>
                <a:spcPts val="0"/>
              </a:spcAft>
              <a:buNone/>
            </a:pPr>
            <a:r>
              <a:t/>
            </a:r>
            <a:endParaRPr sz="1200">
              <a:solidFill>
                <a:schemeClr val="lt1"/>
              </a:solidFill>
            </a:endParaRPr>
          </a:p>
        </p:txBody>
      </p:sp>
      <p:sp>
        <p:nvSpPr>
          <p:cNvPr id="717" name="Google Shape;717;g5312a517c6_1_0"/>
          <p:cNvSpPr txBox="1"/>
          <p:nvPr>
            <p:ph type="title"/>
          </p:nvPr>
        </p:nvSpPr>
        <p:spPr>
          <a:xfrm>
            <a:off x="6082350" y="1736125"/>
            <a:ext cx="3116100" cy="256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a:solidFill>
                  <a:schemeClr val="lt1"/>
                </a:solidFill>
              </a:rPr>
              <a:t>Obadah Diab - Humanitarian Data Exchange (HDX)</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Opeyemi Oluleye - TEP Centre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Pauline Rose - University of Cambridge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Peter Wanjohi - KNBS</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Philippe Gafishi - OECD</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Purity Ngina - Zizi Afrique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Renaldah Mboje - Zizi Afrique</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Roberta Bassett - World Bank</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Samuel Agyapong – ESSA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Samuel Asare - ESSA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Sara Ruto - Pal Network</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Sosthène Guei - TRECC Program</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Taskeen Adam - EdTech Hub</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Wairimu Macharia - ESSA</a:t>
            </a:r>
            <a:endParaRPr sz="1200">
              <a:solidFill>
                <a:schemeClr val="lt1"/>
              </a:solidFill>
            </a:endParaRPr>
          </a:p>
          <a:p>
            <a:pPr indent="0" lvl="0" marL="0" rtl="0" algn="l">
              <a:spcBef>
                <a:spcPts val="0"/>
              </a:spcBef>
              <a:spcAft>
                <a:spcPts val="0"/>
              </a:spcAft>
              <a:buClr>
                <a:schemeClr val="dk1"/>
              </a:buClr>
              <a:buSzPts val="1100"/>
              <a:buFont typeface="Arial"/>
              <a:buNone/>
            </a:pPr>
            <a:r>
              <a:rPr lang="en-GB" sz="1200">
                <a:solidFill>
                  <a:schemeClr val="lt1"/>
                </a:solidFill>
              </a:rPr>
              <a:t>Wangui Nyaga - Banyan</a:t>
            </a:r>
            <a:endParaRPr sz="1200">
              <a:solidFill>
                <a:schemeClr val="lt1"/>
              </a:solidFill>
            </a:endParaRPr>
          </a:p>
          <a:p>
            <a:pPr indent="0" lvl="0" marL="0" rtl="0" algn="l">
              <a:spcBef>
                <a:spcPts val="0"/>
              </a:spcBef>
              <a:spcAft>
                <a:spcPts val="0"/>
              </a:spcAft>
              <a:buClr>
                <a:schemeClr val="dk1"/>
              </a:buClr>
              <a:buSzPts val="1100"/>
              <a:buFont typeface="Arial"/>
              <a:buNone/>
            </a:pPr>
            <a:r>
              <a:t/>
            </a:r>
            <a:endParaRPr sz="1200">
              <a:solidFill>
                <a:schemeClr val="lt1"/>
              </a:solidFill>
            </a:endParaRPr>
          </a:p>
          <a:p>
            <a:pPr indent="0" lvl="0" marL="0" rtl="0" algn="l">
              <a:spcBef>
                <a:spcPts val="0"/>
              </a:spcBef>
              <a:spcAft>
                <a:spcPts val="0"/>
              </a:spcAft>
              <a:buClr>
                <a:schemeClr val="dk1"/>
              </a:buClr>
              <a:buSzPts val="1100"/>
              <a:buFont typeface="Arial"/>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p:txBody>
      </p:sp>
      <p:sp>
        <p:nvSpPr>
          <p:cNvPr id="718" name="Google Shape;718;g5312a517c6_1_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