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63" r:id="rId3"/>
    <p:sldId id="300" r:id="rId4"/>
    <p:sldId id="313" r:id="rId5"/>
    <p:sldId id="301" r:id="rId6"/>
    <p:sldId id="302" r:id="rId7"/>
    <p:sldId id="304" r:id="rId8"/>
    <p:sldId id="305" r:id="rId9"/>
    <p:sldId id="303" r:id="rId10"/>
    <p:sldId id="306" r:id="rId11"/>
    <p:sldId id="307" r:id="rId12"/>
    <p:sldId id="308" r:id="rId13"/>
    <p:sldId id="309" r:id="rId14"/>
    <p:sldId id="310" r:id="rId15"/>
    <p:sldId id="274" r:id="rId16"/>
    <p:sldId id="31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25F"/>
    <a:srgbClr val="EB508F"/>
    <a:srgbClr val="BC6D46"/>
    <a:srgbClr val="E65B10"/>
    <a:srgbClr val="FF7F12"/>
    <a:srgbClr val="110F53"/>
    <a:srgbClr val="2BAE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60105"/>
  </p:normalViewPr>
  <p:slideViewPr>
    <p:cSldViewPr snapToGrid="0" snapToObjects="1">
      <p:cViewPr varScale="1">
        <p:scale>
          <a:sx n="56" d="100"/>
          <a:sy n="56" d="100"/>
        </p:scale>
        <p:origin x="21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128803-C68F-B54E-BB7C-AFBFBBC8B126}" type="datetimeFigureOut">
              <a:rPr lang="en-US" smtClean="0"/>
              <a:t>6/11/20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ADA0C3-8CCF-7842-9D50-B0EB8D5076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513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DA0C3-8CCF-7842-9D50-B0EB8D50767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904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DA0C3-8CCF-7842-9D50-B0EB8D50767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661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DA0C3-8CCF-7842-9D50-B0EB8D50767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1399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DA0C3-8CCF-7842-9D50-B0EB8D50767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217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DA0C3-8CCF-7842-9D50-B0EB8D50767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2207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DA0C3-8CCF-7842-9D50-B0EB8D50767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4353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DA0C3-8CCF-7842-9D50-B0EB8D50767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5358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DA0C3-8CCF-7842-9D50-B0EB8D50767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8554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DA0C3-8CCF-7842-9D50-B0EB8D50767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6436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DA0C3-8CCF-7842-9D50-B0EB8D50767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1910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DA0C3-8CCF-7842-9D50-B0EB8D50767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5716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CA" b="0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DA0C3-8CCF-7842-9D50-B0EB8D50767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4265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DA0C3-8CCF-7842-9D50-B0EB8D50767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8476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DA0C3-8CCF-7842-9D50-B0EB8D50767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6773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F31F40-96DD-8944-ADD2-7A6DB72EE44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1802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DA0C3-8CCF-7842-9D50-B0EB8D50767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021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736C9-C5F2-7B49-915C-C0F463EBF0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E43DA5-0874-774C-9300-50803EE779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59678D-73EA-D248-B0BC-764D6A5D2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5F17C-1FEE-9C41-B697-714EFA3F2446}" type="datetimeFigureOut">
              <a:rPr lang="en-US" smtClean="0"/>
              <a:t>6/11/20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19CE20-4FAC-6448-B5A4-289096169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EED8CB-C4B0-6D4B-8C08-40CAE8B01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4B287-9251-064B-8812-F93EF18FC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198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1C284-B3C3-6B44-9319-2C43862E5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2FAA16-1E32-684F-826D-88C088B587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7ED57-1BAD-8F42-AE14-9C1754B49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5F17C-1FEE-9C41-B697-714EFA3F2446}" type="datetimeFigureOut">
              <a:rPr lang="en-US" smtClean="0"/>
              <a:t>6/11/20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BF9627-A0D3-DE4A-983D-D8AC93A18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1D495-B97D-0C41-A04F-0D3B88962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4B287-9251-064B-8812-F93EF18FC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586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B7DAC-4A3A-2C42-936A-3C14AB23D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C83840-61BC-C44C-AD34-5A8354270F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29A8A0-3625-F442-A494-8BA690480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5F17C-1FEE-9C41-B697-714EFA3F2446}" type="datetimeFigureOut">
              <a:rPr lang="en-US" smtClean="0"/>
              <a:t>6/11/20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869F56-BB09-2F4E-B0EC-6F341A593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080A9-4604-0747-A7E0-A99A6087D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4B287-9251-064B-8812-F93EF18FC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74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9709E-C0B4-9148-9CD0-B5428D552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C6281C-39FB-A942-A958-C6E3925003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09E9EB-0BEE-A94D-B4DE-B4CD201570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F172CA-893F-4F42-AE47-0F47DA566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5F17C-1FEE-9C41-B697-714EFA3F2446}" type="datetimeFigureOut">
              <a:rPr lang="en-US" smtClean="0"/>
              <a:t>6/11/20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36C3A5-3C36-7F43-86E9-5EA89CD72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578FD1-C4F2-0743-B410-791C88495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4B287-9251-064B-8812-F93EF18FC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620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44F40-D825-F14B-9AC9-C51AEB3AF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21235B-1884-4B44-BAA3-89A6AFF752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758086-2332-0744-8647-DC7A9BE028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0B77D7-EA50-4844-A4B9-44D11EE4E0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595389-2E38-7341-B32D-2C10FDB633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86E18F-0938-2647-85A3-1D5BAD6A8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5F17C-1FEE-9C41-B697-714EFA3F2446}" type="datetimeFigureOut">
              <a:rPr lang="en-US" smtClean="0"/>
              <a:t>6/11/20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FD20D3C-367A-0B48-A0B8-7EAC2B5D8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52A8A5-E432-9D43-8D3A-A8B1404EA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4B287-9251-064B-8812-F93EF18FC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558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D0B72-32E9-9B40-91A1-5DA9A117B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EC8260-6341-8947-90FE-E5FB2D03E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5F17C-1FEE-9C41-B697-714EFA3F2446}" type="datetimeFigureOut">
              <a:rPr lang="en-US" smtClean="0"/>
              <a:t>6/11/20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FE896A-A8D7-9843-9084-722EB7851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046A2B-8BE6-0545-BBA8-774E31D6A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4B287-9251-064B-8812-F93EF18FC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209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644C29-B167-4943-BCC1-DE83CF83B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5F17C-1FEE-9C41-B697-714EFA3F2446}" type="datetimeFigureOut">
              <a:rPr lang="en-US" smtClean="0"/>
              <a:t>6/11/20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E87E7B-E3AA-A74E-85F9-2F04D1161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2CD8FF-C502-504F-A216-413BB5EA8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4B287-9251-064B-8812-F93EF18FC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99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9787C-6BDB-D34A-818C-91C50A3E9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4DA6C-D182-724A-8881-954665B208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ADCBF2-429B-CA4A-9A89-04E264AAF9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9CA538-F7E9-4241-BF34-2FF872E31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5F17C-1FEE-9C41-B697-714EFA3F2446}" type="datetimeFigureOut">
              <a:rPr lang="en-US" smtClean="0"/>
              <a:t>6/11/20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E39C71-0CC2-F94A-8E94-A2D7E8022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CB0E2C-13E6-4A45-A64C-427C6F900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4B287-9251-064B-8812-F93EF18FC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82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DE14B-AABC-684B-9E4F-6D61FC31B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F8DB5F-83F9-0C4D-B5F3-88A5DF4ECF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31AF19-F8B4-C449-8095-A460779514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FA7885-4899-7348-A9F4-85C8A2D18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5F17C-1FEE-9C41-B697-714EFA3F2446}" type="datetimeFigureOut">
              <a:rPr lang="en-US" smtClean="0"/>
              <a:t>6/11/20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53DD67-7618-C34C-8E09-71E813A31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811EA6-6237-714C-A825-2898772FF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4B287-9251-064B-8812-F93EF18FC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011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486E3-842D-5844-B102-3B83E2AFC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4151CE-B88C-F34B-8087-43F68BBC7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81C2BE-20D6-CB41-A9CC-B5623E463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5F17C-1FEE-9C41-B697-714EFA3F2446}" type="datetimeFigureOut">
              <a:rPr lang="en-US" smtClean="0"/>
              <a:t>6/11/20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1CF1B2-7E9E-C944-9373-9D0B256B9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799205-3267-AD41-81B6-AD620BB1A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4B287-9251-064B-8812-F93EF18FC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012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CD43AC-1416-764F-A36D-80B9CB4CFB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C4CF3B-0BB5-B249-B8F3-E34BB04996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D7770A-A029-4944-924A-9C14A2036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5F17C-1FEE-9C41-B697-714EFA3F2446}" type="datetimeFigureOut">
              <a:rPr lang="en-US" smtClean="0"/>
              <a:t>6/11/20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913607-15B9-9C42-BC8F-2885A23D1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29E52D-8B2F-1D4F-8673-EC3809AE5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4B287-9251-064B-8812-F93EF18FC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898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6D1C18-193A-7345-9E54-F946A7AA8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16D4AF-75DB-5648-9BD2-28446EA12E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E1CF5B-A2D4-3843-B741-55B6EBA8F7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5F17C-1FEE-9C41-B697-714EFA3F2446}" type="datetimeFigureOut">
              <a:rPr lang="en-US" smtClean="0"/>
              <a:t>6/11/20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55095-359D-ED46-B957-91634D9879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D9D0CB-6EFD-C749-A7D7-31896A0ED1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4B287-9251-064B-8812-F93EF18FC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942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png"/><Relationship Id="rId18" Type="http://schemas.openxmlformats.org/officeDocument/2006/relationships/image" Target="../media/image21.tiff"/><Relationship Id="rId3" Type="http://schemas.openxmlformats.org/officeDocument/2006/relationships/image" Target="../media/image7.jpe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4.png"/><Relationship Id="rId5" Type="http://schemas.openxmlformats.org/officeDocument/2006/relationships/image" Target="../media/image8.jpe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microsoft.com/office/2007/relationships/hdphoto" Target="../media/hdphoto1.wdp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2.png"/><Relationship Id="rId7" Type="http://schemas.openxmlformats.org/officeDocument/2006/relationships/image" Target="../media/image2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5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8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0.tiff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tiff"/><Relationship Id="rId5" Type="http://schemas.openxmlformats.org/officeDocument/2006/relationships/image" Target="../media/image44.tiff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tiff"/><Relationship Id="rId4" Type="http://schemas.openxmlformats.org/officeDocument/2006/relationships/image" Target="../media/image46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tiff"/><Relationship Id="rId5" Type="http://schemas.openxmlformats.org/officeDocument/2006/relationships/image" Target="../media/image40.tiff"/><Relationship Id="rId4" Type="http://schemas.openxmlformats.org/officeDocument/2006/relationships/image" Target="../media/image50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13" Type="http://schemas.openxmlformats.org/officeDocument/2006/relationships/image" Target="../media/image65.png"/><Relationship Id="rId18" Type="http://schemas.openxmlformats.org/officeDocument/2006/relationships/image" Target="../media/image70.jpe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17" Type="http://schemas.openxmlformats.org/officeDocument/2006/relationships/image" Target="../media/image69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68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tiff"/><Relationship Id="rId11" Type="http://schemas.openxmlformats.org/officeDocument/2006/relationships/image" Target="../media/image63.tiff"/><Relationship Id="rId5" Type="http://schemas.openxmlformats.org/officeDocument/2006/relationships/image" Target="../media/image57.png"/><Relationship Id="rId15" Type="http://schemas.openxmlformats.org/officeDocument/2006/relationships/image" Target="../media/image67.tiff"/><Relationship Id="rId10" Type="http://schemas.openxmlformats.org/officeDocument/2006/relationships/image" Target="../media/image62.jpeg"/><Relationship Id="rId4" Type="http://schemas.openxmlformats.org/officeDocument/2006/relationships/image" Target="../media/image56.png"/><Relationship Id="rId9" Type="http://schemas.openxmlformats.org/officeDocument/2006/relationships/image" Target="../media/image61.png"/><Relationship Id="rId14" Type="http://schemas.openxmlformats.org/officeDocument/2006/relationships/image" Target="../media/image66.tif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freepik.com/" TargetMode="External"/><Relationship Id="rId3" Type="http://schemas.openxmlformats.org/officeDocument/2006/relationships/hyperlink" Target="https://www.behance.net/gallery/22082245/The-ocean-is-an-umbrella" TargetMode="External"/><Relationship Id="rId7" Type="http://schemas.openxmlformats.org/officeDocument/2006/relationships/hyperlink" Target="http://slideshare.net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reepik.com/coolvector" TargetMode="External"/><Relationship Id="rId5" Type="http://schemas.openxmlformats.org/officeDocument/2006/relationships/hyperlink" Target="https://www.freepik.com/pch-vector" TargetMode="External"/><Relationship Id="rId4" Type="http://schemas.openxmlformats.org/officeDocument/2006/relationships/hyperlink" Target="https://www.freepik.com/free-vector/landing-page-template-universe_5198525.htm" TargetMode="External"/><Relationship Id="rId9" Type="http://schemas.openxmlformats.org/officeDocument/2006/relationships/image" Target="../media/image7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77114FCB-07E4-0449-8611-1ED99D9CD2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204" r="16659" b="8531"/>
          <a:stretch/>
        </p:blipFill>
        <p:spPr>
          <a:xfrm>
            <a:off x="0" y="0"/>
            <a:ext cx="12206831" cy="78844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AB2CE3D-A6C3-5249-9D31-595D9F513D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04012" y="-990049"/>
            <a:ext cx="5561458" cy="393000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2EBA2D8-822B-4747-8BE8-84691FD6815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" t="1" r="13255" b="35896"/>
          <a:stretch/>
        </p:blipFill>
        <p:spPr>
          <a:xfrm rot="570555">
            <a:off x="11140493" y="3131259"/>
            <a:ext cx="752929" cy="52794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41AA4CF-D3A8-F940-B15D-B95A95DE836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60750" y="2227060"/>
            <a:ext cx="4257365" cy="275509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5DA6C7F-F676-A34E-8432-C0AF4C70FA19}"/>
              </a:ext>
            </a:extLst>
          </p:cNvPr>
          <p:cNvSpPr txBox="1"/>
          <p:nvPr/>
        </p:nvSpPr>
        <p:spPr>
          <a:xfrm>
            <a:off x="4273591" y="918077"/>
            <a:ext cx="42340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FF7F12"/>
                </a:solidFill>
                <a:latin typeface="Arial Rounded MT Bold" panose="020F0704030504030204" pitchFamily="34" charset="77"/>
              </a:rPr>
              <a:t>&amp;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45F2829-49F9-394D-B078-BEAB2E7C7E8D}"/>
              </a:ext>
            </a:extLst>
          </p:cNvPr>
          <p:cNvSpPr txBox="1"/>
          <p:nvPr/>
        </p:nvSpPr>
        <p:spPr>
          <a:xfrm>
            <a:off x="2635001" y="3213595"/>
            <a:ext cx="73289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FF7F12"/>
                </a:solidFill>
                <a:latin typeface="Arial Rounded MT Bold" panose="020F0704030504030204" pitchFamily="34" charset="77"/>
              </a:rPr>
              <a:t>m scripts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005D0B3-3A24-3B46-96C4-98640F10A124}"/>
              </a:ext>
            </a:extLst>
          </p:cNvPr>
          <p:cNvSpPr txBox="1"/>
          <p:nvPr/>
        </p:nvSpPr>
        <p:spPr>
          <a:xfrm>
            <a:off x="1142515" y="6186943"/>
            <a:ext cx="7328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+mj-lt"/>
              </a:rPr>
              <a:t>@</a:t>
            </a:r>
            <a:r>
              <a:rPr lang="en-US" sz="3200" b="1" dirty="0" err="1">
                <a:solidFill>
                  <a:schemeClr val="bg1"/>
                </a:solidFill>
                <a:latin typeface="+mj-lt"/>
              </a:rPr>
              <a:t>agahkarakuzu</a:t>
            </a:r>
            <a:endParaRPr lang="en-US" sz="32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2" name="Picture 26" descr="mage result for twitter icon black">
            <a:extLst>
              <a:ext uri="{FF2B5EF4-FFF2-40B4-BE49-F238E27FC236}">
                <a16:creationId xmlns:a16="http://schemas.microsoft.com/office/drawing/2014/main" id="{32BB03BD-5584-BC4E-87F6-01F72AF057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28895" y="5872628"/>
            <a:ext cx="412213" cy="412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C96FCB4-9C20-7040-8CC2-BF9D37B45AB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4913"/>
          <a:stretch/>
        </p:blipFill>
        <p:spPr>
          <a:xfrm>
            <a:off x="9299431" y="0"/>
            <a:ext cx="2087218" cy="1279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253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s://scontent-sof1-1.xx.fbcdn.net/v/t1.0-9/15349704_10154655901356093_5207797068432346880_n.jpg?_nc_cat=107&amp;_nc_ohc=e3KucoZw7hEAX-BofrS&amp;_nc_ht=scontent-sof1-1.xx&amp;oh=09a37f7212e0b14267ebf8af6f40db08&amp;oe=5E9844DA"/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20842" y="5716"/>
            <a:ext cx="8871157" cy="1631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-926995" y="1781573"/>
            <a:ext cx="5379055" cy="4949522"/>
            <a:chOff x="140551" y="1781573"/>
            <a:chExt cx="5379055" cy="4949522"/>
          </a:xfrm>
        </p:grpSpPr>
        <p:pic>
          <p:nvPicPr>
            <p:cNvPr id="4104" name="Picture 8" descr="mage result for nikola stikov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0254" y="4367867"/>
              <a:ext cx="1945899" cy="19394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6" name="Picture 10" descr="mage result for nikola stikov"/>
            <p:cNvPicPr>
              <a:picLocks noChangeAspect="1" noChangeArrowheads="1"/>
            </p:cNvPicPr>
            <p:nvPr/>
          </p:nvPicPr>
          <p:blipFill rotWithShape="1"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210254" y="1781573"/>
              <a:ext cx="1945899" cy="21828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140551" y="6361763"/>
              <a:ext cx="40853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/>
                <a:t>Julien Cohen-Adad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434303" y="3979965"/>
              <a:ext cx="40853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Nikola </a:t>
              </a:r>
              <a:r>
                <a:rPr lang="en-US" b="1" dirty="0" err="1"/>
                <a:t>Stikov</a:t>
              </a:r>
              <a:endParaRPr lang="en-US" b="1" dirty="0"/>
            </a:p>
          </p:txBody>
        </p:sp>
      </p:grpSp>
      <p:pic>
        <p:nvPicPr>
          <p:cNvPr id="4108" name="Picture 12" descr="mage result for neuropoly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985" y="-561321"/>
            <a:ext cx="3038168" cy="2655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o photo description available.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65991" y="11062"/>
            <a:ext cx="1626009" cy="1626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7830" y="1755701"/>
            <a:ext cx="2182636" cy="11604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5283" y="1755701"/>
            <a:ext cx="2319778" cy="127007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63505" y="1755702"/>
            <a:ext cx="2267707" cy="1270078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2338228" y="1755701"/>
            <a:ext cx="2572986" cy="1747322"/>
            <a:chOff x="2338228" y="1755701"/>
            <a:chExt cx="2572986" cy="1747322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1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44942" y="1755701"/>
              <a:ext cx="2262437" cy="1241674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2338228" y="3041358"/>
              <a:ext cx="25729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FF0000"/>
                  </a:solidFill>
                </a:rPr>
                <a:t>https://</a:t>
              </a:r>
              <a:r>
                <a:rPr lang="en-US" sz="2400" dirty="0" err="1">
                  <a:solidFill>
                    <a:srgbClr val="FF0000"/>
                  </a:solidFill>
                </a:rPr>
                <a:t>qmrlab.org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4825283" y="3041357"/>
            <a:ext cx="2572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From acquisition</a:t>
            </a:r>
            <a:endParaRPr lang="en-US" sz="2400" dirty="0"/>
          </a:p>
        </p:txBody>
      </p:sp>
      <p:sp>
        <p:nvSpPr>
          <p:cNvPr id="25" name="TextBox 24"/>
          <p:cNvSpPr txBox="1"/>
          <p:nvPr/>
        </p:nvSpPr>
        <p:spPr>
          <a:xfrm>
            <a:off x="9885324" y="3025779"/>
            <a:ext cx="2572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to publication.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7159809" y="3286937"/>
            <a:ext cx="2618371" cy="0"/>
          </a:xfrm>
          <a:prstGeom prst="line">
            <a:avLst/>
          </a:prstGeom>
          <a:ln w="28575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/>
        </p:nvGrpSpPr>
        <p:grpSpPr>
          <a:xfrm>
            <a:off x="4142100" y="3443200"/>
            <a:ext cx="4603980" cy="646212"/>
            <a:chOff x="2401790" y="3482933"/>
            <a:chExt cx="4603980" cy="646212"/>
          </a:xfrm>
        </p:grpSpPr>
        <p:pic>
          <p:nvPicPr>
            <p:cNvPr id="4118" name="Picture 22" descr="mage result for docker logo black"/>
            <p:cNvPicPr>
              <a:picLocks noChangeAspect="1" noChangeArrowheads="1"/>
            </p:cNvPicPr>
            <p:nvPr/>
          </p:nvPicPr>
          <p:blipFill>
            <a:blip r:embed="rId1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3154" y="3482933"/>
              <a:ext cx="646212" cy="6462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20" name="Picture 24" descr="mage result for github logo"/>
            <p:cNvPicPr>
              <a:picLocks noChangeAspect="1" noChangeArrowheads="1"/>
            </p:cNvPicPr>
            <p:nvPr/>
          </p:nvPicPr>
          <p:blipFill>
            <a:blip r:embed="rId1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401790" y="3513782"/>
              <a:ext cx="584515" cy="5845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2868869" y="3621373"/>
              <a:ext cx="11312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qMRLab</a:t>
              </a:r>
              <a:endParaRPr lang="en-US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499366" y="3621373"/>
              <a:ext cx="11312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qmrlab</a:t>
              </a:r>
              <a:endParaRPr lang="en-US" dirty="0"/>
            </a:p>
          </p:txBody>
        </p:sp>
        <p:pic>
          <p:nvPicPr>
            <p:cNvPr id="4122" name="Picture 26" descr="mage result for twitter icon black"/>
            <p:cNvPicPr>
              <a:picLocks noChangeAspect="1" noChangeArrowheads="1"/>
            </p:cNvPicPr>
            <p:nvPr/>
          </p:nvPicPr>
          <p:blipFill>
            <a:blip r:embed="rId1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63757" y="3600642"/>
              <a:ext cx="410795" cy="4107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TextBox 34"/>
            <p:cNvSpPr txBox="1"/>
            <p:nvPr/>
          </p:nvSpPr>
          <p:spPr>
            <a:xfrm>
              <a:off x="5874552" y="3621373"/>
              <a:ext cx="11312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@</a:t>
              </a:r>
              <a:r>
                <a:rPr lang="en-US" dirty="0" err="1"/>
                <a:t>qmrlab</a:t>
              </a:r>
              <a:endParaRPr lang="en-US" dirty="0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2409408" y="4575420"/>
            <a:ext cx="3686592" cy="1835596"/>
            <a:chOff x="2409408" y="4575420"/>
            <a:chExt cx="3686592" cy="1835596"/>
          </a:xfrm>
        </p:grpSpPr>
        <p:pic>
          <p:nvPicPr>
            <p:cNvPr id="4124" name="Picture 28" descr="mage result for spinal cord toolbox"/>
            <p:cNvPicPr>
              <a:picLocks noChangeAspect="1" noChangeArrowheads="1"/>
            </p:cNvPicPr>
            <p:nvPr/>
          </p:nvPicPr>
          <p:blipFill>
            <a:blip r:embed="rId1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5642" y="4575420"/>
              <a:ext cx="3052916" cy="15264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24" descr="mage result for github logo"/>
            <p:cNvPicPr>
              <a:picLocks noChangeAspect="1" noChangeArrowheads="1"/>
            </p:cNvPicPr>
            <p:nvPr/>
          </p:nvPicPr>
          <p:blipFill>
            <a:blip r:embed="rId1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409408" y="5826501"/>
              <a:ext cx="584515" cy="5845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TextBox 38"/>
            <p:cNvSpPr txBox="1"/>
            <p:nvPr/>
          </p:nvSpPr>
          <p:spPr>
            <a:xfrm>
              <a:off x="2880235" y="5963438"/>
              <a:ext cx="32157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neuropoly</a:t>
              </a:r>
              <a:r>
                <a:rPr lang="en-US" dirty="0"/>
                <a:t>/</a:t>
              </a:r>
              <a:r>
                <a:rPr lang="en-US" dirty="0" err="1"/>
                <a:t>spinalcordtoolbox</a:t>
              </a:r>
              <a:endParaRPr lang="en-US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776078" y="4776529"/>
            <a:ext cx="3686592" cy="1631002"/>
            <a:chOff x="5776078" y="4776529"/>
            <a:chExt cx="3686592" cy="1631002"/>
          </a:xfrm>
        </p:grpSpPr>
        <p:pic>
          <p:nvPicPr>
            <p:cNvPr id="4126" name="Picture 30" descr="ogo_ads-alpha.png"/>
            <p:cNvPicPr>
              <a:picLocks noChangeAspect="1" noChangeArrowheads="1"/>
            </p:cNvPicPr>
            <p:nvPr/>
          </p:nvPicPr>
          <p:blipFill>
            <a:blip r:embed="rId1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18436" y="4776529"/>
              <a:ext cx="2839156" cy="7803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24" descr="mage result for github logo"/>
            <p:cNvPicPr>
              <a:picLocks noChangeAspect="1" noChangeArrowheads="1"/>
            </p:cNvPicPr>
            <p:nvPr/>
          </p:nvPicPr>
          <p:blipFill>
            <a:blip r:embed="rId1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776078" y="5823016"/>
              <a:ext cx="584515" cy="5845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2" name="TextBox 41"/>
            <p:cNvSpPr txBox="1"/>
            <p:nvPr/>
          </p:nvSpPr>
          <p:spPr>
            <a:xfrm>
              <a:off x="6246905" y="5959953"/>
              <a:ext cx="32157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neuropoly</a:t>
              </a:r>
              <a:r>
                <a:rPr lang="en-US" dirty="0"/>
                <a:t>/</a:t>
              </a:r>
              <a:r>
                <a:rPr lang="en-US" dirty="0" err="1"/>
                <a:t>axondeepseg</a:t>
              </a:r>
              <a:endParaRPr lang="en-US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722715" y="4211571"/>
            <a:ext cx="3686592" cy="2195960"/>
            <a:chOff x="8722715" y="4211571"/>
            <a:chExt cx="3686592" cy="2195960"/>
          </a:xfrm>
        </p:grpSpPr>
        <p:pic>
          <p:nvPicPr>
            <p:cNvPr id="43" name="Picture 24" descr="mage result for github logo"/>
            <p:cNvPicPr>
              <a:picLocks noChangeAspect="1" noChangeArrowheads="1"/>
            </p:cNvPicPr>
            <p:nvPr/>
          </p:nvPicPr>
          <p:blipFill>
            <a:blip r:embed="rId1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8722715" y="5823016"/>
              <a:ext cx="584515" cy="5845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TextBox 43"/>
            <p:cNvSpPr txBox="1"/>
            <p:nvPr/>
          </p:nvSpPr>
          <p:spPr>
            <a:xfrm>
              <a:off x="9193542" y="5959953"/>
              <a:ext cx="32157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neuropoly</a:t>
              </a:r>
              <a:r>
                <a:rPr lang="en-US" dirty="0"/>
                <a:t>/</a:t>
              </a:r>
              <a:r>
                <a:rPr lang="en-US" dirty="0" err="1"/>
                <a:t>realtime_shimming</a:t>
              </a:r>
              <a:endParaRPr lang="en-US" dirty="0"/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1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14467" y="4211571"/>
              <a:ext cx="2212293" cy="18514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808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-24578" y="-36832"/>
            <a:ext cx="5222543" cy="7033980"/>
            <a:chOff x="-44456" y="-16954"/>
            <a:chExt cx="5222543" cy="7033980"/>
          </a:xfrm>
        </p:grpSpPr>
        <p:sp>
          <p:nvSpPr>
            <p:cNvPr id="12" name="Rectangle 11"/>
            <p:cNvSpPr/>
            <p:nvPr/>
          </p:nvSpPr>
          <p:spPr>
            <a:xfrm>
              <a:off x="-44456" y="0"/>
              <a:ext cx="3960729" cy="701702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370927" y="-16954"/>
              <a:ext cx="4807160" cy="4418708"/>
              <a:chOff x="370927" y="-16954"/>
              <a:chExt cx="4807160" cy="4418708"/>
            </a:xfrm>
          </p:grpSpPr>
          <p:pic>
            <p:nvPicPr>
              <p:cNvPr id="2050" name="Picture 2" descr="mage result for mrm highlights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927" y="-16954"/>
                <a:ext cx="3149600" cy="3149600"/>
              </a:xfrm>
              <a:prstGeom prst="rect">
                <a:avLst/>
              </a:prstGeom>
              <a:noFill/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" name="TextBox 2"/>
              <p:cNvSpPr txBox="1"/>
              <p:nvPr/>
            </p:nvSpPr>
            <p:spPr>
              <a:xfrm>
                <a:off x="402887" y="3157046"/>
                <a:ext cx="4775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rgbClr val="D0E2F3"/>
                    </a:solidFill>
                  </a:rPr>
                  <a:t>@</a:t>
                </a:r>
                <a:r>
                  <a:rPr lang="en-US" sz="2800" dirty="0" err="1">
                    <a:solidFill>
                      <a:srgbClr val="D0E2F3"/>
                    </a:solidFill>
                  </a:rPr>
                  <a:t>mrm_highlights</a:t>
                </a:r>
                <a:endParaRPr lang="en-US" sz="2800" dirty="0">
                  <a:solidFill>
                    <a:srgbClr val="D0E2F3"/>
                  </a:solidFill>
                </a:endParaRPr>
              </a:p>
            </p:txBody>
          </p:sp>
          <p:pic>
            <p:nvPicPr>
              <p:cNvPr id="16" name="Picture 26" descr="mage result for twitter icon black"/>
              <p:cNvPicPr>
                <a:picLocks noChangeAspect="1" noChangeArrowheads="1"/>
              </p:cNvPicPr>
              <p:nvPr/>
            </p:nvPicPr>
            <p:blipFill>
              <a:blip r:embed="rId5" cstate="hqprint">
                <a:lum bright="70000" contrast="-7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71002" y="3806889"/>
                <a:ext cx="594865" cy="59486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17" name="Group 16"/>
          <p:cNvGrpSpPr/>
          <p:nvPr/>
        </p:nvGrpSpPr>
        <p:grpSpPr>
          <a:xfrm>
            <a:off x="3970031" y="-16954"/>
            <a:ext cx="5684897" cy="6874954"/>
            <a:chOff x="3970031" y="-16954"/>
            <a:chExt cx="5684897" cy="6874954"/>
          </a:xfrm>
        </p:grpSpPr>
        <p:sp>
          <p:nvSpPr>
            <p:cNvPr id="14" name="Rectangle 13"/>
            <p:cNvSpPr/>
            <p:nvPr/>
          </p:nvSpPr>
          <p:spPr>
            <a:xfrm>
              <a:off x="4096122" y="-16954"/>
              <a:ext cx="3965889" cy="687495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52" name="Picture 4" descr="https://blog.ismrm.org/wp-content/uploads/2017/04/retinalogo-copy-300x99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0031" y="799185"/>
              <a:ext cx="4251938" cy="14031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4879728" y="3140113"/>
              <a:ext cx="4775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>
                  <a:solidFill>
                    <a:srgbClr val="D0E2F3"/>
                  </a:solidFill>
                </a:rPr>
                <a:t>blog.ismrm.org</a:t>
              </a:r>
              <a:endParaRPr lang="en-US" sz="2800" dirty="0">
                <a:solidFill>
                  <a:srgbClr val="D0E2F3"/>
                </a:solidFill>
              </a:endParaRPr>
            </a:p>
          </p:txBody>
        </p:sp>
        <p:pic>
          <p:nvPicPr>
            <p:cNvPr id="2058" name="Picture 10" descr="mage result for web icon white transparent"/>
            <p:cNvPicPr>
              <a:picLocks noChangeAspect="1" noChangeArrowheads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82733" y="3806889"/>
              <a:ext cx="626533" cy="626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Group 17"/>
          <p:cNvGrpSpPr/>
          <p:nvPr/>
        </p:nvGrpSpPr>
        <p:grpSpPr>
          <a:xfrm>
            <a:off x="8212666" y="-17256"/>
            <a:ext cx="5091676" cy="6875256"/>
            <a:chOff x="8212666" y="-17256"/>
            <a:chExt cx="5091676" cy="6875256"/>
          </a:xfrm>
        </p:grpSpPr>
        <p:sp>
          <p:nvSpPr>
            <p:cNvPr id="6" name="Rectangle 5"/>
            <p:cNvSpPr/>
            <p:nvPr/>
          </p:nvSpPr>
          <p:spPr>
            <a:xfrm>
              <a:off x="8212667" y="-16954"/>
              <a:ext cx="3979333" cy="687495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529142" y="3218601"/>
              <a:ext cx="4775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solidFill>
                    <a:srgbClr val="D0E2F3"/>
                  </a:solidFill>
                </a:rPr>
                <a:t>ohbmbrainmappingblog.com</a:t>
              </a:r>
              <a:endParaRPr lang="en-US" sz="2000" dirty="0">
                <a:solidFill>
                  <a:srgbClr val="D0E2F3"/>
                </a:solidFill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212666" y="-17256"/>
              <a:ext cx="3979333" cy="2759694"/>
            </a:xfrm>
            <a:prstGeom prst="rect">
              <a:avLst/>
            </a:prstGeom>
          </p:spPr>
        </p:pic>
        <p:pic>
          <p:nvPicPr>
            <p:cNvPr id="20" name="Picture 10" descr="mage result for web icon white transparent"/>
            <p:cNvPicPr>
              <a:picLocks noChangeAspect="1" noChangeArrowheads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89065" y="3806889"/>
              <a:ext cx="626533" cy="626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0399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A1FB16B-FB17-764F-886E-48F43DDB47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89" t="15701" r="5470" b="10932"/>
          <a:stretch/>
        </p:blipFill>
        <p:spPr>
          <a:xfrm>
            <a:off x="-232475" y="0"/>
            <a:ext cx="1248155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A099063-A146-D249-BD93-895973B0165B}"/>
              </a:ext>
            </a:extLst>
          </p:cNvPr>
          <p:cNvSpPr txBox="1"/>
          <p:nvPr/>
        </p:nvSpPr>
        <p:spPr>
          <a:xfrm>
            <a:off x="0" y="1649221"/>
            <a:ext cx="87464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EB508F"/>
                </a:solidFill>
              </a:rPr>
              <a:t>Some time ago in a neuroimaging</a:t>
            </a:r>
          </a:p>
          <a:p>
            <a:r>
              <a:rPr lang="en-US" sz="3200" dirty="0">
                <a:solidFill>
                  <a:srgbClr val="EB508F"/>
                </a:solidFill>
              </a:rPr>
              <a:t>lab far, far away…</a:t>
            </a:r>
          </a:p>
        </p:txBody>
      </p:sp>
    </p:spTree>
    <p:extLst>
      <p:ext uri="{BB962C8B-B14F-4D97-AF65-F5344CB8AC3E}">
        <p14:creationId xmlns:p14="http://schemas.microsoft.com/office/powerpoint/2010/main" val="4233579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8A6B224-BCFF-354A-9930-0E584B0CB3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23602" y="99391"/>
            <a:ext cx="3760744" cy="66592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0B119F-3E60-EB46-AF6F-F5DB2C354362}"/>
              </a:ext>
            </a:extLst>
          </p:cNvPr>
          <p:cNvSpPr txBox="1"/>
          <p:nvPr/>
        </p:nvSpPr>
        <p:spPr>
          <a:xfrm>
            <a:off x="2683566" y="99391"/>
            <a:ext cx="87464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EB508F"/>
                </a:solidFill>
              </a:rPr>
              <a:t>Microstructure informed </a:t>
            </a:r>
          </a:p>
          <a:p>
            <a:r>
              <a:rPr lang="en-US" sz="3200" dirty="0">
                <a:solidFill>
                  <a:srgbClr val="EB508F"/>
                </a:solidFill>
              </a:rPr>
              <a:t>structural connectivity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9884817-AC9E-CB40-A314-50A58A9EB2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2849" y="2973084"/>
            <a:ext cx="7347152" cy="3884916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0DCFDFEE-FB19-A244-B0B5-A2EFFC91B46A}"/>
              </a:ext>
            </a:extLst>
          </p:cNvPr>
          <p:cNvGrpSpPr/>
          <p:nvPr/>
        </p:nvGrpSpPr>
        <p:grpSpPr>
          <a:xfrm>
            <a:off x="7259859" y="215540"/>
            <a:ext cx="4497149" cy="1959578"/>
            <a:chOff x="4450814" y="1286053"/>
            <a:chExt cx="4497149" cy="1959578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E25B962-A701-0142-8DFF-EA5A3FD9BE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50814" y="1304090"/>
              <a:ext cx="1378570" cy="1383407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13C6133-9625-C043-B42C-5E37F68FC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34285" y="1304090"/>
              <a:ext cx="1357334" cy="1362097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7424807-DA8A-4844-9F84-4DC71ECD3B3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551419" y="1286053"/>
              <a:ext cx="1396544" cy="1401444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DB08356-C6F9-6C4C-81AA-D67958F3E3C8}"/>
                </a:ext>
              </a:extLst>
            </p:cNvPr>
            <p:cNvSpPr txBox="1"/>
            <p:nvPr/>
          </p:nvSpPr>
          <p:spPr>
            <a:xfrm>
              <a:off x="4686255" y="2660856"/>
              <a:ext cx="125463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110F53"/>
                  </a:solidFill>
                </a:rPr>
                <a:t>DWI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76508C5-FEA9-3E4F-AEC6-9E6EAE485A38}"/>
                </a:ext>
              </a:extLst>
            </p:cNvPr>
            <p:cNvSpPr txBox="1"/>
            <p:nvPr/>
          </p:nvSpPr>
          <p:spPr>
            <a:xfrm>
              <a:off x="6136980" y="2616251"/>
              <a:ext cx="125463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err="1">
                  <a:solidFill>
                    <a:srgbClr val="E65B10"/>
                  </a:solidFill>
                </a:rPr>
                <a:t>MTon</a:t>
              </a:r>
              <a:endParaRPr lang="en-US" sz="3200" dirty="0">
                <a:solidFill>
                  <a:srgbClr val="E65B10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02732D8-32CA-C149-B4F2-8CBB69C27FB4}"/>
                </a:ext>
              </a:extLst>
            </p:cNvPr>
            <p:cNvSpPr txBox="1"/>
            <p:nvPr/>
          </p:nvSpPr>
          <p:spPr>
            <a:xfrm>
              <a:off x="7622371" y="2616251"/>
              <a:ext cx="125463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err="1">
                  <a:solidFill>
                    <a:srgbClr val="BC6D46"/>
                  </a:solidFill>
                </a:rPr>
                <a:t>MToff</a:t>
              </a:r>
              <a:endParaRPr lang="en-US" sz="3200" dirty="0">
                <a:solidFill>
                  <a:srgbClr val="BC6D46"/>
                </a:solidFill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7942126A-353D-1140-ADDD-2201802E0159}"/>
              </a:ext>
            </a:extLst>
          </p:cNvPr>
          <p:cNvSpPr txBox="1"/>
          <p:nvPr/>
        </p:nvSpPr>
        <p:spPr>
          <a:xfrm>
            <a:off x="1722782" y="3577009"/>
            <a:ext cx="8746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EB508F"/>
                </a:solidFill>
              </a:rPr>
              <a:t>Prof </a:t>
            </a:r>
            <a:r>
              <a:rPr lang="en-US" sz="3200" dirty="0" err="1">
                <a:solidFill>
                  <a:srgbClr val="EB508F"/>
                </a:solidFill>
              </a:rPr>
              <a:t>Jennis</a:t>
            </a:r>
            <a:endParaRPr lang="en-US" sz="3200" dirty="0">
              <a:solidFill>
                <a:srgbClr val="EB50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972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8C5F45-93C3-C943-831D-7FCF755F38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153" y="780585"/>
            <a:ext cx="4893502" cy="60774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F1A570-109B-CB4E-8568-A38B810D0236}"/>
              </a:ext>
            </a:extLst>
          </p:cNvPr>
          <p:cNvSpPr txBox="1"/>
          <p:nvPr/>
        </p:nvSpPr>
        <p:spPr>
          <a:xfrm>
            <a:off x="458279" y="3670080"/>
            <a:ext cx="8746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66325F"/>
                </a:solidFill>
              </a:rPr>
              <a:t>Jim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F0E9C4E-3B89-F947-9806-9CD7E07969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5200" y="1139594"/>
            <a:ext cx="3009900" cy="5651500"/>
          </a:xfrm>
          <a:prstGeom prst="rect">
            <a:avLst/>
          </a:prstGeom>
        </p:spPr>
      </p:pic>
      <p:sp>
        <p:nvSpPr>
          <p:cNvPr id="11" name="Rounded Rectangular Callout 10">
            <a:extLst>
              <a:ext uri="{FF2B5EF4-FFF2-40B4-BE49-F238E27FC236}">
                <a16:creationId xmlns:a16="http://schemas.microsoft.com/office/drawing/2014/main" id="{A161459F-883A-6C48-B57E-C99B9C44D4C4}"/>
              </a:ext>
            </a:extLst>
          </p:cNvPr>
          <p:cNvSpPr/>
          <p:nvPr/>
        </p:nvSpPr>
        <p:spPr>
          <a:xfrm>
            <a:off x="5910147" y="128903"/>
            <a:ext cx="3345366" cy="2297152"/>
          </a:xfrm>
          <a:prstGeom prst="wedgeRoundRectCallout">
            <a:avLst>
              <a:gd name="adj1" fmla="val 55233"/>
              <a:gd name="adj2" fmla="val 92708"/>
              <a:gd name="adj3" fmla="val 16667"/>
            </a:avLst>
          </a:prstGeom>
          <a:solidFill>
            <a:srgbClr val="66325F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ular Callout 11">
            <a:extLst>
              <a:ext uri="{FF2B5EF4-FFF2-40B4-BE49-F238E27FC236}">
                <a16:creationId xmlns:a16="http://schemas.microsoft.com/office/drawing/2014/main" id="{D0DA74D1-FB2B-6645-81D9-E72EB19BD593}"/>
              </a:ext>
            </a:extLst>
          </p:cNvPr>
          <p:cNvSpPr/>
          <p:nvPr/>
        </p:nvSpPr>
        <p:spPr>
          <a:xfrm>
            <a:off x="2565703" y="401445"/>
            <a:ext cx="2876092" cy="1717056"/>
          </a:xfrm>
          <a:prstGeom prst="wedgeRoundRectCallout">
            <a:avLst>
              <a:gd name="adj1" fmla="val -62767"/>
              <a:gd name="adj2" fmla="val 96592"/>
              <a:gd name="adj3" fmla="val 16667"/>
            </a:avLst>
          </a:prstGeom>
          <a:solidFill>
            <a:srgbClr val="66325F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B508F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638A0B-3F7C-8241-9F3B-7A9894C89ED3}"/>
              </a:ext>
            </a:extLst>
          </p:cNvPr>
          <p:cNvSpPr txBox="1"/>
          <p:nvPr/>
        </p:nvSpPr>
        <p:spPr>
          <a:xfrm>
            <a:off x="1107690" y="721364"/>
            <a:ext cx="56425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I know some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MATLAB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0B409C-E647-9F45-96D4-DBE21CABB6FF}"/>
              </a:ext>
            </a:extLst>
          </p:cNvPr>
          <p:cNvSpPr txBox="1"/>
          <p:nvPr/>
        </p:nvSpPr>
        <p:spPr>
          <a:xfrm>
            <a:off x="4831496" y="241976"/>
            <a:ext cx="56425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I will give you a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pilot data.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BAADCB9-75D6-D54C-A068-F9FC2834B49A}"/>
              </a:ext>
            </a:extLst>
          </p:cNvPr>
          <p:cNvSpPr txBox="1"/>
          <p:nvPr/>
        </p:nvSpPr>
        <p:spPr>
          <a:xfrm>
            <a:off x="4761571" y="1506194"/>
            <a:ext cx="56425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Let’s try 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6C2D25-ADBB-5741-9188-9611CA2EE0E4}"/>
              </a:ext>
            </a:extLst>
          </p:cNvPr>
          <p:cNvSpPr txBox="1"/>
          <p:nvPr/>
        </p:nvSpPr>
        <p:spPr>
          <a:xfrm>
            <a:off x="3274741" y="3929220"/>
            <a:ext cx="56425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EB508F"/>
                </a:solidFill>
              </a:rPr>
              <a:t>Inverse distance weighted interpolation of MTR values on corpus callosum tracts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44A84C6-9089-0947-8D58-59239E3FF5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8367" y="3887266"/>
            <a:ext cx="1023657" cy="125345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1ABA01B-F8F4-AB4D-9CD8-6EE6A0B90069}"/>
              </a:ext>
            </a:extLst>
          </p:cNvPr>
          <p:cNvSpPr txBox="1"/>
          <p:nvPr/>
        </p:nvSpPr>
        <p:spPr>
          <a:xfrm>
            <a:off x="10794380" y="-78058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372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5" grpId="0"/>
      <p:bldP spid="16" grpId="0"/>
      <p:bldP spid="1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BAD361C-19CB-DD45-B5B4-18C8C55E2D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754" y="1265572"/>
            <a:ext cx="4477597" cy="5592428"/>
          </a:xfrm>
          <a:prstGeom prst="rect">
            <a:avLst/>
          </a:prstGeom>
        </p:spPr>
      </p:pic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05969207-1BDD-0D47-AD89-1C3301071FA2}"/>
              </a:ext>
            </a:extLst>
          </p:cNvPr>
          <p:cNvSpPr/>
          <p:nvPr/>
        </p:nvSpPr>
        <p:spPr>
          <a:xfrm>
            <a:off x="4747164" y="512956"/>
            <a:ext cx="3772368" cy="1962384"/>
          </a:xfrm>
          <a:prstGeom prst="wedgeRoundRectCallout">
            <a:avLst>
              <a:gd name="adj1" fmla="val -62767"/>
              <a:gd name="adj2" fmla="val 96592"/>
              <a:gd name="adj3" fmla="val 16667"/>
            </a:avLst>
          </a:prstGeom>
          <a:solidFill>
            <a:srgbClr val="66325F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B508F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29C2F4-0B02-B445-9097-E3E72EFDF9FC}"/>
              </a:ext>
            </a:extLst>
          </p:cNvPr>
          <p:cNvSpPr txBox="1"/>
          <p:nvPr/>
        </p:nvSpPr>
        <p:spPr>
          <a:xfrm>
            <a:off x="3812089" y="955539"/>
            <a:ext cx="56425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This works, but I have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no idea how…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DCA2E4B-8599-8F4F-B652-7EDDCF1F3B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9731" y="3031747"/>
            <a:ext cx="6009515" cy="358699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3E1511F-E8D2-BA4E-844E-9F44C68F5B7E}"/>
              </a:ext>
            </a:extLst>
          </p:cNvPr>
          <p:cNvSpPr txBox="1"/>
          <p:nvPr/>
        </p:nvSpPr>
        <p:spPr>
          <a:xfrm>
            <a:off x="8883805" y="2239864"/>
            <a:ext cx="8746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rgbClr val="66325F"/>
                </a:solidFill>
              </a:rPr>
              <a:t>jim_mtr.m</a:t>
            </a:r>
            <a:endParaRPr lang="en-US" sz="3200" dirty="0">
              <a:solidFill>
                <a:srgbClr val="6632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294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6E1E799-8E2B-B043-A9C6-5E2381139E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020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7CC2F61-5C43-D341-A7C0-5F14DED125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435" y="1162515"/>
            <a:ext cx="3175000" cy="56007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5E5DB2E-8233-4543-BFB6-69206E858E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6288" y="1257300"/>
            <a:ext cx="1311342" cy="560070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D136F9A7-FAE2-C74F-8106-0B379ECBB296}"/>
              </a:ext>
            </a:extLst>
          </p:cNvPr>
          <p:cNvGrpSpPr/>
          <p:nvPr/>
        </p:nvGrpSpPr>
        <p:grpSpPr>
          <a:xfrm>
            <a:off x="2418658" y="24364"/>
            <a:ext cx="5642517" cy="1726987"/>
            <a:chOff x="2418658" y="24364"/>
            <a:chExt cx="5642517" cy="1726987"/>
          </a:xfrm>
        </p:grpSpPr>
        <p:sp>
          <p:nvSpPr>
            <p:cNvPr id="7" name="Rounded Rectangular Callout 6">
              <a:extLst>
                <a:ext uri="{FF2B5EF4-FFF2-40B4-BE49-F238E27FC236}">
                  <a16:creationId xmlns:a16="http://schemas.microsoft.com/office/drawing/2014/main" id="{44E792A9-1D8E-DC46-9AD6-4E92181AFE33}"/>
                </a:ext>
              </a:extLst>
            </p:cNvPr>
            <p:cNvSpPr/>
            <p:nvPr/>
          </p:nvSpPr>
          <p:spPr>
            <a:xfrm>
              <a:off x="3755177" y="24364"/>
              <a:ext cx="2969480" cy="1726987"/>
            </a:xfrm>
            <a:prstGeom prst="wedgeRoundRectCallout">
              <a:avLst>
                <a:gd name="adj1" fmla="val -62767"/>
                <a:gd name="adj2" fmla="val 96592"/>
                <a:gd name="adj3" fmla="val 16667"/>
              </a:avLst>
            </a:prstGeom>
            <a:solidFill>
              <a:srgbClr val="66325F">
                <a:alpha val="7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EB508F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15D1D47-A520-0E41-A4AD-AEF62D03DCFD}"/>
                </a:ext>
              </a:extLst>
            </p:cNvPr>
            <p:cNvSpPr txBox="1"/>
            <p:nvPr/>
          </p:nvSpPr>
          <p:spPr>
            <a:xfrm>
              <a:off x="2418658" y="195359"/>
              <a:ext cx="564251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</a:rPr>
                <a:t>I want to put those</a:t>
              </a:r>
            </a:p>
            <a:p>
              <a:pPr algn="ctr"/>
              <a:r>
                <a:rPr lang="en-US" sz="2800" dirty="0">
                  <a:solidFill>
                    <a:schemeClr val="bg1"/>
                  </a:solidFill>
                </a:rPr>
                <a:t>figures in my grant </a:t>
              </a:r>
            </a:p>
            <a:p>
              <a:pPr algn="ctr"/>
              <a:r>
                <a:rPr lang="en-US" sz="2800" dirty="0">
                  <a:solidFill>
                    <a:schemeClr val="bg1"/>
                  </a:solidFill>
                </a:rPr>
                <a:t>proposal but…</a:t>
              </a:r>
            </a:p>
          </p:txBody>
        </p:sp>
      </p:grpSp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EF1FD807-EEB7-A645-8304-BCC9A5C7DEDC}"/>
              </a:ext>
            </a:extLst>
          </p:cNvPr>
          <p:cNvSpPr/>
          <p:nvPr/>
        </p:nvSpPr>
        <p:spPr>
          <a:xfrm>
            <a:off x="3088877" y="3099371"/>
            <a:ext cx="2598245" cy="1726987"/>
          </a:xfrm>
          <a:prstGeom prst="wedgeRoundRectCallout">
            <a:avLst>
              <a:gd name="adj1" fmla="val -62767"/>
              <a:gd name="adj2" fmla="val 96592"/>
              <a:gd name="adj3" fmla="val 16667"/>
            </a:avLst>
          </a:prstGeom>
          <a:solidFill>
            <a:srgbClr val="66325F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B508F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15E546-4225-CE49-837F-EF87F038DEC7}"/>
              </a:ext>
            </a:extLst>
          </p:cNvPr>
          <p:cNvSpPr txBox="1"/>
          <p:nvPr/>
        </p:nvSpPr>
        <p:spPr>
          <a:xfrm>
            <a:off x="1566740" y="3398607"/>
            <a:ext cx="56425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Can you refactor </a:t>
            </a:r>
          </a:p>
          <a:p>
            <a:pPr algn="ctr"/>
            <a:r>
              <a:rPr lang="en-US" sz="2800" dirty="0" err="1">
                <a:solidFill>
                  <a:schemeClr val="bg1"/>
                </a:solidFill>
              </a:rPr>
              <a:t>jim_mtr.m</a:t>
            </a:r>
            <a:r>
              <a:rPr lang="en-US" sz="28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11" name="Rounded Rectangular Callout 10">
            <a:extLst>
              <a:ext uri="{FF2B5EF4-FFF2-40B4-BE49-F238E27FC236}">
                <a16:creationId xmlns:a16="http://schemas.microsoft.com/office/drawing/2014/main" id="{05251851-80F2-8444-B5B2-014419F08B97}"/>
              </a:ext>
            </a:extLst>
          </p:cNvPr>
          <p:cNvSpPr/>
          <p:nvPr/>
        </p:nvSpPr>
        <p:spPr>
          <a:xfrm>
            <a:off x="6611193" y="2419865"/>
            <a:ext cx="2598245" cy="1726987"/>
          </a:xfrm>
          <a:prstGeom prst="wedgeRoundRectCallout">
            <a:avLst>
              <a:gd name="adj1" fmla="val 42812"/>
              <a:gd name="adj2" fmla="val 86261"/>
              <a:gd name="adj3" fmla="val 16667"/>
            </a:avLst>
          </a:prstGeom>
          <a:solidFill>
            <a:srgbClr val="66325F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B508F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893BFF-F0EE-A54D-907E-ABD36BF07B98}"/>
              </a:ext>
            </a:extLst>
          </p:cNvPr>
          <p:cNvSpPr txBox="1"/>
          <p:nvPr/>
        </p:nvSpPr>
        <p:spPr>
          <a:xfrm>
            <a:off x="5089056" y="2917814"/>
            <a:ext cx="5642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Of course </a:t>
            </a:r>
            <a:r>
              <a:rPr lang="en-US" sz="2800" dirty="0" err="1">
                <a:solidFill>
                  <a:schemeClr val="bg1"/>
                </a:solidFill>
              </a:rPr>
              <a:t>Jennis</a:t>
            </a:r>
            <a:r>
              <a:rPr lang="en-US" sz="2800" dirty="0">
                <a:solidFill>
                  <a:schemeClr val="bg1"/>
                </a:solidFill>
              </a:rPr>
              <a:t>!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53B8B7-F564-7442-B099-7F7D29B0242F}"/>
              </a:ext>
            </a:extLst>
          </p:cNvPr>
          <p:cNvSpPr txBox="1"/>
          <p:nvPr/>
        </p:nvSpPr>
        <p:spPr>
          <a:xfrm>
            <a:off x="10607754" y="2806983"/>
            <a:ext cx="8746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66325F"/>
                </a:solidFill>
              </a:rPr>
              <a:t>Eda</a:t>
            </a:r>
          </a:p>
        </p:txBody>
      </p:sp>
      <p:sp>
        <p:nvSpPr>
          <p:cNvPr id="14" name="Cloud Callout 13">
            <a:extLst>
              <a:ext uri="{FF2B5EF4-FFF2-40B4-BE49-F238E27FC236}">
                <a16:creationId xmlns:a16="http://schemas.microsoft.com/office/drawing/2014/main" id="{AFF14393-C0D2-DA4B-86D0-C134080B994D}"/>
              </a:ext>
            </a:extLst>
          </p:cNvPr>
          <p:cNvSpPr/>
          <p:nvPr/>
        </p:nvSpPr>
        <p:spPr>
          <a:xfrm>
            <a:off x="7071507" y="50044"/>
            <a:ext cx="2765497" cy="1626291"/>
          </a:xfrm>
          <a:prstGeom prst="cloudCallout">
            <a:avLst>
              <a:gd name="adj1" fmla="val 50040"/>
              <a:gd name="adj2" fmla="val 61129"/>
            </a:avLst>
          </a:prstGeom>
          <a:solidFill>
            <a:srgbClr val="66325F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8F60CC-9EEF-3040-A8EE-320C4ED308E0}"/>
              </a:ext>
            </a:extLst>
          </p:cNvPr>
          <p:cNvSpPr txBox="1"/>
          <p:nvPr/>
        </p:nvSpPr>
        <p:spPr>
          <a:xfrm>
            <a:off x="5610694" y="280806"/>
            <a:ext cx="56425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Oh Jim, what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 have you done?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2B130BB-6820-F949-8999-4EE8DFDE1A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647193">
            <a:off x="266364" y="337398"/>
            <a:ext cx="1745804" cy="47335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4D17B16-9CD0-344D-A658-DB4802CBDCD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" t="1" r="13255" b="35896"/>
          <a:stretch/>
        </p:blipFill>
        <p:spPr>
          <a:xfrm>
            <a:off x="1948995" y="396954"/>
            <a:ext cx="878424" cy="61594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4B61E5A-816C-804D-858C-CD2D3C6D70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51047" y1="13429" x2="51047" y2="13429"/>
                        <a14:foregroundMark x1="27442" y1="23000" x2="27442" y2="23000"/>
                        <a14:foregroundMark x1="18023" y1="50143" x2="18023" y2="50143"/>
                        <a14:foregroundMark x1="30698" y1="71714" x2="30698" y2="71714"/>
                        <a14:foregroundMark x1="50233" y1="85286" x2="50233" y2="85286"/>
                        <a14:foregroundMark x1="69884" y1="72714" x2="69884" y2="72714"/>
                        <a14:foregroundMark x1="80930" y1="47571" x2="80930" y2="4757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5670" y="1012897"/>
            <a:ext cx="1146238" cy="932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265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/>
      <p:bldP spid="13" grpId="0"/>
      <p:bldP spid="14" grpId="0" animBg="1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DF39D2-E865-544A-AD07-5EA75D8B2B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244" t="13500" r="10190" b="16312"/>
          <a:stretch/>
        </p:blipFill>
        <p:spPr>
          <a:xfrm>
            <a:off x="507116" y="0"/>
            <a:ext cx="11684884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F75D85B-32BD-B34E-B9D2-236D58E8D6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883" y="4170333"/>
            <a:ext cx="4478789" cy="266097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0A89639-5F6E-A44A-9C5F-E071271C52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629" y="932548"/>
            <a:ext cx="4083298" cy="218843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155C6BA4-B40B-A747-9BD9-55FF0BC2B8EA}"/>
              </a:ext>
            </a:extLst>
          </p:cNvPr>
          <p:cNvGrpSpPr/>
          <p:nvPr/>
        </p:nvGrpSpPr>
        <p:grpSpPr>
          <a:xfrm>
            <a:off x="2078527" y="3045894"/>
            <a:ext cx="4984184" cy="1126185"/>
            <a:chOff x="1861551" y="3770246"/>
            <a:chExt cx="4984184" cy="1126185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2FB9622-BA6B-BC45-99DE-8AB42C0CBA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40119" t="32663" r="43196" b="45343"/>
            <a:stretch/>
          </p:blipFill>
          <p:spPr>
            <a:xfrm>
              <a:off x="1861551" y="3770246"/>
              <a:ext cx="1271424" cy="949689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8F9C1D7-E89A-A54E-88A5-EB41BD714704}"/>
                </a:ext>
              </a:extLst>
            </p:cNvPr>
            <p:cNvSpPr txBox="1"/>
            <p:nvPr/>
          </p:nvSpPr>
          <p:spPr>
            <a:xfrm>
              <a:off x="2222074" y="4527099"/>
              <a:ext cx="46236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RUN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5564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DF39D2-E865-544A-AD07-5EA75D8B2B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244" t="13500" r="10190" b="16312"/>
          <a:stretch/>
        </p:blipFill>
        <p:spPr>
          <a:xfrm>
            <a:off x="507116" y="0"/>
            <a:ext cx="11684884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45CBA2A-8F5F-1E44-98B0-909B6800E1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261" y="1061574"/>
            <a:ext cx="3746743" cy="9741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EB08893-DD1E-3247-96A1-50282A4DEC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619" y="2133931"/>
            <a:ext cx="5080000" cy="42037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F7255EB6-3EC6-F540-8940-849E06B72BFA}"/>
              </a:ext>
            </a:extLst>
          </p:cNvPr>
          <p:cNvGrpSpPr/>
          <p:nvPr/>
        </p:nvGrpSpPr>
        <p:grpSpPr>
          <a:xfrm>
            <a:off x="749553" y="2323392"/>
            <a:ext cx="4582066" cy="4274424"/>
            <a:chOff x="668042" y="1051947"/>
            <a:chExt cx="4582066" cy="427442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72CAC64-4C15-5342-B148-7875BD2C4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68042" y="1051947"/>
              <a:ext cx="4582066" cy="1210805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669F3A3-B0C5-3844-8218-B7DC5651C86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68042" y="2168782"/>
              <a:ext cx="4582066" cy="31575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90143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DF39D2-E865-544A-AD07-5EA75D8B2B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244" t="13500" r="10190" b="16312"/>
          <a:stretch/>
        </p:blipFill>
        <p:spPr>
          <a:xfrm>
            <a:off x="507116" y="0"/>
            <a:ext cx="11684884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7A8890F-4B8A-1845-BC3F-CC9586D68C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091" y="2336267"/>
            <a:ext cx="2793572" cy="23902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44C3CC-6C9F-7F4E-AB0C-87A3F87AE5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721" y="5268919"/>
            <a:ext cx="3860311" cy="1046673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80DD626C-D032-0E40-A270-CF4DB47B5903}"/>
              </a:ext>
            </a:extLst>
          </p:cNvPr>
          <p:cNvGrpSpPr/>
          <p:nvPr/>
        </p:nvGrpSpPr>
        <p:grpSpPr>
          <a:xfrm>
            <a:off x="747091" y="203279"/>
            <a:ext cx="2993215" cy="1881106"/>
            <a:chOff x="747091" y="110290"/>
            <a:chExt cx="2993215" cy="188110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F1181EC-C9BD-C146-8A0F-A63FFBD6B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23038" y="110290"/>
              <a:ext cx="841320" cy="649208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E9C3527C-4B0D-4845-99E9-05F5C140842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47091" y="542408"/>
              <a:ext cx="2993215" cy="14489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95554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DDAC5F4-3AC3-294D-AC5B-CB902BC28B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16976"/>
            <a:ext cx="12192000" cy="606263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EF5A376-BF2B-3942-87C6-A14A6BB6D30B}"/>
              </a:ext>
            </a:extLst>
          </p:cNvPr>
          <p:cNvSpPr/>
          <p:nvPr/>
        </p:nvSpPr>
        <p:spPr>
          <a:xfrm>
            <a:off x="0" y="4307542"/>
            <a:ext cx="7253207" cy="923330"/>
          </a:xfrm>
          <a:prstGeom prst="rect">
            <a:avLst/>
          </a:prstGeom>
          <a:solidFill>
            <a:schemeClr val="bg2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6D7DCB-987F-D24A-9A5C-7C9E1F0F0256}"/>
              </a:ext>
            </a:extLst>
          </p:cNvPr>
          <p:cNvSpPr txBox="1"/>
          <p:nvPr/>
        </p:nvSpPr>
        <p:spPr>
          <a:xfrm>
            <a:off x="3859078" y="6044338"/>
            <a:ext cx="8508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https://</a:t>
            </a:r>
            <a:r>
              <a:rPr lang="en-US" sz="3600" dirty="0" err="1"/>
              <a:t>qmrlab.org</a:t>
            </a:r>
            <a:endParaRPr lang="en-US" sz="3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B34801-E744-474D-ACB8-6ABC5E742C1F}"/>
              </a:ext>
            </a:extLst>
          </p:cNvPr>
          <p:cNvSpPr txBox="1"/>
          <p:nvPr/>
        </p:nvSpPr>
        <p:spPr>
          <a:xfrm>
            <a:off x="356460" y="4307542"/>
            <a:ext cx="9779431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5400" b="1" dirty="0"/>
              <a:t>CI &amp; CD using MATLAB</a:t>
            </a:r>
          </a:p>
        </p:txBody>
      </p:sp>
    </p:spTree>
    <p:extLst>
      <p:ext uri="{BB962C8B-B14F-4D97-AF65-F5344CB8AC3E}">
        <p14:creationId xmlns:p14="http://schemas.microsoft.com/office/powerpoint/2010/main" val="17412782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9B6FD15-7D62-7C4A-8A05-A596548D8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0390" y="704310"/>
            <a:ext cx="6131220" cy="439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6221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8737600" y="0"/>
            <a:ext cx="3454400" cy="688307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alphaModFix amt="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8679" y="256539"/>
            <a:ext cx="8212614" cy="5430615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798"/>
          <a:stretch/>
        </p:blipFill>
        <p:spPr>
          <a:xfrm>
            <a:off x="4989322" y="4439908"/>
            <a:ext cx="2034324" cy="197893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65882" y="0"/>
            <a:ext cx="1138144" cy="1376226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3802353" y="5925368"/>
            <a:ext cx="1090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chemeClr val="accent3">
                    <a:lumMod val="50000"/>
                  </a:schemeClr>
                </a:solidFill>
                <a:ea typeface="Arial" charset="0"/>
                <a:cs typeface="Arial" charset="0"/>
              </a:rPr>
              <a:t>www.neuro.polymtl.ca</a:t>
            </a:r>
            <a:endParaRPr lang="en-US" sz="3600" dirty="0">
              <a:solidFill>
                <a:schemeClr val="accent3">
                  <a:lumMod val="50000"/>
                </a:schemeClr>
              </a:solidFill>
              <a:ea typeface="Arial" charset="0"/>
              <a:cs typeface="Arial" charset="0"/>
            </a:endParaRPr>
          </a:p>
        </p:txBody>
      </p:sp>
      <p:pic>
        <p:nvPicPr>
          <p:cNvPr id="44" name="Picture 2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14345" y="144924"/>
            <a:ext cx="996123" cy="402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Shape 62"/>
          <p:cNvPicPr preferRelativeResize="0"/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95962" y="670425"/>
            <a:ext cx="1239015" cy="425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Picture 46" descr="Screen Shot 2016-06-01 at 3.38.09 PM.pn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7133" y="693471"/>
            <a:ext cx="1227667" cy="429348"/>
          </a:xfrm>
          <a:prstGeom prst="rect">
            <a:avLst/>
          </a:prstGeom>
        </p:spPr>
      </p:pic>
      <p:pic>
        <p:nvPicPr>
          <p:cNvPr id="48" name="Picture 24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24122" y="191128"/>
            <a:ext cx="1347287" cy="732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4500" y="-36756"/>
            <a:ext cx="1145225" cy="11869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9856" y="136538"/>
            <a:ext cx="1286502" cy="429423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-24068" y="175119"/>
            <a:ext cx="20685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entury Gothic" charset="0"/>
                <a:cs typeface="Century Gothic" charset="0"/>
              </a:rPr>
              <a:t>THANKS!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2333" y="1239584"/>
            <a:ext cx="8262940" cy="2957884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2563772" y="3863646"/>
            <a:ext cx="6688641" cy="977117"/>
            <a:chOff x="7322388" y="4704010"/>
            <a:chExt cx="6688641" cy="977117"/>
          </a:xfrm>
        </p:grpSpPr>
        <p:sp>
          <p:nvSpPr>
            <p:cNvPr id="54" name="TextBox 53"/>
            <p:cNvSpPr txBox="1"/>
            <p:nvPr/>
          </p:nvSpPr>
          <p:spPr>
            <a:xfrm>
              <a:off x="7704037" y="4704010"/>
              <a:ext cx="63069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entury Gothic" charset="0"/>
                  <a:cs typeface="Century Gothic" charset="0"/>
                </a:rPr>
                <a:t>agahkarakuzu@gmail.com</a:t>
              </a:r>
              <a:endPara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entury Gothic" charset="0"/>
                <a:cs typeface="Century Gothic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7692463" y="5219462"/>
              <a:ext cx="63069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entury Gothic" charset="0"/>
                  <a:cs typeface="Century Gothic" charset="0"/>
                </a:rPr>
                <a:t>@</a:t>
              </a:r>
              <a:r>
                <a:rPr lang="en-US" sz="24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entury Gothic" charset="0"/>
                  <a:cs typeface="Century Gothic" charset="0"/>
                </a:rPr>
                <a:t>agahkarakuzu</a:t>
              </a:r>
              <a:endPara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entury Gothic" charset="0"/>
                <a:cs typeface="Century Gothic" charset="0"/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7322388" y="4769757"/>
              <a:ext cx="381649" cy="38164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38419" y="5199229"/>
              <a:ext cx="431771" cy="431771"/>
            </a:xfrm>
            <a:prstGeom prst="rect">
              <a:avLst/>
            </a:prstGeom>
          </p:spPr>
        </p:pic>
      </p:grpSp>
      <p:sp>
        <p:nvSpPr>
          <p:cNvPr id="56" name="Content Placeholder 2"/>
          <p:cNvSpPr txBox="1">
            <a:spLocks/>
          </p:cNvSpPr>
          <p:nvPr/>
        </p:nvSpPr>
        <p:spPr>
          <a:xfrm>
            <a:off x="119339" y="1166183"/>
            <a:ext cx="4606189" cy="510868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000" b="1" dirty="0">
                <a:latin typeface="Avenir Light"/>
                <a:cs typeface="Avenir Light"/>
              </a:rPr>
              <a:t>Nikola </a:t>
            </a:r>
            <a:r>
              <a:rPr lang="en-US" sz="2000" b="1" dirty="0" err="1">
                <a:latin typeface="Avenir Light"/>
                <a:cs typeface="Avenir Light"/>
              </a:rPr>
              <a:t>Stikov</a:t>
            </a:r>
            <a:r>
              <a:rPr lang="en-US" sz="2000" b="1" dirty="0">
                <a:latin typeface="Avenir Light"/>
                <a:cs typeface="Avenir Light"/>
              </a:rPr>
              <a:t> (Advisor)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b="1" dirty="0">
                <a:latin typeface="Avenir Light"/>
                <a:cs typeface="Avenir Light"/>
              </a:rPr>
              <a:t>Julien Cohen-Adad</a:t>
            </a:r>
          </a:p>
          <a:p>
            <a:pPr marL="0" indent="0">
              <a:buNone/>
            </a:pPr>
            <a:r>
              <a:rPr lang="en-US" sz="2000" dirty="0" err="1">
                <a:latin typeface="Avenir Light"/>
                <a:cs typeface="Avenir Light"/>
              </a:rPr>
              <a:t>Ilana</a:t>
            </a:r>
            <a:r>
              <a:rPr lang="en-US" sz="2000" dirty="0">
                <a:latin typeface="Avenir Light"/>
                <a:cs typeface="Avenir Light"/>
              </a:rPr>
              <a:t> </a:t>
            </a:r>
            <a:r>
              <a:rPr lang="en-US" sz="2000" dirty="0" err="1">
                <a:latin typeface="Avenir Light"/>
                <a:cs typeface="Avenir Light"/>
              </a:rPr>
              <a:t>Leppert</a:t>
            </a:r>
            <a:endParaRPr lang="en-US" sz="2000" dirty="0">
              <a:latin typeface="Avenir Light"/>
              <a:cs typeface="Avenir Light"/>
            </a:endParaRPr>
          </a:p>
          <a:p>
            <a:pPr marL="0" indent="0">
              <a:buNone/>
            </a:pPr>
            <a:r>
              <a:rPr lang="en-US" sz="2000" dirty="0">
                <a:latin typeface="Avenir Light"/>
                <a:cs typeface="Avenir Light"/>
              </a:rPr>
              <a:t>Mathieu Boudreau</a:t>
            </a:r>
          </a:p>
          <a:p>
            <a:pPr marL="0" indent="0">
              <a:buNone/>
            </a:pPr>
            <a:r>
              <a:rPr lang="en-US" sz="2000" dirty="0">
                <a:latin typeface="Avenir Light"/>
                <a:cs typeface="Avenir Light"/>
              </a:rPr>
              <a:t>Jennifer Campbell</a:t>
            </a:r>
          </a:p>
          <a:p>
            <a:pPr marL="0" indent="0">
              <a:buNone/>
            </a:pPr>
            <a:r>
              <a:rPr lang="en-US" sz="2000" dirty="0" err="1">
                <a:latin typeface="Avenir Light"/>
                <a:cs typeface="Avenir Light"/>
              </a:rPr>
              <a:t>Agah</a:t>
            </a:r>
            <a:r>
              <a:rPr lang="en-US" sz="2000" dirty="0">
                <a:latin typeface="Avenir Light"/>
                <a:cs typeface="Avenir Light"/>
              </a:rPr>
              <a:t> </a:t>
            </a:r>
            <a:r>
              <a:rPr lang="en-US" sz="2000" dirty="0" err="1">
                <a:latin typeface="Avenir Light"/>
                <a:cs typeface="Avenir Light"/>
              </a:rPr>
              <a:t>Karakuzu</a:t>
            </a:r>
            <a:endParaRPr lang="en-US" sz="2000" dirty="0">
              <a:latin typeface="Avenir Light"/>
              <a:cs typeface="Avenir Light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FF0000"/>
                </a:solidFill>
                <a:latin typeface="Avenir Light"/>
                <a:cs typeface="Avenir Light"/>
              </a:rPr>
              <a:t>Tommy </a:t>
            </a:r>
            <a:r>
              <a:rPr lang="en-US" sz="2000" b="1" dirty="0" err="1">
                <a:solidFill>
                  <a:srgbClr val="FF0000"/>
                </a:solidFill>
                <a:latin typeface="Avenir Light"/>
                <a:cs typeface="Avenir Light"/>
              </a:rPr>
              <a:t>Boshkovski</a:t>
            </a:r>
            <a:r>
              <a:rPr lang="en-US" sz="2000" b="1" dirty="0">
                <a:solidFill>
                  <a:srgbClr val="FF0000"/>
                </a:solidFill>
                <a:latin typeface="Avenir Light"/>
                <a:cs typeface="Avenir Light"/>
              </a:rPr>
              <a:t> (Shared his data &lt;3)</a:t>
            </a:r>
          </a:p>
          <a:p>
            <a:pPr marL="0" indent="0">
              <a:buNone/>
            </a:pPr>
            <a:r>
              <a:rPr lang="en-US" sz="2000" dirty="0">
                <a:latin typeface="Avenir Light"/>
                <a:cs typeface="Avenir Light"/>
              </a:rPr>
              <a:t>Tanguy Duval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>
                <a:latin typeface="Avenir Light"/>
                <a:cs typeface="Avenir Light"/>
              </a:rPr>
              <a:t>Bruce Pike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err="1">
                <a:latin typeface="Avenir Light"/>
                <a:cs typeface="Avenir Light"/>
              </a:rPr>
              <a:t>Sridar</a:t>
            </a:r>
            <a:r>
              <a:rPr lang="en-US" sz="2000" dirty="0">
                <a:latin typeface="Avenir Light"/>
                <a:cs typeface="Avenir Light"/>
              </a:rPr>
              <a:t> Narayanan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>
                <a:latin typeface="Avenir Light"/>
                <a:cs typeface="Avenir Light"/>
              </a:rPr>
              <a:t>Christine Tardif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>
                <a:latin typeface="Avenir Light"/>
                <a:cs typeface="Avenir Light"/>
              </a:rPr>
              <a:t>Robert Brown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>
                <a:latin typeface="Avenir Light"/>
                <a:cs typeface="Avenir Light"/>
              </a:rPr>
              <a:t>David </a:t>
            </a:r>
            <a:r>
              <a:rPr lang="en-US" sz="2000" dirty="0" err="1">
                <a:latin typeface="Avenir Light"/>
                <a:cs typeface="Avenir Light"/>
              </a:rPr>
              <a:t>Rudko</a:t>
            </a:r>
            <a:endParaRPr lang="en-US" sz="2000" dirty="0">
              <a:latin typeface="Avenir Light"/>
              <a:cs typeface="Avenir Light"/>
            </a:endParaRPr>
          </a:p>
          <a:p>
            <a:pPr marL="0" indent="0">
              <a:buFont typeface="Arial" pitchFamily="34" charset="0"/>
              <a:buNone/>
            </a:pPr>
            <a:r>
              <a:rPr lang="en-US" sz="2000" dirty="0">
                <a:latin typeface="Avenir Light"/>
                <a:cs typeface="Avenir Light"/>
              </a:rPr>
              <a:t>Jean-Francois Cabana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>
                <a:latin typeface="Avenir Light"/>
                <a:cs typeface="Avenir Light"/>
              </a:rPr>
              <a:t>Robert Dougherty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>
                <a:latin typeface="Avenir Light"/>
                <a:cs typeface="Avenir Light"/>
              </a:rPr>
              <a:t>Brian </a:t>
            </a:r>
            <a:r>
              <a:rPr lang="en-US" sz="2000" dirty="0" err="1">
                <a:latin typeface="Avenir Light"/>
                <a:cs typeface="Avenir Light"/>
              </a:rPr>
              <a:t>Wandell</a:t>
            </a:r>
            <a:endParaRPr lang="en-US" sz="2000" dirty="0">
              <a:latin typeface="Avenir Light"/>
              <a:cs typeface="Avenir Light"/>
            </a:endParaRPr>
          </a:p>
          <a:p>
            <a:pPr marL="0" indent="0">
              <a:buFont typeface="Arial" pitchFamily="34" charset="0"/>
              <a:buNone/>
            </a:pPr>
            <a:endParaRPr lang="en-US" sz="2000" dirty="0">
              <a:latin typeface="Avenir Light"/>
              <a:cs typeface="Avenir Light"/>
            </a:endParaRPr>
          </a:p>
        </p:txBody>
      </p:sp>
      <p:grpSp>
        <p:nvGrpSpPr>
          <p:cNvPr id="14" name="Group 13"/>
          <p:cNvGrpSpPr/>
          <p:nvPr/>
        </p:nvGrpSpPr>
        <p:grpSpPr>
          <a:xfrm rot="20669795">
            <a:off x="10322963" y="3147077"/>
            <a:ext cx="1239729" cy="3495908"/>
            <a:chOff x="2975107" y="-24126"/>
            <a:chExt cx="1375977" cy="4011275"/>
          </a:xfrm>
        </p:grpSpPr>
        <p:sp>
          <p:nvSpPr>
            <p:cNvPr id="57" name="Rectangle 56"/>
            <p:cNvSpPr/>
            <p:nvPr/>
          </p:nvSpPr>
          <p:spPr>
            <a:xfrm rot="1380000">
              <a:off x="4303800" y="-24126"/>
              <a:ext cx="47284" cy="934898"/>
            </a:xfrm>
            <a:prstGeom prst="rect">
              <a:avLst/>
            </a:prstGeom>
            <a:solidFill>
              <a:srgbClr val="3AA9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 rot="1440000">
              <a:off x="3856606" y="1005269"/>
              <a:ext cx="47284" cy="934898"/>
            </a:xfrm>
            <a:prstGeom prst="rect">
              <a:avLst/>
            </a:prstGeom>
            <a:solidFill>
              <a:srgbClr val="89CA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 rot="1380000">
              <a:off x="3411392" y="2047919"/>
              <a:ext cx="47284" cy="934898"/>
            </a:xfrm>
            <a:prstGeom prst="rect">
              <a:avLst/>
            </a:prstGeom>
            <a:solidFill>
              <a:srgbClr val="FD97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 rot="1380000">
              <a:off x="2975107" y="3052251"/>
              <a:ext cx="47284" cy="934898"/>
            </a:xfrm>
            <a:prstGeom prst="rect">
              <a:avLst/>
            </a:prstGeom>
            <a:solidFill>
              <a:srgbClr val="BA1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0" y="6512845"/>
            <a:ext cx="10650099" cy="342341"/>
            <a:chOff x="0" y="6512845"/>
            <a:chExt cx="10650099" cy="342341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0" y="6541595"/>
              <a:ext cx="3912966" cy="313591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053430" y="6512845"/>
              <a:ext cx="3912966" cy="313591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737133" y="6521531"/>
              <a:ext cx="3912966" cy="313591"/>
            </a:xfrm>
            <a:prstGeom prst="rect">
              <a:avLst/>
            </a:prstGeom>
          </p:spPr>
        </p:pic>
      </p:grpSp>
      <p:pic>
        <p:nvPicPr>
          <p:cNvPr id="36" name="Picture 4" descr="mage result for transmedtech logo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83754" y="5234376"/>
            <a:ext cx="2317803" cy="1337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5"/>
          <p:cNvPicPr>
            <a:picLocks noChangeAspect="1" noChangeArrowheads="1"/>
          </p:cNvPicPr>
          <p:nvPr/>
        </p:nvPicPr>
        <p:blipFill>
          <a:blip r:embed="rId18">
            <a:clrChange>
              <a:clrFrom>
                <a:srgbClr val="F9FBFF"/>
              </a:clrFrom>
              <a:clrTo>
                <a:srgbClr val="F9FB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7410" y="4075246"/>
            <a:ext cx="2272746" cy="999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20682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0171" y="151559"/>
            <a:ext cx="11483962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/>
              <a:t>Coolvector</a:t>
            </a:r>
            <a:r>
              <a:rPr lang="en-US" sz="2000" b="1" dirty="0"/>
              <a:t>, </a:t>
            </a:r>
            <a:r>
              <a:rPr lang="en-US" sz="2000" b="1" dirty="0" err="1"/>
              <a:t>pch.vector</a:t>
            </a:r>
            <a:endParaRPr lang="en-US" sz="2000" b="1" dirty="0"/>
          </a:p>
          <a:p>
            <a:endParaRPr lang="en-US" sz="1900" b="1" dirty="0">
              <a:hlinkClick r:id="rId3"/>
            </a:endParaRPr>
          </a:p>
          <a:p>
            <a:endParaRPr lang="en-US" sz="1900" dirty="0"/>
          </a:p>
          <a:p>
            <a:endParaRPr lang="en-US" sz="1900" dirty="0"/>
          </a:p>
          <a:p>
            <a:r>
              <a:rPr lang="en-CA" sz="2000" dirty="0">
                <a:hlinkClick r:id="rId4"/>
              </a:rPr>
              <a:t>https://www.freepik.com/free-vector/landing-page-template-universe_5198525.htm</a:t>
            </a:r>
            <a:endParaRPr lang="en-CA" sz="2000" dirty="0"/>
          </a:p>
          <a:p>
            <a:endParaRPr lang="en-CA" sz="2000" dirty="0"/>
          </a:p>
          <a:p>
            <a:r>
              <a:rPr lang="en-CA" sz="2000" dirty="0">
                <a:hlinkClick r:id="rId5"/>
              </a:rPr>
              <a:t>https://www.freepik.com/pch-vector</a:t>
            </a:r>
            <a:endParaRPr lang="en-CA" sz="2000" dirty="0"/>
          </a:p>
          <a:p>
            <a:endParaRPr lang="en-CA" sz="2000" dirty="0"/>
          </a:p>
          <a:p>
            <a:r>
              <a:rPr lang="en-CA" sz="2000" dirty="0">
                <a:hlinkClick r:id="rId6"/>
              </a:rPr>
              <a:t>https://www.freepik.com/coolvector</a:t>
            </a:r>
            <a:endParaRPr lang="en-US" sz="1900" dirty="0"/>
          </a:p>
          <a:p>
            <a:endParaRPr lang="en-US" sz="1900" b="1" dirty="0"/>
          </a:p>
          <a:p>
            <a:endParaRPr lang="en-US" sz="19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40622" y="5603986"/>
            <a:ext cx="1087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Visual artwork used in this presentation is featured on </a:t>
            </a:r>
            <a:r>
              <a:rPr lang="en-US" sz="3600" u="sng" dirty="0" err="1">
                <a:solidFill>
                  <a:srgbClr val="3262B6"/>
                </a:solidFill>
              </a:rPr>
              <a:t>behance.net</a:t>
            </a:r>
            <a:r>
              <a:rPr lang="en-US" sz="3600" u="sng" dirty="0">
                <a:solidFill>
                  <a:srgbClr val="3262B6"/>
                </a:solidFill>
              </a:rPr>
              <a:t>, </a:t>
            </a: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hlinkClick r:id="rId7"/>
              </a:rPr>
              <a:t>slideshare.net</a:t>
            </a: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and </a:t>
            </a: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hlinkClick r:id="rId8"/>
              </a:rPr>
              <a:t>freepik.com</a:t>
            </a: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en-US" sz="3600" b="1" u="sng" dirty="0">
              <a:solidFill>
                <a:srgbClr val="3262B6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0171" y="4439559"/>
            <a:ext cx="2108342" cy="887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746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1827</TotalTime>
  <Words>288</Words>
  <Application>Microsoft Macintosh PowerPoint</Application>
  <PresentationFormat>Widescreen</PresentationFormat>
  <Paragraphs>93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Arial Rounded MT Bold</vt:lpstr>
      <vt:lpstr>Avenir Light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29</cp:revision>
  <dcterms:created xsi:type="dcterms:W3CDTF">2020-06-07T09:22:39Z</dcterms:created>
  <dcterms:modified xsi:type="dcterms:W3CDTF">2020-06-12T13:40:53Z</dcterms:modified>
</cp:coreProperties>
</file>