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1461" r:id="rId5"/>
    <p:sldId id="339" r:id="rId6"/>
    <p:sldId id="1474" r:id="rId7"/>
    <p:sldId id="1235" r:id="rId8"/>
    <p:sldId id="1121" r:id="rId9"/>
    <p:sldId id="1462" r:id="rId10"/>
    <p:sldId id="1288" r:id="rId11"/>
    <p:sldId id="1466" r:id="rId12"/>
    <p:sldId id="1480" r:id="rId13"/>
    <p:sldId id="1481" r:id="rId14"/>
    <p:sldId id="1486" r:id="rId15"/>
    <p:sldId id="1482" r:id="rId16"/>
    <p:sldId id="1483" r:id="rId17"/>
    <p:sldId id="1484" r:id="rId18"/>
    <p:sldId id="1485" r:id="rId19"/>
    <p:sldId id="260"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48"/>
    <p:restoredTop sz="94677"/>
  </p:normalViewPr>
  <p:slideViewPr>
    <p:cSldViewPr snapToGrid="0" snapToObjects="1">
      <p:cViewPr>
        <p:scale>
          <a:sx n="50" d="100"/>
          <a:sy n="50" d="100"/>
        </p:scale>
        <p:origin x="4128" y="2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xfrm>
            <a:off x="1143000" y="685800"/>
            <a:ext cx="4572000" cy="3429000"/>
          </a:xfrm>
          <a:prstGeom prst="rect">
            <a:avLst/>
          </a:prstGeom>
        </p:spPr>
        <p:txBody>
          <a:bodyPr/>
          <a:lstStyle/>
          <a:p>
            <a:endParaRPr/>
          </a:p>
        </p:txBody>
      </p:sp>
      <p:sp>
        <p:nvSpPr>
          <p:cNvPr id="151" name="Shape 15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81000" y="685800"/>
            <a:ext cx="6096000" cy="34290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r>
              <a:t>I'm Noam.  I'm an ecologist at EHA.</a:t>
            </a:r>
          </a:p>
          <a:p>
            <a:r>
              <a:t>Research at the confluence of conservation and public health, emerging inf. dis</a:t>
            </a:r>
          </a:p>
          <a:p>
            <a:r>
              <a:t>Field ecologists, public health specialists, to our large + growing m&amp;a team, and software engineering to turn our models into apps, and do large-scale ML for global disease surveillance.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xfrm>
            <a:off x="381000" y="685800"/>
            <a:ext cx="6096000" cy="3429000"/>
          </a:xfrm>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p>
            <a:r>
              <a:t>An organization that...</a:t>
            </a:r>
          </a:p>
          <a:p>
            <a:r>
              <a:t>"Build open-source software, build community" (some themes from JD, Ricardo, Sean + Mike)</a:t>
            </a:r>
          </a:p>
          <a:p>
            <a:r>
              <a:t>Fellowships for those who want to push the limits of tools</a:t>
            </a:r>
          </a:p>
          <a:p>
            <a:r>
              <a:t>Hackathons</a:t>
            </a:r>
          </a:p>
          <a:p>
            <a:r>
              <a:t>Mostly, write, incubate, maintain, lot and lots of packages to connect scientists with data sources and fill holes in reproducibility and data cycle.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ED1648-47A4-B447-B8FC-7D4B7DE775D1}" type="slidenum">
              <a:rPr lang="en-US" smtClean="0"/>
              <a:t>8</a:t>
            </a:fld>
            <a:endParaRPr lang="en-US"/>
          </a:p>
        </p:txBody>
      </p:sp>
    </p:spTree>
    <p:extLst>
      <p:ext uri="{BB962C8B-B14F-4D97-AF65-F5344CB8AC3E}">
        <p14:creationId xmlns:p14="http://schemas.microsoft.com/office/powerpoint/2010/main" val="3476027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40000" lnSpcReduction="20000"/>
          </a:bodyPr>
          <a:lstStyle/>
          <a:p>
            <a:r>
              <a:rPr lang="en-US" dirty="0"/>
              <a:t>This</a:t>
            </a:r>
            <a:r>
              <a:rPr lang="en-US" baseline="0" dirty="0"/>
              <a:t> </a:t>
            </a:r>
            <a:r>
              <a:rPr lang="en-US" b="1" baseline="0" dirty="0"/>
              <a:t>partial dependence plot</a:t>
            </a:r>
            <a:r>
              <a:rPr lang="en-US" b="0" baseline="0" dirty="0"/>
              <a:t> shows the </a:t>
            </a:r>
            <a:r>
              <a:rPr lang="en-US" b="1" baseline="0" dirty="0"/>
              <a:t>effect of the predictors on the outcome</a:t>
            </a:r>
            <a:r>
              <a:rPr lang="en-US" b="0" baseline="0" dirty="0"/>
              <a:t> for the six most influential variables.</a:t>
            </a:r>
          </a:p>
          <a:p>
            <a:pPr marL="171450" indent="-171450">
              <a:buFont typeface="Arial" charset="0"/>
              <a:buChar char="•"/>
            </a:pPr>
            <a:r>
              <a:rPr lang="en-US" b="0" baseline="0" dirty="0"/>
              <a:t>The line represents the best estimate; the shaded section shows the 95% confidence interval for the line.</a:t>
            </a:r>
          </a:p>
          <a:p>
            <a:pPr marL="171450" indent="-171450">
              <a:buFont typeface="Arial" charset="0"/>
              <a:buChar char="•"/>
            </a:pPr>
            <a:r>
              <a:rPr lang="en-US" dirty="0"/>
              <a:t>The x axes represent the minimum to maximum values of each driver (Predictors).</a:t>
            </a:r>
          </a:p>
          <a:p>
            <a:pPr marL="628650" lvl="1" indent="-171450">
              <a:buFont typeface="Arial" charset="0"/>
              <a:buChar char="•"/>
            </a:pPr>
            <a:r>
              <a:rPr lang="en-US" dirty="0"/>
              <a:t>Mammal</a:t>
            </a:r>
            <a:r>
              <a:rPr lang="en-US" baseline="0" dirty="0"/>
              <a:t> diversity: number of species whose ranges overlap the grid cell.</a:t>
            </a:r>
          </a:p>
          <a:p>
            <a:pPr marL="628650" lvl="1" indent="-171450">
              <a:buFont typeface="Arial" charset="0"/>
              <a:buChar char="•"/>
            </a:pPr>
            <a:r>
              <a:rPr lang="en-US" baseline="0" dirty="0"/>
              <a:t>Blue variables (Environment): percentage of grid cell covered.</a:t>
            </a:r>
            <a:endParaRPr lang="en-US" dirty="0"/>
          </a:p>
          <a:p>
            <a:pPr marL="628650" lvl="1" indent="-171450">
              <a:buFont typeface="Arial" charset="0"/>
              <a:buChar char="•"/>
            </a:pPr>
            <a:r>
              <a:rPr lang="en-US" dirty="0"/>
              <a:t>Pasture change:</a:t>
            </a:r>
            <a:r>
              <a:rPr lang="en-US" baseline="0" dirty="0"/>
              <a:t> change in amount of grid cell used for pasture between one decade and the next.</a:t>
            </a:r>
          </a:p>
          <a:p>
            <a:pPr marL="171450" lvl="0" indent="-171450">
              <a:buFont typeface="Arial" charset="0"/>
              <a:buChar char="•"/>
            </a:pPr>
            <a:r>
              <a:rPr lang="en-US" baseline="0" dirty="0"/>
              <a:t>The y axes represent the relative probability of an EID event occurring in a grid cell with this characteristic (Outcome variable).</a:t>
            </a:r>
          </a:p>
          <a:p>
            <a:pPr marL="171450" lvl="0" indent="-171450">
              <a:buFont typeface="Arial" charset="0"/>
              <a:buChar char="•"/>
            </a:pPr>
            <a:endParaRPr lang="en-US" baseline="0" dirty="0"/>
          </a:p>
          <a:p>
            <a:pPr marL="171450" lvl="0" indent="-171450">
              <a:buFont typeface="Arial" charset="0"/>
              <a:buChar char="•"/>
            </a:pPr>
            <a:r>
              <a:rPr lang="en-US" baseline="0" dirty="0"/>
              <a:t>These plots average out the effects of other drivers, but the actual model takes into account two levels of interaction between drivers.</a:t>
            </a:r>
          </a:p>
          <a:p>
            <a:pPr marL="628650" lvl="1" indent="-171450">
              <a:buFont typeface="Arial" charset="0"/>
              <a:buChar char="•"/>
            </a:pPr>
            <a:r>
              <a:rPr lang="en-US" baseline="0" dirty="0"/>
              <a:t>They also display the effect—at our best estimate—</a:t>
            </a:r>
            <a:r>
              <a:rPr lang="en-US" b="1" baseline="0" dirty="0"/>
              <a:t>relative to the human population distribution, factoring out our reporting bias layer</a:t>
            </a:r>
            <a:r>
              <a:rPr lang="en-US" baseline="0" dirty="0"/>
              <a:t>.</a:t>
            </a:r>
          </a:p>
          <a:p>
            <a:pPr marL="171450" lvl="0" indent="-171450">
              <a:buFont typeface="Arial" charset="0"/>
              <a:buChar char="•"/>
            </a:pPr>
            <a:endParaRPr lang="en-US" baseline="0" dirty="0"/>
          </a:p>
          <a:p>
            <a:pPr marL="171450" lvl="0" indent="-171450">
              <a:buFont typeface="Arial" charset="0"/>
              <a:buChar char="•"/>
            </a:pPr>
            <a:r>
              <a:rPr lang="en-US" baseline="0" dirty="0"/>
              <a:t>You can see that the confidence intervals are pretty wide.</a:t>
            </a:r>
          </a:p>
          <a:p>
            <a:pPr marL="628650" lvl="1" indent="-171450">
              <a:buFont typeface="Arial" charset="0"/>
              <a:buChar char="•"/>
            </a:pPr>
            <a:r>
              <a:rPr lang="en-US" baseline="0" dirty="0"/>
              <a:t>The dataset of EID events is pretty noisy in this regard, but there are some overall trends apparent.</a:t>
            </a:r>
          </a:p>
          <a:p>
            <a:pPr marL="171450" lvl="0" indent="-171450">
              <a:buFont typeface="Arial" charset="0"/>
              <a:buChar char="•"/>
            </a:pPr>
            <a:endParaRPr lang="en-US" baseline="0" dirty="0"/>
          </a:p>
          <a:p>
            <a:pPr marL="171450" lvl="0" indent="-171450">
              <a:buFont typeface="Arial" charset="0"/>
              <a:buChar char="•"/>
            </a:pPr>
            <a:r>
              <a:rPr lang="en-US" baseline="0" dirty="0"/>
              <a:t>Of particular note: </a:t>
            </a:r>
            <a:r>
              <a:rPr lang="en-US" b="1" baseline="0" dirty="0"/>
              <a:t>biodiversity</a:t>
            </a:r>
            <a:r>
              <a:rPr lang="en-US" b="0" baseline="0" dirty="0"/>
              <a:t>. This suggests, along with </a:t>
            </a:r>
            <a:r>
              <a:rPr lang="en-US" b="1" baseline="0" dirty="0"/>
              <a:t>evergreen broadleaf trees</a:t>
            </a:r>
            <a:r>
              <a:rPr lang="en-US" b="0" baseline="0" dirty="0"/>
              <a:t> (i.e. rainforest) that disease emergence events are more likely to happen to people living in areas with high biodiversity and a lot of forest, for example. These data also suggest—albeit </a:t>
            </a:r>
            <a:r>
              <a:rPr lang="en-US" b="0" i="1" baseline="0" dirty="0"/>
              <a:t>only</a:t>
            </a:r>
            <a:r>
              <a:rPr lang="en-US" b="0" i="0" baseline="0" dirty="0"/>
              <a:t> suggest—that perturbation, both from increasing </a:t>
            </a:r>
            <a:r>
              <a:rPr lang="en-US" b="0" i="1" baseline="0" dirty="0"/>
              <a:t>and</a:t>
            </a:r>
            <a:r>
              <a:rPr lang="en-US" b="0" i="0" baseline="0" dirty="0"/>
              <a:t> decreasing cropland, can increase the probability of a disease emergence event.</a:t>
            </a:r>
            <a:endParaRPr lang="en-US" baseline="0" dirty="0"/>
          </a:p>
        </p:txBody>
      </p:sp>
      <p:sp>
        <p:nvSpPr>
          <p:cNvPr id="4" name="Slide Number Placeholder 3"/>
          <p:cNvSpPr>
            <a:spLocks noGrp="1"/>
          </p:cNvSpPr>
          <p:nvPr>
            <p:ph type="sldNum" sz="quarter" idx="10"/>
          </p:nvPr>
        </p:nvSpPr>
        <p:spPr/>
        <p:txBody>
          <a:bodyPr/>
          <a:lstStyle/>
          <a:p>
            <a:fld id="{B97BAFE8-8E5D-6548-9368-B264C5157BC6}" type="slidenum">
              <a:rPr lang="en-US" smtClean="0"/>
              <a:t>9</a:t>
            </a:fld>
            <a:endParaRPr lang="en-US"/>
          </a:p>
        </p:txBody>
      </p:sp>
    </p:spTree>
    <p:extLst>
      <p:ext uri="{BB962C8B-B14F-4D97-AF65-F5344CB8AC3E}">
        <p14:creationId xmlns:p14="http://schemas.microsoft.com/office/powerpoint/2010/main" val="1602849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a:t>
            </a:r>
            <a:r>
              <a:rPr lang="en-US" baseline="0" dirty="0"/>
              <a:t> we run these data through complex mathematical models to analyze each factor separately, and correcting for the underlying biases (e.g. that most surveillance work has historically been done on large species that are easily captured), we find that bats are the most important hosts of zoonotic viruses, and therefore the host most likely to have the next emerging virus.</a:t>
            </a:r>
            <a:endParaRPr lang="en-US" dirty="0"/>
          </a:p>
        </p:txBody>
      </p:sp>
      <p:sp>
        <p:nvSpPr>
          <p:cNvPr id="4" name="Slide Number Placeholder 3"/>
          <p:cNvSpPr>
            <a:spLocks noGrp="1"/>
          </p:cNvSpPr>
          <p:nvPr>
            <p:ph type="sldNum" sz="quarter" idx="10"/>
          </p:nvPr>
        </p:nvSpPr>
        <p:spPr/>
        <p:txBody>
          <a:bodyPr/>
          <a:lstStyle/>
          <a:p>
            <a:fld id="{B4F25687-D0B3-42B0-BE67-C5D9CF6C4016}" type="slidenum">
              <a:rPr lang="en-US" smtClean="0"/>
              <a:pPr/>
              <a:t>10</a:t>
            </a:fld>
            <a:endParaRPr lang="en-US"/>
          </a:p>
        </p:txBody>
      </p:sp>
    </p:spTree>
    <p:extLst>
      <p:ext uri="{BB962C8B-B14F-4D97-AF65-F5344CB8AC3E}">
        <p14:creationId xmlns:p14="http://schemas.microsoft.com/office/powerpoint/2010/main" val="3144120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pandemic won’t be the last if we don’t learn lessons and focus on spillover from the source –bats.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31B8-C944-E241-ADCA-906F630390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192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t>I'm Noam.  I'm an ecologist at EHA.</a:t>
            </a:r>
          </a:p>
          <a:p>
            <a:r>
              <a:t>Research at the confluence of conservation and public health, emerging inf. dis</a:t>
            </a:r>
          </a:p>
          <a:p>
            <a:r>
              <a:t>Field ecologists, public health specialists, to our large + growing m&amp;a team, and software engineering to turn our models into apps, and do large-scale ML for global disease surveillance.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lvl1pPr>
              <a:defRPr>
                <a:latin typeface="Avenir Heavy"/>
                <a:ea typeface="Avenir Heavy"/>
                <a:cs typeface="Avenir Heavy"/>
                <a:sym typeface="Avenir Heavy"/>
              </a:defRPr>
            </a:lvl1pPr>
          </a:lstStyle>
          <a:p>
            <a:r>
              <a:t>Title Text</a:t>
            </a:r>
          </a:p>
        </p:txBody>
      </p:sp>
      <p:sp>
        <p:nvSpPr>
          <p:cNvPr id="12" name="Body Level One…"/>
          <p:cNvSpPr txBox="1">
            <a:spLocks noGrp="1"/>
          </p:cNvSpPr>
          <p:nvPr>
            <p:ph type="body" sz="quarter" idx="1"/>
          </p:nvPr>
        </p:nvSpPr>
        <p:spPr>
          <a:xfrm>
            <a:off x="4833937" y="7072312"/>
            <a:ext cx="14716126" cy="1589485"/>
          </a:xfrm>
          <a:prstGeom prst="rect">
            <a:avLst/>
          </a:prstGeom>
        </p:spPr>
        <p:txBody>
          <a:bodyPr anchor="t"/>
          <a:lstStyle>
            <a:lvl1pPr marL="0" indent="0" algn="ctr">
              <a:spcBef>
                <a:spcPts val="0"/>
              </a:spcBef>
              <a:buSzTx/>
              <a:buNone/>
              <a:defRPr sz="4400">
                <a:latin typeface="Avenir Book"/>
                <a:ea typeface="Avenir Book"/>
                <a:cs typeface="Avenir Book"/>
                <a:sym typeface="Avenir Book"/>
              </a:defRPr>
            </a:lvl1pPr>
            <a:lvl2pPr marL="0" indent="228600" algn="ctr">
              <a:spcBef>
                <a:spcPts val="0"/>
              </a:spcBef>
              <a:buSzTx/>
              <a:buNone/>
              <a:defRPr sz="4400">
                <a:latin typeface="Avenir Book"/>
                <a:ea typeface="Avenir Book"/>
                <a:cs typeface="Avenir Book"/>
                <a:sym typeface="Avenir Book"/>
              </a:defRPr>
            </a:lvl2pPr>
            <a:lvl3pPr marL="0" indent="457200" algn="ctr">
              <a:spcBef>
                <a:spcPts val="0"/>
              </a:spcBef>
              <a:buSzTx/>
              <a:buNone/>
              <a:defRPr sz="4400">
                <a:latin typeface="Avenir Book"/>
                <a:ea typeface="Avenir Book"/>
                <a:cs typeface="Avenir Book"/>
                <a:sym typeface="Avenir Book"/>
              </a:defRPr>
            </a:lvl3pPr>
            <a:lvl4pPr marL="0" indent="685800" algn="ctr">
              <a:spcBef>
                <a:spcPts val="0"/>
              </a:spcBef>
              <a:buSzTx/>
              <a:buNone/>
              <a:defRPr sz="4400">
                <a:latin typeface="Avenir Book"/>
                <a:ea typeface="Avenir Book"/>
                <a:cs typeface="Avenir Book"/>
                <a:sym typeface="Avenir Book"/>
              </a:defRPr>
            </a:lvl4pPr>
            <a:lvl5pPr marL="0" indent="914400" algn="ctr">
              <a:spcBef>
                <a:spcPts val="0"/>
              </a:spcBef>
              <a:buSzTx/>
              <a:buNone/>
              <a:defRPr sz="4400">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5307210" y="892968"/>
            <a:ext cx="13751720" cy="9172589"/>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519296"/>
            <a:ext cx="14716126" cy="1589486"/>
          </a:xfrm>
          <a:prstGeom prst="rect">
            <a:avLst/>
          </a:prstGeom>
        </p:spPr>
        <p:txBody>
          <a:bodyPr anchor="t"/>
          <a:lstStyle>
            <a:lvl1pPr marL="0" indent="0" algn="ctr">
              <a:spcBef>
                <a:spcPts val="0"/>
              </a:spcBef>
              <a:buSzTx/>
              <a:buNone/>
              <a:defRPr sz="4400">
                <a:latin typeface="+mj-lt"/>
                <a:ea typeface="+mj-ea"/>
                <a:cs typeface="+mj-cs"/>
                <a:sym typeface="Avenir Medium"/>
              </a:defRPr>
            </a:lvl1pPr>
            <a:lvl2pPr marL="0" indent="228600" algn="ctr">
              <a:spcBef>
                <a:spcPts val="0"/>
              </a:spcBef>
              <a:buSzTx/>
              <a:buNone/>
              <a:defRPr sz="4400">
                <a:latin typeface="+mj-lt"/>
                <a:ea typeface="+mj-ea"/>
                <a:cs typeface="+mj-cs"/>
                <a:sym typeface="Avenir Medium"/>
              </a:defRPr>
            </a:lvl2pPr>
            <a:lvl3pPr marL="0" indent="457200" algn="ctr">
              <a:spcBef>
                <a:spcPts val="0"/>
              </a:spcBef>
              <a:buSzTx/>
              <a:buNone/>
              <a:defRPr sz="4400">
                <a:latin typeface="+mj-lt"/>
                <a:ea typeface="+mj-ea"/>
                <a:cs typeface="+mj-cs"/>
                <a:sym typeface="Avenir Medium"/>
              </a:defRPr>
            </a:lvl3pPr>
            <a:lvl4pPr marL="0" indent="685800" algn="ctr">
              <a:spcBef>
                <a:spcPts val="0"/>
              </a:spcBef>
              <a:buSzTx/>
              <a:buNone/>
              <a:defRPr sz="4400">
                <a:latin typeface="+mj-lt"/>
                <a:ea typeface="+mj-ea"/>
                <a:cs typeface="+mj-cs"/>
                <a:sym typeface="Avenir Medium"/>
              </a:defRPr>
            </a:lvl4pPr>
            <a:lvl5pPr marL="0" indent="914400" algn="ctr">
              <a:spcBef>
                <a:spcPts val="0"/>
              </a:spcBef>
              <a:buSzTx/>
              <a:buNone/>
              <a:defRPr sz="4400">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11935814" y="13001625"/>
            <a:ext cx="494513" cy="51117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6869906" y="892968"/>
            <a:ext cx="17377173" cy="1158478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atin typeface="Avenir Book"/>
                <a:ea typeface="Avenir Book"/>
                <a:cs typeface="Avenir Book"/>
                <a:sym typeface="Avenir Book"/>
              </a:defRPr>
            </a:lvl1pPr>
          </a:lstStyle>
          <a:p>
            <a:r>
              <a:t>Title Text</a:t>
            </a:r>
          </a:p>
        </p:txBody>
      </p:sp>
      <p:sp>
        <p:nvSpPr>
          <p:cNvPr id="40" name="Body Level One…"/>
          <p:cNvSpPr txBox="1">
            <a:spLocks noGrp="1"/>
          </p:cNvSpPr>
          <p:nvPr>
            <p:ph type="body" sz="quarter" idx="1"/>
          </p:nvPr>
        </p:nvSpPr>
        <p:spPr>
          <a:xfrm>
            <a:off x="4387453" y="6697265"/>
            <a:ext cx="7500938" cy="5768579"/>
          </a:xfrm>
          <a:prstGeom prst="rect">
            <a:avLst/>
          </a:prstGeom>
        </p:spPr>
        <p:txBody>
          <a:bodyPr anchor="t"/>
          <a:lstStyle>
            <a:lvl1pPr marL="0" indent="0" algn="ctr">
              <a:spcBef>
                <a:spcPts val="0"/>
              </a:spcBef>
              <a:buSzTx/>
              <a:buNone/>
              <a:defRPr sz="4400">
                <a:latin typeface="Avenir Book"/>
                <a:ea typeface="Avenir Book"/>
                <a:cs typeface="Avenir Book"/>
                <a:sym typeface="Avenir Book"/>
              </a:defRPr>
            </a:lvl1pPr>
            <a:lvl2pPr marL="0" indent="228600" algn="ctr">
              <a:spcBef>
                <a:spcPts val="0"/>
              </a:spcBef>
              <a:buSzTx/>
              <a:buNone/>
              <a:defRPr sz="4400">
                <a:latin typeface="Avenir Book"/>
                <a:ea typeface="Avenir Book"/>
                <a:cs typeface="Avenir Book"/>
                <a:sym typeface="Avenir Book"/>
              </a:defRPr>
            </a:lvl2pPr>
            <a:lvl3pPr marL="0" indent="457200" algn="ctr">
              <a:spcBef>
                <a:spcPts val="0"/>
              </a:spcBef>
              <a:buSzTx/>
              <a:buNone/>
              <a:defRPr sz="4400">
                <a:latin typeface="Avenir Book"/>
                <a:ea typeface="Avenir Book"/>
                <a:cs typeface="Avenir Book"/>
                <a:sym typeface="Avenir Book"/>
              </a:defRPr>
            </a:lvl3pPr>
            <a:lvl4pPr marL="0" indent="685800" algn="ctr">
              <a:spcBef>
                <a:spcPts val="0"/>
              </a:spcBef>
              <a:buSzTx/>
              <a:buNone/>
              <a:defRPr sz="4400">
                <a:latin typeface="Avenir Book"/>
                <a:ea typeface="Avenir Book"/>
                <a:cs typeface="Avenir Book"/>
                <a:sym typeface="Avenir Book"/>
              </a:defRPr>
            </a:lvl4pPr>
            <a:lvl5pPr marL="0" indent="914400" algn="ctr">
              <a:spcBef>
                <a:spcPts val="0"/>
              </a:spcBef>
              <a:buSzTx/>
              <a:buNone/>
              <a:defRPr sz="4400">
                <a:latin typeface="Avenir Book"/>
                <a:ea typeface="Avenir Book"/>
                <a:cs typeface="Avenir Book"/>
                <a:sym typeface="Avenir Book"/>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copy">
    <p:spTree>
      <p:nvGrpSpPr>
        <p:cNvPr id="1" name=""/>
        <p:cNvGrpSpPr/>
        <p:nvPr/>
      </p:nvGrpSpPr>
      <p:grpSpPr>
        <a:xfrm>
          <a:off x="0" y="0"/>
          <a:ext cx="0" cy="0"/>
          <a:chOff x="0" y="0"/>
          <a:chExt cx="0" cy="0"/>
        </a:xfrm>
      </p:grpSpPr>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idx="1"/>
          </p:nvPr>
        </p:nvSpPr>
        <p:spPr>
          <a:prstGeom prst="rect">
            <a:avLst/>
          </a:prstGeom>
        </p:spPr>
        <p:txBody>
          <a:bodyPr/>
          <a:lstStyle>
            <a:lvl1pPr>
              <a:defRPr>
                <a:latin typeface="+mj-lt"/>
                <a:ea typeface="+mj-ea"/>
                <a:cs typeface="+mj-cs"/>
                <a:sym typeface="Avenir Medium"/>
              </a:defRPr>
            </a:lvl1pPr>
            <a:lvl2pPr>
              <a:defRPr>
                <a:latin typeface="+mj-lt"/>
                <a:ea typeface="+mj-ea"/>
                <a:cs typeface="+mj-cs"/>
                <a:sym typeface="Avenir Medium"/>
              </a:defRPr>
            </a:lvl2pPr>
            <a:lvl3pPr>
              <a:defRPr>
                <a:latin typeface="+mj-lt"/>
                <a:ea typeface="+mj-ea"/>
                <a:cs typeface="+mj-cs"/>
                <a:sym typeface="Avenir Medium"/>
              </a:defRPr>
            </a:lvl3pPr>
            <a:lvl4pPr>
              <a:defRPr>
                <a:latin typeface="+mj-lt"/>
                <a:ea typeface="+mj-ea"/>
                <a:cs typeface="+mj-cs"/>
                <a:sym typeface="Avenir Medium"/>
              </a:defRPr>
            </a:lvl4pPr>
            <a:lvl5pPr>
              <a:defRPr>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4" name="Image"/>
          <p:cNvSpPr>
            <a:spLocks noGrp="1"/>
          </p:cNvSpPr>
          <p:nvPr>
            <p:ph type="pic" sz="half" idx="13"/>
          </p:nvPr>
        </p:nvSpPr>
        <p:spPr>
          <a:xfrm>
            <a:off x="9423796" y="3661171"/>
            <a:ext cx="13260587" cy="8840392"/>
          </a:xfrm>
          <a:prstGeom prst="rect">
            <a:avLst/>
          </a:prstGeom>
        </p:spPr>
        <p:txBody>
          <a:bodyPr lIns="91439" tIns="45719" rIns="91439" bIns="45719" anchor="t">
            <a:noAutofit/>
          </a:bodyPr>
          <a:lstStyle/>
          <a:p>
            <a:endParaRPr/>
          </a:p>
        </p:txBody>
      </p:sp>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quarter" idx="1"/>
          </p:nvPr>
        </p:nvSpPr>
        <p:spPr>
          <a:xfrm>
            <a:off x="4387453" y="3661171"/>
            <a:ext cx="7500938" cy="8840392"/>
          </a:xfrm>
          <a:prstGeom prst="rect">
            <a:avLst/>
          </a:prstGeom>
        </p:spPr>
        <p:txBody>
          <a:bodyPr/>
          <a:lstStyle>
            <a:lvl1pPr marL="465364" indent="-465364">
              <a:spcBef>
                <a:spcPts val="4500"/>
              </a:spcBef>
              <a:defRPr sz="3800">
                <a:latin typeface="+mj-lt"/>
                <a:ea typeface="+mj-ea"/>
                <a:cs typeface="+mj-cs"/>
                <a:sym typeface="Avenir Medium"/>
              </a:defRPr>
            </a:lvl1pPr>
            <a:lvl2pPr marL="808264" indent="-465364">
              <a:spcBef>
                <a:spcPts val="4500"/>
              </a:spcBef>
              <a:defRPr sz="3800">
                <a:latin typeface="+mj-lt"/>
                <a:ea typeface="+mj-ea"/>
                <a:cs typeface="+mj-cs"/>
                <a:sym typeface="Avenir Medium"/>
              </a:defRPr>
            </a:lvl2pPr>
            <a:lvl3pPr marL="1151164" indent="-465364">
              <a:spcBef>
                <a:spcPts val="4500"/>
              </a:spcBef>
              <a:defRPr sz="3800">
                <a:latin typeface="+mj-lt"/>
                <a:ea typeface="+mj-ea"/>
                <a:cs typeface="+mj-cs"/>
                <a:sym typeface="Avenir Medium"/>
              </a:defRPr>
            </a:lvl3pPr>
            <a:lvl4pPr marL="1494064" indent="-465364">
              <a:spcBef>
                <a:spcPts val="4500"/>
              </a:spcBef>
              <a:defRPr sz="3800">
                <a:latin typeface="+mj-lt"/>
                <a:ea typeface="+mj-ea"/>
                <a:cs typeface="+mj-cs"/>
                <a:sym typeface="Avenir Medium"/>
              </a:defRPr>
            </a:lvl4pPr>
            <a:lvl5pPr marL="1836964" indent="-465364">
              <a:spcBef>
                <a:spcPts val="4500"/>
              </a:spcBef>
              <a:defRPr sz="3800">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4" name="Body Level One…"/>
          <p:cNvSpPr txBox="1">
            <a:spLocks noGrp="1"/>
          </p:cNvSpPr>
          <p:nvPr>
            <p:ph type="body" idx="1"/>
          </p:nvPr>
        </p:nvSpPr>
        <p:spPr>
          <a:xfrm>
            <a:off x="4387453" y="1785937"/>
            <a:ext cx="15609094" cy="10144126"/>
          </a:xfrm>
          <a:prstGeom prst="rect">
            <a:avLst/>
          </a:prstGeom>
        </p:spPr>
        <p:txBody>
          <a:bodyPr/>
          <a:lstStyle>
            <a:lvl1pPr>
              <a:defRPr>
                <a:latin typeface="+mj-lt"/>
                <a:ea typeface="+mj-ea"/>
                <a:cs typeface="+mj-cs"/>
                <a:sym typeface="Avenir Medium"/>
              </a:defRPr>
            </a:lvl1pPr>
            <a:lvl2pPr>
              <a:defRPr>
                <a:latin typeface="+mj-lt"/>
                <a:ea typeface="+mj-ea"/>
                <a:cs typeface="+mj-cs"/>
                <a:sym typeface="Avenir Medium"/>
              </a:defRPr>
            </a:lvl2pPr>
            <a:lvl3pPr>
              <a:defRPr>
                <a:latin typeface="+mj-lt"/>
                <a:ea typeface="+mj-ea"/>
                <a:cs typeface="+mj-cs"/>
                <a:sym typeface="Avenir Medium"/>
              </a:defRPr>
            </a:lvl3pPr>
            <a:lvl4pPr>
              <a:defRPr>
                <a:latin typeface="+mj-lt"/>
                <a:ea typeface="+mj-ea"/>
                <a:cs typeface="+mj-cs"/>
                <a:sym typeface="Avenir Medium"/>
              </a:defRPr>
            </a:lvl4pPr>
            <a:lvl5pPr>
              <a:defRPr>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copy">
    <p:spTree>
      <p:nvGrpSpPr>
        <p:cNvPr id="1" name=""/>
        <p:cNvGrpSpPr/>
        <p:nvPr/>
      </p:nvGrpSpPr>
      <p:grpSpPr>
        <a:xfrm>
          <a:off x="0" y="0"/>
          <a:ext cx="0" cy="0"/>
          <a:chOff x="0" y="0"/>
          <a:chExt cx="0" cy="0"/>
        </a:xfrm>
      </p:grpSpPr>
      <p:sp>
        <p:nvSpPr>
          <p:cNvPr id="92" name="Body Level One…"/>
          <p:cNvSpPr txBox="1">
            <a:spLocks noGrp="1"/>
          </p:cNvSpPr>
          <p:nvPr>
            <p:ph type="body" idx="1"/>
          </p:nvPr>
        </p:nvSpPr>
        <p:spPr>
          <a:xfrm>
            <a:off x="4387453" y="1785937"/>
            <a:ext cx="15609094" cy="10144126"/>
          </a:xfrm>
          <a:prstGeom prst="rect">
            <a:avLst/>
          </a:prstGeom>
        </p:spPr>
        <p:txBody>
          <a:bodyPr/>
          <a:lstStyle>
            <a:lvl1pPr>
              <a:defRPr>
                <a:latin typeface="+mj-lt"/>
                <a:ea typeface="+mj-ea"/>
                <a:cs typeface="+mj-cs"/>
                <a:sym typeface="Avenir Medium"/>
              </a:defRPr>
            </a:lvl1pPr>
            <a:lvl2pPr>
              <a:defRPr>
                <a:latin typeface="+mj-lt"/>
                <a:ea typeface="+mj-ea"/>
                <a:cs typeface="+mj-cs"/>
                <a:sym typeface="Avenir Medium"/>
              </a:defRPr>
            </a:lvl2pPr>
            <a:lvl3pPr>
              <a:defRPr>
                <a:latin typeface="+mj-lt"/>
                <a:ea typeface="+mj-ea"/>
                <a:cs typeface="+mj-cs"/>
                <a:sym typeface="Avenir Medium"/>
              </a:defRPr>
            </a:lvl3pPr>
            <a:lvl4pPr>
              <a:defRPr>
                <a:latin typeface="+mj-lt"/>
                <a:ea typeface="+mj-ea"/>
                <a:cs typeface="+mj-cs"/>
                <a:sym typeface="Avenir Medium"/>
              </a:defRPr>
            </a:lvl4pPr>
            <a:lvl5pPr>
              <a:defRPr>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0" name="Image"/>
          <p:cNvSpPr>
            <a:spLocks noGrp="1"/>
          </p:cNvSpPr>
          <p:nvPr>
            <p:ph type="pic" sz="quarter" idx="13"/>
          </p:nvPr>
        </p:nvSpPr>
        <p:spPr>
          <a:xfrm>
            <a:off x="12442031" y="7069144"/>
            <a:ext cx="8518923" cy="5682241"/>
          </a:xfrm>
          <a:prstGeom prst="rect">
            <a:avLst/>
          </a:prstGeom>
        </p:spPr>
        <p:txBody>
          <a:bodyPr lIns="91439" tIns="45719" rIns="91439" bIns="45719" anchor="t">
            <a:noAutofit/>
          </a:bodyPr>
          <a:lstStyle/>
          <a:p>
            <a:endParaRPr/>
          </a:p>
        </p:txBody>
      </p:sp>
      <p:sp>
        <p:nvSpPr>
          <p:cNvPr id="101" name="Image"/>
          <p:cNvSpPr>
            <a:spLocks noGrp="1"/>
          </p:cNvSpPr>
          <p:nvPr>
            <p:ph type="pic" sz="quarter" idx="14"/>
          </p:nvPr>
        </p:nvSpPr>
        <p:spPr>
          <a:xfrm>
            <a:off x="12192000" y="1246988"/>
            <a:ext cx="8251032" cy="5500689"/>
          </a:xfrm>
          <a:prstGeom prst="rect">
            <a:avLst/>
          </a:prstGeom>
        </p:spPr>
        <p:txBody>
          <a:bodyPr lIns="91439" tIns="45719" rIns="91439" bIns="45719" anchor="t">
            <a:noAutofit/>
          </a:bodyPr>
          <a:lstStyle/>
          <a:p>
            <a:endParaRPr/>
          </a:p>
        </p:txBody>
      </p:sp>
      <p:sp>
        <p:nvSpPr>
          <p:cNvPr id="102" name="Image"/>
          <p:cNvSpPr>
            <a:spLocks noGrp="1"/>
          </p:cNvSpPr>
          <p:nvPr>
            <p:ph type="pic" idx="15"/>
          </p:nvPr>
        </p:nvSpPr>
        <p:spPr>
          <a:xfrm>
            <a:off x="-291704" y="1250156"/>
            <a:ext cx="16841392" cy="1122759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0" name="–Johnny Appleseed"/>
          <p:cNvSpPr txBox="1">
            <a:spLocks noGrp="1"/>
          </p:cNvSpPr>
          <p:nvPr>
            <p:ph type="body" sz="quarter" idx="13"/>
          </p:nvPr>
        </p:nvSpPr>
        <p:spPr>
          <a:xfrm>
            <a:off x="4833937" y="8947546"/>
            <a:ext cx="14716126" cy="701676"/>
          </a:xfrm>
          <a:prstGeom prst="rect">
            <a:avLst/>
          </a:prstGeom>
        </p:spPr>
        <p:txBody>
          <a:bodyPr anchor="t">
            <a:spAutoFit/>
          </a:bodyPr>
          <a:lstStyle>
            <a:lvl1pPr marL="0" indent="0" algn="ctr">
              <a:spcBef>
                <a:spcPts val="0"/>
              </a:spcBef>
              <a:buSzTx/>
              <a:buNone/>
              <a:defRPr sz="3200">
                <a:latin typeface="+mj-lt"/>
                <a:ea typeface="+mj-ea"/>
                <a:cs typeface="+mj-cs"/>
                <a:sym typeface="Avenir Medium"/>
              </a:defRPr>
            </a:lvl1pPr>
          </a:lstStyle>
          <a:p>
            <a:r>
              <a:t>–Johnny Appleseed</a:t>
            </a:r>
          </a:p>
        </p:txBody>
      </p:sp>
      <p:sp>
        <p:nvSpPr>
          <p:cNvPr id="111" name="“Type a quote here.”"/>
          <p:cNvSpPr txBox="1">
            <a:spLocks noGrp="1"/>
          </p:cNvSpPr>
          <p:nvPr>
            <p:ph type="body" sz="quarter" idx="14"/>
          </p:nvPr>
        </p:nvSpPr>
        <p:spPr>
          <a:xfrm>
            <a:off x="4833937" y="5960665"/>
            <a:ext cx="14716126" cy="1044576"/>
          </a:xfrm>
          <a:prstGeom prst="rect">
            <a:avLst/>
          </a:prstGeom>
        </p:spPr>
        <p:txBody>
          <a:bodyPr>
            <a:spAutoFit/>
          </a:bodyPr>
          <a:lstStyle>
            <a:lvl1pPr marL="0" indent="0" algn="ctr">
              <a:spcBef>
                <a:spcPts val="0"/>
              </a:spcBef>
              <a:buSzTx/>
              <a:buNone/>
              <a:defRPr sz="5200">
                <a:latin typeface="+mj-lt"/>
                <a:ea typeface="+mj-ea"/>
                <a:cs typeface="+mj-cs"/>
                <a:sym typeface="Avenir Medium"/>
              </a:defRPr>
            </a:lvl1pPr>
          </a:lstStyle>
          <a:p>
            <a:r>
              <a:t>“Type a quote here.” </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9" name="Image"/>
          <p:cNvSpPr>
            <a:spLocks noGrp="1"/>
          </p:cNvSpPr>
          <p:nvPr>
            <p:ph type="pic" idx="13"/>
          </p:nvPr>
        </p:nvSpPr>
        <p:spPr>
          <a:xfrm>
            <a:off x="1905000" y="0"/>
            <a:ext cx="21420093" cy="14287500"/>
          </a:xfrm>
          <a:prstGeom prst="rect">
            <a:avLst/>
          </a:prstGeom>
        </p:spPr>
        <p:txBody>
          <a:bodyPr lIns="91439" tIns="45719" rIns="91439" bIns="45719" anchor="t">
            <a:noAutofit/>
          </a:bodyPr>
          <a:lstStyle/>
          <a:p>
            <a:endParaRPr/>
          </a:p>
        </p:txBody>
      </p:sp>
      <p:sp>
        <p:nvSpPr>
          <p:cNvPr id="1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134" name="Title Text"/>
          <p:cNvSpPr txBox="1">
            <a:spLocks noGrp="1"/>
          </p:cNvSpPr>
          <p:nvPr>
            <p:ph type="body" sz="quarter" idx="13"/>
          </p:nvPr>
        </p:nvSpPr>
        <p:spPr>
          <a:xfrm>
            <a:off x="3436928" y="89296"/>
            <a:ext cx="17510143" cy="3036095"/>
          </a:xfrm>
          <a:prstGeom prst="rect">
            <a:avLst/>
          </a:prstGeom>
        </p:spPr>
        <p:txBody>
          <a:bodyPr/>
          <a:lstStyle>
            <a:lvl1pPr marL="0" indent="0" algn="ctr">
              <a:spcBef>
                <a:spcPts val="0"/>
              </a:spcBef>
              <a:buSzTx/>
              <a:buNone/>
              <a:defRPr sz="9800">
                <a:latin typeface="+mj-lt"/>
                <a:ea typeface="+mj-ea"/>
                <a:cs typeface="+mj-cs"/>
                <a:sym typeface="Avenir Medium"/>
              </a:defRPr>
            </a:lvl1pPr>
          </a:lstStyle>
          <a:p>
            <a:r>
              <a:t>Title Text</a:t>
            </a: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42" name="Title Text"/>
          <p:cNvSpPr txBox="1">
            <a:spLocks noGrp="1"/>
          </p:cNvSpPr>
          <p:nvPr>
            <p:ph type="title"/>
          </p:nvPr>
        </p:nvSpPr>
        <p:spPr>
          <a:xfrm>
            <a:off x="4387453" y="357187"/>
            <a:ext cx="15609094" cy="3036095"/>
          </a:xfrm>
          <a:prstGeom prst="rect">
            <a:avLst/>
          </a:prstGeom>
        </p:spPr>
        <p:txBody>
          <a:bodyPr/>
          <a:lstStyle>
            <a:lvl1pPr>
              <a:defRPr sz="11200">
                <a:solidFill>
                  <a:srgbClr val="595959"/>
                </a:solidFill>
              </a:defRPr>
            </a:lvl1pPr>
          </a:lstStyle>
          <a:p>
            <a:r>
              <a:t>Title Text</a:t>
            </a:r>
          </a:p>
        </p:txBody>
      </p:sp>
      <p:sp>
        <p:nvSpPr>
          <p:cNvPr id="143" name="Body Level One…"/>
          <p:cNvSpPr txBox="1">
            <a:spLocks noGrp="1"/>
          </p:cNvSpPr>
          <p:nvPr>
            <p:ph type="body" idx="1"/>
          </p:nvPr>
        </p:nvSpPr>
        <p:spPr>
          <a:xfrm>
            <a:off x="4387453" y="3643312"/>
            <a:ext cx="15609094" cy="8840392"/>
          </a:xfrm>
          <a:prstGeom prst="rect">
            <a:avLst/>
          </a:prstGeom>
        </p:spPr>
        <p:txBody>
          <a:bodyPr/>
          <a:lstStyle>
            <a:lvl1pPr marL="611187" indent="-611187">
              <a:buSzPct val="145000"/>
              <a:defRPr sz="4400">
                <a:solidFill>
                  <a:srgbClr val="595959"/>
                </a:solidFill>
                <a:latin typeface="+mj-lt"/>
                <a:ea typeface="+mj-ea"/>
                <a:cs typeface="+mj-cs"/>
                <a:sym typeface="Avenir Medium"/>
              </a:defRPr>
            </a:lvl1pPr>
            <a:lvl2pPr marL="1055687" indent="-611187">
              <a:buSzPct val="145000"/>
              <a:defRPr sz="4400">
                <a:solidFill>
                  <a:srgbClr val="595959"/>
                </a:solidFill>
                <a:latin typeface="+mj-lt"/>
                <a:ea typeface="+mj-ea"/>
                <a:cs typeface="+mj-cs"/>
                <a:sym typeface="Avenir Medium"/>
              </a:defRPr>
            </a:lvl2pPr>
            <a:lvl3pPr marL="1500187" indent="-611187">
              <a:buSzPct val="145000"/>
              <a:defRPr sz="4400">
                <a:solidFill>
                  <a:srgbClr val="595959"/>
                </a:solidFill>
                <a:latin typeface="+mj-lt"/>
                <a:ea typeface="+mj-ea"/>
                <a:cs typeface="+mj-cs"/>
                <a:sym typeface="Avenir Medium"/>
              </a:defRPr>
            </a:lvl3pPr>
            <a:lvl4pPr marL="1944687" indent="-611187">
              <a:buSzPct val="145000"/>
              <a:defRPr sz="4400">
                <a:solidFill>
                  <a:srgbClr val="595959"/>
                </a:solidFill>
                <a:latin typeface="+mj-lt"/>
                <a:ea typeface="+mj-ea"/>
                <a:cs typeface="+mj-cs"/>
                <a:sym typeface="Avenir Medium"/>
              </a:defRPr>
            </a:lvl4pPr>
            <a:lvl5pPr marL="2389187" indent="-611187">
              <a:buSzPct val="145000"/>
              <a:defRPr sz="4400">
                <a:solidFill>
                  <a:srgbClr val="595959"/>
                </a:solidFill>
                <a:latin typeface="+mj-lt"/>
                <a:ea typeface="+mj-ea"/>
                <a:cs typeface="+mj-cs"/>
                <a:sym typeface="Avenir Medium"/>
              </a:defRPr>
            </a:lvl5pPr>
          </a:lstStyle>
          <a:p>
            <a:r>
              <a:t>Body Level One</a:t>
            </a:r>
          </a:p>
          <a:p>
            <a:pPr lvl="1"/>
            <a:r>
              <a:t>Body Level Two</a:t>
            </a:r>
          </a:p>
          <a:p>
            <a:pPr lvl="2"/>
            <a:r>
              <a:t>Body Level Three</a:t>
            </a:r>
          </a:p>
          <a:p>
            <a:pPr lvl="3"/>
            <a:r>
              <a:t>Body Level Four</a:t>
            </a:r>
          </a:p>
          <a:p>
            <a:pPr lvl="4"/>
            <a:r>
              <a:t>Body Level Five</a:t>
            </a:r>
          </a:p>
        </p:txBody>
      </p:sp>
      <p:sp>
        <p:nvSpPr>
          <p:cNvPr id="144" name="Slide Number"/>
          <p:cNvSpPr txBox="1">
            <a:spLocks noGrp="1"/>
          </p:cNvSpPr>
          <p:nvPr>
            <p:ph type="sldNum" sz="quarter" idx="2"/>
          </p:nvPr>
        </p:nvSpPr>
        <p:spPr>
          <a:xfrm>
            <a:off x="11954103" y="13073062"/>
            <a:ext cx="466269" cy="477671"/>
          </a:xfrm>
          <a:prstGeom prst="rect">
            <a:avLst/>
          </a:prstGeom>
        </p:spPr>
        <p:txBody>
          <a:bodyPr/>
          <a:lstStyle>
            <a:lvl1pPr>
              <a:defRPr sz="22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C4E473-B9AF-E34A-93C8-F0147216F495}" type="datetimeFigureOut">
              <a:rPr lang="en-US" smtClean="0">
                <a:solidFill>
                  <a:prstClr val="black">
                    <a:tint val="75000"/>
                  </a:prstClr>
                </a:solidFill>
              </a:rPr>
              <a:pPr/>
              <a:t>4/19/20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1904950" y="13010554"/>
            <a:ext cx="556242" cy="513601"/>
          </a:xfrm>
        </p:spPr>
        <p:txBody>
          <a:bodyPr/>
          <a:lstStyle/>
          <a:p>
            <a:fld id="{3B3DE6CC-E649-3D46-8C5F-AE62BC4828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257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A1DFEE-5507-430F-99A7-219792B4ABFD}" type="datetimeFigureOut">
              <a:rPr lang="en-US" smtClean="0"/>
              <a:pPr/>
              <a:t>4/19/20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904950" y="13010554"/>
            <a:ext cx="556242" cy="513601"/>
          </a:xfrm>
        </p:spPr>
        <p:txBody>
          <a:bodyPr/>
          <a:lstStyle/>
          <a:p>
            <a:fld id="{1C5A4A8F-0549-434B-976B-621BF492615A}" type="slidenum">
              <a:rPr lang="en-US" smtClean="0"/>
              <a:pPr/>
              <a:t>‹#›</a:t>
            </a:fld>
            <a:endParaRPr lang="en-US"/>
          </a:p>
        </p:txBody>
      </p:sp>
    </p:spTree>
    <p:extLst>
      <p:ext uri="{BB962C8B-B14F-4D97-AF65-F5344CB8AC3E}">
        <p14:creationId xmlns:p14="http://schemas.microsoft.com/office/powerpoint/2010/main" val="3892084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625078"/>
            <a:ext cx="15609094" cy="3036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4387453" y="3661171"/>
            <a:ext cx="15609094" cy="884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35814" y="13010554"/>
            <a:ext cx="494513" cy="511176"/>
          </a:xfrm>
          <a:prstGeom prst="rect">
            <a:avLst/>
          </a:prstGeom>
          <a:ln w="12700">
            <a:miter lim="400000"/>
          </a:ln>
        </p:spPr>
        <p:txBody>
          <a:bodyPr wrap="none" lIns="71437" tIns="71437" rIns="71437" bIns="71437">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transition spd="med"/>
  <p:txStyles>
    <p:titleStyle>
      <a:lvl1pPr marL="0" marR="0" indent="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1pPr>
      <a:lvl2pPr marL="0" marR="0" indent="2286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2pPr>
      <a:lvl3pPr marL="0" marR="0" indent="4572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3pPr>
      <a:lvl4pPr marL="0" marR="0" indent="6858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4pPr>
      <a:lvl5pPr marL="0" marR="0" indent="9144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5pPr>
      <a:lvl6pPr marL="0" marR="0" indent="11430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6pPr>
      <a:lvl7pPr marL="0" marR="0" indent="13716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7pPr>
      <a:lvl8pPr marL="0" marR="0" indent="16002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8pPr>
      <a:lvl9pPr marL="0" marR="0" indent="1828800" algn="ctr" defTabSz="821531" rtl="0" latinLnBrk="0">
        <a:lnSpc>
          <a:spcPct val="100000"/>
        </a:lnSpc>
        <a:spcBef>
          <a:spcPts val="0"/>
        </a:spcBef>
        <a:spcAft>
          <a:spcPts val="0"/>
        </a:spcAft>
        <a:buClrTx/>
        <a:buSzTx/>
        <a:buFontTx/>
        <a:buNone/>
        <a:tabLst/>
        <a:defRPr sz="9800" b="0" i="0" u="none" strike="noStrike" cap="none" spc="0" baseline="0">
          <a:solidFill>
            <a:srgbClr val="000000"/>
          </a:solidFill>
          <a:uFillTx/>
          <a:latin typeface="+mj-lt"/>
          <a:ea typeface="+mj-ea"/>
          <a:cs typeface="+mj-cs"/>
          <a:sym typeface="Avenir Medium"/>
        </a:defRPr>
      </a:lvl9pPr>
    </p:titleStyle>
    <p:bodyStyle>
      <a:lvl1pPr marL="617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1pPr>
      <a:lvl2pPr marL="1061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2pPr>
      <a:lvl3pPr marL="1506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3pPr>
      <a:lvl4pPr marL="1950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4pPr>
      <a:lvl5pPr marL="2395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5pPr>
      <a:lvl6pPr marL="2839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6pPr>
      <a:lvl7pPr marL="3284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7pPr>
      <a:lvl8pPr marL="3728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8pPr>
      <a:lvl9pPr marL="4173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n-lt"/>
          <a:ea typeface="+mn-ea"/>
          <a:cs typeface="+mn-cs"/>
          <a:sym typeface="Helvetica Light"/>
        </a:defRPr>
      </a:lvl9pPr>
    </p:bodyStyle>
    <p:otherStyle>
      <a:lvl1pPr marL="0" marR="0" indent="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1pPr>
      <a:lvl2pPr marL="0" marR="0" indent="2286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2pPr>
      <a:lvl3pPr marL="0" marR="0" indent="4572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3pPr>
      <a:lvl4pPr marL="0" marR="0" indent="6858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4pPr>
      <a:lvl5pPr marL="0" marR="0" indent="9144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5pPr>
      <a:lvl6pPr marL="0" marR="0" indent="11430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6pPr>
      <a:lvl7pPr marL="0" marR="0" indent="13716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7pPr>
      <a:lvl8pPr marL="0" marR="0" indent="16002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8pPr>
      <a:lvl9pPr marL="0" marR="0" indent="1828800" algn="ctr" defTabSz="821531"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1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Screen Shot 2017-04-20 at 1.58.20 PM.png" descr="Screen Shot 2017-04-20 at 1.58.20 PM.png"/>
          <p:cNvPicPr>
            <a:picLocks noChangeAspect="1"/>
          </p:cNvPicPr>
          <p:nvPr/>
        </p:nvPicPr>
        <p:blipFill>
          <a:blip r:embed="rId3">
            <a:extLst/>
          </a:blip>
          <a:stretch>
            <a:fillRect/>
          </a:stretch>
        </p:blipFill>
        <p:spPr>
          <a:xfrm>
            <a:off x="17743783" y="10036069"/>
            <a:ext cx="6231768" cy="3552003"/>
          </a:xfrm>
          <a:prstGeom prst="rect">
            <a:avLst/>
          </a:prstGeom>
          <a:ln w="12700">
            <a:miter lim="400000"/>
          </a:ln>
        </p:spPr>
      </p:pic>
      <p:pic>
        <p:nvPicPr>
          <p:cNvPr id="12" name="Picture 11" descr="https://assets.change.org/photos/6/gw/xe/fJgWXeqIQOZEvqE-800x450-noPad.jpg?1582048511">
            <a:extLst>
              <a:ext uri="{FF2B5EF4-FFF2-40B4-BE49-F238E27FC236}">
                <a16:creationId xmlns:a16="http://schemas.microsoft.com/office/drawing/2014/main" id="{BB81565F-1463-D14A-A545-C13056B043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205" b="37121"/>
          <a:stretch/>
        </p:blipFill>
        <p:spPr bwMode="auto">
          <a:xfrm>
            <a:off x="-2993190" y="586016"/>
            <a:ext cx="30081488" cy="8574408"/>
          </a:xfrm>
          <a:prstGeom prst="rect">
            <a:avLst/>
          </a:prstGeom>
          <a:noFill/>
          <a:extLst>
            <a:ext uri="{909E8E84-426E-40DD-AFC4-6F175D3DCCD1}">
              <a14:hiddenFill xmlns:a14="http://schemas.microsoft.com/office/drawing/2010/main">
                <a:solidFill>
                  <a:srgbClr val="FFFFFF"/>
                </a:solidFill>
              </a14:hiddenFill>
            </a:ext>
          </a:extLst>
        </p:spPr>
      </p:pic>
      <p:sp>
        <p:nvSpPr>
          <p:cNvPr id="153" name="The Modern Data Package"/>
          <p:cNvSpPr txBox="1">
            <a:spLocks noGrp="1"/>
          </p:cNvSpPr>
          <p:nvPr>
            <p:ph type="ctrTitle"/>
          </p:nvPr>
        </p:nvSpPr>
        <p:spPr>
          <a:xfrm>
            <a:off x="3516857" y="-397181"/>
            <a:ext cx="17350286" cy="4643438"/>
          </a:xfrm>
          <a:prstGeom prst="rect">
            <a:avLst/>
          </a:prstGeom>
        </p:spPr>
        <p:txBody>
          <a:bodyPr/>
          <a:lstStyle/>
          <a:p>
            <a:r>
              <a:rPr lang="en-US" dirty="0">
                <a:solidFill>
                  <a:schemeClr val="bg1"/>
                </a:solidFill>
              </a:rPr>
              <a:t>R, Coronavirus, and Pandemic Prevention</a:t>
            </a:r>
            <a:endParaRPr dirty="0">
              <a:solidFill>
                <a:schemeClr val="bg1"/>
              </a:solidFill>
            </a:endParaRPr>
          </a:p>
        </p:txBody>
      </p:sp>
      <p:pic>
        <p:nvPicPr>
          <p:cNvPr id="155" name="search-1.png" descr="search-1.png"/>
          <p:cNvPicPr>
            <a:picLocks noChangeAspect="1"/>
          </p:cNvPicPr>
          <p:nvPr/>
        </p:nvPicPr>
        <p:blipFill>
          <a:blip r:embed="rId5">
            <a:extLst/>
          </a:blip>
          <a:stretch>
            <a:fillRect/>
          </a:stretch>
        </p:blipFill>
        <p:spPr>
          <a:xfrm>
            <a:off x="13976481" y="9865019"/>
            <a:ext cx="1142809" cy="864075"/>
          </a:xfrm>
          <a:prstGeom prst="rect">
            <a:avLst/>
          </a:prstGeom>
          <a:ln w="12700">
            <a:miter lim="400000"/>
          </a:ln>
        </p:spPr>
      </p:pic>
      <p:pic>
        <p:nvPicPr>
          <p:cNvPr id="156" name="GitHub-Mark-120px-plus.png" descr="GitHub-Mark-120px-plus.png"/>
          <p:cNvPicPr>
            <a:picLocks noChangeAspect="1"/>
          </p:cNvPicPr>
          <p:nvPr/>
        </p:nvPicPr>
        <p:blipFill>
          <a:blip r:embed="rId6">
            <a:extLst/>
          </a:blip>
          <a:stretch>
            <a:fillRect/>
          </a:stretch>
        </p:blipFill>
        <p:spPr>
          <a:xfrm>
            <a:off x="15284418" y="9776901"/>
            <a:ext cx="1004407" cy="1004407"/>
          </a:xfrm>
          <a:prstGeom prst="rect">
            <a:avLst/>
          </a:prstGeom>
          <a:ln w="12700">
            <a:miter lim="400000"/>
          </a:ln>
        </p:spPr>
      </p:pic>
      <p:sp>
        <p:nvSpPr>
          <p:cNvPr id="157" name="noamross"/>
          <p:cNvSpPr txBox="1"/>
          <p:nvPr/>
        </p:nvSpPr>
        <p:spPr>
          <a:xfrm>
            <a:off x="7787837" y="9666343"/>
            <a:ext cx="3904559" cy="11291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6400">
                <a:solidFill>
                  <a:srgbClr val="7A7A7A"/>
                </a:solidFill>
                <a:latin typeface="+mj-lt"/>
                <a:ea typeface="+mj-ea"/>
                <a:cs typeface="+mj-cs"/>
                <a:sym typeface="Avenir Medium"/>
              </a:defRPr>
            </a:lvl1pPr>
          </a:lstStyle>
          <a:p>
            <a:r>
              <a:rPr dirty="0" err="1">
                <a:solidFill>
                  <a:schemeClr val="tx2"/>
                </a:solidFill>
              </a:rPr>
              <a:t>noamross</a:t>
            </a:r>
            <a:endParaRPr dirty="0">
              <a:solidFill>
                <a:schemeClr val="tx2"/>
              </a:solidFill>
            </a:endParaRPr>
          </a:p>
        </p:txBody>
      </p:sp>
      <p:sp>
        <p:nvSpPr>
          <p:cNvPr id="158" name="@"/>
          <p:cNvSpPr txBox="1"/>
          <p:nvPr/>
        </p:nvSpPr>
        <p:spPr>
          <a:xfrm>
            <a:off x="11611727" y="9763256"/>
            <a:ext cx="973022" cy="10675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000">
                <a:solidFill>
                  <a:srgbClr val="7A7A7A"/>
                </a:solidFill>
                <a:latin typeface="+mj-lt"/>
                <a:ea typeface="+mj-ea"/>
                <a:cs typeface="+mj-cs"/>
                <a:sym typeface="Avenir Medium"/>
              </a:defRPr>
            </a:lvl1pPr>
          </a:lstStyle>
          <a:p>
            <a:r>
              <a:rPr dirty="0">
                <a:solidFill>
                  <a:schemeClr val="tx2"/>
                </a:solidFill>
              </a:rPr>
              <a:t>@ </a:t>
            </a:r>
          </a:p>
        </p:txBody>
      </p:sp>
      <p:pic>
        <p:nvPicPr>
          <p:cNvPr id="159" name="Screen Shot 2017-04-18 at 8.52.24 AM.png" descr="Screen Shot 2017-04-18 at 8.52.24 AM.png"/>
          <p:cNvPicPr>
            <a:picLocks noChangeAspect="1"/>
          </p:cNvPicPr>
          <p:nvPr/>
        </p:nvPicPr>
        <p:blipFill>
          <a:blip r:embed="rId7">
            <a:extLst/>
          </a:blip>
          <a:srcRect l="15350" t="16324" r="11223" b="19916"/>
          <a:stretch>
            <a:fillRect/>
          </a:stretch>
        </p:blipFill>
        <p:spPr>
          <a:xfrm>
            <a:off x="12761554" y="9862727"/>
            <a:ext cx="1067992" cy="868818"/>
          </a:xfrm>
          <a:custGeom>
            <a:avLst/>
            <a:gdLst/>
            <a:ahLst/>
            <a:cxnLst>
              <a:cxn ang="0">
                <a:pos x="wd2" y="hd2"/>
              </a:cxn>
              <a:cxn ang="5400000">
                <a:pos x="wd2" y="hd2"/>
              </a:cxn>
              <a:cxn ang="10800000">
                <a:pos x="wd2" y="hd2"/>
              </a:cxn>
              <a:cxn ang="16200000">
                <a:pos x="wd2" y="hd2"/>
              </a:cxn>
            </a:cxnLst>
            <a:rect l="0" t="0" r="r" b="b"/>
            <a:pathLst>
              <a:path w="21600" h="21580" extrusionOk="0">
                <a:moveTo>
                  <a:pt x="15179" y="6"/>
                </a:moveTo>
                <a:cubicBezTo>
                  <a:pt x="14791" y="-11"/>
                  <a:pt x="14400" y="4"/>
                  <a:pt x="14111" y="75"/>
                </a:cubicBezTo>
                <a:cubicBezTo>
                  <a:pt x="13366" y="259"/>
                  <a:pt x="12562" y="750"/>
                  <a:pt x="12016" y="1347"/>
                </a:cubicBezTo>
                <a:cubicBezTo>
                  <a:pt x="10967" y="2494"/>
                  <a:pt x="10380" y="4481"/>
                  <a:pt x="10595" y="6167"/>
                </a:cubicBezTo>
                <a:cubicBezTo>
                  <a:pt x="10626" y="6411"/>
                  <a:pt x="10633" y="6633"/>
                  <a:pt x="10611" y="6660"/>
                </a:cubicBezTo>
                <a:cubicBezTo>
                  <a:pt x="10481" y="6820"/>
                  <a:pt x="8347" y="6346"/>
                  <a:pt x="7361" y="5941"/>
                </a:cubicBezTo>
                <a:cubicBezTo>
                  <a:pt x="5314" y="5100"/>
                  <a:pt x="3798" y="3942"/>
                  <a:pt x="2231" y="2008"/>
                </a:cubicBezTo>
                <a:lnTo>
                  <a:pt x="1413" y="1002"/>
                </a:lnTo>
                <a:lnTo>
                  <a:pt x="1260" y="1396"/>
                </a:lnTo>
                <a:cubicBezTo>
                  <a:pt x="924" y="2278"/>
                  <a:pt x="787" y="3456"/>
                  <a:pt x="899" y="4432"/>
                </a:cubicBezTo>
                <a:cubicBezTo>
                  <a:pt x="1052" y="5765"/>
                  <a:pt x="1523" y="6863"/>
                  <a:pt x="2328" y="7774"/>
                </a:cubicBezTo>
                <a:cubicBezTo>
                  <a:pt x="2543" y="8018"/>
                  <a:pt x="2699" y="8227"/>
                  <a:pt x="2673" y="8247"/>
                </a:cubicBezTo>
                <a:cubicBezTo>
                  <a:pt x="2545" y="8345"/>
                  <a:pt x="1493" y="8029"/>
                  <a:pt x="1052" y="7754"/>
                </a:cubicBezTo>
                <a:lnTo>
                  <a:pt x="819" y="7607"/>
                </a:lnTo>
                <a:lnTo>
                  <a:pt x="835" y="7932"/>
                </a:lnTo>
                <a:cubicBezTo>
                  <a:pt x="978" y="10250"/>
                  <a:pt x="2080" y="12059"/>
                  <a:pt x="3781" y="12782"/>
                </a:cubicBezTo>
                <a:cubicBezTo>
                  <a:pt x="4000" y="12875"/>
                  <a:pt x="4189" y="12985"/>
                  <a:pt x="4198" y="13018"/>
                </a:cubicBezTo>
                <a:cubicBezTo>
                  <a:pt x="4231" y="13142"/>
                  <a:pt x="3617" y="13244"/>
                  <a:pt x="3002" y="13216"/>
                </a:cubicBezTo>
                <a:cubicBezTo>
                  <a:pt x="2295" y="13183"/>
                  <a:pt x="2325" y="13121"/>
                  <a:pt x="2657" y="13935"/>
                </a:cubicBezTo>
                <a:cubicBezTo>
                  <a:pt x="3036" y="14865"/>
                  <a:pt x="3604" y="15611"/>
                  <a:pt x="4351" y="16153"/>
                </a:cubicBezTo>
                <a:cubicBezTo>
                  <a:pt x="4773" y="16460"/>
                  <a:pt x="5534" y="16770"/>
                  <a:pt x="5972" y="16823"/>
                </a:cubicBezTo>
                <a:cubicBezTo>
                  <a:pt x="6309" y="16865"/>
                  <a:pt x="6445" y="16940"/>
                  <a:pt x="6389" y="17050"/>
                </a:cubicBezTo>
                <a:cubicBezTo>
                  <a:pt x="6325" y="17178"/>
                  <a:pt x="5300" y="17961"/>
                  <a:pt x="4848" y="18223"/>
                </a:cubicBezTo>
                <a:cubicBezTo>
                  <a:pt x="4256" y="18568"/>
                  <a:pt x="3431" y="18900"/>
                  <a:pt x="2793" y="19061"/>
                </a:cubicBezTo>
                <a:cubicBezTo>
                  <a:pt x="2134" y="19228"/>
                  <a:pt x="987" y="19339"/>
                  <a:pt x="441" y="19288"/>
                </a:cubicBezTo>
                <a:lnTo>
                  <a:pt x="0" y="19248"/>
                </a:lnTo>
                <a:lnTo>
                  <a:pt x="361" y="19515"/>
                </a:lnTo>
                <a:cubicBezTo>
                  <a:pt x="1773" y="20546"/>
                  <a:pt x="3367" y="21208"/>
                  <a:pt x="5185" y="21516"/>
                </a:cubicBezTo>
                <a:cubicBezTo>
                  <a:pt x="5518" y="21572"/>
                  <a:pt x="6105" y="21589"/>
                  <a:pt x="7015" y="21575"/>
                </a:cubicBezTo>
                <a:cubicBezTo>
                  <a:pt x="8175" y="21557"/>
                  <a:pt x="8464" y="21528"/>
                  <a:pt x="9110" y="21388"/>
                </a:cubicBezTo>
                <a:cubicBezTo>
                  <a:pt x="11762" y="20814"/>
                  <a:pt x="14031" y="19345"/>
                  <a:pt x="15829" y="17040"/>
                </a:cubicBezTo>
                <a:cubicBezTo>
                  <a:pt x="18071" y="14167"/>
                  <a:pt x="19433" y="10085"/>
                  <a:pt x="19433" y="6217"/>
                </a:cubicBezTo>
                <a:lnTo>
                  <a:pt x="19433" y="5379"/>
                </a:lnTo>
                <a:lnTo>
                  <a:pt x="19754" y="5054"/>
                </a:lnTo>
                <a:cubicBezTo>
                  <a:pt x="20268" y="4535"/>
                  <a:pt x="20914" y="3739"/>
                  <a:pt x="21271" y="3181"/>
                </a:cubicBezTo>
                <a:cubicBezTo>
                  <a:pt x="21452" y="2897"/>
                  <a:pt x="21600" y="2646"/>
                  <a:pt x="21600" y="2629"/>
                </a:cubicBezTo>
                <a:cubicBezTo>
                  <a:pt x="21600" y="2611"/>
                  <a:pt x="21352" y="2713"/>
                  <a:pt x="21046" y="2845"/>
                </a:cubicBezTo>
                <a:cubicBezTo>
                  <a:pt x="20377" y="3135"/>
                  <a:pt x="19395" y="3391"/>
                  <a:pt x="19320" y="3299"/>
                </a:cubicBezTo>
                <a:cubicBezTo>
                  <a:pt x="19286" y="3257"/>
                  <a:pt x="19327" y="3190"/>
                  <a:pt x="19441" y="3092"/>
                </a:cubicBezTo>
                <a:cubicBezTo>
                  <a:pt x="19749" y="2827"/>
                  <a:pt x="20267" y="2187"/>
                  <a:pt x="20476" y="1810"/>
                </a:cubicBezTo>
                <a:cubicBezTo>
                  <a:pt x="20698" y="1412"/>
                  <a:pt x="21062" y="509"/>
                  <a:pt x="21022" y="460"/>
                </a:cubicBezTo>
                <a:cubicBezTo>
                  <a:pt x="21009" y="443"/>
                  <a:pt x="20794" y="552"/>
                  <a:pt x="20548" y="706"/>
                </a:cubicBezTo>
                <a:cubicBezTo>
                  <a:pt x="20031" y="1030"/>
                  <a:pt x="19389" y="1328"/>
                  <a:pt x="18734" y="1544"/>
                </a:cubicBezTo>
                <a:lnTo>
                  <a:pt x="18277" y="1692"/>
                </a:lnTo>
                <a:lnTo>
                  <a:pt x="18044" y="1426"/>
                </a:lnTo>
                <a:cubicBezTo>
                  <a:pt x="17570" y="883"/>
                  <a:pt x="16873" y="405"/>
                  <a:pt x="16222" y="174"/>
                </a:cubicBezTo>
                <a:cubicBezTo>
                  <a:pt x="15951" y="78"/>
                  <a:pt x="15566" y="24"/>
                  <a:pt x="15179" y="6"/>
                </a:cubicBezTo>
                <a:close/>
              </a:path>
            </a:pathLst>
          </a:custGeom>
          <a:ln w="12700">
            <a:miter lim="400000"/>
          </a:ln>
        </p:spPr>
      </p:pic>
      <p:sp>
        <p:nvSpPr>
          <p:cNvPr id="160" name="Noam Ross…"/>
          <p:cNvSpPr txBox="1"/>
          <p:nvPr/>
        </p:nvSpPr>
        <p:spPr>
          <a:xfrm>
            <a:off x="6873649" y="6427188"/>
            <a:ext cx="9637494" cy="2114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defRPr sz="6400">
                <a:solidFill>
                  <a:srgbClr val="7A7A7A"/>
                </a:solidFill>
                <a:latin typeface="+mj-lt"/>
                <a:ea typeface="+mj-ea"/>
                <a:cs typeface="+mj-cs"/>
                <a:sym typeface="Avenir Medium"/>
              </a:defRPr>
            </a:pPr>
            <a:r>
              <a:rPr dirty="0">
                <a:solidFill>
                  <a:schemeClr val="bg1"/>
                </a:solidFill>
              </a:rPr>
              <a:t>Noam Ross </a:t>
            </a:r>
          </a:p>
          <a:p>
            <a:pPr>
              <a:defRPr sz="6400">
                <a:solidFill>
                  <a:srgbClr val="7A7A7A"/>
                </a:solidFill>
                <a:latin typeface="+mj-lt"/>
                <a:ea typeface="+mj-ea"/>
                <a:cs typeface="+mj-cs"/>
                <a:sym typeface="Avenir Medium"/>
              </a:defRPr>
            </a:pPr>
            <a:r>
              <a:rPr lang="en-US" dirty="0" err="1">
                <a:solidFill>
                  <a:schemeClr val="bg1"/>
                </a:solidFill>
              </a:rPr>
              <a:t>nyhackr</a:t>
            </a:r>
            <a:r>
              <a:rPr dirty="0">
                <a:solidFill>
                  <a:schemeClr val="bg1"/>
                </a:solidFill>
              </a:rPr>
              <a:t>, </a:t>
            </a:r>
            <a:r>
              <a:rPr lang="en-US" dirty="0">
                <a:solidFill>
                  <a:schemeClr val="bg1"/>
                </a:solidFill>
              </a:rPr>
              <a:t>2020-04-20</a:t>
            </a:r>
            <a:endParaRPr dirty="0">
              <a:solidFill>
                <a:schemeClr val="bg1"/>
              </a:solidFill>
            </a:endParaRPr>
          </a:p>
        </p:txBody>
      </p:sp>
      <p:pic>
        <p:nvPicPr>
          <p:cNvPr id="162" name="Screen Shot 2017-04-21 at 10.27.18 PM.png" descr="Screen Shot 2017-04-21 at 10.27.18 PM.png"/>
          <p:cNvPicPr>
            <a:picLocks noChangeAspect="1"/>
          </p:cNvPicPr>
          <p:nvPr/>
        </p:nvPicPr>
        <p:blipFill>
          <a:blip r:embed="rId8">
            <a:extLst/>
          </a:blip>
          <a:stretch>
            <a:fillRect/>
          </a:stretch>
        </p:blipFill>
        <p:spPr>
          <a:xfrm>
            <a:off x="239373" y="10793440"/>
            <a:ext cx="7956379" cy="233349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Screen Shot 2017-11-09 at 9.54.18 PM.png" descr="Screen Shot 2017-11-09 at 9.54.18 PM.png"/>
          <p:cNvPicPr>
            <a:picLocks noChangeAspect="1"/>
          </p:cNvPicPr>
          <p:nvPr/>
        </p:nvPicPr>
        <p:blipFill>
          <a:blip r:embed="rId2">
            <a:extLst/>
          </a:blip>
          <a:stretch>
            <a:fillRect/>
          </a:stretch>
        </p:blipFill>
        <p:spPr>
          <a:xfrm>
            <a:off x="10945019" y="8433846"/>
            <a:ext cx="12380563" cy="4267772"/>
          </a:xfrm>
          <a:prstGeom prst="rect">
            <a:avLst/>
          </a:prstGeom>
          <a:ln w="12700">
            <a:miter lim="400000"/>
          </a:ln>
        </p:spPr>
      </p:pic>
      <p:pic>
        <p:nvPicPr>
          <p:cNvPr id="167" name="Screen Shot 2017-11-09 at 9.54.43 PM.png" descr="Screen Shot 2017-11-09 at 9.54.43 PM.png"/>
          <p:cNvPicPr>
            <a:picLocks noChangeAspect="1"/>
          </p:cNvPicPr>
          <p:nvPr/>
        </p:nvPicPr>
        <p:blipFill>
          <a:blip r:embed="rId3">
            <a:extLst/>
          </a:blip>
          <a:stretch>
            <a:fillRect/>
          </a:stretch>
        </p:blipFill>
        <p:spPr>
          <a:xfrm>
            <a:off x="10173452" y="4560745"/>
            <a:ext cx="13209213" cy="4594510"/>
          </a:xfrm>
          <a:prstGeom prst="rect">
            <a:avLst/>
          </a:prstGeom>
          <a:ln w="12700">
            <a:miter lim="400000"/>
          </a:ln>
        </p:spPr>
      </p:pic>
      <p:pic>
        <p:nvPicPr>
          <p:cNvPr id="168" name="hotspots-surveillance-effort-corrected-small.png" descr="hotspots-surveillance-effort-corrected-small.png"/>
          <p:cNvPicPr>
            <a:picLocks noChangeAspect="1"/>
          </p:cNvPicPr>
          <p:nvPr/>
        </p:nvPicPr>
        <p:blipFill>
          <a:blip r:embed="rId4">
            <a:extLst/>
          </a:blip>
          <a:srcRect l="42321" r="12208"/>
          <a:stretch>
            <a:fillRect/>
          </a:stretch>
        </p:blipFill>
        <p:spPr>
          <a:xfrm>
            <a:off x="5493603" y="4656756"/>
            <a:ext cx="4396964" cy="4400579"/>
          </a:xfrm>
          <a:prstGeom prst="rect">
            <a:avLst/>
          </a:prstGeom>
          <a:ln w="12700">
            <a:miter lim="400000"/>
          </a:ln>
        </p:spPr>
      </p:pic>
      <p:pic>
        <p:nvPicPr>
          <p:cNvPr id="169" name="6_P1030778_1657-Mistnet_removal.jpg" descr="6_P1030778_1657-Mistnet_removal.jpg"/>
          <p:cNvPicPr>
            <a:picLocks noChangeAspect="1"/>
          </p:cNvPicPr>
          <p:nvPr/>
        </p:nvPicPr>
        <p:blipFill>
          <a:blip r:embed="rId5">
            <a:extLst/>
          </a:blip>
          <a:srcRect l="23503" r="20179"/>
          <a:stretch>
            <a:fillRect/>
          </a:stretch>
        </p:blipFill>
        <p:spPr>
          <a:xfrm flipH="1">
            <a:off x="950223" y="108434"/>
            <a:ext cx="4396964" cy="4395365"/>
          </a:xfrm>
          <a:prstGeom prst="rect">
            <a:avLst/>
          </a:prstGeom>
          <a:ln w="12700">
            <a:miter lim="400000"/>
          </a:ln>
        </p:spPr>
      </p:pic>
      <p:pic>
        <p:nvPicPr>
          <p:cNvPr id="170" name="handling-livestock.jpg" descr="handling-livestock.jpg"/>
          <p:cNvPicPr>
            <a:picLocks noChangeAspect="1"/>
          </p:cNvPicPr>
          <p:nvPr/>
        </p:nvPicPr>
        <p:blipFill>
          <a:blip r:embed="rId6">
            <a:extLst/>
          </a:blip>
          <a:srcRect l="22863" r="9980"/>
          <a:stretch>
            <a:fillRect/>
          </a:stretch>
        </p:blipFill>
        <p:spPr>
          <a:xfrm>
            <a:off x="950223" y="4659333"/>
            <a:ext cx="4396963" cy="4395499"/>
          </a:xfrm>
          <a:prstGeom prst="rect">
            <a:avLst/>
          </a:prstGeom>
          <a:ln w="12700">
            <a:miter lim="400000"/>
          </a:ln>
        </p:spPr>
      </p:pic>
      <p:pic>
        <p:nvPicPr>
          <p:cNvPr id="171" name="thai-network.png" descr="thai-network.png"/>
          <p:cNvPicPr>
            <a:picLocks noChangeAspect="1"/>
          </p:cNvPicPr>
          <p:nvPr/>
        </p:nvPicPr>
        <p:blipFill>
          <a:blip r:embed="rId7">
            <a:extLst/>
          </a:blip>
          <a:srcRect l="26666" r="19484"/>
          <a:stretch>
            <a:fillRect/>
          </a:stretch>
        </p:blipFill>
        <p:spPr>
          <a:xfrm>
            <a:off x="5493603" y="107918"/>
            <a:ext cx="4396964" cy="4396310"/>
          </a:xfrm>
          <a:prstGeom prst="rect">
            <a:avLst/>
          </a:prstGeom>
          <a:ln w="12700">
            <a:miter lim="400000"/>
          </a:ln>
        </p:spPr>
      </p:pic>
      <p:pic>
        <p:nvPicPr>
          <p:cNvPr id="172" name="sw6dcas0x7wg69oaqipy_400x400.jpg" descr="sw6dcas0x7wg69oaqipy_400x400.jpg"/>
          <p:cNvPicPr>
            <a:picLocks noChangeAspect="1"/>
          </p:cNvPicPr>
          <p:nvPr/>
        </p:nvPicPr>
        <p:blipFill>
          <a:blip r:embed="rId8">
            <a:extLst/>
          </a:blip>
          <a:stretch>
            <a:fillRect/>
          </a:stretch>
        </p:blipFill>
        <p:spPr>
          <a:xfrm>
            <a:off x="10036983" y="107575"/>
            <a:ext cx="4396964" cy="4396963"/>
          </a:xfrm>
          <a:prstGeom prst="rect">
            <a:avLst/>
          </a:prstGeom>
          <a:ln w="12700">
            <a:miter lim="400000"/>
          </a:ln>
        </p:spPr>
      </p:pic>
      <p:pic>
        <p:nvPicPr>
          <p:cNvPr id="173" name="lab-work.JPG" descr="lab-work.JPG"/>
          <p:cNvPicPr>
            <a:picLocks noChangeAspect="1"/>
          </p:cNvPicPr>
          <p:nvPr/>
        </p:nvPicPr>
        <p:blipFill>
          <a:blip r:embed="rId9">
            <a:extLst/>
          </a:blip>
          <a:srcRect l="33838"/>
          <a:stretch>
            <a:fillRect/>
          </a:stretch>
        </p:blipFill>
        <p:spPr>
          <a:xfrm>
            <a:off x="950896" y="9208110"/>
            <a:ext cx="4395518" cy="4400315"/>
          </a:xfrm>
          <a:prstGeom prst="rect">
            <a:avLst/>
          </a:prstGeom>
          <a:ln w="12700">
            <a:miter lim="400000"/>
          </a:ln>
        </p:spPr>
      </p:pic>
      <p:pic>
        <p:nvPicPr>
          <p:cNvPr id="174" name="Picture1.png" descr="Picture1.png"/>
          <p:cNvPicPr>
            <a:picLocks noChangeAspect="1"/>
          </p:cNvPicPr>
          <p:nvPr/>
        </p:nvPicPr>
        <p:blipFill>
          <a:blip r:embed="rId10">
            <a:extLst/>
          </a:blip>
          <a:srcRect l="43734"/>
          <a:stretch>
            <a:fillRect/>
          </a:stretch>
        </p:blipFill>
        <p:spPr>
          <a:xfrm>
            <a:off x="14580363" y="109012"/>
            <a:ext cx="4395518" cy="4394279"/>
          </a:xfrm>
          <a:prstGeom prst="rect">
            <a:avLst/>
          </a:prstGeom>
          <a:ln w="12700">
            <a:miter lim="400000"/>
          </a:ln>
        </p:spPr>
      </p:pic>
      <p:pic>
        <p:nvPicPr>
          <p:cNvPr id="175" name="Picture2.png" descr="Picture2.png"/>
          <p:cNvPicPr>
            <a:picLocks noChangeAspect="1"/>
          </p:cNvPicPr>
          <p:nvPr/>
        </p:nvPicPr>
        <p:blipFill>
          <a:blip r:embed="rId11">
            <a:extLst/>
          </a:blip>
          <a:srcRect l="17168" r="26585"/>
          <a:stretch>
            <a:fillRect/>
          </a:stretch>
        </p:blipFill>
        <p:spPr>
          <a:xfrm>
            <a:off x="5494375" y="9210232"/>
            <a:ext cx="4395518" cy="4395836"/>
          </a:xfrm>
          <a:prstGeom prst="rect">
            <a:avLst/>
          </a:prstGeom>
          <a:ln w="12700">
            <a:miter lim="400000"/>
          </a:ln>
        </p:spPr>
      </p:pic>
      <p:pic>
        <p:nvPicPr>
          <p:cNvPr id="176" name="deforestation-sabah.jpg" descr="deforestation-sabah.jpg"/>
          <p:cNvPicPr>
            <a:picLocks noChangeAspect="1"/>
          </p:cNvPicPr>
          <p:nvPr/>
        </p:nvPicPr>
        <p:blipFill>
          <a:blip r:embed="rId12">
            <a:extLst/>
          </a:blip>
          <a:srcRect r="25041"/>
          <a:stretch>
            <a:fillRect/>
          </a:stretch>
        </p:blipFill>
        <p:spPr>
          <a:xfrm>
            <a:off x="19123742" y="109029"/>
            <a:ext cx="4394723" cy="4394201"/>
          </a:xfrm>
          <a:prstGeom prst="rect">
            <a:avLst/>
          </a:prstGeom>
          <a:ln w="12700">
            <a:miter lim="400000"/>
          </a:ln>
        </p:spPr>
      </p:pic>
      <p:sp>
        <p:nvSpPr>
          <p:cNvPr id="177" name="@EcoHealthNYC   ecohealthalliance.org"/>
          <p:cNvSpPr txBox="1"/>
          <p:nvPr/>
        </p:nvSpPr>
        <p:spPr>
          <a:xfrm>
            <a:off x="9818665" y="12331468"/>
            <a:ext cx="14633271" cy="1057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5300">
                <a:solidFill>
                  <a:schemeClr val="accent1">
                    <a:hueOff val="47394"/>
                    <a:satOff val="-25753"/>
                    <a:lumOff val="-7544"/>
                  </a:schemeClr>
                </a:solidFill>
                <a:latin typeface="+mj-lt"/>
                <a:ea typeface="+mj-ea"/>
                <a:cs typeface="+mj-cs"/>
                <a:sym typeface="Avenir Medium"/>
              </a:defRPr>
            </a:lvl1pPr>
          </a:lstStyle>
          <a:p>
            <a:r>
              <a:t>@EcoHealthNYC   ecohealthalliance.org</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Screen Shot 2017-04-20 at 1.58.20 PM.png" descr="Screen Shot 2017-04-20 at 1.58.20 PM.png"/>
          <p:cNvPicPr>
            <a:picLocks noChangeAspect="1"/>
          </p:cNvPicPr>
          <p:nvPr/>
        </p:nvPicPr>
        <p:blipFill>
          <a:blip r:embed="rId3">
            <a:extLst/>
          </a:blip>
          <a:stretch>
            <a:fillRect/>
          </a:stretch>
        </p:blipFill>
        <p:spPr>
          <a:xfrm>
            <a:off x="767269" y="299778"/>
            <a:ext cx="10590611" cy="6036470"/>
          </a:xfrm>
          <a:prstGeom prst="rect">
            <a:avLst/>
          </a:prstGeom>
          <a:ln w="12700">
            <a:miter lim="400000"/>
          </a:ln>
        </p:spPr>
      </p:pic>
      <p:sp>
        <p:nvSpPr>
          <p:cNvPr id="180" name="Building technical and community infrastructure for R to support open, reproducible science"/>
          <p:cNvSpPr txBox="1"/>
          <p:nvPr/>
        </p:nvSpPr>
        <p:spPr>
          <a:xfrm>
            <a:off x="7957979" y="6361465"/>
            <a:ext cx="15101462" cy="3952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r">
              <a:spcBef>
                <a:spcPts val="4500"/>
              </a:spcBef>
              <a:defRPr sz="7300">
                <a:latin typeface="+mj-lt"/>
                <a:ea typeface="+mj-ea"/>
                <a:cs typeface="+mj-cs"/>
                <a:sym typeface="Avenir Medium"/>
              </a:defRPr>
            </a:lvl1pPr>
          </a:lstStyle>
          <a:p>
            <a:pPr defTabSz="914400"/>
            <a:r>
              <a:t>Building technical and community infrastructure for R to support open, reproducible science</a:t>
            </a:r>
          </a:p>
        </p:txBody>
      </p:sp>
      <p:sp>
        <p:nvSpPr>
          <p:cNvPr id="181" name="@rOpenSci"/>
          <p:cNvSpPr txBox="1"/>
          <p:nvPr/>
        </p:nvSpPr>
        <p:spPr>
          <a:xfrm>
            <a:off x="18989108" y="10979556"/>
            <a:ext cx="4222014"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400">
                <a:solidFill>
                  <a:srgbClr val="7A7A7A"/>
                </a:solidFill>
                <a:latin typeface="+mj-lt"/>
                <a:ea typeface="+mj-ea"/>
                <a:cs typeface="+mj-cs"/>
                <a:sym typeface="Avenir Medium"/>
              </a:defRPr>
            </a:lvl1pPr>
          </a:lstStyle>
          <a:p>
            <a:r>
              <a:t>@rOpenSci</a:t>
            </a:r>
          </a:p>
        </p:txBody>
      </p:sp>
      <p:sp>
        <p:nvSpPr>
          <p:cNvPr id="182" name="ropensci.org"/>
          <p:cNvSpPr txBox="1"/>
          <p:nvPr/>
        </p:nvSpPr>
        <p:spPr>
          <a:xfrm>
            <a:off x="18279690" y="12088405"/>
            <a:ext cx="5266208"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6400">
                <a:solidFill>
                  <a:srgbClr val="7A7A7A"/>
                </a:solidFill>
                <a:latin typeface="+mj-lt"/>
                <a:ea typeface="+mj-ea"/>
                <a:cs typeface="+mj-cs"/>
                <a:sym typeface="Avenir Medium"/>
              </a:defRPr>
            </a:lvl1pPr>
          </a:lstStyle>
          <a:p>
            <a:r>
              <a:t>ropensci.org</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609600"/>
            <a:ext cx="11887200" cy="12882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697200" y="12649201"/>
            <a:ext cx="5638800" cy="6247864"/>
          </a:xfrm>
          <a:prstGeom prst="rect">
            <a:avLst/>
          </a:prstGeom>
          <a:noFill/>
        </p:spPr>
        <p:txBody>
          <a:bodyPr wrap="square" rtlCol="0">
            <a:spAutoFit/>
          </a:bodyPr>
          <a:lstStyle/>
          <a:p>
            <a:r>
              <a:rPr lang="en-US" sz="10000" dirty="0">
                <a:solidFill>
                  <a:prstClr val="black"/>
                </a:solidFill>
              </a:rPr>
              <a:t>Zhou </a:t>
            </a:r>
            <a:r>
              <a:rPr lang="en-US" sz="10000" i="1" dirty="0">
                <a:solidFill>
                  <a:prstClr val="black"/>
                </a:solidFill>
              </a:rPr>
              <a:t>et al. </a:t>
            </a:r>
            <a:r>
              <a:rPr lang="en-US" sz="10000" dirty="0">
                <a:solidFill>
                  <a:prstClr val="black"/>
                </a:solidFill>
              </a:rPr>
              <a:t>Nature 2020</a:t>
            </a:r>
          </a:p>
        </p:txBody>
      </p:sp>
      <p:sp>
        <p:nvSpPr>
          <p:cNvPr id="6" name="TextBox 5">
            <a:extLst>
              <a:ext uri="{FF2B5EF4-FFF2-40B4-BE49-F238E27FC236}">
                <a16:creationId xmlns:a16="http://schemas.microsoft.com/office/drawing/2014/main" id="{CFB454BA-207C-CF45-9382-04E7654BB330}"/>
              </a:ext>
            </a:extLst>
          </p:cNvPr>
          <p:cNvSpPr txBox="1"/>
          <p:nvPr/>
        </p:nvSpPr>
        <p:spPr>
          <a:xfrm>
            <a:off x="3719440" y="481431"/>
            <a:ext cx="16854560" cy="1107996"/>
          </a:xfrm>
          <a:prstGeom prst="rect">
            <a:avLst/>
          </a:prstGeom>
          <a:solidFill>
            <a:schemeClr val="bg1"/>
          </a:solidFill>
        </p:spPr>
        <p:txBody>
          <a:bodyPr wrap="square" rtlCol="0">
            <a:spAutoFit/>
          </a:bodyPr>
          <a:lstStyle/>
          <a:p>
            <a:r>
              <a:rPr lang="en-US" sz="4800" b="1" dirty="0">
                <a:solidFill>
                  <a:prstClr val="black"/>
                </a:solidFill>
                <a:latin typeface="Arial" panose="020B0604020202020204" pitchFamily="34" charset="0"/>
                <a:cs typeface="Arial" panose="020B0604020202020204" pitchFamily="34" charset="0"/>
              </a:rPr>
              <a:t>Like SARS, COVID-19 likely began with a bat-origin virus</a:t>
            </a:r>
          </a:p>
          <a:p>
            <a:endParaRPr lang="en-US" sz="18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2740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Text Box 6"/>
          <p:cNvSpPr txBox="1">
            <a:spLocks noChangeArrowheads="1"/>
          </p:cNvSpPr>
          <p:nvPr/>
        </p:nvSpPr>
        <p:spPr bwMode="auto">
          <a:xfrm>
            <a:off x="14505168" y="12664279"/>
            <a:ext cx="69832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sz="4000" dirty="0">
                <a:solidFill>
                  <a:prstClr val="black"/>
                </a:solidFill>
                <a:latin typeface="Calibri"/>
              </a:rPr>
              <a:t>Hu </a:t>
            </a:r>
            <a:r>
              <a:rPr lang="en-US" altLang="en-US" sz="4000" i="1" dirty="0">
                <a:solidFill>
                  <a:prstClr val="black"/>
                </a:solidFill>
                <a:latin typeface="Calibri"/>
              </a:rPr>
              <a:t>et al. </a:t>
            </a:r>
            <a:r>
              <a:rPr lang="en-US" altLang="en-US" sz="4000" dirty="0">
                <a:solidFill>
                  <a:prstClr val="black"/>
                </a:solidFill>
                <a:latin typeface="Calibri"/>
              </a:rPr>
              <a:t>(2017)</a:t>
            </a:r>
            <a:r>
              <a:rPr lang="en-US" altLang="en-US" sz="4000" i="1" dirty="0">
                <a:solidFill>
                  <a:prstClr val="black"/>
                </a:solidFill>
                <a:latin typeface="Calibri"/>
              </a:rPr>
              <a:t> </a:t>
            </a:r>
            <a:r>
              <a:rPr lang="en-US" altLang="en-US" sz="4000" i="1" dirty="0" err="1">
                <a:solidFill>
                  <a:prstClr val="black"/>
                </a:solidFill>
                <a:latin typeface="Calibri"/>
              </a:rPr>
              <a:t>PLoS</a:t>
            </a:r>
            <a:r>
              <a:rPr lang="en-US" altLang="en-US" sz="4000" i="1" dirty="0">
                <a:solidFill>
                  <a:prstClr val="black"/>
                </a:solidFill>
                <a:latin typeface="Calibri"/>
              </a:rPr>
              <a:t> Pathogens</a:t>
            </a:r>
            <a:endParaRPr lang="en-US" altLang="en-US" sz="4000" dirty="0">
              <a:solidFill>
                <a:prstClr val="black"/>
              </a:solidFill>
              <a:latin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1318" y="457201"/>
            <a:ext cx="8686800" cy="2538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69097" y="4419601"/>
            <a:ext cx="9811246" cy="387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8" name="Picture 1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006491" y="3072643"/>
            <a:ext cx="10770466" cy="8077850"/>
          </a:xfrm>
          <a:prstGeom prst="rect">
            <a:avLst/>
          </a:prstGeom>
        </p:spPr>
      </p:pic>
    </p:spTree>
    <p:extLst>
      <p:ext uri="{BB962C8B-B14F-4D97-AF65-F5344CB8AC3E}">
        <p14:creationId xmlns:p14="http://schemas.microsoft.com/office/powerpoint/2010/main" val="1012809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00402" y="5943601"/>
            <a:ext cx="10000720" cy="7445886"/>
          </a:xfrm>
          <a:prstGeom prst="rect">
            <a:avLst/>
          </a:prstGeom>
        </p:spPr>
      </p:pic>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13411201" y="4114801"/>
            <a:ext cx="7646670" cy="9274686"/>
          </a:xfrm>
          <a:prstGeom prst="rect">
            <a:avLst/>
          </a:prstGeom>
        </p:spPr>
      </p:pic>
      <p:sp>
        <p:nvSpPr>
          <p:cNvPr id="4" name="TextBox 3"/>
          <p:cNvSpPr txBox="1"/>
          <p:nvPr/>
        </p:nvSpPr>
        <p:spPr>
          <a:xfrm>
            <a:off x="3657600" y="762000"/>
            <a:ext cx="16611600" cy="1815882"/>
          </a:xfrm>
          <a:prstGeom prst="rect">
            <a:avLst/>
          </a:prstGeom>
          <a:noFill/>
        </p:spPr>
        <p:txBody>
          <a:bodyPr wrap="square" rtlCol="0">
            <a:spAutoFit/>
          </a:bodyPr>
          <a:lstStyle/>
          <a:p>
            <a:r>
              <a:rPr lang="en-US" sz="5600" dirty="0"/>
              <a:t>&gt; 500 sequences of novel bat-</a:t>
            </a:r>
            <a:r>
              <a:rPr lang="en-US" sz="5600" dirty="0" err="1"/>
              <a:t>CoVs</a:t>
            </a:r>
            <a:r>
              <a:rPr lang="en-US" sz="5600" dirty="0"/>
              <a:t> discovered in China</a:t>
            </a:r>
          </a:p>
        </p:txBody>
      </p:sp>
      <p:sp>
        <p:nvSpPr>
          <p:cNvPr id="5" name="TextBox 4"/>
          <p:cNvSpPr txBox="1"/>
          <p:nvPr/>
        </p:nvSpPr>
        <p:spPr>
          <a:xfrm>
            <a:off x="4419600" y="4876801"/>
            <a:ext cx="8229600" cy="4708981"/>
          </a:xfrm>
          <a:prstGeom prst="rect">
            <a:avLst/>
          </a:prstGeom>
          <a:noFill/>
        </p:spPr>
        <p:txBody>
          <a:bodyPr wrap="square" rtlCol="0">
            <a:spAutoFit/>
          </a:bodyPr>
          <a:lstStyle/>
          <a:p>
            <a:r>
              <a:rPr lang="en-US" sz="10000" dirty="0"/>
              <a:t>α – </a:t>
            </a:r>
            <a:r>
              <a:rPr lang="en-US" sz="10000" dirty="0" err="1"/>
              <a:t>CoVs</a:t>
            </a:r>
            <a:r>
              <a:rPr lang="en-US" sz="10000" dirty="0"/>
              <a:t> Clade 2b (</a:t>
            </a:r>
            <a:r>
              <a:rPr lang="en-US" sz="10000" dirty="0" err="1"/>
              <a:t>SARSr-CoVs</a:t>
            </a:r>
            <a:r>
              <a:rPr lang="en-US" sz="10000" dirty="0"/>
              <a:t>)</a:t>
            </a:r>
          </a:p>
        </p:txBody>
      </p:sp>
      <p:sp>
        <p:nvSpPr>
          <p:cNvPr id="6" name="TextBox 5"/>
          <p:cNvSpPr txBox="1"/>
          <p:nvPr/>
        </p:nvSpPr>
        <p:spPr>
          <a:xfrm>
            <a:off x="13716000" y="3023175"/>
            <a:ext cx="8229600" cy="4708981"/>
          </a:xfrm>
          <a:prstGeom prst="rect">
            <a:avLst/>
          </a:prstGeom>
          <a:noFill/>
        </p:spPr>
        <p:txBody>
          <a:bodyPr wrap="square" rtlCol="0">
            <a:spAutoFit/>
          </a:bodyPr>
          <a:lstStyle/>
          <a:p>
            <a:r>
              <a:rPr lang="en-US" sz="10000" dirty="0"/>
              <a:t>405 β – </a:t>
            </a:r>
            <a:r>
              <a:rPr lang="en-US" sz="10000" dirty="0" err="1"/>
              <a:t>CoVs</a:t>
            </a:r>
            <a:r>
              <a:rPr lang="en-US" sz="10000" dirty="0"/>
              <a:t> (</a:t>
            </a:r>
            <a:r>
              <a:rPr lang="en-US" sz="10000" dirty="0" err="1"/>
              <a:t>SADSr</a:t>
            </a:r>
            <a:r>
              <a:rPr lang="en-US" sz="10000" dirty="0"/>
              <a:t>), 361 from China</a:t>
            </a:r>
          </a:p>
        </p:txBody>
      </p:sp>
      <p:sp>
        <p:nvSpPr>
          <p:cNvPr id="7" name="TextBox 6"/>
          <p:cNvSpPr txBox="1"/>
          <p:nvPr/>
        </p:nvSpPr>
        <p:spPr>
          <a:xfrm>
            <a:off x="3657600" y="2189944"/>
            <a:ext cx="8991600" cy="9325630"/>
          </a:xfrm>
          <a:prstGeom prst="rect">
            <a:avLst/>
          </a:prstGeom>
          <a:noFill/>
        </p:spPr>
        <p:txBody>
          <a:bodyPr wrap="square" rtlCol="0">
            <a:spAutoFit/>
          </a:bodyPr>
          <a:lstStyle/>
          <a:p>
            <a:r>
              <a:rPr lang="en-US" sz="10000" dirty="0"/>
              <a:t>Size of circle proportional to the number of samples with identical viral sequences. </a:t>
            </a:r>
          </a:p>
        </p:txBody>
      </p:sp>
    </p:spTree>
    <p:extLst>
      <p:ext uri="{BB962C8B-B14F-4D97-AF65-F5344CB8AC3E}">
        <p14:creationId xmlns:p14="http://schemas.microsoft.com/office/powerpoint/2010/main" val="224209453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0" y="-34924"/>
            <a:ext cx="16459200" cy="2286000"/>
          </a:xfrm>
        </p:spPr>
        <p:txBody>
          <a:bodyPr>
            <a:normAutofit/>
          </a:bodyPr>
          <a:lstStyle/>
          <a:p>
            <a:r>
              <a:rPr lang="en-US" sz="5600" dirty="0"/>
              <a:t>Coronavirus discovery, bats 10 </a:t>
            </a:r>
            <a:r>
              <a:rPr lang="en-US" sz="5600" dirty="0" err="1"/>
              <a:t>yrs</a:t>
            </a:r>
            <a:endParaRPr lang="en-US" sz="56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99000" y="1828800"/>
            <a:ext cx="14351000" cy="11480800"/>
          </a:xfrm>
          <a:prstGeom prst="rect">
            <a:avLst/>
          </a:prstGeom>
        </p:spPr>
      </p:pic>
    </p:spTree>
    <p:extLst>
      <p:ext uri="{BB962C8B-B14F-4D97-AF65-F5344CB8AC3E}">
        <p14:creationId xmlns:p14="http://schemas.microsoft.com/office/powerpoint/2010/main" val="305645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
          <p:cNvGraphicFramePr>
            <a:graphicFrameLocks noGrp="1"/>
          </p:cNvGraphicFramePr>
          <p:nvPr>
            <p:extLst/>
          </p:nvPr>
        </p:nvGraphicFramePr>
        <p:xfrm>
          <a:off x="4170275" y="8408664"/>
          <a:ext cx="6908758" cy="4697736"/>
        </p:xfrm>
        <a:graphic>
          <a:graphicData uri="http://schemas.openxmlformats.org/drawingml/2006/table">
            <a:tbl>
              <a:tblPr/>
              <a:tblGrid>
                <a:gridCol w="3072404">
                  <a:extLst>
                    <a:ext uri="{9D8B030D-6E8A-4147-A177-3AD203B41FA5}">
                      <a16:colId xmlns:a16="http://schemas.microsoft.com/office/drawing/2014/main" val="20000"/>
                    </a:ext>
                  </a:extLst>
                </a:gridCol>
                <a:gridCol w="2308456">
                  <a:extLst>
                    <a:ext uri="{9D8B030D-6E8A-4147-A177-3AD203B41FA5}">
                      <a16:colId xmlns:a16="http://schemas.microsoft.com/office/drawing/2014/main" val="20001"/>
                    </a:ext>
                  </a:extLst>
                </a:gridCol>
                <a:gridCol w="1527898">
                  <a:extLst>
                    <a:ext uri="{9D8B030D-6E8A-4147-A177-3AD203B41FA5}">
                      <a16:colId xmlns:a16="http://schemas.microsoft.com/office/drawing/2014/main" val="20002"/>
                    </a:ext>
                  </a:extLst>
                </a:gridCol>
              </a:tblGrid>
              <a:tr h="142303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endPar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endParaRPr>
                    </a:p>
                  </a:txBody>
                  <a:tcPr marL="71438" marR="71438" marT="71438" marB="71438" anchor="ctr" horzOverflow="overflow">
                    <a:lnL cap="flat">
                      <a:noFill/>
                    </a:lnL>
                    <a:lnR w="12700" cap="flat" cmpd="sng" algn="ctr">
                      <a:solidFill>
                        <a:srgbClr val="000000"/>
                      </a:solidFill>
                      <a:prstDash val="dash"/>
                      <a:miter lim="0"/>
                      <a:headEnd type="none" w="med" len="med"/>
                      <a:tailEnd type="none" w="med" len="med"/>
                    </a:lnR>
                    <a:lnT cap="flat">
                      <a:noFill/>
                    </a:lnT>
                    <a:lnB w="12700" cap="flat" cmpd="sng" algn="ctr">
                      <a:solidFill>
                        <a:srgbClr val="000000"/>
                      </a:solidFill>
                      <a:prstDash val="solid"/>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relative influence (%)</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w="12700" cap="flat" cmpd="sng" algn="ctr">
                      <a:solidFill>
                        <a:srgbClr val="000000"/>
                      </a:solidFill>
                      <a:prstDash val="dash"/>
                      <a:miter lim="0"/>
                      <a:headEnd type="none" w="med" len="med"/>
                      <a:tailEnd type="none" w="med" len="med"/>
                    </a:lnR>
                    <a:lnT cap="flat">
                      <a:noFill/>
                    </a:lnT>
                    <a:lnB w="12700" cap="flat" cmpd="sng" algn="ctr">
                      <a:solidFill>
                        <a:srgbClr val="000000"/>
                      </a:solidFill>
                      <a:prstDash val="solid"/>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std. dev.</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cap="flat">
                      <a:noFill/>
                    </a:lnT>
                    <a:lnB w="12700" cap="flat" cmpd="sng" algn="ctr">
                      <a:solidFill>
                        <a:srgbClr val="000000"/>
                      </a:solidFill>
                      <a:prstDash val="solid"/>
                      <a:miter lim="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959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population</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cap="flat">
                      <a:noFill/>
                    </a:lnL>
                    <a:lnR w="12700" cap="flat" cmpd="sng" algn="ctr">
                      <a:solidFill>
                        <a:srgbClr val="000000"/>
                      </a:solidFill>
                      <a:prstDash val="solid"/>
                      <a:miter lim="0"/>
                      <a:headEnd type="none" w="med" len="med"/>
                      <a:tailEnd type="none" w="med" len="med"/>
                    </a:lnR>
                    <a:lnT w="12700" cap="flat" cmpd="sng" algn="ctr">
                      <a:solidFill>
                        <a:srgbClr val="000000"/>
                      </a:solidFill>
                      <a:prstDash val="solid"/>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27.99</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solid"/>
                      <a:miter lim="0"/>
                      <a:headEnd type="none" w="med" len="med"/>
                      <a:tailEnd type="none" w="med" len="med"/>
                    </a:lnL>
                    <a:lnR w="12700" cap="flat" cmpd="sng" algn="ctr">
                      <a:solidFill>
                        <a:srgbClr val="000000"/>
                      </a:solidFill>
                      <a:prstDash val="dash"/>
                      <a:miter lim="0"/>
                      <a:headEnd type="none" w="med" len="med"/>
                      <a:tailEnd type="none" w="med" len="med"/>
                    </a:lnR>
                    <a:lnT w="12700" cap="flat" cmpd="sng" algn="ctr">
                      <a:solidFill>
                        <a:srgbClr val="000000"/>
                      </a:solidFill>
                      <a:prstDash val="solid"/>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2.99</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w="12700" cap="flat" cmpd="sng" algn="ctr">
                      <a:solidFill>
                        <a:srgbClr val="000000"/>
                      </a:solidFill>
                      <a:prstDash val="solid"/>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9631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mammal diversity</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cap="flat">
                      <a:noFill/>
                    </a:lnL>
                    <a:lnR w="12700" cap="flat" cmpd="sng" algn="ctr">
                      <a:solidFill>
                        <a:srgbClr val="000000"/>
                      </a:solidFill>
                      <a:prstDash val="solid"/>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19.84</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solid"/>
                      <a:miter lim="0"/>
                      <a:headEnd type="none" w="med" len="med"/>
                      <a:tailEnd type="none" w="med" len="med"/>
                    </a:lnL>
                    <a:lnR w="12700" cap="flat" cmpd="sng" algn="ctr">
                      <a:solidFill>
                        <a:srgbClr val="000000"/>
                      </a:solidFill>
                      <a:prstDash val="dash"/>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3.30</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959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change: pop</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cap="flat">
                      <a:noFill/>
                    </a:lnL>
                    <a:lnR w="12700" cap="flat" cmpd="sng" algn="ctr">
                      <a:solidFill>
                        <a:srgbClr val="000000"/>
                      </a:solidFill>
                      <a:prstDash val="solid"/>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13.54</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solid"/>
                      <a:miter lim="0"/>
                      <a:headEnd type="none" w="med" len="med"/>
                      <a:tailEnd type="none" w="med" len="med"/>
                    </a:lnL>
                    <a:lnR w="12700" cap="flat" cmpd="sng" algn="ctr">
                      <a:solidFill>
                        <a:srgbClr val="000000"/>
                      </a:solidFill>
                      <a:prstDash val="dash"/>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1.54</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959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defRPr/>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change: pasture</a:t>
                      </a:r>
                      <a:endPar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cap="flat">
                      <a:noFill/>
                    </a:lnL>
                    <a:lnR w="12700" cap="flat" cmpd="sng" algn="ctr">
                      <a:solidFill>
                        <a:srgbClr val="000000"/>
                      </a:solidFill>
                      <a:prstDash val="solid"/>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11.71</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solid"/>
                      <a:miter lim="0"/>
                      <a:headEnd type="none" w="med" len="med"/>
                      <a:tailEnd type="none" w="med" len="med"/>
                    </a:lnL>
                    <a:lnR w="12700" cap="flat" cmpd="sng" algn="ctr">
                      <a:solidFill>
                        <a:srgbClr val="000000"/>
                      </a:solidFill>
                      <a:prstDash val="dash"/>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1.30</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69596">
                <a:tc>
                  <a:txBody>
                    <a:bodyPr/>
                    <a:lstStyle/>
                    <a:p>
                      <a:pPr marL="0" marR="0" lvl="0" indent="0" algn="ctr" defTabSz="0" rtl="0" eaLnBrk="1" fontAlgn="base" latinLnBrk="0" hangingPunct="0">
                        <a:lnSpc>
                          <a:spcPct val="100000"/>
                        </a:lnSpc>
                        <a:spcBef>
                          <a:spcPct val="0"/>
                        </a:spcBef>
                        <a:spcAft>
                          <a:spcPct val="0"/>
                        </a:spcAft>
                        <a:buClrTx/>
                        <a:buSzTx/>
                        <a:buFontTx/>
                        <a:buNone/>
                        <a:tabLst>
                          <a:tab pos="1181100" algn="l"/>
                        </a:tabLst>
                      </a:pPr>
                      <a:r>
                        <a:rPr kumimoji="0" lang="en-US" sz="2800" b="1" i="0" u="none" strike="noStrike" cap="none" normalizeH="0" baseline="0" dirty="0">
                          <a:ln>
                            <a:noFill/>
                          </a:ln>
                          <a:solidFill>
                            <a:srgbClr val="000000"/>
                          </a:solidFill>
                          <a:effectLst/>
                          <a:latin typeface="Helvetica" charset="0"/>
                          <a:ea typeface="ＭＳ Ｐゴシック" charset="0"/>
                          <a:cs typeface="Helvetica" charset="0"/>
                          <a:sym typeface="Helvetica" charset="0"/>
                        </a:rPr>
                        <a:t>urban extent</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cap="flat">
                      <a:noFill/>
                    </a:lnL>
                    <a:lnR w="12700" cap="flat" cmpd="sng" algn="ctr">
                      <a:solidFill>
                        <a:srgbClr val="000000"/>
                      </a:solidFill>
                      <a:prstDash val="solid"/>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9.77</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solid"/>
                      <a:miter lim="0"/>
                      <a:headEnd type="none" w="med" len="med"/>
                      <a:tailEnd type="none" w="med" len="med"/>
                    </a:lnL>
                    <a:lnR w="12700" cap="flat" cmpd="sng" algn="ctr">
                      <a:solidFill>
                        <a:srgbClr val="000000"/>
                      </a:solidFill>
                      <a:prstDash val="dash"/>
                      <a:miter lim="0"/>
                      <a:headEnd type="none" w="med" len="med"/>
                      <a:tailEnd type="none" w="med" len="med"/>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tc>
                  <a:txBody>
                    <a:bodyPr/>
                    <a:lstStyle/>
                    <a:p>
                      <a:pPr marL="0" marR="0" lvl="0" indent="0" algn="ctr" defTabSz="0" rtl="0" eaLnBrk="1"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rPr>
                        <a:t>1.62</a:t>
                      </a:r>
                      <a:endParaRPr kumimoji="0" lang="en-US" sz="4000" b="0" i="0" u="none" strike="noStrike" cap="none" normalizeH="0" baseline="0" dirty="0">
                        <a:ln>
                          <a:noFill/>
                        </a:ln>
                        <a:solidFill>
                          <a:srgbClr val="000000"/>
                        </a:solidFill>
                        <a:effectLst/>
                        <a:latin typeface="Helvetica Light" charset="0"/>
                        <a:ea typeface="ＭＳ Ｐゴシック" charset="0"/>
                        <a:cs typeface="Helvetica Light" charset="0"/>
                        <a:sym typeface="Helvetica Light" charset="0"/>
                      </a:endParaRPr>
                    </a:p>
                  </a:txBody>
                  <a:tcPr marL="71438" marR="71438" marT="71438" marB="71438" anchor="ctr" horzOverflow="overflow">
                    <a:lnL w="12700" cap="flat" cmpd="sng" algn="ctr">
                      <a:solidFill>
                        <a:srgbClr val="000000"/>
                      </a:solidFill>
                      <a:prstDash val="dash"/>
                      <a:miter lim="0"/>
                      <a:headEnd type="none" w="med" len="med"/>
                      <a:tailEnd type="none" w="med" len="med"/>
                    </a:lnL>
                    <a:lnR cap="flat">
                      <a:noFill/>
                    </a:lnR>
                    <a:lnT w="12700" cap="flat" cmpd="sng" algn="ctr">
                      <a:solidFill>
                        <a:srgbClr val="000000"/>
                      </a:solidFill>
                      <a:prstDash val="dash"/>
                      <a:miter lim="0"/>
                      <a:headEnd type="none" w="med" len="med"/>
                      <a:tailEnd type="none" w="med" len="med"/>
                    </a:lnT>
                    <a:lnB w="12700" cap="flat" cmpd="sng" algn="ctr">
                      <a:solidFill>
                        <a:srgbClr val="000000"/>
                      </a:solidFill>
                      <a:prstDash val="dash"/>
                      <a:miter lim="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3" name="Picture 2" descr="viariable importance summary.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965291" y="7945272"/>
            <a:ext cx="8427494" cy="5618328"/>
          </a:xfrm>
          <a:prstGeom prst="rect">
            <a:avLst/>
          </a:prstGeom>
        </p:spPr>
      </p:pic>
      <p:sp>
        <p:nvSpPr>
          <p:cNvPr id="2" name="TextBox 1"/>
          <p:cNvSpPr txBox="1"/>
          <p:nvPr/>
        </p:nvSpPr>
        <p:spPr>
          <a:xfrm>
            <a:off x="14478000" y="12954001"/>
            <a:ext cx="7010400" cy="6247864"/>
          </a:xfrm>
          <a:prstGeom prst="rect">
            <a:avLst/>
          </a:prstGeom>
          <a:solidFill>
            <a:schemeClr val="bg1"/>
          </a:solidFill>
        </p:spPr>
        <p:txBody>
          <a:bodyPr wrap="square" rtlCol="0">
            <a:spAutoFit/>
          </a:bodyPr>
          <a:lstStyle/>
          <a:p>
            <a:r>
              <a:rPr lang="en-US" sz="10000" dirty="0"/>
              <a:t>Allen </a:t>
            </a:r>
            <a:r>
              <a:rPr lang="en-US" sz="10000" i="1" dirty="0"/>
              <a:t>et al. Nature Comm. </a:t>
            </a:r>
            <a:r>
              <a:rPr lang="en-US" sz="10000" dirty="0"/>
              <a:t>2017</a:t>
            </a:r>
          </a:p>
        </p:txBody>
      </p:sp>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87547" y="914401"/>
            <a:ext cx="15876854" cy="7497402"/>
          </a:xfrm>
          <a:prstGeom prst="rect">
            <a:avLst/>
          </a:prstGeom>
        </p:spPr>
      </p:pic>
      <p:sp>
        <p:nvSpPr>
          <p:cNvPr id="4" name="TextBox 3"/>
          <p:cNvSpPr txBox="1"/>
          <p:nvPr/>
        </p:nvSpPr>
        <p:spPr>
          <a:xfrm>
            <a:off x="7620000" y="1"/>
            <a:ext cx="8839200" cy="830997"/>
          </a:xfrm>
          <a:prstGeom prst="rect">
            <a:avLst/>
          </a:prstGeom>
          <a:noFill/>
        </p:spPr>
        <p:txBody>
          <a:bodyPr wrap="square" rtlCol="0">
            <a:spAutoFit/>
          </a:bodyPr>
          <a:lstStyle/>
          <a:p>
            <a:pPr algn="ctr"/>
            <a:r>
              <a:rPr lang="en-US" sz="4800" dirty="0"/>
              <a:t>Hotspots 2.0</a:t>
            </a:r>
          </a:p>
        </p:txBody>
      </p:sp>
    </p:spTree>
    <p:extLst>
      <p:ext uri="{BB962C8B-B14F-4D97-AF65-F5344CB8AC3E}">
        <p14:creationId xmlns:p14="http://schemas.microsoft.com/office/powerpoint/2010/main" val="1977175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cintosh HD:Users:toph:Dropbox (EHA):repositories:hotspots2:inst:out:bsm:bsm_partial_dependence_2pgr.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0" y="-675502"/>
            <a:ext cx="18288000" cy="12660920"/>
          </a:xfrm>
          <a:prstGeom prst="rect">
            <a:avLst/>
          </a:prstGeom>
          <a:noFill/>
          <a:ln>
            <a:noFill/>
          </a:ln>
        </p:spPr>
      </p:pic>
      <p:sp>
        <p:nvSpPr>
          <p:cNvPr id="2" name="TextBox 1"/>
          <p:cNvSpPr txBox="1"/>
          <p:nvPr/>
        </p:nvSpPr>
        <p:spPr>
          <a:xfrm>
            <a:off x="3361039" y="11401165"/>
            <a:ext cx="17974962" cy="17020044"/>
          </a:xfrm>
          <a:prstGeom prst="rect">
            <a:avLst/>
          </a:prstGeom>
          <a:noFill/>
        </p:spPr>
        <p:txBody>
          <a:bodyPr wrap="square" rtlCol="0">
            <a:spAutoFit/>
          </a:bodyPr>
          <a:lstStyle/>
          <a:p>
            <a:r>
              <a:rPr lang="en-US" sz="10000" dirty="0"/>
              <a:t>y-axis: relative probability of an EID event in a grid cell with this characteristic</a:t>
            </a:r>
          </a:p>
          <a:p>
            <a:r>
              <a:rPr lang="en-US" sz="10000" dirty="0"/>
              <a:t>x-axis: min. to max. values of each driver (except ‘Pasture Change’)</a:t>
            </a:r>
          </a:p>
          <a:p>
            <a:r>
              <a:rPr lang="en-US" sz="10000" dirty="0"/>
              <a:t>Plots show effect relative to human pop. Distribution, factoring out reporting bias.</a:t>
            </a:r>
          </a:p>
          <a:p>
            <a:r>
              <a:rPr lang="en-US" sz="10000" dirty="0"/>
              <a:t>Model: 2 levels of interaction between drivers, </a:t>
            </a:r>
          </a:p>
        </p:txBody>
      </p:sp>
    </p:spTree>
    <p:extLst>
      <p:ext uri="{BB962C8B-B14F-4D97-AF65-F5344CB8AC3E}">
        <p14:creationId xmlns:p14="http://schemas.microsoft.com/office/powerpoint/2010/main" val="28516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5410654"/>
            <a:ext cx="8698392" cy="6875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638800" y="304800"/>
            <a:ext cx="13411200" cy="2286000"/>
          </a:xfrm>
        </p:spPr>
        <p:txBody>
          <a:bodyPr>
            <a:normAutofit/>
          </a:bodyPr>
          <a:lstStyle/>
          <a:p>
            <a:r>
              <a:rPr lang="en-US" sz="5200" b="1" dirty="0"/>
              <a:t>Predictors of the proportion of zoonotic viruses that a species carries </a:t>
            </a:r>
          </a:p>
        </p:txBody>
      </p:sp>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835503" y="8211891"/>
            <a:ext cx="2062018" cy="1950558"/>
          </a:xfrm>
          <a:prstGeom prst="rect">
            <a:avLst/>
          </a:prstGeom>
        </p:spPr>
      </p:pic>
      <p:pic>
        <p:nvPicPr>
          <p:cNvPr id="8" name="Picture 7"/>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657600" y="3352800"/>
            <a:ext cx="16998476" cy="5495428"/>
          </a:xfrm>
          <a:prstGeom prst="rect">
            <a:avLst/>
          </a:prstGeom>
        </p:spPr>
      </p:pic>
      <p:sp>
        <p:nvSpPr>
          <p:cNvPr id="9" name="TextBox 8"/>
          <p:cNvSpPr txBox="1"/>
          <p:nvPr/>
        </p:nvSpPr>
        <p:spPr>
          <a:xfrm>
            <a:off x="16204712" y="12510972"/>
            <a:ext cx="4142480" cy="523220"/>
          </a:xfrm>
          <a:prstGeom prst="rect">
            <a:avLst/>
          </a:prstGeom>
          <a:noFill/>
        </p:spPr>
        <p:txBody>
          <a:bodyPr wrap="none" rtlCol="0">
            <a:spAutoFit/>
          </a:bodyPr>
          <a:lstStyle/>
          <a:p>
            <a:r>
              <a:rPr lang="en-US" sz="2800" dirty="0">
                <a:solidFill>
                  <a:schemeClr val="bg1">
                    <a:lumMod val="50000"/>
                  </a:schemeClr>
                </a:solidFill>
              </a:rPr>
              <a:t>Olival et al</a:t>
            </a:r>
            <a:r>
              <a:rPr lang="en-US" sz="2800" i="1" dirty="0">
                <a:solidFill>
                  <a:schemeClr val="bg1">
                    <a:lumMod val="50000"/>
                  </a:schemeClr>
                </a:solidFill>
              </a:rPr>
              <a:t>. </a:t>
            </a:r>
            <a:r>
              <a:rPr lang="en-US" sz="2800" dirty="0">
                <a:solidFill>
                  <a:schemeClr val="bg1">
                    <a:lumMod val="50000"/>
                  </a:schemeClr>
                </a:solidFill>
              </a:rPr>
              <a:t>2017, </a:t>
            </a:r>
            <a:r>
              <a:rPr lang="en-US" sz="2800" b="1" i="1" dirty="0">
                <a:solidFill>
                  <a:schemeClr val="bg1">
                    <a:lumMod val="50000"/>
                  </a:schemeClr>
                </a:solidFill>
              </a:rPr>
              <a:t>Nature</a:t>
            </a:r>
          </a:p>
        </p:txBody>
      </p:sp>
      <p:pic>
        <p:nvPicPr>
          <p:cNvPr id="4" name="Picture 3"/>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5697201" y="3352800"/>
            <a:ext cx="5036958" cy="5670016"/>
          </a:xfrm>
          <a:prstGeom prst="rect">
            <a:avLst/>
          </a:prstGeom>
        </p:spPr>
      </p:pic>
      <p:sp>
        <p:nvSpPr>
          <p:cNvPr id="3" name="TextBox 2"/>
          <p:cNvSpPr txBox="1"/>
          <p:nvPr/>
        </p:nvSpPr>
        <p:spPr>
          <a:xfrm>
            <a:off x="5943600" y="11125200"/>
            <a:ext cx="8393592" cy="1631216"/>
          </a:xfrm>
          <a:prstGeom prst="rect">
            <a:avLst/>
          </a:prstGeom>
          <a:solidFill>
            <a:schemeClr val="bg1"/>
          </a:solidFill>
        </p:spPr>
        <p:txBody>
          <a:bodyPr wrap="square" rtlCol="0">
            <a:spAutoFit/>
          </a:bodyPr>
          <a:lstStyle/>
          <a:p>
            <a:endParaRPr lang="en-US" sz="10000" dirty="0"/>
          </a:p>
        </p:txBody>
      </p:sp>
    </p:spTree>
    <p:extLst>
      <p:ext uri="{BB962C8B-B14F-4D97-AF65-F5344CB8AC3E}">
        <p14:creationId xmlns:p14="http://schemas.microsoft.com/office/powerpoint/2010/main" val="25306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0" y="152400"/>
            <a:ext cx="16459200" cy="2286000"/>
          </a:xfrm>
        </p:spPr>
        <p:txBody>
          <a:bodyPr>
            <a:normAutofit/>
          </a:bodyPr>
          <a:lstStyle/>
          <a:p>
            <a:r>
              <a:rPr lang="en-US" sz="7200" dirty="0"/>
              <a:t>Missing Zoonoses - Mammals</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19600" y="2184400"/>
            <a:ext cx="16256000" cy="10614212"/>
          </a:xfrm>
          <a:prstGeom prst="rect">
            <a:avLst/>
          </a:prstGeom>
        </p:spPr>
      </p:pic>
      <p:sp>
        <p:nvSpPr>
          <p:cNvPr id="6" name="TextBox 5"/>
          <p:cNvSpPr txBox="1"/>
          <p:nvPr/>
        </p:nvSpPr>
        <p:spPr>
          <a:xfrm>
            <a:off x="16800756" y="12815629"/>
            <a:ext cx="4580100" cy="584775"/>
          </a:xfrm>
          <a:prstGeom prst="rect">
            <a:avLst/>
          </a:prstGeom>
          <a:noFill/>
        </p:spPr>
        <p:txBody>
          <a:bodyPr wrap="none" rtlCol="0">
            <a:spAutoFit/>
          </a:bodyPr>
          <a:lstStyle/>
          <a:p>
            <a:r>
              <a:rPr lang="en-US" sz="3200" dirty="0">
                <a:solidFill>
                  <a:prstClr val="black"/>
                </a:solidFill>
              </a:rPr>
              <a:t>Olival </a:t>
            </a:r>
            <a:r>
              <a:rPr lang="en-US" sz="3200" i="1" dirty="0">
                <a:solidFill>
                  <a:prstClr val="black"/>
                </a:solidFill>
              </a:rPr>
              <a:t>et al. </a:t>
            </a:r>
            <a:r>
              <a:rPr lang="en-US" sz="3200" dirty="0">
                <a:solidFill>
                  <a:prstClr val="black"/>
                </a:solidFill>
              </a:rPr>
              <a:t>2017</a:t>
            </a:r>
            <a:r>
              <a:rPr lang="en-US" sz="3200" i="1" dirty="0">
                <a:solidFill>
                  <a:prstClr val="black"/>
                </a:solidFill>
              </a:rPr>
              <a:t> Nature</a:t>
            </a:r>
            <a:endParaRPr lang="en-US" sz="3200" u="sng" dirty="0">
              <a:solidFill>
                <a:prstClr val="black"/>
              </a:solidFill>
            </a:endParaRPr>
          </a:p>
        </p:txBody>
      </p:sp>
    </p:spTree>
    <p:extLst>
      <p:ext uri="{BB962C8B-B14F-4D97-AF65-F5344CB8AC3E}">
        <p14:creationId xmlns:p14="http://schemas.microsoft.com/office/powerpoint/2010/main" val="2566312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EAAA580-F06D-4F46-A4B3-F266DEB302A8}"/>
              </a:ext>
            </a:extLst>
          </p:cNvPr>
          <p:cNvSpPr/>
          <p:nvPr/>
        </p:nvSpPr>
        <p:spPr>
          <a:xfrm>
            <a:off x="3318935" y="11943646"/>
            <a:ext cx="3431822" cy="1580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en-US" sz="3600" kern="1200">
              <a:solidFill>
                <a:prstClr val="white"/>
              </a:solidFill>
              <a:latin typeface="Calibri" panose="020F0502020204030204"/>
            </a:endParaRPr>
          </a:p>
        </p:txBody>
      </p:sp>
      <p:grpSp>
        <p:nvGrpSpPr>
          <p:cNvPr id="3" name="Group 2">
            <a:extLst>
              <a:ext uri="{FF2B5EF4-FFF2-40B4-BE49-F238E27FC236}">
                <a16:creationId xmlns:a16="http://schemas.microsoft.com/office/drawing/2014/main" id="{C9EFB2DE-3C01-9D45-B0BB-413285A25EB8}"/>
              </a:ext>
            </a:extLst>
          </p:cNvPr>
          <p:cNvGrpSpPr/>
          <p:nvPr/>
        </p:nvGrpSpPr>
        <p:grpSpPr>
          <a:xfrm>
            <a:off x="4391651" y="2022912"/>
            <a:ext cx="15420446" cy="5140148"/>
            <a:chOff x="746638" y="706954"/>
            <a:chExt cx="7710223" cy="2570074"/>
          </a:xfrm>
        </p:grpSpPr>
        <p:pic>
          <p:nvPicPr>
            <p:cNvPr id="7" name="Picture 6">
              <a:extLst>
                <a:ext uri="{FF2B5EF4-FFF2-40B4-BE49-F238E27FC236}">
                  <a16:creationId xmlns:a16="http://schemas.microsoft.com/office/drawing/2014/main" id="{8D6F688A-0198-B74A-BE0F-6FA98C451F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750" y="706954"/>
              <a:ext cx="3855111" cy="2570074"/>
            </a:xfrm>
            <a:prstGeom prst="rect">
              <a:avLst/>
            </a:prstGeom>
          </p:spPr>
        </p:pic>
        <p:pic>
          <p:nvPicPr>
            <p:cNvPr id="9" name="Picture 8">
              <a:extLst>
                <a:ext uri="{FF2B5EF4-FFF2-40B4-BE49-F238E27FC236}">
                  <a16:creationId xmlns:a16="http://schemas.microsoft.com/office/drawing/2014/main" id="{4ED5C9C3-0E10-DA41-B968-330A37994C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638" y="706954"/>
              <a:ext cx="3855112" cy="2570074"/>
            </a:xfrm>
            <a:prstGeom prst="rect">
              <a:avLst/>
            </a:prstGeom>
          </p:spPr>
        </p:pic>
        <p:sp>
          <p:nvSpPr>
            <p:cNvPr id="11" name="Triangle 10">
              <a:extLst>
                <a:ext uri="{FF2B5EF4-FFF2-40B4-BE49-F238E27FC236}">
                  <a16:creationId xmlns:a16="http://schemas.microsoft.com/office/drawing/2014/main" id="{7B786E2D-ECF4-784C-9D51-F474A20C6829}"/>
                </a:ext>
              </a:extLst>
            </p:cNvPr>
            <p:cNvSpPr/>
            <p:nvPr/>
          </p:nvSpPr>
          <p:spPr>
            <a:xfrm>
              <a:off x="2112979" y="907466"/>
              <a:ext cx="138352" cy="11926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en-US" sz="3600" kern="1200">
                <a:solidFill>
                  <a:prstClr val="white"/>
                </a:solidFill>
                <a:latin typeface="Calibri" panose="020F0502020204030204"/>
              </a:endParaRPr>
            </a:p>
          </p:txBody>
        </p:sp>
        <p:sp>
          <p:nvSpPr>
            <p:cNvPr id="12" name="Triangle 11">
              <a:extLst>
                <a:ext uri="{FF2B5EF4-FFF2-40B4-BE49-F238E27FC236}">
                  <a16:creationId xmlns:a16="http://schemas.microsoft.com/office/drawing/2014/main" id="{71CDD243-79FD-D64F-A66A-46A05C8F8598}"/>
                </a:ext>
              </a:extLst>
            </p:cNvPr>
            <p:cNvSpPr/>
            <p:nvPr/>
          </p:nvSpPr>
          <p:spPr>
            <a:xfrm>
              <a:off x="5949911" y="912188"/>
              <a:ext cx="138352" cy="11926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en-US" sz="3600" kern="1200">
                <a:solidFill>
                  <a:prstClr val="white"/>
                </a:solidFill>
                <a:latin typeface="Calibri" panose="020F0502020204030204"/>
              </a:endParaRPr>
            </a:p>
          </p:txBody>
        </p:sp>
      </p:grpSp>
      <p:sp>
        <p:nvSpPr>
          <p:cNvPr id="13" name="Triangle 12">
            <a:extLst>
              <a:ext uri="{FF2B5EF4-FFF2-40B4-BE49-F238E27FC236}">
                <a16:creationId xmlns:a16="http://schemas.microsoft.com/office/drawing/2014/main" id="{03D4D348-9360-8E49-98D3-38B4401E6839}"/>
              </a:ext>
            </a:extLst>
          </p:cNvPr>
          <p:cNvSpPr/>
          <p:nvPr/>
        </p:nvSpPr>
        <p:spPr>
          <a:xfrm>
            <a:off x="3821722" y="7971736"/>
            <a:ext cx="418312" cy="40746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en-US" sz="3600" kern="1200">
              <a:solidFill>
                <a:prstClr val="white"/>
              </a:solidFill>
              <a:latin typeface="Calibri" panose="020F0502020204030204"/>
            </a:endParaRPr>
          </a:p>
        </p:txBody>
      </p:sp>
      <p:sp>
        <p:nvSpPr>
          <p:cNvPr id="14" name="TextBox 13">
            <a:extLst>
              <a:ext uri="{FF2B5EF4-FFF2-40B4-BE49-F238E27FC236}">
                <a16:creationId xmlns:a16="http://schemas.microsoft.com/office/drawing/2014/main" id="{A5CF369A-5637-F149-B7CD-4ADD926BD83C}"/>
              </a:ext>
            </a:extLst>
          </p:cNvPr>
          <p:cNvSpPr txBox="1"/>
          <p:nvPr/>
        </p:nvSpPr>
        <p:spPr>
          <a:xfrm>
            <a:off x="4240035" y="7806135"/>
            <a:ext cx="16948614" cy="646331"/>
          </a:xfrm>
          <a:prstGeom prst="rect">
            <a:avLst/>
          </a:prstGeom>
          <a:noFill/>
        </p:spPr>
        <p:txBody>
          <a:bodyPr wrap="square" rtlCol="0">
            <a:spAutoFit/>
          </a:bodyPr>
          <a:lstStyle/>
          <a:p>
            <a:pPr algn="l" defTabSz="1828800" hangingPunct="1">
              <a:defRPr/>
            </a:pPr>
            <a:r>
              <a:rPr lang="en-US" sz="3600" b="1" kern="1200" dirty="0">
                <a:solidFill>
                  <a:prstClr val="black"/>
                </a:solidFill>
                <a:latin typeface="Calibri" panose="020F0502020204030204"/>
                <a:cs typeface="Arial" panose="020B0604020202020204" pitchFamily="34" charset="0"/>
              </a:rPr>
              <a:t> = Site in SW Yunnan where up to 3% of people had antibodies to bat-coronaviruses</a:t>
            </a:r>
            <a:endParaRPr lang="en-US" sz="3600" kern="1200" dirty="0">
              <a:solidFill>
                <a:prstClr val="black"/>
              </a:solidFill>
              <a:latin typeface="Calibri" panose="020F0502020204030204"/>
              <a:cs typeface="Arial" panose="020B0604020202020204" pitchFamily="34" charset="0"/>
            </a:endParaRPr>
          </a:p>
        </p:txBody>
      </p:sp>
      <p:sp>
        <p:nvSpPr>
          <p:cNvPr id="15" name="TextBox 14">
            <a:extLst>
              <a:ext uri="{FF2B5EF4-FFF2-40B4-BE49-F238E27FC236}">
                <a16:creationId xmlns:a16="http://schemas.microsoft.com/office/drawing/2014/main" id="{BCB9B0CA-CD9B-CC4A-8B9A-50948A1E0CA2}"/>
              </a:ext>
            </a:extLst>
          </p:cNvPr>
          <p:cNvSpPr txBox="1"/>
          <p:nvPr/>
        </p:nvSpPr>
        <p:spPr>
          <a:xfrm>
            <a:off x="4102214" y="9535377"/>
            <a:ext cx="15999320" cy="2062103"/>
          </a:xfrm>
          <a:prstGeom prst="rect">
            <a:avLst/>
          </a:prstGeom>
          <a:noFill/>
        </p:spPr>
        <p:txBody>
          <a:bodyPr wrap="square" rtlCol="0">
            <a:spAutoFit/>
          </a:bodyPr>
          <a:lstStyle/>
          <a:p>
            <a:pPr algn="l" defTabSz="1828800" hangingPunct="1">
              <a:defRPr/>
            </a:pPr>
            <a:r>
              <a:rPr lang="en-US" sz="3200" b="1" kern="1200" dirty="0">
                <a:solidFill>
                  <a:prstClr val="black"/>
                </a:solidFill>
                <a:latin typeface="Arial" panose="020B0604020202020204" pitchFamily="34" charset="0"/>
                <a:cs typeface="Arial" panose="020B0604020202020204" pitchFamily="34" charset="0"/>
              </a:rPr>
              <a:t>Across Southeast Asia</a:t>
            </a:r>
            <a:r>
              <a:rPr lang="en-US" sz="3200" kern="1200" dirty="0">
                <a:solidFill>
                  <a:prstClr val="black"/>
                </a:solidFill>
                <a:latin typeface="Arial" panose="020B0604020202020204" pitchFamily="34" charset="0"/>
                <a:cs typeface="Arial" panose="020B0604020202020204" pitchFamily="34" charset="0"/>
              </a:rPr>
              <a:t>: </a:t>
            </a:r>
          </a:p>
          <a:p>
            <a:pPr algn="l" defTabSz="1828800" hangingPunct="1">
              <a:defRPr/>
            </a:pPr>
            <a:endParaRPr lang="en-US" sz="3200" b="1" kern="1200" dirty="0">
              <a:solidFill>
                <a:srgbClr val="FF0000"/>
              </a:solidFill>
              <a:latin typeface="Arial" panose="020B0604020202020204" pitchFamily="34" charset="0"/>
              <a:cs typeface="Arial" panose="020B0604020202020204" pitchFamily="34" charset="0"/>
            </a:endParaRPr>
          </a:p>
          <a:p>
            <a:pPr algn="l" defTabSz="1828800" hangingPunct="1">
              <a:defRPr/>
            </a:pPr>
            <a:r>
              <a:rPr lang="en-US" sz="3200" b="1" kern="1200" dirty="0">
                <a:solidFill>
                  <a:srgbClr val="FF0000"/>
                </a:solidFill>
                <a:latin typeface="Arial" panose="020B0604020202020204" pitchFamily="34" charset="0"/>
                <a:cs typeface="Arial" panose="020B0604020202020204" pitchFamily="34" charset="0"/>
              </a:rPr>
              <a:t>1 – 7 million people exposed to bat-coronavirus</a:t>
            </a:r>
            <a:r>
              <a:rPr lang="en-US" sz="3200" b="1" dirty="0" err="1">
                <a:solidFill>
                  <a:srgbClr val="FF0000"/>
                </a:solidFill>
                <a:latin typeface="Arial" panose="020B0604020202020204" pitchFamily="34" charset="0"/>
                <a:cs typeface="Arial" panose="020B0604020202020204" pitchFamily="34" charset="0"/>
              </a:rPr>
              <a:t>es</a:t>
            </a:r>
            <a:r>
              <a:rPr lang="en-US" sz="3200" b="1" dirty="0">
                <a:solidFill>
                  <a:srgbClr val="FF0000"/>
                </a:solidFill>
                <a:latin typeface="Arial" panose="020B0604020202020204" pitchFamily="34" charset="0"/>
                <a:cs typeface="Arial" panose="020B0604020202020204" pitchFamily="34" charset="0"/>
              </a:rPr>
              <a:t> </a:t>
            </a:r>
            <a:r>
              <a:rPr lang="en-US" sz="3200" b="1" kern="1200" dirty="0">
                <a:solidFill>
                  <a:srgbClr val="FF0000"/>
                </a:solidFill>
                <a:latin typeface="Arial" panose="020B0604020202020204" pitchFamily="34" charset="0"/>
                <a:cs typeface="Arial" panose="020B0604020202020204" pitchFamily="34" charset="0"/>
              </a:rPr>
              <a:t>every year </a:t>
            </a:r>
            <a:endParaRPr lang="en-US" sz="3200" kern="1200" dirty="0">
              <a:solidFill>
                <a:prstClr val="black"/>
              </a:solidFill>
              <a:latin typeface="Calibri" panose="020F0502020204030204"/>
              <a:cs typeface="Arial" panose="020B0604020202020204" pitchFamily="34" charset="0"/>
            </a:endParaRPr>
          </a:p>
          <a:p>
            <a:pPr algn="l" defTabSz="1828800" hangingPunct="1">
              <a:defRPr/>
            </a:pPr>
            <a:endParaRPr lang="en-US" sz="3200" kern="1200" dirty="0">
              <a:solidFill>
                <a:prstClr val="black"/>
              </a:solidFill>
              <a:latin typeface="Calibri" panose="020F0502020204030204"/>
              <a:cs typeface="Arial" panose="020B0604020202020204" pitchFamily="34" charset="0"/>
            </a:endParaRPr>
          </a:p>
        </p:txBody>
      </p:sp>
      <p:sp>
        <p:nvSpPr>
          <p:cNvPr id="2" name="Rectangle 1">
            <a:extLst>
              <a:ext uri="{FF2B5EF4-FFF2-40B4-BE49-F238E27FC236}">
                <a16:creationId xmlns:a16="http://schemas.microsoft.com/office/drawing/2014/main" id="{DEB16DF8-1086-ED4A-9220-ABB27EBE7EFB}"/>
              </a:ext>
            </a:extLst>
          </p:cNvPr>
          <p:cNvSpPr/>
          <p:nvPr/>
        </p:nvSpPr>
        <p:spPr>
          <a:xfrm>
            <a:off x="4252536" y="456508"/>
            <a:ext cx="17083464" cy="830997"/>
          </a:xfrm>
          <a:prstGeom prst="rect">
            <a:avLst/>
          </a:prstGeom>
        </p:spPr>
        <p:txBody>
          <a:bodyPr wrap="square">
            <a:spAutoFit/>
          </a:bodyPr>
          <a:lstStyle/>
          <a:p>
            <a:pPr algn="l" defTabSz="1828800" hangingPunct="1">
              <a:defRPr/>
            </a:pPr>
            <a:r>
              <a:rPr lang="en-US" sz="4800" kern="1200" dirty="0">
                <a:solidFill>
                  <a:prstClr val="black"/>
                </a:solidFill>
                <a:latin typeface="Calibri" panose="020F0502020204030204"/>
                <a:cs typeface="Arial" panose="020B0604020202020204" pitchFamily="34" charset="0"/>
              </a:rPr>
              <a:t>Bat coronavirus risk is regional, not restricted to China</a:t>
            </a:r>
          </a:p>
        </p:txBody>
      </p:sp>
    </p:spTree>
    <p:extLst>
      <p:ext uri="{BB962C8B-B14F-4D97-AF65-F5344CB8AC3E}">
        <p14:creationId xmlns:p14="http://schemas.microsoft.com/office/powerpoint/2010/main" val="243666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5AF8-54F5-A748-A339-9A6F89898C05}"/>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79971F8F-541D-D04F-A916-E524404AB2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268" y="379942"/>
            <a:ext cx="23984362" cy="13065894"/>
          </a:xfrm>
        </p:spPr>
      </p:pic>
    </p:spTree>
    <p:extLst>
      <p:ext uri="{BB962C8B-B14F-4D97-AF65-F5344CB8AC3E}">
        <p14:creationId xmlns:p14="http://schemas.microsoft.com/office/powerpoint/2010/main" val="372602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39A42-B088-7143-B968-DA77DE60F1B6}"/>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B48A9DAB-D394-7D47-95C6-02BAE05DE2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6406" y="625078"/>
            <a:ext cx="19741766" cy="13090922"/>
          </a:xfrm>
          <a:prstGeom prst="rect">
            <a:avLst/>
          </a:prstGeom>
        </p:spPr>
      </p:pic>
    </p:spTree>
    <p:extLst>
      <p:ext uri="{BB962C8B-B14F-4D97-AF65-F5344CB8AC3E}">
        <p14:creationId xmlns:p14="http://schemas.microsoft.com/office/powerpoint/2010/main" val="887440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C4ABD-2E79-3347-B407-AE68DA9DBBC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44FE487-1E83-884E-A8E5-F17738F78B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05200" y="3661172"/>
            <a:ext cx="18523527" cy="9261764"/>
          </a:xfrm>
        </p:spPr>
      </p:pic>
    </p:spTree>
    <p:extLst>
      <p:ext uri="{BB962C8B-B14F-4D97-AF65-F5344CB8AC3E}">
        <p14:creationId xmlns:p14="http://schemas.microsoft.com/office/powerpoint/2010/main" val="382488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FA30-E97D-5A41-95DC-DFB54BE8CA2D}"/>
              </a:ext>
            </a:extLst>
          </p:cNvPr>
          <p:cNvSpPr>
            <a:spLocks noGrp="1"/>
          </p:cNvSpPr>
          <p:nvPr>
            <p:ph type="title"/>
          </p:nvPr>
        </p:nvSpPr>
        <p:spPr/>
        <p:txBody>
          <a:bodyPr>
            <a:normAutofit fontScale="90000"/>
          </a:bodyPr>
          <a:lstStyle/>
          <a:p>
            <a:br>
              <a:rPr lang="en-US" dirty="0"/>
            </a:br>
            <a:endParaRPr lang="en-US" dirty="0"/>
          </a:p>
        </p:txBody>
      </p:sp>
      <p:sp>
        <p:nvSpPr>
          <p:cNvPr id="3" name="Content Placeholder 2">
            <a:extLst>
              <a:ext uri="{FF2B5EF4-FFF2-40B4-BE49-F238E27FC236}">
                <a16:creationId xmlns:a16="http://schemas.microsoft.com/office/drawing/2014/main" id="{EC5D8C1A-40E2-CE4A-BE63-5FEE691AB28B}"/>
              </a:ext>
            </a:extLst>
          </p:cNvPr>
          <p:cNvSpPr>
            <a:spLocks noGrp="1"/>
          </p:cNvSpPr>
          <p:nvPr>
            <p:ph idx="1"/>
          </p:nvPr>
        </p:nvSpPr>
        <p:spPr/>
        <p:txBody>
          <a:bodyPr/>
          <a:lstStyle/>
          <a:p>
            <a:endParaRPr lang="en-US" dirty="0"/>
          </a:p>
        </p:txBody>
      </p:sp>
      <p:pic>
        <p:nvPicPr>
          <p:cNvPr id="1026" name="Picture 2" descr="model diagram">
            <a:extLst>
              <a:ext uri="{FF2B5EF4-FFF2-40B4-BE49-F238E27FC236}">
                <a16:creationId xmlns:a16="http://schemas.microsoft.com/office/drawing/2014/main" id="{A865E7F4-9580-8E4C-97AB-1DFCD67A2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063" y="3403112"/>
            <a:ext cx="10344547" cy="69567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7805E41-FF10-A646-B285-D6E5BDFA6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1799" y="1936261"/>
            <a:ext cx="14432201" cy="10565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209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DF2E-C2F1-1A4F-9EBC-01FC1DC9A0EA}"/>
              </a:ext>
            </a:extLst>
          </p:cNvPr>
          <p:cNvSpPr>
            <a:spLocks noGrp="1"/>
          </p:cNvSpPr>
          <p:nvPr>
            <p:ph type="title"/>
          </p:nvPr>
        </p:nvSpPr>
        <p:spPr/>
        <p:txBody>
          <a:bodyPr/>
          <a:lstStyle/>
          <a:p>
            <a:endParaRPr lang="en-US"/>
          </a:p>
        </p:txBody>
      </p:sp>
      <p:pic>
        <p:nvPicPr>
          <p:cNvPr id="2050" name="Picture 2" descr="https://covid-measures.github.io/model_schematic.png">
            <a:extLst>
              <a:ext uri="{FF2B5EF4-FFF2-40B4-BE49-F238E27FC236}">
                <a16:creationId xmlns:a16="http://schemas.microsoft.com/office/drawing/2014/main" id="{96A7825F-8B34-4241-A651-F8E86EB24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178050"/>
            <a:ext cx="20116800" cy="935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476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8E30C-0B86-4445-AA94-48887C2E8963}"/>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2FC107D1-89F9-CF4E-885E-B700C8BF90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3744" y="4864607"/>
            <a:ext cx="20153376" cy="8134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658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hanks!"/>
          <p:cNvSpPr txBox="1">
            <a:spLocks noGrp="1"/>
          </p:cNvSpPr>
          <p:nvPr>
            <p:ph type="ctrTitle"/>
          </p:nvPr>
        </p:nvSpPr>
        <p:spPr>
          <a:xfrm>
            <a:off x="3516857" y="-438076"/>
            <a:ext cx="17350286" cy="4643439"/>
          </a:xfrm>
          <a:prstGeom prst="rect">
            <a:avLst/>
          </a:prstGeom>
        </p:spPr>
        <p:txBody>
          <a:bodyPr/>
          <a:lstStyle/>
          <a:p>
            <a:r>
              <a:t>Thanks!</a:t>
            </a:r>
          </a:p>
        </p:txBody>
      </p:sp>
      <p:pic>
        <p:nvPicPr>
          <p:cNvPr id="190" name="search-1.png" descr="search-1.png"/>
          <p:cNvPicPr>
            <a:picLocks noChangeAspect="1"/>
          </p:cNvPicPr>
          <p:nvPr/>
        </p:nvPicPr>
        <p:blipFill>
          <a:blip r:embed="rId3">
            <a:extLst/>
          </a:blip>
          <a:stretch>
            <a:fillRect/>
          </a:stretch>
        </p:blipFill>
        <p:spPr>
          <a:xfrm>
            <a:off x="14130108" y="5291011"/>
            <a:ext cx="1142809" cy="864076"/>
          </a:xfrm>
          <a:prstGeom prst="rect">
            <a:avLst/>
          </a:prstGeom>
          <a:ln w="12700">
            <a:miter lim="400000"/>
          </a:ln>
        </p:spPr>
      </p:pic>
      <p:pic>
        <p:nvPicPr>
          <p:cNvPr id="191" name="GitHub-Mark-120px-plus.png" descr="GitHub-Mark-120px-plus.png"/>
          <p:cNvPicPr>
            <a:picLocks noChangeAspect="1"/>
          </p:cNvPicPr>
          <p:nvPr/>
        </p:nvPicPr>
        <p:blipFill>
          <a:blip r:embed="rId4">
            <a:extLst/>
          </a:blip>
          <a:stretch>
            <a:fillRect/>
          </a:stretch>
        </p:blipFill>
        <p:spPr>
          <a:xfrm>
            <a:off x="15438045" y="5202894"/>
            <a:ext cx="1004406" cy="1004406"/>
          </a:xfrm>
          <a:prstGeom prst="rect">
            <a:avLst/>
          </a:prstGeom>
          <a:ln w="12700">
            <a:miter lim="400000"/>
          </a:ln>
        </p:spPr>
      </p:pic>
      <p:sp>
        <p:nvSpPr>
          <p:cNvPr id="192" name="noamross"/>
          <p:cNvSpPr txBox="1"/>
          <p:nvPr/>
        </p:nvSpPr>
        <p:spPr>
          <a:xfrm>
            <a:off x="7941463" y="5033025"/>
            <a:ext cx="3904559"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6400">
                <a:solidFill>
                  <a:srgbClr val="7A7A7A"/>
                </a:solidFill>
                <a:latin typeface="+mj-lt"/>
                <a:ea typeface="+mj-ea"/>
                <a:cs typeface="+mj-cs"/>
                <a:sym typeface="Avenir Medium"/>
              </a:defRPr>
            </a:lvl1pPr>
          </a:lstStyle>
          <a:p>
            <a:r>
              <a:t>noamross</a:t>
            </a:r>
          </a:p>
        </p:txBody>
      </p:sp>
      <p:sp>
        <p:nvSpPr>
          <p:cNvPr id="193" name="@"/>
          <p:cNvSpPr txBox="1"/>
          <p:nvPr/>
        </p:nvSpPr>
        <p:spPr>
          <a:xfrm>
            <a:off x="11763359" y="5130910"/>
            <a:ext cx="977012" cy="1184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000">
                <a:solidFill>
                  <a:srgbClr val="7A7A7A"/>
                </a:solidFill>
                <a:latin typeface="+mj-lt"/>
                <a:ea typeface="+mj-ea"/>
                <a:cs typeface="+mj-cs"/>
                <a:sym typeface="Avenir Medium"/>
              </a:defRPr>
            </a:lvl1pPr>
          </a:lstStyle>
          <a:p>
            <a:r>
              <a:t>@ </a:t>
            </a:r>
          </a:p>
        </p:txBody>
      </p:sp>
      <p:pic>
        <p:nvPicPr>
          <p:cNvPr id="194" name="Screen Shot 2017-04-18 at 8.52.24 AM.png" descr="Screen Shot 2017-04-18 at 8.52.24 AM.png"/>
          <p:cNvPicPr>
            <a:picLocks noChangeAspect="1"/>
          </p:cNvPicPr>
          <p:nvPr/>
        </p:nvPicPr>
        <p:blipFill>
          <a:blip r:embed="rId5">
            <a:extLst/>
          </a:blip>
          <a:srcRect l="15350" t="16324" r="11223" b="19916"/>
          <a:stretch>
            <a:fillRect/>
          </a:stretch>
        </p:blipFill>
        <p:spPr>
          <a:xfrm>
            <a:off x="12915181" y="5288720"/>
            <a:ext cx="1067991" cy="868817"/>
          </a:xfrm>
          <a:custGeom>
            <a:avLst/>
            <a:gdLst/>
            <a:ahLst/>
            <a:cxnLst>
              <a:cxn ang="0">
                <a:pos x="wd2" y="hd2"/>
              </a:cxn>
              <a:cxn ang="5400000">
                <a:pos x="wd2" y="hd2"/>
              </a:cxn>
              <a:cxn ang="10800000">
                <a:pos x="wd2" y="hd2"/>
              </a:cxn>
              <a:cxn ang="16200000">
                <a:pos x="wd2" y="hd2"/>
              </a:cxn>
            </a:cxnLst>
            <a:rect l="0" t="0" r="r" b="b"/>
            <a:pathLst>
              <a:path w="21600" h="21580" extrusionOk="0">
                <a:moveTo>
                  <a:pt x="15179" y="6"/>
                </a:moveTo>
                <a:cubicBezTo>
                  <a:pt x="14791" y="-11"/>
                  <a:pt x="14400" y="4"/>
                  <a:pt x="14111" y="75"/>
                </a:cubicBezTo>
                <a:cubicBezTo>
                  <a:pt x="13366" y="259"/>
                  <a:pt x="12562" y="750"/>
                  <a:pt x="12016" y="1347"/>
                </a:cubicBezTo>
                <a:cubicBezTo>
                  <a:pt x="10967" y="2494"/>
                  <a:pt x="10380" y="4481"/>
                  <a:pt x="10595" y="6167"/>
                </a:cubicBezTo>
                <a:cubicBezTo>
                  <a:pt x="10626" y="6411"/>
                  <a:pt x="10633" y="6633"/>
                  <a:pt x="10611" y="6660"/>
                </a:cubicBezTo>
                <a:cubicBezTo>
                  <a:pt x="10481" y="6820"/>
                  <a:pt x="8347" y="6346"/>
                  <a:pt x="7361" y="5941"/>
                </a:cubicBezTo>
                <a:cubicBezTo>
                  <a:pt x="5314" y="5100"/>
                  <a:pt x="3798" y="3942"/>
                  <a:pt x="2231" y="2008"/>
                </a:cubicBezTo>
                <a:lnTo>
                  <a:pt x="1413" y="1002"/>
                </a:lnTo>
                <a:lnTo>
                  <a:pt x="1260" y="1396"/>
                </a:lnTo>
                <a:cubicBezTo>
                  <a:pt x="924" y="2278"/>
                  <a:pt x="787" y="3456"/>
                  <a:pt x="899" y="4432"/>
                </a:cubicBezTo>
                <a:cubicBezTo>
                  <a:pt x="1052" y="5765"/>
                  <a:pt x="1523" y="6863"/>
                  <a:pt x="2328" y="7774"/>
                </a:cubicBezTo>
                <a:cubicBezTo>
                  <a:pt x="2543" y="8018"/>
                  <a:pt x="2699" y="8227"/>
                  <a:pt x="2673" y="8247"/>
                </a:cubicBezTo>
                <a:cubicBezTo>
                  <a:pt x="2545" y="8345"/>
                  <a:pt x="1493" y="8029"/>
                  <a:pt x="1052" y="7754"/>
                </a:cubicBezTo>
                <a:lnTo>
                  <a:pt x="819" y="7607"/>
                </a:lnTo>
                <a:lnTo>
                  <a:pt x="835" y="7932"/>
                </a:lnTo>
                <a:cubicBezTo>
                  <a:pt x="978" y="10250"/>
                  <a:pt x="2080" y="12059"/>
                  <a:pt x="3781" y="12782"/>
                </a:cubicBezTo>
                <a:cubicBezTo>
                  <a:pt x="4000" y="12875"/>
                  <a:pt x="4189" y="12985"/>
                  <a:pt x="4198" y="13018"/>
                </a:cubicBezTo>
                <a:cubicBezTo>
                  <a:pt x="4231" y="13142"/>
                  <a:pt x="3617" y="13244"/>
                  <a:pt x="3002" y="13216"/>
                </a:cubicBezTo>
                <a:cubicBezTo>
                  <a:pt x="2295" y="13183"/>
                  <a:pt x="2325" y="13121"/>
                  <a:pt x="2657" y="13935"/>
                </a:cubicBezTo>
                <a:cubicBezTo>
                  <a:pt x="3036" y="14865"/>
                  <a:pt x="3604" y="15611"/>
                  <a:pt x="4351" y="16153"/>
                </a:cubicBezTo>
                <a:cubicBezTo>
                  <a:pt x="4773" y="16460"/>
                  <a:pt x="5534" y="16770"/>
                  <a:pt x="5972" y="16823"/>
                </a:cubicBezTo>
                <a:cubicBezTo>
                  <a:pt x="6309" y="16865"/>
                  <a:pt x="6445" y="16940"/>
                  <a:pt x="6389" y="17050"/>
                </a:cubicBezTo>
                <a:cubicBezTo>
                  <a:pt x="6325" y="17178"/>
                  <a:pt x="5300" y="17961"/>
                  <a:pt x="4848" y="18223"/>
                </a:cubicBezTo>
                <a:cubicBezTo>
                  <a:pt x="4256" y="18568"/>
                  <a:pt x="3431" y="18900"/>
                  <a:pt x="2793" y="19061"/>
                </a:cubicBezTo>
                <a:cubicBezTo>
                  <a:pt x="2134" y="19228"/>
                  <a:pt x="987" y="19339"/>
                  <a:pt x="441" y="19288"/>
                </a:cubicBezTo>
                <a:lnTo>
                  <a:pt x="0" y="19248"/>
                </a:lnTo>
                <a:lnTo>
                  <a:pt x="361" y="19515"/>
                </a:lnTo>
                <a:cubicBezTo>
                  <a:pt x="1773" y="20546"/>
                  <a:pt x="3367" y="21208"/>
                  <a:pt x="5185" y="21516"/>
                </a:cubicBezTo>
                <a:cubicBezTo>
                  <a:pt x="5518" y="21572"/>
                  <a:pt x="6105" y="21589"/>
                  <a:pt x="7015" y="21575"/>
                </a:cubicBezTo>
                <a:cubicBezTo>
                  <a:pt x="8175" y="21557"/>
                  <a:pt x="8464" y="21528"/>
                  <a:pt x="9110" y="21388"/>
                </a:cubicBezTo>
                <a:cubicBezTo>
                  <a:pt x="11762" y="20814"/>
                  <a:pt x="14031" y="19345"/>
                  <a:pt x="15829" y="17040"/>
                </a:cubicBezTo>
                <a:cubicBezTo>
                  <a:pt x="18071" y="14167"/>
                  <a:pt x="19433" y="10085"/>
                  <a:pt x="19433" y="6217"/>
                </a:cubicBezTo>
                <a:lnTo>
                  <a:pt x="19433" y="5379"/>
                </a:lnTo>
                <a:lnTo>
                  <a:pt x="19754" y="5054"/>
                </a:lnTo>
                <a:cubicBezTo>
                  <a:pt x="20268" y="4535"/>
                  <a:pt x="20914" y="3739"/>
                  <a:pt x="21271" y="3181"/>
                </a:cubicBezTo>
                <a:cubicBezTo>
                  <a:pt x="21452" y="2897"/>
                  <a:pt x="21600" y="2646"/>
                  <a:pt x="21600" y="2629"/>
                </a:cubicBezTo>
                <a:cubicBezTo>
                  <a:pt x="21600" y="2611"/>
                  <a:pt x="21352" y="2713"/>
                  <a:pt x="21046" y="2845"/>
                </a:cubicBezTo>
                <a:cubicBezTo>
                  <a:pt x="20377" y="3135"/>
                  <a:pt x="19395" y="3391"/>
                  <a:pt x="19320" y="3299"/>
                </a:cubicBezTo>
                <a:cubicBezTo>
                  <a:pt x="19286" y="3257"/>
                  <a:pt x="19327" y="3190"/>
                  <a:pt x="19441" y="3092"/>
                </a:cubicBezTo>
                <a:cubicBezTo>
                  <a:pt x="19749" y="2827"/>
                  <a:pt x="20267" y="2187"/>
                  <a:pt x="20476" y="1810"/>
                </a:cubicBezTo>
                <a:cubicBezTo>
                  <a:pt x="20698" y="1412"/>
                  <a:pt x="21062" y="509"/>
                  <a:pt x="21022" y="460"/>
                </a:cubicBezTo>
                <a:cubicBezTo>
                  <a:pt x="21009" y="443"/>
                  <a:pt x="20794" y="552"/>
                  <a:pt x="20548" y="706"/>
                </a:cubicBezTo>
                <a:cubicBezTo>
                  <a:pt x="20031" y="1030"/>
                  <a:pt x="19389" y="1328"/>
                  <a:pt x="18734" y="1544"/>
                </a:cubicBezTo>
                <a:lnTo>
                  <a:pt x="18277" y="1692"/>
                </a:lnTo>
                <a:lnTo>
                  <a:pt x="18044" y="1426"/>
                </a:lnTo>
                <a:cubicBezTo>
                  <a:pt x="17570" y="883"/>
                  <a:pt x="16873" y="405"/>
                  <a:pt x="16222" y="174"/>
                </a:cubicBezTo>
                <a:cubicBezTo>
                  <a:pt x="15951" y="78"/>
                  <a:pt x="15566" y="24"/>
                  <a:pt x="15179" y="6"/>
                </a:cubicBezTo>
                <a:close/>
              </a:path>
            </a:pathLst>
          </a:custGeom>
          <a:ln w="12700">
            <a:miter lim="400000"/>
          </a:ln>
        </p:spPr>
      </p:pic>
      <p:pic>
        <p:nvPicPr>
          <p:cNvPr id="195" name="Screen Shot 2017-04-20 at 1.58.20 PM.png" descr="Screen Shot 2017-04-20 at 1.58.20 PM.png"/>
          <p:cNvPicPr>
            <a:picLocks noChangeAspect="1"/>
          </p:cNvPicPr>
          <p:nvPr/>
        </p:nvPicPr>
        <p:blipFill>
          <a:blip r:embed="rId6">
            <a:extLst/>
          </a:blip>
          <a:stretch>
            <a:fillRect/>
          </a:stretch>
        </p:blipFill>
        <p:spPr>
          <a:xfrm>
            <a:off x="17119382" y="7371960"/>
            <a:ext cx="6231768" cy="3552002"/>
          </a:xfrm>
          <a:prstGeom prst="rect">
            <a:avLst/>
          </a:prstGeom>
          <a:ln w="12700">
            <a:miter lim="400000"/>
          </a:ln>
        </p:spPr>
      </p:pic>
      <p:pic>
        <p:nvPicPr>
          <p:cNvPr id="196" name="Screen Shot 2017-04-21 at 10.27.18 PM.png" descr="Screen Shot 2017-04-21 at 10.27.18 PM.png"/>
          <p:cNvPicPr>
            <a:picLocks noChangeAspect="1"/>
          </p:cNvPicPr>
          <p:nvPr/>
        </p:nvPicPr>
        <p:blipFill>
          <a:blip r:embed="rId7">
            <a:extLst/>
          </a:blip>
          <a:stretch>
            <a:fillRect/>
          </a:stretch>
        </p:blipFill>
        <p:spPr>
          <a:xfrm>
            <a:off x="634826" y="8626426"/>
            <a:ext cx="7956380" cy="2333498"/>
          </a:xfrm>
          <a:prstGeom prst="rect">
            <a:avLst/>
          </a:prstGeom>
          <a:ln w="12700">
            <a:miter lim="400000"/>
          </a:ln>
        </p:spPr>
      </p:pic>
      <p:sp>
        <p:nvSpPr>
          <p:cNvPr id="197" name="@rOpenSci"/>
          <p:cNvSpPr txBox="1"/>
          <p:nvPr/>
        </p:nvSpPr>
        <p:spPr>
          <a:xfrm>
            <a:off x="18427147" y="11333384"/>
            <a:ext cx="4222014"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400">
                <a:solidFill>
                  <a:srgbClr val="7A7A7A"/>
                </a:solidFill>
                <a:latin typeface="+mj-lt"/>
                <a:ea typeface="+mj-ea"/>
                <a:cs typeface="+mj-cs"/>
                <a:sym typeface="Avenir Medium"/>
              </a:defRPr>
            </a:lvl1pPr>
          </a:lstStyle>
          <a:p>
            <a:r>
              <a:t>@rOpenSci</a:t>
            </a:r>
          </a:p>
        </p:txBody>
      </p:sp>
      <p:sp>
        <p:nvSpPr>
          <p:cNvPr id="198" name="ropensci.org"/>
          <p:cNvSpPr txBox="1"/>
          <p:nvPr/>
        </p:nvSpPr>
        <p:spPr>
          <a:xfrm>
            <a:off x="18113184" y="12338165"/>
            <a:ext cx="5266208"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6400">
                <a:solidFill>
                  <a:srgbClr val="7A7A7A"/>
                </a:solidFill>
                <a:latin typeface="+mj-lt"/>
                <a:ea typeface="+mj-ea"/>
                <a:cs typeface="+mj-cs"/>
                <a:sym typeface="Avenir Medium"/>
              </a:defRPr>
            </a:lvl1pPr>
          </a:lstStyle>
          <a:p>
            <a:r>
              <a:t>ropensci.org</a:t>
            </a:r>
          </a:p>
        </p:txBody>
      </p:sp>
      <p:sp>
        <p:nvSpPr>
          <p:cNvPr id="199" name="@EcoHealthNYC"/>
          <p:cNvSpPr txBox="1"/>
          <p:nvPr/>
        </p:nvSpPr>
        <p:spPr>
          <a:xfrm>
            <a:off x="1454310" y="11085743"/>
            <a:ext cx="6317413"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400">
                <a:solidFill>
                  <a:srgbClr val="7A7A7A"/>
                </a:solidFill>
                <a:latin typeface="+mj-lt"/>
                <a:ea typeface="+mj-ea"/>
                <a:cs typeface="+mj-cs"/>
                <a:sym typeface="Avenir Medium"/>
              </a:defRPr>
            </a:lvl1pPr>
          </a:lstStyle>
          <a:p>
            <a:r>
              <a:t>@EcoHealthNYC</a:t>
            </a:r>
          </a:p>
        </p:txBody>
      </p:sp>
      <p:sp>
        <p:nvSpPr>
          <p:cNvPr id="200" name="ecohealthalliance.org"/>
          <p:cNvSpPr txBox="1"/>
          <p:nvPr/>
        </p:nvSpPr>
        <p:spPr>
          <a:xfrm>
            <a:off x="632087" y="12132151"/>
            <a:ext cx="8307071" cy="1247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6400">
                <a:solidFill>
                  <a:srgbClr val="7A7A7A"/>
                </a:solidFill>
                <a:latin typeface="+mj-lt"/>
                <a:ea typeface="+mj-ea"/>
                <a:cs typeface="+mj-cs"/>
                <a:sym typeface="Avenir Medium"/>
              </a:defRPr>
            </a:lvl1pPr>
          </a:lstStyle>
          <a:p>
            <a:r>
              <a:t>ecohealthalliance.org</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Medium"/>
        <a:ea typeface="Avenir Medium"/>
        <a:cs typeface="Avenir Medium"/>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Medium"/>
        <a:ea typeface="Avenir Medium"/>
        <a:cs typeface="Avenir Medium"/>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439</TotalTime>
  <Words>839</Words>
  <Application>Microsoft Macintosh PowerPoint</Application>
  <PresentationFormat>Custom</PresentationFormat>
  <Paragraphs>89</Paragraphs>
  <Slides>19</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ＭＳ Ｐゴシック</vt:lpstr>
      <vt:lpstr>Arial</vt:lpstr>
      <vt:lpstr>Avenir Book</vt:lpstr>
      <vt:lpstr>Avenir Heavy</vt:lpstr>
      <vt:lpstr>Avenir Medium</vt:lpstr>
      <vt:lpstr>Calibri</vt:lpstr>
      <vt:lpstr>Helvetica</vt:lpstr>
      <vt:lpstr>Helvetica Light</vt:lpstr>
      <vt:lpstr>Helvetica Neue</vt:lpstr>
      <vt:lpstr>Helvetica Neue Light</vt:lpstr>
      <vt:lpstr>White</vt:lpstr>
      <vt:lpstr>R, Coronavirus, and Pandemic Prevention</vt:lpstr>
      <vt:lpstr>PowerPoint Presentation</vt:lpstr>
      <vt:lpstr>PowerPoint Presentation</vt:lpstr>
      <vt:lpstr>PowerPoint Presentation</vt:lpstr>
      <vt:lpstr>PowerPoint Presentation</vt:lpstr>
      <vt:lpstr>PowerPoint Presentation</vt:lpstr>
      <vt:lpstr>Coronavirus discovery, bats 10 yrs</vt:lpstr>
      <vt:lpstr>PowerPoint Presentation</vt:lpstr>
      <vt:lpstr>PowerPoint Presentation</vt:lpstr>
      <vt:lpstr>Predictors of the proportion of zoonotic viruses that a species carries </vt:lpstr>
      <vt:lpstr>Missing Zoonoses - Mammals</vt:lpstr>
      <vt:lpstr>PowerPoint Presentation</vt:lpstr>
      <vt:lpstr>PowerPoint Presentation</vt:lpstr>
      <vt:lpstr>PowerPoint Presentation</vt:lpstr>
      <vt:lpstr>PowerPoint Presentation</vt:lpstr>
      <vt:lpstr> </vt:lpstr>
      <vt:lpstr>PowerPoint Presentation</vt:lpstr>
      <vt:lpstr>PowerPoint Presentation</vt:lpstr>
      <vt:lpstr>Thanks!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Modern Data Package</dc:title>
  <cp:lastModifiedBy>Noam Ross</cp:lastModifiedBy>
  <cp:revision>5</cp:revision>
  <dcterms:modified xsi:type="dcterms:W3CDTF">2020-04-20T01:31:08Z</dcterms:modified>
</cp:coreProperties>
</file>