
<file path=[Content_Types].xml><?xml version="1.0" encoding="utf-8"?>
<Types xmlns="http://schemas.openxmlformats.org/package/2006/content-types">
  <Default Extension="png" ContentType="image/png"/>
  <Default Extension="wmf" ContentType="image/x-wmf"/>
  <Default Extension="jpeg" ContentType="image/jpeg"/>
  <Default Extension="mov" ContentType="video/quicktime"/>
  <Default Extension="rels" ContentType="application/vnd.openxmlformats-package.relationships+xml"/>
  <Default Extension="xml" ContentType="application/xml"/>
  <Default Extension="tiff" ContentType="image/tiff"/>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68" r:id="rId5"/>
    <p:sldId id="262" r:id="rId6"/>
    <p:sldId id="261" r:id="rId7"/>
    <p:sldId id="269" r:id="rId8"/>
    <p:sldId id="271" r:id="rId9"/>
    <p:sldId id="275" r:id="rId10"/>
    <p:sldId id="273" r:id="rId11"/>
    <p:sldId id="272" r:id="rId12"/>
    <p:sldId id="270" r:id="rId13"/>
    <p:sldId id="276" r:id="rId14"/>
    <p:sldId id="277" r:id="rId15"/>
    <p:sldId id="278" r:id="rId16"/>
    <p:sldId id="286" r:id="rId17"/>
    <p:sldId id="279" r:id="rId18"/>
    <p:sldId id="285" r:id="rId19"/>
    <p:sldId id="280" r:id="rId20"/>
    <p:sldId id="283" r:id="rId21"/>
    <p:sldId id="263" r:id="rId22"/>
    <p:sldId id="281" r:id="rId23"/>
    <p:sldId id="282" r:id="rId24"/>
    <p:sldId id="287" r:id="rId25"/>
    <p:sldId id="264" r:id="rId26"/>
    <p:sldId id="289" r:id="rId27"/>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A9D4"/>
    <a:srgbClr val="CBE2F1"/>
    <a:srgbClr val="164F68"/>
    <a:srgbClr val="81C5E4"/>
    <a:srgbClr val="54A68D"/>
    <a:srgbClr val="D199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755" autoAdjust="0"/>
  </p:normalViewPr>
  <p:slideViewPr>
    <p:cSldViewPr snapToGrid="0">
      <p:cViewPr>
        <p:scale>
          <a:sx n="60" d="100"/>
          <a:sy n="60" d="100"/>
        </p:scale>
        <p:origin x="402"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82C311-77FE-4690-81E6-DA67906FC36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35A9625B-FD2C-4AAF-9914-8EE38EE130AB}"/>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54A49C5-F507-4667-AC17-CE8CA2A22B74}" type="datetimeFigureOut">
              <a:rPr lang="nb-NO" smtClean="0"/>
              <a:t>10.07.2019</a:t>
            </a:fld>
            <a:endParaRPr lang="nb-NO"/>
          </a:p>
        </p:txBody>
      </p:sp>
      <p:sp>
        <p:nvSpPr>
          <p:cNvPr id="4" name="Footer Placeholder 3">
            <a:extLst>
              <a:ext uri="{FF2B5EF4-FFF2-40B4-BE49-F238E27FC236}">
                <a16:creationId xmlns:a16="http://schemas.microsoft.com/office/drawing/2014/main" id="{F92A5EEF-819E-49D8-90D3-ACEC338426B3}"/>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592AA3EF-6D46-4296-9AFA-F2989F1A1A3D}"/>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275EB2A3-AACC-46D1-A64E-09F3CAAC6AAE}" type="slidenum">
              <a:rPr lang="nb-NO" smtClean="0"/>
              <a:t>‹#›</a:t>
            </a:fld>
            <a:endParaRPr lang="nb-NO"/>
          </a:p>
        </p:txBody>
      </p:sp>
    </p:spTree>
    <p:extLst>
      <p:ext uri="{BB962C8B-B14F-4D97-AF65-F5344CB8AC3E}">
        <p14:creationId xmlns:p14="http://schemas.microsoft.com/office/powerpoint/2010/main" val="4177004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472282A-8320-4D1B-8F44-AEE22674CE3B}" type="datetimeFigureOut">
              <a:rPr lang="nb-NO" smtClean="0"/>
              <a:t>10.07.2019</a:t>
            </a:fld>
            <a:endParaRPr lang="nb-NO"/>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5663C5E-8657-4431-8CD4-688003C179CA}" type="slidenum">
              <a:rPr lang="nb-NO" smtClean="0"/>
              <a:t>‹#›</a:t>
            </a:fld>
            <a:endParaRPr lang="nb-NO"/>
          </a:p>
        </p:txBody>
      </p:sp>
    </p:spTree>
    <p:extLst>
      <p:ext uri="{BB962C8B-B14F-4D97-AF65-F5344CB8AC3E}">
        <p14:creationId xmlns:p14="http://schemas.microsoft.com/office/powerpoint/2010/main" val="3484151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663C5E-8657-4431-8CD4-688003C179CA}" type="slidenum">
              <a:rPr lang="nb-NO" smtClean="0"/>
              <a:t>1</a:t>
            </a:fld>
            <a:endParaRPr lang="nb-NO"/>
          </a:p>
        </p:txBody>
      </p:sp>
    </p:spTree>
    <p:extLst>
      <p:ext uri="{BB962C8B-B14F-4D97-AF65-F5344CB8AC3E}">
        <p14:creationId xmlns:p14="http://schemas.microsoft.com/office/powerpoint/2010/main" val="1939541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65663C5E-8657-4431-8CD4-688003C179CA}" type="slidenum">
              <a:rPr lang="nb-NO" smtClean="0"/>
              <a:t>4</a:t>
            </a:fld>
            <a:endParaRPr lang="nb-NO"/>
          </a:p>
        </p:txBody>
      </p:sp>
    </p:spTree>
    <p:extLst>
      <p:ext uri="{BB962C8B-B14F-4D97-AF65-F5344CB8AC3E}">
        <p14:creationId xmlns:p14="http://schemas.microsoft.com/office/powerpoint/2010/main" val="753062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smtClean="0"/>
              <a:t>Include</a:t>
            </a:r>
            <a:r>
              <a:rPr lang="da-DK" baseline="0" dirty="0" smtClean="0"/>
              <a:t> reference to </a:t>
            </a:r>
            <a:r>
              <a:rPr lang="da-DK" baseline="0" dirty="0" err="1" smtClean="0"/>
              <a:t>peak</a:t>
            </a:r>
            <a:r>
              <a:rPr lang="da-DK" baseline="0" dirty="0" smtClean="0"/>
              <a:t> </a:t>
            </a:r>
            <a:r>
              <a:rPr lang="da-DK" baseline="0" dirty="0" err="1" smtClean="0"/>
              <a:t>strength</a:t>
            </a:r>
            <a:endParaRPr lang="en-US" dirty="0"/>
          </a:p>
        </p:txBody>
      </p:sp>
      <p:sp>
        <p:nvSpPr>
          <p:cNvPr id="4" name="Slide Number Placeholder 3"/>
          <p:cNvSpPr>
            <a:spLocks noGrp="1"/>
          </p:cNvSpPr>
          <p:nvPr>
            <p:ph type="sldNum" sz="quarter" idx="10"/>
          </p:nvPr>
        </p:nvSpPr>
        <p:spPr/>
        <p:txBody>
          <a:bodyPr/>
          <a:lstStyle/>
          <a:p>
            <a:fld id="{65663C5E-8657-4431-8CD4-688003C179CA}" type="slidenum">
              <a:rPr lang="nb-NO" smtClean="0"/>
              <a:t>6</a:t>
            </a:fld>
            <a:endParaRPr lang="nb-NO"/>
          </a:p>
        </p:txBody>
      </p:sp>
    </p:spTree>
    <p:extLst>
      <p:ext uri="{BB962C8B-B14F-4D97-AF65-F5344CB8AC3E}">
        <p14:creationId xmlns:p14="http://schemas.microsoft.com/office/powerpoint/2010/main" val="267479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65663C5E-8657-4431-8CD4-688003C179CA}" type="slidenum">
              <a:rPr lang="nb-NO" smtClean="0"/>
              <a:t>8</a:t>
            </a:fld>
            <a:endParaRPr lang="nb-NO"/>
          </a:p>
        </p:txBody>
      </p:sp>
    </p:spTree>
    <p:extLst>
      <p:ext uri="{BB962C8B-B14F-4D97-AF65-F5344CB8AC3E}">
        <p14:creationId xmlns:p14="http://schemas.microsoft.com/office/powerpoint/2010/main" val="4206214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Update </a:t>
            </a:r>
            <a:r>
              <a:rPr lang="da-DK" dirty="0" err="1" smtClean="0"/>
              <a:t>drawing</a:t>
            </a:r>
            <a:endParaRPr lang="en-US" dirty="0"/>
          </a:p>
        </p:txBody>
      </p:sp>
      <p:sp>
        <p:nvSpPr>
          <p:cNvPr id="4" name="Slide Number Placeholder 3"/>
          <p:cNvSpPr>
            <a:spLocks noGrp="1"/>
          </p:cNvSpPr>
          <p:nvPr>
            <p:ph type="sldNum" sz="quarter" idx="10"/>
          </p:nvPr>
        </p:nvSpPr>
        <p:spPr/>
        <p:txBody>
          <a:bodyPr/>
          <a:lstStyle/>
          <a:p>
            <a:fld id="{65663C5E-8657-4431-8CD4-688003C179CA}" type="slidenum">
              <a:rPr lang="nb-NO" smtClean="0"/>
              <a:t>9</a:t>
            </a:fld>
            <a:endParaRPr lang="nb-NO"/>
          </a:p>
        </p:txBody>
      </p:sp>
    </p:spTree>
    <p:extLst>
      <p:ext uri="{BB962C8B-B14F-4D97-AF65-F5344CB8AC3E}">
        <p14:creationId xmlns:p14="http://schemas.microsoft.com/office/powerpoint/2010/main" val="687787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663C5E-8657-4431-8CD4-688003C179CA}" type="slidenum">
              <a:rPr lang="nb-NO" smtClean="0"/>
              <a:t>12</a:t>
            </a:fld>
            <a:endParaRPr lang="nb-NO"/>
          </a:p>
        </p:txBody>
      </p:sp>
    </p:spTree>
    <p:extLst>
      <p:ext uri="{BB962C8B-B14F-4D97-AF65-F5344CB8AC3E}">
        <p14:creationId xmlns:p14="http://schemas.microsoft.com/office/powerpoint/2010/main" val="3563359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65663C5E-8657-4431-8CD4-688003C179CA}" type="slidenum">
              <a:rPr lang="nb-NO" smtClean="0"/>
              <a:t>14</a:t>
            </a:fld>
            <a:endParaRPr lang="nb-NO"/>
          </a:p>
        </p:txBody>
      </p:sp>
    </p:spTree>
    <p:extLst>
      <p:ext uri="{BB962C8B-B14F-4D97-AF65-F5344CB8AC3E}">
        <p14:creationId xmlns:p14="http://schemas.microsoft.com/office/powerpoint/2010/main" val="1245418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 TO BE CHANGED</a:t>
            </a:r>
            <a:endParaRPr lang="da-DK" dirty="0"/>
          </a:p>
        </p:txBody>
      </p:sp>
      <p:sp>
        <p:nvSpPr>
          <p:cNvPr id="4" name="Slide Number Placeholder 3"/>
          <p:cNvSpPr>
            <a:spLocks noGrp="1"/>
          </p:cNvSpPr>
          <p:nvPr>
            <p:ph type="sldNum" sz="quarter" idx="10"/>
          </p:nvPr>
        </p:nvSpPr>
        <p:spPr/>
        <p:txBody>
          <a:bodyPr/>
          <a:lstStyle/>
          <a:p>
            <a:fld id="{65663C5E-8657-4431-8CD4-688003C179CA}" type="slidenum">
              <a:rPr lang="nb-NO" smtClean="0"/>
              <a:t>16</a:t>
            </a:fld>
            <a:endParaRPr lang="nb-NO"/>
          </a:p>
        </p:txBody>
      </p:sp>
    </p:spTree>
    <p:extLst>
      <p:ext uri="{BB962C8B-B14F-4D97-AF65-F5344CB8AC3E}">
        <p14:creationId xmlns:p14="http://schemas.microsoft.com/office/powerpoint/2010/main" val="613244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smtClean="0"/>
              <a:t>Include</a:t>
            </a:r>
            <a:r>
              <a:rPr lang="da-DK" dirty="0" smtClean="0"/>
              <a:t> </a:t>
            </a:r>
            <a:r>
              <a:rPr lang="da-DK" dirty="0" err="1" smtClean="0"/>
              <a:t>dcb</a:t>
            </a:r>
            <a:r>
              <a:rPr lang="da-DK" baseline="0" dirty="0" smtClean="0"/>
              <a:t> test as final </a:t>
            </a:r>
            <a:r>
              <a:rPr lang="da-DK" baseline="0" dirty="0" err="1" smtClean="0"/>
              <a:t>validation</a:t>
            </a:r>
            <a:endParaRPr lang="en-US" dirty="0"/>
          </a:p>
        </p:txBody>
      </p:sp>
      <p:sp>
        <p:nvSpPr>
          <p:cNvPr id="4" name="Slide Number Placeholder 3"/>
          <p:cNvSpPr>
            <a:spLocks noGrp="1"/>
          </p:cNvSpPr>
          <p:nvPr>
            <p:ph type="sldNum" sz="quarter" idx="10"/>
          </p:nvPr>
        </p:nvSpPr>
        <p:spPr/>
        <p:txBody>
          <a:bodyPr/>
          <a:lstStyle/>
          <a:p>
            <a:fld id="{65663C5E-8657-4431-8CD4-688003C179CA}" type="slidenum">
              <a:rPr lang="nb-NO" smtClean="0"/>
              <a:t>17</a:t>
            </a:fld>
            <a:endParaRPr lang="nb-NO"/>
          </a:p>
        </p:txBody>
      </p:sp>
    </p:spTree>
    <p:extLst>
      <p:ext uri="{BB962C8B-B14F-4D97-AF65-F5344CB8AC3E}">
        <p14:creationId xmlns:p14="http://schemas.microsoft.com/office/powerpoint/2010/main" val="8600415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77C22F-46F3-42DC-A571-BCB3185F5E3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338"/>
          <a:stretch/>
        </p:blipFill>
        <p:spPr>
          <a:xfrm>
            <a:off x="0" y="-671"/>
            <a:ext cx="12192000" cy="6474587"/>
          </a:xfrm>
          <a:prstGeom prst="rect">
            <a:avLst/>
          </a:prstGeom>
        </p:spPr>
      </p:pic>
      <p:sp>
        <p:nvSpPr>
          <p:cNvPr id="2" name="Title 1">
            <a:extLst>
              <a:ext uri="{FF2B5EF4-FFF2-40B4-BE49-F238E27FC236}">
                <a16:creationId xmlns:a16="http://schemas.microsoft.com/office/drawing/2014/main" id="{0F83C915-A8FF-4DA4-B084-ADBF6BA6A613}"/>
              </a:ext>
            </a:extLst>
          </p:cNvPr>
          <p:cNvSpPr>
            <a:spLocks noGrp="1"/>
          </p:cNvSpPr>
          <p:nvPr>
            <p:ph type="ctrTitle"/>
          </p:nvPr>
        </p:nvSpPr>
        <p:spPr>
          <a:xfrm>
            <a:off x="1524000" y="2464560"/>
            <a:ext cx="9144000" cy="2387600"/>
          </a:xfrm>
          <a:solidFill>
            <a:schemeClr val="bg1">
              <a:alpha val="76000"/>
            </a:schemeClr>
          </a:solidFill>
        </p:spPr>
        <p:txBody>
          <a:bodyPr wrap="square" tIns="180000" bIns="252000" anchor="b"/>
          <a:lstStyle>
            <a:lvl1pPr algn="ctr">
              <a:defRPr sz="6000">
                <a:latin typeface="Calibri" panose="020F0502020204030204" pitchFamily="34" charset="0"/>
                <a:cs typeface="Calibri" panose="020F0502020204030204" pitchFamily="34" charset="0"/>
              </a:defRPr>
            </a:lvl1pPr>
          </a:lstStyle>
          <a:p>
            <a:r>
              <a:rPr lang="en-US"/>
              <a:t>Click to edit Master title style</a:t>
            </a:r>
            <a:endParaRPr lang="nb-NO"/>
          </a:p>
        </p:txBody>
      </p:sp>
      <p:sp>
        <p:nvSpPr>
          <p:cNvPr id="3" name="Subtitle 2">
            <a:extLst>
              <a:ext uri="{FF2B5EF4-FFF2-40B4-BE49-F238E27FC236}">
                <a16:creationId xmlns:a16="http://schemas.microsoft.com/office/drawing/2014/main" id="{4D7FDA84-E4B3-44EE-AE5F-8C129FABE4BC}"/>
              </a:ext>
            </a:extLst>
          </p:cNvPr>
          <p:cNvSpPr>
            <a:spLocks noGrp="1"/>
          </p:cNvSpPr>
          <p:nvPr>
            <p:ph type="subTitle" idx="1"/>
          </p:nvPr>
        </p:nvSpPr>
        <p:spPr>
          <a:xfrm>
            <a:off x="1524000" y="5053151"/>
            <a:ext cx="9144000" cy="622092"/>
          </a:xfrm>
          <a:solidFill>
            <a:schemeClr val="bg1">
              <a:alpha val="76000"/>
            </a:schemeClr>
          </a:solidFill>
        </p:spPr>
        <p:txBody>
          <a:bodyPr/>
          <a:lstStyle>
            <a:lvl1pPr marL="0" indent="0" algn="ctr">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pic>
        <p:nvPicPr>
          <p:cNvPr id="12" name="Picture 11">
            <a:extLst>
              <a:ext uri="{FF2B5EF4-FFF2-40B4-BE49-F238E27FC236}">
                <a16:creationId xmlns:a16="http://schemas.microsoft.com/office/drawing/2014/main" id="{2C198B71-79A8-42C2-B071-2BAA4E3845F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779619" y="323290"/>
            <a:ext cx="795633" cy="733986"/>
          </a:xfrm>
          <a:prstGeom prst="rect">
            <a:avLst/>
          </a:prstGeom>
        </p:spPr>
      </p:pic>
      <p:sp>
        <p:nvSpPr>
          <p:cNvPr id="6" name="Date Placeholder 5">
            <a:extLst>
              <a:ext uri="{FF2B5EF4-FFF2-40B4-BE49-F238E27FC236}">
                <a16:creationId xmlns:a16="http://schemas.microsoft.com/office/drawing/2014/main" id="{79FE549F-2C0A-4F1B-B983-8FCB8BD6CBF4}"/>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7" name="Slide Number Placeholder 6">
            <a:extLst>
              <a:ext uri="{FF2B5EF4-FFF2-40B4-BE49-F238E27FC236}">
                <a16:creationId xmlns:a16="http://schemas.microsoft.com/office/drawing/2014/main" id="{36504B3E-6C7F-4AC0-9FBA-6C2621AEAD8A}"/>
              </a:ext>
            </a:extLst>
          </p:cNvPr>
          <p:cNvSpPr>
            <a:spLocks noGrp="1"/>
          </p:cNvSpPr>
          <p:nvPr>
            <p:ph type="sldNum" sz="quarter" idx="11"/>
          </p:nvPr>
        </p:nvSpPr>
        <p:spPr>
          <a:xfrm>
            <a:off x="10779619" y="6486525"/>
            <a:ext cx="1228351" cy="365125"/>
          </a:xfrm>
        </p:spPr>
        <p:txBody>
          <a:bodyPr/>
          <a:lstStyle/>
          <a:p>
            <a:fld id="{261E7075-2C2A-48FB-BA64-2248520D9A0B}" type="slidenum">
              <a:rPr lang="nb-NO" smtClean="0"/>
              <a:pPr/>
              <a:t>‹#›</a:t>
            </a:fld>
            <a:endParaRPr lang="nb-NO"/>
          </a:p>
        </p:txBody>
      </p:sp>
    </p:spTree>
    <p:extLst>
      <p:ext uri="{BB962C8B-B14F-4D97-AF65-F5344CB8AC3E}">
        <p14:creationId xmlns:p14="http://schemas.microsoft.com/office/powerpoint/2010/main" val="2219573141"/>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1880C-A4A4-4BB4-A50C-B40A10FDB4F5}"/>
              </a:ext>
            </a:extLst>
          </p:cNvPr>
          <p:cNvSpPr>
            <a:spLocks noGrp="1"/>
          </p:cNvSpPr>
          <p:nvPr>
            <p:ph type="title"/>
          </p:nvPr>
        </p:nvSpPr>
        <p:spPr>
          <a:xfrm>
            <a:off x="1071154" y="726510"/>
            <a:ext cx="9484204" cy="964178"/>
          </a:xfrm>
        </p:spPr>
        <p:txBody>
          <a:bodyPr>
            <a:normAutofit/>
          </a:bodyPr>
          <a:lstStyle>
            <a:lvl1pPr>
              <a:defRPr sz="3600" b="1"/>
            </a:lvl1pPr>
          </a:lstStyle>
          <a:p>
            <a:r>
              <a:rPr lang="en-US" noProof="0"/>
              <a:t>Click to edit Master title style</a:t>
            </a:r>
          </a:p>
        </p:txBody>
      </p:sp>
      <p:sp>
        <p:nvSpPr>
          <p:cNvPr id="3" name="Content Placeholder 2">
            <a:extLst>
              <a:ext uri="{FF2B5EF4-FFF2-40B4-BE49-F238E27FC236}">
                <a16:creationId xmlns:a16="http://schemas.microsoft.com/office/drawing/2014/main" id="{569E18D6-82F2-4BD3-827D-95E84C8A687D}"/>
              </a:ext>
            </a:extLst>
          </p:cNvPr>
          <p:cNvSpPr>
            <a:spLocks noGrp="1"/>
          </p:cNvSpPr>
          <p:nvPr>
            <p:ph idx="1"/>
          </p:nvPr>
        </p:nvSpPr>
        <p:spPr>
          <a:xfrm>
            <a:off x="1071153" y="2004164"/>
            <a:ext cx="10160064" cy="4172799"/>
          </a:xfrm>
        </p:spPr>
        <p:txBody>
          <a:bodyPr/>
          <a:lstStyle>
            <a:lvl1pPr>
              <a:defRPr sz="2400"/>
            </a:lvl1pPr>
            <a:lvl2pPr>
              <a:defRPr sz="2000"/>
            </a:lvl2pPr>
            <a:lvl3pPr>
              <a:defRPr sz="1800"/>
            </a:lvl3pPr>
            <a:lvl4pPr>
              <a:defRPr sz="16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11" name="Picture 10">
            <a:extLst>
              <a:ext uri="{FF2B5EF4-FFF2-40B4-BE49-F238E27FC236}">
                <a16:creationId xmlns:a16="http://schemas.microsoft.com/office/drawing/2014/main" id="{DF52C17D-8E2E-46B7-B161-B1BC2863871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1217" y="323291"/>
            <a:ext cx="608205" cy="561080"/>
          </a:xfrm>
          <a:prstGeom prst="rect">
            <a:avLst/>
          </a:prstGeom>
        </p:spPr>
      </p:pic>
      <p:sp>
        <p:nvSpPr>
          <p:cNvPr id="9" name="Date Placeholder 8">
            <a:extLst>
              <a:ext uri="{FF2B5EF4-FFF2-40B4-BE49-F238E27FC236}">
                <a16:creationId xmlns:a16="http://schemas.microsoft.com/office/drawing/2014/main" id="{B3DB60B1-D1DC-4FBB-8B40-983F8FE8C9B7}"/>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10" name="Slide Number Placeholder 9">
            <a:extLst>
              <a:ext uri="{FF2B5EF4-FFF2-40B4-BE49-F238E27FC236}">
                <a16:creationId xmlns:a16="http://schemas.microsoft.com/office/drawing/2014/main" id="{72102A44-3621-47A4-A965-81DB6B67A0E5}"/>
              </a:ext>
            </a:extLst>
          </p:cNvPr>
          <p:cNvSpPr>
            <a:spLocks noGrp="1"/>
          </p:cNvSpPr>
          <p:nvPr>
            <p:ph type="sldNum" sz="quarter" idx="11"/>
          </p:nvPr>
        </p:nvSpPr>
        <p:spPr/>
        <p:txBody>
          <a:bodyPr/>
          <a:lstStyle/>
          <a:p>
            <a:fld id="{261E7075-2C2A-48FB-BA64-2248520D9A0B}" type="slidenum">
              <a:rPr lang="nb-NO" smtClean="0"/>
              <a:pPr/>
              <a:t>‹#›</a:t>
            </a:fld>
            <a:endParaRPr lang="nb-NO"/>
          </a:p>
        </p:txBody>
      </p:sp>
    </p:spTree>
    <p:extLst>
      <p:ext uri="{BB962C8B-B14F-4D97-AF65-F5344CB8AC3E}">
        <p14:creationId xmlns:p14="http://schemas.microsoft.com/office/powerpoint/2010/main" val="694914053"/>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1880C-A4A4-4BB4-A50C-B40A10FDB4F5}"/>
              </a:ext>
            </a:extLst>
          </p:cNvPr>
          <p:cNvSpPr>
            <a:spLocks noGrp="1"/>
          </p:cNvSpPr>
          <p:nvPr>
            <p:ph type="title"/>
          </p:nvPr>
        </p:nvSpPr>
        <p:spPr>
          <a:xfrm>
            <a:off x="1071154" y="726510"/>
            <a:ext cx="9484204" cy="964178"/>
          </a:xfrm>
        </p:spPr>
        <p:txBody>
          <a:bodyPr>
            <a:normAutofit/>
          </a:bodyPr>
          <a:lstStyle>
            <a:lvl1pPr>
              <a:defRPr sz="3600" b="1"/>
            </a:lvl1pPr>
          </a:lstStyle>
          <a:p>
            <a:r>
              <a:rPr lang="en-US" noProof="0"/>
              <a:t>Click to edit Master title style</a:t>
            </a:r>
          </a:p>
        </p:txBody>
      </p:sp>
      <p:sp>
        <p:nvSpPr>
          <p:cNvPr id="3" name="Content Placeholder 2">
            <a:extLst>
              <a:ext uri="{FF2B5EF4-FFF2-40B4-BE49-F238E27FC236}">
                <a16:creationId xmlns:a16="http://schemas.microsoft.com/office/drawing/2014/main" id="{569E18D6-82F2-4BD3-827D-95E84C8A687D}"/>
              </a:ext>
            </a:extLst>
          </p:cNvPr>
          <p:cNvSpPr>
            <a:spLocks noGrp="1"/>
          </p:cNvSpPr>
          <p:nvPr>
            <p:ph idx="1"/>
          </p:nvPr>
        </p:nvSpPr>
        <p:spPr>
          <a:xfrm>
            <a:off x="1071153" y="2004164"/>
            <a:ext cx="5607943" cy="4172799"/>
          </a:xfrm>
        </p:spPr>
        <p:txBody>
          <a:bodyPr/>
          <a:lstStyle>
            <a:lvl1pPr>
              <a:defRPr sz="2400"/>
            </a:lvl1pPr>
            <a:lvl2pPr>
              <a:defRPr sz="2000"/>
            </a:lvl2pPr>
            <a:lvl3pPr>
              <a:defRPr sz="1800"/>
            </a:lvl3pPr>
            <a:lvl4pPr>
              <a:defRPr sz="16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Date Placeholder 7">
            <a:extLst>
              <a:ext uri="{FF2B5EF4-FFF2-40B4-BE49-F238E27FC236}">
                <a16:creationId xmlns:a16="http://schemas.microsoft.com/office/drawing/2014/main" id="{14A03BA8-214D-49F3-BEF1-C670DC96C8A8}"/>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9" name="Slide Number Placeholder 8">
            <a:extLst>
              <a:ext uri="{FF2B5EF4-FFF2-40B4-BE49-F238E27FC236}">
                <a16:creationId xmlns:a16="http://schemas.microsoft.com/office/drawing/2014/main" id="{3A0A1896-4DC9-45EE-8D71-BA53FEF1A9BC}"/>
              </a:ext>
            </a:extLst>
          </p:cNvPr>
          <p:cNvSpPr>
            <a:spLocks noGrp="1"/>
          </p:cNvSpPr>
          <p:nvPr>
            <p:ph type="sldNum" sz="quarter" idx="11"/>
          </p:nvPr>
        </p:nvSpPr>
        <p:spPr/>
        <p:txBody>
          <a:bodyPr/>
          <a:lstStyle/>
          <a:p>
            <a:fld id="{261E7075-2C2A-48FB-BA64-2248520D9A0B}" type="slidenum">
              <a:rPr lang="nb-NO" smtClean="0"/>
              <a:pPr/>
              <a:t>‹#›</a:t>
            </a:fld>
            <a:endParaRPr lang="nb-NO"/>
          </a:p>
        </p:txBody>
      </p:sp>
      <p:pic>
        <p:nvPicPr>
          <p:cNvPr id="10" name="Picture 9">
            <a:extLst>
              <a:ext uri="{FF2B5EF4-FFF2-40B4-BE49-F238E27FC236}">
                <a16:creationId xmlns:a16="http://schemas.microsoft.com/office/drawing/2014/main" id="{D148F9A5-86B0-4004-A229-A62B6FE1262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1217" y="323291"/>
            <a:ext cx="608205" cy="561080"/>
          </a:xfrm>
          <a:prstGeom prst="rect">
            <a:avLst/>
          </a:prstGeom>
        </p:spPr>
      </p:pic>
    </p:spTree>
    <p:extLst>
      <p:ext uri="{BB962C8B-B14F-4D97-AF65-F5344CB8AC3E}">
        <p14:creationId xmlns:p14="http://schemas.microsoft.com/office/powerpoint/2010/main" val="17507210"/>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1880C-A4A4-4BB4-A50C-B40A10FDB4F5}"/>
              </a:ext>
            </a:extLst>
          </p:cNvPr>
          <p:cNvSpPr>
            <a:spLocks noGrp="1"/>
          </p:cNvSpPr>
          <p:nvPr>
            <p:ph type="title"/>
          </p:nvPr>
        </p:nvSpPr>
        <p:spPr>
          <a:xfrm>
            <a:off x="1071154" y="726510"/>
            <a:ext cx="9484204" cy="964178"/>
          </a:xfrm>
        </p:spPr>
        <p:txBody>
          <a:bodyPr>
            <a:normAutofit/>
          </a:bodyPr>
          <a:lstStyle>
            <a:lvl1pPr>
              <a:defRPr sz="3600" b="1"/>
            </a:lvl1pPr>
          </a:lstStyle>
          <a:p>
            <a:r>
              <a:rPr lang="en-US" noProof="0"/>
              <a:t>Click to edit Master title style</a:t>
            </a:r>
          </a:p>
        </p:txBody>
      </p:sp>
      <p:sp>
        <p:nvSpPr>
          <p:cNvPr id="3" name="Content Placeholder 2">
            <a:extLst>
              <a:ext uri="{FF2B5EF4-FFF2-40B4-BE49-F238E27FC236}">
                <a16:creationId xmlns:a16="http://schemas.microsoft.com/office/drawing/2014/main" id="{569E18D6-82F2-4BD3-827D-95E84C8A687D}"/>
              </a:ext>
            </a:extLst>
          </p:cNvPr>
          <p:cNvSpPr>
            <a:spLocks noGrp="1"/>
          </p:cNvSpPr>
          <p:nvPr>
            <p:ph idx="1"/>
          </p:nvPr>
        </p:nvSpPr>
        <p:spPr>
          <a:xfrm>
            <a:off x="1071153" y="2004164"/>
            <a:ext cx="9484205" cy="4172799"/>
          </a:xfrm>
        </p:spPr>
        <p:txBody>
          <a:bodyPr/>
          <a:lstStyle>
            <a:lvl1pPr>
              <a:defRPr sz="2400"/>
            </a:lvl1pPr>
            <a:lvl2pPr>
              <a:defRPr sz="2000"/>
            </a:lvl2pPr>
            <a:lvl3pPr>
              <a:defRPr sz="1800"/>
            </a:lvl3pPr>
            <a:lvl4pPr>
              <a:defRPr sz="16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Date Placeholder 7">
            <a:extLst>
              <a:ext uri="{FF2B5EF4-FFF2-40B4-BE49-F238E27FC236}">
                <a16:creationId xmlns:a16="http://schemas.microsoft.com/office/drawing/2014/main" id="{8981F812-14B8-410C-A3BD-B5CA56271DD1}"/>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9" name="Slide Number Placeholder 8">
            <a:extLst>
              <a:ext uri="{FF2B5EF4-FFF2-40B4-BE49-F238E27FC236}">
                <a16:creationId xmlns:a16="http://schemas.microsoft.com/office/drawing/2014/main" id="{F97BFEF5-6DEA-49AB-93F3-6346500EC350}"/>
              </a:ext>
            </a:extLst>
          </p:cNvPr>
          <p:cNvSpPr>
            <a:spLocks noGrp="1"/>
          </p:cNvSpPr>
          <p:nvPr>
            <p:ph type="sldNum" sz="quarter" idx="11"/>
          </p:nvPr>
        </p:nvSpPr>
        <p:spPr/>
        <p:txBody>
          <a:bodyPr/>
          <a:lstStyle/>
          <a:p>
            <a:fld id="{261E7075-2C2A-48FB-BA64-2248520D9A0B}" type="slidenum">
              <a:rPr lang="nb-NO" smtClean="0"/>
              <a:pPr/>
              <a:t>‹#›</a:t>
            </a:fld>
            <a:endParaRPr lang="nb-NO"/>
          </a:p>
        </p:txBody>
      </p:sp>
      <p:pic>
        <p:nvPicPr>
          <p:cNvPr id="10" name="Picture 9">
            <a:extLst>
              <a:ext uri="{FF2B5EF4-FFF2-40B4-BE49-F238E27FC236}">
                <a16:creationId xmlns:a16="http://schemas.microsoft.com/office/drawing/2014/main" id="{EB74A388-73E8-41DB-A650-12FF123BEC7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1217" y="323291"/>
            <a:ext cx="608205" cy="561080"/>
          </a:xfrm>
          <a:prstGeom prst="rect">
            <a:avLst/>
          </a:prstGeom>
        </p:spPr>
      </p:pic>
    </p:spTree>
    <p:extLst>
      <p:ext uri="{BB962C8B-B14F-4D97-AF65-F5344CB8AC3E}">
        <p14:creationId xmlns:p14="http://schemas.microsoft.com/office/powerpoint/2010/main" val="2404504486"/>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B140E5B-9D31-4C7A-953B-CFCFDF6CB6F8}"/>
              </a:ext>
            </a:extLst>
          </p:cNvPr>
          <p:cNvSpPr/>
          <p:nvPr userDrawn="1"/>
        </p:nvSpPr>
        <p:spPr>
          <a:xfrm>
            <a:off x="-1" y="0"/>
            <a:ext cx="6706293" cy="647391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E651880C-A4A4-4BB4-A50C-B40A10FDB4F5}"/>
              </a:ext>
            </a:extLst>
          </p:cNvPr>
          <p:cNvSpPr>
            <a:spLocks noGrp="1"/>
          </p:cNvSpPr>
          <p:nvPr>
            <p:ph type="title"/>
          </p:nvPr>
        </p:nvSpPr>
        <p:spPr>
          <a:xfrm>
            <a:off x="1071153" y="726510"/>
            <a:ext cx="5355047" cy="964178"/>
          </a:xfrm>
        </p:spPr>
        <p:txBody>
          <a:bodyPr>
            <a:normAutofit/>
          </a:bodyPr>
          <a:lstStyle>
            <a:lvl1pPr>
              <a:defRPr sz="3600" b="1">
                <a:solidFill>
                  <a:schemeClr val="bg1"/>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569E18D6-82F2-4BD3-827D-95E84C8A687D}"/>
              </a:ext>
            </a:extLst>
          </p:cNvPr>
          <p:cNvSpPr>
            <a:spLocks noGrp="1"/>
          </p:cNvSpPr>
          <p:nvPr>
            <p:ph idx="1"/>
          </p:nvPr>
        </p:nvSpPr>
        <p:spPr>
          <a:xfrm>
            <a:off x="1071153" y="2004164"/>
            <a:ext cx="5037547" cy="4172799"/>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Date Placeholder 8">
            <a:extLst>
              <a:ext uri="{FF2B5EF4-FFF2-40B4-BE49-F238E27FC236}">
                <a16:creationId xmlns:a16="http://schemas.microsoft.com/office/drawing/2014/main" id="{AD32E566-EFDA-4467-B621-772E09211048}"/>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10" name="Slide Number Placeholder 9">
            <a:extLst>
              <a:ext uri="{FF2B5EF4-FFF2-40B4-BE49-F238E27FC236}">
                <a16:creationId xmlns:a16="http://schemas.microsoft.com/office/drawing/2014/main" id="{7B890528-D120-4011-85F1-0E3D64EE9D32}"/>
              </a:ext>
            </a:extLst>
          </p:cNvPr>
          <p:cNvSpPr>
            <a:spLocks noGrp="1"/>
          </p:cNvSpPr>
          <p:nvPr>
            <p:ph type="sldNum" sz="quarter" idx="11"/>
          </p:nvPr>
        </p:nvSpPr>
        <p:spPr/>
        <p:txBody>
          <a:bodyPr/>
          <a:lstStyle/>
          <a:p>
            <a:fld id="{261E7075-2C2A-48FB-BA64-2248520D9A0B}" type="slidenum">
              <a:rPr lang="nb-NO" smtClean="0"/>
              <a:pPr/>
              <a:t>‹#›</a:t>
            </a:fld>
            <a:endParaRPr lang="nb-NO"/>
          </a:p>
        </p:txBody>
      </p:sp>
      <p:pic>
        <p:nvPicPr>
          <p:cNvPr id="11" name="Picture 10">
            <a:extLst>
              <a:ext uri="{FF2B5EF4-FFF2-40B4-BE49-F238E27FC236}">
                <a16:creationId xmlns:a16="http://schemas.microsoft.com/office/drawing/2014/main" id="{DA51AEE7-A140-4810-B01C-576B00013C8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1217" y="323291"/>
            <a:ext cx="608205" cy="561080"/>
          </a:xfrm>
          <a:prstGeom prst="rect">
            <a:avLst/>
          </a:prstGeom>
        </p:spPr>
      </p:pic>
    </p:spTree>
    <p:extLst>
      <p:ext uri="{BB962C8B-B14F-4D97-AF65-F5344CB8AC3E}">
        <p14:creationId xmlns:p14="http://schemas.microsoft.com/office/powerpoint/2010/main" val="3380918937"/>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7EDBE-C8BB-4724-9671-2D9C1E08F02E}"/>
              </a:ext>
            </a:extLst>
          </p:cNvPr>
          <p:cNvSpPr>
            <a:spLocks noGrp="1"/>
          </p:cNvSpPr>
          <p:nvPr>
            <p:ph type="title"/>
          </p:nvPr>
        </p:nvSpPr>
        <p:spPr>
          <a:xfrm>
            <a:off x="838200" y="638827"/>
            <a:ext cx="9860280" cy="1051861"/>
          </a:xfrm>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B9C051B3-49D5-4C00-959A-BF2273469FF4}"/>
              </a:ext>
            </a:extLst>
          </p:cNvPr>
          <p:cNvSpPr>
            <a:spLocks noGrp="1"/>
          </p:cNvSpPr>
          <p:nvPr>
            <p:ph sz="half" idx="1"/>
          </p:nvPr>
        </p:nvSpPr>
        <p:spPr>
          <a:xfrm>
            <a:off x="838200" y="2010427"/>
            <a:ext cx="5181600" cy="41665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0967D5A2-14D7-4C16-A20F-53297D77A1D2}"/>
              </a:ext>
            </a:extLst>
          </p:cNvPr>
          <p:cNvSpPr>
            <a:spLocks noGrp="1"/>
          </p:cNvSpPr>
          <p:nvPr>
            <p:ph sz="half" idx="2"/>
          </p:nvPr>
        </p:nvSpPr>
        <p:spPr>
          <a:xfrm>
            <a:off x="6172200" y="2010427"/>
            <a:ext cx="5181600" cy="41665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11" name="Date Placeholder 10">
            <a:extLst>
              <a:ext uri="{FF2B5EF4-FFF2-40B4-BE49-F238E27FC236}">
                <a16:creationId xmlns:a16="http://schemas.microsoft.com/office/drawing/2014/main" id="{960D1087-F2E3-42DD-8640-4A1EBC6B325C}"/>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12" name="Slide Number Placeholder 11">
            <a:extLst>
              <a:ext uri="{FF2B5EF4-FFF2-40B4-BE49-F238E27FC236}">
                <a16:creationId xmlns:a16="http://schemas.microsoft.com/office/drawing/2014/main" id="{067DB9B0-7DA6-486C-8AC5-D3684DA46FE1}"/>
              </a:ext>
            </a:extLst>
          </p:cNvPr>
          <p:cNvSpPr>
            <a:spLocks noGrp="1"/>
          </p:cNvSpPr>
          <p:nvPr>
            <p:ph type="sldNum" sz="quarter" idx="11"/>
          </p:nvPr>
        </p:nvSpPr>
        <p:spPr/>
        <p:txBody>
          <a:bodyPr/>
          <a:lstStyle/>
          <a:p>
            <a:fld id="{261E7075-2C2A-48FB-BA64-2248520D9A0B}" type="slidenum">
              <a:rPr lang="nb-NO" smtClean="0"/>
              <a:pPr/>
              <a:t>‹#›</a:t>
            </a:fld>
            <a:endParaRPr lang="nb-NO"/>
          </a:p>
        </p:txBody>
      </p:sp>
      <p:pic>
        <p:nvPicPr>
          <p:cNvPr id="13" name="Picture 12">
            <a:extLst>
              <a:ext uri="{FF2B5EF4-FFF2-40B4-BE49-F238E27FC236}">
                <a16:creationId xmlns:a16="http://schemas.microsoft.com/office/drawing/2014/main" id="{C7F77B3A-F168-4289-AB1D-78891520933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1217" y="323291"/>
            <a:ext cx="608205" cy="561080"/>
          </a:xfrm>
          <a:prstGeom prst="rect">
            <a:avLst/>
          </a:prstGeom>
        </p:spPr>
      </p:pic>
    </p:spTree>
    <p:extLst>
      <p:ext uri="{BB962C8B-B14F-4D97-AF65-F5344CB8AC3E}">
        <p14:creationId xmlns:p14="http://schemas.microsoft.com/office/powerpoint/2010/main" val="2757814292"/>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09E6-3D1C-49B6-884D-4E9F1E57E9C2}"/>
              </a:ext>
            </a:extLst>
          </p:cNvPr>
          <p:cNvSpPr>
            <a:spLocks noGrp="1"/>
          </p:cNvSpPr>
          <p:nvPr>
            <p:ph type="title"/>
          </p:nvPr>
        </p:nvSpPr>
        <p:spPr>
          <a:xfrm>
            <a:off x="839788" y="655609"/>
            <a:ext cx="9357760" cy="1009201"/>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35477FD4-54D9-4F97-8705-41D9F56A0F8E}"/>
              </a:ext>
            </a:extLst>
          </p:cNvPr>
          <p:cNvSpPr>
            <a:spLocks noGrp="1"/>
          </p:cNvSpPr>
          <p:nvPr>
            <p:ph type="body" idx="1"/>
          </p:nvPr>
        </p:nvSpPr>
        <p:spPr>
          <a:xfrm>
            <a:off x="839788" y="1802921"/>
            <a:ext cx="5157787" cy="7021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9CB18D1-BBD9-4349-AEA6-47A2A55F61D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61B7A5C0-D710-440E-8F37-3F43092255FB}"/>
              </a:ext>
            </a:extLst>
          </p:cNvPr>
          <p:cNvSpPr>
            <a:spLocks noGrp="1"/>
          </p:cNvSpPr>
          <p:nvPr>
            <p:ph type="body" sz="quarter" idx="3"/>
          </p:nvPr>
        </p:nvSpPr>
        <p:spPr>
          <a:xfrm>
            <a:off x="6172200" y="1802921"/>
            <a:ext cx="5183188" cy="7021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6C5370C-9FCA-4C42-A1D1-0997E95F49A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13" name="Date Placeholder 12">
            <a:extLst>
              <a:ext uri="{FF2B5EF4-FFF2-40B4-BE49-F238E27FC236}">
                <a16:creationId xmlns:a16="http://schemas.microsoft.com/office/drawing/2014/main" id="{7D4008BA-0B65-4B44-A2A5-3C709B7A06CB}"/>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14" name="Slide Number Placeholder 13">
            <a:extLst>
              <a:ext uri="{FF2B5EF4-FFF2-40B4-BE49-F238E27FC236}">
                <a16:creationId xmlns:a16="http://schemas.microsoft.com/office/drawing/2014/main" id="{EDF3BC45-4273-4CDA-A02F-EB7FACED925E}"/>
              </a:ext>
            </a:extLst>
          </p:cNvPr>
          <p:cNvSpPr>
            <a:spLocks noGrp="1"/>
          </p:cNvSpPr>
          <p:nvPr>
            <p:ph type="sldNum" sz="quarter" idx="11"/>
          </p:nvPr>
        </p:nvSpPr>
        <p:spPr/>
        <p:txBody>
          <a:bodyPr/>
          <a:lstStyle/>
          <a:p>
            <a:fld id="{261E7075-2C2A-48FB-BA64-2248520D9A0B}" type="slidenum">
              <a:rPr lang="nb-NO" smtClean="0"/>
              <a:pPr/>
              <a:t>‹#›</a:t>
            </a:fld>
            <a:endParaRPr lang="nb-NO"/>
          </a:p>
        </p:txBody>
      </p:sp>
      <p:pic>
        <p:nvPicPr>
          <p:cNvPr id="15" name="Picture 14">
            <a:extLst>
              <a:ext uri="{FF2B5EF4-FFF2-40B4-BE49-F238E27FC236}">
                <a16:creationId xmlns:a16="http://schemas.microsoft.com/office/drawing/2014/main" id="{1426A8A7-5C4A-4B42-A095-28BF559C394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1217" y="323291"/>
            <a:ext cx="608205" cy="561080"/>
          </a:xfrm>
          <a:prstGeom prst="rect">
            <a:avLst/>
          </a:prstGeom>
        </p:spPr>
      </p:pic>
    </p:spTree>
    <p:extLst>
      <p:ext uri="{BB962C8B-B14F-4D97-AF65-F5344CB8AC3E}">
        <p14:creationId xmlns:p14="http://schemas.microsoft.com/office/powerpoint/2010/main" val="3312379967"/>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CB963-2AEB-4008-8770-21C0D35D5CE0}"/>
              </a:ext>
            </a:extLst>
          </p:cNvPr>
          <p:cNvSpPr>
            <a:spLocks noGrp="1"/>
          </p:cNvSpPr>
          <p:nvPr>
            <p:ph type="title"/>
          </p:nvPr>
        </p:nvSpPr>
        <p:spPr>
          <a:xfrm>
            <a:off x="966650" y="695194"/>
            <a:ext cx="10387149" cy="995493"/>
          </a:xfrm>
        </p:spPr>
        <p:txBody>
          <a:bodyPr/>
          <a:lstStyle/>
          <a:p>
            <a:r>
              <a:rPr lang="en-US"/>
              <a:t>Click to edit Master title style</a:t>
            </a:r>
            <a:endParaRPr lang="nb-NO"/>
          </a:p>
        </p:txBody>
      </p:sp>
      <p:sp>
        <p:nvSpPr>
          <p:cNvPr id="9" name="Date Placeholder 8">
            <a:extLst>
              <a:ext uri="{FF2B5EF4-FFF2-40B4-BE49-F238E27FC236}">
                <a16:creationId xmlns:a16="http://schemas.microsoft.com/office/drawing/2014/main" id="{A3CADCF5-2612-4C83-91A1-0EF5854068F3}"/>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10" name="Slide Number Placeholder 9">
            <a:extLst>
              <a:ext uri="{FF2B5EF4-FFF2-40B4-BE49-F238E27FC236}">
                <a16:creationId xmlns:a16="http://schemas.microsoft.com/office/drawing/2014/main" id="{F31153ED-4DF1-4ADD-99AF-291156933C9D}"/>
              </a:ext>
            </a:extLst>
          </p:cNvPr>
          <p:cNvSpPr>
            <a:spLocks noGrp="1"/>
          </p:cNvSpPr>
          <p:nvPr>
            <p:ph type="sldNum" sz="quarter" idx="11"/>
          </p:nvPr>
        </p:nvSpPr>
        <p:spPr/>
        <p:txBody>
          <a:bodyPr/>
          <a:lstStyle/>
          <a:p>
            <a:fld id="{261E7075-2C2A-48FB-BA64-2248520D9A0B}" type="slidenum">
              <a:rPr lang="nb-NO" smtClean="0"/>
              <a:pPr/>
              <a:t>‹#›</a:t>
            </a:fld>
            <a:endParaRPr lang="nb-NO"/>
          </a:p>
        </p:txBody>
      </p:sp>
      <p:pic>
        <p:nvPicPr>
          <p:cNvPr id="11" name="Picture 10">
            <a:extLst>
              <a:ext uri="{FF2B5EF4-FFF2-40B4-BE49-F238E27FC236}">
                <a16:creationId xmlns:a16="http://schemas.microsoft.com/office/drawing/2014/main" id="{B7855D97-41DA-4EFD-9497-1DFF75EAF7A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1217" y="323291"/>
            <a:ext cx="608205" cy="561080"/>
          </a:xfrm>
          <a:prstGeom prst="rect">
            <a:avLst/>
          </a:prstGeom>
        </p:spPr>
      </p:pic>
    </p:spTree>
    <p:extLst>
      <p:ext uri="{BB962C8B-B14F-4D97-AF65-F5344CB8AC3E}">
        <p14:creationId xmlns:p14="http://schemas.microsoft.com/office/powerpoint/2010/main" val="1230589956"/>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67E71D54-A323-4B1E-91AF-10962881036D}"/>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9" name="Slide Number Placeholder 8">
            <a:extLst>
              <a:ext uri="{FF2B5EF4-FFF2-40B4-BE49-F238E27FC236}">
                <a16:creationId xmlns:a16="http://schemas.microsoft.com/office/drawing/2014/main" id="{04DD1CB7-0B06-493B-9901-6B085D7413C9}"/>
              </a:ext>
            </a:extLst>
          </p:cNvPr>
          <p:cNvSpPr>
            <a:spLocks noGrp="1"/>
          </p:cNvSpPr>
          <p:nvPr>
            <p:ph type="sldNum" sz="quarter" idx="11"/>
          </p:nvPr>
        </p:nvSpPr>
        <p:spPr/>
        <p:txBody>
          <a:bodyPr/>
          <a:lstStyle/>
          <a:p>
            <a:fld id="{261E7075-2C2A-48FB-BA64-2248520D9A0B}" type="slidenum">
              <a:rPr lang="nb-NO" smtClean="0"/>
              <a:pPr/>
              <a:t>‹#›</a:t>
            </a:fld>
            <a:endParaRPr lang="nb-NO"/>
          </a:p>
        </p:txBody>
      </p:sp>
      <p:pic>
        <p:nvPicPr>
          <p:cNvPr id="10" name="Picture 9">
            <a:extLst>
              <a:ext uri="{FF2B5EF4-FFF2-40B4-BE49-F238E27FC236}">
                <a16:creationId xmlns:a16="http://schemas.microsoft.com/office/drawing/2014/main" id="{A204F600-960A-460D-914E-DB4CFB4CDD9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1217" y="323291"/>
            <a:ext cx="608205" cy="561080"/>
          </a:xfrm>
          <a:prstGeom prst="rect">
            <a:avLst/>
          </a:prstGeom>
        </p:spPr>
      </p:pic>
    </p:spTree>
    <p:extLst>
      <p:ext uri="{BB962C8B-B14F-4D97-AF65-F5344CB8AC3E}">
        <p14:creationId xmlns:p14="http://schemas.microsoft.com/office/powerpoint/2010/main" val="234197992"/>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D9F9B4-00E8-4AD9-87DD-441274D60960}"/>
              </a:ext>
            </a:extLst>
          </p:cNvPr>
          <p:cNvSpPr/>
          <p:nvPr userDrawn="1"/>
        </p:nvSpPr>
        <p:spPr>
          <a:xfrm>
            <a:off x="1492370" y="6473917"/>
            <a:ext cx="9213011" cy="38408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ctangle 8">
            <a:extLst>
              <a:ext uri="{FF2B5EF4-FFF2-40B4-BE49-F238E27FC236}">
                <a16:creationId xmlns:a16="http://schemas.microsoft.com/office/drawing/2014/main" id="{74A2DD13-2FCA-4751-9A69-B095528D7AC0}"/>
              </a:ext>
            </a:extLst>
          </p:cNvPr>
          <p:cNvSpPr/>
          <p:nvPr userDrawn="1"/>
        </p:nvSpPr>
        <p:spPr>
          <a:xfrm>
            <a:off x="1" y="6473917"/>
            <a:ext cx="1492369" cy="38408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ctangle 7">
            <a:extLst>
              <a:ext uri="{FF2B5EF4-FFF2-40B4-BE49-F238E27FC236}">
                <a16:creationId xmlns:a16="http://schemas.microsoft.com/office/drawing/2014/main" id="{F821DC8F-B0A9-4A75-961F-2473B5851771}"/>
              </a:ext>
            </a:extLst>
          </p:cNvPr>
          <p:cNvSpPr/>
          <p:nvPr userDrawn="1"/>
        </p:nvSpPr>
        <p:spPr>
          <a:xfrm>
            <a:off x="10706161" y="6473916"/>
            <a:ext cx="1486615" cy="38408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Placeholder 1">
            <a:extLst>
              <a:ext uri="{FF2B5EF4-FFF2-40B4-BE49-F238E27FC236}">
                <a16:creationId xmlns:a16="http://schemas.microsoft.com/office/drawing/2014/main" id="{52AC92E3-C776-4EB0-863D-936F0718A49C}"/>
              </a:ext>
            </a:extLst>
          </p:cNvPr>
          <p:cNvSpPr>
            <a:spLocks noGrp="1"/>
          </p:cNvSpPr>
          <p:nvPr>
            <p:ph type="title"/>
          </p:nvPr>
        </p:nvSpPr>
        <p:spPr>
          <a:xfrm>
            <a:off x="1061654" y="726511"/>
            <a:ext cx="10308771" cy="964178"/>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F8348819-9800-44F2-B76F-9497516AFD32}"/>
              </a:ext>
            </a:extLst>
          </p:cNvPr>
          <p:cNvSpPr>
            <a:spLocks noGrp="1"/>
          </p:cNvSpPr>
          <p:nvPr>
            <p:ph type="body" idx="1"/>
          </p:nvPr>
        </p:nvSpPr>
        <p:spPr>
          <a:xfrm>
            <a:off x="1061654" y="2004165"/>
            <a:ext cx="10308771" cy="417279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Box 10">
            <a:extLst>
              <a:ext uri="{FF2B5EF4-FFF2-40B4-BE49-F238E27FC236}">
                <a16:creationId xmlns:a16="http://schemas.microsoft.com/office/drawing/2014/main" id="{74FEA41F-D9E1-48B6-B2EE-4E9CC3F979BA}"/>
              </a:ext>
            </a:extLst>
          </p:cNvPr>
          <p:cNvSpPr txBox="1"/>
          <p:nvPr userDrawn="1"/>
        </p:nvSpPr>
        <p:spPr>
          <a:xfrm>
            <a:off x="2328866" y="6508184"/>
            <a:ext cx="819893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2">
                    <a:lumMod val="20000"/>
                    <a:lumOff val="80000"/>
                  </a:schemeClr>
                </a:solidFill>
              </a:rPr>
              <a:t>The DACOMAT project has received funding from the European Union's Horizon 2020 research and innovation </a:t>
            </a:r>
            <a:r>
              <a:rPr lang="en-US" sz="800" dirty="0" err="1">
                <a:solidFill>
                  <a:schemeClr val="tx2">
                    <a:lumMod val="20000"/>
                    <a:lumOff val="80000"/>
                  </a:schemeClr>
                </a:solidFill>
              </a:rPr>
              <a:t>programme</a:t>
            </a:r>
            <a:r>
              <a:rPr lang="en-US" sz="800" dirty="0">
                <a:solidFill>
                  <a:schemeClr val="tx2">
                    <a:lumMod val="20000"/>
                    <a:lumOff val="80000"/>
                  </a:schemeClr>
                </a:solidFill>
              </a:rPr>
              <a:t> under GA No. 761072</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tx2">
                    <a:lumMod val="20000"/>
                    <a:lumOff val="80000"/>
                  </a:schemeClr>
                </a:solidFill>
              </a:rPr>
              <a:t>The information in this presentation reflects the views only of the author, and the Commission cannot be held responsible for any use which may be made of the information contained therein.</a:t>
            </a:r>
            <a:endParaRPr lang="en-US" sz="800" dirty="0">
              <a:solidFill>
                <a:schemeClr val="tx2">
                  <a:lumMod val="20000"/>
                  <a:lumOff val="80000"/>
                </a:schemeClr>
              </a:solidFill>
            </a:endParaRPr>
          </a:p>
        </p:txBody>
      </p:sp>
      <p:sp>
        <p:nvSpPr>
          <p:cNvPr id="12" name="Date Placeholder 3">
            <a:extLst>
              <a:ext uri="{FF2B5EF4-FFF2-40B4-BE49-F238E27FC236}">
                <a16:creationId xmlns:a16="http://schemas.microsoft.com/office/drawing/2014/main" id="{E50E9A67-FA07-4F14-8322-0EC0C100304A}"/>
              </a:ext>
            </a:extLst>
          </p:cNvPr>
          <p:cNvSpPr>
            <a:spLocks noGrp="1"/>
          </p:cNvSpPr>
          <p:nvPr>
            <p:ph type="dt" sz="half" idx="2"/>
          </p:nvPr>
        </p:nvSpPr>
        <p:spPr>
          <a:xfrm>
            <a:off x="0" y="6486525"/>
            <a:ext cx="1492369" cy="365125"/>
          </a:xfrm>
          <a:prstGeom prst="rect">
            <a:avLst/>
          </a:prstGeom>
        </p:spPr>
        <p:txBody>
          <a:bodyPr vert="horz" lIns="91440" tIns="45720" rIns="91440" bIns="45720" rtlCol="0" anchor="ctr"/>
          <a:lstStyle>
            <a:lvl1pPr algn="ctr">
              <a:defRPr sz="1000">
                <a:solidFill>
                  <a:schemeClr val="bg1"/>
                </a:solidFill>
              </a:defRPr>
            </a:lvl1pPr>
          </a:lstStyle>
          <a:p>
            <a:fld id="{6325FEFA-325D-4E29-8CE0-CC6B671EDD00}" type="datetime1">
              <a:rPr lang="nb-NO" smtClean="0"/>
              <a:pPr/>
              <a:t>10.07.2019</a:t>
            </a:fld>
            <a:endParaRPr lang="nb-NO"/>
          </a:p>
        </p:txBody>
      </p:sp>
      <p:sp>
        <p:nvSpPr>
          <p:cNvPr id="13" name="Slide Number Placeholder 5">
            <a:extLst>
              <a:ext uri="{FF2B5EF4-FFF2-40B4-BE49-F238E27FC236}">
                <a16:creationId xmlns:a16="http://schemas.microsoft.com/office/drawing/2014/main" id="{D1CF7780-58B8-4F28-AB85-4DD59CAA1FE7}"/>
              </a:ext>
            </a:extLst>
          </p:cNvPr>
          <p:cNvSpPr>
            <a:spLocks noGrp="1"/>
          </p:cNvSpPr>
          <p:nvPr>
            <p:ph type="sldNum" sz="quarter" idx="4"/>
          </p:nvPr>
        </p:nvSpPr>
        <p:spPr>
          <a:xfrm>
            <a:off x="10705384" y="6492874"/>
            <a:ext cx="1486616" cy="365125"/>
          </a:xfrm>
          <a:prstGeom prst="rect">
            <a:avLst/>
          </a:prstGeom>
        </p:spPr>
        <p:txBody>
          <a:bodyPr vert="horz" lIns="91440" tIns="45720" rIns="91440" bIns="45720" rtlCol="0" anchor="ctr"/>
          <a:lstStyle>
            <a:lvl1pPr algn="ctr">
              <a:defRPr sz="1000">
                <a:solidFill>
                  <a:schemeClr val="bg1"/>
                </a:solidFill>
              </a:defRPr>
            </a:lvl1pPr>
          </a:lstStyle>
          <a:p>
            <a:fld id="{261E7075-2C2A-48FB-BA64-2248520D9A0B}" type="slidenum">
              <a:rPr lang="nb-NO" smtClean="0"/>
              <a:pPr/>
              <a:t>‹#›</a:t>
            </a:fld>
            <a:endParaRPr lang="nb-NO"/>
          </a:p>
        </p:txBody>
      </p:sp>
      <p:pic>
        <p:nvPicPr>
          <p:cNvPr id="10" name="Picture 9">
            <a:extLst>
              <a:ext uri="{FF2B5EF4-FFF2-40B4-BE49-F238E27FC236}">
                <a16:creationId xmlns:a16="http://schemas.microsoft.com/office/drawing/2014/main" id="{2E5F96DC-AED9-4FA0-A1F2-5C8A16D3C73E}"/>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869513" y="6532103"/>
            <a:ext cx="429997" cy="286665"/>
          </a:xfrm>
          <a:prstGeom prst="rect">
            <a:avLst/>
          </a:prstGeom>
        </p:spPr>
      </p:pic>
    </p:spTree>
    <p:extLst>
      <p:ext uri="{BB962C8B-B14F-4D97-AF65-F5344CB8AC3E}">
        <p14:creationId xmlns:p14="http://schemas.microsoft.com/office/powerpoint/2010/main" val="2475626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63" r:id="rId4"/>
    <p:sldLayoutId id="2147483660" r:id="rId5"/>
    <p:sldLayoutId id="2147483652" r:id="rId6"/>
    <p:sldLayoutId id="2147483653" r:id="rId7"/>
    <p:sldLayoutId id="2147483654" r:id="rId8"/>
    <p:sldLayoutId id="2147483655" r:id="rId9"/>
  </p:sldLayoutIdLst>
  <p:transition spd="slow">
    <p:wipe dir="r"/>
  </p:transition>
  <p:hf hdr="0"/>
  <p:txStyles>
    <p:titleStyle>
      <a:lvl1pPr algn="l" defTabSz="914400" rtl="0" eaLnBrk="1" latinLnBrk="0" hangingPunct="1">
        <a:lnSpc>
          <a:spcPct val="90000"/>
        </a:lnSpc>
        <a:spcBef>
          <a:spcPct val="0"/>
        </a:spcBef>
        <a:buNone/>
        <a:defRPr sz="3600" b="1" kern="1200">
          <a:solidFill>
            <a:schemeClr val="accent6">
              <a:lumMod val="50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wmf"/><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wmf"/><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image" Target="../media/image5.wmf"/></Relationships>
</file>

<file path=ppt/slides/_rels/slide1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5.wmf"/><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5.wmf"/></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media" Target="../media/media3.mp4"/><Relationship Id="rId7" Type="http://schemas.openxmlformats.org/officeDocument/2006/relationships/image" Target="../media/image5.wmf"/><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7.xml"/><Relationship Id="rId5" Type="http://schemas.openxmlformats.org/officeDocument/2006/relationships/slideLayout" Target="../slideLayouts/slideLayout6.xml"/><Relationship Id="rId4" Type="http://schemas.openxmlformats.org/officeDocument/2006/relationships/video" Target="../media/media3.mp4"/><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5.wmf"/><Relationship Id="rId3" Type="http://schemas.openxmlformats.org/officeDocument/2006/relationships/image" Target="../media/image23.png"/><Relationship Id="rId7" Type="http://schemas.openxmlformats.org/officeDocument/2006/relationships/image" Target="../media/image26.png"/><Relationship Id="rId12" Type="http://schemas.openxmlformats.org/officeDocument/2006/relationships/image" Target="../media/image29.png"/><Relationship Id="rId2" Type="http://schemas.openxmlformats.org/officeDocument/2006/relationships/image" Target="../media/image23.tiff"/><Relationship Id="rId1" Type="http://schemas.openxmlformats.org/officeDocument/2006/relationships/slideLayout" Target="../slideLayouts/slideLayout6.xml"/><Relationship Id="rId11" Type="http://schemas.openxmlformats.org/officeDocument/2006/relationships/image" Target="../media/image28.png"/><Relationship Id="rId10" Type="http://schemas.openxmlformats.org/officeDocument/2006/relationships/image" Target="../media/image27.png"/><Relationship Id="rId4" Type="http://schemas.openxmlformats.org/officeDocument/2006/relationships/image" Target="../media/image210.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5.wmf"/><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ov"/><Relationship Id="rId1" Type="http://schemas.microsoft.com/office/2007/relationships/media" Target="../media/media4.mov"/><Relationship Id="rId5" Type="http://schemas.openxmlformats.org/officeDocument/2006/relationships/image" Target="../media/image5.wmf"/><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5.wmf"/><Relationship Id="rId1" Type="http://schemas.openxmlformats.org/officeDocument/2006/relationships/slideLayout" Target="../slideLayouts/slideLayout6.xml"/><Relationship Id="rId4" Type="http://schemas.openxmlformats.org/officeDocument/2006/relationships/image" Target="../media/image36.tiff"/></Relationships>
</file>

<file path=ppt/slides/_rels/slide23.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5.wmf"/><Relationship Id="rId1" Type="http://schemas.openxmlformats.org/officeDocument/2006/relationships/slideLayout" Target="../slideLayouts/slideLayout6.xml"/><Relationship Id="rId4" Type="http://schemas.openxmlformats.org/officeDocument/2006/relationships/image" Target="../media/image38.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9C34E-19F0-4582-958C-BDA2838E6E67}"/>
              </a:ext>
            </a:extLst>
          </p:cNvPr>
          <p:cNvSpPr>
            <a:spLocks noGrp="1"/>
          </p:cNvSpPr>
          <p:nvPr>
            <p:ph type="ctrTitle"/>
          </p:nvPr>
        </p:nvSpPr>
        <p:spPr>
          <a:xfrm>
            <a:off x="1524000" y="2209800"/>
            <a:ext cx="9144000" cy="2642360"/>
          </a:xfrm>
        </p:spPr>
        <p:txBody>
          <a:bodyPr anchor="ctr">
            <a:normAutofit fontScale="90000"/>
          </a:bodyPr>
          <a:lstStyle/>
          <a:p>
            <a:r>
              <a:rPr lang="nb-NO" dirty="0"/>
              <a:t>Atmospheric Pressure Plasma Treatment of Sized Glass Fibres for Wetting Control</a:t>
            </a:r>
          </a:p>
        </p:txBody>
      </p:sp>
      <p:sp>
        <p:nvSpPr>
          <p:cNvPr id="3" name="Subtitle 2">
            <a:extLst>
              <a:ext uri="{FF2B5EF4-FFF2-40B4-BE49-F238E27FC236}">
                <a16:creationId xmlns:a16="http://schemas.microsoft.com/office/drawing/2014/main" id="{3E4D40B5-4E90-4006-B2AD-B1103D3B94E7}"/>
              </a:ext>
            </a:extLst>
          </p:cNvPr>
          <p:cNvSpPr>
            <a:spLocks noGrp="1"/>
          </p:cNvSpPr>
          <p:nvPr>
            <p:ph type="subTitle" idx="1"/>
          </p:nvPr>
        </p:nvSpPr>
        <p:spPr/>
        <p:txBody>
          <a:bodyPr anchor="ctr">
            <a:normAutofit/>
          </a:bodyPr>
          <a:lstStyle/>
          <a:p>
            <a:pPr algn="l"/>
            <a:r>
              <a:rPr lang="nb-NO" u="sng" dirty="0" smtClean="0"/>
              <a:t>Daan J.H. Cederl</a:t>
            </a:r>
            <a:r>
              <a:rPr lang="en-US" u="sng" dirty="0" err="1" smtClean="0"/>
              <a:t>øf</a:t>
            </a:r>
            <a:r>
              <a:rPr lang="en-US" dirty="0" smtClean="0"/>
              <a:t>, Yuki Kusano and Søren </a:t>
            </a:r>
            <a:r>
              <a:rPr lang="en-US" dirty="0" err="1" smtClean="0"/>
              <a:t>Fæster</a:t>
            </a:r>
            <a:r>
              <a:rPr lang="en-US" dirty="0"/>
              <a:t>	</a:t>
            </a:r>
            <a:r>
              <a:rPr lang="en-US" dirty="0" smtClean="0"/>
              <a:t>                 </a:t>
            </a:r>
            <a:r>
              <a:rPr lang="nb-NO" dirty="0" smtClean="0"/>
              <a:t>DTU Wind</a:t>
            </a:r>
            <a:endParaRPr lang="nb-NO" dirty="0"/>
          </a:p>
        </p:txBody>
      </p:sp>
      <p:sp>
        <p:nvSpPr>
          <p:cNvPr id="4" name="Date Placeholder 3">
            <a:extLst>
              <a:ext uri="{FF2B5EF4-FFF2-40B4-BE49-F238E27FC236}">
                <a16:creationId xmlns:a16="http://schemas.microsoft.com/office/drawing/2014/main" id="{E53B9B93-007C-4BA0-B63B-8BC20408A4F3}"/>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a:extLst>
              <a:ext uri="{FF2B5EF4-FFF2-40B4-BE49-F238E27FC236}">
                <a16:creationId xmlns:a16="http://schemas.microsoft.com/office/drawing/2014/main" id="{4BE76159-A32F-41DD-84A2-E2B8BE3A2329}"/>
              </a:ext>
            </a:extLst>
          </p:cNvPr>
          <p:cNvSpPr>
            <a:spLocks noGrp="1"/>
          </p:cNvSpPr>
          <p:nvPr>
            <p:ph type="sldNum" sz="quarter" idx="11"/>
          </p:nvPr>
        </p:nvSpPr>
        <p:spPr/>
        <p:txBody>
          <a:bodyPr/>
          <a:lstStyle/>
          <a:p>
            <a:fld id="{261E7075-2C2A-48FB-BA64-2248520D9A0B}" type="slidenum">
              <a:rPr lang="nb-NO" smtClean="0"/>
              <a:pPr/>
              <a:t>1</a:t>
            </a:fld>
            <a:endParaRPr lang="nb-NO"/>
          </a:p>
        </p:txBody>
      </p:sp>
      <p:pic>
        <p:nvPicPr>
          <p:cNvPr id="6" name="logohide2"/>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3800492808"/>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45A0E-8704-4B5B-A851-9300B3C0209C}"/>
              </a:ext>
            </a:extLst>
          </p:cNvPr>
          <p:cNvSpPr>
            <a:spLocks noGrp="1"/>
          </p:cNvSpPr>
          <p:nvPr>
            <p:ph type="title"/>
          </p:nvPr>
        </p:nvSpPr>
        <p:spPr/>
        <p:txBody>
          <a:bodyPr/>
          <a:lstStyle/>
          <a:p>
            <a:r>
              <a:rPr lang="nb-NO" dirty="0">
                <a:solidFill>
                  <a:srgbClr val="164F68"/>
                </a:solidFill>
              </a:rPr>
              <a:t>Contents</a:t>
            </a:r>
            <a:endParaRPr lang="nb-NO" dirty="0"/>
          </a:p>
        </p:txBody>
      </p:sp>
      <p:sp>
        <p:nvSpPr>
          <p:cNvPr id="3" name="Content Placeholder 2">
            <a:extLst>
              <a:ext uri="{FF2B5EF4-FFF2-40B4-BE49-F238E27FC236}">
                <a16:creationId xmlns:a16="http://schemas.microsoft.com/office/drawing/2014/main" id="{7A7CAC00-6A43-4A1B-ADF8-FC03209EE8E9}"/>
              </a:ext>
            </a:extLst>
          </p:cNvPr>
          <p:cNvSpPr>
            <a:spLocks noGrp="1"/>
          </p:cNvSpPr>
          <p:nvPr>
            <p:ph idx="1"/>
          </p:nvPr>
        </p:nvSpPr>
        <p:spPr/>
        <p:txBody>
          <a:bodyPr/>
          <a:lstStyle/>
          <a:p>
            <a:pPr marL="342900" indent="-342900">
              <a:buFont typeface="+mj-lt"/>
              <a:buAutoNum type="arabicPeriod"/>
            </a:pPr>
            <a:r>
              <a:rPr lang="nb-NO" sz="1800" dirty="0"/>
              <a:t>Background and motivation</a:t>
            </a:r>
          </a:p>
          <a:p>
            <a:pPr marL="342900" indent="-342900">
              <a:buFont typeface="+mj-lt"/>
              <a:buAutoNum type="arabicPeriod"/>
            </a:pPr>
            <a:r>
              <a:rPr lang="nb-NO" sz="1800" dirty="0"/>
              <a:t>Atmospheric pressure plasmas</a:t>
            </a:r>
          </a:p>
          <a:p>
            <a:pPr lvl="1"/>
            <a:r>
              <a:rPr lang="nb-NO" sz="1800" dirty="0"/>
              <a:t>Dielectric barrier discharge (DBD)</a:t>
            </a:r>
          </a:p>
          <a:p>
            <a:pPr lvl="1"/>
            <a:r>
              <a:rPr lang="nb-NO" sz="1800" dirty="0"/>
              <a:t>Plasma processing</a:t>
            </a:r>
          </a:p>
          <a:p>
            <a:pPr marL="342900" indent="-342900">
              <a:buFont typeface="+mj-lt"/>
              <a:buAutoNum type="arabicPeriod"/>
            </a:pPr>
            <a:r>
              <a:rPr lang="nb-NO" sz="1800" dirty="0"/>
              <a:t>Analysis of treated fibres</a:t>
            </a:r>
          </a:p>
          <a:p>
            <a:pPr lvl="1"/>
            <a:r>
              <a:rPr lang="nb-NO" sz="1800" dirty="0"/>
              <a:t>X-ray photoelectron spectroscopy (XPS) (Elemental analysis)</a:t>
            </a:r>
          </a:p>
          <a:p>
            <a:pPr lvl="1"/>
            <a:r>
              <a:rPr lang="nb-NO" sz="1800" dirty="0" smtClean="0"/>
              <a:t>Dynamic </a:t>
            </a:r>
            <a:r>
              <a:rPr lang="nb-NO" sz="1800" dirty="0"/>
              <a:t>micro-wetting test (Wetting characteristics</a:t>
            </a:r>
            <a:r>
              <a:rPr lang="nb-NO" sz="1800" dirty="0" smtClean="0"/>
              <a:t>)</a:t>
            </a:r>
          </a:p>
          <a:p>
            <a:pPr lvl="1"/>
            <a:r>
              <a:rPr lang="nb-NO" sz="1800" dirty="0" smtClean="0"/>
              <a:t>(Field </a:t>
            </a:r>
            <a:r>
              <a:rPr lang="nb-NO" sz="1800" dirty="0"/>
              <a:t>emission type scanning electron microscope (FE-SEM) (Surface morphology</a:t>
            </a:r>
            <a:r>
              <a:rPr lang="nb-NO" sz="1800" dirty="0" smtClean="0"/>
              <a:t>))</a:t>
            </a:r>
            <a:endParaRPr lang="nb-NO" sz="1800" dirty="0"/>
          </a:p>
          <a:p>
            <a:pPr marL="342900" indent="-342900">
              <a:buFont typeface="+mj-lt"/>
              <a:buAutoNum type="arabicPeriod"/>
            </a:pPr>
            <a:r>
              <a:rPr lang="en-US" sz="1800" dirty="0" smtClean="0"/>
              <a:t>Summary and Outlook</a:t>
            </a:r>
            <a:endParaRPr lang="en-US" sz="1800" dirty="0"/>
          </a:p>
          <a:p>
            <a:pPr lvl="1"/>
            <a:r>
              <a:rPr lang="en-US" sz="1800" dirty="0"/>
              <a:t>New ‘Large DBD’ operational</a:t>
            </a:r>
          </a:p>
          <a:p>
            <a:pPr lvl="1"/>
            <a:r>
              <a:rPr lang="en-US" sz="1800" dirty="0"/>
              <a:t>Future tests</a:t>
            </a:r>
            <a:endParaRPr lang="nb-NO" sz="1800" dirty="0"/>
          </a:p>
          <a:p>
            <a:endParaRPr lang="nb-NO" dirty="0">
              <a:cs typeface="Calibri"/>
            </a:endParaRPr>
          </a:p>
        </p:txBody>
      </p:sp>
      <p:sp>
        <p:nvSpPr>
          <p:cNvPr id="4" name="Date Placeholder 3">
            <a:extLst>
              <a:ext uri="{FF2B5EF4-FFF2-40B4-BE49-F238E27FC236}">
                <a16:creationId xmlns:a16="http://schemas.microsoft.com/office/drawing/2014/main" id="{B20EE3BF-4A0C-4851-8ABC-67BBD7C8A3A6}"/>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a:extLst>
              <a:ext uri="{FF2B5EF4-FFF2-40B4-BE49-F238E27FC236}">
                <a16:creationId xmlns:a16="http://schemas.microsoft.com/office/drawing/2014/main" id="{FF2BC429-D72B-43A1-B52D-2401950317F0}"/>
              </a:ext>
            </a:extLst>
          </p:cNvPr>
          <p:cNvSpPr>
            <a:spLocks noGrp="1"/>
          </p:cNvSpPr>
          <p:nvPr>
            <p:ph type="sldNum" sz="quarter" idx="11"/>
          </p:nvPr>
        </p:nvSpPr>
        <p:spPr/>
        <p:txBody>
          <a:bodyPr/>
          <a:lstStyle/>
          <a:p>
            <a:fld id="{261E7075-2C2A-48FB-BA64-2248520D9A0B}" type="slidenum">
              <a:rPr lang="nb-NO" smtClean="0"/>
              <a:pPr/>
              <a:t>2</a:t>
            </a:fld>
            <a:endParaRPr lang="nb-NO"/>
          </a:p>
        </p:txBody>
      </p:sp>
      <p:pic>
        <p:nvPicPr>
          <p:cNvPr id="6" name="logohide2"/>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2457214682"/>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FB808-6567-4576-BB64-A5A3B80616CE}"/>
              </a:ext>
            </a:extLst>
          </p:cNvPr>
          <p:cNvSpPr>
            <a:spLocks noGrp="1"/>
          </p:cNvSpPr>
          <p:nvPr>
            <p:ph type="title"/>
          </p:nvPr>
        </p:nvSpPr>
        <p:spPr/>
        <p:txBody>
          <a:bodyPr/>
          <a:lstStyle/>
          <a:p>
            <a:r>
              <a:rPr lang="en-US" dirty="0"/>
              <a:t>Background: DACOMAT</a:t>
            </a:r>
            <a:endParaRPr lang="nb-NO" dirty="0"/>
          </a:p>
        </p:txBody>
      </p:sp>
      <p:sp>
        <p:nvSpPr>
          <p:cNvPr id="3" name="Content Placeholder 2">
            <a:extLst>
              <a:ext uri="{FF2B5EF4-FFF2-40B4-BE49-F238E27FC236}">
                <a16:creationId xmlns:a16="http://schemas.microsoft.com/office/drawing/2014/main" id="{B78E3BB5-F6F6-40FA-9C0D-D3BF4CC30B39}"/>
              </a:ext>
            </a:extLst>
          </p:cNvPr>
          <p:cNvSpPr>
            <a:spLocks noGrp="1"/>
          </p:cNvSpPr>
          <p:nvPr>
            <p:ph idx="1"/>
          </p:nvPr>
        </p:nvSpPr>
        <p:spPr/>
        <p:txBody>
          <a:bodyPr/>
          <a:lstStyle/>
          <a:p>
            <a:r>
              <a:rPr lang="en-US" dirty="0"/>
              <a:t>Damage Controlled Composite Materials</a:t>
            </a:r>
          </a:p>
          <a:p>
            <a:r>
              <a:rPr lang="en-US" dirty="0"/>
              <a:t>Objective: ‘</a:t>
            </a:r>
            <a:r>
              <a:rPr lang="en-US" i="1" dirty="0"/>
              <a:t>To develop </a:t>
            </a:r>
            <a:r>
              <a:rPr lang="en-US" i="1" dirty="0" err="1"/>
              <a:t>fibre</a:t>
            </a:r>
            <a:r>
              <a:rPr lang="en-US" i="1" dirty="0"/>
              <a:t> reinforced plastic materials with high capacity to sustain damage and fractures, making them suitable for structures requiring high levels of durability.’</a:t>
            </a:r>
            <a:endParaRPr lang="da-DK" i="1" dirty="0"/>
          </a:p>
          <a:p>
            <a:endParaRPr lang="nb-NO" dirty="0"/>
          </a:p>
        </p:txBody>
      </p:sp>
      <p:sp>
        <p:nvSpPr>
          <p:cNvPr id="4" name="Date Placeholder 3">
            <a:extLst>
              <a:ext uri="{FF2B5EF4-FFF2-40B4-BE49-F238E27FC236}">
                <a16:creationId xmlns:a16="http://schemas.microsoft.com/office/drawing/2014/main" id="{3C70FBFB-149B-4C0A-B98F-8BDB48B6A716}"/>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a:extLst>
              <a:ext uri="{FF2B5EF4-FFF2-40B4-BE49-F238E27FC236}">
                <a16:creationId xmlns:a16="http://schemas.microsoft.com/office/drawing/2014/main" id="{8F416933-277B-4D17-99A7-8AD82A72C9D8}"/>
              </a:ext>
            </a:extLst>
          </p:cNvPr>
          <p:cNvSpPr>
            <a:spLocks noGrp="1"/>
          </p:cNvSpPr>
          <p:nvPr>
            <p:ph type="sldNum" sz="quarter" idx="11"/>
          </p:nvPr>
        </p:nvSpPr>
        <p:spPr/>
        <p:txBody>
          <a:bodyPr/>
          <a:lstStyle/>
          <a:p>
            <a:fld id="{261E7075-2C2A-48FB-BA64-2248520D9A0B}" type="slidenum">
              <a:rPr lang="nb-NO" smtClean="0"/>
              <a:pPr/>
              <a:t>3</a:t>
            </a:fld>
            <a:endParaRPr lang="nb-NO"/>
          </a:p>
        </p:txBody>
      </p:sp>
      <p:pic>
        <p:nvPicPr>
          <p:cNvPr id="6" name="logohide2"/>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707250" y="1381124"/>
            <a:ext cx="3688143" cy="279840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7251" y="4389868"/>
            <a:ext cx="3688143" cy="1787095"/>
          </a:xfrm>
          <a:prstGeom prst="rect">
            <a:avLst/>
          </a:prstGeom>
        </p:spPr>
      </p:pic>
      <p:pic>
        <p:nvPicPr>
          <p:cNvPr id="9" name="Picture 8"/>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49839" y="4333810"/>
            <a:ext cx="6808950" cy="1767989"/>
          </a:xfrm>
          <a:prstGeom prst="rect">
            <a:avLst/>
          </a:prstGeom>
        </p:spPr>
      </p:pic>
      <p:sp>
        <p:nvSpPr>
          <p:cNvPr id="10" name="TextBox 9"/>
          <p:cNvSpPr txBox="1"/>
          <p:nvPr/>
        </p:nvSpPr>
        <p:spPr>
          <a:xfrm>
            <a:off x="9685090" y="3902531"/>
            <a:ext cx="1630511" cy="276999"/>
          </a:xfrm>
          <a:prstGeom prst="rect">
            <a:avLst/>
          </a:prstGeom>
          <a:noFill/>
        </p:spPr>
        <p:txBody>
          <a:bodyPr wrap="none" rtlCol="0">
            <a:spAutoFit/>
          </a:bodyPr>
          <a:lstStyle/>
          <a:p>
            <a:r>
              <a:rPr lang="en-US" sz="1200" dirty="0" smtClean="0">
                <a:solidFill>
                  <a:schemeClr val="bg1"/>
                </a:solidFill>
              </a:rPr>
              <a:t>Photo: LM Wind Power</a:t>
            </a:r>
            <a:endParaRPr lang="da-DK" dirty="0">
              <a:solidFill>
                <a:schemeClr val="bg1"/>
              </a:solidFill>
            </a:endParaRPr>
          </a:p>
        </p:txBody>
      </p:sp>
      <p:sp>
        <p:nvSpPr>
          <p:cNvPr id="11" name="TextBox 10"/>
          <p:cNvSpPr txBox="1"/>
          <p:nvPr/>
        </p:nvSpPr>
        <p:spPr>
          <a:xfrm>
            <a:off x="10106438" y="5899964"/>
            <a:ext cx="1097416" cy="276999"/>
          </a:xfrm>
          <a:prstGeom prst="rect">
            <a:avLst/>
          </a:prstGeom>
          <a:noFill/>
        </p:spPr>
        <p:txBody>
          <a:bodyPr wrap="none" rtlCol="0">
            <a:spAutoFit/>
          </a:bodyPr>
          <a:lstStyle/>
          <a:p>
            <a:r>
              <a:rPr lang="en-US" sz="1200" dirty="0" smtClean="0">
                <a:solidFill>
                  <a:schemeClr val="bg1"/>
                </a:solidFill>
              </a:rPr>
              <a:t>Photo: </a:t>
            </a:r>
            <a:r>
              <a:rPr lang="en-US" sz="1200" dirty="0" err="1" smtClean="0">
                <a:solidFill>
                  <a:schemeClr val="bg1"/>
                </a:solidFill>
              </a:rPr>
              <a:t>FiReCo</a:t>
            </a:r>
            <a:endParaRPr lang="da-DK" dirty="0">
              <a:solidFill>
                <a:schemeClr val="bg1"/>
              </a:solidFill>
            </a:endParaRPr>
          </a:p>
        </p:txBody>
      </p:sp>
    </p:spTree>
    <p:extLst>
      <p:ext uri="{BB962C8B-B14F-4D97-AF65-F5344CB8AC3E}">
        <p14:creationId xmlns:p14="http://schemas.microsoft.com/office/powerpoint/2010/main" val="1921929141"/>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8E8E6-5C70-4BE7-9966-D5210647446D}"/>
              </a:ext>
            </a:extLst>
          </p:cNvPr>
          <p:cNvSpPr>
            <a:spLocks noGrp="1"/>
          </p:cNvSpPr>
          <p:nvPr>
            <p:ph type="title"/>
          </p:nvPr>
        </p:nvSpPr>
        <p:spPr>
          <a:xfrm>
            <a:off x="839788" y="655609"/>
            <a:ext cx="9313503" cy="1009201"/>
          </a:xfrm>
        </p:spPr>
        <p:txBody>
          <a:bodyPr/>
          <a:lstStyle/>
          <a:p>
            <a:r>
              <a:rPr lang="en-US" dirty="0"/>
              <a:t>Multiple delamination cracks</a:t>
            </a:r>
            <a:endParaRPr lang="nb-NO" dirty="0"/>
          </a:p>
        </p:txBody>
      </p:sp>
      <p:sp>
        <p:nvSpPr>
          <p:cNvPr id="4" name="Date Placeholder 3">
            <a:extLst>
              <a:ext uri="{FF2B5EF4-FFF2-40B4-BE49-F238E27FC236}">
                <a16:creationId xmlns:a16="http://schemas.microsoft.com/office/drawing/2014/main" id="{B299AAF6-C61F-4852-94AB-139DF6100660}"/>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a:extLst>
              <a:ext uri="{FF2B5EF4-FFF2-40B4-BE49-F238E27FC236}">
                <a16:creationId xmlns:a16="http://schemas.microsoft.com/office/drawing/2014/main" id="{BCA836AB-CB69-4ED5-AA52-9912C81ED431}"/>
              </a:ext>
            </a:extLst>
          </p:cNvPr>
          <p:cNvSpPr>
            <a:spLocks noGrp="1"/>
          </p:cNvSpPr>
          <p:nvPr>
            <p:ph type="sldNum" sz="quarter" idx="11"/>
          </p:nvPr>
        </p:nvSpPr>
        <p:spPr/>
        <p:txBody>
          <a:bodyPr/>
          <a:lstStyle/>
          <a:p>
            <a:fld id="{261E7075-2C2A-48FB-BA64-2248520D9A0B}" type="slidenum">
              <a:rPr lang="nb-NO" smtClean="0"/>
              <a:pPr/>
              <a:t>4</a:t>
            </a:fld>
            <a:endParaRPr lang="nb-NO"/>
          </a:p>
        </p:txBody>
      </p:sp>
      <p:pic>
        <p:nvPicPr>
          <p:cNvPr id="11" name="logohide2"/>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
        <p:nvSpPr>
          <p:cNvPr id="7" name="Text Placeholder 6">
            <a:extLst>
              <a:ext uri="{FF2B5EF4-FFF2-40B4-BE49-F238E27FC236}">
                <a16:creationId xmlns:a16="http://schemas.microsoft.com/office/drawing/2014/main" id="{4B268409-B60F-42DB-92F8-0942FBDA9B6F}"/>
              </a:ext>
            </a:extLst>
          </p:cNvPr>
          <p:cNvSpPr>
            <a:spLocks noGrp="1"/>
          </p:cNvSpPr>
          <p:nvPr>
            <p:ph type="body" idx="1"/>
          </p:nvPr>
        </p:nvSpPr>
        <p:spPr>
          <a:xfrm>
            <a:off x="1036304" y="5566884"/>
            <a:ext cx="4261602" cy="702154"/>
          </a:xfrm>
        </p:spPr>
        <p:txBody>
          <a:bodyPr anchor="t">
            <a:normAutofit/>
          </a:bodyPr>
          <a:lstStyle/>
          <a:p>
            <a:r>
              <a:rPr lang="en-US" sz="1400" b="0" dirty="0"/>
              <a:t>Mixed mode DCB specimen showing multiple cracks. </a:t>
            </a:r>
            <a:r>
              <a:rPr lang="en-US" sz="1400" b="0" dirty="0" smtClean="0"/>
              <a:t/>
            </a:r>
            <a:br>
              <a:rPr lang="en-US" sz="1400" b="0" dirty="0" smtClean="0"/>
            </a:br>
            <a:r>
              <a:rPr lang="en-US" sz="1400" b="0" dirty="0" smtClean="0"/>
              <a:t>Source</a:t>
            </a:r>
            <a:r>
              <a:rPr lang="en-US" sz="1400" b="0" dirty="0"/>
              <a:t>: Rask &amp; Sørensen 2012</a:t>
            </a:r>
            <a:endParaRPr lang="da-DK" sz="1400" b="0" dirty="0"/>
          </a:p>
        </p:txBody>
      </p:sp>
      <p:sp>
        <p:nvSpPr>
          <p:cNvPr id="12" name="Text Placeholder 6">
            <a:extLst>
              <a:ext uri="{FF2B5EF4-FFF2-40B4-BE49-F238E27FC236}">
                <a16:creationId xmlns:a16="http://schemas.microsoft.com/office/drawing/2014/main" id="{4B268409-B60F-42DB-92F8-0942FBDA9B6F}"/>
              </a:ext>
            </a:extLst>
          </p:cNvPr>
          <p:cNvSpPr>
            <a:spLocks noGrp="1"/>
          </p:cNvSpPr>
          <p:nvPr>
            <p:ph type="body" idx="1"/>
          </p:nvPr>
        </p:nvSpPr>
        <p:spPr>
          <a:xfrm>
            <a:off x="6290093" y="5566884"/>
            <a:ext cx="5157787" cy="702154"/>
          </a:xfrm>
        </p:spPr>
        <p:txBody>
          <a:bodyPr anchor="t">
            <a:normAutofit/>
          </a:bodyPr>
          <a:lstStyle/>
          <a:p>
            <a:r>
              <a:rPr lang="en-US" sz="1400" b="0" dirty="0" smtClean="0"/>
              <a:t>Fracture resistance curves for mixed </a:t>
            </a:r>
            <a:r>
              <a:rPr lang="en-US" sz="1400" b="0" dirty="0"/>
              <a:t>mode DCB specimen showing multiple cracks. </a:t>
            </a:r>
            <a:r>
              <a:rPr lang="en-US" sz="1400" b="0" dirty="0" smtClean="0"/>
              <a:t/>
            </a:r>
            <a:br>
              <a:rPr lang="en-US" sz="1400" b="0" dirty="0" smtClean="0"/>
            </a:br>
            <a:r>
              <a:rPr lang="en-US" sz="1400" b="0" dirty="0" smtClean="0"/>
              <a:t>Source</a:t>
            </a:r>
            <a:r>
              <a:rPr lang="en-US" sz="1400" b="0" dirty="0"/>
              <a:t>: Rask &amp; Sørensen 2012</a:t>
            </a:r>
            <a:endParaRPr lang="da-DK" sz="1400" b="0" dirty="0"/>
          </a:p>
        </p:txBody>
      </p:sp>
      <p:pic>
        <p:nvPicPr>
          <p:cNvPr id="10"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82053" y="2065765"/>
            <a:ext cx="4571807" cy="3100163"/>
          </a:xfrm>
        </p:spPr>
      </p:pic>
      <p:pic>
        <p:nvPicPr>
          <p:cNvPr id="14" name="Content Placeholder 13"/>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289675" y="2170613"/>
            <a:ext cx="5157788" cy="3108912"/>
          </a:xfrm>
          <a:prstGeom prst="rect">
            <a:avLst/>
          </a:prstGeom>
        </p:spPr>
      </p:pic>
      <p:sp>
        <p:nvSpPr>
          <p:cNvPr id="15" name="Text Placeholder 6">
            <a:extLst>
              <a:ext uri="{FF2B5EF4-FFF2-40B4-BE49-F238E27FC236}">
                <a16:creationId xmlns:a16="http://schemas.microsoft.com/office/drawing/2014/main" id="{4B268409-B60F-42DB-92F8-0942FBDA9B6F}"/>
              </a:ext>
            </a:extLst>
          </p:cNvPr>
          <p:cNvSpPr>
            <a:spLocks noGrp="1"/>
          </p:cNvSpPr>
          <p:nvPr>
            <p:ph type="body" idx="1"/>
          </p:nvPr>
        </p:nvSpPr>
        <p:spPr>
          <a:xfrm>
            <a:off x="7462912" y="1946777"/>
            <a:ext cx="2339280" cy="315547"/>
          </a:xfrm>
        </p:spPr>
        <p:txBody>
          <a:bodyPr anchor="t">
            <a:normAutofit/>
          </a:bodyPr>
          <a:lstStyle/>
          <a:p>
            <a:pPr algn="ctr"/>
            <a:r>
              <a:rPr lang="en-US" sz="1400" b="0" dirty="0" smtClean="0"/>
              <a:t>Fracture Resistance</a:t>
            </a:r>
            <a:endParaRPr lang="da-DK" sz="1400" b="0" dirty="0"/>
          </a:p>
        </p:txBody>
      </p:sp>
    </p:spTree>
    <p:extLst>
      <p:ext uri="{BB962C8B-B14F-4D97-AF65-F5344CB8AC3E}">
        <p14:creationId xmlns:p14="http://schemas.microsoft.com/office/powerpoint/2010/main" val="119409812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Controlling the formation of multiple cracks</a:t>
            </a:r>
            <a:endParaRPr lang="da-DK" dirty="0"/>
          </a:p>
        </p:txBody>
      </p:sp>
      <p:sp>
        <p:nvSpPr>
          <p:cNvPr id="3" name="Text Placeholder 2"/>
          <p:cNvSpPr>
            <a:spLocks noGrp="1"/>
          </p:cNvSpPr>
          <p:nvPr>
            <p:ph type="body" idx="1"/>
          </p:nvPr>
        </p:nvSpPr>
        <p:spPr>
          <a:xfrm>
            <a:off x="782363" y="5011392"/>
            <a:ext cx="5157787" cy="415716"/>
          </a:xfrm>
        </p:spPr>
        <p:txBody>
          <a:bodyPr>
            <a:normAutofit/>
          </a:bodyPr>
          <a:lstStyle/>
          <a:p>
            <a:r>
              <a:rPr lang="en-US" sz="1800" b="0" dirty="0"/>
              <a:t>Multiple crack formation in composite structure</a:t>
            </a:r>
            <a:r>
              <a:rPr lang="en-US" sz="1800" b="0" dirty="0" smtClean="0"/>
              <a:t>.</a:t>
            </a:r>
            <a:endParaRPr lang="da-DK" sz="1800" b="0" dirty="0"/>
          </a:p>
        </p:txBody>
      </p:sp>
      <p:sp>
        <p:nvSpPr>
          <p:cNvPr id="7" name="Date Placeholder 6"/>
          <p:cNvSpPr>
            <a:spLocks noGrp="1"/>
          </p:cNvSpPr>
          <p:nvPr>
            <p:ph type="dt" sz="half" idx="10"/>
          </p:nvPr>
        </p:nvSpPr>
        <p:spPr/>
        <p:txBody>
          <a:bodyPr/>
          <a:lstStyle/>
          <a:p>
            <a:fld id="{6325FEFA-325D-4E29-8CE0-CC6B671EDD00}" type="datetime1">
              <a:rPr lang="nb-NO" smtClean="0"/>
              <a:pPr/>
              <a:t>10.07.2019</a:t>
            </a:fld>
            <a:endParaRPr lang="nb-NO"/>
          </a:p>
        </p:txBody>
      </p:sp>
      <p:sp>
        <p:nvSpPr>
          <p:cNvPr id="8" name="Slide Number Placeholder 7"/>
          <p:cNvSpPr>
            <a:spLocks noGrp="1"/>
          </p:cNvSpPr>
          <p:nvPr>
            <p:ph type="sldNum" sz="quarter" idx="11"/>
          </p:nvPr>
        </p:nvSpPr>
        <p:spPr/>
        <p:txBody>
          <a:bodyPr/>
          <a:lstStyle/>
          <a:p>
            <a:fld id="{261E7075-2C2A-48FB-BA64-2248520D9A0B}" type="slidenum">
              <a:rPr lang="nb-NO" smtClean="0"/>
              <a:pPr/>
              <a:t>5</a:t>
            </a:fld>
            <a:endParaRPr lang="nb-NO"/>
          </a:p>
        </p:txBody>
      </p:sp>
      <p:pic>
        <p:nvPicPr>
          <p:cNvPr id="14"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56951" y="2409790"/>
            <a:ext cx="4452245" cy="2398090"/>
          </a:xfrm>
        </p:spPr>
      </p:pic>
      <p:grpSp>
        <p:nvGrpSpPr>
          <p:cNvPr id="15" name="Group 14"/>
          <p:cNvGrpSpPr/>
          <p:nvPr/>
        </p:nvGrpSpPr>
        <p:grpSpPr>
          <a:xfrm>
            <a:off x="1481469" y="2526562"/>
            <a:ext cx="724437" cy="662877"/>
            <a:chOff x="1651120" y="2783096"/>
            <a:chExt cx="724437" cy="662877"/>
          </a:xfrm>
        </p:grpSpPr>
        <p:cxnSp>
          <p:nvCxnSpPr>
            <p:cNvPr id="16" name="Straight Arrow Connector 15"/>
            <p:cNvCxnSpPr/>
            <p:nvPr/>
          </p:nvCxnSpPr>
          <p:spPr>
            <a:xfrm>
              <a:off x="1651120" y="3393247"/>
              <a:ext cx="57637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flipV="1">
              <a:off x="1698791" y="2881876"/>
              <a:ext cx="723" cy="5640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1698791" y="2783096"/>
              <a:ext cx="324128" cy="307777"/>
            </a:xfrm>
            <a:prstGeom prst="rect">
              <a:avLst/>
            </a:prstGeom>
            <a:noFill/>
          </p:spPr>
          <p:txBody>
            <a:bodyPr wrap="none" rtlCol="0">
              <a:spAutoFit/>
            </a:bodyPr>
            <a:lstStyle/>
            <a:p>
              <a:r>
                <a:rPr lang="en-US" sz="1400" dirty="0" smtClean="0"/>
                <a:t>x</a:t>
              </a:r>
              <a:r>
                <a:rPr lang="en-US" sz="1400" baseline="-25000" dirty="0" smtClean="0"/>
                <a:t>2</a:t>
              </a:r>
              <a:endParaRPr lang="da-DK" sz="1400" baseline="-25000" dirty="0"/>
            </a:p>
          </p:txBody>
        </p:sp>
        <p:sp>
          <p:nvSpPr>
            <p:cNvPr id="19" name="TextBox 18"/>
            <p:cNvSpPr txBox="1"/>
            <p:nvPr/>
          </p:nvSpPr>
          <p:spPr>
            <a:xfrm>
              <a:off x="2051429" y="3090873"/>
              <a:ext cx="324128" cy="307777"/>
            </a:xfrm>
            <a:prstGeom prst="rect">
              <a:avLst/>
            </a:prstGeom>
            <a:noFill/>
          </p:spPr>
          <p:txBody>
            <a:bodyPr wrap="none" rtlCol="0">
              <a:spAutoFit/>
            </a:bodyPr>
            <a:lstStyle/>
            <a:p>
              <a:r>
                <a:rPr lang="en-US" sz="1400" dirty="0" smtClean="0"/>
                <a:t>x</a:t>
              </a:r>
              <a:r>
                <a:rPr lang="en-US" sz="1400" baseline="-25000" dirty="0" smtClean="0"/>
                <a:t>1</a:t>
              </a:r>
              <a:endParaRPr lang="da-DK" sz="1400" baseline="-25000" dirty="0"/>
            </a:p>
          </p:txBody>
        </p:sp>
      </p:grpSp>
      <p:pic>
        <p:nvPicPr>
          <p:cNvPr id="13" name="logohide2"/>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
        <p:nvSpPr>
          <p:cNvPr id="20" name="Text Placeholder 27"/>
          <p:cNvSpPr txBox="1">
            <a:spLocks/>
          </p:cNvSpPr>
          <p:nvPr/>
        </p:nvSpPr>
        <p:spPr>
          <a:xfrm>
            <a:off x="3549058" y="4117423"/>
            <a:ext cx="464770" cy="34927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800" b="0" baseline="30000" dirty="0" smtClean="0"/>
              <a:t>ˆ</a:t>
            </a:r>
            <a:endParaRPr lang="da-DK" sz="1800" b="0" baseline="30000" dirty="0"/>
          </a:p>
        </p:txBody>
      </p:sp>
      <p:sp>
        <p:nvSpPr>
          <p:cNvPr id="21" name="Text Placeholder 27"/>
          <p:cNvSpPr txBox="1">
            <a:spLocks/>
          </p:cNvSpPr>
          <p:nvPr/>
        </p:nvSpPr>
        <p:spPr>
          <a:xfrm>
            <a:off x="3701458" y="4269823"/>
            <a:ext cx="464770" cy="34927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da-DK" sz="1800" b="0" baseline="30000" dirty="0"/>
          </a:p>
        </p:txBody>
      </p:sp>
      <p:sp>
        <p:nvSpPr>
          <p:cNvPr id="6" name="Text Placeholder 5"/>
          <p:cNvSpPr>
            <a:spLocks noGrp="1"/>
          </p:cNvSpPr>
          <p:nvPr>
            <p:ph type="body" sz="quarter" idx="3"/>
          </p:nvPr>
        </p:nvSpPr>
        <p:spPr/>
        <p:txBody>
          <a:bodyPr/>
          <a:lstStyle/>
          <a:p>
            <a:endParaRPr lang="da-DK"/>
          </a:p>
        </p:txBody>
      </p:sp>
      <p:sp>
        <p:nvSpPr>
          <p:cNvPr id="22" name="Text Placeholder 27"/>
          <p:cNvSpPr txBox="1">
            <a:spLocks/>
          </p:cNvSpPr>
          <p:nvPr/>
        </p:nvSpPr>
        <p:spPr>
          <a:xfrm>
            <a:off x="3283073" y="3088972"/>
            <a:ext cx="464770" cy="34927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800" b="0" baseline="30000" dirty="0" smtClean="0"/>
              <a:t>ˆ</a:t>
            </a:r>
            <a:endParaRPr lang="da-DK" sz="1800" b="0" baseline="30000" dirty="0"/>
          </a:p>
        </p:txBody>
      </p:sp>
    </p:spTree>
    <p:extLst>
      <p:ext uri="{BB962C8B-B14F-4D97-AF65-F5344CB8AC3E}">
        <p14:creationId xmlns:p14="http://schemas.microsoft.com/office/powerpoint/2010/main" val="4083811840"/>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Controlling the formation of multiple cracks</a:t>
            </a:r>
            <a:endParaRPr lang="da-DK" dirty="0"/>
          </a:p>
        </p:txBody>
      </p:sp>
      <p:sp>
        <p:nvSpPr>
          <p:cNvPr id="3" name="Text Placeholder 2"/>
          <p:cNvSpPr>
            <a:spLocks noGrp="1"/>
          </p:cNvSpPr>
          <p:nvPr>
            <p:ph type="body" idx="1"/>
          </p:nvPr>
        </p:nvSpPr>
        <p:spPr>
          <a:xfrm>
            <a:off x="782363" y="5011392"/>
            <a:ext cx="5157787" cy="415716"/>
          </a:xfrm>
        </p:spPr>
        <p:txBody>
          <a:bodyPr>
            <a:normAutofit/>
          </a:bodyPr>
          <a:lstStyle/>
          <a:p>
            <a:r>
              <a:rPr lang="en-US" sz="1800" b="0" dirty="0"/>
              <a:t>Multiple crack formation in composite structure</a:t>
            </a:r>
            <a:r>
              <a:rPr lang="en-US" sz="1800" b="0" dirty="0" smtClean="0"/>
              <a:t>.</a:t>
            </a:r>
            <a:endParaRPr lang="da-DK" sz="1800" b="0" dirty="0"/>
          </a:p>
        </p:txBody>
      </p:sp>
      <p:sp>
        <p:nvSpPr>
          <p:cNvPr id="5" name="Text Placeholder 4"/>
          <p:cNvSpPr>
            <a:spLocks noGrp="1"/>
          </p:cNvSpPr>
          <p:nvPr>
            <p:ph type="body" sz="quarter" idx="3"/>
          </p:nvPr>
        </p:nvSpPr>
        <p:spPr>
          <a:xfrm>
            <a:off x="6045316" y="5011392"/>
            <a:ext cx="5879432" cy="1114663"/>
          </a:xfrm>
        </p:spPr>
        <p:txBody>
          <a:bodyPr>
            <a:noAutofit/>
          </a:bodyPr>
          <a:lstStyle/>
          <a:p>
            <a:pPr>
              <a:lnSpc>
                <a:spcPct val="100000"/>
              </a:lnSpc>
            </a:pPr>
            <a:r>
              <a:rPr lang="en-US" sz="1800" b="0" dirty="0"/>
              <a:t>Cohesive law requirement for multiple crack formation:</a:t>
            </a:r>
          </a:p>
          <a:p>
            <a:pPr>
              <a:lnSpc>
                <a:spcPct val="100000"/>
              </a:lnSpc>
            </a:pPr>
            <a:r>
              <a:rPr lang="en-US" sz="1800" b="0" dirty="0"/>
              <a:t>Peak strength in </a:t>
            </a:r>
            <a:r>
              <a:rPr lang="en-US" sz="1800" b="0" dirty="0" smtClean="0"/>
              <a:t>x</a:t>
            </a:r>
            <a:r>
              <a:rPr lang="en-US" sz="1800" b="0" baseline="-25000" dirty="0" smtClean="0"/>
              <a:t>2</a:t>
            </a:r>
            <a:r>
              <a:rPr lang="en-US" sz="1800" b="0" dirty="0" smtClean="0"/>
              <a:t> </a:t>
            </a:r>
            <a:r>
              <a:rPr lang="en-US" sz="1800" b="0" dirty="0"/>
              <a:t>direction must be lower in secondary crack plane</a:t>
            </a:r>
            <a:r>
              <a:rPr lang="en-US" sz="1800" b="0" dirty="0" smtClean="0"/>
              <a:t>.</a:t>
            </a:r>
            <a:endParaRPr lang="da-DK" sz="1800" b="0" dirty="0"/>
          </a:p>
        </p:txBody>
      </p:sp>
      <p:sp>
        <p:nvSpPr>
          <p:cNvPr id="7" name="Date Placeholder 6"/>
          <p:cNvSpPr>
            <a:spLocks noGrp="1"/>
          </p:cNvSpPr>
          <p:nvPr>
            <p:ph type="dt" sz="half" idx="10"/>
          </p:nvPr>
        </p:nvSpPr>
        <p:spPr/>
        <p:txBody>
          <a:bodyPr/>
          <a:lstStyle/>
          <a:p>
            <a:fld id="{6325FEFA-325D-4E29-8CE0-CC6B671EDD00}" type="datetime1">
              <a:rPr lang="nb-NO" smtClean="0"/>
              <a:pPr/>
              <a:t>10.07.2019</a:t>
            </a:fld>
            <a:endParaRPr lang="nb-NO"/>
          </a:p>
        </p:txBody>
      </p:sp>
      <p:sp>
        <p:nvSpPr>
          <p:cNvPr id="8" name="Slide Number Placeholder 7"/>
          <p:cNvSpPr>
            <a:spLocks noGrp="1"/>
          </p:cNvSpPr>
          <p:nvPr>
            <p:ph type="sldNum" sz="quarter" idx="11"/>
          </p:nvPr>
        </p:nvSpPr>
        <p:spPr/>
        <p:txBody>
          <a:bodyPr/>
          <a:lstStyle/>
          <a:p>
            <a:fld id="{261E7075-2C2A-48FB-BA64-2248520D9A0B}" type="slidenum">
              <a:rPr lang="nb-NO" smtClean="0"/>
              <a:pPr/>
              <a:t>6</a:t>
            </a:fld>
            <a:endParaRPr lang="nb-NO"/>
          </a:p>
        </p:txBody>
      </p:sp>
      <p:pic>
        <p:nvPicPr>
          <p:cNvPr id="11" name="Content Placeholder 10"/>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7059058" y="1925793"/>
            <a:ext cx="3258623" cy="3085599"/>
          </a:xfrm>
          <a:prstGeom prst="rect">
            <a:avLst/>
          </a:prstGeom>
        </p:spPr>
      </p:pic>
      <p:grpSp>
        <p:nvGrpSpPr>
          <p:cNvPr id="15" name="Group 14"/>
          <p:cNvGrpSpPr/>
          <p:nvPr/>
        </p:nvGrpSpPr>
        <p:grpSpPr>
          <a:xfrm>
            <a:off x="1481469" y="2526562"/>
            <a:ext cx="724437" cy="662877"/>
            <a:chOff x="1651120" y="2783096"/>
            <a:chExt cx="724437" cy="662877"/>
          </a:xfrm>
        </p:grpSpPr>
        <p:cxnSp>
          <p:nvCxnSpPr>
            <p:cNvPr id="16" name="Straight Arrow Connector 15"/>
            <p:cNvCxnSpPr/>
            <p:nvPr/>
          </p:nvCxnSpPr>
          <p:spPr>
            <a:xfrm>
              <a:off x="1651120" y="3393247"/>
              <a:ext cx="57637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flipV="1">
              <a:off x="1698791" y="2881876"/>
              <a:ext cx="723" cy="5640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1698791" y="2783096"/>
              <a:ext cx="324128" cy="307777"/>
            </a:xfrm>
            <a:prstGeom prst="rect">
              <a:avLst/>
            </a:prstGeom>
            <a:noFill/>
          </p:spPr>
          <p:txBody>
            <a:bodyPr wrap="none" rtlCol="0">
              <a:spAutoFit/>
            </a:bodyPr>
            <a:lstStyle/>
            <a:p>
              <a:r>
                <a:rPr lang="en-US" sz="1400" dirty="0" smtClean="0"/>
                <a:t>x</a:t>
              </a:r>
              <a:r>
                <a:rPr lang="en-US" sz="1400" baseline="-25000" dirty="0" smtClean="0"/>
                <a:t>2</a:t>
              </a:r>
              <a:endParaRPr lang="da-DK" sz="1400" baseline="-25000" dirty="0"/>
            </a:p>
          </p:txBody>
        </p:sp>
        <p:sp>
          <p:nvSpPr>
            <p:cNvPr id="19" name="TextBox 18"/>
            <p:cNvSpPr txBox="1"/>
            <p:nvPr/>
          </p:nvSpPr>
          <p:spPr>
            <a:xfrm>
              <a:off x="2051429" y="3090873"/>
              <a:ext cx="324128" cy="307777"/>
            </a:xfrm>
            <a:prstGeom prst="rect">
              <a:avLst/>
            </a:prstGeom>
            <a:noFill/>
          </p:spPr>
          <p:txBody>
            <a:bodyPr wrap="none" rtlCol="0">
              <a:spAutoFit/>
            </a:bodyPr>
            <a:lstStyle/>
            <a:p>
              <a:r>
                <a:rPr lang="en-US" sz="1400" dirty="0" smtClean="0"/>
                <a:t>x</a:t>
              </a:r>
              <a:r>
                <a:rPr lang="en-US" sz="1400" baseline="-25000" dirty="0" smtClean="0"/>
                <a:t>1</a:t>
              </a:r>
              <a:endParaRPr lang="da-DK" sz="1400" baseline="-25000" dirty="0"/>
            </a:p>
          </p:txBody>
        </p:sp>
      </p:grpSp>
      <p:grpSp>
        <p:nvGrpSpPr>
          <p:cNvPr id="20" name="Group 19"/>
          <p:cNvGrpSpPr/>
          <p:nvPr/>
        </p:nvGrpSpPr>
        <p:grpSpPr>
          <a:xfrm>
            <a:off x="839788" y="2534793"/>
            <a:ext cx="4469421" cy="2480358"/>
            <a:chOff x="5725927" y="2660186"/>
            <a:chExt cx="4469421" cy="2480358"/>
          </a:xfrm>
        </p:grpSpPr>
        <p:pic>
          <p:nvPicPr>
            <p:cNvPr id="21" name="Content Placeholder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5927" y="2660186"/>
              <a:ext cx="4469421" cy="2480358"/>
            </a:xfrm>
            <a:prstGeom prst="rect">
              <a:avLst/>
            </a:prstGeom>
          </p:spPr>
        </p:pic>
        <p:grpSp>
          <p:nvGrpSpPr>
            <p:cNvPr id="22" name="Group 21"/>
            <p:cNvGrpSpPr/>
            <p:nvPr/>
          </p:nvGrpSpPr>
          <p:grpSpPr>
            <a:xfrm>
              <a:off x="6148265" y="2829684"/>
              <a:ext cx="724437" cy="662877"/>
              <a:chOff x="1651120" y="2783096"/>
              <a:chExt cx="724437" cy="662877"/>
            </a:xfrm>
          </p:grpSpPr>
          <p:cxnSp>
            <p:nvCxnSpPr>
              <p:cNvPr id="23" name="Straight Arrow Connector 22"/>
              <p:cNvCxnSpPr/>
              <p:nvPr/>
            </p:nvCxnSpPr>
            <p:spPr>
              <a:xfrm>
                <a:off x="1651120" y="3393247"/>
                <a:ext cx="57637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flipH="1" flipV="1">
                <a:off x="1698791" y="2881876"/>
                <a:ext cx="723" cy="5640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TextBox 24"/>
              <p:cNvSpPr txBox="1"/>
              <p:nvPr/>
            </p:nvSpPr>
            <p:spPr>
              <a:xfrm>
                <a:off x="1698791" y="2783096"/>
                <a:ext cx="324128" cy="307777"/>
              </a:xfrm>
              <a:prstGeom prst="rect">
                <a:avLst/>
              </a:prstGeom>
              <a:noFill/>
            </p:spPr>
            <p:txBody>
              <a:bodyPr wrap="none" rtlCol="0">
                <a:spAutoFit/>
              </a:bodyPr>
              <a:lstStyle/>
              <a:p>
                <a:r>
                  <a:rPr lang="en-US" sz="1400" dirty="0" smtClean="0"/>
                  <a:t>x</a:t>
                </a:r>
                <a:r>
                  <a:rPr lang="en-US" sz="1400" baseline="-25000" dirty="0" smtClean="0"/>
                  <a:t>2</a:t>
                </a:r>
                <a:endParaRPr lang="da-DK" sz="1400" baseline="-25000" dirty="0"/>
              </a:p>
            </p:txBody>
          </p:sp>
          <p:sp>
            <p:nvSpPr>
              <p:cNvPr id="26" name="TextBox 25"/>
              <p:cNvSpPr txBox="1"/>
              <p:nvPr/>
            </p:nvSpPr>
            <p:spPr>
              <a:xfrm>
                <a:off x="2051429" y="3090873"/>
                <a:ext cx="324128" cy="307777"/>
              </a:xfrm>
              <a:prstGeom prst="rect">
                <a:avLst/>
              </a:prstGeom>
              <a:noFill/>
            </p:spPr>
            <p:txBody>
              <a:bodyPr wrap="none" rtlCol="0">
                <a:spAutoFit/>
              </a:bodyPr>
              <a:lstStyle/>
              <a:p>
                <a:r>
                  <a:rPr lang="en-US" sz="1400" dirty="0" smtClean="0"/>
                  <a:t>x</a:t>
                </a:r>
                <a:r>
                  <a:rPr lang="en-US" sz="1400" baseline="-25000" dirty="0" smtClean="0"/>
                  <a:t>1</a:t>
                </a:r>
                <a:endParaRPr lang="da-DK" sz="1400" baseline="-25000" dirty="0"/>
              </a:p>
            </p:txBody>
          </p:sp>
        </p:grpSp>
      </p:grpSp>
      <p:pic>
        <p:nvPicPr>
          <p:cNvPr id="27" name="logohide2"/>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
        <p:nvSpPr>
          <p:cNvPr id="28" name="Text Placeholder 27"/>
          <p:cNvSpPr txBox="1">
            <a:spLocks/>
          </p:cNvSpPr>
          <p:nvPr/>
        </p:nvSpPr>
        <p:spPr>
          <a:xfrm>
            <a:off x="2986018" y="3270144"/>
            <a:ext cx="464770" cy="34927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800" b="0" baseline="30000" dirty="0" smtClean="0"/>
              <a:t>ˆ</a:t>
            </a:r>
            <a:endParaRPr lang="da-DK" sz="1800" b="0" baseline="30000" dirty="0"/>
          </a:p>
        </p:txBody>
      </p:sp>
      <p:sp>
        <p:nvSpPr>
          <p:cNvPr id="29" name="Text Placeholder 27"/>
          <p:cNvSpPr txBox="1">
            <a:spLocks/>
          </p:cNvSpPr>
          <p:nvPr/>
        </p:nvSpPr>
        <p:spPr>
          <a:xfrm>
            <a:off x="3401420" y="4123773"/>
            <a:ext cx="464770" cy="34927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800" b="0" baseline="30000" dirty="0" smtClean="0"/>
              <a:t>ˆ</a:t>
            </a:r>
            <a:endParaRPr lang="da-DK" sz="1800" b="0" baseline="30000" dirty="0"/>
          </a:p>
        </p:txBody>
      </p:sp>
      <p:sp>
        <p:nvSpPr>
          <p:cNvPr id="6" name="Rectangle 5"/>
          <p:cNvSpPr/>
          <p:nvPr/>
        </p:nvSpPr>
        <p:spPr>
          <a:xfrm>
            <a:off x="3134079" y="3253790"/>
            <a:ext cx="316709" cy="267285"/>
          </a:xfrm>
          <a:prstGeom prst="rect">
            <a:avLst/>
          </a:prstGeom>
          <a:solidFill>
            <a:srgbClr val="62A9D4">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8" name="Rectangle 47"/>
          <p:cNvSpPr/>
          <p:nvPr/>
        </p:nvSpPr>
        <p:spPr>
          <a:xfrm>
            <a:off x="3566982" y="4106207"/>
            <a:ext cx="316709" cy="267285"/>
          </a:xfrm>
          <a:prstGeom prst="rect">
            <a:avLst/>
          </a:prstGeom>
          <a:solidFill>
            <a:schemeClr val="accent5">
              <a:lumMod val="60000"/>
              <a:lumOff val="40000"/>
              <a:alpha val="3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9" name="Group 8"/>
          <p:cNvGrpSpPr/>
          <p:nvPr/>
        </p:nvGrpSpPr>
        <p:grpSpPr>
          <a:xfrm>
            <a:off x="6937312" y="1979363"/>
            <a:ext cx="642048" cy="1663864"/>
            <a:chOff x="6937312" y="1979363"/>
            <a:chExt cx="642048" cy="1663864"/>
          </a:xfrm>
        </p:grpSpPr>
        <p:sp>
          <p:nvSpPr>
            <p:cNvPr id="30" name="Text Placeholder 27"/>
            <p:cNvSpPr txBox="1">
              <a:spLocks/>
            </p:cNvSpPr>
            <p:nvPr/>
          </p:nvSpPr>
          <p:spPr>
            <a:xfrm>
              <a:off x="7041557" y="3293957"/>
              <a:ext cx="464770" cy="34927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800" b="0" baseline="30000" dirty="0" smtClean="0"/>
                <a:t>ˆ</a:t>
              </a:r>
              <a:endParaRPr lang="da-DK" sz="1800" b="0" baseline="30000" dirty="0"/>
            </a:p>
          </p:txBody>
        </p:sp>
        <p:sp>
          <p:nvSpPr>
            <p:cNvPr id="31" name="Text Placeholder 27"/>
            <p:cNvSpPr txBox="1">
              <a:spLocks/>
            </p:cNvSpPr>
            <p:nvPr/>
          </p:nvSpPr>
          <p:spPr>
            <a:xfrm>
              <a:off x="7041557" y="2526562"/>
              <a:ext cx="464770" cy="34927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800" b="0" baseline="30000" dirty="0" smtClean="0"/>
                <a:t>ˆ</a:t>
              </a:r>
              <a:endParaRPr lang="da-DK" sz="1800" b="0" baseline="30000" dirty="0"/>
            </a:p>
          </p:txBody>
        </p:sp>
        <p:sp>
          <p:nvSpPr>
            <p:cNvPr id="39" name="Text Placeholder 27"/>
            <p:cNvSpPr txBox="1">
              <a:spLocks/>
            </p:cNvSpPr>
            <p:nvPr/>
          </p:nvSpPr>
          <p:spPr>
            <a:xfrm>
              <a:off x="6937312" y="1979363"/>
              <a:ext cx="464770" cy="34927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800" b="0" baseline="30000" dirty="0" smtClean="0"/>
                <a:t>ˆ</a:t>
              </a:r>
              <a:endParaRPr lang="da-DK" sz="1800" b="0" baseline="30000" dirty="0"/>
            </a:p>
          </p:txBody>
        </p:sp>
        <p:sp>
          <p:nvSpPr>
            <p:cNvPr id="47" name="Rectangle 46"/>
            <p:cNvSpPr/>
            <p:nvPr/>
          </p:nvSpPr>
          <p:spPr>
            <a:xfrm>
              <a:off x="7169697" y="2450266"/>
              <a:ext cx="409663" cy="384073"/>
            </a:xfrm>
            <a:prstGeom prst="rect">
              <a:avLst/>
            </a:prstGeom>
            <a:solidFill>
              <a:srgbClr val="62A9D4">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9" name="Rectangle 48"/>
            <p:cNvSpPr/>
            <p:nvPr/>
          </p:nvSpPr>
          <p:spPr>
            <a:xfrm>
              <a:off x="7169697" y="3201307"/>
              <a:ext cx="409663" cy="418107"/>
            </a:xfrm>
            <a:prstGeom prst="rect">
              <a:avLst/>
            </a:prstGeom>
            <a:solidFill>
              <a:schemeClr val="accent5">
                <a:lumMod val="60000"/>
                <a:lumOff val="40000"/>
                <a:alpha val="3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Tree>
    <p:extLst>
      <p:ext uri="{BB962C8B-B14F-4D97-AF65-F5344CB8AC3E}">
        <p14:creationId xmlns:p14="http://schemas.microsoft.com/office/powerpoint/2010/main" val="328701589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Controlling the formation of multiple cracks</a:t>
            </a:r>
            <a:endParaRPr lang="da-DK" dirty="0"/>
          </a:p>
        </p:txBody>
      </p:sp>
      <p:sp>
        <p:nvSpPr>
          <p:cNvPr id="7" name="Date Placeholder 6"/>
          <p:cNvSpPr>
            <a:spLocks noGrp="1"/>
          </p:cNvSpPr>
          <p:nvPr>
            <p:ph type="dt" sz="half" idx="10"/>
          </p:nvPr>
        </p:nvSpPr>
        <p:spPr/>
        <p:txBody>
          <a:bodyPr/>
          <a:lstStyle/>
          <a:p>
            <a:fld id="{6325FEFA-325D-4E29-8CE0-CC6B671EDD00}" type="datetime1">
              <a:rPr lang="nb-NO" smtClean="0"/>
              <a:pPr/>
              <a:t>10.07.2019</a:t>
            </a:fld>
            <a:endParaRPr lang="nb-NO"/>
          </a:p>
        </p:txBody>
      </p:sp>
      <p:sp>
        <p:nvSpPr>
          <p:cNvPr id="8" name="Slide Number Placeholder 7"/>
          <p:cNvSpPr>
            <a:spLocks noGrp="1"/>
          </p:cNvSpPr>
          <p:nvPr>
            <p:ph type="sldNum" sz="quarter" idx="11"/>
          </p:nvPr>
        </p:nvSpPr>
        <p:spPr/>
        <p:txBody>
          <a:bodyPr/>
          <a:lstStyle/>
          <a:p>
            <a:fld id="{261E7075-2C2A-48FB-BA64-2248520D9A0B}" type="slidenum">
              <a:rPr lang="nb-NO" smtClean="0"/>
              <a:pPr/>
              <a:t>7</a:t>
            </a:fld>
            <a:endParaRPr lang="nb-NO"/>
          </a:p>
        </p:txBody>
      </p:sp>
      <p:sp>
        <p:nvSpPr>
          <p:cNvPr id="4" name="Content Placeholder 3"/>
          <p:cNvSpPr>
            <a:spLocks noGrp="1"/>
          </p:cNvSpPr>
          <p:nvPr>
            <p:ph sz="half" idx="2"/>
          </p:nvPr>
        </p:nvSpPr>
        <p:spPr>
          <a:xfrm>
            <a:off x="839788" y="2160170"/>
            <a:ext cx="5157787" cy="3684588"/>
          </a:xfrm>
        </p:spPr>
        <p:txBody>
          <a:bodyPr/>
          <a:lstStyle/>
          <a:p>
            <a:r>
              <a:rPr lang="en-US" dirty="0" smtClean="0"/>
              <a:t>Teflon/PTFE tape</a:t>
            </a:r>
          </a:p>
          <a:p>
            <a:pPr lvl="1"/>
            <a:r>
              <a:rPr lang="en-US" dirty="0" smtClean="0"/>
              <a:t>Physical barrier</a:t>
            </a:r>
          </a:p>
          <a:p>
            <a:pPr lvl="1"/>
            <a:r>
              <a:rPr lang="en-US" dirty="0" smtClean="0"/>
              <a:t>Prevents </a:t>
            </a:r>
            <a:r>
              <a:rPr lang="en-US" dirty="0" err="1" smtClean="0"/>
              <a:t>fibre</a:t>
            </a:r>
            <a:r>
              <a:rPr lang="en-US" dirty="0" smtClean="0"/>
              <a:t> bridging</a:t>
            </a:r>
          </a:p>
          <a:p>
            <a:pPr lvl="1"/>
            <a:r>
              <a:rPr lang="en-US" dirty="0" smtClean="0"/>
              <a:t>Zero </a:t>
            </a:r>
            <a:r>
              <a:rPr lang="en-US" dirty="0" err="1" smtClean="0"/>
              <a:t>interlaminar</a:t>
            </a:r>
            <a:r>
              <a:rPr lang="en-US" dirty="0" smtClean="0"/>
              <a:t> strength</a:t>
            </a:r>
          </a:p>
          <a:p>
            <a:r>
              <a:rPr lang="en-US" dirty="0" smtClean="0"/>
              <a:t>Perforated PTFE tape</a:t>
            </a:r>
          </a:p>
          <a:p>
            <a:r>
              <a:rPr lang="en-US" dirty="0" smtClean="0"/>
              <a:t>Plasma treatment in He/CF</a:t>
            </a:r>
            <a:r>
              <a:rPr lang="en-US" baseline="-25000" dirty="0" smtClean="0"/>
              <a:t>4</a:t>
            </a:r>
          </a:p>
          <a:p>
            <a:pPr lvl="1"/>
            <a:r>
              <a:rPr lang="en-US" dirty="0" smtClean="0"/>
              <a:t>Introduction of fluorine</a:t>
            </a:r>
          </a:p>
          <a:p>
            <a:pPr lvl="1"/>
            <a:r>
              <a:rPr lang="en-US" dirty="0" smtClean="0"/>
              <a:t>Controlled ‘mild’ PTFE like </a:t>
            </a:r>
            <a:r>
              <a:rPr lang="en-US" dirty="0" err="1" smtClean="0"/>
              <a:t>behaviour</a:t>
            </a:r>
            <a:endParaRPr lang="da-DK" dirty="0"/>
          </a:p>
        </p:txBody>
      </p:sp>
      <p:pic>
        <p:nvPicPr>
          <p:cNvPr id="6" name="logohide2"/>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236172969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Atmospheric pressure plasmas</a:t>
            </a:r>
            <a:endParaRPr lang="da-DK" dirty="0"/>
          </a:p>
        </p:txBody>
      </p:sp>
      <p:sp>
        <p:nvSpPr>
          <p:cNvPr id="3" name="Text Placeholder 2"/>
          <p:cNvSpPr>
            <a:spLocks noGrp="1"/>
          </p:cNvSpPr>
          <p:nvPr>
            <p:ph type="body" idx="1"/>
          </p:nvPr>
        </p:nvSpPr>
        <p:spPr>
          <a:xfrm>
            <a:off x="394282" y="1808077"/>
            <a:ext cx="5547218" cy="702154"/>
          </a:xfrm>
        </p:spPr>
        <p:txBody>
          <a:bodyPr anchor="t">
            <a:normAutofit/>
          </a:bodyPr>
          <a:lstStyle/>
          <a:p>
            <a:r>
              <a:rPr lang="en-GB" altLang="da-DK" dirty="0">
                <a:ea typeface="Verdana" pitchFamily="34" charset="0"/>
                <a:cs typeface="Verdana" pitchFamily="34" charset="0"/>
              </a:rPr>
              <a:t>Characteristics of low temperature </a:t>
            </a:r>
            <a:r>
              <a:rPr lang="en-GB" altLang="da-DK" dirty="0" smtClean="0">
                <a:ea typeface="Verdana" pitchFamily="34" charset="0"/>
                <a:cs typeface="Verdana" pitchFamily="34" charset="0"/>
              </a:rPr>
              <a:t>plasma</a:t>
            </a:r>
            <a:endParaRPr lang="en-GB" altLang="da-DK" dirty="0">
              <a:ea typeface="Verdana" pitchFamily="34" charset="0"/>
              <a:cs typeface="Verdana" pitchFamily="34" charset="0"/>
            </a:endParaRPr>
          </a:p>
        </p:txBody>
      </p:sp>
      <p:sp>
        <p:nvSpPr>
          <p:cNvPr id="4" name="Content Placeholder 3"/>
          <p:cNvSpPr>
            <a:spLocks noGrp="1"/>
          </p:cNvSpPr>
          <p:nvPr>
            <p:ph sz="half" idx="2"/>
          </p:nvPr>
        </p:nvSpPr>
        <p:spPr>
          <a:xfrm>
            <a:off x="500033" y="2505075"/>
            <a:ext cx="5157787" cy="3684588"/>
          </a:xfrm>
        </p:spPr>
        <p:txBody>
          <a:bodyPr/>
          <a:lstStyle/>
          <a:p>
            <a:r>
              <a:rPr lang="en-US" sz="2000" dirty="0" smtClean="0"/>
              <a:t>High </a:t>
            </a:r>
            <a:r>
              <a:rPr lang="en-US" sz="2000" dirty="0"/>
              <a:t>treatment effect </a:t>
            </a:r>
          </a:p>
          <a:p>
            <a:r>
              <a:rPr lang="en-US" sz="2000" dirty="0"/>
              <a:t>Bulk property unchanged</a:t>
            </a:r>
          </a:p>
          <a:p>
            <a:r>
              <a:rPr lang="en-US" sz="2000" dirty="0"/>
              <a:t>Easily generated at low pressures, but also possible at </a:t>
            </a:r>
            <a:r>
              <a:rPr lang="en-US" sz="2000" dirty="0">
                <a:solidFill>
                  <a:srgbClr val="62A9D4"/>
                </a:solidFill>
              </a:rPr>
              <a:t>atmospheric </a:t>
            </a:r>
            <a:r>
              <a:rPr lang="en-US" sz="2000" dirty="0" smtClean="0">
                <a:solidFill>
                  <a:srgbClr val="62A9D4"/>
                </a:solidFill>
              </a:rPr>
              <a:t>pressure</a:t>
            </a:r>
            <a:endParaRPr lang="en-US" sz="2000" dirty="0" smtClean="0"/>
          </a:p>
          <a:p>
            <a:endParaRPr lang="en-US" sz="2000" dirty="0"/>
          </a:p>
          <a:p>
            <a:endParaRPr lang="da-DK" dirty="0"/>
          </a:p>
        </p:txBody>
      </p:sp>
      <p:sp>
        <p:nvSpPr>
          <p:cNvPr id="5" name="Text Placeholder 4"/>
          <p:cNvSpPr>
            <a:spLocks noGrp="1"/>
          </p:cNvSpPr>
          <p:nvPr>
            <p:ph type="body" sz="quarter" idx="3"/>
          </p:nvPr>
        </p:nvSpPr>
        <p:spPr>
          <a:xfrm>
            <a:off x="6172199" y="1802921"/>
            <a:ext cx="5471719" cy="702154"/>
          </a:xfrm>
        </p:spPr>
        <p:txBody>
          <a:bodyPr anchor="t">
            <a:normAutofit/>
          </a:bodyPr>
          <a:lstStyle/>
          <a:p>
            <a:r>
              <a:rPr lang="en-GB" altLang="da-DK" dirty="0">
                <a:ea typeface="Verdana" pitchFamily="34" charset="0"/>
                <a:cs typeface="Verdana" pitchFamily="34" charset="0"/>
              </a:rPr>
              <a:t>Surface modification </a:t>
            </a:r>
            <a:r>
              <a:rPr lang="en-GB" altLang="da-DK" dirty="0" smtClean="0">
                <a:ea typeface="Verdana" pitchFamily="34" charset="0"/>
                <a:cs typeface="Verdana" pitchFamily="34" charset="0"/>
              </a:rPr>
              <a:t>with He/CF</a:t>
            </a:r>
            <a:r>
              <a:rPr lang="en-GB" altLang="da-DK" baseline="-25000" dirty="0" smtClean="0">
                <a:ea typeface="Verdana" pitchFamily="34" charset="0"/>
                <a:cs typeface="Verdana" pitchFamily="34" charset="0"/>
              </a:rPr>
              <a:t>4</a:t>
            </a:r>
            <a:r>
              <a:rPr lang="en-GB" altLang="da-DK" dirty="0" smtClean="0">
                <a:ea typeface="Verdana" pitchFamily="34" charset="0"/>
                <a:cs typeface="Verdana" pitchFamily="34" charset="0"/>
              </a:rPr>
              <a:t> plasma</a:t>
            </a:r>
            <a:endParaRPr lang="en-GB" altLang="da-DK" dirty="0">
              <a:ea typeface="Verdana" pitchFamily="34" charset="0"/>
              <a:cs typeface="Verdana" pitchFamily="34" charset="0"/>
            </a:endParaRPr>
          </a:p>
        </p:txBody>
      </p:sp>
      <p:sp>
        <p:nvSpPr>
          <p:cNvPr id="6" name="Content Placeholder 5"/>
          <p:cNvSpPr>
            <a:spLocks noGrp="1"/>
          </p:cNvSpPr>
          <p:nvPr>
            <p:ph sz="quarter" idx="4"/>
          </p:nvPr>
        </p:nvSpPr>
        <p:spPr/>
        <p:txBody>
          <a:bodyPr/>
          <a:lstStyle/>
          <a:p>
            <a:r>
              <a:rPr lang="en-US" sz="2000" dirty="0"/>
              <a:t>Surface </a:t>
            </a:r>
            <a:r>
              <a:rPr lang="en-US" sz="2000" dirty="0">
                <a:solidFill>
                  <a:srgbClr val="62A9D4"/>
                </a:solidFill>
              </a:rPr>
              <a:t>cleaning</a:t>
            </a:r>
            <a:r>
              <a:rPr lang="en-US" sz="2000" dirty="0"/>
              <a:t> and weak domain elimination</a:t>
            </a:r>
          </a:p>
          <a:p>
            <a:r>
              <a:rPr lang="en-US" sz="2000" dirty="0"/>
              <a:t>Mechanical interlocking due to </a:t>
            </a:r>
            <a:r>
              <a:rPr lang="en-US" sz="2000" dirty="0" smtClean="0">
                <a:solidFill>
                  <a:srgbClr val="62A9D4"/>
                </a:solidFill>
              </a:rPr>
              <a:t>roughening</a:t>
            </a:r>
          </a:p>
          <a:p>
            <a:r>
              <a:rPr lang="en-US" sz="2000" dirty="0" smtClean="0"/>
              <a:t>Substitution of fluorine onto </a:t>
            </a:r>
            <a:r>
              <a:rPr lang="en-US" sz="2000" dirty="0" err="1" smtClean="0"/>
              <a:t>fibre</a:t>
            </a:r>
            <a:r>
              <a:rPr lang="en-US" sz="2000" dirty="0" smtClean="0"/>
              <a:t> sizing surface</a:t>
            </a:r>
          </a:p>
          <a:p>
            <a:pPr lvl="1"/>
            <a:r>
              <a:rPr lang="en-US" sz="1800" u="sng" dirty="0">
                <a:solidFill>
                  <a:srgbClr val="62A9D4"/>
                </a:solidFill>
              </a:rPr>
              <a:t>Decreased </a:t>
            </a:r>
            <a:r>
              <a:rPr lang="en-US" sz="1800" u="sng" dirty="0" smtClean="0">
                <a:solidFill>
                  <a:srgbClr val="62A9D4"/>
                </a:solidFill>
              </a:rPr>
              <a:t>wetting</a:t>
            </a:r>
            <a:endParaRPr lang="en-US" sz="1800" dirty="0">
              <a:solidFill>
                <a:srgbClr val="62A9D4"/>
              </a:solidFill>
            </a:endParaRPr>
          </a:p>
          <a:p>
            <a:r>
              <a:rPr lang="en-US" sz="2000" dirty="0" smtClean="0"/>
              <a:t>Localized treatment possible</a:t>
            </a:r>
            <a:endParaRPr lang="da-DK" sz="2000" dirty="0"/>
          </a:p>
        </p:txBody>
      </p:sp>
      <p:sp>
        <p:nvSpPr>
          <p:cNvPr id="7" name="Date Placeholder 6"/>
          <p:cNvSpPr>
            <a:spLocks noGrp="1"/>
          </p:cNvSpPr>
          <p:nvPr>
            <p:ph type="dt" sz="half" idx="10"/>
          </p:nvPr>
        </p:nvSpPr>
        <p:spPr/>
        <p:txBody>
          <a:bodyPr/>
          <a:lstStyle/>
          <a:p>
            <a:fld id="{6325FEFA-325D-4E29-8CE0-CC6B671EDD00}" type="datetime1">
              <a:rPr lang="nb-NO" smtClean="0"/>
              <a:pPr/>
              <a:t>10.07.2019</a:t>
            </a:fld>
            <a:endParaRPr lang="nb-NO"/>
          </a:p>
        </p:txBody>
      </p:sp>
      <p:sp>
        <p:nvSpPr>
          <p:cNvPr id="8" name="Slide Number Placeholder 7"/>
          <p:cNvSpPr>
            <a:spLocks noGrp="1"/>
          </p:cNvSpPr>
          <p:nvPr>
            <p:ph type="sldNum" sz="quarter" idx="11"/>
          </p:nvPr>
        </p:nvSpPr>
        <p:spPr/>
        <p:txBody>
          <a:bodyPr/>
          <a:lstStyle/>
          <a:p>
            <a:fld id="{261E7075-2C2A-48FB-BA64-2248520D9A0B}" type="slidenum">
              <a:rPr lang="nb-NO" smtClean="0"/>
              <a:pPr/>
              <a:t>8</a:t>
            </a:fld>
            <a:endParaRPr lang="nb-NO"/>
          </a:p>
        </p:txBody>
      </p:sp>
      <p:pic>
        <p:nvPicPr>
          <p:cNvPr id="9" name="logohide2"/>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3121720801"/>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8E8E6-5C70-4BE7-9966-D5210647446D}"/>
              </a:ext>
            </a:extLst>
          </p:cNvPr>
          <p:cNvSpPr>
            <a:spLocks noGrp="1"/>
          </p:cNvSpPr>
          <p:nvPr>
            <p:ph type="title"/>
          </p:nvPr>
        </p:nvSpPr>
        <p:spPr>
          <a:xfrm>
            <a:off x="839788" y="655609"/>
            <a:ext cx="9313503" cy="1009201"/>
          </a:xfrm>
        </p:spPr>
        <p:txBody>
          <a:bodyPr/>
          <a:lstStyle/>
          <a:p>
            <a:r>
              <a:rPr lang="nb-NO" dirty="0"/>
              <a:t>Atmospheric pressure </a:t>
            </a:r>
            <a:r>
              <a:rPr lang="nb-NO" dirty="0" smtClean="0"/>
              <a:t>plasma setup</a:t>
            </a:r>
            <a:endParaRPr lang="nb-NO" dirty="0"/>
          </a:p>
        </p:txBody>
      </p:sp>
      <p:sp>
        <p:nvSpPr>
          <p:cNvPr id="4" name="Date Placeholder 3">
            <a:extLst>
              <a:ext uri="{FF2B5EF4-FFF2-40B4-BE49-F238E27FC236}">
                <a16:creationId xmlns:a16="http://schemas.microsoft.com/office/drawing/2014/main" id="{B299AAF6-C61F-4852-94AB-139DF6100660}"/>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a:extLst>
              <a:ext uri="{FF2B5EF4-FFF2-40B4-BE49-F238E27FC236}">
                <a16:creationId xmlns:a16="http://schemas.microsoft.com/office/drawing/2014/main" id="{BCA836AB-CB69-4ED5-AA52-9912C81ED431}"/>
              </a:ext>
            </a:extLst>
          </p:cNvPr>
          <p:cNvSpPr>
            <a:spLocks noGrp="1"/>
          </p:cNvSpPr>
          <p:nvPr>
            <p:ph type="sldNum" sz="quarter" idx="11"/>
          </p:nvPr>
        </p:nvSpPr>
        <p:spPr/>
        <p:txBody>
          <a:bodyPr/>
          <a:lstStyle/>
          <a:p>
            <a:fld id="{261E7075-2C2A-48FB-BA64-2248520D9A0B}" type="slidenum">
              <a:rPr lang="nb-NO" smtClean="0"/>
              <a:pPr/>
              <a:t>9</a:t>
            </a:fld>
            <a:endParaRPr lang="nb-NO"/>
          </a:p>
        </p:txBody>
      </p:sp>
      <p:pic>
        <p:nvPicPr>
          <p:cNvPr id="11" name="logohide2"/>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pic>
        <p:nvPicPr>
          <p:cNvPr id="2" name="Content Placeholder 1"/>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60739" y="3837426"/>
            <a:ext cx="5607722" cy="1882732"/>
          </a:xfrm>
        </p:spPr>
      </p:pic>
      <p:sp>
        <p:nvSpPr>
          <p:cNvPr id="12" name="Text Placeholder 6">
            <a:extLst>
              <a:ext uri="{FF2B5EF4-FFF2-40B4-BE49-F238E27FC236}">
                <a16:creationId xmlns:a16="http://schemas.microsoft.com/office/drawing/2014/main" id="{4B268409-B60F-42DB-92F8-0942FBDA9B6F}"/>
              </a:ext>
            </a:extLst>
          </p:cNvPr>
          <p:cNvSpPr>
            <a:spLocks noGrp="1"/>
          </p:cNvSpPr>
          <p:nvPr>
            <p:ph type="body" idx="1"/>
          </p:nvPr>
        </p:nvSpPr>
        <p:spPr>
          <a:xfrm>
            <a:off x="6664551" y="5880989"/>
            <a:ext cx="5157787" cy="702154"/>
          </a:xfrm>
        </p:spPr>
        <p:txBody>
          <a:bodyPr anchor="t">
            <a:normAutofit/>
          </a:bodyPr>
          <a:lstStyle/>
          <a:p>
            <a:pPr algn="ctr"/>
            <a:r>
              <a:rPr kumimoji="1" lang="da-DK" altLang="ja-JP" sz="1800" b="0" dirty="0" err="1" smtClean="0">
                <a:ea typeface="ＭＳ Ｐゴシック" pitchFamily="34" charset="-128"/>
                <a:cs typeface="Times New Roman" pitchFamily="18" charset="0"/>
              </a:rPr>
              <a:t>Fig</a:t>
            </a:r>
            <a:r>
              <a:rPr kumimoji="1" lang="da-DK" altLang="ja-JP" sz="1800" b="0" dirty="0" smtClean="0">
                <a:ea typeface="ＭＳ Ｐゴシック" pitchFamily="34" charset="-128"/>
                <a:cs typeface="Times New Roman" pitchFamily="18" charset="0"/>
              </a:rPr>
              <a:t>: </a:t>
            </a:r>
            <a:r>
              <a:rPr kumimoji="1" lang="da-DK" altLang="ja-JP" sz="1800" b="0" dirty="0" err="1" smtClean="0">
                <a:ea typeface="ＭＳ Ｐゴシック" pitchFamily="34" charset="-128"/>
                <a:cs typeface="Times New Roman" pitchFamily="18" charset="0"/>
              </a:rPr>
              <a:t>Dielectric</a:t>
            </a:r>
            <a:r>
              <a:rPr kumimoji="1" lang="da-DK" altLang="ja-JP" sz="1800" b="0" dirty="0" smtClean="0">
                <a:ea typeface="ＭＳ Ｐゴシック" pitchFamily="34" charset="-128"/>
                <a:cs typeface="Times New Roman" pitchFamily="18" charset="0"/>
              </a:rPr>
              <a:t> </a:t>
            </a:r>
            <a:r>
              <a:rPr kumimoji="1" lang="da-DK" altLang="ja-JP" sz="1800" b="0" dirty="0">
                <a:ea typeface="ＭＳ Ｐゴシック" pitchFamily="34" charset="-128"/>
                <a:cs typeface="Times New Roman" pitchFamily="18" charset="0"/>
              </a:rPr>
              <a:t>Barrier Discharge (DBD</a:t>
            </a:r>
            <a:r>
              <a:rPr kumimoji="1" lang="da-DK" altLang="ja-JP" sz="1800" b="0" dirty="0" smtClean="0">
                <a:ea typeface="ＭＳ Ｐゴシック" pitchFamily="34" charset="-128"/>
                <a:cs typeface="Times New Roman" pitchFamily="18" charset="0"/>
              </a:rPr>
              <a:t>) </a:t>
            </a:r>
            <a:r>
              <a:rPr kumimoji="1" lang="da-DK" altLang="ja-JP" sz="1800" b="0" dirty="0" err="1" smtClean="0">
                <a:ea typeface="ＭＳ Ｐゴシック" pitchFamily="34" charset="-128"/>
                <a:cs typeface="Times New Roman" pitchFamily="18" charset="0"/>
              </a:rPr>
              <a:t>setup</a:t>
            </a:r>
            <a:endParaRPr kumimoji="1" lang="en-US" altLang="ja-JP" sz="1800" b="0" dirty="0">
              <a:ea typeface="ＭＳ Ｐゴシック" pitchFamily="34" charset="-128"/>
              <a:cs typeface="Times New Roman" pitchFamily="18"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3788331551"/>
              </p:ext>
            </p:extLst>
          </p:nvPr>
        </p:nvGraphicFramePr>
        <p:xfrm>
          <a:off x="839788" y="2033110"/>
          <a:ext cx="5232033" cy="3037840"/>
        </p:xfrm>
        <a:graphic>
          <a:graphicData uri="http://schemas.openxmlformats.org/drawingml/2006/table">
            <a:tbl>
              <a:tblPr firstRow="1" bandRow="1">
                <a:tableStyleId>{5940675A-B579-460E-94D1-54222C63F5DA}</a:tableStyleId>
              </a:tblPr>
              <a:tblGrid>
                <a:gridCol w="1815064">
                  <a:extLst>
                    <a:ext uri="{9D8B030D-6E8A-4147-A177-3AD203B41FA5}">
                      <a16:colId xmlns:a16="http://schemas.microsoft.com/office/drawing/2014/main" val="20000"/>
                    </a:ext>
                  </a:extLst>
                </a:gridCol>
                <a:gridCol w="3416969">
                  <a:extLst>
                    <a:ext uri="{9D8B030D-6E8A-4147-A177-3AD203B41FA5}">
                      <a16:colId xmlns:a16="http://schemas.microsoft.com/office/drawing/2014/main" val="20001"/>
                    </a:ext>
                  </a:extLst>
                </a:gridCol>
              </a:tblGrid>
              <a:tr h="431601">
                <a:tc>
                  <a:txBody>
                    <a:bodyPr/>
                    <a:lstStyle/>
                    <a:p>
                      <a:r>
                        <a:rPr lang="da-DK" dirty="0" err="1" smtClean="0"/>
                        <a:t>Specimen</a:t>
                      </a:r>
                      <a:endParaRPr lang="da-DK" dirty="0"/>
                    </a:p>
                  </a:txBody>
                  <a:tcPr/>
                </a:tc>
                <a:tc>
                  <a:txBody>
                    <a:bodyPr/>
                    <a:lstStyle/>
                    <a:p>
                      <a:r>
                        <a:rPr lang="en-US" dirty="0" smtClean="0"/>
                        <a:t>Commercial</a:t>
                      </a:r>
                      <a:r>
                        <a:rPr lang="en-US" baseline="0" dirty="0" smtClean="0"/>
                        <a:t> sized glass </a:t>
                      </a:r>
                      <a:r>
                        <a:rPr lang="en-US" baseline="0" dirty="0" err="1" smtClean="0"/>
                        <a:t>fibre</a:t>
                      </a:r>
                      <a:r>
                        <a:rPr lang="en-US" baseline="0" dirty="0" smtClean="0"/>
                        <a:t> bundles from UD fabric</a:t>
                      </a:r>
                    </a:p>
                    <a:p>
                      <a:r>
                        <a:rPr lang="en-US" baseline="0" dirty="0" smtClean="0"/>
                        <a:t>Approx. 60mm length</a:t>
                      </a:r>
                      <a:endParaRPr lang="da-DK" dirty="0"/>
                    </a:p>
                  </a:txBody>
                  <a:tcPr/>
                </a:tc>
                <a:extLst>
                  <a:ext uri="{0D108BD9-81ED-4DB2-BD59-A6C34878D82A}">
                    <a16:rowId xmlns:a16="http://schemas.microsoft.com/office/drawing/2014/main" val="10000"/>
                  </a:ext>
                </a:extLst>
              </a:tr>
              <a:tr h="370840">
                <a:tc>
                  <a:txBody>
                    <a:bodyPr/>
                    <a:lstStyle/>
                    <a:p>
                      <a:r>
                        <a:rPr lang="da-DK" dirty="0" smtClean="0"/>
                        <a:t>Plasma source</a:t>
                      </a:r>
                      <a:endParaRPr lang="da-DK" dirty="0"/>
                    </a:p>
                  </a:txBody>
                  <a:tcPr/>
                </a:tc>
                <a:tc>
                  <a:txBody>
                    <a:bodyPr/>
                    <a:lstStyle/>
                    <a:p>
                      <a:r>
                        <a:rPr lang="da-DK" b="1" dirty="0" err="1" smtClean="0"/>
                        <a:t>Dielectric</a:t>
                      </a:r>
                      <a:r>
                        <a:rPr lang="da-DK" b="1" baseline="0" dirty="0" smtClean="0"/>
                        <a:t> Barrier Discharge (DBD)</a:t>
                      </a:r>
                      <a:endParaRPr lang="da-DK" b="1" dirty="0"/>
                    </a:p>
                  </a:txBody>
                  <a:tcPr/>
                </a:tc>
                <a:extLst>
                  <a:ext uri="{0D108BD9-81ED-4DB2-BD59-A6C34878D82A}">
                    <a16:rowId xmlns:a16="http://schemas.microsoft.com/office/drawing/2014/main" val="10001"/>
                  </a:ext>
                </a:extLst>
              </a:tr>
              <a:tr h="370840">
                <a:tc>
                  <a:txBody>
                    <a:bodyPr/>
                    <a:lstStyle/>
                    <a:p>
                      <a:r>
                        <a:rPr lang="da-DK" dirty="0" smtClean="0"/>
                        <a:t>Power [W]</a:t>
                      </a:r>
                      <a:endParaRPr lang="da-DK" dirty="0"/>
                    </a:p>
                  </a:txBody>
                  <a:tcPr/>
                </a:tc>
                <a:tc>
                  <a:txBody>
                    <a:bodyPr/>
                    <a:lstStyle/>
                    <a:p>
                      <a:r>
                        <a:rPr lang="da-DK" dirty="0" smtClean="0"/>
                        <a:t>50 &amp; 100</a:t>
                      </a:r>
                      <a:endParaRPr lang="da-DK" dirty="0"/>
                    </a:p>
                  </a:txBody>
                  <a:tcPr/>
                </a:tc>
                <a:extLst>
                  <a:ext uri="{0D108BD9-81ED-4DB2-BD59-A6C34878D82A}">
                    <a16:rowId xmlns:a16="http://schemas.microsoft.com/office/drawing/2014/main" val="10002"/>
                  </a:ext>
                </a:extLst>
              </a:tr>
              <a:tr h="370840">
                <a:tc>
                  <a:txBody>
                    <a:bodyPr/>
                    <a:lstStyle/>
                    <a:p>
                      <a:r>
                        <a:rPr lang="da-DK" dirty="0" smtClean="0"/>
                        <a:t>Gas input [SLM]</a:t>
                      </a:r>
                      <a:endParaRPr lang="da-DK" dirty="0"/>
                    </a:p>
                  </a:txBody>
                  <a:tcPr/>
                </a:tc>
                <a:tc>
                  <a:txBody>
                    <a:bodyPr/>
                    <a:lstStyle/>
                    <a:p>
                      <a:r>
                        <a:rPr lang="da-DK" dirty="0" smtClean="0"/>
                        <a:t>He: 3</a:t>
                      </a:r>
                    </a:p>
                    <a:p>
                      <a:r>
                        <a:rPr lang="da-DK" dirty="0" smtClean="0"/>
                        <a:t>CF</a:t>
                      </a:r>
                      <a:r>
                        <a:rPr lang="da-DK" baseline="-25000" dirty="0" smtClean="0"/>
                        <a:t>4</a:t>
                      </a:r>
                      <a:r>
                        <a:rPr lang="da-DK" dirty="0" smtClean="0"/>
                        <a:t>: 0.22</a:t>
                      </a:r>
                      <a:endParaRPr lang="da-DK" baseline="-25000" dirty="0"/>
                    </a:p>
                  </a:txBody>
                  <a:tcPr/>
                </a:tc>
                <a:extLst>
                  <a:ext uri="{0D108BD9-81ED-4DB2-BD59-A6C34878D82A}">
                    <a16:rowId xmlns:a16="http://schemas.microsoft.com/office/drawing/2014/main" val="10003"/>
                  </a:ext>
                </a:extLst>
              </a:tr>
              <a:tr h="370840">
                <a:tc>
                  <a:txBody>
                    <a:bodyPr/>
                    <a:lstStyle/>
                    <a:p>
                      <a:r>
                        <a:rPr lang="da-DK" dirty="0" err="1" smtClean="0"/>
                        <a:t>Frequency</a:t>
                      </a:r>
                      <a:r>
                        <a:rPr lang="da-DK" dirty="0" smtClean="0"/>
                        <a:t> [kHz]</a:t>
                      </a:r>
                      <a:endParaRPr lang="da-DK" dirty="0"/>
                    </a:p>
                  </a:txBody>
                  <a:tcPr/>
                </a:tc>
                <a:tc>
                  <a:txBody>
                    <a:bodyPr/>
                    <a:lstStyle/>
                    <a:p>
                      <a:r>
                        <a:rPr lang="da-DK" dirty="0" smtClean="0"/>
                        <a:t>Ca. 45</a:t>
                      </a:r>
                      <a:endParaRPr lang="da-DK" dirty="0"/>
                    </a:p>
                  </a:txBody>
                  <a:tcPr/>
                </a:tc>
                <a:extLst>
                  <a:ext uri="{0D108BD9-81ED-4DB2-BD59-A6C34878D82A}">
                    <a16:rowId xmlns:a16="http://schemas.microsoft.com/office/drawing/2014/main" val="10004"/>
                  </a:ext>
                </a:extLst>
              </a:tr>
              <a:tr h="370840">
                <a:tc>
                  <a:txBody>
                    <a:bodyPr/>
                    <a:lstStyle/>
                    <a:p>
                      <a:r>
                        <a:rPr lang="da-DK" dirty="0" smtClean="0"/>
                        <a:t>Time/</a:t>
                      </a:r>
                      <a:r>
                        <a:rPr lang="da-DK" dirty="0" err="1" smtClean="0"/>
                        <a:t>exposure</a:t>
                      </a:r>
                      <a:endParaRPr lang="da-DK" dirty="0"/>
                    </a:p>
                  </a:txBody>
                  <a:tcPr/>
                </a:tc>
                <a:tc>
                  <a:txBody>
                    <a:bodyPr/>
                    <a:lstStyle/>
                    <a:p>
                      <a:r>
                        <a:rPr lang="da-DK" dirty="0" smtClean="0"/>
                        <a:t>60 s</a:t>
                      </a:r>
                      <a:endParaRPr lang="da-DK" dirty="0"/>
                    </a:p>
                  </a:txBody>
                  <a:tcPr/>
                </a:tc>
                <a:extLst>
                  <a:ext uri="{0D108BD9-81ED-4DB2-BD59-A6C34878D82A}">
                    <a16:rowId xmlns:a16="http://schemas.microsoft.com/office/drawing/2014/main" val="10005"/>
                  </a:ext>
                </a:extLst>
              </a:tr>
            </a:tbl>
          </a:graphicData>
        </a:graphic>
      </p:graphicFrame>
      <p:sp>
        <p:nvSpPr>
          <p:cNvPr id="15" name="TextBox 14"/>
          <p:cNvSpPr txBox="1"/>
          <p:nvPr/>
        </p:nvSpPr>
        <p:spPr>
          <a:xfrm>
            <a:off x="905962" y="5173223"/>
            <a:ext cx="2486130" cy="307777"/>
          </a:xfrm>
          <a:prstGeom prst="rect">
            <a:avLst/>
          </a:prstGeom>
          <a:noFill/>
        </p:spPr>
        <p:txBody>
          <a:bodyPr wrap="none" rtlCol="0">
            <a:spAutoFit/>
          </a:bodyPr>
          <a:lstStyle/>
          <a:p>
            <a:r>
              <a:rPr lang="da-DK" sz="1400" dirty="0" smtClean="0"/>
              <a:t>Standard liter per </a:t>
            </a:r>
            <a:r>
              <a:rPr lang="da-DK" sz="1400" dirty="0" err="1" smtClean="0"/>
              <a:t>minute</a:t>
            </a:r>
            <a:r>
              <a:rPr lang="da-DK" sz="1400" dirty="0" smtClean="0"/>
              <a:t> (SLM)</a:t>
            </a:r>
            <a:endParaRPr lang="da-DK" sz="1400" dirty="0"/>
          </a:p>
        </p:txBody>
      </p:sp>
      <p:pic>
        <p:nvPicPr>
          <p:cNvPr id="7" name="Picture 6"/>
          <p:cNvPicPr>
            <a:picLocks noChangeAspect="1"/>
          </p:cNvPicPr>
          <p:nvPr/>
        </p:nvPicPr>
        <p:blipFill rotWithShape="1">
          <a:blip r:embed="rId5" cstate="hqprint">
            <a:extLst>
              <a:ext uri="{28A0092B-C50C-407E-A947-70E740481C1C}">
                <a14:useLocalDpi xmlns:a14="http://schemas.microsoft.com/office/drawing/2010/main" val="0"/>
              </a:ext>
            </a:extLst>
          </a:blip>
          <a:srcRect l="18308" t="42692" r="44066" b="21613"/>
          <a:stretch/>
        </p:blipFill>
        <p:spPr>
          <a:xfrm>
            <a:off x="7065114" y="1581432"/>
            <a:ext cx="3164736" cy="1417759"/>
          </a:xfrm>
          <a:prstGeom prst="rect">
            <a:avLst/>
          </a:prstGeom>
        </p:spPr>
      </p:pic>
      <p:cxnSp>
        <p:nvCxnSpPr>
          <p:cNvPr id="9" name="Straight Arrow Connector 8"/>
          <p:cNvCxnSpPr/>
          <p:nvPr/>
        </p:nvCxnSpPr>
        <p:spPr>
          <a:xfrm flipV="1">
            <a:off x="4917877" y="2273300"/>
            <a:ext cx="2766673" cy="368300"/>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sp>
        <p:nvSpPr>
          <p:cNvPr id="16" name="Text Placeholder 6">
            <a:extLst>
              <a:ext uri="{FF2B5EF4-FFF2-40B4-BE49-F238E27FC236}">
                <a16:creationId xmlns:a16="http://schemas.microsoft.com/office/drawing/2014/main" id="{4B268409-B60F-42DB-92F8-0942FBDA9B6F}"/>
              </a:ext>
            </a:extLst>
          </p:cNvPr>
          <p:cNvSpPr>
            <a:spLocks noGrp="1"/>
          </p:cNvSpPr>
          <p:nvPr>
            <p:ph type="body" idx="1"/>
          </p:nvPr>
        </p:nvSpPr>
        <p:spPr>
          <a:xfrm>
            <a:off x="6244063" y="3006219"/>
            <a:ext cx="5157787" cy="702154"/>
          </a:xfrm>
        </p:spPr>
        <p:txBody>
          <a:bodyPr anchor="t">
            <a:normAutofit/>
          </a:bodyPr>
          <a:lstStyle/>
          <a:p>
            <a:pPr algn="ctr"/>
            <a:r>
              <a:rPr kumimoji="1" lang="da-DK" altLang="ja-JP" sz="1800" b="0" dirty="0" err="1" smtClean="0">
                <a:ea typeface="ＭＳ Ｐゴシック" pitchFamily="34" charset="-128"/>
                <a:cs typeface="Times New Roman" pitchFamily="18" charset="0"/>
              </a:rPr>
              <a:t>Fig</a:t>
            </a:r>
            <a:r>
              <a:rPr kumimoji="1" lang="da-DK" altLang="ja-JP" sz="1800" b="0" dirty="0" smtClean="0">
                <a:ea typeface="ＭＳ Ｐゴシック" pitchFamily="34" charset="-128"/>
                <a:cs typeface="Times New Roman" pitchFamily="18" charset="0"/>
              </a:rPr>
              <a:t>: </a:t>
            </a:r>
            <a:r>
              <a:rPr kumimoji="1" lang="da-DK" altLang="ja-JP" sz="1800" b="0" dirty="0" err="1" smtClean="0">
                <a:ea typeface="ＭＳ Ｐゴシック" pitchFamily="34" charset="-128"/>
                <a:cs typeface="Times New Roman" pitchFamily="18" charset="0"/>
              </a:rPr>
              <a:t>Prepared</a:t>
            </a:r>
            <a:r>
              <a:rPr kumimoji="1" lang="da-DK" altLang="ja-JP" sz="1800" b="0" dirty="0" smtClean="0">
                <a:ea typeface="ＭＳ Ｐゴシック" pitchFamily="34" charset="-128"/>
                <a:cs typeface="Times New Roman" pitchFamily="18" charset="0"/>
              </a:rPr>
              <a:t> </a:t>
            </a:r>
            <a:r>
              <a:rPr kumimoji="1" lang="da-DK" altLang="ja-JP" sz="1800" b="0" dirty="0" err="1" smtClean="0">
                <a:ea typeface="ＭＳ Ｐゴシック" pitchFamily="34" charset="-128"/>
                <a:cs typeface="Times New Roman" pitchFamily="18" charset="0"/>
              </a:rPr>
              <a:t>specimen</a:t>
            </a:r>
            <a:endParaRPr kumimoji="1" lang="en-US" altLang="ja-JP" sz="1800" b="0" dirty="0">
              <a:ea typeface="ＭＳ Ｐゴシック" pitchFamily="34" charset="-128"/>
              <a:cs typeface="Times New Roman" pitchFamily="18" charset="0"/>
            </a:endParaRPr>
          </a:p>
        </p:txBody>
      </p:sp>
      <p:sp>
        <p:nvSpPr>
          <p:cNvPr id="3" name="TextBox 2"/>
          <p:cNvSpPr txBox="1"/>
          <p:nvPr/>
        </p:nvSpPr>
        <p:spPr>
          <a:xfrm>
            <a:off x="8274524" y="3966130"/>
            <a:ext cx="2198194" cy="307777"/>
          </a:xfrm>
          <a:prstGeom prst="rect">
            <a:avLst/>
          </a:prstGeom>
          <a:noFill/>
        </p:spPr>
        <p:txBody>
          <a:bodyPr wrap="square" rtlCol="0">
            <a:spAutoFit/>
          </a:bodyPr>
          <a:lstStyle/>
          <a:p>
            <a:pPr algn="ctr"/>
            <a:r>
              <a:rPr lang="en-US" sz="1400" dirty="0" smtClean="0"/>
              <a:t>Electrode</a:t>
            </a:r>
            <a:endParaRPr lang="da-DK" sz="1400" dirty="0"/>
          </a:p>
        </p:txBody>
      </p:sp>
      <p:sp>
        <p:nvSpPr>
          <p:cNvPr id="17" name="TextBox 16"/>
          <p:cNvSpPr txBox="1"/>
          <p:nvPr/>
        </p:nvSpPr>
        <p:spPr>
          <a:xfrm>
            <a:off x="8350713" y="5296513"/>
            <a:ext cx="2198194" cy="307777"/>
          </a:xfrm>
          <a:prstGeom prst="rect">
            <a:avLst/>
          </a:prstGeom>
          <a:noFill/>
        </p:spPr>
        <p:txBody>
          <a:bodyPr wrap="square" rtlCol="0">
            <a:spAutoFit/>
          </a:bodyPr>
          <a:lstStyle/>
          <a:p>
            <a:pPr algn="ctr"/>
            <a:r>
              <a:rPr lang="en-US" sz="1400" dirty="0" smtClean="0"/>
              <a:t>Electrode</a:t>
            </a:r>
            <a:endParaRPr lang="da-DK" sz="1400" dirty="0"/>
          </a:p>
        </p:txBody>
      </p:sp>
      <p:sp>
        <p:nvSpPr>
          <p:cNvPr id="18" name="TextBox 17"/>
          <p:cNvSpPr txBox="1"/>
          <p:nvPr/>
        </p:nvSpPr>
        <p:spPr>
          <a:xfrm>
            <a:off x="8405213" y="4904199"/>
            <a:ext cx="2198194" cy="307777"/>
          </a:xfrm>
          <a:prstGeom prst="rect">
            <a:avLst/>
          </a:prstGeom>
          <a:noFill/>
        </p:spPr>
        <p:txBody>
          <a:bodyPr wrap="square" rtlCol="0">
            <a:spAutoFit/>
          </a:bodyPr>
          <a:lstStyle/>
          <a:p>
            <a:pPr algn="ctr"/>
            <a:r>
              <a:rPr lang="en-US" sz="1400" dirty="0" smtClean="0"/>
              <a:t>Dielectric Barrier</a:t>
            </a:r>
            <a:endParaRPr lang="da-DK" sz="1400" dirty="0"/>
          </a:p>
        </p:txBody>
      </p:sp>
      <p:sp>
        <p:nvSpPr>
          <p:cNvPr id="19" name="TextBox 18"/>
          <p:cNvSpPr txBox="1"/>
          <p:nvPr/>
        </p:nvSpPr>
        <p:spPr>
          <a:xfrm>
            <a:off x="8337614" y="4634851"/>
            <a:ext cx="2198194" cy="307777"/>
          </a:xfrm>
          <a:prstGeom prst="rect">
            <a:avLst/>
          </a:prstGeom>
          <a:noFill/>
        </p:spPr>
        <p:txBody>
          <a:bodyPr wrap="square" rtlCol="0">
            <a:spAutoFit/>
          </a:bodyPr>
          <a:lstStyle/>
          <a:p>
            <a:pPr algn="ctr"/>
            <a:r>
              <a:rPr lang="en-US" sz="1400" dirty="0" smtClean="0"/>
              <a:t>Specimen</a:t>
            </a:r>
            <a:endParaRPr lang="da-DK" sz="1400" dirty="0"/>
          </a:p>
        </p:txBody>
      </p:sp>
      <p:sp>
        <p:nvSpPr>
          <p:cNvPr id="20" name="TextBox 19"/>
          <p:cNvSpPr txBox="1"/>
          <p:nvPr/>
        </p:nvSpPr>
        <p:spPr>
          <a:xfrm>
            <a:off x="8405213" y="4350344"/>
            <a:ext cx="2198194" cy="307777"/>
          </a:xfrm>
          <a:prstGeom prst="rect">
            <a:avLst/>
          </a:prstGeom>
          <a:noFill/>
        </p:spPr>
        <p:txBody>
          <a:bodyPr wrap="square" rtlCol="0">
            <a:spAutoFit/>
          </a:bodyPr>
          <a:lstStyle/>
          <a:p>
            <a:pPr algn="ctr"/>
            <a:r>
              <a:rPr lang="en-US" sz="1400" dirty="0" smtClean="0"/>
              <a:t>Plasma</a:t>
            </a:r>
            <a:endParaRPr lang="da-DK" sz="1400" dirty="0"/>
          </a:p>
        </p:txBody>
      </p:sp>
      <p:sp>
        <p:nvSpPr>
          <p:cNvPr id="21" name="TextBox 20"/>
          <p:cNvSpPr txBox="1"/>
          <p:nvPr/>
        </p:nvSpPr>
        <p:spPr>
          <a:xfrm>
            <a:off x="6076330" y="4262272"/>
            <a:ext cx="2198194" cy="307777"/>
          </a:xfrm>
          <a:prstGeom prst="rect">
            <a:avLst/>
          </a:prstGeom>
          <a:noFill/>
        </p:spPr>
        <p:txBody>
          <a:bodyPr wrap="square" rtlCol="0">
            <a:spAutoFit/>
          </a:bodyPr>
          <a:lstStyle/>
          <a:p>
            <a:pPr algn="ctr"/>
            <a:r>
              <a:rPr lang="en-US" sz="1400" dirty="0" smtClean="0"/>
              <a:t>Gas input</a:t>
            </a:r>
            <a:endParaRPr lang="da-DK" sz="1400" dirty="0"/>
          </a:p>
        </p:txBody>
      </p:sp>
    </p:spTree>
    <p:extLst>
      <p:ext uri="{BB962C8B-B14F-4D97-AF65-F5344CB8AC3E}">
        <p14:creationId xmlns:p14="http://schemas.microsoft.com/office/powerpoint/2010/main" val="3559129604"/>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E7F3C0-4482-4D39-BE93-83598013ECB8}"/>
              </a:ext>
            </a:extLst>
          </p:cNvPr>
          <p:cNvSpPr>
            <a:spLocks noGrp="1"/>
          </p:cNvSpPr>
          <p:nvPr>
            <p:ph type="title"/>
          </p:nvPr>
        </p:nvSpPr>
        <p:spPr/>
        <p:txBody>
          <a:bodyPr/>
          <a:lstStyle/>
          <a:p>
            <a:r>
              <a:rPr lang="nb-NO" dirty="0" smtClean="0"/>
              <a:t>DBD Video</a:t>
            </a:r>
            <a:endParaRPr lang="nb-NO" dirty="0"/>
          </a:p>
        </p:txBody>
      </p:sp>
      <p:sp>
        <p:nvSpPr>
          <p:cNvPr id="7" name="Date Placeholder 6">
            <a:extLst>
              <a:ext uri="{FF2B5EF4-FFF2-40B4-BE49-F238E27FC236}">
                <a16:creationId xmlns:a16="http://schemas.microsoft.com/office/drawing/2014/main" id="{8F414BCA-82F8-4AF1-9810-F88B42D5CC48}"/>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8" name="Slide Number Placeholder 7">
            <a:extLst>
              <a:ext uri="{FF2B5EF4-FFF2-40B4-BE49-F238E27FC236}">
                <a16:creationId xmlns:a16="http://schemas.microsoft.com/office/drawing/2014/main" id="{7C1D08D9-1AF5-4807-980D-FC62A86C0E98}"/>
              </a:ext>
            </a:extLst>
          </p:cNvPr>
          <p:cNvSpPr>
            <a:spLocks noGrp="1"/>
          </p:cNvSpPr>
          <p:nvPr>
            <p:ph type="sldNum" sz="quarter" idx="11"/>
          </p:nvPr>
        </p:nvSpPr>
        <p:spPr/>
        <p:txBody>
          <a:bodyPr/>
          <a:lstStyle/>
          <a:p>
            <a:fld id="{261E7075-2C2A-48FB-BA64-2248520D9A0B}" type="slidenum">
              <a:rPr lang="nb-NO" smtClean="0"/>
              <a:pPr/>
              <a:t>10</a:t>
            </a:fld>
            <a:endParaRPr lang="nb-NO"/>
          </a:p>
        </p:txBody>
      </p:sp>
      <p:pic>
        <p:nvPicPr>
          <p:cNvPr id="5" name="logohide2"/>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pic>
        <p:nvPicPr>
          <p:cNvPr id="3" name="DB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63085" y="1507773"/>
            <a:ext cx="8234948" cy="4632158"/>
          </a:xfrm>
          <a:prstGeom prst="rect">
            <a:avLst/>
          </a:prstGeom>
        </p:spPr>
      </p:pic>
    </p:spTree>
    <p:extLst>
      <p:ext uri="{BB962C8B-B14F-4D97-AF65-F5344CB8AC3E}">
        <p14:creationId xmlns:p14="http://schemas.microsoft.com/office/powerpoint/2010/main" val="3644932022"/>
      </p:ext>
    </p:extLst>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4545" mute="1">
                <p:cTn id="7"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45A0E-8704-4B5B-A851-9300B3C0209C}"/>
              </a:ext>
            </a:extLst>
          </p:cNvPr>
          <p:cNvSpPr>
            <a:spLocks noGrp="1"/>
          </p:cNvSpPr>
          <p:nvPr>
            <p:ph type="title"/>
          </p:nvPr>
        </p:nvSpPr>
        <p:spPr/>
        <p:txBody>
          <a:bodyPr/>
          <a:lstStyle/>
          <a:p>
            <a:r>
              <a:rPr lang="nb-NO" dirty="0">
                <a:solidFill>
                  <a:srgbClr val="164F68"/>
                </a:solidFill>
              </a:rPr>
              <a:t>Analysis of treated sized glass fibre surfaces</a:t>
            </a:r>
            <a:endParaRPr lang="nb-NO" dirty="0"/>
          </a:p>
        </p:txBody>
      </p:sp>
      <p:sp>
        <p:nvSpPr>
          <p:cNvPr id="3" name="Content Placeholder 2">
            <a:extLst>
              <a:ext uri="{FF2B5EF4-FFF2-40B4-BE49-F238E27FC236}">
                <a16:creationId xmlns:a16="http://schemas.microsoft.com/office/drawing/2014/main" id="{7A7CAC00-6A43-4A1B-ADF8-FC03209EE8E9}"/>
              </a:ext>
            </a:extLst>
          </p:cNvPr>
          <p:cNvSpPr>
            <a:spLocks noGrp="1"/>
          </p:cNvSpPr>
          <p:nvPr>
            <p:ph idx="1"/>
          </p:nvPr>
        </p:nvSpPr>
        <p:spPr/>
        <p:txBody>
          <a:bodyPr/>
          <a:lstStyle/>
          <a:p>
            <a:r>
              <a:rPr lang="nb-NO" sz="1800" dirty="0"/>
              <a:t>X-ray Photoelectron Spectroscopy, (XPS). </a:t>
            </a:r>
          </a:p>
          <a:p>
            <a:r>
              <a:rPr lang="nb-NO" sz="1800" dirty="0"/>
              <a:t>Dynamic micro-wetting test.</a:t>
            </a:r>
            <a:endParaRPr lang="nb-NO" sz="1800" dirty="0">
              <a:cs typeface="Calibri"/>
            </a:endParaRPr>
          </a:p>
          <a:p>
            <a:endParaRPr lang="nb-NO" sz="1800" dirty="0" smtClean="0"/>
          </a:p>
          <a:p>
            <a:r>
              <a:rPr lang="nb-NO" sz="1800" dirty="0" smtClean="0"/>
              <a:t>Field </a:t>
            </a:r>
            <a:r>
              <a:rPr lang="nb-NO" sz="1800" dirty="0"/>
              <a:t>Emission Scanning Electron Microscopy, (FESEM</a:t>
            </a:r>
            <a:r>
              <a:rPr lang="nb-NO" sz="1800" dirty="0" smtClean="0"/>
              <a:t>) </a:t>
            </a:r>
            <a:br>
              <a:rPr lang="nb-NO" sz="1800" dirty="0" smtClean="0"/>
            </a:br>
            <a:r>
              <a:rPr lang="nb-NO" sz="1800" dirty="0" smtClean="0"/>
              <a:t>(extra slides)</a:t>
            </a:r>
            <a:endParaRPr lang="nb-NO" sz="1800" dirty="0"/>
          </a:p>
        </p:txBody>
      </p:sp>
      <p:sp>
        <p:nvSpPr>
          <p:cNvPr id="4" name="Date Placeholder 3">
            <a:extLst>
              <a:ext uri="{FF2B5EF4-FFF2-40B4-BE49-F238E27FC236}">
                <a16:creationId xmlns:a16="http://schemas.microsoft.com/office/drawing/2014/main" id="{B20EE3BF-4A0C-4851-8ABC-67BBD7C8A3A6}"/>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a:extLst>
              <a:ext uri="{FF2B5EF4-FFF2-40B4-BE49-F238E27FC236}">
                <a16:creationId xmlns:a16="http://schemas.microsoft.com/office/drawing/2014/main" id="{FF2BC429-D72B-43A1-B52D-2401950317F0}"/>
              </a:ext>
            </a:extLst>
          </p:cNvPr>
          <p:cNvSpPr>
            <a:spLocks noGrp="1"/>
          </p:cNvSpPr>
          <p:nvPr>
            <p:ph type="sldNum" sz="quarter" idx="11"/>
          </p:nvPr>
        </p:nvSpPr>
        <p:spPr/>
        <p:txBody>
          <a:bodyPr/>
          <a:lstStyle/>
          <a:p>
            <a:fld id="{261E7075-2C2A-48FB-BA64-2248520D9A0B}" type="slidenum">
              <a:rPr lang="nb-NO" smtClean="0"/>
              <a:pPr/>
              <a:t>11</a:t>
            </a:fld>
            <a:endParaRPr lang="nb-NO"/>
          </a:p>
        </p:txBody>
      </p:sp>
      <p:pic>
        <p:nvPicPr>
          <p:cNvPr id="6" name="logohide2"/>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2660357464"/>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XPS Results – DBD He/CF</a:t>
            </a:r>
            <a:r>
              <a:rPr lang="en-US" baseline="-25000" dirty="0" smtClean="0"/>
              <a:t>4</a:t>
            </a:r>
            <a:r>
              <a:rPr lang="en-US" dirty="0" smtClean="0"/>
              <a:t>– Elemental Analysis</a:t>
            </a:r>
            <a:endParaRPr lang="da-DK"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0498" y="2169698"/>
            <a:ext cx="4861068" cy="3079500"/>
          </a:xfrm>
        </p:spPr>
      </p:pic>
      <p:sp>
        <p:nvSpPr>
          <p:cNvPr id="4" name="Date Placeholder 3"/>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p:cNvSpPr>
            <a:spLocks noGrp="1"/>
          </p:cNvSpPr>
          <p:nvPr>
            <p:ph type="sldNum" sz="quarter" idx="11"/>
          </p:nvPr>
        </p:nvSpPr>
        <p:spPr/>
        <p:txBody>
          <a:bodyPr/>
          <a:lstStyle/>
          <a:p>
            <a:fld id="{261E7075-2C2A-48FB-BA64-2248520D9A0B}" type="slidenum">
              <a:rPr lang="nb-NO" smtClean="0"/>
              <a:pPr/>
              <a:t>12</a:t>
            </a:fld>
            <a:endParaRPr lang="nb-NO"/>
          </a:p>
        </p:txBody>
      </p:sp>
      <p:sp>
        <p:nvSpPr>
          <p:cNvPr id="8" name="Content Placeholder 3"/>
          <p:cNvSpPr txBox="1">
            <a:spLocks/>
          </p:cNvSpPr>
          <p:nvPr/>
        </p:nvSpPr>
        <p:spPr>
          <a:xfrm>
            <a:off x="7176899" y="2122938"/>
            <a:ext cx="5157787"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Fluorine is introduced on </a:t>
            </a:r>
            <a:r>
              <a:rPr lang="en-US" dirty="0" err="1" smtClean="0"/>
              <a:t>fibres</a:t>
            </a:r>
            <a:r>
              <a:rPr lang="en-US" dirty="0" smtClean="0"/>
              <a:t> from the bundle interior and exterior</a:t>
            </a:r>
          </a:p>
          <a:p>
            <a:r>
              <a:rPr lang="en-US" dirty="0" smtClean="0"/>
              <a:t>Increased plasma power introduces more fluorine</a:t>
            </a:r>
          </a:p>
          <a:p>
            <a:r>
              <a:rPr lang="en-US" dirty="0" smtClean="0"/>
              <a:t>Silicone contaminants are removed</a:t>
            </a:r>
            <a:endParaRPr lang="da-DK" dirty="0"/>
          </a:p>
        </p:txBody>
      </p:sp>
      <p:grpSp>
        <p:nvGrpSpPr>
          <p:cNvPr id="21" name="Group 20"/>
          <p:cNvGrpSpPr/>
          <p:nvPr/>
        </p:nvGrpSpPr>
        <p:grpSpPr>
          <a:xfrm>
            <a:off x="6987428" y="4594747"/>
            <a:ext cx="4555888" cy="1697713"/>
            <a:chOff x="6987428" y="4594747"/>
            <a:chExt cx="4555888" cy="1697713"/>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8798" y="4594747"/>
              <a:ext cx="2973148" cy="1287437"/>
            </a:xfrm>
            <a:prstGeom prst="rect">
              <a:avLst/>
            </a:prstGeom>
          </p:spPr>
        </p:pic>
        <p:sp>
          <p:nvSpPr>
            <p:cNvPr id="10" name="TextBox 9"/>
            <p:cNvSpPr txBox="1"/>
            <p:nvPr/>
          </p:nvSpPr>
          <p:spPr>
            <a:xfrm>
              <a:off x="8343331" y="5923128"/>
              <a:ext cx="2101344" cy="369332"/>
            </a:xfrm>
            <a:prstGeom prst="rect">
              <a:avLst/>
            </a:prstGeom>
            <a:noFill/>
          </p:spPr>
          <p:txBody>
            <a:bodyPr wrap="none" rtlCol="0">
              <a:spAutoFit/>
            </a:bodyPr>
            <a:lstStyle/>
            <a:p>
              <a:r>
                <a:rPr lang="en-US" dirty="0" smtClean="0"/>
                <a:t>Bundle cross-section</a:t>
              </a:r>
              <a:endParaRPr lang="da-DK" dirty="0"/>
            </a:p>
          </p:txBody>
        </p:sp>
        <p:sp>
          <p:nvSpPr>
            <p:cNvPr id="11" name="TextBox 10"/>
            <p:cNvSpPr txBox="1"/>
            <p:nvPr/>
          </p:nvSpPr>
          <p:spPr>
            <a:xfrm>
              <a:off x="10656342" y="4869134"/>
              <a:ext cx="886974" cy="646331"/>
            </a:xfrm>
            <a:prstGeom prst="rect">
              <a:avLst/>
            </a:prstGeom>
            <a:noFill/>
          </p:spPr>
          <p:txBody>
            <a:bodyPr wrap="none" rtlCol="0">
              <a:spAutoFit/>
            </a:bodyPr>
            <a:lstStyle/>
            <a:p>
              <a:r>
                <a:rPr lang="en-US" dirty="0" smtClean="0"/>
                <a:t>Interior</a:t>
              </a:r>
            </a:p>
            <a:p>
              <a:r>
                <a:rPr lang="en-US" dirty="0" err="1" smtClean="0"/>
                <a:t>Fibres</a:t>
              </a:r>
              <a:endParaRPr lang="da-DK" dirty="0"/>
            </a:p>
          </p:txBody>
        </p:sp>
        <p:sp>
          <p:nvSpPr>
            <p:cNvPr id="12" name="TextBox 11"/>
            <p:cNvSpPr txBox="1"/>
            <p:nvPr/>
          </p:nvSpPr>
          <p:spPr>
            <a:xfrm>
              <a:off x="6987428" y="5027564"/>
              <a:ext cx="921855" cy="646331"/>
            </a:xfrm>
            <a:prstGeom prst="rect">
              <a:avLst/>
            </a:prstGeom>
            <a:noFill/>
          </p:spPr>
          <p:txBody>
            <a:bodyPr wrap="none" rtlCol="0">
              <a:spAutoFit/>
            </a:bodyPr>
            <a:lstStyle/>
            <a:p>
              <a:r>
                <a:rPr lang="en-US" dirty="0" smtClean="0"/>
                <a:t>Exterior</a:t>
              </a:r>
            </a:p>
            <a:p>
              <a:r>
                <a:rPr lang="en-US" dirty="0" err="1" smtClean="0"/>
                <a:t>Fibres</a:t>
              </a:r>
              <a:endParaRPr lang="da-DK" dirty="0"/>
            </a:p>
          </p:txBody>
        </p:sp>
      </p:grpSp>
      <p:grpSp>
        <p:nvGrpSpPr>
          <p:cNvPr id="23" name="Group 22"/>
          <p:cNvGrpSpPr/>
          <p:nvPr/>
        </p:nvGrpSpPr>
        <p:grpSpPr>
          <a:xfrm>
            <a:off x="1072662" y="5489350"/>
            <a:ext cx="2533557" cy="351355"/>
            <a:chOff x="1072662" y="5489350"/>
            <a:chExt cx="2533557" cy="351355"/>
          </a:xfrm>
        </p:grpSpPr>
        <p:sp>
          <p:nvSpPr>
            <p:cNvPr id="13" name="TextBox 12"/>
            <p:cNvSpPr txBox="1"/>
            <p:nvPr/>
          </p:nvSpPr>
          <p:spPr>
            <a:xfrm rot="18900000">
              <a:off x="1072662" y="5502151"/>
              <a:ext cx="1930677" cy="338554"/>
            </a:xfrm>
            <a:prstGeom prst="rect">
              <a:avLst/>
            </a:prstGeom>
            <a:noFill/>
          </p:spPr>
          <p:txBody>
            <a:bodyPr wrap="square" rtlCol="0">
              <a:spAutoFit/>
            </a:bodyPr>
            <a:lstStyle/>
            <a:p>
              <a:pPr algn="r"/>
              <a:r>
                <a:rPr lang="en-US" sz="1600" dirty="0" smtClean="0"/>
                <a:t>Untreated interior</a:t>
              </a:r>
              <a:endParaRPr lang="da-DK" sz="1600" dirty="0"/>
            </a:p>
          </p:txBody>
        </p:sp>
        <p:sp>
          <p:nvSpPr>
            <p:cNvPr id="14" name="TextBox 13"/>
            <p:cNvSpPr txBox="1"/>
            <p:nvPr/>
          </p:nvSpPr>
          <p:spPr>
            <a:xfrm rot="18900000">
              <a:off x="1675542" y="5489350"/>
              <a:ext cx="1930677" cy="338554"/>
            </a:xfrm>
            <a:prstGeom prst="rect">
              <a:avLst/>
            </a:prstGeom>
            <a:noFill/>
          </p:spPr>
          <p:txBody>
            <a:bodyPr wrap="square" rtlCol="0">
              <a:spAutoFit/>
            </a:bodyPr>
            <a:lstStyle/>
            <a:p>
              <a:pPr algn="r"/>
              <a:r>
                <a:rPr lang="en-US" sz="1600" dirty="0" smtClean="0"/>
                <a:t>Untreated exterior</a:t>
              </a:r>
              <a:endParaRPr lang="da-DK" sz="1600" dirty="0"/>
            </a:p>
          </p:txBody>
        </p:sp>
      </p:grpSp>
      <p:grpSp>
        <p:nvGrpSpPr>
          <p:cNvPr id="24" name="Group 23"/>
          <p:cNvGrpSpPr/>
          <p:nvPr/>
        </p:nvGrpSpPr>
        <p:grpSpPr>
          <a:xfrm>
            <a:off x="2260662" y="5489352"/>
            <a:ext cx="2556404" cy="364156"/>
            <a:chOff x="2260662" y="5489352"/>
            <a:chExt cx="2556404" cy="364156"/>
          </a:xfrm>
        </p:grpSpPr>
        <p:sp>
          <p:nvSpPr>
            <p:cNvPr id="15" name="TextBox 14"/>
            <p:cNvSpPr txBox="1"/>
            <p:nvPr/>
          </p:nvSpPr>
          <p:spPr>
            <a:xfrm rot="18900000">
              <a:off x="2260662" y="5489352"/>
              <a:ext cx="1930677" cy="338554"/>
            </a:xfrm>
            <a:prstGeom prst="rect">
              <a:avLst/>
            </a:prstGeom>
            <a:noFill/>
          </p:spPr>
          <p:txBody>
            <a:bodyPr wrap="square" rtlCol="0">
              <a:spAutoFit/>
            </a:bodyPr>
            <a:lstStyle/>
            <a:p>
              <a:pPr algn="r"/>
              <a:r>
                <a:rPr lang="en-US" sz="1600" dirty="0" smtClean="0"/>
                <a:t>DBD 50W interior</a:t>
              </a:r>
              <a:endParaRPr lang="da-DK" sz="1600" dirty="0"/>
            </a:p>
          </p:txBody>
        </p:sp>
        <p:sp>
          <p:nvSpPr>
            <p:cNvPr id="16" name="TextBox 15"/>
            <p:cNvSpPr txBox="1"/>
            <p:nvPr/>
          </p:nvSpPr>
          <p:spPr>
            <a:xfrm rot="18900000">
              <a:off x="2886389" y="5514954"/>
              <a:ext cx="1930677" cy="338554"/>
            </a:xfrm>
            <a:prstGeom prst="rect">
              <a:avLst/>
            </a:prstGeom>
            <a:noFill/>
          </p:spPr>
          <p:txBody>
            <a:bodyPr wrap="square" rtlCol="0">
              <a:spAutoFit/>
            </a:bodyPr>
            <a:lstStyle/>
            <a:p>
              <a:pPr algn="r"/>
              <a:r>
                <a:rPr lang="en-US" sz="1600" dirty="0" smtClean="0"/>
                <a:t>DBD 50W exterior</a:t>
              </a:r>
              <a:endParaRPr lang="da-DK" sz="1600" dirty="0"/>
            </a:p>
          </p:txBody>
        </p:sp>
      </p:grpSp>
      <p:grpSp>
        <p:nvGrpSpPr>
          <p:cNvPr id="25" name="Group 24"/>
          <p:cNvGrpSpPr/>
          <p:nvPr/>
        </p:nvGrpSpPr>
        <p:grpSpPr>
          <a:xfrm>
            <a:off x="3490126" y="5502153"/>
            <a:ext cx="2534414" cy="338554"/>
            <a:chOff x="3490126" y="5502153"/>
            <a:chExt cx="2534414" cy="338554"/>
          </a:xfrm>
        </p:grpSpPr>
        <p:sp>
          <p:nvSpPr>
            <p:cNvPr id="17" name="TextBox 16"/>
            <p:cNvSpPr txBox="1"/>
            <p:nvPr/>
          </p:nvSpPr>
          <p:spPr>
            <a:xfrm rot="18900000">
              <a:off x="3490126" y="5502153"/>
              <a:ext cx="1930677" cy="338554"/>
            </a:xfrm>
            <a:prstGeom prst="rect">
              <a:avLst/>
            </a:prstGeom>
            <a:noFill/>
          </p:spPr>
          <p:txBody>
            <a:bodyPr wrap="square" rtlCol="0">
              <a:spAutoFit/>
            </a:bodyPr>
            <a:lstStyle/>
            <a:p>
              <a:pPr algn="r"/>
              <a:r>
                <a:rPr lang="en-US" sz="1600" dirty="0" smtClean="0"/>
                <a:t>DBD 100W interior</a:t>
              </a:r>
              <a:endParaRPr lang="da-DK" sz="1600" dirty="0"/>
            </a:p>
          </p:txBody>
        </p:sp>
        <p:sp>
          <p:nvSpPr>
            <p:cNvPr id="18" name="TextBox 17"/>
            <p:cNvSpPr txBox="1"/>
            <p:nvPr/>
          </p:nvSpPr>
          <p:spPr>
            <a:xfrm rot="18900000">
              <a:off x="4093863" y="5502153"/>
              <a:ext cx="1930677" cy="338554"/>
            </a:xfrm>
            <a:prstGeom prst="rect">
              <a:avLst/>
            </a:prstGeom>
            <a:noFill/>
          </p:spPr>
          <p:txBody>
            <a:bodyPr wrap="square" rtlCol="0">
              <a:spAutoFit/>
            </a:bodyPr>
            <a:lstStyle/>
            <a:p>
              <a:pPr algn="r"/>
              <a:r>
                <a:rPr lang="en-US" sz="1600" dirty="0" smtClean="0"/>
                <a:t>DBD 100W exterior</a:t>
              </a:r>
              <a:endParaRPr lang="da-DK" sz="1600" dirty="0"/>
            </a:p>
          </p:txBody>
        </p:sp>
      </p:grpSp>
      <p:pic>
        <p:nvPicPr>
          <p:cNvPr id="19" name="logohide2"/>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194191159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micro-wetting</a:t>
            </a:r>
            <a:endParaRPr lang="da-DK" dirty="0"/>
          </a:p>
        </p:txBody>
      </p:sp>
      <p:sp>
        <p:nvSpPr>
          <p:cNvPr id="5" name="Date Placeholder 4"/>
          <p:cNvSpPr>
            <a:spLocks noGrp="1"/>
          </p:cNvSpPr>
          <p:nvPr>
            <p:ph type="dt" sz="half" idx="10"/>
          </p:nvPr>
        </p:nvSpPr>
        <p:spPr/>
        <p:txBody>
          <a:bodyPr/>
          <a:lstStyle/>
          <a:p>
            <a:fld id="{6325FEFA-325D-4E29-8CE0-CC6B671EDD00}" type="datetime1">
              <a:rPr lang="nb-NO" smtClean="0"/>
              <a:pPr/>
              <a:t>10.07.2019</a:t>
            </a:fld>
            <a:endParaRPr lang="nb-NO"/>
          </a:p>
        </p:txBody>
      </p:sp>
      <p:sp>
        <p:nvSpPr>
          <p:cNvPr id="6" name="Slide Number Placeholder 5"/>
          <p:cNvSpPr>
            <a:spLocks noGrp="1"/>
          </p:cNvSpPr>
          <p:nvPr>
            <p:ph type="sldNum" sz="quarter" idx="11"/>
          </p:nvPr>
        </p:nvSpPr>
        <p:spPr/>
        <p:txBody>
          <a:bodyPr/>
          <a:lstStyle/>
          <a:p>
            <a:fld id="{261E7075-2C2A-48FB-BA64-2248520D9A0B}" type="slidenum">
              <a:rPr lang="nb-NO" smtClean="0"/>
              <a:pPr/>
              <a:t>13</a:t>
            </a:fld>
            <a:endParaRPr lang="nb-NO"/>
          </a:p>
        </p:txBody>
      </p:sp>
      <p:sp>
        <p:nvSpPr>
          <p:cNvPr id="9" name="Content Placeholder 6">
            <a:extLst>
              <a:ext uri="{FF2B5EF4-FFF2-40B4-BE49-F238E27FC236}">
                <a16:creationId xmlns:a16="http://schemas.microsoft.com/office/drawing/2014/main" id="{67AD29BE-BC97-44FE-B43E-239EB0BD9E2E}"/>
              </a:ext>
            </a:extLst>
          </p:cNvPr>
          <p:cNvSpPr>
            <a:spLocks noGrp="1"/>
          </p:cNvSpPr>
          <p:nvPr>
            <p:ph sz="half" idx="1"/>
          </p:nvPr>
        </p:nvSpPr>
        <p:spPr>
          <a:xfrm>
            <a:off x="838200" y="2010427"/>
            <a:ext cx="5181600" cy="4166536"/>
          </a:xfrm>
        </p:spPr>
        <p:txBody>
          <a:bodyPr>
            <a:normAutofit/>
          </a:bodyPr>
          <a:lstStyle/>
          <a:p>
            <a:pPr marL="0" indent="0">
              <a:buNone/>
            </a:pPr>
            <a:r>
              <a:rPr lang="nb-NO" sz="2000" dirty="0" smtClean="0"/>
              <a:t>Each specimen consists of multiple bundles</a:t>
            </a:r>
          </a:p>
          <a:p>
            <a:pPr marL="0" indent="0">
              <a:buNone/>
            </a:pPr>
            <a:r>
              <a:rPr lang="nb-NO" sz="2000" dirty="0"/>
              <a:t>Glycerol is used as a substitute for vinyl </a:t>
            </a:r>
            <a:r>
              <a:rPr lang="nb-NO" sz="2000" dirty="0" smtClean="0"/>
              <a:t>ester</a:t>
            </a:r>
          </a:p>
          <a:p>
            <a:pPr marL="0" indent="0">
              <a:buNone/>
            </a:pPr>
            <a:r>
              <a:rPr lang="nb-NO" sz="2000" dirty="0" smtClean="0"/>
              <a:t>A ca.1</a:t>
            </a:r>
            <a:r>
              <a:rPr lang="el-GR" sz="2000" dirty="0" smtClean="0"/>
              <a:t>μ</a:t>
            </a:r>
            <a:r>
              <a:rPr lang="en-US" sz="2000" dirty="0" smtClean="0"/>
              <a:t>L droplet is placed on a </a:t>
            </a:r>
            <a:r>
              <a:rPr lang="en-US" sz="2000" dirty="0" err="1" smtClean="0"/>
              <a:t>fibre</a:t>
            </a:r>
            <a:r>
              <a:rPr lang="en-US" sz="2000" dirty="0" smtClean="0"/>
              <a:t> bundle</a:t>
            </a:r>
            <a:endParaRPr lang="nb-NO" sz="2000" dirty="0"/>
          </a:p>
          <a:p>
            <a:pPr marL="0" indent="0">
              <a:buNone/>
            </a:pPr>
            <a:endParaRPr lang="nb-NO" sz="2000" dirty="0" smtClean="0"/>
          </a:p>
          <a:p>
            <a:pPr marL="0" indent="0">
              <a:buNone/>
            </a:pPr>
            <a:r>
              <a:rPr lang="nb-NO" sz="2000" dirty="0" smtClean="0"/>
              <a:t>The following treatments are analysed:</a:t>
            </a:r>
          </a:p>
          <a:p>
            <a:pPr marL="0" indent="0">
              <a:buNone/>
            </a:pPr>
            <a:r>
              <a:rPr lang="nb-NO" sz="2000" dirty="0"/>
              <a:t>	</a:t>
            </a:r>
            <a:r>
              <a:rPr lang="nb-NO" sz="2000" dirty="0" smtClean="0"/>
              <a:t>Untreated</a:t>
            </a:r>
          </a:p>
          <a:p>
            <a:pPr marL="0" indent="0">
              <a:buNone/>
            </a:pPr>
            <a:r>
              <a:rPr lang="nb-NO" sz="2000" dirty="0"/>
              <a:t>	</a:t>
            </a:r>
            <a:r>
              <a:rPr lang="nb-NO" sz="2000" dirty="0" smtClean="0"/>
              <a:t>DBD </a:t>
            </a:r>
            <a:r>
              <a:rPr lang="nb-NO" sz="2000" dirty="0"/>
              <a:t>CF</a:t>
            </a:r>
            <a:r>
              <a:rPr lang="nb-NO" sz="2000" baseline="-25000" dirty="0"/>
              <a:t>4 </a:t>
            </a:r>
            <a:r>
              <a:rPr lang="nb-NO" sz="2000" dirty="0"/>
              <a:t>(1min, </a:t>
            </a:r>
            <a:r>
              <a:rPr lang="nb-NO" sz="2000" dirty="0" smtClean="0"/>
              <a:t>50W)</a:t>
            </a:r>
            <a:endParaRPr lang="nb-NO" sz="2000" dirty="0"/>
          </a:p>
          <a:p>
            <a:pPr marL="0" indent="0">
              <a:buNone/>
            </a:pPr>
            <a:r>
              <a:rPr lang="nb-NO" sz="2000" dirty="0"/>
              <a:t>	</a:t>
            </a:r>
            <a:r>
              <a:rPr lang="nb-NO" sz="2000" dirty="0" smtClean="0"/>
              <a:t>DBD CF</a:t>
            </a:r>
            <a:r>
              <a:rPr lang="nb-NO" sz="2000" baseline="-25000" dirty="0" smtClean="0"/>
              <a:t>4 </a:t>
            </a:r>
            <a:r>
              <a:rPr lang="nb-NO" sz="2000" dirty="0" smtClean="0"/>
              <a:t>(1min, 100W)</a:t>
            </a:r>
          </a:p>
          <a:p>
            <a:pPr marL="0" indent="0">
              <a:buNone/>
            </a:pPr>
            <a:r>
              <a:rPr lang="nb-NO" sz="2000" dirty="0"/>
              <a:t>	</a:t>
            </a:r>
            <a:endParaRPr lang="nb-NO" sz="2000" baseline="-25000" dirty="0" smtClean="0"/>
          </a:p>
        </p:txBody>
      </p:sp>
      <p:grpSp>
        <p:nvGrpSpPr>
          <p:cNvPr id="7" name="Group 6"/>
          <p:cNvGrpSpPr/>
          <p:nvPr/>
        </p:nvGrpSpPr>
        <p:grpSpPr>
          <a:xfrm>
            <a:off x="7561925" y="1234902"/>
            <a:ext cx="3136555" cy="2352417"/>
            <a:chOff x="2399941" y="921394"/>
            <a:chExt cx="3136555" cy="2352417"/>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9941" y="921394"/>
              <a:ext cx="3136555" cy="2352417"/>
            </a:xfrm>
            <a:prstGeom prst="rect">
              <a:avLst/>
            </a:prstGeom>
          </p:spPr>
        </p:pic>
        <p:sp>
          <p:nvSpPr>
            <p:cNvPr id="10" name="TextBox 9"/>
            <p:cNvSpPr txBox="1"/>
            <p:nvPr/>
          </p:nvSpPr>
          <p:spPr>
            <a:xfrm>
              <a:off x="3551377" y="1067390"/>
              <a:ext cx="1298635" cy="646331"/>
            </a:xfrm>
            <a:prstGeom prst="rect">
              <a:avLst/>
            </a:prstGeom>
            <a:noFill/>
            <a:ln>
              <a:noFill/>
            </a:ln>
          </p:spPr>
          <p:txBody>
            <a:bodyPr wrap="square" rtlCol="0">
              <a:spAutoFit/>
            </a:bodyPr>
            <a:lstStyle/>
            <a:p>
              <a:pPr algn="ctr"/>
              <a:r>
                <a:rPr lang="en-US" b="1" dirty="0" smtClean="0">
                  <a:solidFill>
                    <a:schemeClr val="bg1"/>
                  </a:solidFill>
                </a:rPr>
                <a:t>CCD camera</a:t>
              </a:r>
              <a:endParaRPr lang="da-DK" b="1" dirty="0">
                <a:solidFill>
                  <a:schemeClr val="bg1"/>
                </a:solidFill>
              </a:endParaRPr>
            </a:p>
          </p:txBody>
        </p:sp>
        <p:cxnSp>
          <p:nvCxnSpPr>
            <p:cNvPr id="11" name="Straight Arrow Connector 10"/>
            <p:cNvCxnSpPr>
              <a:stCxn id="10" idx="2"/>
            </p:cNvCxnSpPr>
            <p:nvPr/>
          </p:nvCxnSpPr>
          <p:spPr>
            <a:xfrm flipH="1">
              <a:off x="3793455" y="1713721"/>
              <a:ext cx="407240" cy="444263"/>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332239" y="2732349"/>
              <a:ext cx="1298635" cy="369332"/>
            </a:xfrm>
            <a:prstGeom prst="rect">
              <a:avLst/>
            </a:prstGeom>
            <a:noFill/>
            <a:ln>
              <a:noFill/>
            </a:ln>
          </p:spPr>
          <p:txBody>
            <a:bodyPr wrap="square" rtlCol="0">
              <a:spAutoFit/>
            </a:bodyPr>
            <a:lstStyle/>
            <a:p>
              <a:pPr algn="ctr"/>
              <a:r>
                <a:rPr lang="en-US" b="1" dirty="0" smtClean="0">
                  <a:solidFill>
                    <a:schemeClr val="bg1"/>
                  </a:solidFill>
                </a:rPr>
                <a:t>Specimen</a:t>
              </a:r>
              <a:endParaRPr lang="da-DK" b="1" dirty="0">
                <a:solidFill>
                  <a:schemeClr val="bg1"/>
                </a:solidFill>
              </a:endParaRPr>
            </a:p>
          </p:txBody>
        </p:sp>
        <p:cxnSp>
          <p:nvCxnSpPr>
            <p:cNvPr id="13" name="Straight Arrow Connector 12"/>
            <p:cNvCxnSpPr/>
            <p:nvPr/>
          </p:nvCxnSpPr>
          <p:spPr>
            <a:xfrm flipH="1" flipV="1">
              <a:off x="3054094" y="2215176"/>
              <a:ext cx="691376" cy="600754"/>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7561925" y="3646611"/>
            <a:ext cx="3143459" cy="2294376"/>
            <a:chOff x="6900945" y="917651"/>
            <a:chExt cx="3267895" cy="2460720"/>
          </a:xfrm>
        </p:grpSpPr>
        <p:pic>
          <p:nvPicPr>
            <p:cNvPr id="15" name="Picture 14"/>
            <p:cNvPicPr>
              <a:picLocks noChangeAspect="1"/>
            </p:cNvPicPr>
            <p:nvPr/>
          </p:nvPicPr>
          <p:blipFill rotWithShape="1">
            <a:blip r:embed="rId3" cstate="hqprint">
              <a:extLst>
                <a:ext uri="{28A0092B-C50C-407E-A947-70E740481C1C}">
                  <a14:useLocalDpi xmlns:a14="http://schemas.microsoft.com/office/drawing/2010/main" val="0"/>
                </a:ext>
              </a:extLst>
            </a:blip>
            <a:srcRect l="17464" r="19823"/>
            <a:stretch/>
          </p:blipFill>
          <p:spPr>
            <a:xfrm>
              <a:off x="6900945" y="917651"/>
              <a:ext cx="3267895" cy="2460720"/>
            </a:xfrm>
            <a:prstGeom prst="rect">
              <a:avLst/>
            </a:prstGeom>
          </p:spPr>
        </p:pic>
        <p:cxnSp>
          <p:nvCxnSpPr>
            <p:cNvPr id="16" name="Straight Arrow Connector 15"/>
            <p:cNvCxnSpPr>
              <a:stCxn id="17" idx="0"/>
            </p:cNvCxnSpPr>
            <p:nvPr/>
          </p:nvCxnSpPr>
          <p:spPr>
            <a:xfrm flipV="1">
              <a:off x="8097214" y="1852806"/>
              <a:ext cx="427953" cy="639959"/>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447896" y="2492765"/>
              <a:ext cx="1298635" cy="646331"/>
            </a:xfrm>
            <a:prstGeom prst="rect">
              <a:avLst/>
            </a:prstGeom>
            <a:noFill/>
            <a:ln>
              <a:noFill/>
            </a:ln>
          </p:spPr>
          <p:txBody>
            <a:bodyPr wrap="square" rtlCol="0">
              <a:spAutoFit/>
            </a:bodyPr>
            <a:lstStyle/>
            <a:p>
              <a:pPr algn="ctr"/>
              <a:r>
                <a:rPr lang="en-US" b="1" dirty="0" smtClean="0">
                  <a:solidFill>
                    <a:schemeClr val="bg1"/>
                  </a:solidFill>
                </a:rPr>
                <a:t>Glycerol droplet</a:t>
              </a:r>
              <a:endParaRPr lang="da-DK" b="1" dirty="0">
                <a:solidFill>
                  <a:schemeClr val="bg1"/>
                </a:solidFill>
              </a:endParaRPr>
            </a:p>
          </p:txBody>
        </p:sp>
        <p:sp>
          <p:nvSpPr>
            <p:cNvPr id="18" name="TextBox 17"/>
            <p:cNvSpPr txBox="1"/>
            <p:nvPr/>
          </p:nvSpPr>
          <p:spPr>
            <a:xfrm>
              <a:off x="8725884" y="2703838"/>
              <a:ext cx="1298635" cy="369332"/>
            </a:xfrm>
            <a:prstGeom prst="rect">
              <a:avLst/>
            </a:prstGeom>
            <a:noFill/>
            <a:ln>
              <a:noFill/>
            </a:ln>
          </p:spPr>
          <p:txBody>
            <a:bodyPr wrap="square" rtlCol="0">
              <a:spAutoFit/>
            </a:bodyPr>
            <a:lstStyle/>
            <a:p>
              <a:pPr algn="ctr"/>
              <a:r>
                <a:rPr lang="en-US" b="1" dirty="0" smtClean="0">
                  <a:solidFill>
                    <a:srgbClr val="FFFF00"/>
                  </a:solidFill>
                </a:rPr>
                <a:t>Fabric</a:t>
              </a:r>
              <a:endParaRPr lang="da-DK" b="1" dirty="0">
                <a:solidFill>
                  <a:srgbClr val="FFFF00"/>
                </a:solidFill>
              </a:endParaRPr>
            </a:p>
          </p:txBody>
        </p:sp>
        <p:sp>
          <p:nvSpPr>
            <p:cNvPr id="19" name="TextBox 18"/>
            <p:cNvSpPr txBox="1"/>
            <p:nvPr/>
          </p:nvSpPr>
          <p:spPr>
            <a:xfrm>
              <a:off x="9141733" y="1188992"/>
              <a:ext cx="968325" cy="396109"/>
            </a:xfrm>
            <a:prstGeom prst="rect">
              <a:avLst/>
            </a:prstGeom>
            <a:noFill/>
            <a:ln>
              <a:noFill/>
            </a:ln>
          </p:spPr>
          <p:txBody>
            <a:bodyPr wrap="square" rtlCol="0">
              <a:spAutoFit/>
            </a:bodyPr>
            <a:lstStyle/>
            <a:p>
              <a:pPr algn="ctr"/>
              <a:r>
                <a:rPr lang="en-US" b="1" dirty="0" smtClean="0">
                  <a:solidFill>
                    <a:schemeClr val="bg1"/>
                  </a:solidFill>
                </a:rPr>
                <a:t>Syringe</a:t>
              </a:r>
              <a:endParaRPr lang="da-DK" b="1" dirty="0">
                <a:solidFill>
                  <a:schemeClr val="bg1"/>
                </a:solidFill>
              </a:endParaRPr>
            </a:p>
          </p:txBody>
        </p:sp>
        <p:cxnSp>
          <p:nvCxnSpPr>
            <p:cNvPr id="20" name="Straight Arrow Connector 19"/>
            <p:cNvCxnSpPr>
              <a:stCxn id="19" idx="1"/>
            </p:cNvCxnSpPr>
            <p:nvPr/>
          </p:nvCxnSpPr>
          <p:spPr>
            <a:xfrm flipH="1">
              <a:off x="8584911" y="1387046"/>
              <a:ext cx="556823" cy="17127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pic>
        <p:nvPicPr>
          <p:cNvPr id="21" name="logohide2"/>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1883523891"/>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1371" y="142669"/>
            <a:ext cx="9860280" cy="1051861"/>
          </a:xfrm>
        </p:spPr>
        <p:txBody>
          <a:bodyPr/>
          <a:lstStyle/>
          <a:p>
            <a:r>
              <a:rPr lang="en-US" dirty="0" smtClean="0"/>
              <a:t>Dynamic micro-wetting</a:t>
            </a:r>
            <a:endParaRPr lang="da-DK" dirty="0"/>
          </a:p>
        </p:txBody>
      </p:sp>
      <p:sp>
        <p:nvSpPr>
          <p:cNvPr id="5" name="Date Placeholder 4"/>
          <p:cNvSpPr>
            <a:spLocks noGrp="1"/>
          </p:cNvSpPr>
          <p:nvPr>
            <p:ph type="dt" sz="half" idx="10"/>
          </p:nvPr>
        </p:nvSpPr>
        <p:spPr/>
        <p:txBody>
          <a:bodyPr/>
          <a:lstStyle/>
          <a:p>
            <a:fld id="{6325FEFA-325D-4E29-8CE0-CC6B671EDD00}" type="datetime1">
              <a:rPr lang="nb-NO" smtClean="0"/>
              <a:pPr/>
              <a:t>10.07.2019</a:t>
            </a:fld>
            <a:endParaRPr lang="nb-NO"/>
          </a:p>
        </p:txBody>
      </p:sp>
      <p:sp>
        <p:nvSpPr>
          <p:cNvPr id="6" name="Slide Number Placeholder 5"/>
          <p:cNvSpPr>
            <a:spLocks noGrp="1"/>
          </p:cNvSpPr>
          <p:nvPr>
            <p:ph type="sldNum" sz="quarter" idx="11"/>
          </p:nvPr>
        </p:nvSpPr>
        <p:spPr/>
        <p:txBody>
          <a:bodyPr/>
          <a:lstStyle/>
          <a:p>
            <a:fld id="{261E7075-2C2A-48FB-BA64-2248520D9A0B}" type="slidenum">
              <a:rPr lang="nb-NO" smtClean="0"/>
              <a:pPr/>
              <a:t>14</a:t>
            </a:fld>
            <a:endParaRPr lang="nb-NO"/>
          </a:p>
        </p:txBody>
      </p:sp>
      <p:sp>
        <p:nvSpPr>
          <p:cNvPr id="3" name="TextBox 2"/>
          <p:cNvSpPr txBox="1"/>
          <p:nvPr/>
        </p:nvSpPr>
        <p:spPr>
          <a:xfrm>
            <a:off x="6093375" y="5844461"/>
            <a:ext cx="5443707" cy="523220"/>
          </a:xfrm>
          <a:prstGeom prst="rect">
            <a:avLst/>
          </a:prstGeom>
          <a:noFill/>
        </p:spPr>
        <p:txBody>
          <a:bodyPr wrap="square" rtlCol="0">
            <a:spAutoFit/>
          </a:bodyPr>
          <a:lstStyle/>
          <a:p>
            <a:pPr algn="ctr"/>
            <a:r>
              <a:rPr lang="en-US" sz="1400" dirty="0" smtClean="0"/>
              <a:t>Dynamic micro-wetting of sample treated with DBD in He/CF</a:t>
            </a:r>
            <a:r>
              <a:rPr lang="en-US" sz="1400" baseline="-25000" dirty="0" smtClean="0"/>
              <a:t>4</a:t>
            </a:r>
            <a:r>
              <a:rPr lang="en-US" sz="1400" dirty="0" smtClean="0"/>
              <a:t> (100W</a:t>
            </a:r>
            <a:r>
              <a:rPr lang="en-US" sz="1400" dirty="0"/>
              <a:t>). </a:t>
            </a:r>
            <a:r>
              <a:rPr lang="en-US" sz="1400" dirty="0" smtClean="0"/>
              <a:t>(20sec</a:t>
            </a:r>
            <a:r>
              <a:rPr lang="en-US" sz="1400" dirty="0"/>
              <a:t>, </a:t>
            </a:r>
            <a:r>
              <a:rPr lang="en-US" sz="1400" dirty="0" err="1" smtClean="0"/>
              <a:t>realtime</a:t>
            </a:r>
            <a:r>
              <a:rPr lang="en-US" sz="1400" dirty="0" smtClean="0"/>
              <a:t>)</a:t>
            </a:r>
            <a:endParaRPr lang="da-DK" sz="1400" dirty="0"/>
          </a:p>
        </p:txBody>
      </p:sp>
      <p:sp>
        <p:nvSpPr>
          <p:cNvPr id="28" name="TextBox 27"/>
          <p:cNvSpPr txBox="1"/>
          <p:nvPr/>
        </p:nvSpPr>
        <p:spPr>
          <a:xfrm>
            <a:off x="8525167" y="3629352"/>
            <a:ext cx="1298635" cy="369332"/>
          </a:xfrm>
          <a:prstGeom prst="rect">
            <a:avLst/>
          </a:prstGeom>
          <a:noFill/>
          <a:ln>
            <a:noFill/>
          </a:ln>
        </p:spPr>
        <p:txBody>
          <a:bodyPr wrap="square" rtlCol="0">
            <a:spAutoFit/>
          </a:bodyPr>
          <a:lstStyle/>
          <a:p>
            <a:pPr algn="ctr"/>
            <a:r>
              <a:rPr lang="en-US" b="1" dirty="0" smtClean="0">
                <a:solidFill>
                  <a:schemeClr val="bg1"/>
                </a:solidFill>
              </a:rPr>
              <a:t>Needle</a:t>
            </a:r>
            <a:endParaRPr lang="da-DK" b="1" dirty="0">
              <a:solidFill>
                <a:schemeClr val="bg1"/>
              </a:solidFill>
            </a:endParaRPr>
          </a:p>
        </p:txBody>
      </p:sp>
      <p:pic>
        <p:nvPicPr>
          <p:cNvPr id="23" name="logohide2"/>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pic>
        <p:nvPicPr>
          <p:cNvPr id="19" name="DBD100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242050" y="1712222"/>
            <a:ext cx="5146359" cy="3987136"/>
          </a:xfrm>
          <a:prstGeom prst="rect">
            <a:avLst/>
          </a:prstGeom>
        </p:spPr>
      </p:pic>
      <p:sp>
        <p:nvSpPr>
          <p:cNvPr id="41" name="TextBox 40"/>
          <p:cNvSpPr txBox="1"/>
          <p:nvPr/>
        </p:nvSpPr>
        <p:spPr>
          <a:xfrm>
            <a:off x="626211" y="5844461"/>
            <a:ext cx="5443707" cy="523220"/>
          </a:xfrm>
          <a:prstGeom prst="rect">
            <a:avLst/>
          </a:prstGeom>
          <a:noFill/>
        </p:spPr>
        <p:txBody>
          <a:bodyPr wrap="square" rtlCol="0">
            <a:spAutoFit/>
          </a:bodyPr>
          <a:lstStyle/>
          <a:p>
            <a:pPr algn="ctr"/>
            <a:r>
              <a:rPr lang="en-US" sz="1400" dirty="0" smtClean="0"/>
              <a:t>Vid: Dynamic micro-wetting of untreated sample. </a:t>
            </a:r>
            <a:br>
              <a:rPr lang="en-US" sz="1400" dirty="0" smtClean="0"/>
            </a:br>
            <a:r>
              <a:rPr lang="en-US" sz="1400" dirty="0" smtClean="0"/>
              <a:t>(20sec, </a:t>
            </a:r>
            <a:r>
              <a:rPr lang="en-US" sz="1400" dirty="0" err="1" smtClean="0"/>
              <a:t>realtime</a:t>
            </a:r>
            <a:r>
              <a:rPr lang="en-US" sz="1400" dirty="0" smtClean="0"/>
              <a:t>)</a:t>
            </a:r>
            <a:endParaRPr lang="da-DK" sz="1400" dirty="0"/>
          </a:p>
        </p:txBody>
      </p:sp>
      <p:pic>
        <p:nvPicPr>
          <p:cNvPr id="42" name="untreated">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746182" y="1712772"/>
            <a:ext cx="5203767" cy="3997203"/>
          </a:xfrm>
          <a:prstGeom prst="rect">
            <a:avLst/>
          </a:prstGeom>
        </p:spPr>
      </p:pic>
    </p:spTree>
    <p:extLst>
      <p:ext uri="{BB962C8B-B14F-4D97-AF65-F5344CB8AC3E}">
        <p14:creationId xmlns:p14="http://schemas.microsoft.com/office/powerpoint/2010/main" val="2352898255"/>
      </p:ext>
    </p:extLst>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9"/>
                                        </p:tgtEl>
                                      </p:cBhvr>
                                    </p:cmd>
                                  </p:childTnLst>
                                </p:cTn>
                              </p:par>
                            </p:childTnLst>
                          </p:cTn>
                        </p:par>
                      </p:childTnLst>
                    </p:cTn>
                  </p:par>
                </p:childTnLst>
              </p:cTn>
              <p:nextCondLst>
                <p:cond evt="onClick" delay="0">
                  <p:tgtEl>
                    <p:spTgt spid="19"/>
                  </p:tgtEl>
                </p:cond>
              </p:nextCondLst>
            </p:seq>
            <p:video>
              <p:cMediaNode vol="80000">
                <p:cTn id="7" fill="hold" display="0">
                  <p:stCondLst>
                    <p:cond delay="indefinite"/>
                  </p:stCondLst>
                </p:cTn>
                <p:tgtEl>
                  <p:spTgt spid="19"/>
                </p:tgtEl>
              </p:cMediaNode>
            </p:video>
            <p:seq concurrent="1" nextAc="seek">
              <p:cTn id="8" restart="whenNotActive" fill="hold" evtFilter="cancelBubble" nodeType="interactiveSeq">
                <p:stCondLst>
                  <p:cond evt="onClick" delay="0">
                    <p:tgtEl>
                      <p:spTgt spid="4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2"/>
                                        </p:tgtEl>
                                      </p:cBhvr>
                                    </p:cmd>
                                  </p:childTnLst>
                                </p:cTn>
                              </p:par>
                            </p:childTnLst>
                          </p:cTn>
                        </p:par>
                      </p:childTnLst>
                    </p:cTn>
                  </p:par>
                </p:childTnLst>
              </p:cTn>
              <p:nextCondLst>
                <p:cond evt="onClick" delay="0">
                  <p:tgtEl>
                    <p:spTgt spid="42"/>
                  </p:tgtEl>
                </p:cond>
              </p:nextCondLst>
            </p:seq>
            <p:video>
              <p:cMediaNode vol="80000">
                <p:cTn id="13" fill="hold" display="0">
                  <p:stCondLst>
                    <p:cond delay="indefinite"/>
                  </p:stCondLst>
                </p:cTn>
                <p:tgtEl>
                  <p:spTgt spid="4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5590673" y="1052918"/>
            <a:ext cx="6198556" cy="5126098"/>
            <a:chOff x="5590673" y="1052918"/>
            <a:chExt cx="6198556" cy="5126098"/>
          </a:xfrm>
        </p:grpSpPr>
        <p:grpSp>
          <p:nvGrpSpPr>
            <p:cNvPr id="38" name="Group 37"/>
            <p:cNvGrpSpPr/>
            <p:nvPr/>
          </p:nvGrpSpPr>
          <p:grpSpPr>
            <a:xfrm>
              <a:off x="5590673" y="1052918"/>
              <a:ext cx="6198556" cy="4834598"/>
              <a:chOff x="5590673" y="1052918"/>
              <a:chExt cx="6198556" cy="4834598"/>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707" t="8413" r="11313"/>
              <a:stretch/>
            </p:blipFill>
            <p:spPr bwMode="auto">
              <a:xfrm>
                <a:off x="5590673" y="1052918"/>
                <a:ext cx="6198556" cy="4834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1" name="TextBox 30"/>
                  <p:cNvSpPr txBox="1"/>
                  <p:nvPr/>
                </p:nvSpPr>
                <p:spPr>
                  <a:xfrm>
                    <a:off x="8115114" y="1228082"/>
                    <a:ext cx="159691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da-DK" b="0" i="0" smtClean="0">
                              <a:latin typeface="Cambria Math"/>
                            </a:rPr>
                            <m:t>Measurement</m:t>
                          </m:r>
                        </m:oMath>
                      </m:oMathPara>
                    </a14:m>
                    <a:endParaRPr lang="da-DK" dirty="0"/>
                  </a:p>
                </p:txBody>
              </p:sp>
            </mc:Choice>
            <mc:Fallback xmlns="">
              <p:sp>
                <p:nvSpPr>
                  <p:cNvPr id="31" name="TextBox 30"/>
                  <p:cNvSpPr txBox="1">
                    <a:spLocks noRot="1" noChangeAspect="1" noMove="1" noResize="1" noEditPoints="1" noAdjustHandles="1" noChangeArrowheads="1" noChangeShapeType="1" noTextEdit="1"/>
                  </p:cNvSpPr>
                  <p:nvPr/>
                </p:nvSpPr>
                <p:spPr>
                  <a:xfrm>
                    <a:off x="8115114" y="1228082"/>
                    <a:ext cx="1596912" cy="369332"/>
                  </a:xfrm>
                  <a:prstGeom prst="rect">
                    <a:avLst/>
                  </a:prstGeom>
                  <a:blipFill>
                    <a:blip r:embed="rId3"/>
                    <a:stretch>
                      <a:fillRect/>
                    </a:stretch>
                  </a:blipFill>
                </p:spPr>
                <p:txBody>
                  <a:bodyPr/>
                  <a:lstStyle/>
                  <a:p>
                    <a:r>
                      <a:rPr lang="da-DK">
                        <a:noFill/>
                      </a:rPr>
                      <a:t> </a:t>
                    </a:r>
                  </a:p>
                </p:txBody>
              </p:sp>
            </mc:Fallback>
          </mc:AlternateContent>
          <p:cxnSp>
            <p:nvCxnSpPr>
              <p:cNvPr id="34" name="Straight Arrow Connector 33"/>
              <p:cNvCxnSpPr/>
              <p:nvPr/>
            </p:nvCxnSpPr>
            <p:spPr>
              <a:xfrm flipH="1">
                <a:off x="7707086" y="1597414"/>
                <a:ext cx="892628" cy="8047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6813884" y="5871239"/>
              <a:ext cx="4263189" cy="307777"/>
            </a:xfrm>
            <a:prstGeom prst="rect">
              <a:avLst/>
            </a:prstGeom>
            <a:noFill/>
          </p:spPr>
          <p:txBody>
            <a:bodyPr wrap="square" rtlCol="0">
              <a:spAutoFit/>
            </a:bodyPr>
            <a:lstStyle/>
            <a:p>
              <a:pPr algn="ctr"/>
              <a:r>
                <a:rPr lang="en-US" sz="1400" dirty="0" smtClean="0"/>
                <a:t>Fig: Example of dynamic micro-wetting data analysis</a:t>
              </a:r>
              <a:endParaRPr lang="da-DK" sz="1400" dirty="0"/>
            </a:p>
          </p:txBody>
        </p:sp>
      </p:grpSp>
      <mc:AlternateContent xmlns:mc="http://schemas.openxmlformats.org/markup-compatibility/2006" xmlns:a14="http://schemas.microsoft.com/office/drawing/2010/main">
        <mc:Choice Requires="a14">
          <p:sp>
            <p:nvSpPr>
              <p:cNvPr id="33" name="TextBox 32"/>
              <p:cNvSpPr txBox="1"/>
              <p:nvPr/>
            </p:nvSpPr>
            <p:spPr>
              <a:xfrm>
                <a:off x="582971" y="3329243"/>
                <a:ext cx="1903342" cy="6527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a:ea typeface="Cambria Math"/>
                        </a:rPr>
                        <m:t>𝑐𝑜𝑠</m:t>
                      </m:r>
                      <m:r>
                        <a:rPr lang="da-DK" i="1" smtClean="0">
                          <a:latin typeface="Cambria Math"/>
                          <a:ea typeface="Cambria Math"/>
                        </a:rPr>
                        <m:t>𝜃</m:t>
                      </m:r>
                      <m:r>
                        <a:rPr lang="da-DK" i="1" smtClean="0">
                          <a:latin typeface="Cambria Math"/>
                        </a:rPr>
                        <m:t>=</m:t>
                      </m:r>
                      <m:f>
                        <m:fPr>
                          <m:ctrlPr>
                            <a:rPr lang="da-DK" i="1" smtClean="0">
                              <a:latin typeface="Cambria Math" panose="02040503050406030204" pitchFamily="18" charset="0"/>
                            </a:rPr>
                          </m:ctrlPr>
                        </m:fPr>
                        <m:num>
                          <m:sSup>
                            <m:sSupPr>
                              <m:ctrlPr>
                                <a:rPr lang="da-DK" b="0" i="1" smtClean="0">
                                  <a:latin typeface="Cambria Math" panose="02040503050406030204" pitchFamily="18" charset="0"/>
                                </a:rPr>
                              </m:ctrlPr>
                            </m:sSupPr>
                            <m:e>
                              <m:r>
                                <a:rPr lang="da-DK" b="0" i="1" smtClean="0">
                                  <a:latin typeface="Cambria Math"/>
                                </a:rPr>
                                <m:t>𝑑</m:t>
                              </m:r>
                            </m:e>
                            <m:sup>
                              <m:r>
                                <a:rPr lang="da-DK" b="0" i="1" smtClean="0">
                                  <a:latin typeface="Cambria Math"/>
                                </a:rPr>
                                <m:t>2</m:t>
                              </m:r>
                            </m:sup>
                          </m:sSup>
                          <m:r>
                            <a:rPr lang="da-DK" b="0" i="1" smtClean="0">
                              <a:latin typeface="Cambria Math"/>
                            </a:rPr>
                            <m:t>−4</m:t>
                          </m:r>
                          <m:sSup>
                            <m:sSupPr>
                              <m:ctrlPr>
                                <a:rPr lang="da-DK" b="0" i="1" smtClean="0">
                                  <a:latin typeface="Cambria Math" panose="02040503050406030204" pitchFamily="18" charset="0"/>
                                </a:rPr>
                              </m:ctrlPr>
                            </m:sSupPr>
                            <m:e>
                              <m:r>
                                <a:rPr lang="da-DK" b="0" i="1" smtClean="0">
                                  <a:latin typeface="Cambria Math"/>
                                </a:rPr>
                                <m:t>h</m:t>
                              </m:r>
                            </m:e>
                            <m:sup>
                              <m:r>
                                <a:rPr lang="da-DK" b="0" i="1" smtClean="0">
                                  <a:latin typeface="Cambria Math"/>
                                </a:rPr>
                                <m:t>2</m:t>
                              </m:r>
                            </m:sup>
                          </m:sSup>
                        </m:num>
                        <m:den>
                          <m:sSup>
                            <m:sSupPr>
                              <m:ctrlPr>
                                <a:rPr lang="da-DK" i="1">
                                  <a:latin typeface="Cambria Math" panose="02040503050406030204" pitchFamily="18" charset="0"/>
                                </a:rPr>
                              </m:ctrlPr>
                            </m:sSupPr>
                            <m:e>
                              <m:r>
                                <a:rPr lang="da-DK" i="1">
                                  <a:latin typeface="Cambria Math"/>
                                </a:rPr>
                                <m:t>𝑑</m:t>
                              </m:r>
                            </m:e>
                            <m:sup>
                              <m:r>
                                <a:rPr lang="da-DK" i="1">
                                  <a:latin typeface="Cambria Math"/>
                                </a:rPr>
                                <m:t>2</m:t>
                              </m:r>
                            </m:sup>
                          </m:sSup>
                          <m:r>
                            <a:rPr lang="da-DK" b="0" i="1" smtClean="0">
                              <a:latin typeface="Cambria Math"/>
                            </a:rPr>
                            <m:t>+</m:t>
                          </m:r>
                          <m:r>
                            <a:rPr lang="da-DK" i="1">
                              <a:latin typeface="Cambria Math"/>
                            </a:rPr>
                            <m:t>4</m:t>
                          </m:r>
                          <m:sSup>
                            <m:sSupPr>
                              <m:ctrlPr>
                                <a:rPr lang="da-DK" i="1">
                                  <a:latin typeface="Cambria Math" panose="02040503050406030204" pitchFamily="18" charset="0"/>
                                </a:rPr>
                              </m:ctrlPr>
                            </m:sSupPr>
                            <m:e>
                              <m:r>
                                <a:rPr lang="da-DK" i="1">
                                  <a:latin typeface="Cambria Math"/>
                                </a:rPr>
                                <m:t>h</m:t>
                              </m:r>
                            </m:e>
                            <m:sup>
                              <m:r>
                                <a:rPr lang="da-DK" i="1">
                                  <a:latin typeface="Cambria Math"/>
                                </a:rPr>
                                <m:t>2</m:t>
                              </m:r>
                            </m:sup>
                          </m:sSup>
                        </m:den>
                      </m:f>
                    </m:oMath>
                  </m:oMathPara>
                </a14:m>
                <a:endParaRPr lang="da-DK" dirty="0"/>
              </a:p>
            </p:txBody>
          </p:sp>
        </mc:Choice>
        <mc:Fallback xmlns="">
          <p:sp>
            <p:nvSpPr>
              <p:cNvPr id="33" name="TextBox 32"/>
              <p:cNvSpPr txBox="1">
                <a:spLocks noRot="1" noChangeAspect="1" noMove="1" noResize="1" noEditPoints="1" noAdjustHandles="1" noChangeArrowheads="1" noChangeShapeType="1" noTextEdit="1"/>
              </p:cNvSpPr>
              <p:nvPr/>
            </p:nvSpPr>
            <p:spPr>
              <a:xfrm>
                <a:off x="582971" y="3329243"/>
                <a:ext cx="1903342" cy="652743"/>
              </a:xfrm>
              <a:prstGeom prst="rect">
                <a:avLst/>
              </a:prstGeom>
              <a:blipFill>
                <a:blip r:embed="rId4"/>
                <a:stretch>
                  <a:fillRect/>
                </a:stretch>
              </a:blipFill>
            </p:spPr>
            <p:txBody>
              <a:bodyPr/>
              <a:lstStyle/>
              <a:p>
                <a:r>
                  <a:rPr lang="da-DK">
                    <a:noFill/>
                  </a:rPr>
                  <a:t> </a:t>
                </a:r>
              </a:p>
            </p:txBody>
          </p:sp>
        </mc:Fallback>
      </mc:AlternateContent>
      <p:sp>
        <p:nvSpPr>
          <p:cNvPr id="2" name="Title 1"/>
          <p:cNvSpPr>
            <a:spLocks noGrp="1"/>
          </p:cNvSpPr>
          <p:nvPr>
            <p:ph type="title"/>
          </p:nvPr>
        </p:nvSpPr>
        <p:spPr/>
        <p:txBody>
          <a:bodyPr/>
          <a:lstStyle/>
          <a:p>
            <a:r>
              <a:rPr lang="en-US" dirty="0" smtClean="0"/>
              <a:t>Dynamic micro-wetting</a:t>
            </a:r>
            <a:endParaRPr lang="da-DK" dirty="0"/>
          </a:p>
        </p:txBody>
      </p:sp>
      <p:sp>
        <p:nvSpPr>
          <p:cNvPr id="6" name="Slide Number Placeholder 5"/>
          <p:cNvSpPr>
            <a:spLocks noGrp="1"/>
          </p:cNvSpPr>
          <p:nvPr>
            <p:ph type="sldNum" sz="quarter" idx="11"/>
          </p:nvPr>
        </p:nvSpPr>
        <p:spPr/>
        <p:txBody>
          <a:bodyPr/>
          <a:lstStyle/>
          <a:p>
            <a:fld id="{261E7075-2C2A-48FB-BA64-2248520D9A0B}" type="slidenum">
              <a:rPr lang="nb-NO" smtClean="0"/>
              <a:pPr/>
              <a:t>15</a:t>
            </a:fld>
            <a:endParaRPr lang="nb-NO"/>
          </a:p>
        </p:txBody>
      </p:sp>
      <p:grpSp>
        <p:nvGrpSpPr>
          <p:cNvPr id="8" name="Group 7"/>
          <p:cNvGrpSpPr/>
          <p:nvPr/>
        </p:nvGrpSpPr>
        <p:grpSpPr>
          <a:xfrm>
            <a:off x="77804" y="1907693"/>
            <a:ext cx="5522494" cy="4510458"/>
            <a:chOff x="224013" y="188640"/>
            <a:chExt cx="8136904" cy="6179235"/>
          </a:xfrm>
        </p:grpSpPr>
        <p:sp>
          <p:nvSpPr>
            <p:cNvPr id="9" name="Oval 8"/>
            <p:cNvSpPr/>
            <p:nvPr/>
          </p:nvSpPr>
          <p:spPr>
            <a:xfrm>
              <a:off x="1415717" y="188640"/>
              <a:ext cx="6120680" cy="6120680"/>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0" name="Straight Connector 9"/>
            <p:cNvCxnSpPr/>
            <p:nvPr/>
          </p:nvCxnSpPr>
          <p:spPr>
            <a:xfrm>
              <a:off x="1025048" y="1484784"/>
              <a:ext cx="698477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337416" y="188640"/>
              <a:ext cx="0" cy="1296144"/>
            </a:xfrm>
            <a:prstGeom prst="line">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463988" y="1484784"/>
              <a:ext cx="2537724" cy="17641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6209624" y="548680"/>
              <a:ext cx="792088" cy="9361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9573650" flipV="1">
              <a:off x="6418407" y="1050156"/>
              <a:ext cx="648072" cy="612068"/>
            </a:xfrm>
            <a:prstGeom prst="arc">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15" name="Rectangle 14"/>
            <p:cNvSpPr/>
            <p:nvPr/>
          </p:nvSpPr>
          <p:spPr>
            <a:xfrm>
              <a:off x="224013" y="1496483"/>
              <a:ext cx="8136904" cy="4871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16" name="Straight Connector 15"/>
            <p:cNvCxnSpPr/>
            <p:nvPr/>
          </p:nvCxnSpPr>
          <p:spPr>
            <a:xfrm flipH="1">
              <a:off x="4463988" y="1484784"/>
              <a:ext cx="2537724" cy="17641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0"/>
            </p:cNvCxnSpPr>
            <p:nvPr/>
          </p:nvCxnSpPr>
          <p:spPr>
            <a:xfrm flipH="1" flipV="1">
              <a:off x="4476057" y="188640"/>
              <a:ext cx="1" cy="30603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Arc 17"/>
            <p:cNvSpPr/>
            <p:nvPr/>
          </p:nvSpPr>
          <p:spPr>
            <a:xfrm rot="20832041">
              <a:off x="4193400" y="2773101"/>
              <a:ext cx="648072" cy="612068"/>
            </a:xfrm>
            <a:prstGeom prst="arc">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cxnSp>
          <p:nvCxnSpPr>
            <p:cNvPr id="19" name="Straight Connector 18"/>
            <p:cNvCxnSpPr/>
            <p:nvPr/>
          </p:nvCxnSpPr>
          <p:spPr>
            <a:xfrm>
              <a:off x="1961152" y="1687893"/>
              <a:ext cx="5040154" cy="1"/>
            </a:xfrm>
            <a:prstGeom prst="line">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729537" y="1628800"/>
              <a:ext cx="343364" cy="461665"/>
            </a:xfrm>
            <a:prstGeom prst="rect">
              <a:avLst/>
            </a:prstGeom>
            <a:noFill/>
          </p:spPr>
          <p:txBody>
            <a:bodyPr wrap="none" rtlCol="0">
              <a:spAutoFit/>
            </a:bodyPr>
            <a:lstStyle/>
            <a:p>
              <a:r>
                <a:rPr lang="da-DK" sz="2400" i="1" dirty="0" smtClean="0"/>
                <a:t>d</a:t>
              </a:r>
              <a:endParaRPr lang="da-DK" sz="2400" i="1" dirty="0"/>
            </a:p>
          </p:txBody>
        </p:sp>
        <p:sp>
          <p:nvSpPr>
            <p:cNvPr id="21" name="TextBox 20"/>
            <p:cNvSpPr txBox="1"/>
            <p:nvPr/>
          </p:nvSpPr>
          <p:spPr>
            <a:xfrm>
              <a:off x="3949101" y="494600"/>
              <a:ext cx="343364" cy="461665"/>
            </a:xfrm>
            <a:prstGeom prst="rect">
              <a:avLst/>
            </a:prstGeom>
            <a:noFill/>
          </p:spPr>
          <p:txBody>
            <a:bodyPr wrap="none" rtlCol="0">
              <a:spAutoFit/>
            </a:bodyPr>
            <a:lstStyle/>
            <a:p>
              <a:r>
                <a:rPr lang="da-DK" sz="2400" i="1" dirty="0" smtClean="0"/>
                <a:t>h</a:t>
              </a:r>
              <a:endParaRPr lang="da-DK" sz="2400" i="1" dirty="0"/>
            </a:p>
          </p:txBody>
        </p:sp>
        <p:sp>
          <p:nvSpPr>
            <p:cNvPr id="22" name="TextBox 21"/>
            <p:cNvSpPr txBox="1"/>
            <p:nvPr/>
          </p:nvSpPr>
          <p:spPr>
            <a:xfrm>
              <a:off x="4708690" y="2369316"/>
              <a:ext cx="304892" cy="369332"/>
            </a:xfrm>
            <a:prstGeom prst="rect">
              <a:avLst/>
            </a:prstGeom>
            <a:noFill/>
          </p:spPr>
          <p:txBody>
            <a:bodyPr wrap="none" rtlCol="0">
              <a:spAutoFit/>
            </a:bodyPr>
            <a:lstStyle/>
            <a:p>
              <a:r>
                <a:rPr lang="da-DK" i="1" dirty="0" smtClean="0">
                  <a:latin typeface="Symbol" panose="05050102010706020507" pitchFamily="18" charset="2"/>
                </a:rPr>
                <a:t>q</a:t>
              </a:r>
              <a:endParaRPr lang="da-DK" i="1" dirty="0">
                <a:latin typeface="Symbol" panose="05050102010706020507" pitchFamily="18" charset="2"/>
              </a:endParaRPr>
            </a:p>
          </p:txBody>
        </p:sp>
        <p:sp>
          <p:nvSpPr>
            <p:cNvPr id="23" name="TextBox 22"/>
            <p:cNvSpPr txBox="1"/>
            <p:nvPr/>
          </p:nvSpPr>
          <p:spPr>
            <a:xfrm>
              <a:off x="6057178" y="952478"/>
              <a:ext cx="304892" cy="369332"/>
            </a:xfrm>
            <a:prstGeom prst="rect">
              <a:avLst/>
            </a:prstGeom>
            <a:noFill/>
          </p:spPr>
          <p:txBody>
            <a:bodyPr wrap="none" rtlCol="0">
              <a:spAutoFit/>
            </a:bodyPr>
            <a:lstStyle/>
            <a:p>
              <a:r>
                <a:rPr lang="da-DK" i="1" dirty="0" smtClean="0">
                  <a:latin typeface="Symbol" panose="05050102010706020507" pitchFamily="18" charset="2"/>
                </a:rPr>
                <a:t>q</a:t>
              </a:r>
              <a:endParaRPr lang="da-DK" i="1" dirty="0">
                <a:latin typeface="Symbol" panose="05050102010706020507" pitchFamily="18" charset="2"/>
              </a:endParaRPr>
            </a:p>
          </p:txBody>
        </p:sp>
      </p:grpSp>
      <p:grpSp>
        <p:nvGrpSpPr>
          <p:cNvPr id="4" name="Group 3"/>
          <p:cNvGrpSpPr/>
          <p:nvPr/>
        </p:nvGrpSpPr>
        <p:grpSpPr>
          <a:xfrm>
            <a:off x="888257" y="4215288"/>
            <a:ext cx="4045650" cy="1771348"/>
            <a:chOff x="888257" y="4215288"/>
            <a:chExt cx="4045650" cy="1771348"/>
          </a:xfrm>
        </p:grpSpPr>
        <mc:AlternateContent xmlns:mc="http://schemas.openxmlformats.org/markup-compatibility/2006" xmlns:a14="http://schemas.microsoft.com/office/drawing/2010/main">
          <mc:Choice Requires="a14">
            <p:sp>
              <p:nvSpPr>
                <p:cNvPr id="25" name="TextBox 24"/>
                <p:cNvSpPr txBox="1"/>
                <p:nvPr/>
              </p:nvSpPr>
              <p:spPr>
                <a:xfrm>
                  <a:off x="2061898" y="4215288"/>
                  <a:ext cx="237699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a:ea typeface="Cambria Math"/>
                          </a:rPr>
                          <m:t>𝑐𝑜𝑠</m:t>
                        </m:r>
                        <m:r>
                          <a:rPr lang="da-DK" i="1" smtClean="0">
                            <a:latin typeface="Cambria Math"/>
                            <a:ea typeface="Cambria Math"/>
                          </a:rPr>
                          <m:t>𝜃</m:t>
                        </m:r>
                        <m:r>
                          <a:rPr lang="da-DK" b="0" i="1" smtClean="0">
                            <a:latin typeface="Cambria Math"/>
                            <a:ea typeface="Cambria Math"/>
                          </a:rPr>
                          <m:t>=1−</m:t>
                        </m:r>
                        <m:r>
                          <a:rPr lang="da-DK" b="0" i="1" smtClean="0">
                            <a:latin typeface="Cambria Math"/>
                            <a:ea typeface="Cambria Math"/>
                          </a:rPr>
                          <m:t>𝐴</m:t>
                        </m:r>
                        <m:func>
                          <m:funcPr>
                            <m:ctrlPr>
                              <a:rPr lang="da-DK" b="0" i="1" smtClean="0">
                                <a:latin typeface="Cambria Math" panose="02040503050406030204" pitchFamily="18" charset="0"/>
                                <a:ea typeface="Cambria Math"/>
                              </a:rPr>
                            </m:ctrlPr>
                          </m:funcPr>
                          <m:fName>
                            <m:r>
                              <m:rPr>
                                <m:sty m:val="p"/>
                              </m:rPr>
                              <a:rPr lang="da-DK" b="0" i="0" smtClean="0">
                                <a:latin typeface="Cambria Math"/>
                                <a:ea typeface="Cambria Math"/>
                              </a:rPr>
                              <m:t>exp</m:t>
                            </m:r>
                          </m:fName>
                          <m:e>
                            <m:d>
                              <m:dPr>
                                <m:ctrlPr>
                                  <a:rPr lang="da-DK" b="0" i="1" smtClean="0">
                                    <a:latin typeface="Cambria Math" panose="02040503050406030204" pitchFamily="18" charset="0"/>
                                    <a:ea typeface="Cambria Math"/>
                                  </a:rPr>
                                </m:ctrlPr>
                              </m:dPr>
                              <m:e>
                                <m:r>
                                  <m:rPr>
                                    <m:sty m:val="p"/>
                                  </m:rPr>
                                  <a:rPr lang="el-GR" b="0" i="1" smtClean="0">
                                    <a:latin typeface="Cambria Math"/>
                                    <a:ea typeface="Cambria Math"/>
                                  </a:rPr>
                                  <m:t>α</m:t>
                                </m:r>
                                <m:r>
                                  <a:rPr lang="da-DK" b="0" i="1" smtClean="0">
                                    <a:latin typeface="Cambria Math"/>
                                    <a:ea typeface="Cambria Math"/>
                                  </a:rPr>
                                  <m:t>𝑡</m:t>
                                </m:r>
                              </m:e>
                            </m:d>
                          </m:e>
                        </m:func>
                      </m:oMath>
                    </m:oMathPara>
                  </a14:m>
                  <a:endParaRPr lang="da-DK" dirty="0"/>
                </a:p>
              </p:txBody>
            </p:sp>
          </mc:Choice>
          <mc:Fallback xmlns="">
            <p:sp>
              <p:nvSpPr>
                <p:cNvPr id="25" name="TextBox 24"/>
                <p:cNvSpPr txBox="1">
                  <a:spLocks noRot="1" noChangeAspect="1" noMove="1" noResize="1" noEditPoints="1" noAdjustHandles="1" noChangeArrowheads="1" noChangeShapeType="1" noTextEdit="1"/>
                </p:cNvSpPr>
                <p:nvPr/>
              </p:nvSpPr>
              <p:spPr>
                <a:xfrm>
                  <a:off x="2061898" y="4215288"/>
                  <a:ext cx="2376997" cy="369332"/>
                </a:xfrm>
                <a:prstGeom prst="rect">
                  <a:avLst/>
                </a:prstGeom>
                <a:blipFill>
                  <a:blip r:embed="rId7"/>
                  <a:stretch>
                    <a:fillRect b="-6557"/>
                  </a:stretch>
                </a:blipFill>
              </p:spPr>
              <p:txBody>
                <a:bodyPr/>
                <a:lstStyle/>
                <a:p>
                  <a:r>
                    <a:rPr lang="da-DK">
                      <a:noFill/>
                    </a:rPr>
                    <a:t> </a:t>
                  </a:r>
                </a:p>
              </p:txBody>
            </p:sp>
          </mc:Fallback>
        </mc:AlternateContent>
        <p:sp>
          <p:nvSpPr>
            <p:cNvPr id="26" name="TextBox 25"/>
            <p:cNvSpPr txBox="1"/>
            <p:nvPr/>
          </p:nvSpPr>
          <p:spPr>
            <a:xfrm>
              <a:off x="888257" y="4215288"/>
              <a:ext cx="1064715" cy="369332"/>
            </a:xfrm>
            <a:prstGeom prst="rect">
              <a:avLst/>
            </a:prstGeom>
            <a:noFill/>
          </p:spPr>
          <p:txBody>
            <a:bodyPr wrap="none" rtlCol="0">
              <a:spAutoFit/>
            </a:bodyPr>
            <a:lstStyle/>
            <a:p>
              <a:r>
                <a:rPr lang="da-DK" dirty="0" err="1" smtClean="0"/>
                <a:t>assuming</a:t>
              </a:r>
              <a:endParaRPr lang="da-DK" dirty="0"/>
            </a:p>
          </p:txBody>
        </p:sp>
        <mc:AlternateContent xmlns:mc="http://schemas.openxmlformats.org/markup-compatibility/2006" xmlns:a14="http://schemas.microsoft.com/office/drawing/2010/main">
          <mc:Choice Requires="a14">
            <p:sp>
              <p:nvSpPr>
                <p:cNvPr id="29" name="TextBox 28"/>
                <p:cNvSpPr txBox="1"/>
                <p:nvPr/>
              </p:nvSpPr>
              <p:spPr>
                <a:xfrm>
                  <a:off x="1814490" y="4916296"/>
                  <a:ext cx="2871812" cy="369332"/>
                </a:xfrm>
                <a:prstGeom prst="rect">
                  <a:avLst/>
                </a:prstGeom>
                <a:solidFill>
                  <a:srgbClr val="CBE2F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𝛼</m:t>
                        </m:r>
                        <m:r>
                          <a:rPr lang="en-US" b="0" i="1" smtClean="0">
                            <a:latin typeface="Cambria Math" panose="02040503050406030204" pitchFamily="18" charset="0"/>
                          </a:rPr>
                          <m:t> [</m:t>
                        </m:r>
                        <m:r>
                          <a:rPr lang="da-DK" b="0" i="1" smtClean="0">
                            <a:latin typeface="Cambria Math"/>
                          </a:rPr>
                          <m:t>𝑠</m:t>
                        </m:r>
                        <m:r>
                          <a:rPr lang="da-DK" b="0" i="1" baseline="30000" smtClean="0">
                            <a:latin typeface="Cambria Math"/>
                          </a:rPr>
                          <m:t>_1</m:t>
                        </m:r>
                        <m:r>
                          <a:rPr lang="da-DK" b="0" i="1" smtClean="0">
                            <a:latin typeface="Cambria Math"/>
                          </a:rPr>
                          <m:t>]</m:t>
                        </m:r>
                        <m:r>
                          <m:rPr>
                            <m:nor/>
                          </m:rPr>
                          <a:rPr lang="en-US" b="0" i="0" smtClean="0">
                            <a:latin typeface="Cambria Math"/>
                          </a:rPr>
                          <m:t> </m:t>
                        </m:r>
                        <m:r>
                          <m:rPr>
                            <m:nor/>
                          </m:rPr>
                          <a:rPr lang="en-US" b="0" i="0" smtClean="0">
                            <a:latin typeface="Cambria Math" panose="02040503050406030204" pitchFamily="18" charset="0"/>
                          </a:rPr>
                          <m:t>is</m:t>
                        </m:r>
                        <m:r>
                          <m:rPr>
                            <m:nor/>
                          </m:rPr>
                          <a:rPr lang="en-US" b="0" i="0" smtClean="0">
                            <a:latin typeface="Cambria Math" panose="02040503050406030204" pitchFamily="18" charset="0"/>
                          </a:rPr>
                          <m:t> </m:t>
                        </m:r>
                        <m:r>
                          <m:rPr>
                            <m:nor/>
                          </m:rPr>
                          <a:rPr lang="en-US" b="0" i="0" smtClean="0">
                            <a:latin typeface="Cambria Math" panose="02040503050406030204" pitchFamily="18" charset="0"/>
                          </a:rPr>
                          <m:t>the</m:t>
                        </m:r>
                        <m:r>
                          <m:rPr>
                            <m:nor/>
                          </m:rPr>
                          <a:rPr lang="en-US" b="0" i="0" smtClean="0">
                            <a:latin typeface="Cambria Math" panose="02040503050406030204" pitchFamily="18" charset="0"/>
                          </a:rPr>
                          <m:t> "</m:t>
                        </m:r>
                        <m:r>
                          <m:rPr>
                            <m:nor/>
                          </m:rPr>
                          <a:rPr lang="en-US" b="0" i="0" smtClean="0">
                            <a:latin typeface="Cambria Math" panose="02040503050406030204" pitchFamily="18" charset="0"/>
                          </a:rPr>
                          <m:t>wetting</m:t>
                        </m:r>
                        <m:r>
                          <m:rPr>
                            <m:nor/>
                          </m:rPr>
                          <a:rPr lang="en-US" b="0" i="0" smtClean="0">
                            <a:latin typeface="Cambria Math" panose="02040503050406030204" pitchFamily="18" charset="0"/>
                          </a:rPr>
                          <m:t> </m:t>
                        </m:r>
                        <m:r>
                          <m:rPr>
                            <m:nor/>
                          </m:rPr>
                          <a:rPr lang="en-US" b="0" i="0" smtClean="0">
                            <a:latin typeface="Cambria Math" panose="02040503050406030204" pitchFamily="18" charset="0"/>
                          </a:rPr>
                          <m:t>rate</m:t>
                        </m:r>
                        <m:r>
                          <m:rPr>
                            <m:nor/>
                          </m:rPr>
                          <a:rPr lang="en-US" b="0" i="0" smtClean="0">
                            <a:latin typeface="Cambria Math" panose="02040503050406030204" pitchFamily="18" charset="0"/>
                          </a:rPr>
                          <m:t>"</m:t>
                        </m:r>
                      </m:oMath>
                    </m:oMathPara>
                  </a14:m>
                  <a:endParaRPr lang="da-DK" dirty="0"/>
                </a:p>
              </p:txBody>
            </p:sp>
          </mc:Choice>
          <mc:Fallback xmlns="">
            <p:sp>
              <p:nvSpPr>
                <p:cNvPr id="29" name="TextBox 28"/>
                <p:cNvSpPr txBox="1">
                  <a:spLocks noRot="1" noChangeAspect="1" noMove="1" noResize="1" noEditPoints="1" noAdjustHandles="1" noChangeArrowheads="1" noChangeShapeType="1" noTextEdit="1"/>
                </p:cNvSpPr>
                <p:nvPr/>
              </p:nvSpPr>
              <p:spPr>
                <a:xfrm>
                  <a:off x="1814490" y="4916296"/>
                  <a:ext cx="2871812" cy="369332"/>
                </a:xfrm>
                <a:prstGeom prst="rect">
                  <a:avLst/>
                </a:prstGeom>
                <a:blipFill>
                  <a:blip r:embed="rId8"/>
                  <a:stretch>
                    <a:fillRect b="-14754"/>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1337474" y="5617304"/>
                  <a:ext cx="359643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da-DK" b="0" i="0" smtClean="0">
                            <a:latin typeface="Cambria Math"/>
                          </a:rPr>
                          <m:t>A</m:t>
                        </m:r>
                        <m:r>
                          <a:rPr lang="da-DK" b="0" i="0" smtClean="0">
                            <a:latin typeface="Cambria Math"/>
                          </a:rPr>
                          <m:t> </m:t>
                        </m:r>
                        <m:r>
                          <m:rPr>
                            <m:sty m:val="p"/>
                          </m:rPr>
                          <a:rPr lang="da-DK" b="0" i="0" smtClean="0">
                            <a:latin typeface="Cambria Math"/>
                          </a:rPr>
                          <m:t>and</m:t>
                        </m:r>
                        <m:r>
                          <a:rPr lang="da-DK" b="0" i="1" smtClean="0">
                            <a:latin typeface="Cambria Math"/>
                          </a:rPr>
                          <m:t> </m:t>
                        </m:r>
                        <m:r>
                          <a:rPr lang="en-US" i="1">
                            <a:latin typeface="Cambria Math" panose="02040503050406030204" pitchFamily="18" charset="0"/>
                          </a:rPr>
                          <m:t>𝛼</m:t>
                        </m:r>
                        <m:r>
                          <a:rPr lang="da-DK" b="0" i="0" smtClean="0">
                            <a:latin typeface="Cambria Math"/>
                          </a:rPr>
                          <m:t> </m:t>
                        </m:r>
                        <m:r>
                          <m:rPr>
                            <m:sty m:val="p"/>
                          </m:rPr>
                          <a:rPr lang="da-DK" b="0" i="0" smtClean="0">
                            <a:latin typeface="Cambria Math"/>
                          </a:rPr>
                          <m:t>can</m:t>
                        </m:r>
                        <m:r>
                          <a:rPr lang="da-DK" b="0" i="0" smtClean="0">
                            <a:latin typeface="Cambria Math"/>
                          </a:rPr>
                          <m:t> </m:t>
                        </m:r>
                        <m:r>
                          <m:rPr>
                            <m:sty m:val="p"/>
                          </m:rPr>
                          <a:rPr lang="da-DK" b="0" i="0" smtClean="0">
                            <a:latin typeface="Cambria Math"/>
                          </a:rPr>
                          <m:t>be</m:t>
                        </m:r>
                        <m:r>
                          <a:rPr lang="da-DK" b="0" i="0" smtClean="0">
                            <a:latin typeface="Cambria Math"/>
                          </a:rPr>
                          <m:t> </m:t>
                        </m:r>
                        <m:r>
                          <m:rPr>
                            <m:sty m:val="p"/>
                          </m:rPr>
                          <a:rPr lang="da-DK" b="0" i="0" smtClean="0">
                            <a:latin typeface="Cambria Math"/>
                          </a:rPr>
                          <m:t>obtained</m:t>
                        </m:r>
                        <m:r>
                          <a:rPr lang="da-DK" b="0" i="0" smtClean="0">
                            <a:latin typeface="Cambria Math"/>
                          </a:rPr>
                          <m:t> </m:t>
                        </m:r>
                        <m:r>
                          <m:rPr>
                            <m:sty m:val="p"/>
                          </m:rPr>
                          <a:rPr lang="da-DK" b="0" i="0" smtClean="0">
                            <a:latin typeface="Cambria Math"/>
                          </a:rPr>
                          <m:t>by</m:t>
                        </m:r>
                        <m:r>
                          <a:rPr lang="da-DK" b="0" i="0" smtClean="0">
                            <a:latin typeface="Cambria Math"/>
                          </a:rPr>
                          <m:t> </m:t>
                        </m:r>
                        <m:r>
                          <m:rPr>
                            <m:sty m:val="p"/>
                          </m:rPr>
                          <a:rPr lang="da-DK" b="0" i="0" smtClean="0">
                            <a:latin typeface="Cambria Math"/>
                          </a:rPr>
                          <m:t>fitting</m:t>
                        </m:r>
                        <m:r>
                          <a:rPr lang="da-DK" b="0" i="0" smtClean="0">
                            <a:latin typeface="Cambria Math"/>
                          </a:rPr>
                          <m:t>.</m:t>
                        </m:r>
                      </m:oMath>
                    </m:oMathPara>
                  </a14:m>
                  <a:endParaRPr lang="da-DK" dirty="0"/>
                </a:p>
              </p:txBody>
            </p:sp>
          </mc:Choice>
          <mc:Fallback xmlns="">
            <p:sp>
              <p:nvSpPr>
                <p:cNvPr id="36" name="TextBox 35"/>
                <p:cNvSpPr txBox="1">
                  <a:spLocks noRot="1" noChangeAspect="1" noMove="1" noResize="1" noEditPoints="1" noAdjustHandles="1" noChangeArrowheads="1" noChangeShapeType="1" noTextEdit="1"/>
                </p:cNvSpPr>
                <p:nvPr/>
              </p:nvSpPr>
              <p:spPr>
                <a:xfrm>
                  <a:off x="1337474" y="5617304"/>
                  <a:ext cx="3596433" cy="369332"/>
                </a:xfrm>
                <a:prstGeom prst="rect">
                  <a:avLst/>
                </a:prstGeom>
                <a:blipFill>
                  <a:blip r:embed="rId9"/>
                  <a:stretch>
                    <a:fillRect b="-13115"/>
                  </a:stretch>
                </a:blipFill>
              </p:spPr>
              <p:txBody>
                <a:bodyPr/>
                <a:lstStyle/>
                <a:p>
                  <a:r>
                    <a:rPr lang="da-DK">
                      <a:noFill/>
                    </a:rPr>
                    <a:t> </a:t>
                  </a:r>
                </a:p>
              </p:txBody>
            </p:sp>
          </mc:Fallback>
        </mc:AlternateContent>
      </p:grpSp>
      <p:grpSp>
        <p:nvGrpSpPr>
          <p:cNvPr id="40" name="Group 39"/>
          <p:cNvGrpSpPr/>
          <p:nvPr/>
        </p:nvGrpSpPr>
        <p:grpSpPr>
          <a:xfrm>
            <a:off x="7347097" y="2202772"/>
            <a:ext cx="3771083" cy="2144816"/>
            <a:chOff x="7347097" y="2202772"/>
            <a:chExt cx="3771083" cy="2144816"/>
          </a:xfrm>
        </p:grpSpPr>
        <mc:AlternateContent xmlns:mc="http://schemas.openxmlformats.org/markup-compatibility/2006" xmlns:a14="http://schemas.microsoft.com/office/drawing/2010/main">
          <mc:Choice Requires="a14">
            <p:sp>
              <p:nvSpPr>
                <p:cNvPr id="30" name="TextBox 29"/>
                <p:cNvSpPr txBox="1"/>
                <p:nvPr/>
              </p:nvSpPr>
              <p:spPr>
                <a:xfrm>
                  <a:off x="7347097" y="3978256"/>
                  <a:ext cx="9733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a:ea typeface="Cambria Math"/>
                          </a:rPr>
                          <m:t>α</m:t>
                        </m:r>
                        <m:r>
                          <a:rPr lang="da-DK" b="0" i="1" smtClean="0">
                            <a:latin typeface="Cambria Math"/>
                            <a:ea typeface="Cambria Math"/>
                          </a:rPr>
                          <m:t>=−1</m:t>
                        </m:r>
                      </m:oMath>
                    </m:oMathPara>
                  </a14:m>
                  <a:endParaRPr lang="da-DK" dirty="0"/>
                </a:p>
              </p:txBody>
            </p:sp>
          </mc:Choice>
          <mc:Fallback xmlns="">
            <p:sp>
              <p:nvSpPr>
                <p:cNvPr id="30" name="TextBox 29"/>
                <p:cNvSpPr txBox="1">
                  <a:spLocks noRot="1" noChangeAspect="1" noMove="1" noResize="1" noEditPoints="1" noAdjustHandles="1" noChangeArrowheads="1" noChangeShapeType="1" noTextEdit="1"/>
                </p:cNvSpPr>
                <p:nvPr/>
              </p:nvSpPr>
              <p:spPr>
                <a:xfrm>
                  <a:off x="7347097" y="3978256"/>
                  <a:ext cx="973343" cy="369332"/>
                </a:xfrm>
                <a:prstGeom prst="rect">
                  <a:avLst/>
                </a:prstGeom>
                <a:blipFill>
                  <a:blip r:embed="rId10"/>
                  <a:stretch>
                    <a:fillRect/>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9712026" y="2202772"/>
                  <a:ext cx="140615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a:ea typeface="Cambria Math"/>
                          </a:rPr>
                          <m:t>α</m:t>
                        </m:r>
                        <m:r>
                          <a:rPr lang="da-DK" b="0" i="1" smtClean="0">
                            <a:latin typeface="Cambria Math"/>
                            <a:ea typeface="Cambria Math"/>
                          </a:rPr>
                          <m:t>=−0,001</m:t>
                        </m:r>
                      </m:oMath>
                    </m:oMathPara>
                  </a14:m>
                  <a:endParaRPr lang="da-DK" dirty="0"/>
                </a:p>
              </p:txBody>
            </p:sp>
          </mc:Choice>
          <mc:Fallback xmlns="">
            <p:sp>
              <p:nvSpPr>
                <p:cNvPr id="32" name="TextBox 31"/>
                <p:cNvSpPr txBox="1">
                  <a:spLocks noRot="1" noChangeAspect="1" noMove="1" noResize="1" noEditPoints="1" noAdjustHandles="1" noChangeArrowheads="1" noChangeShapeType="1" noTextEdit="1"/>
                </p:cNvSpPr>
                <p:nvPr/>
              </p:nvSpPr>
              <p:spPr>
                <a:xfrm>
                  <a:off x="9712026" y="2202772"/>
                  <a:ext cx="1406154" cy="369332"/>
                </a:xfrm>
                <a:prstGeom prst="rect">
                  <a:avLst/>
                </a:prstGeom>
                <a:blipFill>
                  <a:blip r:embed="rId11"/>
                  <a:stretch>
                    <a:fillRect/>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9144959" y="3411631"/>
                  <a:ext cx="118814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a:ea typeface="Cambria Math"/>
                          </a:rPr>
                          <m:t>α</m:t>
                        </m:r>
                        <m:r>
                          <a:rPr lang="da-DK" b="0" i="1" smtClean="0">
                            <a:latin typeface="Cambria Math"/>
                            <a:ea typeface="Cambria Math"/>
                          </a:rPr>
                          <m:t>=−0, 1</m:t>
                        </m:r>
                      </m:oMath>
                    </m:oMathPara>
                  </a14:m>
                  <a:endParaRPr lang="da-DK" dirty="0"/>
                </a:p>
              </p:txBody>
            </p:sp>
          </mc:Choice>
          <mc:Fallback xmlns="">
            <p:sp>
              <p:nvSpPr>
                <p:cNvPr id="37" name="TextBox 36"/>
                <p:cNvSpPr txBox="1">
                  <a:spLocks noRot="1" noChangeAspect="1" noMove="1" noResize="1" noEditPoints="1" noAdjustHandles="1" noChangeArrowheads="1" noChangeShapeType="1" noTextEdit="1"/>
                </p:cNvSpPr>
                <p:nvPr/>
              </p:nvSpPr>
              <p:spPr>
                <a:xfrm>
                  <a:off x="9144959" y="3411631"/>
                  <a:ext cx="1188146" cy="369332"/>
                </a:xfrm>
                <a:prstGeom prst="rect">
                  <a:avLst/>
                </a:prstGeom>
                <a:blipFill>
                  <a:blip r:embed="rId12"/>
                  <a:stretch>
                    <a:fillRect/>
                  </a:stretch>
                </a:blipFill>
              </p:spPr>
              <p:txBody>
                <a:bodyPr/>
                <a:lstStyle/>
                <a:p>
                  <a:r>
                    <a:rPr lang="da-DK">
                      <a:noFill/>
                    </a:rPr>
                    <a:t> </a:t>
                  </a:r>
                </a:p>
              </p:txBody>
            </p:sp>
          </mc:Fallback>
        </mc:AlternateContent>
      </p:grpSp>
      <p:pic>
        <p:nvPicPr>
          <p:cNvPr id="39" name="logohide2"/>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83558429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micro-wetting results</a:t>
            </a:r>
            <a:endParaRPr lang="da-DK" dirty="0"/>
          </a:p>
        </p:txBody>
      </p:sp>
      <p:sp>
        <p:nvSpPr>
          <p:cNvPr id="5" name="Date Placeholder 4"/>
          <p:cNvSpPr>
            <a:spLocks noGrp="1"/>
          </p:cNvSpPr>
          <p:nvPr>
            <p:ph type="dt" sz="half" idx="10"/>
          </p:nvPr>
        </p:nvSpPr>
        <p:spPr/>
        <p:txBody>
          <a:bodyPr/>
          <a:lstStyle/>
          <a:p>
            <a:fld id="{6325FEFA-325D-4E29-8CE0-CC6B671EDD00}" type="datetime1">
              <a:rPr lang="nb-NO" smtClean="0"/>
              <a:pPr/>
              <a:t>10.07.2019</a:t>
            </a:fld>
            <a:endParaRPr lang="nb-NO"/>
          </a:p>
        </p:txBody>
      </p:sp>
      <p:sp>
        <p:nvSpPr>
          <p:cNvPr id="6" name="Slide Number Placeholder 5"/>
          <p:cNvSpPr>
            <a:spLocks noGrp="1"/>
          </p:cNvSpPr>
          <p:nvPr>
            <p:ph type="sldNum" sz="quarter" idx="11"/>
          </p:nvPr>
        </p:nvSpPr>
        <p:spPr/>
        <p:txBody>
          <a:bodyPr/>
          <a:lstStyle/>
          <a:p>
            <a:fld id="{261E7075-2C2A-48FB-BA64-2248520D9A0B}" type="slidenum">
              <a:rPr lang="nb-NO" smtClean="0"/>
              <a:pPr/>
              <a:t>16</a:t>
            </a:fld>
            <a:endParaRPr lang="nb-NO"/>
          </a:p>
        </p:txBody>
      </p:sp>
      <mc:AlternateContent xmlns:mc="http://schemas.openxmlformats.org/markup-compatibility/2006" xmlns:a14="http://schemas.microsoft.com/office/drawing/2010/main">
        <mc:Choice Requires="a14">
          <p:sp>
            <p:nvSpPr>
              <p:cNvPr id="30" name="TextBox 29"/>
              <p:cNvSpPr txBox="1"/>
              <p:nvPr/>
            </p:nvSpPr>
            <p:spPr>
              <a:xfrm>
                <a:off x="6886714" y="2355385"/>
                <a:ext cx="4881216" cy="2923877"/>
              </a:xfrm>
              <a:prstGeom prst="rect">
                <a:avLst/>
              </a:prstGeom>
              <a:noFill/>
            </p:spPr>
            <p:txBody>
              <a:bodyPr wrap="square" rtlCol="0">
                <a:spAutoFit/>
              </a:bodyPr>
              <a:lstStyle/>
              <a:p>
                <a:pPr marL="285750" indent="-285750">
                  <a:buFont typeface="Arial" panose="020B0604020202020204" pitchFamily="34" charset="0"/>
                  <a:buChar char="•"/>
                </a:pPr>
                <a:r>
                  <a:rPr lang="en-US" sz="2000" i="1" dirty="0" smtClean="0">
                    <a:solidFill>
                      <a:srgbClr val="62A9D4"/>
                    </a:solidFill>
                  </a:rPr>
                  <a:t>More negative wetting rate (</a:t>
                </a:r>
                <a14:m>
                  <m:oMath xmlns:m="http://schemas.openxmlformats.org/officeDocument/2006/math">
                    <m:r>
                      <a:rPr lang="en-US" sz="2000" i="1">
                        <a:solidFill>
                          <a:srgbClr val="62A9D4"/>
                        </a:solidFill>
                        <a:latin typeface="Cambria Math" panose="02040503050406030204" pitchFamily="18" charset="0"/>
                      </a:rPr>
                      <m:t>𝛼</m:t>
                    </m:r>
                  </m:oMath>
                </a14:m>
                <a:r>
                  <a:rPr lang="en-US" sz="2000" i="1" dirty="0" smtClean="0">
                    <a:solidFill>
                      <a:srgbClr val="62A9D4"/>
                    </a:solidFill>
                  </a:rPr>
                  <a:t>)  = faster wetting</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Clear influence of DBD CF</a:t>
                </a:r>
                <a:r>
                  <a:rPr lang="en-US" baseline="-25000" dirty="0" smtClean="0"/>
                  <a:t>4</a:t>
                </a:r>
                <a:r>
                  <a:rPr lang="en-US" dirty="0" smtClean="0"/>
                  <a:t> treatment</a:t>
                </a:r>
                <a:br>
                  <a:rPr lang="en-US" dirty="0" smtClean="0"/>
                </a:br>
                <a:endParaRPr lang="en-US" dirty="0"/>
              </a:p>
              <a:p>
                <a:pPr marL="285750" indent="-285750">
                  <a:buFont typeface="Arial" panose="020B0604020202020204" pitchFamily="34" charset="0"/>
                  <a:buChar char="•"/>
                </a:pPr>
                <a:r>
                  <a:rPr lang="en-US" dirty="0" smtClean="0"/>
                  <a:t>XPS results are consistent with contact angle wetting rate</a:t>
                </a:r>
                <a:br>
                  <a:rPr lang="en-US" dirty="0" smtClean="0"/>
                </a:br>
                <a:endParaRPr lang="en-US" dirty="0" smtClean="0"/>
              </a:p>
              <a:p>
                <a:pPr marL="285750" indent="-285750">
                  <a:buFont typeface="Arial" panose="020B0604020202020204" pitchFamily="34" charset="0"/>
                  <a:buChar char="•"/>
                </a:pPr>
                <a:r>
                  <a:rPr lang="en-US" dirty="0" smtClean="0"/>
                  <a:t>2 separate treatments and measurements of 50W/60s shows that the method is repeatable </a:t>
                </a:r>
                <a:endParaRPr lang="da-DK" dirty="0" smtClean="0"/>
              </a:p>
            </p:txBody>
          </p:sp>
        </mc:Choice>
        <mc:Fallback xmlns="">
          <p:sp>
            <p:nvSpPr>
              <p:cNvPr id="30" name="TextBox 29"/>
              <p:cNvSpPr txBox="1">
                <a:spLocks noRot="1" noChangeAspect="1" noMove="1" noResize="1" noEditPoints="1" noAdjustHandles="1" noChangeArrowheads="1" noChangeShapeType="1" noTextEdit="1"/>
              </p:cNvSpPr>
              <p:nvPr/>
            </p:nvSpPr>
            <p:spPr>
              <a:xfrm>
                <a:off x="6886714" y="2355385"/>
                <a:ext cx="4881216" cy="2923877"/>
              </a:xfrm>
              <a:prstGeom prst="rect">
                <a:avLst/>
              </a:prstGeom>
              <a:blipFill>
                <a:blip r:embed="rId3"/>
                <a:stretch>
                  <a:fillRect l="-1125" t="-1042" b="-2292"/>
                </a:stretch>
              </a:blipFill>
            </p:spPr>
            <p:txBody>
              <a:bodyPr/>
              <a:lstStyle/>
              <a:p>
                <a:r>
                  <a:rPr lang="da-DK">
                    <a:noFill/>
                  </a:rPr>
                  <a:t> </a:t>
                </a:r>
              </a:p>
            </p:txBody>
          </p:sp>
        </mc:Fallback>
      </mc:AlternateContent>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327" y="2409682"/>
            <a:ext cx="6123361" cy="2891222"/>
          </a:xfrm>
          <a:prstGeom prst="rect">
            <a:avLst/>
          </a:prstGeom>
        </p:spPr>
      </p:pic>
      <p:sp>
        <p:nvSpPr>
          <p:cNvPr id="9" name="TextBox 8"/>
          <p:cNvSpPr txBox="1"/>
          <p:nvPr/>
        </p:nvSpPr>
        <p:spPr>
          <a:xfrm>
            <a:off x="716005" y="5524382"/>
            <a:ext cx="5553616" cy="307777"/>
          </a:xfrm>
          <a:prstGeom prst="rect">
            <a:avLst/>
          </a:prstGeom>
          <a:solidFill>
            <a:schemeClr val="bg1"/>
          </a:solidFill>
        </p:spPr>
        <p:txBody>
          <a:bodyPr wrap="square" rtlCol="0">
            <a:spAutoFit/>
          </a:bodyPr>
          <a:lstStyle/>
          <a:p>
            <a:pPr algn="ctr"/>
            <a:r>
              <a:rPr lang="en-US" sz="1400" dirty="0" smtClean="0"/>
              <a:t>Fig: Summary of wetting rates after plasma treatments</a:t>
            </a:r>
            <a:endParaRPr lang="da-DK" sz="1400" dirty="0"/>
          </a:p>
        </p:txBody>
      </p:sp>
      <mc:AlternateContent xmlns:mc="http://schemas.openxmlformats.org/markup-compatibility/2006" xmlns:a14="http://schemas.microsoft.com/office/drawing/2010/main">
        <mc:Choice Requires="a14">
          <p:sp>
            <p:nvSpPr>
              <p:cNvPr id="11" name="TextBox 10"/>
              <p:cNvSpPr txBox="1"/>
              <p:nvPr/>
            </p:nvSpPr>
            <p:spPr>
              <a:xfrm rot="16200000">
                <a:off x="-264189" y="3670627"/>
                <a:ext cx="2020746" cy="369332"/>
              </a:xfrm>
              <a:prstGeom prst="rect">
                <a:avLst/>
              </a:prstGeom>
              <a:solidFill>
                <a:schemeClr val="bg1"/>
              </a:solidFill>
            </p:spPr>
            <p:txBody>
              <a:bodyPr wrap="none" rtlCol="0">
                <a:spAutoFit/>
              </a:bodyPr>
              <a:lstStyle/>
              <a:p>
                <a:r>
                  <a:rPr lang="en-US" b="0" dirty="0" smtClean="0"/>
                  <a:t>Wetting rate </a:t>
                </a:r>
                <a14:m>
                  <m:oMath xmlns:m="http://schemas.openxmlformats.org/officeDocument/2006/math">
                    <m:r>
                      <a:rPr lang="en-US" b="0" i="1" smtClean="0">
                        <a:latin typeface="Cambria Math" panose="02040503050406030204" pitchFamily="18" charset="0"/>
                      </a:rPr>
                      <m:t>𝛼</m:t>
                    </m:r>
                    <m:r>
                      <a:rPr lang="en-US" b="0" i="1" smtClean="0">
                        <a:latin typeface="Cambria Math" panose="02040503050406030204" pitchFamily="18" charset="0"/>
                      </a:rPr>
                      <m:t> [</m:t>
                    </m:r>
                    <m:r>
                      <a:rPr lang="da-DK" b="0" i="1" smtClean="0">
                        <a:latin typeface="Cambria Math"/>
                      </a:rPr>
                      <m:t>𝑠</m:t>
                    </m:r>
                    <m:r>
                      <a:rPr lang="da-DK" b="0" i="1" baseline="30000" smtClean="0">
                        <a:latin typeface="Cambria Math"/>
                      </a:rPr>
                      <m:t>_1</m:t>
                    </m:r>
                    <m:r>
                      <a:rPr lang="da-DK" b="0" i="1" smtClean="0">
                        <a:latin typeface="Cambria Math"/>
                      </a:rPr>
                      <m:t>]</m:t>
                    </m:r>
                  </m:oMath>
                </a14:m>
                <a:endParaRPr lang="da-DK" dirty="0"/>
              </a:p>
            </p:txBody>
          </p:sp>
        </mc:Choice>
        <mc:Fallback xmlns="">
          <p:sp>
            <p:nvSpPr>
              <p:cNvPr id="11" name="TextBox 10"/>
              <p:cNvSpPr txBox="1">
                <a:spLocks noRot="1" noChangeAspect="1" noMove="1" noResize="1" noEditPoints="1" noAdjustHandles="1" noChangeArrowheads="1" noChangeShapeType="1" noTextEdit="1"/>
              </p:cNvSpPr>
              <p:nvPr/>
            </p:nvSpPr>
            <p:spPr>
              <a:xfrm rot="16200000">
                <a:off x="-264189" y="3670627"/>
                <a:ext cx="2020746" cy="369332"/>
              </a:xfrm>
              <a:prstGeom prst="rect">
                <a:avLst/>
              </a:prstGeom>
              <a:blipFill>
                <a:blip r:embed="rId5"/>
                <a:stretch>
                  <a:fillRect l="-8197" r="-24590" b="-2719"/>
                </a:stretch>
              </a:blipFill>
            </p:spPr>
            <p:txBody>
              <a:bodyPr/>
              <a:lstStyle/>
              <a:p>
                <a:r>
                  <a:rPr lang="da-DK">
                    <a:noFill/>
                  </a:rPr>
                  <a:t> </a:t>
                </a:r>
              </a:p>
            </p:txBody>
          </p:sp>
        </mc:Fallback>
      </mc:AlternateContent>
      <p:pic>
        <p:nvPicPr>
          <p:cNvPr id="22" name="logohide2"/>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2397481417"/>
      </p:ext>
    </p:extLst>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Outlook</a:t>
            </a:r>
            <a:endParaRPr lang="da-DK" dirty="0"/>
          </a:p>
        </p:txBody>
      </p:sp>
      <p:sp>
        <p:nvSpPr>
          <p:cNvPr id="5" name="Date Placeholder 4"/>
          <p:cNvSpPr>
            <a:spLocks noGrp="1"/>
          </p:cNvSpPr>
          <p:nvPr>
            <p:ph type="dt" sz="half" idx="10"/>
          </p:nvPr>
        </p:nvSpPr>
        <p:spPr/>
        <p:txBody>
          <a:bodyPr/>
          <a:lstStyle/>
          <a:p>
            <a:fld id="{6325FEFA-325D-4E29-8CE0-CC6B671EDD00}" type="datetime1">
              <a:rPr lang="nb-NO" smtClean="0"/>
              <a:pPr/>
              <a:t>10.07.2019</a:t>
            </a:fld>
            <a:endParaRPr lang="nb-NO"/>
          </a:p>
        </p:txBody>
      </p:sp>
      <p:sp>
        <p:nvSpPr>
          <p:cNvPr id="6" name="Slide Number Placeholder 5"/>
          <p:cNvSpPr>
            <a:spLocks noGrp="1"/>
          </p:cNvSpPr>
          <p:nvPr>
            <p:ph type="sldNum" sz="quarter" idx="11"/>
          </p:nvPr>
        </p:nvSpPr>
        <p:spPr/>
        <p:txBody>
          <a:bodyPr/>
          <a:lstStyle/>
          <a:p>
            <a:fld id="{261E7075-2C2A-48FB-BA64-2248520D9A0B}" type="slidenum">
              <a:rPr lang="nb-NO" smtClean="0"/>
              <a:pPr/>
              <a:t>17</a:t>
            </a:fld>
            <a:endParaRPr lang="nb-NO"/>
          </a:p>
        </p:txBody>
      </p:sp>
      <p:sp>
        <p:nvSpPr>
          <p:cNvPr id="19" name="Content Placeholder 2">
            <a:extLst>
              <a:ext uri="{FF2B5EF4-FFF2-40B4-BE49-F238E27FC236}">
                <a16:creationId xmlns:a16="http://schemas.microsoft.com/office/drawing/2014/main" id="{B78E3BB5-F6F6-40FA-9C0D-D3BF4CC30B39}"/>
              </a:ext>
            </a:extLst>
          </p:cNvPr>
          <p:cNvSpPr>
            <a:spLocks noGrp="1"/>
          </p:cNvSpPr>
          <p:nvPr>
            <p:ph idx="1"/>
          </p:nvPr>
        </p:nvSpPr>
        <p:spPr>
          <a:xfrm>
            <a:off x="998962" y="4071962"/>
            <a:ext cx="8702500" cy="2057401"/>
          </a:xfrm>
        </p:spPr>
        <p:txBody>
          <a:bodyPr anchor="ctr">
            <a:normAutofit/>
          </a:bodyPr>
          <a:lstStyle/>
          <a:p>
            <a:r>
              <a:rPr lang="en-US" sz="2000" b="1" dirty="0" err="1">
                <a:solidFill>
                  <a:srgbClr val="62A9D4"/>
                </a:solidFill>
              </a:rPr>
              <a:t>Interlaminar</a:t>
            </a:r>
            <a:r>
              <a:rPr lang="en-US" sz="2000" b="1" dirty="0">
                <a:solidFill>
                  <a:srgbClr val="62A9D4"/>
                </a:solidFill>
              </a:rPr>
              <a:t> tensile strength (ILTS) by curved beam test (ASTM D6415) @ DTU.</a:t>
            </a:r>
            <a:endParaRPr lang="nb-NO" sz="2000" b="1" dirty="0">
              <a:solidFill>
                <a:srgbClr val="62A9D4"/>
              </a:solidFill>
            </a:endParaRPr>
          </a:p>
          <a:p>
            <a:r>
              <a:rPr lang="en-US" sz="2000" b="1" dirty="0" smtClean="0">
                <a:solidFill>
                  <a:srgbClr val="62A9D4"/>
                </a:solidFill>
              </a:rPr>
              <a:t>New ‘Large DBD’ device calibration  @ DTU.</a:t>
            </a:r>
          </a:p>
          <a:p>
            <a:r>
              <a:rPr lang="en-US" sz="2000" dirty="0" smtClean="0"/>
              <a:t>Time of flight secondary ion mass spectrometry (TOF-SIMS) @ SINTEF, Norway.</a:t>
            </a:r>
          </a:p>
          <a:p>
            <a:r>
              <a:rPr lang="en-US" sz="2000" dirty="0" smtClean="0"/>
              <a:t>Single </a:t>
            </a:r>
            <a:r>
              <a:rPr lang="en-US" sz="2000" dirty="0" err="1" smtClean="0"/>
              <a:t>fibre</a:t>
            </a:r>
            <a:r>
              <a:rPr lang="en-US" sz="2000" dirty="0" smtClean="0"/>
              <a:t> contact angle measurement @ UNIS, Scotland.</a:t>
            </a:r>
          </a:p>
          <a:p>
            <a:r>
              <a:rPr lang="en-US" sz="2000" dirty="0" smtClean="0"/>
              <a:t>Interfacial Shear Strength (IFSS) by </a:t>
            </a:r>
            <a:r>
              <a:rPr lang="en-US" sz="2000" dirty="0" err="1" smtClean="0"/>
              <a:t>microbond</a:t>
            </a:r>
            <a:r>
              <a:rPr lang="en-US" sz="2000" dirty="0" smtClean="0"/>
              <a:t> test @ UNIS, Scotland.</a:t>
            </a:r>
          </a:p>
        </p:txBody>
      </p:sp>
      <p:sp>
        <p:nvSpPr>
          <p:cNvPr id="7" name="Title 1"/>
          <p:cNvSpPr txBox="1">
            <a:spLocks/>
          </p:cNvSpPr>
          <p:nvPr/>
        </p:nvSpPr>
        <p:spPr>
          <a:xfrm>
            <a:off x="998962" y="3606492"/>
            <a:ext cx="4491790" cy="6204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6">
                    <a:lumMod val="50000"/>
                  </a:schemeClr>
                </a:solidFill>
                <a:latin typeface="+mn-lt"/>
                <a:ea typeface="+mj-ea"/>
                <a:cs typeface="+mj-cs"/>
              </a:defRPr>
            </a:lvl1pPr>
          </a:lstStyle>
          <a:p>
            <a:r>
              <a:rPr lang="en-US" sz="2000" dirty="0" smtClean="0"/>
              <a:t>Future studies (with DACOMAT partners)</a:t>
            </a:r>
            <a:endParaRPr lang="da-DK" sz="2000" dirty="0"/>
          </a:p>
        </p:txBody>
      </p:sp>
      <p:sp>
        <p:nvSpPr>
          <p:cNvPr id="8" name="Content Placeholder 2">
            <a:extLst>
              <a:ext uri="{FF2B5EF4-FFF2-40B4-BE49-F238E27FC236}">
                <a16:creationId xmlns:a16="http://schemas.microsoft.com/office/drawing/2014/main" id="{B78E3BB5-F6F6-40FA-9C0D-D3BF4CC30B39}"/>
              </a:ext>
            </a:extLst>
          </p:cNvPr>
          <p:cNvSpPr>
            <a:spLocks noGrp="1"/>
          </p:cNvSpPr>
          <p:nvPr>
            <p:ph idx="1"/>
          </p:nvPr>
        </p:nvSpPr>
        <p:spPr>
          <a:xfrm>
            <a:off x="998962" y="1957135"/>
            <a:ext cx="9034269" cy="2057401"/>
          </a:xfrm>
        </p:spPr>
        <p:txBody>
          <a:bodyPr anchor="t">
            <a:normAutofit/>
          </a:bodyPr>
          <a:lstStyle/>
          <a:p>
            <a:r>
              <a:rPr lang="en-US" sz="2000" dirty="0" smtClean="0"/>
              <a:t>To facilitate multiple </a:t>
            </a:r>
            <a:r>
              <a:rPr lang="en-US" sz="2000" dirty="0" err="1" smtClean="0"/>
              <a:t>delaminations</a:t>
            </a:r>
            <a:r>
              <a:rPr lang="en-US" sz="2000" dirty="0" smtClean="0"/>
              <a:t>, a weaker </a:t>
            </a:r>
            <a:r>
              <a:rPr lang="en-US" sz="2000" dirty="0" err="1" smtClean="0"/>
              <a:t>interlaminar</a:t>
            </a:r>
            <a:r>
              <a:rPr lang="en-US" sz="2000" dirty="0" smtClean="0"/>
              <a:t> interface is required.</a:t>
            </a:r>
          </a:p>
          <a:p>
            <a:r>
              <a:rPr lang="en-US" sz="2000" dirty="0" smtClean="0"/>
              <a:t>Fluorine can successfully be introduced on </a:t>
            </a:r>
            <a:r>
              <a:rPr lang="en-US" sz="2000" dirty="0" err="1" smtClean="0"/>
              <a:t>fibre</a:t>
            </a:r>
            <a:r>
              <a:rPr lang="en-US" sz="2000" dirty="0" smtClean="0"/>
              <a:t> sizing surface by plasma treatment.</a:t>
            </a:r>
          </a:p>
          <a:p>
            <a:r>
              <a:rPr lang="en-US" sz="2000" dirty="0" smtClean="0"/>
              <a:t>A decrease in wetting rate is observed after plasma treatment.</a:t>
            </a:r>
          </a:p>
          <a:p>
            <a:endParaRPr lang="nb-NO" sz="2000" dirty="0">
              <a:solidFill>
                <a:srgbClr val="62A9D4"/>
              </a:solidFill>
            </a:endParaRPr>
          </a:p>
        </p:txBody>
      </p:sp>
      <p:sp>
        <p:nvSpPr>
          <p:cNvPr id="9" name="Title 1"/>
          <p:cNvSpPr txBox="1">
            <a:spLocks/>
          </p:cNvSpPr>
          <p:nvPr/>
        </p:nvSpPr>
        <p:spPr>
          <a:xfrm>
            <a:off x="998964" y="1515580"/>
            <a:ext cx="4491790" cy="6204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6">
                    <a:lumMod val="50000"/>
                  </a:schemeClr>
                </a:solidFill>
                <a:latin typeface="+mn-lt"/>
                <a:ea typeface="+mj-ea"/>
                <a:cs typeface="+mj-cs"/>
              </a:defRPr>
            </a:lvl1pPr>
          </a:lstStyle>
          <a:p>
            <a:r>
              <a:rPr lang="en-US" sz="2000" dirty="0" smtClean="0"/>
              <a:t>Summary:</a:t>
            </a:r>
            <a:endParaRPr lang="da-DK" sz="2000" dirty="0"/>
          </a:p>
        </p:txBody>
      </p:sp>
      <p:pic>
        <p:nvPicPr>
          <p:cNvPr id="10" name="logohide2"/>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501027493"/>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0BFCA-9F15-4A12-8E88-6DCAA0CAE0DD}"/>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A1AEE792-CD4E-472E-9A60-E76497BA81AF}"/>
              </a:ext>
            </a:extLst>
          </p:cNvPr>
          <p:cNvSpPr>
            <a:spLocks noGrp="1"/>
          </p:cNvSpPr>
          <p:nvPr>
            <p:ph idx="1"/>
          </p:nvPr>
        </p:nvSpPr>
        <p:spPr/>
        <p:txBody>
          <a:bodyPr/>
          <a:lstStyle/>
          <a:p>
            <a:endParaRPr lang="nb-NO"/>
          </a:p>
        </p:txBody>
      </p:sp>
      <p:sp>
        <p:nvSpPr>
          <p:cNvPr id="4" name="Date Placeholder 3">
            <a:extLst>
              <a:ext uri="{FF2B5EF4-FFF2-40B4-BE49-F238E27FC236}">
                <a16:creationId xmlns:a16="http://schemas.microsoft.com/office/drawing/2014/main" id="{6C17805C-F759-4E87-BFAE-E5BF87B0A85E}"/>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a:extLst>
              <a:ext uri="{FF2B5EF4-FFF2-40B4-BE49-F238E27FC236}">
                <a16:creationId xmlns:a16="http://schemas.microsoft.com/office/drawing/2014/main" id="{A85BFFB6-2123-4B5C-9169-4FEC1DB8D598}"/>
              </a:ext>
            </a:extLst>
          </p:cNvPr>
          <p:cNvSpPr>
            <a:spLocks noGrp="1"/>
          </p:cNvSpPr>
          <p:nvPr>
            <p:ph type="sldNum" sz="quarter" idx="11"/>
          </p:nvPr>
        </p:nvSpPr>
        <p:spPr/>
        <p:txBody>
          <a:bodyPr/>
          <a:lstStyle/>
          <a:p>
            <a:fld id="{261E7075-2C2A-48FB-BA64-2248520D9A0B}" type="slidenum">
              <a:rPr lang="nb-NO" smtClean="0"/>
              <a:pPr/>
              <a:t>18</a:t>
            </a:fld>
            <a:endParaRPr lang="nb-NO"/>
          </a:p>
        </p:txBody>
      </p:sp>
      <p:pic>
        <p:nvPicPr>
          <p:cNvPr id="6" name="logohide2"/>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500914" y="357017"/>
            <a:ext cx="408940" cy="592455"/>
          </a:xfrm>
          <a:prstGeom prst="rect">
            <a:avLst/>
          </a:prstGeom>
          <a:noFill/>
        </p:spPr>
      </p:pic>
    </p:spTree>
    <p:extLst>
      <p:ext uri="{BB962C8B-B14F-4D97-AF65-F5344CB8AC3E}">
        <p14:creationId xmlns:p14="http://schemas.microsoft.com/office/powerpoint/2010/main" val="2881917733"/>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‘large DBD’</a:t>
            </a:r>
            <a:endParaRPr lang="da-DK" dirty="0"/>
          </a:p>
        </p:txBody>
      </p:sp>
      <p:sp>
        <p:nvSpPr>
          <p:cNvPr id="3" name="Content Placeholder 2"/>
          <p:cNvSpPr>
            <a:spLocks noGrp="1"/>
          </p:cNvSpPr>
          <p:nvPr>
            <p:ph sz="half" idx="1"/>
          </p:nvPr>
        </p:nvSpPr>
        <p:spPr/>
        <p:txBody>
          <a:bodyPr/>
          <a:lstStyle/>
          <a:p>
            <a:r>
              <a:rPr lang="en-US" sz="2000" dirty="0" smtClean="0"/>
              <a:t>Treatment of ~250x400mm fabrics</a:t>
            </a:r>
          </a:p>
          <a:p>
            <a:r>
              <a:rPr lang="en-US" sz="2000" dirty="0" err="1" smtClean="0"/>
              <a:t>Localised</a:t>
            </a:r>
            <a:r>
              <a:rPr lang="en-US" sz="2000" dirty="0" smtClean="0"/>
              <a:t> treatment possible</a:t>
            </a:r>
          </a:p>
          <a:p>
            <a:r>
              <a:rPr lang="en-US" sz="2000" dirty="0" smtClean="0"/>
              <a:t>Possibility of applying ultrasound for enhanced plasma effect</a:t>
            </a:r>
          </a:p>
          <a:p>
            <a:endParaRPr lang="da-DK" dirty="0"/>
          </a:p>
        </p:txBody>
      </p:sp>
      <p:sp>
        <p:nvSpPr>
          <p:cNvPr id="5" name="Date Placeholder 4"/>
          <p:cNvSpPr>
            <a:spLocks noGrp="1"/>
          </p:cNvSpPr>
          <p:nvPr>
            <p:ph type="dt" sz="half" idx="10"/>
          </p:nvPr>
        </p:nvSpPr>
        <p:spPr/>
        <p:txBody>
          <a:bodyPr/>
          <a:lstStyle/>
          <a:p>
            <a:fld id="{6325FEFA-325D-4E29-8CE0-CC6B671EDD00}" type="datetime1">
              <a:rPr lang="nb-NO" smtClean="0"/>
              <a:pPr/>
              <a:t>10.07.2019</a:t>
            </a:fld>
            <a:endParaRPr lang="nb-NO"/>
          </a:p>
        </p:txBody>
      </p:sp>
      <p:sp>
        <p:nvSpPr>
          <p:cNvPr id="6" name="Slide Number Placeholder 5"/>
          <p:cNvSpPr>
            <a:spLocks noGrp="1"/>
          </p:cNvSpPr>
          <p:nvPr>
            <p:ph type="sldNum" sz="quarter" idx="11"/>
          </p:nvPr>
        </p:nvSpPr>
        <p:spPr/>
        <p:txBody>
          <a:bodyPr/>
          <a:lstStyle/>
          <a:p>
            <a:fld id="{261E7075-2C2A-48FB-BA64-2248520D9A0B}" type="slidenum">
              <a:rPr lang="nb-NO" smtClean="0"/>
              <a:pPr/>
              <a:t>19</a:t>
            </a:fld>
            <a:endParaRPr lang="nb-NO"/>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7962" t="17711" r="29018" b="11440"/>
          <a:stretch/>
        </p:blipFill>
        <p:spPr>
          <a:xfrm>
            <a:off x="5907506" y="2475621"/>
            <a:ext cx="4842493" cy="2570749"/>
          </a:xfrm>
          <a:prstGeom prst="rect">
            <a:avLst/>
          </a:prstGeom>
        </p:spPr>
      </p:pic>
      <p:grpSp>
        <p:nvGrpSpPr>
          <p:cNvPr id="14" name="Group 13"/>
          <p:cNvGrpSpPr/>
          <p:nvPr/>
        </p:nvGrpSpPr>
        <p:grpSpPr>
          <a:xfrm>
            <a:off x="5907506" y="1447800"/>
            <a:ext cx="5364097" cy="2093495"/>
            <a:chOff x="5907506" y="1447800"/>
            <a:chExt cx="5364097" cy="2093495"/>
          </a:xfrm>
        </p:grpSpPr>
        <p:sp>
          <p:nvSpPr>
            <p:cNvPr id="11" name="TextBox 10"/>
            <p:cNvSpPr txBox="1"/>
            <p:nvPr/>
          </p:nvSpPr>
          <p:spPr>
            <a:xfrm>
              <a:off x="5907506" y="1447800"/>
              <a:ext cx="5364097" cy="369332"/>
            </a:xfrm>
            <a:prstGeom prst="rect">
              <a:avLst/>
            </a:prstGeom>
            <a:noFill/>
          </p:spPr>
          <p:txBody>
            <a:bodyPr wrap="none" rtlCol="0">
              <a:spAutoFit/>
            </a:bodyPr>
            <a:lstStyle/>
            <a:p>
              <a:r>
                <a:rPr lang="en-US" dirty="0" smtClean="0"/>
                <a:t>Movable stage/electrode (with fabric sample mounted)</a:t>
              </a:r>
              <a:endParaRPr lang="da-DK" dirty="0"/>
            </a:p>
          </p:txBody>
        </p:sp>
        <p:cxnSp>
          <p:nvCxnSpPr>
            <p:cNvPr id="13" name="Straight Arrow Connector 12"/>
            <p:cNvCxnSpPr>
              <a:stCxn id="11" idx="2"/>
            </p:cNvCxnSpPr>
            <p:nvPr/>
          </p:nvCxnSpPr>
          <p:spPr>
            <a:xfrm flipH="1">
              <a:off x="7599957" y="1817132"/>
              <a:ext cx="989598" cy="17241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7519926" y="3946358"/>
            <a:ext cx="2472945" cy="1900961"/>
            <a:chOff x="4311317" y="-862799"/>
            <a:chExt cx="2389757" cy="1848045"/>
          </a:xfrm>
        </p:grpSpPr>
        <p:sp>
          <p:nvSpPr>
            <p:cNvPr id="16" name="TextBox 15"/>
            <p:cNvSpPr txBox="1"/>
            <p:nvPr/>
          </p:nvSpPr>
          <p:spPr>
            <a:xfrm>
              <a:off x="4311317" y="615914"/>
              <a:ext cx="2389757" cy="369332"/>
            </a:xfrm>
            <a:prstGeom prst="rect">
              <a:avLst/>
            </a:prstGeom>
            <a:noFill/>
          </p:spPr>
          <p:txBody>
            <a:bodyPr wrap="none" rtlCol="0">
              <a:spAutoFit/>
            </a:bodyPr>
            <a:lstStyle/>
            <a:p>
              <a:r>
                <a:rPr lang="en-US" dirty="0" smtClean="0"/>
                <a:t>Water cooled electrode</a:t>
              </a:r>
              <a:endParaRPr lang="da-DK" dirty="0"/>
            </a:p>
          </p:txBody>
        </p:sp>
        <p:cxnSp>
          <p:nvCxnSpPr>
            <p:cNvPr id="17" name="Straight Arrow Connector 16"/>
            <p:cNvCxnSpPr>
              <a:stCxn id="16" idx="0"/>
            </p:cNvCxnSpPr>
            <p:nvPr/>
          </p:nvCxnSpPr>
          <p:spPr>
            <a:xfrm flipV="1">
              <a:off x="5506196" y="-862799"/>
              <a:ext cx="599349" cy="14787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9168064" y="2725070"/>
            <a:ext cx="2751926" cy="764087"/>
            <a:chOff x="2707568" y="615914"/>
            <a:chExt cx="2659354" cy="742818"/>
          </a:xfrm>
        </p:grpSpPr>
        <p:sp>
          <p:nvSpPr>
            <p:cNvPr id="28" name="TextBox 27"/>
            <p:cNvSpPr txBox="1"/>
            <p:nvPr/>
          </p:nvSpPr>
          <p:spPr>
            <a:xfrm>
              <a:off x="4311317" y="615914"/>
              <a:ext cx="1055605" cy="359051"/>
            </a:xfrm>
            <a:prstGeom prst="rect">
              <a:avLst/>
            </a:prstGeom>
            <a:noFill/>
          </p:spPr>
          <p:txBody>
            <a:bodyPr wrap="none" rtlCol="0">
              <a:spAutoFit/>
            </a:bodyPr>
            <a:lstStyle/>
            <a:p>
              <a:r>
                <a:rPr lang="en-US" dirty="0" smtClean="0"/>
                <a:t>Gas inlets</a:t>
              </a:r>
              <a:endParaRPr lang="da-DK" dirty="0"/>
            </a:p>
          </p:txBody>
        </p:sp>
        <p:cxnSp>
          <p:nvCxnSpPr>
            <p:cNvPr id="29" name="Straight Arrow Connector 28"/>
            <p:cNvCxnSpPr>
              <a:stCxn id="28" idx="2"/>
            </p:cNvCxnSpPr>
            <p:nvPr/>
          </p:nvCxnSpPr>
          <p:spPr>
            <a:xfrm flipH="1">
              <a:off x="2707568" y="974965"/>
              <a:ext cx="2131552" cy="3837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33" name="Straight Arrow Connector 32"/>
          <p:cNvCxnSpPr>
            <a:stCxn id="28" idx="2"/>
          </p:cNvCxnSpPr>
          <p:nvPr/>
        </p:nvCxnSpPr>
        <p:spPr>
          <a:xfrm flipH="1">
            <a:off x="9320465" y="3094402"/>
            <a:ext cx="2053350" cy="5471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8" idx="2"/>
          </p:cNvCxnSpPr>
          <p:nvPr/>
        </p:nvCxnSpPr>
        <p:spPr>
          <a:xfrm flipH="1">
            <a:off x="9492916" y="3094402"/>
            <a:ext cx="1880899" cy="6665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logohide2"/>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2247944247"/>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VIDEO: First test of new DBD </a:t>
            </a:r>
            <a:r>
              <a:rPr lang="da-DK" dirty="0" err="1" smtClean="0"/>
              <a:t>device</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41751" y="2003425"/>
            <a:ext cx="7419623" cy="4173537"/>
          </a:xfrm>
        </p:spPr>
      </p:pic>
      <p:sp>
        <p:nvSpPr>
          <p:cNvPr id="4" name="Date Placeholder 3"/>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p:cNvSpPr>
            <a:spLocks noGrp="1"/>
          </p:cNvSpPr>
          <p:nvPr>
            <p:ph type="sldNum" sz="quarter" idx="11"/>
          </p:nvPr>
        </p:nvSpPr>
        <p:spPr/>
        <p:txBody>
          <a:bodyPr/>
          <a:lstStyle/>
          <a:p>
            <a:fld id="{261E7075-2C2A-48FB-BA64-2248520D9A0B}" type="slidenum">
              <a:rPr lang="nb-NO" smtClean="0"/>
              <a:pPr/>
              <a:t>20</a:t>
            </a:fld>
            <a:endParaRPr lang="nb-NO"/>
          </a:p>
        </p:txBody>
      </p:sp>
      <p:grpSp>
        <p:nvGrpSpPr>
          <p:cNvPr id="11" name="Group 10"/>
          <p:cNvGrpSpPr/>
          <p:nvPr/>
        </p:nvGrpSpPr>
        <p:grpSpPr>
          <a:xfrm>
            <a:off x="6272012" y="1506022"/>
            <a:ext cx="5720808" cy="3400829"/>
            <a:chOff x="6272012" y="1506022"/>
            <a:chExt cx="5720808" cy="3400829"/>
          </a:xfrm>
        </p:grpSpPr>
        <p:sp>
          <p:nvSpPr>
            <p:cNvPr id="7" name="TextBox 6"/>
            <p:cNvSpPr txBox="1"/>
            <p:nvPr/>
          </p:nvSpPr>
          <p:spPr>
            <a:xfrm>
              <a:off x="6628723" y="1506022"/>
              <a:ext cx="5364097" cy="369332"/>
            </a:xfrm>
            <a:prstGeom prst="rect">
              <a:avLst/>
            </a:prstGeom>
            <a:noFill/>
          </p:spPr>
          <p:txBody>
            <a:bodyPr wrap="square" rtlCol="0">
              <a:spAutoFit/>
            </a:bodyPr>
            <a:lstStyle/>
            <a:p>
              <a:r>
                <a:rPr lang="en-US" dirty="0" smtClean="0"/>
                <a:t>Movable stage/electrode (with fabric sample mounted)</a:t>
              </a:r>
              <a:endParaRPr lang="da-DK" dirty="0"/>
            </a:p>
          </p:txBody>
        </p:sp>
        <p:cxnSp>
          <p:nvCxnSpPr>
            <p:cNvPr id="8" name="Straight Arrow Connector 7"/>
            <p:cNvCxnSpPr>
              <a:stCxn id="7" idx="2"/>
            </p:cNvCxnSpPr>
            <p:nvPr/>
          </p:nvCxnSpPr>
          <p:spPr>
            <a:xfrm flipH="1">
              <a:off x="6272012" y="1875354"/>
              <a:ext cx="3038760" cy="30314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38964" y="2243674"/>
            <a:ext cx="2279233" cy="369332"/>
          </a:xfrm>
          <a:prstGeom prst="rect">
            <a:avLst/>
          </a:prstGeom>
          <a:noFill/>
        </p:spPr>
        <p:txBody>
          <a:bodyPr wrap="square" rtlCol="0">
            <a:spAutoFit/>
          </a:bodyPr>
          <a:lstStyle/>
          <a:p>
            <a:r>
              <a:rPr lang="en-US" dirty="0" smtClean="0"/>
              <a:t>Gas inlets</a:t>
            </a:r>
            <a:endParaRPr lang="da-DK" dirty="0"/>
          </a:p>
        </p:txBody>
      </p:sp>
      <p:cxnSp>
        <p:nvCxnSpPr>
          <p:cNvPr id="14" name="Straight Arrow Connector 13"/>
          <p:cNvCxnSpPr>
            <a:stCxn id="13" idx="2"/>
          </p:cNvCxnSpPr>
          <p:nvPr/>
        </p:nvCxnSpPr>
        <p:spPr>
          <a:xfrm>
            <a:off x="1178581" y="2613006"/>
            <a:ext cx="3429574" cy="15468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2"/>
          </p:cNvCxnSpPr>
          <p:nvPr/>
        </p:nvCxnSpPr>
        <p:spPr>
          <a:xfrm>
            <a:off x="1178581" y="2613006"/>
            <a:ext cx="3831301" cy="2167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3" idx="2"/>
          </p:cNvCxnSpPr>
          <p:nvPr/>
        </p:nvCxnSpPr>
        <p:spPr>
          <a:xfrm>
            <a:off x="1178581" y="2613006"/>
            <a:ext cx="5450142" cy="15468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2826" y="4353704"/>
            <a:ext cx="1836656" cy="646331"/>
          </a:xfrm>
          <a:prstGeom prst="rect">
            <a:avLst/>
          </a:prstGeom>
          <a:noFill/>
        </p:spPr>
        <p:txBody>
          <a:bodyPr wrap="square" rtlCol="0">
            <a:spAutoFit/>
          </a:bodyPr>
          <a:lstStyle/>
          <a:p>
            <a:r>
              <a:rPr lang="en-US" dirty="0" smtClean="0"/>
              <a:t>Water cooled electrode</a:t>
            </a:r>
            <a:endParaRPr lang="da-DK" dirty="0"/>
          </a:p>
        </p:txBody>
      </p:sp>
      <p:cxnSp>
        <p:nvCxnSpPr>
          <p:cNvPr id="28" name="Straight Arrow Connector 27"/>
          <p:cNvCxnSpPr>
            <a:stCxn id="27" idx="3"/>
          </p:cNvCxnSpPr>
          <p:nvPr/>
        </p:nvCxnSpPr>
        <p:spPr>
          <a:xfrm flipV="1">
            <a:off x="1989482" y="4275749"/>
            <a:ext cx="3329151" cy="4011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122794" y="5491957"/>
            <a:ext cx="1689721" cy="646331"/>
          </a:xfrm>
          <a:prstGeom prst="rect">
            <a:avLst/>
          </a:prstGeom>
          <a:noFill/>
        </p:spPr>
        <p:txBody>
          <a:bodyPr wrap="square" rtlCol="0">
            <a:spAutoFit/>
          </a:bodyPr>
          <a:lstStyle/>
          <a:p>
            <a:r>
              <a:rPr lang="da-DK" dirty="0" smtClean="0"/>
              <a:t>(Video in separate file)</a:t>
            </a:r>
            <a:endParaRPr lang="en-US" dirty="0"/>
          </a:p>
        </p:txBody>
      </p:sp>
      <p:pic>
        <p:nvPicPr>
          <p:cNvPr id="16" name="logohide2"/>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Tree>
    <p:extLst>
      <p:ext uri="{BB962C8B-B14F-4D97-AF65-F5344CB8AC3E}">
        <p14:creationId xmlns:p14="http://schemas.microsoft.com/office/powerpoint/2010/main" val="3876860732"/>
      </p:ext>
    </p:extLst>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gPlasma_v3">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324129" y="1797895"/>
            <a:ext cx="7419975" cy="4173538"/>
          </a:xfrm>
        </p:spPr>
      </p:pic>
      <p:sp>
        <p:nvSpPr>
          <p:cNvPr id="4" name="Date Placeholder 3"/>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p:cNvSpPr>
            <a:spLocks noGrp="1"/>
          </p:cNvSpPr>
          <p:nvPr>
            <p:ph type="sldNum" sz="quarter" idx="11"/>
          </p:nvPr>
        </p:nvSpPr>
        <p:spPr/>
        <p:txBody>
          <a:bodyPr/>
          <a:lstStyle/>
          <a:p>
            <a:fld id="{261E7075-2C2A-48FB-BA64-2248520D9A0B}" type="slidenum">
              <a:rPr lang="nb-NO" smtClean="0"/>
              <a:pPr/>
              <a:t>21</a:t>
            </a:fld>
            <a:endParaRPr lang="nb-NO"/>
          </a:p>
        </p:txBody>
      </p:sp>
      <p:pic>
        <p:nvPicPr>
          <p:cNvPr id="6" name="logohide2"/>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
        <p:nvSpPr>
          <p:cNvPr id="8" name="Title 1"/>
          <p:cNvSpPr txBox="1">
            <a:spLocks/>
          </p:cNvSpPr>
          <p:nvPr/>
        </p:nvSpPr>
        <p:spPr>
          <a:xfrm>
            <a:off x="1223554" y="878910"/>
            <a:ext cx="9484204" cy="9641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6">
                    <a:lumMod val="50000"/>
                  </a:schemeClr>
                </a:solidFill>
                <a:latin typeface="+mn-lt"/>
                <a:ea typeface="+mj-ea"/>
                <a:cs typeface="+mj-cs"/>
              </a:defRPr>
            </a:lvl1pPr>
          </a:lstStyle>
          <a:p>
            <a:r>
              <a:rPr lang="da-DK" smtClean="0"/>
              <a:t>VIDEO: First test of new DBD device</a:t>
            </a:r>
            <a:endParaRPr lang="en-US" dirty="0"/>
          </a:p>
        </p:txBody>
      </p:sp>
    </p:spTree>
    <p:extLst>
      <p:ext uri="{BB962C8B-B14F-4D97-AF65-F5344CB8AC3E}">
        <p14:creationId xmlns:p14="http://schemas.microsoft.com/office/powerpoint/2010/main" val="1581942950"/>
      </p:ext>
    </p:extLst>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8D148A-7483-4A71-B637-8BF71DC093A3}"/>
              </a:ext>
            </a:extLst>
          </p:cNvPr>
          <p:cNvSpPr>
            <a:spLocks noGrp="1"/>
          </p:cNvSpPr>
          <p:nvPr>
            <p:ph type="title"/>
          </p:nvPr>
        </p:nvSpPr>
        <p:spPr/>
        <p:txBody>
          <a:bodyPr>
            <a:normAutofit fontScale="90000"/>
          </a:bodyPr>
          <a:lstStyle/>
          <a:p>
            <a:r>
              <a:rPr lang="nb-NO" dirty="0"/>
              <a:t>FE-SEM Results 3000x Magnification (low magnification)</a:t>
            </a:r>
          </a:p>
        </p:txBody>
      </p:sp>
      <p:sp>
        <p:nvSpPr>
          <p:cNvPr id="4" name="Date Placeholder 3">
            <a:extLst>
              <a:ext uri="{FF2B5EF4-FFF2-40B4-BE49-F238E27FC236}">
                <a16:creationId xmlns:a16="http://schemas.microsoft.com/office/drawing/2014/main" id="{3248FFA4-F556-4B88-927D-B1FA459C576F}"/>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a:extLst>
              <a:ext uri="{FF2B5EF4-FFF2-40B4-BE49-F238E27FC236}">
                <a16:creationId xmlns:a16="http://schemas.microsoft.com/office/drawing/2014/main" id="{9337CE64-B981-4ECA-9F75-3DBF5A6DDAEC}"/>
              </a:ext>
            </a:extLst>
          </p:cNvPr>
          <p:cNvSpPr>
            <a:spLocks noGrp="1"/>
          </p:cNvSpPr>
          <p:nvPr>
            <p:ph type="sldNum" sz="quarter" idx="11"/>
          </p:nvPr>
        </p:nvSpPr>
        <p:spPr/>
        <p:txBody>
          <a:bodyPr/>
          <a:lstStyle/>
          <a:p>
            <a:fld id="{261E7075-2C2A-48FB-BA64-2248520D9A0B}" type="slidenum">
              <a:rPr lang="nb-NO" smtClean="0"/>
              <a:pPr/>
              <a:t>22</a:t>
            </a:fld>
            <a:endParaRPr lang="nb-NO"/>
          </a:p>
        </p:txBody>
      </p:sp>
      <p:pic>
        <p:nvPicPr>
          <p:cNvPr id="9" name="logohide2"/>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pic>
        <p:nvPicPr>
          <p:cNvPr id="10" name="Content Placeholder 9"/>
          <p:cNvPicPr>
            <a:picLocks noGrp="1" noChangeAspect="1"/>
          </p:cNvPicPr>
          <p:nvPr>
            <p:ph sz="half" idx="1"/>
          </p:nvPr>
        </p:nvPicPr>
        <p:blipFill>
          <a:blip r:embed="rId3" cstate="hqprint">
            <a:extLst>
              <a:ext uri="{28A0092B-C50C-407E-A947-70E740481C1C}">
                <a14:useLocalDpi xmlns:a14="http://schemas.microsoft.com/office/drawing/2010/main" val="0"/>
              </a:ext>
            </a:extLst>
          </a:blip>
          <a:stretch>
            <a:fillRect/>
          </a:stretch>
        </p:blipFill>
        <p:spPr>
          <a:xfrm>
            <a:off x="1383256" y="2245588"/>
            <a:ext cx="3852949" cy="2888673"/>
          </a:xfrm>
          <a:prstGeom prst="rect">
            <a:avLst/>
          </a:prstGeom>
        </p:spPr>
      </p:pic>
      <p:pic>
        <p:nvPicPr>
          <p:cNvPr id="11" name="Content Placeholder 10"/>
          <p:cNvPicPr>
            <a:picLocks noGrp="1" noChangeAspect="1"/>
          </p:cNvPicPr>
          <p:nvPr>
            <p:ph sz="half" idx="2"/>
          </p:nvPr>
        </p:nvPicPr>
        <p:blipFill>
          <a:blip r:embed="rId4" cstate="hqprint">
            <a:extLst>
              <a:ext uri="{28A0092B-C50C-407E-A947-70E740481C1C}">
                <a14:useLocalDpi xmlns:a14="http://schemas.microsoft.com/office/drawing/2010/main" val="0"/>
              </a:ext>
            </a:extLst>
          </a:blip>
          <a:stretch>
            <a:fillRect/>
          </a:stretch>
        </p:blipFill>
        <p:spPr>
          <a:xfrm>
            <a:off x="6690749" y="2245588"/>
            <a:ext cx="3852949" cy="2888673"/>
          </a:xfrm>
          <a:prstGeom prst="rect">
            <a:avLst/>
          </a:prstGeom>
        </p:spPr>
      </p:pic>
      <p:sp>
        <p:nvSpPr>
          <p:cNvPr id="12" name="TextBox 11"/>
          <p:cNvSpPr txBox="1"/>
          <p:nvPr/>
        </p:nvSpPr>
        <p:spPr>
          <a:xfrm>
            <a:off x="2525958" y="5179896"/>
            <a:ext cx="1567543" cy="369332"/>
          </a:xfrm>
          <a:prstGeom prst="rect">
            <a:avLst/>
          </a:prstGeom>
          <a:noFill/>
        </p:spPr>
        <p:txBody>
          <a:bodyPr wrap="square" rtlCol="0">
            <a:spAutoFit/>
          </a:bodyPr>
          <a:lstStyle/>
          <a:p>
            <a:pPr algn="ctr"/>
            <a:r>
              <a:rPr lang="en-US" dirty="0" smtClean="0"/>
              <a:t>Untreated</a:t>
            </a:r>
            <a:endParaRPr lang="da-DK" dirty="0"/>
          </a:p>
        </p:txBody>
      </p:sp>
      <p:sp>
        <p:nvSpPr>
          <p:cNvPr id="13" name="TextBox 12"/>
          <p:cNvSpPr txBox="1"/>
          <p:nvPr/>
        </p:nvSpPr>
        <p:spPr>
          <a:xfrm>
            <a:off x="7833453" y="5179896"/>
            <a:ext cx="1567543" cy="369332"/>
          </a:xfrm>
          <a:prstGeom prst="rect">
            <a:avLst/>
          </a:prstGeom>
          <a:noFill/>
        </p:spPr>
        <p:txBody>
          <a:bodyPr wrap="square" rtlCol="0">
            <a:spAutoFit/>
          </a:bodyPr>
          <a:lstStyle/>
          <a:p>
            <a:pPr algn="ctr"/>
            <a:r>
              <a:rPr lang="en-US" dirty="0" smtClean="0"/>
              <a:t>DBD CF</a:t>
            </a:r>
            <a:r>
              <a:rPr lang="en-US" baseline="-25000" dirty="0" smtClean="0"/>
              <a:t>4 </a:t>
            </a:r>
            <a:r>
              <a:rPr lang="en-US" dirty="0" smtClean="0"/>
              <a:t>50W</a:t>
            </a:r>
            <a:endParaRPr lang="da-DK" dirty="0"/>
          </a:p>
        </p:txBody>
      </p:sp>
      <p:sp>
        <p:nvSpPr>
          <p:cNvPr id="14" name="TextBox 13"/>
          <p:cNvSpPr txBox="1"/>
          <p:nvPr/>
        </p:nvSpPr>
        <p:spPr>
          <a:xfrm>
            <a:off x="3662718" y="5846020"/>
            <a:ext cx="5973302" cy="369332"/>
          </a:xfrm>
          <a:prstGeom prst="rect">
            <a:avLst/>
          </a:prstGeom>
          <a:noFill/>
        </p:spPr>
        <p:txBody>
          <a:bodyPr wrap="square" rtlCol="0">
            <a:spAutoFit/>
          </a:bodyPr>
          <a:lstStyle/>
          <a:p>
            <a:r>
              <a:rPr lang="da-DK" dirty="0" err="1" smtClean="0"/>
              <a:t>Unevenness</a:t>
            </a:r>
            <a:r>
              <a:rPr lang="da-DK" dirty="0" smtClean="0"/>
              <a:t> </a:t>
            </a:r>
            <a:r>
              <a:rPr lang="da-DK" dirty="0" err="1" smtClean="0"/>
              <a:t>represents</a:t>
            </a:r>
            <a:r>
              <a:rPr lang="da-DK" dirty="0" smtClean="0"/>
              <a:t> </a:t>
            </a:r>
            <a:r>
              <a:rPr lang="da-DK" dirty="0" err="1" smtClean="0"/>
              <a:t>local</a:t>
            </a:r>
            <a:r>
              <a:rPr lang="da-DK" dirty="0" smtClean="0"/>
              <a:t> </a:t>
            </a:r>
            <a:r>
              <a:rPr lang="da-DK" dirty="0" err="1" smtClean="0"/>
              <a:t>shape</a:t>
            </a:r>
            <a:r>
              <a:rPr lang="da-DK" dirty="0" smtClean="0"/>
              <a:t> and </a:t>
            </a:r>
            <a:r>
              <a:rPr lang="da-DK" dirty="0" err="1" smtClean="0"/>
              <a:t>structure</a:t>
            </a:r>
            <a:r>
              <a:rPr lang="da-DK" dirty="0" smtClean="0"/>
              <a:t> of the </a:t>
            </a:r>
            <a:r>
              <a:rPr lang="da-DK" dirty="0" err="1" smtClean="0"/>
              <a:t>sizing</a:t>
            </a:r>
            <a:endParaRPr lang="da-DK" dirty="0"/>
          </a:p>
        </p:txBody>
      </p:sp>
      <p:cxnSp>
        <p:nvCxnSpPr>
          <p:cNvPr id="15" name="Straight Arrow Connector 14"/>
          <p:cNvCxnSpPr/>
          <p:nvPr/>
        </p:nvCxnSpPr>
        <p:spPr>
          <a:xfrm flipH="1" flipV="1">
            <a:off x="3790122" y="4589670"/>
            <a:ext cx="1351721" cy="125453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7346122" y="4139096"/>
            <a:ext cx="1638852" cy="167860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196283"/>
      </p:ext>
    </p:extLst>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8D148A-7483-4A71-B637-8BF71DC093A3}"/>
              </a:ext>
            </a:extLst>
          </p:cNvPr>
          <p:cNvSpPr>
            <a:spLocks noGrp="1"/>
          </p:cNvSpPr>
          <p:nvPr>
            <p:ph type="title"/>
          </p:nvPr>
        </p:nvSpPr>
        <p:spPr/>
        <p:txBody>
          <a:bodyPr>
            <a:normAutofit/>
          </a:bodyPr>
          <a:lstStyle/>
          <a:p>
            <a:r>
              <a:rPr lang="nb-NO" dirty="0"/>
              <a:t>FE-SEM Results 18-25Kx Magnification</a:t>
            </a:r>
          </a:p>
        </p:txBody>
      </p:sp>
      <p:sp>
        <p:nvSpPr>
          <p:cNvPr id="4" name="Date Placeholder 3">
            <a:extLst>
              <a:ext uri="{FF2B5EF4-FFF2-40B4-BE49-F238E27FC236}">
                <a16:creationId xmlns:a16="http://schemas.microsoft.com/office/drawing/2014/main" id="{3248FFA4-F556-4B88-927D-B1FA459C576F}"/>
              </a:ext>
            </a:extLst>
          </p:cNvPr>
          <p:cNvSpPr>
            <a:spLocks noGrp="1"/>
          </p:cNvSpPr>
          <p:nvPr>
            <p:ph type="dt" sz="half" idx="10"/>
          </p:nvPr>
        </p:nvSpPr>
        <p:spPr/>
        <p:txBody>
          <a:bodyPr/>
          <a:lstStyle/>
          <a:p>
            <a:fld id="{6325FEFA-325D-4E29-8CE0-CC6B671EDD00}" type="datetime1">
              <a:rPr lang="nb-NO" smtClean="0"/>
              <a:pPr/>
              <a:t>10.07.2019</a:t>
            </a:fld>
            <a:endParaRPr lang="nb-NO"/>
          </a:p>
        </p:txBody>
      </p:sp>
      <p:sp>
        <p:nvSpPr>
          <p:cNvPr id="5" name="Slide Number Placeholder 4">
            <a:extLst>
              <a:ext uri="{FF2B5EF4-FFF2-40B4-BE49-F238E27FC236}">
                <a16:creationId xmlns:a16="http://schemas.microsoft.com/office/drawing/2014/main" id="{9337CE64-B981-4ECA-9F75-3DBF5A6DDAEC}"/>
              </a:ext>
            </a:extLst>
          </p:cNvPr>
          <p:cNvSpPr>
            <a:spLocks noGrp="1"/>
          </p:cNvSpPr>
          <p:nvPr>
            <p:ph type="sldNum" sz="quarter" idx="11"/>
          </p:nvPr>
        </p:nvSpPr>
        <p:spPr/>
        <p:txBody>
          <a:bodyPr/>
          <a:lstStyle/>
          <a:p>
            <a:fld id="{261E7075-2C2A-48FB-BA64-2248520D9A0B}" type="slidenum">
              <a:rPr lang="nb-NO" smtClean="0"/>
              <a:pPr/>
              <a:t>23</a:t>
            </a:fld>
            <a:endParaRPr lang="nb-NO"/>
          </a:p>
        </p:txBody>
      </p:sp>
      <p:pic>
        <p:nvPicPr>
          <p:cNvPr id="9" name="logohide2"/>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57514" y="300869"/>
            <a:ext cx="408940" cy="592455"/>
          </a:xfrm>
          <a:prstGeom prst="rect">
            <a:avLst/>
          </a:prstGeom>
          <a:noFill/>
        </p:spPr>
      </p:pic>
      <p:sp>
        <p:nvSpPr>
          <p:cNvPr id="12" name="TextBox 11"/>
          <p:cNvSpPr txBox="1"/>
          <p:nvPr/>
        </p:nvSpPr>
        <p:spPr>
          <a:xfrm>
            <a:off x="2525958" y="5179896"/>
            <a:ext cx="1567543" cy="369332"/>
          </a:xfrm>
          <a:prstGeom prst="rect">
            <a:avLst/>
          </a:prstGeom>
          <a:noFill/>
        </p:spPr>
        <p:txBody>
          <a:bodyPr wrap="square" rtlCol="0">
            <a:spAutoFit/>
          </a:bodyPr>
          <a:lstStyle/>
          <a:p>
            <a:pPr algn="ctr"/>
            <a:r>
              <a:rPr lang="en-US" dirty="0" smtClean="0"/>
              <a:t>Untreated</a:t>
            </a:r>
            <a:endParaRPr lang="da-DK" dirty="0"/>
          </a:p>
        </p:txBody>
      </p:sp>
      <p:sp>
        <p:nvSpPr>
          <p:cNvPr id="13" name="TextBox 12"/>
          <p:cNvSpPr txBox="1"/>
          <p:nvPr/>
        </p:nvSpPr>
        <p:spPr>
          <a:xfrm>
            <a:off x="7833453" y="5179896"/>
            <a:ext cx="1567543" cy="369332"/>
          </a:xfrm>
          <a:prstGeom prst="rect">
            <a:avLst/>
          </a:prstGeom>
          <a:noFill/>
        </p:spPr>
        <p:txBody>
          <a:bodyPr wrap="square" rtlCol="0">
            <a:spAutoFit/>
          </a:bodyPr>
          <a:lstStyle/>
          <a:p>
            <a:pPr algn="ctr"/>
            <a:r>
              <a:rPr lang="en-US" dirty="0" smtClean="0"/>
              <a:t>DBD CF</a:t>
            </a:r>
            <a:r>
              <a:rPr lang="en-US" baseline="-25000" dirty="0" smtClean="0"/>
              <a:t>4 </a:t>
            </a:r>
            <a:r>
              <a:rPr lang="en-US" dirty="0" smtClean="0"/>
              <a:t>50W</a:t>
            </a:r>
            <a:endParaRPr lang="da-DK" dirty="0"/>
          </a:p>
        </p:txBody>
      </p:sp>
      <p:pic>
        <p:nvPicPr>
          <p:cNvPr id="18" name="Content Placeholder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3254" y="2245587"/>
            <a:ext cx="3852949" cy="2888673"/>
          </a:xfrm>
          <a:prstGeom prst="rect">
            <a:avLst/>
          </a:prstGeom>
        </p:spPr>
      </p:pic>
      <p:pic>
        <p:nvPicPr>
          <p:cNvPr id="19" name="Content Placeholder 7"/>
          <p:cNvPicPr>
            <a:picLocks noGrp="1" noChangeAspect="1"/>
          </p:cNvPicPr>
          <p:nvPr>
            <p:ph sz="half" idx="2"/>
          </p:nvPr>
        </p:nvPicPr>
        <p:blipFill>
          <a:blip r:embed="rId4" cstate="hqprint">
            <a:extLst>
              <a:ext uri="{28A0092B-C50C-407E-A947-70E740481C1C}">
                <a14:useLocalDpi xmlns:a14="http://schemas.microsoft.com/office/drawing/2010/main" val="0"/>
              </a:ext>
            </a:extLst>
          </a:blip>
          <a:stretch>
            <a:fillRect/>
          </a:stretch>
        </p:blipFill>
        <p:spPr>
          <a:xfrm>
            <a:off x="6690749" y="2245586"/>
            <a:ext cx="3852949" cy="2888673"/>
          </a:xfrm>
          <a:prstGeom prst="rect">
            <a:avLst/>
          </a:prstGeom>
        </p:spPr>
      </p:pic>
    </p:spTree>
    <p:extLst>
      <p:ext uri="{BB962C8B-B14F-4D97-AF65-F5344CB8AC3E}">
        <p14:creationId xmlns:p14="http://schemas.microsoft.com/office/powerpoint/2010/main" val="2910418067"/>
      </p:ext>
    </p:extLst>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DACOMAT">
      <a:dk1>
        <a:sysClr val="windowText" lastClr="000000"/>
      </a:dk1>
      <a:lt1>
        <a:sysClr val="window" lastClr="FFFFFF"/>
      </a:lt1>
      <a:dk2>
        <a:srgbClr val="26658C"/>
      </a:dk2>
      <a:lt2>
        <a:srgbClr val="CEDBE6"/>
      </a:lt2>
      <a:accent1>
        <a:srgbClr val="36A9B8"/>
      </a:accent1>
      <a:accent2>
        <a:srgbClr val="F0B010"/>
      </a:accent2>
      <a:accent3>
        <a:srgbClr val="A0C06C"/>
      </a:accent3>
      <a:accent4>
        <a:srgbClr val="68A08B"/>
      </a:accent4>
      <a:accent5>
        <a:srgbClr val="D1522F"/>
      </a:accent5>
      <a:accent6>
        <a:srgbClr val="2D9ED1"/>
      </a:accent6>
      <a:hlink>
        <a:srgbClr val="00B0F0"/>
      </a:hlink>
      <a:folHlink>
        <a:srgbClr val="D7422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rpSiteProjectLeader xmlns="8bbd4995-53b7-43e2-b62f-10947586ac31">
      <UserInfo>
        <DisplayName/>
        <AccountId xsi:nil="true"/>
        <AccountType/>
      </UserInfo>
    </CorpSiteProjectLeader>
    <CorpSiteSubTitle xmlns="8bbd4995-53b7-43e2-b62f-10947586ac31" xsi:nil="true"/>
    <CorpSiteTags xmlns="8bbd4995-53b7-43e2-b62f-10947586ac31" xsi:nil="true"/>
    <CorpSiteISBN xmlns="8bbd4995-53b7-43e2-b62f-10947586ac31" xsi:nil="true"/>
    <CorpWorkflowFeedback xmlns="8bbd4995-53b7-43e2-b62f-10947586ac31" xsi:nil="true"/>
    <CorpSiteAccess xmlns="8bbd4995-53b7-43e2-b62f-10947586ac31">Kun navngitte medlemmer</CorpSiteAccess>
    <CorpSiteRecipientPerson xmlns="8bbd4995-53b7-43e2-b62f-10947586ac31" xsi:nil="true"/>
    <CorpSiteProjectNumber xmlns="8bbd4995-53b7-43e2-b62f-10947586ac31" xsi:nil="true"/>
    <CorpSiteProjectName xmlns="8bbd4995-53b7-43e2-b62f-10947586ac31" xsi:nil="true"/>
    <CorpSiteProjectOwner xmlns="8bbd4995-53b7-43e2-b62f-10947586ac31">
      <UserInfo>
        <DisplayName/>
        <AccountId xsi:nil="true"/>
        <AccountType/>
      </UserInfo>
    </CorpSiteProjectOwner>
    <CorpSiteClassification xmlns="8bbd4995-53b7-43e2-b62f-10947586ac31">Åpen</CorpSiteClassification>
    <CorpSiteCoAuthors xmlns="8bbd4995-53b7-43e2-b62f-10947586ac31" xsi:nil="true"/>
    <CorpSiteDocumentAuthor xmlns="8bbd4995-53b7-43e2-b62f-10947586ac31">
      <UserInfo>
        <DisplayName/>
        <AccountId xsi:nil="true"/>
        <AccountType/>
      </UserInfo>
    </CorpSiteDocumentAuthor>
    <CorpSiteRecipientCompany xmlns="8bbd4995-53b7-43e2-b62f-10947586ac31" xsi:nil="true"/>
    <CorpWorkflowApproval xmlns="8bbd4995-53b7-43e2-b62f-10947586ac31" xsi:nil="true"/>
    <ArchiveStatus xmlns="8bbd4995-53b7-43e2-b62f-10947586ac31" xsi:nil="true"/>
    <CorpSiteProjectQA xmlns="8bbd4995-53b7-43e2-b62f-10947586ac31">
      <UserInfo>
        <DisplayName/>
        <AccountId xsi:nil="true"/>
        <AccountType/>
      </UserInfo>
    </CorpSiteProjectQA>
    <CorpSiteReportNumber xmlns="8bbd4995-53b7-43e2-b62f-10947586ac31" xsi:nil="true"/>
    <CorpSiteOurRef xmlns="8bbd4995-53b7-43e2-b62f-10947586ac31" xsi:nil="true"/>
    <CorpSiteZipContact xmlns="8bbd4995-53b7-43e2-b62f-10947586ac31" xsi:nil="true"/>
    <CorpSiteInstituteEmail xmlns="8bbd4995-53b7-43e2-b62f-10947586ac31" xsi:nil="true"/>
    <CorpSiteZipAddress xmlns="8bbd4995-53b7-43e2-b62f-10947586ac31" xsi:nil="true"/>
    <CorpSiteVATNumber xmlns="8bbd4995-53b7-43e2-b62f-10947586ac31" xsi:nil="true"/>
    <CorpDocInstitute xmlns="8bbd4995-53b7-43e2-b62f-10947586ac31" xsi:nil="true"/>
    <CorpSiteInstitutePhone xmlns="8bbd4995-53b7-43e2-b62f-10947586ac31" xsi:nil="true"/>
    <CorpDocPageClassificationNbNo xmlns="8bbd4995-53b7-43e2-b62f-10947586ac31">Åpen</CorpDocPageClassificationNbNo>
    <CorpDocClassificationEnUs xmlns="8bbd4995-53b7-43e2-b62f-10947586ac31">Unrestricted</CorpDocClassificationEnUs>
    <CorpSiteInstituteEnUs xmlns="8bbd4995-53b7-43e2-b62f-10947586ac31" xsi:nil="true"/>
    <CorpSiteDocLanguage xmlns="8bbd4995-53b7-43e2-b62f-10947586ac31" xsi:nil="true"/>
    <CorpDocPageClassificationEnUs xmlns="8bbd4995-53b7-43e2-b62f-10947586ac31">Unrestricted</CorpDocPageClassificationEnUs>
    <CorpDocClassificationNbNo xmlns="8bbd4995-53b7-43e2-b62f-10947586ac31">Åpen</CorpDocClassificationNbNo>
    <CorpDocVersion xmlns="8bbd4995-53b7-43e2-b62f-10947586ac31" xsi:nil="true"/>
    <CorpSiteInstitute xmlns="915c02db-be3a-4812-8a0e-11d1c8e51c0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5D92C31B55FF7E458EB3ED686837A41F" ma:contentTypeVersion="39" ma:contentTypeDescription="Create a new document." ma:contentTypeScope="" ma:versionID="8cdcb2ec7e4b9ab21cd641a73625570c">
  <xsd:schema xmlns:xsd="http://www.w3.org/2001/XMLSchema" xmlns:xs="http://www.w3.org/2001/XMLSchema" xmlns:p="http://schemas.microsoft.com/office/2006/metadata/properties" xmlns:ns2="8bbd4995-53b7-43e2-b62f-10947586ac31" xmlns:ns3="42e65f76-c0a6-4d22-8a25-9382294b435d" xmlns:ns4="915c02db-be3a-4812-8a0e-11d1c8e51c0f" targetNamespace="http://schemas.microsoft.com/office/2006/metadata/properties" ma:root="true" ma:fieldsID="7acd322042ff486e2e839c23f7bcc91b" ns2:_="" ns3:_="" ns4:_="">
    <xsd:import namespace="8bbd4995-53b7-43e2-b62f-10947586ac31"/>
    <xsd:import namespace="42e65f76-c0a6-4d22-8a25-9382294b435d"/>
    <xsd:import namespace="915c02db-be3a-4812-8a0e-11d1c8e51c0f"/>
    <xsd:element name="properties">
      <xsd:complexType>
        <xsd:sequence>
          <xsd:element name="documentManagement">
            <xsd:complexType>
              <xsd:all>
                <xsd:element ref="ns2:ArchiveStatus" minOccurs="0"/>
                <xsd:element ref="ns2:CorpWorkflowApproval" minOccurs="0"/>
                <xsd:element ref="ns2:CorpWorkflowFeedback" minOccurs="0"/>
                <xsd:element ref="ns2:CorpSiteProjectNumber" minOccurs="0"/>
                <xsd:element ref="ns2:CorpSiteProjectName" minOccurs="0"/>
                <xsd:element ref="ns2:CorpSiteSubTitle" minOccurs="0"/>
                <xsd:element ref="ns2:CorpSiteAccess" minOccurs="0"/>
                <xsd:element ref="ns2:CorpSiteClassification" minOccurs="0"/>
                <xsd:element ref="ns2:CorpSiteTags" minOccurs="0"/>
                <xsd:element ref="ns2:CorpSiteProjectQA" minOccurs="0"/>
                <xsd:element ref="ns2:CorpSiteProjectOwner" minOccurs="0"/>
                <xsd:element ref="ns2:CorpSiteProjectLeader" minOccurs="0"/>
                <xsd:element ref="ns2:CorpSiteReportNumber" minOccurs="0"/>
                <xsd:element ref="ns2:CorpSiteISBN" minOccurs="0"/>
                <xsd:element ref="ns2:CorpSiteCoAuthors" minOccurs="0"/>
                <xsd:element ref="ns2:CorpSiteRecipientCompany" minOccurs="0"/>
                <xsd:element ref="ns2:CorpSiteRecipientPerson" minOccurs="0"/>
                <xsd:element ref="ns2:CorpSiteOurRef" minOccurs="0"/>
                <xsd:element ref="ns2:CorpSiteDocumentAuthor" minOccurs="0"/>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2:CorpSiteZipAddress" minOccurs="0"/>
                <xsd:element ref="ns2:CorpSiteZipContact" minOccurs="0"/>
                <xsd:element ref="ns2:CorpSiteVATNumber" minOccurs="0"/>
                <xsd:element ref="ns4:CorpSiteInstitute" minOccurs="0"/>
                <xsd:element ref="ns2:CorpSiteInstituteEmail" minOccurs="0"/>
                <xsd:element ref="ns3:MediaServiceDateTaken" minOccurs="0"/>
                <xsd:element ref="ns3:MediaServiceLocation" minOccurs="0"/>
                <xsd:element ref="ns2:CorpDocPageClassificationNbNo" minOccurs="0"/>
                <xsd:element ref="ns2:CorpDocClassificationEnUs" minOccurs="0"/>
                <xsd:element ref="ns2:CorpDocPageClassificationEnUs" minOccurs="0"/>
                <xsd:element ref="ns2:CorpSiteInstituteEnUs" minOccurs="0"/>
                <xsd:element ref="ns2:CorpSiteInstitutePhone" minOccurs="0"/>
                <xsd:element ref="ns2:CorpSiteDocLanguage" minOccurs="0"/>
                <xsd:element ref="ns2:CorpDocInstitute" minOccurs="0"/>
                <xsd:element ref="ns2:CorpDocClassificationNbNo" minOccurs="0"/>
                <xsd:element ref="ns2:CorpDoc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ArchiveStatus" ma:index="8" nillable="true" ma:displayName="Archive status" ma:internalName="ArchiveStatus">
      <xsd:simpleType>
        <xsd:restriction base="dms:Text">
          <xsd:maxLength value="255"/>
        </xsd:restriction>
      </xsd:simpleType>
    </xsd:element>
    <xsd:element name="CorpWorkflowApproval" ma:index="9" nillable="true" ma:displayName="Approval Status" ma:internalName="CorpWorkflowApproval">
      <xsd:simpleType>
        <xsd:restriction base="dms:Text">
          <xsd:maxLength value="255"/>
        </xsd:restriction>
      </xsd:simpleType>
    </xsd:element>
    <xsd:element name="CorpWorkflowFeedback" ma:index="10" nillable="true" ma:displayName="Reviewal Status" ma:internalName="CorpWorkflowFeedback">
      <xsd:simpleType>
        <xsd:restriction base="dms:Text">
          <xsd:maxLength value="255"/>
        </xsd:restriction>
      </xsd:simpleType>
    </xsd:element>
    <xsd:element name="CorpSiteProjectNumber" ma:index="11" nillable="true" ma:displayName="Project number" ma:default="" ma:internalName="CorpSiteProjectNumber">
      <xsd:simpleType>
        <xsd:restriction base="dms:Text">
          <xsd:maxLength value="255"/>
        </xsd:restriction>
      </xsd:simpleType>
    </xsd:element>
    <xsd:element name="CorpSiteProjectName" ma:index="12" nillable="true" ma:displayName="Project name" ma:internalName="CorpSiteProjectName">
      <xsd:simpleType>
        <xsd:restriction base="dms:Text">
          <xsd:maxLength value="255"/>
        </xsd:restriction>
      </xsd:simpleType>
    </xsd:element>
    <xsd:element name="CorpSiteSubTitle" ma:index="13" nillable="true" ma:displayName="Sub Title" ma:internalName="CorpSiteSubTitle">
      <xsd:simpleType>
        <xsd:restriction base="dms:Text">
          <xsd:maxLength value="255"/>
        </xsd:restriction>
      </xsd:simpleType>
    </xsd:element>
    <xsd:element name="CorpSiteAccess" ma:index="14" nillable="true" ma:displayName="Access level"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15" nillable="true" ma:displayName="Classification"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16" nillable="true" ma:displayName="Tags" ma:internalName="CorpSiteTags">
      <xsd:simpleType>
        <xsd:restriction base="dms:Text">
          <xsd:maxLength value="255"/>
        </xsd:restriction>
      </xsd:simpleType>
    </xsd:element>
    <xsd:element name="CorpSiteProjectQA" ma:index="17" nillable="true" ma:displayName="QA"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18" nillable="true" ma:displayName="Project own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19" nillable="true" ma:displayName="Project lea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ReportNumber" ma:index="20" nillable="true" ma:displayName="Report number" ma:internalName="CorpSiteReportNumber">
      <xsd:simpleType>
        <xsd:restriction base="dms:Text">
          <xsd:maxLength value="255"/>
        </xsd:restriction>
      </xsd:simpleType>
    </xsd:element>
    <xsd:element name="CorpSiteISBN" ma:index="21" nillable="true" ma:displayName="ISBN" ma:internalName="CorpSiteISBN">
      <xsd:simpleType>
        <xsd:restriction base="dms:Text">
          <xsd:maxLength value="255"/>
        </xsd:restriction>
      </xsd:simpleType>
    </xsd:element>
    <xsd:element name="CorpSiteCoAuthors" ma:index="22" nillable="true" ma:displayName="Co Authors" ma:internalName="CorpSiteCoAuthors">
      <xsd:simpleType>
        <xsd:restriction base="dms:Text">
          <xsd:maxLength value="255"/>
        </xsd:restriction>
      </xsd:simpleType>
    </xsd:element>
    <xsd:element name="CorpSiteRecipientCompany" ma:index="23" nillable="true" ma:displayName="Recipient company" ma:internalName="CorpSiteRecipientCompany">
      <xsd:simpleType>
        <xsd:restriction base="dms:Text">
          <xsd:maxLength value="255"/>
        </xsd:restriction>
      </xsd:simpleType>
    </xsd:element>
    <xsd:element name="CorpSiteRecipientPerson" ma:index="24" nillable="true" ma:displayName="Recipient person" ma:internalName="CorpSiteRecipientPerson">
      <xsd:simpleType>
        <xsd:restriction base="dms:Text">
          <xsd:maxLength value="255"/>
        </xsd:restriction>
      </xsd:simpleType>
    </xsd:element>
    <xsd:element name="CorpSiteOurRef" ma:index="25" nillable="true" ma:displayName="Our ref" ma:internalName="CorpSiteOurRef">
      <xsd:simpleType>
        <xsd:restriction base="dms:Text">
          <xsd:maxLength value="255"/>
        </xsd:restriction>
      </xsd:simpleType>
    </xsd:element>
    <xsd:element name="CorpSiteDocumentAuthor" ma:index="26" nillable="true" ma:displayName="Document Author"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ZipAddress" ma:index="33" nillable="true" ma:displayName="Address" ma:internalName="CorpSiteZipAddress">
      <xsd:simpleType>
        <xsd:restriction base="dms:Note">
          <xsd:maxLength value="255"/>
        </xsd:restriction>
      </xsd:simpleType>
    </xsd:element>
    <xsd:element name="CorpSiteZipContact" ma:index="34" nillable="true" ma:displayName="Contact" ma:internalName="CorpSiteZipContact">
      <xsd:simpleType>
        <xsd:restriction base="dms:Note">
          <xsd:maxLength value="255"/>
        </xsd:restriction>
      </xsd:simpleType>
    </xsd:element>
    <xsd:element name="CorpSiteVATNumber" ma:index="35" nillable="true" ma:displayName="VAT number" ma:internalName="CorpSiteVATNumber">
      <xsd:simpleType>
        <xsd:restriction base="dms:Text">
          <xsd:maxLength value="255"/>
        </xsd:restriction>
      </xsd:simpleType>
    </xsd:element>
    <xsd:element name="CorpSiteInstituteEmail" ma:index="37" nillable="true" ma:displayName="Email institute" ma:internalName="CorpSiteInstituteEmail">
      <xsd:simpleType>
        <xsd:restriction base="dms:Text">
          <xsd:maxLength value="255"/>
        </xsd:restriction>
      </xsd:simpleType>
    </xsd:element>
    <xsd:element name="CorpDocPageClassificationNbNo" ma:index="40"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41"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42"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SiteInstituteEnUs" ma:index="43" nillable="true" ma:displayName="InstituteEng" ma:internalName="CorpSiteInstituteEnUs">
      <xsd:simpleType>
        <xsd:restriction base="dms:Text">
          <xsd:maxLength value="255"/>
        </xsd:restriction>
      </xsd:simpleType>
    </xsd:element>
    <xsd:element name="CorpSiteInstitutePhone" ma:index="44" nillable="true" ma:displayName="Institute phone" ma:internalName="CorpSiteInstitutePhone">
      <xsd:simpleType>
        <xsd:restriction base="dms:Text">
          <xsd:maxLength value="255"/>
        </xsd:restriction>
      </xsd:simpleType>
    </xsd:element>
    <xsd:element name="CorpSiteDocLanguage" ma:index="45" nillable="true" ma:displayName="Language" ma:internalName="CorpSiteDocLanguage">
      <xsd:simpleType>
        <xsd:restriction base="dms:Text">
          <xsd:maxLength value="255"/>
        </xsd:restriction>
      </xsd:simpleType>
    </xsd:element>
    <xsd:element name="CorpDocInstitute" ma:index="46" nillable="true" ma:displayName="Institute" ma:internalName="CorpDocInstitute">
      <xsd:simpleType>
        <xsd:restriction base="dms:Text">
          <xsd:maxLength value="255"/>
        </xsd:restriction>
      </xsd:simpleType>
    </xsd:element>
    <xsd:element name="CorpDocClassificationNbNo" ma:index="47"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DocVersion" ma:index="48" nillable="true" ma:displayName="Version" ma:internalName="CorpDocVers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2e65f76-c0a6-4d22-8a25-9382294b435d" elementFormDefault="qualified">
    <xsd:import namespace="http://schemas.microsoft.com/office/2006/documentManagement/types"/>
    <xsd:import namespace="http://schemas.microsoft.com/office/infopath/2007/PartnerControls"/>
    <xsd:element name="MediaServiceMetadata" ma:index="27" nillable="true" ma:displayName="MediaServiceMetadata" ma:hidden="true" ma:internalName="MediaServiceMetadata" ma:readOnly="true">
      <xsd:simpleType>
        <xsd:restriction base="dms:Note"/>
      </xsd:simpleType>
    </xsd:element>
    <xsd:element name="MediaServiceFastMetadata" ma:index="28" nillable="true" ma:displayName="MediaServiceFastMetadata" ma:hidden="true" ma:internalName="MediaServiceFastMetadata" ma:readOnly="true">
      <xsd:simpleType>
        <xsd:restriction base="dms:Note"/>
      </xsd:simpleType>
    </xsd:element>
    <xsd:element name="MediaServiceAutoTags" ma:index="29" nillable="true" ma:displayName="MediaServiceAutoTags" ma:internalName="MediaServiceAutoTags" ma:readOnly="true">
      <xsd:simpleType>
        <xsd:restriction base="dms:Text"/>
      </xsd:simpleType>
    </xsd:element>
    <xsd:element name="MediaServiceOCR" ma:index="30" nillable="true" ma:displayName="MediaServiceOCR" ma:internalName="MediaServiceOCR" ma:readOnly="true">
      <xsd:simpleType>
        <xsd:restriction base="dms:Note">
          <xsd:maxLength value="255"/>
        </xsd:restriction>
      </xsd:simpleType>
    </xsd:element>
    <xsd:element name="MediaServiceDateTaken" ma:index="38" nillable="true" ma:displayName="MediaServiceDateTaken" ma:hidden="true" ma:internalName="MediaServiceDateTaken" ma:readOnly="true">
      <xsd:simpleType>
        <xsd:restriction base="dms:Text"/>
      </xsd:simpleType>
    </xsd:element>
    <xsd:element name="MediaServiceLocation" ma:index="39"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5c02db-be3a-4812-8a0e-11d1c8e51c0f" elementFormDefault="qualified">
    <xsd:import namespace="http://schemas.microsoft.com/office/2006/documentManagement/types"/>
    <xsd:import namespace="http://schemas.microsoft.com/office/infopath/2007/PartnerControls"/>
    <xsd:element name="SharedWithUsers" ma:index="3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2" nillable="true" ma:displayName="Shared With Details" ma:internalName="SharedWithDetails" ma:readOnly="true">
      <xsd:simpleType>
        <xsd:restriction base="dms:Note">
          <xsd:maxLength value="255"/>
        </xsd:restriction>
      </xsd:simpleType>
    </xsd:element>
    <xsd:element name="CorpSiteInstitute" ma:index="36" nillable="true" ma:displayName="Institutt" ma:internalName="CorpSiteInstitut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A7ED68-EE99-40CE-B0D7-7A038880ED6C}">
  <ds:schemaRefs>
    <ds:schemaRef ds:uri="http://purl.org/dc/elements/1.1/"/>
    <ds:schemaRef ds:uri="http://schemas.microsoft.com/office/2006/documentManagement/types"/>
    <ds:schemaRef ds:uri="8bbd4995-53b7-43e2-b62f-10947586ac31"/>
    <ds:schemaRef ds:uri="http://schemas.microsoft.com/office/infopath/2007/PartnerControls"/>
    <ds:schemaRef ds:uri="http://purl.org/dc/terms/"/>
    <ds:schemaRef ds:uri="http://schemas.openxmlformats.org/package/2006/metadata/core-properties"/>
    <ds:schemaRef ds:uri="915c02db-be3a-4812-8a0e-11d1c8e51c0f"/>
    <ds:schemaRef ds:uri="http://purl.org/dc/dcmitype/"/>
    <ds:schemaRef ds:uri="42e65f76-c0a6-4d22-8a25-9382294b435d"/>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EECDAB1-B646-4A66-A0DB-51213D9F8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bd4995-53b7-43e2-b62f-10947586ac31"/>
    <ds:schemaRef ds:uri="42e65f76-c0a6-4d22-8a25-9382294b435d"/>
    <ds:schemaRef ds:uri="915c02db-be3a-4812-8a0e-11d1c8e51c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192750-0B60-4C98-A2D4-0C4BBFE152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1073</TotalTime>
  <Words>907</Words>
  <Application>Microsoft Office PowerPoint</Application>
  <PresentationFormat>Widescreen</PresentationFormat>
  <Paragraphs>238</Paragraphs>
  <Slides>23</Slides>
  <Notes>9</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ＭＳ Ｐゴシック</vt:lpstr>
      <vt:lpstr>Arial</vt:lpstr>
      <vt:lpstr>Calibri</vt:lpstr>
      <vt:lpstr>Cambria Math</vt:lpstr>
      <vt:lpstr>Symbol</vt:lpstr>
      <vt:lpstr>Times New Roman</vt:lpstr>
      <vt:lpstr>Verdana</vt:lpstr>
      <vt:lpstr>Office Theme</vt:lpstr>
      <vt:lpstr>Atmospheric Pressure Plasma Treatment of Sized Glass Fibres for Wetting Control</vt:lpstr>
      <vt:lpstr>Contents</vt:lpstr>
      <vt:lpstr>Background: DACOMAT</vt:lpstr>
      <vt:lpstr>Multiple delamination cracks</vt:lpstr>
      <vt:lpstr>Controlling the formation of multiple cracks</vt:lpstr>
      <vt:lpstr>Controlling the formation of multiple cracks</vt:lpstr>
      <vt:lpstr>Controlling the formation of multiple cracks</vt:lpstr>
      <vt:lpstr>Atmospheric pressure plasmas</vt:lpstr>
      <vt:lpstr>Atmospheric pressure plasma setup</vt:lpstr>
      <vt:lpstr>DBD Video</vt:lpstr>
      <vt:lpstr>Analysis of treated sized glass fibre surfaces</vt:lpstr>
      <vt:lpstr>XPS Results – DBD He/CF4– Elemental Analysis</vt:lpstr>
      <vt:lpstr>Dynamic micro-wetting</vt:lpstr>
      <vt:lpstr>Dynamic micro-wetting</vt:lpstr>
      <vt:lpstr>Dynamic micro-wetting</vt:lpstr>
      <vt:lpstr>Dynamic micro-wetting results</vt:lpstr>
      <vt:lpstr>Summary and Outlook</vt:lpstr>
      <vt:lpstr>PowerPoint Presentation</vt:lpstr>
      <vt:lpstr>New ‘large DBD’</vt:lpstr>
      <vt:lpstr>VIDEO: First test of new DBD device</vt:lpstr>
      <vt:lpstr>PowerPoint Presentation</vt:lpstr>
      <vt:lpstr>FE-SEM Results 3000x Magnification (low magnification)</vt:lpstr>
      <vt:lpstr>FE-SEM Results 18-25Kx Magnification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Tone Heggenhougen</dc:creator>
  <cp:lastModifiedBy>Daan Jonas Hottentot Cederløf</cp:lastModifiedBy>
  <cp:revision>73</cp:revision>
  <dcterms:modified xsi:type="dcterms:W3CDTF">2019-07-10T20:27:57Z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0x01010031B82B69D2361148B4D8F7EC1568021308005D92C31B55FF7E458EB3ED686837A41F</vt:lpwstr>
  </property>
</Properties>
</file>