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6"/>
  </p:notesMasterIdLst>
  <p:sldIdLst>
    <p:sldId id="256" r:id="rId2"/>
    <p:sldId id="258" r:id="rId3"/>
    <p:sldId id="260" r:id="rId4"/>
    <p:sldId id="261" r:id="rId5"/>
    <p:sldId id="264" r:id="rId6"/>
    <p:sldId id="262" r:id="rId7"/>
    <p:sldId id="263" r:id="rId8"/>
    <p:sldId id="272" r:id="rId9"/>
    <p:sldId id="273" r:id="rId10"/>
    <p:sldId id="274" r:id="rId11"/>
    <p:sldId id="275" r:id="rId12"/>
    <p:sldId id="276" r:id="rId13"/>
    <p:sldId id="259" r:id="rId14"/>
    <p:sldId id="25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F7F74F-207D-4B09-89EB-9F4F4D15ECB1}" type="doc">
      <dgm:prSet loTypeId="urn:microsoft.com/office/officeart/2005/8/layout/arrow3" loCatId="relationship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de-DE"/>
        </a:p>
      </dgm:t>
    </dgm:pt>
    <dgm:pt modelId="{5F56547B-427F-40D7-BD57-3D4F56EBAE44}">
      <dgm:prSet phldrT="[Text]"/>
      <dgm:spPr/>
      <dgm:t>
        <a:bodyPr/>
        <a:lstStyle/>
        <a:p>
          <a:pPr algn="l"/>
          <a:r>
            <a:rPr lang="de-DE" dirty="0" err="1" smtClean="0"/>
            <a:t>Learn</a:t>
          </a:r>
          <a:r>
            <a:rPr lang="de-DE" dirty="0" smtClean="0"/>
            <a:t> </a:t>
          </a:r>
          <a:r>
            <a:rPr lang="de-DE" dirty="0" err="1" smtClean="0"/>
            <a:t>how</a:t>
          </a:r>
          <a:r>
            <a:rPr lang="de-DE" dirty="0" smtClean="0"/>
            <a:t> </a:t>
          </a:r>
          <a:r>
            <a:rPr lang="de-DE" dirty="0" err="1" smtClean="0"/>
            <a:t>to</a:t>
          </a:r>
          <a:r>
            <a:rPr lang="de-DE" dirty="0" smtClean="0"/>
            <a:t> </a:t>
          </a:r>
          <a:r>
            <a:rPr lang="de-DE" dirty="0" err="1" smtClean="0"/>
            <a:t>use</a:t>
          </a:r>
          <a:r>
            <a:rPr lang="de-DE" dirty="0" smtClean="0"/>
            <a:t> ORCID</a:t>
          </a:r>
        </a:p>
        <a:p>
          <a:pPr algn="l"/>
          <a:r>
            <a:rPr lang="de-DE" dirty="0" smtClean="0"/>
            <a:t>Connect ORCID </a:t>
          </a:r>
          <a:r>
            <a:rPr lang="de-DE" dirty="0" err="1" smtClean="0"/>
            <a:t>to</a:t>
          </a:r>
          <a:r>
            <a:rPr lang="de-DE" dirty="0" smtClean="0"/>
            <a:t> </a:t>
          </a:r>
          <a:r>
            <a:rPr lang="de-DE" dirty="0" err="1" smtClean="0"/>
            <a:t>journal</a:t>
          </a:r>
          <a:r>
            <a:rPr lang="de-DE" dirty="0" smtClean="0"/>
            <a:t> </a:t>
          </a:r>
          <a:r>
            <a:rPr lang="de-DE" dirty="0" err="1" smtClean="0"/>
            <a:t>and</a:t>
          </a:r>
          <a:r>
            <a:rPr lang="de-DE" dirty="0" smtClean="0"/>
            <a:t> </a:t>
          </a:r>
          <a:r>
            <a:rPr lang="de-DE" dirty="0" err="1" smtClean="0"/>
            <a:t>repository</a:t>
          </a:r>
          <a:r>
            <a:rPr lang="de-DE" dirty="0" smtClean="0"/>
            <a:t> </a:t>
          </a:r>
          <a:r>
            <a:rPr lang="de-DE" dirty="0" err="1" smtClean="0"/>
            <a:t>platforms</a:t>
          </a:r>
          <a:endParaRPr lang="de-DE" dirty="0" smtClean="0"/>
        </a:p>
        <a:p>
          <a:pPr algn="l"/>
          <a:r>
            <a:rPr lang="de-DE" dirty="0" err="1" smtClean="0"/>
            <a:t>Use</a:t>
          </a:r>
          <a:r>
            <a:rPr lang="de-DE" dirty="0" smtClean="0"/>
            <a:t> ORCID </a:t>
          </a:r>
          <a:r>
            <a:rPr lang="de-DE" dirty="0" err="1" smtClean="0"/>
            <a:t>for</a:t>
          </a:r>
          <a:r>
            <a:rPr lang="de-DE" dirty="0" smtClean="0"/>
            <a:t> </a:t>
          </a:r>
          <a:r>
            <a:rPr lang="de-DE" dirty="0" err="1" smtClean="0"/>
            <a:t>grant</a:t>
          </a:r>
          <a:r>
            <a:rPr lang="de-DE" dirty="0" smtClean="0"/>
            <a:t> </a:t>
          </a:r>
          <a:r>
            <a:rPr lang="de-DE" dirty="0" err="1" smtClean="0"/>
            <a:t>proposals</a:t>
          </a:r>
          <a:endParaRPr lang="de-DE" dirty="0"/>
        </a:p>
      </dgm:t>
    </dgm:pt>
    <dgm:pt modelId="{B75F8216-6B64-41AD-A62A-B3AFF4975BDA}" type="parTrans" cxnId="{F247450D-8900-474D-815B-DFD12DDF6568}">
      <dgm:prSet/>
      <dgm:spPr/>
      <dgm:t>
        <a:bodyPr/>
        <a:lstStyle/>
        <a:p>
          <a:endParaRPr lang="de-DE"/>
        </a:p>
      </dgm:t>
    </dgm:pt>
    <dgm:pt modelId="{6C0C94E1-81E5-4FA0-A73A-96765A20606B}" type="sibTrans" cxnId="{F247450D-8900-474D-815B-DFD12DDF6568}">
      <dgm:prSet/>
      <dgm:spPr/>
      <dgm:t>
        <a:bodyPr/>
        <a:lstStyle/>
        <a:p>
          <a:endParaRPr lang="de-DE"/>
        </a:p>
      </dgm:t>
    </dgm:pt>
    <dgm:pt modelId="{7E82FCAD-B922-4FB7-B212-9CB0C0754AF2}">
      <dgm:prSet phldrT="[Text]"/>
      <dgm:spPr/>
      <dgm:t>
        <a:bodyPr/>
        <a:lstStyle/>
        <a:p>
          <a:pPr algn="l"/>
          <a:r>
            <a:rPr lang="de-DE" dirty="0" err="1" smtClean="0"/>
            <a:t>Implement</a:t>
          </a:r>
          <a:r>
            <a:rPr lang="de-DE" dirty="0" smtClean="0"/>
            <a:t> ORCID in </a:t>
          </a:r>
          <a:r>
            <a:rPr lang="de-DE" dirty="0" err="1" smtClean="0"/>
            <a:t>institutional</a:t>
          </a:r>
          <a:r>
            <a:rPr lang="de-DE" dirty="0" smtClean="0"/>
            <a:t> </a:t>
          </a:r>
          <a:r>
            <a:rPr lang="de-DE" dirty="0" err="1" smtClean="0"/>
            <a:t>system</a:t>
          </a:r>
          <a:endParaRPr lang="de-DE" dirty="0" smtClean="0"/>
        </a:p>
        <a:p>
          <a:pPr algn="l"/>
          <a:r>
            <a:rPr lang="de-DE" dirty="0" err="1" smtClean="0"/>
            <a:t>Collect</a:t>
          </a:r>
          <a:r>
            <a:rPr lang="de-DE" dirty="0" smtClean="0"/>
            <a:t> </a:t>
          </a:r>
          <a:r>
            <a:rPr lang="de-DE" dirty="0" err="1" smtClean="0"/>
            <a:t>researchers</a:t>
          </a:r>
          <a:r>
            <a:rPr lang="de-DE" dirty="0" smtClean="0"/>
            <a:t> </a:t>
          </a:r>
          <a:r>
            <a:rPr lang="de-DE" dirty="0" err="1" smtClean="0"/>
            <a:t>information</a:t>
          </a:r>
          <a:endParaRPr lang="de-DE" dirty="0" smtClean="0"/>
        </a:p>
        <a:p>
          <a:pPr algn="l"/>
          <a:r>
            <a:rPr lang="de-DE" dirty="0" err="1" smtClean="0"/>
            <a:t>Automate</a:t>
          </a:r>
          <a:r>
            <a:rPr lang="de-DE" dirty="0" smtClean="0"/>
            <a:t> </a:t>
          </a:r>
          <a:r>
            <a:rPr lang="de-DE" dirty="0" err="1" smtClean="0"/>
            <a:t>processes</a:t>
          </a:r>
          <a:endParaRPr lang="de-DE" dirty="0" smtClean="0"/>
        </a:p>
        <a:p>
          <a:pPr algn="l"/>
          <a:r>
            <a:rPr lang="de-DE" dirty="0" err="1" smtClean="0"/>
            <a:t>Offer</a:t>
          </a:r>
          <a:r>
            <a:rPr lang="de-DE" dirty="0" smtClean="0"/>
            <a:t> PID-</a:t>
          </a:r>
          <a:r>
            <a:rPr lang="de-DE" dirty="0" err="1" smtClean="0"/>
            <a:t>related</a:t>
          </a:r>
          <a:r>
            <a:rPr lang="de-DE" dirty="0" smtClean="0"/>
            <a:t> </a:t>
          </a:r>
          <a:r>
            <a:rPr lang="de-DE" dirty="0" err="1" smtClean="0"/>
            <a:t>services</a:t>
          </a:r>
          <a:r>
            <a:rPr lang="de-DE" dirty="0" smtClean="0"/>
            <a:t> </a:t>
          </a:r>
          <a:endParaRPr lang="de-DE" dirty="0"/>
        </a:p>
      </dgm:t>
    </dgm:pt>
    <dgm:pt modelId="{E0D07675-4CE3-46EA-BD01-4DE9170A49D6}" type="parTrans" cxnId="{9C45296B-86AC-48C0-A723-D9AF2A7A1441}">
      <dgm:prSet/>
      <dgm:spPr/>
      <dgm:t>
        <a:bodyPr/>
        <a:lstStyle/>
        <a:p>
          <a:endParaRPr lang="de-DE"/>
        </a:p>
      </dgm:t>
    </dgm:pt>
    <dgm:pt modelId="{2F755135-AFE9-4AA2-8C08-B9C39D48C9AE}" type="sibTrans" cxnId="{9C45296B-86AC-48C0-A723-D9AF2A7A1441}">
      <dgm:prSet/>
      <dgm:spPr/>
      <dgm:t>
        <a:bodyPr/>
        <a:lstStyle/>
        <a:p>
          <a:endParaRPr lang="de-DE"/>
        </a:p>
      </dgm:t>
    </dgm:pt>
    <dgm:pt modelId="{5789DA92-0370-478D-B4CB-91D955CE25DE}" type="pres">
      <dgm:prSet presAssocID="{0BF7F74F-207D-4B09-89EB-9F4F4D15ECB1}" presName="compositeShape" presStyleCnt="0">
        <dgm:presLayoutVars>
          <dgm:chMax val="2"/>
          <dgm:dir/>
          <dgm:resizeHandles val="exact"/>
        </dgm:presLayoutVars>
      </dgm:prSet>
      <dgm:spPr/>
    </dgm:pt>
    <dgm:pt modelId="{48D72708-E2A7-4CC9-9A5A-320DFC1BCD1F}" type="pres">
      <dgm:prSet presAssocID="{0BF7F74F-207D-4B09-89EB-9F4F4D15ECB1}" presName="divider" presStyleLbl="fgShp" presStyleIdx="0" presStyleCnt="1"/>
      <dgm:spPr/>
    </dgm:pt>
    <dgm:pt modelId="{6EDE78A9-5872-4E98-B8D7-0CA5B80D5CC6}" type="pres">
      <dgm:prSet presAssocID="{5F56547B-427F-40D7-BD57-3D4F56EBAE44}" presName="downArrow" presStyleLbl="node1" presStyleIdx="0" presStyleCnt="2" custLinFactNeighborX="-7118" custLinFactNeighborY="1639"/>
      <dgm:spPr/>
    </dgm:pt>
    <dgm:pt modelId="{3B14E271-7B3D-4195-990F-89413FA180A5}" type="pres">
      <dgm:prSet presAssocID="{5F56547B-427F-40D7-BD57-3D4F56EBAE44}" presName="downArrowText" presStyleLbl="revTx" presStyleIdx="0" presStyleCnt="2" custScaleX="184121" custLinFactNeighborX="7797" custLinFactNeighborY="673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728039B-97A9-4791-BE1D-099961C0F53E}" type="pres">
      <dgm:prSet presAssocID="{7E82FCAD-B922-4FB7-B212-9CB0C0754AF2}" presName="upArrow" presStyleLbl="node1" presStyleIdx="1" presStyleCnt="2"/>
      <dgm:spPr/>
    </dgm:pt>
    <dgm:pt modelId="{3D82AD44-22F6-4A22-9B39-A27A83811ABA}" type="pres">
      <dgm:prSet presAssocID="{7E82FCAD-B922-4FB7-B212-9CB0C0754AF2}" presName="upArrowText" presStyleLbl="revTx" presStyleIdx="1" presStyleCnt="2" custScaleX="166911" custLinFactNeighborX="-3986" custLinFactNeighborY="-156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0486810A-2DCD-4371-8E98-55F18750B9F7}" type="presOf" srcId="{0BF7F74F-207D-4B09-89EB-9F4F4D15ECB1}" destId="{5789DA92-0370-478D-B4CB-91D955CE25DE}" srcOrd="0" destOrd="0" presId="urn:microsoft.com/office/officeart/2005/8/layout/arrow3"/>
    <dgm:cxn modelId="{F247450D-8900-474D-815B-DFD12DDF6568}" srcId="{0BF7F74F-207D-4B09-89EB-9F4F4D15ECB1}" destId="{5F56547B-427F-40D7-BD57-3D4F56EBAE44}" srcOrd="0" destOrd="0" parTransId="{B75F8216-6B64-41AD-A62A-B3AFF4975BDA}" sibTransId="{6C0C94E1-81E5-4FA0-A73A-96765A20606B}"/>
    <dgm:cxn modelId="{86625FBC-16B3-47DA-A0C4-DB1588B62569}" type="presOf" srcId="{7E82FCAD-B922-4FB7-B212-9CB0C0754AF2}" destId="{3D82AD44-22F6-4A22-9B39-A27A83811ABA}" srcOrd="0" destOrd="0" presId="urn:microsoft.com/office/officeart/2005/8/layout/arrow3"/>
    <dgm:cxn modelId="{40F91FCE-3600-412C-AAA0-E8F54F74FD46}" type="presOf" srcId="{5F56547B-427F-40D7-BD57-3D4F56EBAE44}" destId="{3B14E271-7B3D-4195-990F-89413FA180A5}" srcOrd="0" destOrd="0" presId="urn:microsoft.com/office/officeart/2005/8/layout/arrow3"/>
    <dgm:cxn modelId="{9C45296B-86AC-48C0-A723-D9AF2A7A1441}" srcId="{0BF7F74F-207D-4B09-89EB-9F4F4D15ECB1}" destId="{7E82FCAD-B922-4FB7-B212-9CB0C0754AF2}" srcOrd="1" destOrd="0" parTransId="{E0D07675-4CE3-46EA-BD01-4DE9170A49D6}" sibTransId="{2F755135-AFE9-4AA2-8C08-B9C39D48C9AE}"/>
    <dgm:cxn modelId="{F8B31C5B-E3EB-4D11-B995-516C33F5DFCA}" type="presParOf" srcId="{5789DA92-0370-478D-B4CB-91D955CE25DE}" destId="{48D72708-E2A7-4CC9-9A5A-320DFC1BCD1F}" srcOrd="0" destOrd="0" presId="urn:microsoft.com/office/officeart/2005/8/layout/arrow3"/>
    <dgm:cxn modelId="{58769CFB-4FAC-4931-AAE5-D1E5FF900B9E}" type="presParOf" srcId="{5789DA92-0370-478D-B4CB-91D955CE25DE}" destId="{6EDE78A9-5872-4E98-B8D7-0CA5B80D5CC6}" srcOrd="1" destOrd="0" presId="urn:microsoft.com/office/officeart/2005/8/layout/arrow3"/>
    <dgm:cxn modelId="{7FB1E765-F653-448A-9BFC-8F0E1C27233A}" type="presParOf" srcId="{5789DA92-0370-478D-B4CB-91D955CE25DE}" destId="{3B14E271-7B3D-4195-990F-89413FA180A5}" srcOrd="2" destOrd="0" presId="urn:microsoft.com/office/officeart/2005/8/layout/arrow3"/>
    <dgm:cxn modelId="{04E0E4F3-525E-42E8-87A0-29E57D672A4F}" type="presParOf" srcId="{5789DA92-0370-478D-B4CB-91D955CE25DE}" destId="{1728039B-97A9-4791-BE1D-099961C0F53E}" srcOrd="3" destOrd="0" presId="urn:microsoft.com/office/officeart/2005/8/layout/arrow3"/>
    <dgm:cxn modelId="{49F129F2-F08A-4330-BD17-7856F504635A}" type="presParOf" srcId="{5789DA92-0370-478D-B4CB-91D955CE25DE}" destId="{3D82AD44-22F6-4A22-9B39-A27A83811ABA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D72708-E2A7-4CC9-9A5A-320DFC1BCD1F}">
      <dsp:nvSpPr>
        <dsp:cNvPr id="0" name=""/>
        <dsp:cNvSpPr/>
      </dsp:nvSpPr>
      <dsp:spPr>
        <a:xfrm rot="21300000">
          <a:off x="23221" y="1580739"/>
          <a:ext cx="7520802" cy="861245"/>
        </a:xfrm>
        <a:prstGeom prst="mathMinus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DE78A9-5872-4E98-B8D7-0CA5B80D5CC6}">
      <dsp:nvSpPr>
        <dsp:cNvPr id="0" name=""/>
        <dsp:cNvSpPr/>
      </dsp:nvSpPr>
      <dsp:spPr>
        <a:xfrm>
          <a:off x="746478" y="227509"/>
          <a:ext cx="2270173" cy="1609090"/>
        </a:xfrm>
        <a:prstGeom prst="downArrow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14E271-7B3D-4195-990F-89413FA180A5}">
      <dsp:nvSpPr>
        <dsp:cNvPr id="0" name=""/>
        <dsp:cNvSpPr/>
      </dsp:nvSpPr>
      <dsp:spPr>
        <a:xfrm>
          <a:off x="3108721" y="113706"/>
          <a:ext cx="4458524" cy="16895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err="1" smtClean="0"/>
            <a:t>Learn</a:t>
          </a:r>
          <a:r>
            <a:rPr lang="de-DE" sz="1700" kern="1200" dirty="0" smtClean="0"/>
            <a:t> </a:t>
          </a:r>
          <a:r>
            <a:rPr lang="de-DE" sz="1700" kern="1200" dirty="0" err="1" smtClean="0"/>
            <a:t>how</a:t>
          </a:r>
          <a:r>
            <a:rPr lang="de-DE" sz="1700" kern="1200" dirty="0" smtClean="0"/>
            <a:t> </a:t>
          </a:r>
          <a:r>
            <a:rPr lang="de-DE" sz="1700" kern="1200" dirty="0" err="1" smtClean="0"/>
            <a:t>to</a:t>
          </a:r>
          <a:r>
            <a:rPr lang="de-DE" sz="1700" kern="1200" dirty="0" smtClean="0"/>
            <a:t> </a:t>
          </a:r>
          <a:r>
            <a:rPr lang="de-DE" sz="1700" kern="1200" dirty="0" err="1" smtClean="0"/>
            <a:t>use</a:t>
          </a:r>
          <a:r>
            <a:rPr lang="de-DE" sz="1700" kern="1200" dirty="0" smtClean="0"/>
            <a:t> ORCID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Connect ORCID </a:t>
          </a:r>
          <a:r>
            <a:rPr lang="de-DE" sz="1700" kern="1200" dirty="0" err="1" smtClean="0"/>
            <a:t>to</a:t>
          </a:r>
          <a:r>
            <a:rPr lang="de-DE" sz="1700" kern="1200" dirty="0" smtClean="0"/>
            <a:t> </a:t>
          </a:r>
          <a:r>
            <a:rPr lang="de-DE" sz="1700" kern="1200" dirty="0" err="1" smtClean="0"/>
            <a:t>journal</a:t>
          </a:r>
          <a:r>
            <a:rPr lang="de-DE" sz="1700" kern="1200" dirty="0" smtClean="0"/>
            <a:t> </a:t>
          </a:r>
          <a:r>
            <a:rPr lang="de-DE" sz="1700" kern="1200" dirty="0" err="1" smtClean="0"/>
            <a:t>and</a:t>
          </a:r>
          <a:r>
            <a:rPr lang="de-DE" sz="1700" kern="1200" dirty="0" smtClean="0"/>
            <a:t> </a:t>
          </a:r>
          <a:r>
            <a:rPr lang="de-DE" sz="1700" kern="1200" dirty="0" err="1" smtClean="0"/>
            <a:t>repository</a:t>
          </a:r>
          <a:r>
            <a:rPr lang="de-DE" sz="1700" kern="1200" dirty="0" smtClean="0"/>
            <a:t> </a:t>
          </a:r>
          <a:r>
            <a:rPr lang="de-DE" sz="1700" kern="1200" dirty="0" err="1" smtClean="0"/>
            <a:t>platforms</a:t>
          </a:r>
          <a:endParaRPr lang="de-DE" sz="1700" kern="1200" dirty="0" smtClean="0"/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err="1" smtClean="0"/>
            <a:t>Use</a:t>
          </a:r>
          <a:r>
            <a:rPr lang="de-DE" sz="1700" kern="1200" dirty="0" smtClean="0"/>
            <a:t> ORCID </a:t>
          </a:r>
          <a:r>
            <a:rPr lang="de-DE" sz="1700" kern="1200" dirty="0" err="1" smtClean="0"/>
            <a:t>for</a:t>
          </a:r>
          <a:r>
            <a:rPr lang="de-DE" sz="1700" kern="1200" dirty="0" smtClean="0"/>
            <a:t> </a:t>
          </a:r>
          <a:r>
            <a:rPr lang="de-DE" sz="1700" kern="1200" dirty="0" err="1" smtClean="0"/>
            <a:t>grant</a:t>
          </a:r>
          <a:r>
            <a:rPr lang="de-DE" sz="1700" kern="1200" dirty="0" smtClean="0"/>
            <a:t> </a:t>
          </a:r>
          <a:r>
            <a:rPr lang="de-DE" sz="1700" kern="1200" dirty="0" err="1" smtClean="0"/>
            <a:t>proposals</a:t>
          </a:r>
          <a:endParaRPr lang="de-DE" sz="1700" kern="1200" dirty="0"/>
        </a:p>
      </dsp:txBody>
      <dsp:txXfrm>
        <a:off x="3108721" y="113706"/>
        <a:ext cx="4458524" cy="1689544"/>
      </dsp:txXfrm>
    </dsp:sp>
    <dsp:sp modelId="{1728039B-97A9-4791-BE1D-099961C0F53E}">
      <dsp:nvSpPr>
        <dsp:cNvPr id="0" name=""/>
        <dsp:cNvSpPr/>
      </dsp:nvSpPr>
      <dsp:spPr>
        <a:xfrm>
          <a:off x="4389002" y="2212498"/>
          <a:ext cx="2270173" cy="1609090"/>
        </a:xfrm>
        <a:prstGeom prst="upArrow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82AD44-22F6-4A22-9B39-A27A83811ABA}">
      <dsp:nvSpPr>
        <dsp:cNvPr id="0" name=""/>
        <dsp:cNvSpPr/>
      </dsp:nvSpPr>
      <dsp:spPr>
        <a:xfrm>
          <a:off x="228433" y="2306806"/>
          <a:ext cx="4041781" cy="16895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err="1" smtClean="0"/>
            <a:t>Implement</a:t>
          </a:r>
          <a:r>
            <a:rPr lang="de-DE" sz="1700" kern="1200" dirty="0" smtClean="0"/>
            <a:t> ORCID in </a:t>
          </a:r>
          <a:r>
            <a:rPr lang="de-DE" sz="1700" kern="1200" dirty="0" err="1" smtClean="0"/>
            <a:t>institutional</a:t>
          </a:r>
          <a:r>
            <a:rPr lang="de-DE" sz="1700" kern="1200" dirty="0" smtClean="0"/>
            <a:t> </a:t>
          </a:r>
          <a:r>
            <a:rPr lang="de-DE" sz="1700" kern="1200" dirty="0" err="1" smtClean="0"/>
            <a:t>system</a:t>
          </a:r>
          <a:endParaRPr lang="de-DE" sz="1700" kern="1200" dirty="0" smtClean="0"/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err="1" smtClean="0"/>
            <a:t>Collect</a:t>
          </a:r>
          <a:r>
            <a:rPr lang="de-DE" sz="1700" kern="1200" dirty="0" smtClean="0"/>
            <a:t> </a:t>
          </a:r>
          <a:r>
            <a:rPr lang="de-DE" sz="1700" kern="1200" dirty="0" err="1" smtClean="0"/>
            <a:t>researchers</a:t>
          </a:r>
          <a:r>
            <a:rPr lang="de-DE" sz="1700" kern="1200" dirty="0" smtClean="0"/>
            <a:t> </a:t>
          </a:r>
          <a:r>
            <a:rPr lang="de-DE" sz="1700" kern="1200" dirty="0" err="1" smtClean="0"/>
            <a:t>information</a:t>
          </a:r>
          <a:endParaRPr lang="de-DE" sz="1700" kern="1200" dirty="0" smtClean="0"/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err="1" smtClean="0"/>
            <a:t>Automate</a:t>
          </a:r>
          <a:r>
            <a:rPr lang="de-DE" sz="1700" kern="1200" dirty="0" smtClean="0"/>
            <a:t> </a:t>
          </a:r>
          <a:r>
            <a:rPr lang="de-DE" sz="1700" kern="1200" dirty="0" err="1" smtClean="0"/>
            <a:t>processes</a:t>
          </a:r>
          <a:endParaRPr lang="de-DE" sz="1700" kern="1200" dirty="0" smtClean="0"/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err="1" smtClean="0"/>
            <a:t>Offer</a:t>
          </a:r>
          <a:r>
            <a:rPr lang="de-DE" sz="1700" kern="1200" dirty="0" smtClean="0"/>
            <a:t> PID-</a:t>
          </a:r>
          <a:r>
            <a:rPr lang="de-DE" sz="1700" kern="1200" dirty="0" err="1" smtClean="0"/>
            <a:t>related</a:t>
          </a:r>
          <a:r>
            <a:rPr lang="de-DE" sz="1700" kern="1200" dirty="0" smtClean="0"/>
            <a:t> </a:t>
          </a:r>
          <a:r>
            <a:rPr lang="de-DE" sz="1700" kern="1200" dirty="0" err="1" smtClean="0"/>
            <a:t>services</a:t>
          </a:r>
          <a:r>
            <a:rPr lang="de-DE" sz="1700" kern="1200" dirty="0" smtClean="0"/>
            <a:t> </a:t>
          </a:r>
          <a:endParaRPr lang="de-DE" sz="1700" kern="1200" dirty="0"/>
        </a:p>
      </dsp:txBody>
      <dsp:txXfrm>
        <a:off x="228433" y="2306806"/>
        <a:ext cx="4041781" cy="16895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92BFA9-2865-469B-A4AC-3C2371C4CBE8}" type="datetimeFigureOut">
              <a:rPr lang="de-AT" smtClean="0"/>
              <a:t>18.09.2019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250819-4BC2-4432-BC4A-3034DA80419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59372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69AA-A1EC-4575-8834-72EEB5575BB9}" type="datetimeFigureOut">
              <a:rPr lang="de-AT" smtClean="0"/>
              <a:t>18.09.2019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9080C-18A4-43FA-9E38-4E21321D0DC8}" type="slidenum">
              <a:rPr lang="de-AT" smtClean="0"/>
              <a:t>‹Nr.›</a:t>
            </a:fld>
            <a:endParaRPr lang="de-AT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2202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69AA-A1EC-4575-8834-72EEB5575BB9}" type="datetimeFigureOut">
              <a:rPr lang="de-AT" smtClean="0"/>
              <a:t>18.09.2019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9080C-18A4-43FA-9E38-4E21321D0DC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96903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69AA-A1EC-4575-8834-72EEB5575BB9}" type="datetimeFigureOut">
              <a:rPr lang="de-AT" smtClean="0"/>
              <a:t>18.09.2019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9080C-18A4-43FA-9E38-4E21321D0DC8}" type="slidenum">
              <a:rPr lang="de-AT" smtClean="0"/>
              <a:t>‹Nr.›</a:t>
            </a:fld>
            <a:endParaRPr lang="de-AT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6195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69AA-A1EC-4575-8834-72EEB5575BB9}" type="datetimeFigureOut">
              <a:rPr lang="de-AT" smtClean="0"/>
              <a:t>18.09.2019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9080C-18A4-43FA-9E38-4E21321D0DC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3803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69AA-A1EC-4575-8834-72EEB5575BB9}" type="datetimeFigureOut">
              <a:rPr lang="de-AT" smtClean="0"/>
              <a:t>18.09.2019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9080C-18A4-43FA-9E38-4E21321D0DC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67718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69AA-A1EC-4575-8834-72EEB5575BB9}" type="datetimeFigureOut">
              <a:rPr lang="de-AT" smtClean="0"/>
              <a:t>18.09.2019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9080C-18A4-43FA-9E38-4E21321D0DC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78207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69AA-A1EC-4575-8834-72EEB5575BB9}" type="datetimeFigureOut">
              <a:rPr lang="de-AT" smtClean="0"/>
              <a:t>18.09.2019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9080C-18A4-43FA-9E38-4E21321D0DC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37718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4BD69AA-A1EC-4575-8834-72EEB5575BB9}" type="datetimeFigureOut">
              <a:rPr lang="de-AT" smtClean="0"/>
              <a:t>18.09.2019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949080C-18A4-43FA-9E38-4E21321D0DC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22829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69AA-A1EC-4575-8834-72EEB5575BB9}" type="datetimeFigureOut">
              <a:rPr lang="de-AT" smtClean="0"/>
              <a:t>18.09.2019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9080C-18A4-43FA-9E38-4E21321D0DC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258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69AA-A1EC-4575-8834-72EEB5575BB9}" type="datetimeFigureOut">
              <a:rPr lang="de-AT" smtClean="0"/>
              <a:t>18.09.2019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9080C-18A4-43FA-9E38-4E21321D0DC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18405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69AA-A1EC-4575-8834-72EEB5575BB9}" type="datetimeFigureOut">
              <a:rPr lang="de-AT" smtClean="0"/>
              <a:t>18.09.2019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9080C-18A4-43FA-9E38-4E21321D0DC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5252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4BD69AA-A1EC-4575-8834-72EEB5575BB9}" type="datetimeFigureOut">
              <a:rPr lang="de-AT" smtClean="0"/>
              <a:t>18.09.2019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949080C-18A4-43FA-9E38-4E21321D0DC8}" type="slidenum">
              <a:rPr lang="de-AT" smtClean="0"/>
              <a:t>‹Nr.›</a:t>
            </a:fld>
            <a:endParaRPr lang="de-AT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4895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web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authorcarpentry.github.io/orcid-profile/" TargetMode="External"/><Relationship Id="rId4" Type="http://schemas.openxmlformats.org/officeDocument/2006/relationships/hyperlink" Target="https://authorcarpentry.github.io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doi.org/10.5281/zenodo.3367326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doi.org/10.25365/phaidra.104" TargetMode="External"/><Relationship Id="rId5" Type="http://schemas.openxmlformats.org/officeDocument/2006/relationships/hyperlink" Target="https://www.tuwien.at/kooperationen/orcid/" TargetMode="Externa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orcid.org/0000-0001-7460-7794" TargetMode="External"/><Relationship Id="rId2" Type="http://schemas.openxmlformats.org/officeDocument/2006/relationships/hyperlink" Target="mailto:paloma.arraiza@tuwien.ac.at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AT" sz="6000" dirty="0"/>
              <a:t>ORCID </a:t>
            </a:r>
            <a:r>
              <a:rPr lang="de-AT" sz="6000" dirty="0" err="1"/>
              <a:t>from</a:t>
            </a:r>
            <a:r>
              <a:rPr lang="de-AT" sz="6000" dirty="0"/>
              <a:t> </a:t>
            </a:r>
            <a:r>
              <a:rPr lang="de-AT" sz="6000" dirty="0" err="1"/>
              <a:t>the</a:t>
            </a:r>
            <a:r>
              <a:rPr lang="de-AT" sz="6000" dirty="0"/>
              <a:t> </a:t>
            </a:r>
            <a:r>
              <a:rPr lang="de-AT" sz="6000" dirty="0" err="1"/>
              <a:t>perspective</a:t>
            </a:r>
            <a:r>
              <a:rPr lang="de-AT" sz="6000" dirty="0"/>
              <a:t> </a:t>
            </a:r>
            <a:r>
              <a:rPr lang="de-AT" sz="6000" dirty="0" err="1"/>
              <a:t>of</a:t>
            </a:r>
            <a:r>
              <a:rPr lang="de-AT" sz="6000" dirty="0"/>
              <a:t> an </a:t>
            </a:r>
            <a:r>
              <a:rPr lang="de-AT" sz="6000" dirty="0" err="1"/>
              <a:t>instructor</a:t>
            </a:r>
            <a:r>
              <a:rPr lang="de-AT" sz="6000" dirty="0"/>
              <a:t> </a:t>
            </a:r>
            <a:r>
              <a:rPr lang="de-AT" sz="6000" dirty="0" err="1"/>
              <a:t>and</a:t>
            </a:r>
            <a:r>
              <a:rPr lang="de-AT" sz="6000" dirty="0"/>
              <a:t> </a:t>
            </a:r>
            <a:r>
              <a:rPr lang="de-AT" sz="6000" dirty="0" err="1"/>
              <a:t>consortium</a:t>
            </a:r>
            <a:r>
              <a:rPr lang="de-AT" sz="6000" dirty="0"/>
              <a:t> </a:t>
            </a:r>
            <a:r>
              <a:rPr lang="de-AT" sz="6000" dirty="0" err="1"/>
              <a:t>manager</a:t>
            </a:r>
            <a:endParaRPr lang="de-AT" sz="60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AT" sz="1800" dirty="0" smtClean="0"/>
              <a:t>Paloma </a:t>
            </a:r>
            <a:r>
              <a:rPr lang="de-AT" sz="1800" dirty="0" err="1" smtClean="0"/>
              <a:t>marín</a:t>
            </a:r>
            <a:r>
              <a:rPr lang="de-AT" sz="1800" dirty="0" smtClean="0"/>
              <a:t> </a:t>
            </a:r>
            <a:r>
              <a:rPr lang="de-AT" sz="1800" dirty="0" err="1" smtClean="0"/>
              <a:t>arraiza</a:t>
            </a:r>
            <a:endParaRPr lang="de-AT" sz="1800" dirty="0" smtClean="0"/>
          </a:p>
          <a:p>
            <a:r>
              <a:rPr lang="de-AT" sz="1800" dirty="0" smtClean="0"/>
              <a:t>Tu </a:t>
            </a:r>
            <a:r>
              <a:rPr lang="de-AT" sz="1800" dirty="0" err="1" smtClean="0"/>
              <a:t>wien</a:t>
            </a:r>
            <a:r>
              <a:rPr lang="de-AT" sz="1800" dirty="0" smtClean="0"/>
              <a:t> </a:t>
            </a:r>
            <a:r>
              <a:rPr lang="de-AT" sz="1800" dirty="0" err="1" smtClean="0"/>
              <a:t>bibliothek</a:t>
            </a:r>
            <a:r>
              <a:rPr lang="de-AT" sz="1800" dirty="0" smtClean="0"/>
              <a:t> &amp; </a:t>
            </a:r>
            <a:r>
              <a:rPr lang="de-AT" sz="1800" dirty="0" err="1" smtClean="0"/>
              <a:t>são</a:t>
            </a:r>
            <a:r>
              <a:rPr lang="de-AT" sz="1800" dirty="0" smtClean="0"/>
              <a:t> </a:t>
            </a:r>
            <a:r>
              <a:rPr lang="de-AT" sz="1800" dirty="0" err="1" smtClean="0"/>
              <a:t>paulo</a:t>
            </a:r>
            <a:r>
              <a:rPr lang="de-AT" sz="1800" dirty="0" smtClean="0"/>
              <a:t> </a:t>
            </a:r>
            <a:r>
              <a:rPr lang="de-AT" sz="1800" dirty="0" err="1" smtClean="0"/>
              <a:t>state</a:t>
            </a:r>
            <a:r>
              <a:rPr lang="de-AT" sz="1800" dirty="0" smtClean="0"/>
              <a:t> </a:t>
            </a:r>
            <a:r>
              <a:rPr lang="de-AT" sz="1800" dirty="0" err="1" smtClean="0"/>
              <a:t>university</a:t>
            </a:r>
            <a:endParaRPr lang="de-AT" sz="18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545" y="5666602"/>
            <a:ext cx="2747155" cy="584385"/>
          </a:xfrm>
          <a:prstGeom prst="rect">
            <a:avLst/>
          </a:prstGeom>
        </p:spPr>
      </p:pic>
      <p:pic>
        <p:nvPicPr>
          <p:cNvPr id="5" name="Grafik 4" descr="File:Logo Unesp.svg - Wikimedia Common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438" y="5409224"/>
            <a:ext cx="2813538" cy="937846"/>
          </a:xfrm>
          <a:prstGeom prst="rect">
            <a:avLst/>
          </a:prstGeom>
        </p:spPr>
      </p:pic>
      <p:pic>
        <p:nvPicPr>
          <p:cNvPr id="6" name="Grafik 5" descr="File:CC-BY icon.svg - Wikipedia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046" y="6409586"/>
            <a:ext cx="1271954" cy="448414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462" y="114183"/>
            <a:ext cx="1289538" cy="128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044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 smtClean="0"/>
              <a:t>Instructor</a:t>
            </a:r>
            <a:r>
              <a:rPr lang="de-AT" dirty="0" smtClean="0"/>
              <a:t> vs. </a:t>
            </a:r>
            <a:r>
              <a:rPr lang="de-AT" dirty="0" err="1" smtClean="0"/>
              <a:t>consortium</a:t>
            </a:r>
            <a:r>
              <a:rPr lang="de-AT" dirty="0" smtClean="0"/>
              <a:t> </a:t>
            </a:r>
            <a:r>
              <a:rPr lang="de-AT" dirty="0" err="1" smtClean="0"/>
              <a:t>manager</a:t>
            </a:r>
            <a:endParaRPr lang="de-AT" dirty="0"/>
          </a:p>
        </p:txBody>
      </p:sp>
      <p:pic>
        <p:nvPicPr>
          <p:cNvPr id="12" name="Inhaltsplatzhalter 11" descr="El pan de la amistad - Falsaria.com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443" y="2118825"/>
            <a:ext cx="4896074" cy="3382852"/>
          </a:xfrm>
        </p:spPr>
      </p:pic>
      <p:sp>
        <p:nvSpPr>
          <p:cNvPr id="13" name="Textfeld 12"/>
          <p:cNvSpPr txBox="1"/>
          <p:nvPr/>
        </p:nvSpPr>
        <p:spPr>
          <a:xfrm>
            <a:off x="912641" y="2875084"/>
            <a:ext cx="25811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Instructor</a:t>
            </a:r>
          </a:p>
          <a:p>
            <a:endParaRPr lang="en-GB" dirty="0" smtClean="0"/>
          </a:p>
          <a:p>
            <a:r>
              <a:rPr lang="en-GB" dirty="0" smtClean="0"/>
              <a:t>Target group: </a:t>
            </a:r>
          </a:p>
          <a:p>
            <a:r>
              <a:rPr lang="en-GB" dirty="0" smtClean="0"/>
              <a:t>ORCID users (researchers and young researchers)</a:t>
            </a:r>
            <a:endParaRPr lang="en-GB" dirty="0"/>
          </a:p>
        </p:txBody>
      </p:sp>
      <p:sp>
        <p:nvSpPr>
          <p:cNvPr id="14" name="Textfeld 13"/>
          <p:cNvSpPr txBox="1"/>
          <p:nvPr/>
        </p:nvSpPr>
        <p:spPr>
          <a:xfrm>
            <a:off x="9127587" y="2875084"/>
            <a:ext cx="28299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Consortium manager</a:t>
            </a:r>
          </a:p>
          <a:p>
            <a:endParaRPr lang="en-GB" dirty="0" smtClean="0"/>
          </a:p>
          <a:p>
            <a:r>
              <a:rPr lang="en-GB" dirty="0" smtClean="0"/>
              <a:t>Target group:</a:t>
            </a:r>
          </a:p>
          <a:p>
            <a:r>
              <a:rPr lang="en-GB" dirty="0"/>
              <a:t>R</a:t>
            </a:r>
            <a:r>
              <a:rPr lang="en-GB" dirty="0" smtClean="0"/>
              <a:t>esearch support offices and libraries (“back stage“)</a:t>
            </a:r>
            <a:endParaRPr lang="en-GB" dirty="0"/>
          </a:p>
        </p:txBody>
      </p:sp>
      <p:pic>
        <p:nvPicPr>
          <p:cNvPr id="15" name="Grafik 14" descr="Brasil – Wikipédia, a enciclopédia livr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4574345"/>
            <a:ext cx="445474" cy="311832"/>
          </a:xfrm>
          <a:prstGeom prst="rect">
            <a:avLst/>
          </a:prstGeom>
        </p:spPr>
      </p:pic>
      <p:pic>
        <p:nvPicPr>
          <p:cNvPr id="16" name="Grafik 15" descr="File:Flag of Austria.png - Wikipedia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9434016" y="4574345"/>
            <a:ext cx="467748" cy="31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259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96963" y="128342"/>
            <a:ext cx="10058400" cy="1450757"/>
          </a:xfrm>
        </p:spPr>
        <p:txBody>
          <a:bodyPr/>
          <a:lstStyle/>
          <a:p>
            <a:r>
              <a:rPr lang="de-AT" dirty="0" smtClean="0"/>
              <a:t>ORCID in </a:t>
            </a:r>
            <a:r>
              <a:rPr lang="de-AT" dirty="0" err="1" smtClean="0"/>
              <a:t>Brazil</a:t>
            </a:r>
            <a:endParaRPr lang="de-AT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914" y="1894041"/>
            <a:ext cx="6044957" cy="4319220"/>
          </a:xfrm>
        </p:spPr>
      </p:pic>
    </p:spTree>
    <p:extLst>
      <p:ext uri="{BB962C8B-B14F-4D97-AF65-F5344CB8AC3E}">
        <p14:creationId xmlns:p14="http://schemas.microsoft.com/office/powerpoint/2010/main" val="3817102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 smtClean="0"/>
              <a:t>For</a:t>
            </a:r>
            <a:r>
              <a:rPr lang="de-AT" dirty="0" smtClean="0"/>
              <a:t> </a:t>
            </a:r>
            <a:r>
              <a:rPr lang="de-AT" dirty="0" err="1" smtClean="0"/>
              <a:t>most</a:t>
            </a:r>
            <a:r>
              <a:rPr lang="de-AT" dirty="0" smtClean="0"/>
              <a:t> (</a:t>
            </a:r>
            <a:r>
              <a:rPr lang="de-AT" dirty="0" err="1" smtClean="0"/>
              <a:t>young</a:t>
            </a:r>
            <a:r>
              <a:rPr lang="de-AT" dirty="0" smtClean="0"/>
              <a:t>) </a:t>
            </a:r>
            <a:r>
              <a:rPr lang="de-AT" dirty="0" err="1" smtClean="0"/>
              <a:t>researchers</a:t>
            </a:r>
            <a:r>
              <a:rPr lang="de-AT" dirty="0" smtClean="0"/>
              <a:t>…</a:t>
            </a:r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206" y="2019921"/>
            <a:ext cx="2815882" cy="1589432"/>
          </a:xfrm>
          <a:prstGeom prst="rect">
            <a:avLst/>
          </a:prstGeom>
        </p:spPr>
      </p:pic>
      <p:sp>
        <p:nvSpPr>
          <p:cNvPr id="5" name="AutoShape 2" descr="Resultado de imagen de orcid id"/>
          <p:cNvSpPr>
            <a:spLocks noChangeAspect="1" noChangeArrowheads="1"/>
          </p:cNvSpPr>
          <p:nvPr/>
        </p:nvSpPr>
        <p:spPr bwMode="auto">
          <a:xfrm>
            <a:off x="155575" y="-1089025"/>
            <a:ext cx="7620000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pic>
        <p:nvPicPr>
          <p:cNvPr id="6" name="Grafik 5" descr="Antonio Vetrò | Nexa Center for Internet &amp; Society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044" y="2259682"/>
            <a:ext cx="3346936" cy="1109910"/>
          </a:xfrm>
          <a:prstGeom prst="rect">
            <a:avLst/>
          </a:prstGeom>
        </p:spPr>
      </p:pic>
      <p:pic>
        <p:nvPicPr>
          <p:cNvPr id="7" name="Grafik 6" descr="File:Noto Emoji Oreo 1f926 1f3fb 200d 2642.svg - Wikimedia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530" y="4035669"/>
            <a:ext cx="1600200" cy="1600200"/>
          </a:xfrm>
          <a:prstGeom prst="rect">
            <a:avLst/>
          </a:prstGeom>
        </p:spPr>
      </p:pic>
      <p:cxnSp>
        <p:nvCxnSpPr>
          <p:cNvPr id="9" name="Gerade Verbindung mit Pfeil 8"/>
          <p:cNvCxnSpPr>
            <a:stCxn id="7" idx="0"/>
            <a:endCxn id="6" idx="1"/>
          </p:cNvCxnSpPr>
          <p:nvPr/>
        </p:nvCxnSpPr>
        <p:spPr>
          <a:xfrm flipV="1">
            <a:off x="5603630" y="2814637"/>
            <a:ext cx="1142414" cy="1221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>
            <a:stCxn id="7" idx="0"/>
            <a:endCxn id="4" idx="3"/>
          </p:cNvCxnSpPr>
          <p:nvPr/>
        </p:nvCxnSpPr>
        <p:spPr>
          <a:xfrm flipH="1" flipV="1">
            <a:off x="4365088" y="2814637"/>
            <a:ext cx="1238542" cy="1221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Abgerundete rechteckige Legende 15"/>
          <p:cNvSpPr/>
          <p:nvPr/>
        </p:nvSpPr>
        <p:spPr>
          <a:xfrm>
            <a:off x="7033845" y="3944667"/>
            <a:ext cx="2778370" cy="1234001"/>
          </a:xfrm>
          <a:prstGeom prst="wedgeRoundRectCallout">
            <a:avLst>
              <a:gd name="adj1" fmla="val -76123"/>
              <a:gd name="adj2" fmla="val 30242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err="1" smtClean="0"/>
              <a:t>Another</a:t>
            </a:r>
            <a:r>
              <a:rPr lang="de-AT" dirty="0" smtClean="0"/>
              <a:t> </a:t>
            </a:r>
            <a:r>
              <a:rPr lang="de-AT" dirty="0" err="1" smtClean="0"/>
              <a:t>registry</a:t>
            </a:r>
            <a:r>
              <a:rPr lang="de-AT" dirty="0" smtClean="0"/>
              <a:t>/CV </a:t>
            </a:r>
            <a:r>
              <a:rPr lang="de-AT" dirty="0" err="1" smtClean="0"/>
              <a:t>to</a:t>
            </a:r>
            <a:r>
              <a:rPr lang="de-AT" dirty="0" smtClean="0"/>
              <a:t> </a:t>
            </a:r>
            <a:r>
              <a:rPr lang="de-AT" dirty="0" err="1" smtClean="0"/>
              <a:t>fill</a:t>
            </a:r>
            <a:r>
              <a:rPr lang="de-AT" dirty="0" smtClean="0"/>
              <a:t> in…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48658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 smtClean="0"/>
              <a:t>Author</a:t>
            </a:r>
            <a:r>
              <a:rPr lang="de-AT" dirty="0" smtClean="0"/>
              <a:t> </a:t>
            </a:r>
            <a:r>
              <a:rPr lang="de-AT" dirty="0" err="1" smtClean="0"/>
              <a:t>carpentry</a:t>
            </a:r>
            <a:r>
              <a:rPr lang="de-AT" dirty="0" smtClean="0"/>
              <a:t> </a:t>
            </a:r>
            <a:endParaRPr lang="de-AT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2198524"/>
            <a:ext cx="4184039" cy="3287877"/>
          </a:xfr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5847" y="1945340"/>
            <a:ext cx="5919499" cy="3340784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1097280" y="5578233"/>
            <a:ext cx="68454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 err="1" smtClean="0"/>
              <a:t>Sources</a:t>
            </a:r>
            <a:r>
              <a:rPr lang="de-AT" sz="1400" dirty="0" smtClean="0"/>
              <a:t>:</a:t>
            </a:r>
          </a:p>
          <a:p>
            <a:r>
              <a:rPr lang="de-AT" sz="1400" dirty="0">
                <a:hlinkClick r:id="rId4"/>
              </a:rPr>
              <a:t>https://authorcarpentry.github.io</a:t>
            </a:r>
            <a:r>
              <a:rPr lang="de-AT" sz="1400" dirty="0" smtClean="0">
                <a:hlinkClick r:id="rId4"/>
              </a:rPr>
              <a:t>/</a:t>
            </a:r>
            <a:r>
              <a:rPr lang="de-AT" sz="1400" dirty="0" smtClean="0"/>
              <a:t> </a:t>
            </a:r>
          </a:p>
          <a:p>
            <a:r>
              <a:rPr lang="de-AT" sz="1400" dirty="0">
                <a:hlinkClick r:id="rId5"/>
              </a:rPr>
              <a:t>https://authorcarpentry.github.io/orcid-profile</a:t>
            </a:r>
            <a:r>
              <a:rPr lang="de-AT" sz="1400" dirty="0" smtClean="0">
                <a:hlinkClick r:id="rId5"/>
              </a:rPr>
              <a:t>/</a:t>
            </a:r>
            <a:r>
              <a:rPr lang="de-AT" sz="1400" dirty="0" smtClean="0"/>
              <a:t> </a:t>
            </a:r>
            <a:endParaRPr lang="de-AT" sz="1400" dirty="0"/>
          </a:p>
        </p:txBody>
      </p:sp>
    </p:spTree>
    <p:extLst>
      <p:ext uri="{BB962C8B-B14F-4D97-AF65-F5344CB8AC3E}">
        <p14:creationId xmlns:p14="http://schemas.microsoft.com/office/powerpoint/2010/main" val="677094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The </a:t>
            </a:r>
            <a:r>
              <a:rPr lang="de-AT" dirty="0" err="1" smtClean="0"/>
              <a:t>workshop</a:t>
            </a:r>
            <a:endParaRPr lang="de-AT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60" y="2725615"/>
            <a:ext cx="3859336" cy="1578819"/>
          </a:xfrm>
        </p:spPr>
      </p:pic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5256042" cy="4023360"/>
          </a:xfrm>
        </p:spPr>
        <p:txBody>
          <a:bodyPr>
            <a:normAutofit fontScale="92500" lnSpcReduction="20000"/>
          </a:bodyPr>
          <a:lstStyle/>
          <a:p>
            <a:r>
              <a:rPr lang="en-GB" b="1" dirty="0" smtClean="0"/>
              <a:t>Participants: </a:t>
            </a:r>
          </a:p>
          <a:p>
            <a:r>
              <a:rPr lang="en-GB" dirty="0" smtClean="0"/>
              <a:t>Master‘s students and PhD candidates in Information Science</a:t>
            </a:r>
          </a:p>
          <a:p>
            <a:endParaRPr lang="en-GB" dirty="0" smtClean="0"/>
          </a:p>
          <a:p>
            <a:r>
              <a:rPr lang="en-GB" b="1" dirty="0" smtClean="0"/>
              <a:t>Duration:</a:t>
            </a:r>
          </a:p>
          <a:p>
            <a:r>
              <a:rPr lang="en-GB" dirty="0" smtClean="0"/>
              <a:t>4 hours (in two separate days)</a:t>
            </a:r>
          </a:p>
          <a:p>
            <a:endParaRPr lang="en-GB" dirty="0" smtClean="0"/>
          </a:p>
          <a:p>
            <a:r>
              <a:rPr lang="en-GB" b="1" dirty="0" smtClean="0"/>
              <a:t>Goals:</a:t>
            </a:r>
          </a:p>
          <a:p>
            <a:r>
              <a:rPr lang="en-GB" dirty="0" smtClean="0"/>
              <a:t>Teaching the use of ORCID </a:t>
            </a:r>
            <a:r>
              <a:rPr lang="en-GB" dirty="0" err="1" smtClean="0"/>
              <a:t>iD</a:t>
            </a:r>
            <a:r>
              <a:rPr lang="en-GB" dirty="0" smtClean="0"/>
              <a:t> and the </a:t>
            </a:r>
            <a:r>
              <a:rPr lang="en-GB" dirty="0" err="1" smtClean="0"/>
              <a:t>funtionalities</a:t>
            </a:r>
            <a:r>
              <a:rPr lang="en-GB" dirty="0" smtClean="0"/>
              <a:t> of ORCID</a:t>
            </a:r>
          </a:p>
          <a:p>
            <a:r>
              <a:rPr lang="en-GB" dirty="0" smtClean="0"/>
              <a:t>Showing opportunities for academic libraries (and academic/data librarians)  </a:t>
            </a:r>
          </a:p>
          <a:p>
            <a:endParaRPr lang="de-AT" dirty="0" smtClean="0"/>
          </a:p>
          <a:p>
            <a:endParaRPr lang="de-AT" dirty="0"/>
          </a:p>
        </p:txBody>
      </p:sp>
      <p:sp>
        <p:nvSpPr>
          <p:cNvPr id="7" name="Textfeld 6"/>
          <p:cNvSpPr txBox="1"/>
          <p:nvPr/>
        </p:nvSpPr>
        <p:spPr>
          <a:xfrm>
            <a:off x="1327637" y="4492869"/>
            <a:ext cx="41763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Students and alumni Forum of the Postgraduate programme in Information Science (São Paulo State University)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582470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The </a:t>
            </a:r>
            <a:r>
              <a:rPr lang="de-AT" dirty="0" err="1" smtClean="0"/>
              <a:t>workshop</a:t>
            </a:r>
            <a:r>
              <a:rPr lang="de-AT" dirty="0" smtClean="0"/>
              <a:t> (II)</a:t>
            </a:r>
            <a:endParaRPr lang="de-AT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053" y="3095003"/>
            <a:ext cx="2308103" cy="2308103"/>
          </a:xfrm>
        </p:spPr>
      </p:pic>
      <p:sp>
        <p:nvSpPr>
          <p:cNvPr id="6" name="Textfeld 5"/>
          <p:cNvSpPr txBox="1"/>
          <p:nvPr/>
        </p:nvSpPr>
        <p:spPr>
          <a:xfrm>
            <a:off x="7442811" y="2356339"/>
            <a:ext cx="40047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 smtClean="0"/>
              <a:t>Day 2:</a:t>
            </a:r>
          </a:p>
          <a:p>
            <a:endParaRPr lang="de-AT" dirty="0"/>
          </a:p>
          <a:p>
            <a:pPr marL="285750" indent="-285750">
              <a:buFontTx/>
              <a:buChar char="-"/>
            </a:pPr>
            <a:r>
              <a:rPr lang="en-GB" dirty="0" smtClean="0"/>
              <a:t>Data exchange and privacy settings</a:t>
            </a:r>
          </a:p>
          <a:p>
            <a:pPr marL="285750" indent="-285750">
              <a:buFontTx/>
              <a:buChar char="-"/>
            </a:pPr>
            <a:r>
              <a:rPr lang="en-GB" dirty="0" smtClean="0"/>
              <a:t>ORCID APIs</a:t>
            </a:r>
          </a:p>
          <a:p>
            <a:pPr marL="285750" indent="-285750">
              <a:buFontTx/>
              <a:buChar char="-"/>
            </a:pPr>
            <a:r>
              <a:rPr lang="en-GB" b="1" dirty="0" smtClean="0"/>
              <a:t>Opportunities for librarians</a:t>
            </a:r>
            <a:endParaRPr lang="en-GB" b="1" dirty="0"/>
          </a:p>
        </p:txBody>
      </p:sp>
      <p:sp>
        <p:nvSpPr>
          <p:cNvPr id="7" name="Textfeld 6"/>
          <p:cNvSpPr txBox="1"/>
          <p:nvPr/>
        </p:nvSpPr>
        <p:spPr>
          <a:xfrm>
            <a:off x="1567961" y="2356339"/>
            <a:ext cx="27754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 smtClean="0"/>
              <a:t>Day 1:</a:t>
            </a:r>
          </a:p>
          <a:p>
            <a:endParaRPr lang="de-AT" dirty="0"/>
          </a:p>
          <a:p>
            <a:pPr marL="285750" indent="-285750">
              <a:buFontTx/>
              <a:buChar char="-"/>
            </a:pPr>
            <a:r>
              <a:rPr lang="de-AT" dirty="0" smtClean="0"/>
              <a:t>ORCID</a:t>
            </a:r>
          </a:p>
          <a:p>
            <a:pPr marL="285750" indent="-285750">
              <a:buFontTx/>
              <a:buChar char="-"/>
            </a:pPr>
            <a:r>
              <a:rPr lang="de-AT" dirty="0" smtClean="0"/>
              <a:t>ORCID </a:t>
            </a:r>
            <a:r>
              <a:rPr lang="de-AT" dirty="0" err="1" smtClean="0"/>
              <a:t>Record</a:t>
            </a:r>
            <a:endParaRPr lang="de-AT" dirty="0" smtClean="0"/>
          </a:p>
          <a:p>
            <a:pPr marL="285750" indent="-285750">
              <a:buFontTx/>
              <a:buChar char="-"/>
            </a:pPr>
            <a:r>
              <a:rPr lang="de-AT" dirty="0" smtClean="0"/>
              <a:t>Search </a:t>
            </a:r>
            <a:r>
              <a:rPr lang="de-AT" dirty="0" err="1" smtClean="0"/>
              <a:t>and</a:t>
            </a:r>
            <a:r>
              <a:rPr lang="de-AT" dirty="0" smtClean="0"/>
              <a:t> Link Options</a:t>
            </a:r>
            <a:endParaRPr lang="de-AT" dirty="0"/>
          </a:p>
        </p:txBody>
      </p:sp>
      <p:pic>
        <p:nvPicPr>
          <p:cNvPr id="8" name="Grafik 7" descr="Digital object identifier - Wikipedia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629" y="5921495"/>
            <a:ext cx="235730" cy="235730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2955680" y="5885472"/>
            <a:ext cx="65400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Slides (in Portuguese) available here</a:t>
            </a:r>
            <a:r>
              <a:rPr lang="de-AT" sz="1400" dirty="0" smtClean="0"/>
              <a:t>:             </a:t>
            </a:r>
            <a:r>
              <a:rPr lang="de-AT" sz="1400" dirty="0">
                <a:hlinkClick r:id="rId4"/>
              </a:rPr>
              <a:t>http://doi.org/10.5281/zenodo.3367326</a:t>
            </a:r>
            <a:r>
              <a:rPr lang="de-AT" sz="1400" dirty="0"/>
              <a:t> </a:t>
            </a:r>
          </a:p>
          <a:p>
            <a:endParaRPr lang="de-AT" sz="1400" dirty="0"/>
          </a:p>
        </p:txBody>
      </p:sp>
    </p:spTree>
    <p:extLst>
      <p:ext uri="{BB962C8B-B14F-4D97-AF65-F5344CB8AC3E}">
        <p14:creationId xmlns:p14="http://schemas.microsoft.com/office/powerpoint/2010/main" val="4109683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Researchers-Institutions balance</a:t>
            </a:r>
            <a:endParaRPr lang="en-GB" dirty="0"/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44335169"/>
              </p:ext>
            </p:extLst>
          </p:nvPr>
        </p:nvGraphicFramePr>
        <p:xfrm>
          <a:off x="1216269" y="2039695"/>
          <a:ext cx="7567246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Grafik 5" descr="File:Noun project - Meeting with laptops.svg - Wikimedia ...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585" y="2584939"/>
            <a:ext cx="826476" cy="826476"/>
          </a:xfrm>
          <a:prstGeom prst="rect">
            <a:avLst/>
          </a:prstGeom>
        </p:spPr>
      </p:pic>
      <p:pic>
        <p:nvPicPr>
          <p:cNvPr id="7" name="Grafik 6" descr="File:Uni-ico.svg - Wikimedia Commons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425" y="4725657"/>
            <a:ext cx="709244" cy="589502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239" y="3119891"/>
            <a:ext cx="3554068" cy="1862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71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ORCID Austria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268588"/>
          </a:xfrm>
        </p:spPr>
        <p:txBody>
          <a:bodyPr>
            <a:normAutofit/>
          </a:bodyPr>
          <a:lstStyle/>
          <a:p>
            <a:r>
              <a:rPr lang="en-GB" dirty="0" smtClean="0"/>
              <a:t>10 Universities + 1 Funder</a:t>
            </a:r>
          </a:p>
          <a:p>
            <a:r>
              <a:rPr lang="en-GB" dirty="0" smtClean="0"/>
              <a:t>5 possible prospective members</a:t>
            </a:r>
          </a:p>
          <a:p>
            <a:endParaRPr lang="en-GB" dirty="0" smtClean="0"/>
          </a:p>
          <a:p>
            <a:r>
              <a:rPr lang="en-GB" b="1" dirty="0" smtClean="0"/>
              <a:t>Challenges:</a:t>
            </a:r>
          </a:p>
          <a:p>
            <a:r>
              <a:rPr lang="en-GB" dirty="0" smtClean="0"/>
              <a:t>- Heterogeneous research information systems landscape</a:t>
            </a:r>
          </a:p>
          <a:p>
            <a:r>
              <a:rPr lang="en-GB" dirty="0" smtClean="0"/>
              <a:t>- Internal organisational aspects</a:t>
            </a:r>
          </a:p>
          <a:p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631" y="2864983"/>
            <a:ext cx="4387069" cy="2242966"/>
          </a:xfrm>
          <a:prstGeom prst="rect">
            <a:avLst/>
          </a:prstGeom>
        </p:spPr>
      </p:pic>
      <p:cxnSp>
        <p:nvCxnSpPr>
          <p:cNvPr id="6" name="Gerade Verbindung mit Pfeil 5"/>
          <p:cNvCxnSpPr>
            <a:stCxn id="14" idx="1"/>
          </p:cNvCxnSpPr>
          <p:nvPr/>
        </p:nvCxnSpPr>
        <p:spPr>
          <a:xfrm flipH="1">
            <a:off x="10054738" y="2429858"/>
            <a:ext cx="514348" cy="97361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/>
          <p:cNvSpPr txBox="1"/>
          <p:nvPr/>
        </p:nvSpPr>
        <p:spPr>
          <a:xfrm>
            <a:off x="10429877" y="5184187"/>
            <a:ext cx="100012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AT" sz="1600" dirty="0"/>
              <a:t>Uni Graz</a:t>
            </a:r>
          </a:p>
          <a:p>
            <a:r>
              <a:rPr lang="de-AT" sz="1600" dirty="0"/>
              <a:t>TU Graz</a:t>
            </a:r>
          </a:p>
        </p:txBody>
      </p:sp>
      <p:cxnSp>
        <p:nvCxnSpPr>
          <p:cNvPr id="8" name="Gerade Verbindung mit Pfeil 7"/>
          <p:cNvCxnSpPr>
            <a:stCxn id="7" idx="1"/>
          </p:cNvCxnSpPr>
          <p:nvPr/>
        </p:nvCxnSpPr>
        <p:spPr>
          <a:xfrm flipH="1" flipV="1">
            <a:off x="9594059" y="4517161"/>
            <a:ext cx="835818" cy="95941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6035039" y="2864983"/>
            <a:ext cx="187144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AT" sz="1600" dirty="0"/>
              <a:t>Uni Salzburg</a:t>
            </a:r>
          </a:p>
          <a:p>
            <a:r>
              <a:rPr lang="de-AT" sz="1600" dirty="0"/>
              <a:t>Paracelsus </a:t>
            </a:r>
            <a:r>
              <a:rPr lang="de-AT" sz="1600" dirty="0" err="1"/>
              <a:t>MedUni</a:t>
            </a:r>
            <a:endParaRPr lang="de-AT" sz="1600" dirty="0"/>
          </a:p>
        </p:txBody>
      </p:sp>
      <p:cxnSp>
        <p:nvCxnSpPr>
          <p:cNvPr id="10" name="Gerade Verbindung mit Pfeil 9"/>
          <p:cNvCxnSpPr>
            <a:stCxn id="9" idx="3"/>
          </p:cNvCxnSpPr>
          <p:nvPr/>
        </p:nvCxnSpPr>
        <p:spPr>
          <a:xfrm>
            <a:off x="7906483" y="3157371"/>
            <a:ext cx="292635" cy="64174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7706670" y="5775768"/>
            <a:ext cx="2429181" cy="3385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AT" sz="1600" dirty="0"/>
              <a:t>Montanuniversität Leoben</a:t>
            </a:r>
          </a:p>
        </p:txBody>
      </p:sp>
      <p:cxnSp>
        <p:nvCxnSpPr>
          <p:cNvPr id="12" name="Gerade Verbindung mit Pfeil 11"/>
          <p:cNvCxnSpPr/>
          <p:nvPr/>
        </p:nvCxnSpPr>
        <p:spPr>
          <a:xfrm flipV="1">
            <a:off x="8921261" y="4340212"/>
            <a:ext cx="381000" cy="142875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llipse 12"/>
          <p:cNvSpPr/>
          <p:nvPr/>
        </p:nvSpPr>
        <p:spPr>
          <a:xfrm>
            <a:off x="9302261" y="4270974"/>
            <a:ext cx="95615" cy="9880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4" name="Textfeld 13"/>
          <p:cNvSpPr txBox="1"/>
          <p:nvPr/>
        </p:nvSpPr>
        <p:spPr>
          <a:xfrm>
            <a:off x="10569086" y="1737360"/>
            <a:ext cx="1436372" cy="138499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AT" sz="1400" b="1" dirty="0">
                <a:solidFill>
                  <a:schemeClr val="accent1">
                    <a:lumMod val="75000"/>
                  </a:schemeClr>
                </a:solidFill>
              </a:rPr>
              <a:t>TU Wien</a:t>
            </a:r>
          </a:p>
          <a:p>
            <a:r>
              <a:rPr lang="de-AT" sz="1400" b="1" dirty="0">
                <a:solidFill>
                  <a:schemeClr val="accent1">
                    <a:lumMod val="75000"/>
                  </a:schemeClr>
                </a:solidFill>
              </a:rPr>
              <a:t>Uni Wien</a:t>
            </a:r>
          </a:p>
          <a:p>
            <a:r>
              <a:rPr lang="de-AT" sz="1400" dirty="0"/>
              <a:t>BOKU</a:t>
            </a:r>
          </a:p>
          <a:p>
            <a:r>
              <a:rPr lang="de-AT" sz="1400" dirty="0"/>
              <a:t>WU Wien</a:t>
            </a:r>
          </a:p>
          <a:p>
            <a:r>
              <a:rPr lang="de-AT" sz="1400" dirty="0"/>
              <a:t>FWF</a:t>
            </a:r>
          </a:p>
          <a:p>
            <a:r>
              <a:rPr lang="de-AT" sz="1400" dirty="0" err="1"/>
              <a:t>VetMedUni</a:t>
            </a:r>
            <a:endParaRPr lang="de-AT" sz="1400" dirty="0"/>
          </a:p>
        </p:txBody>
      </p:sp>
    </p:spTree>
    <p:extLst>
      <p:ext uri="{BB962C8B-B14F-4D97-AF65-F5344CB8AC3E}">
        <p14:creationId xmlns:p14="http://schemas.microsoft.com/office/powerpoint/2010/main" val="146445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 smtClean="0"/>
              <a:t>Integrations</a:t>
            </a:r>
            <a:r>
              <a:rPr lang="de-AT" dirty="0" smtClean="0"/>
              <a:t> </a:t>
            </a:r>
            <a:r>
              <a:rPr lang="de-AT" dirty="0" err="1" smtClean="0"/>
              <a:t>and</a:t>
            </a:r>
            <a:r>
              <a:rPr lang="de-AT" dirty="0" smtClean="0"/>
              <a:t> </a:t>
            </a:r>
            <a:r>
              <a:rPr lang="de-AT" dirty="0" err="1" smtClean="0"/>
              <a:t>systems</a:t>
            </a:r>
            <a:r>
              <a:rPr lang="de-AT" dirty="0" smtClean="0"/>
              <a:t> </a:t>
            </a:r>
            <a:r>
              <a:rPr lang="de-AT" dirty="0" err="1" smtClean="0"/>
              <a:t>overview</a:t>
            </a:r>
            <a:endParaRPr lang="de-AT" dirty="0"/>
          </a:p>
        </p:txBody>
      </p:sp>
      <p:sp>
        <p:nvSpPr>
          <p:cNvPr id="15" name="Inhaltsplatzhalter 1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Active integrations</a:t>
            </a:r>
          </a:p>
          <a:p>
            <a:r>
              <a:rPr lang="en-GB" dirty="0" smtClean="0"/>
              <a:t>- University of Vienna</a:t>
            </a:r>
          </a:p>
          <a:p>
            <a:pPr lvl="1"/>
            <a:r>
              <a:rPr lang="en-GB" dirty="0" smtClean="0"/>
              <a:t>CRIS “</a:t>
            </a:r>
            <a:r>
              <a:rPr lang="en-GB" dirty="0" err="1" smtClean="0"/>
              <a:t>u:cris</a:t>
            </a:r>
            <a:r>
              <a:rPr lang="en-GB" dirty="0" smtClean="0"/>
              <a:t>” (PURE)</a:t>
            </a:r>
          </a:p>
          <a:p>
            <a:r>
              <a:rPr lang="en-GB" dirty="0" smtClean="0"/>
              <a:t>- Technical University of Graz</a:t>
            </a:r>
          </a:p>
          <a:p>
            <a:pPr lvl="1"/>
            <a:r>
              <a:rPr lang="en-GB" dirty="0" smtClean="0"/>
              <a:t>CRIS (PURE)</a:t>
            </a:r>
          </a:p>
          <a:p>
            <a:r>
              <a:rPr lang="en-GB" dirty="0" smtClean="0"/>
              <a:t>- </a:t>
            </a:r>
            <a:r>
              <a:rPr lang="en-GB" dirty="0" err="1" smtClean="0"/>
              <a:t>Montanuniversität</a:t>
            </a:r>
            <a:r>
              <a:rPr lang="en-GB" dirty="0" smtClean="0"/>
              <a:t> </a:t>
            </a:r>
            <a:r>
              <a:rPr lang="en-GB" dirty="0" err="1" smtClean="0"/>
              <a:t>Leoben</a:t>
            </a:r>
            <a:endParaRPr lang="en-GB" dirty="0" smtClean="0"/>
          </a:p>
          <a:p>
            <a:pPr lvl="1"/>
            <a:r>
              <a:rPr lang="en-GB" dirty="0" smtClean="0"/>
              <a:t>CRIS (PURE)</a:t>
            </a:r>
          </a:p>
        </p:txBody>
      </p:sp>
      <p:sp>
        <p:nvSpPr>
          <p:cNvPr id="16" name="Inhaltsplatzhalter 1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Test or planning phase</a:t>
            </a:r>
          </a:p>
          <a:p>
            <a:pPr lvl="1"/>
            <a:r>
              <a:rPr lang="en-GB" sz="1400" dirty="0" smtClean="0"/>
              <a:t>TU Wien </a:t>
            </a:r>
          </a:p>
          <a:p>
            <a:pPr lvl="2"/>
            <a:r>
              <a:rPr lang="en-GB" dirty="0" smtClean="0"/>
              <a:t>CRIS “TISS“ (self developed)</a:t>
            </a:r>
          </a:p>
          <a:p>
            <a:pPr lvl="2"/>
            <a:r>
              <a:rPr lang="en-GB" dirty="0" smtClean="0"/>
              <a:t>Repository “</a:t>
            </a:r>
            <a:r>
              <a:rPr lang="en-GB" dirty="0" err="1" smtClean="0"/>
              <a:t>reposiTUm</a:t>
            </a:r>
            <a:r>
              <a:rPr lang="en-GB" dirty="0" smtClean="0"/>
              <a:t>“ (</a:t>
            </a:r>
            <a:r>
              <a:rPr lang="en-GB" dirty="0" err="1" smtClean="0">
                <a:sym typeface="Wingdings" panose="05000000000000000000" pitchFamily="2" charset="2"/>
              </a:rPr>
              <a:t>DSpace</a:t>
            </a:r>
            <a:r>
              <a:rPr lang="en-GB" dirty="0" smtClean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en-GB" sz="1400" dirty="0" smtClean="0">
                <a:sym typeface="Wingdings" panose="05000000000000000000" pitchFamily="2" charset="2"/>
              </a:rPr>
              <a:t>University of Vienna</a:t>
            </a:r>
          </a:p>
          <a:p>
            <a:pPr lvl="2"/>
            <a:r>
              <a:rPr lang="en-GB" dirty="0" smtClean="0">
                <a:sym typeface="Wingdings" panose="05000000000000000000" pitchFamily="2" charset="2"/>
              </a:rPr>
              <a:t>Journals (OJS)</a:t>
            </a:r>
          </a:p>
          <a:p>
            <a:pPr lvl="2"/>
            <a:r>
              <a:rPr lang="en-GB" dirty="0" smtClean="0">
                <a:sym typeface="Wingdings" panose="05000000000000000000" pitchFamily="2" charset="2"/>
              </a:rPr>
              <a:t>Repository “</a:t>
            </a:r>
            <a:r>
              <a:rPr lang="en-GB" dirty="0" err="1" smtClean="0">
                <a:sym typeface="Wingdings" panose="05000000000000000000" pitchFamily="2" charset="2"/>
              </a:rPr>
              <a:t>Phaidra</a:t>
            </a:r>
            <a:r>
              <a:rPr lang="en-GB" dirty="0" smtClean="0">
                <a:sym typeface="Wingdings" panose="05000000000000000000" pitchFamily="2" charset="2"/>
              </a:rPr>
              <a:t>“ (Fedora)</a:t>
            </a:r>
          </a:p>
          <a:p>
            <a:pPr lvl="2"/>
            <a:r>
              <a:rPr lang="en-GB" dirty="0">
                <a:sym typeface="Wingdings" panose="05000000000000000000" pitchFamily="2" charset="2"/>
              </a:rPr>
              <a:t>D</a:t>
            </a:r>
            <a:r>
              <a:rPr lang="en-GB" dirty="0" smtClean="0">
                <a:sym typeface="Wingdings" panose="05000000000000000000" pitchFamily="2" charset="2"/>
              </a:rPr>
              <a:t>ata repository “AUSSDA“ (</a:t>
            </a:r>
            <a:r>
              <a:rPr lang="en-GB" dirty="0" err="1" smtClean="0">
                <a:sym typeface="Wingdings" panose="05000000000000000000" pitchFamily="2" charset="2"/>
              </a:rPr>
              <a:t>Dataverse</a:t>
            </a:r>
            <a:r>
              <a:rPr lang="en-GB" dirty="0" smtClean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en-GB" sz="1400" dirty="0" smtClean="0">
                <a:sym typeface="Wingdings" panose="05000000000000000000" pitchFamily="2" charset="2"/>
              </a:rPr>
              <a:t>WU Wien</a:t>
            </a:r>
          </a:p>
          <a:p>
            <a:pPr lvl="2"/>
            <a:r>
              <a:rPr lang="en-GB" dirty="0" smtClean="0">
                <a:sym typeface="Wingdings" panose="05000000000000000000" pitchFamily="2" charset="2"/>
              </a:rPr>
              <a:t>Repository „</a:t>
            </a:r>
            <a:r>
              <a:rPr lang="en-GB" dirty="0" err="1" smtClean="0">
                <a:sym typeface="Wingdings" panose="05000000000000000000" pitchFamily="2" charset="2"/>
              </a:rPr>
              <a:t>ePubWU</a:t>
            </a:r>
            <a:r>
              <a:rPr lang="en-GB" dirty="0" smtClean="0">
                <a:sym typeface="Wingdings" panose="05000000000000000000" pitchFamily="2" charset="2"/>
              </a:rPr>
              <a:t>“ (</a:t>
            </a:r>
            <a:r>
              <a:rPr lang="en-GB" dirty="0" err="1" smtClean="0">
                <a:sym typeface="Wingdings" panose="05000000000000000000" pitchFamily="2" charset="2"/>
              </a:rPr>
              <a:t>EPrints</a:t>
            </a:r>
            <a:r>
              <a:rPr lang="en-GB" dirty="0" smtClean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en-GB" sz="1400" dirty="0" smtClean="0">
                <a:sym typeface="Wingdings" panose="05000000000000000000" pitchFamily="2" charset="2"/>
              </a:rPr>
              <a:t>FWF</a:t>
            </a:r>
            <a:endParaRPr lang="en-GB" sz="1000" dirty="0" smtClean="0">
              <a:sym typeface="Wingdings" panose="05000000000000000000" pitchFamily="2" charset="2"/>
            </a:endParaRPr>
          </a:p>
          <a:p>
            <a:pPr lvl="2"/>
            <a:r>
              <a:rPr lang="en-GB" dirty="0" smtClean="0">
                <a:sym typeface="Wingdings" panose="05000000000000000000" pitchFamily="2" charset="2"/>
              </a:rPr>
              <a:t>Funding system (</a:t>
            </a:r>
            <a:r>
              <a:rPr lang="en-GB" dirty="0" err="1" smtClean="0">
                <a:sym typeface="Wingdings" panose="05000000000000000000" pitchFamily="2" charset="2"/>
              </a:rPr>
              <a:t>ResearchFish</a:t>
            </a:r>
            <a:r>
              <a:rPr lang="en-GB" dirty="0" smtClean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en-GB" sz="1400" dirty="0" smtClean="0">
                <a:sym typeface="Wingdings" panose="05000000000000000000" pitchFamily="2" charset="2"/>
              </a:rPr>
              <a:t>[…]</a:t>
            </a:r>
          </a:p>
          <a:p>
            <a:endParaRPr lang="en-GB" dirty="0"/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040" y="4940279"/>
            <a:ext cx="928815" cy="928815"/>
          </a:xfrm>
          <a:prstGeom prst="rect">
            <a:avLst/>
          </a:prstGeom>
        </p:spPr>
      </p:pic>
      <p:pic>
        <p:nvPicPr>
          <p:cNvPr id="18" name="Grafik 17" descr="File:Toicon-icon-blueprint-plan.svg - Wikimedia Common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3294" y="3591402"/>
            <a:ext cx="565267" cy="565267"/>
          </a:xfrm>
          <a:prstGeom prst="rect">
            <a:avLst/>
          </a:prstGeom>
        </p:spPr>
      </p:pic>
      <p:pic>
        <p:nvPicPr>
          <p:cNvPr id="19" name="Grafik 18" descr="File:Wrench font awesome.svg - Wikimedia Commons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6801" y="3613653"/>
            <a:ext cx="548638" cy="548638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2296" y="5536469"/>
            <a:ext cx="2143424" cy="790685"/>
          </a:xfrm>
          <a:prstGeom prst="rect">
            <a:avLst/>
          </a:prstGeom>
        </p:spPr>
      </p:pic>
      <p:sp>
        <p:nvSpPr>
          <p:cNvPr id="21" name="Textfeld 20"/>
          <p:cNvSpPr txBox="1"/>
          <p:nvPr/>
        </p:nvSpPr>
        <p:spPr>
          <a:xfrm>
            <a:off x="4656502" y="5823579"/>
            <a:ext cx="36513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 err="1" smtClean="0"/>
              <a:t>Important</a:t>
            </a:r>
            <a:r>
              <a:rPr lang="de-AT" sz="1400" dirty="0" smtClean="0"/>
              <a:t> </a:t>
            </a:r>
            <a:r>
              <a:rPr lang="de-AT" sz="1400" dirty="0" err="1" smtClean="0"/>
              <a:t>software</a:t>
            </a:r>
            <a:r>
              <a:rPr lang="de-AT" sz="1400" dirty="0" smtClean="0"/>
              <a:t> </a:t>
            </a:r>
            <a:r>
              <a:rPr lang="de-AT" sz="1400" dirty="0" err="1" smtClean="0"/>
              <a:t>for</a:t>
            </a:r>
            <a:r>
              <a:rPr lang="de-AT" sz="1400" dirty="0" smtClean="0"/>
              <a:t> </a:t>
            </a:r>
            <a:r>
              <a:rPr lang="de-AT" sz="1400" dirty="0" err="1" smtClean="0"/>
              <a:t>future</a:t>
            </a:r>
            <a:r>
              <a:rPr lang="de-AT" sz="1400" dirty="0" smtClean="0"/>
              <a:t> </a:t>
            </a:r>
            <a:r>
              <a:rPr lang="de-AT" sz="1400" dirty="0" err="1" smtClean="0"/>
              <a:t>integrations</a:t>
            </a:r>
            <a:r>
              <a:rPr lang="de-AT" sz="1400" dirty="0" smtClean="0"/>
              <a:t>:</a:t>
            </a:r>
            <a:endParaRPr lang="de-AT" sz="1400" dirty="0"/>
          </a:p>
        </p:txBody>
      </p:sp>
    </p:spTree>
    <p:extLst>
      <p:ext uri="{BB962C8B-B14F-4D97-AF65-F5344CB8AC3E}">
        <p14:creationId xmlns:p14="http://schemas.microsoft.com/office/powerpoint/2010/main" val="361845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Organisational part of a consortium</a:t>
            </a:r>
            <a:endParaRPr lang="en-GB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514" y="1737360"/>
            <a:ext cx="6624735" cy="339218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8878" y="3543789"/>
            <a:ext cx="5883725" cy="2090611"/>
          </a:xfrm>
          <a:prstGeom prst="rect">
            <a:avLst/>
          </a:prstGeom>
          <a:ln w="6350">
            <a:solidFill>
              <a:schemeClr val="accent5"/>
            </a:solidFill>
          </a:ln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0679" y="1881553"/>
            <a:ext cx="2986957" cy="4218839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8" name="Textfeld 7"/>
          <p:cNvSpPr txBox="1"/>
          <p:nvPr/>
        </p:nvSpPr>
        <p:spPr>
          <a:xfrm>
            <a:off x="662514" y="5697415"/>
            <a:ext cx="283923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 smtClean="0"/>
              <a:t>Links: </a:t>
            </a:r>
          </a:p>
          <a:p>
            <a:r>
              <a:rPr lang="de-AT" sz="1100" dirty="0">
                <a:hlinkClick r:id="rId5"/>
              </a:rPr>
              <a:t>https://www.tuwien.at/kooperationen/orcid/</a:t>
            </a:r>
            <a:r>
              <a:rPr lang="de-AT" sz="1100" dirty="0"/>
              <a:t> </a:t>
            </a:r>
          </a:p>
          <a:p>
            <a:r>
              <a:rPr lang="de-AT" sz="1100" dirty="0" smtClean="0">
                <a:hlinkClick r:id="rId6"/>
              </a:rPr>
              <a:t>https</a:t>
            </a:r>
            <a:r>
              <a:rPr lang="de-AT" sz="1100" dirty="0">
                <a:hlinkClick r:id="rId6"/>
              </a:rPr>
              <a:t>://doi.org/10.25365/phaidra.104</a:t>
            </a:r>
            <a:r>
              <a:rPr lang="de-AT" sz="1100" dirty="0" smtClean="0"/>
              <a:t> </a:t>
            </a:r>
            <a:endParaRPr lang="de-AT" sz="1100" dirty="0"/>
          </a:p>
        </p:txBody>
      </p:sp>
    </p:spTree>
    <p:extLst>
      <p:ext uri="{BB962C8B-B14F-4D97-AF65-F5344CB8AC3E}">
        <p14:creationId xmlns:p14="http://schemas.microsoft.com/office/powerpoint/2010/main" val="198861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ORCID Austria: Next </a:t>
            </a:r>
            <a:r>
              <a:rPr lang="de-AT" dirty="0" err="1" smtClean="0"/>
              <a:t>steps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7316960" cy="4023360"/>
          </a:xfrm>
        </p:spPr>
        <p:txBody>
          <a:bodyPr/>
          <a:lstStyle/>
          <a:p>
            <a:r>
              <a:rPr lang="en-GB" dirty="0" smtClean="0"/>
              <a:t>- Develop outreach activities (mainly webinar)</a:t>
            </a:r>
          </a:p>
          <a:p>
            <a:r>
              <a:rPr lang="en-GB" dirty="0" smtClean="0"/>
              <a:t>- Present ORCID use cases (particularly for Arts and Humanities)</a:t>
            </a:r>
          </a:p>
          <a:p>
            <a:r>
              <a:rPr lang="en-GB" dirty="0" smtClean="0"/>
              <a:t>- Improve the central technical support (useful: ORCID API </a:t>
            </a:r>
            <a:r>
              <a:rPr lang="en-GB" dirty="0" err="1" smtClean="0"/>
              <a:t>Bootcamp</a:t>
            </a:r>
            <a:r>
              <a:rPr lang="en-GB" dirty="0" smtClean="0"/>
              <a:t>)</a:t>
            </a:r>
            <a:endParaRPr lang="en-GB" dirty="0"/>
          </a:p>
        </p:txBody>
      </p:sp>
      <p:pic>
        <p:nvPicPr>
          <p:cNvPr id="5" name="Grafik 4" descr="Webinar: A Radically New Project Management Framework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656" y="3851312"/>
            <a:ext cx="2239108" cy="130760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142" y="4053776"/>
            <a:ext cx="902676" cy="902676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719" y="3955595"/>
            <a:ext cx="1099038" cy="10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92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 smtClean="0"/>
              <a:t>Contact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2839914" y="1845735"/>
            <a:ext cx="8315765" cy="1627228"/>
          </a:xfrm>
        </p:spPr>
        <p:txBody>
          <a:bodyPr/>
          <a:lstStyle/>
          <a:p>
            <a:r>
              <a:rPr lang="de-AT" dirty="0" smtClean="0">
                <a:hlinkClick r:id="rId2"/>
              </a:rPr>
              <a:t>paloma.arraiza@tuwien.ac.at</a:t>
            </a:r>
            <a:endParaRPr lang="de-AT" dirty="0" smtClean="0"/>
          </a:p>
          <a:p>
            <a:r>
              <a:rPr lang="de-AT" dirty="0" smtClean="0"/>
              <a:t>@</a:t>
            </a:r>
            <a:r>
              <a:rPr lang="de-AT" dirty="0" err="1" smtClean="0"/>
              <a:t>pmarrai</a:t>
            </a:r>
            <a:r>
              <a:rPr lang="de-AT" dirty="0" smtClean="0"/>
              <a:t> </a:t>
            </a:r>
          </a:p>
          <a:p>
            <a:r>
              <a:rPr lang="de-AT" dirty="0" smtClean="0">
                <a:hlinkClick r:id="rId3"/>
              </a:rPr>
              <a:t>https</a:t>
            </a:r>
            <a:r>
              <a:rPr lang="de-AT" dirty="0">
                <a:hlinkClick r:id="rId3"/>
              </a:rPr>
              <a:t>://</a:t>
            </a:r>
            <a:r>
              <a:rPr lang="de-AT" dirty="0" smtClean="0">
                <a:hlinkClick r:id="rId3"/>
              </a:rPr>
              <a:t>orcid.org/0000-0001-7460-7794</a:t>
            </a:r>
            <a:r>
              <a:rPr lang="de-AT" dirty="0" smtClean="0"/>
              <a:t> </a:t>
            </a:r>
            <a:endParaRPr lang="de-AT" dirty="0"/>
          </a:p>
        </p:txBody>
      </p:sp>
      <p:pic>
        <p:nvPicPr>
          <p:cNvPr id="6" name="Grafik 5" descr="Mail Post E-Mail · Free vector graphic on Pixabay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492" y="1929265"/>
            <a:ext cx="234460" cy="234460"/>
          </a:xfrm>
          <a:prstGeom prst="rect">
            <a:avLst/>
          </a:prstGeom>
        </p:spPr>
      </p:pic>
      <p:pic>
        <p:nvPicPr>
          <p:cNvPr id="7" name="Grafik 6" descr="Twitter - 维基百科，自由的百科全书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530" y="2355630"/>
            <a:ext cx="322384" cy="261668"/>
          </a:xfrm>
          <a:prstGeom prst="rect">
            <a:avLst/>
          </a:prstGeom>
        </p:spPr>
      </p:pic>
      <p:pic>
        <p:nvPicPr>
          <p:cNvPr id="8" name="Grafik 7" descr="Effectiveness of Antioxidant Nutraceuticals in Attenuating ...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530" y="2809203"/>
            <a:ext cx="269628" cy="26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86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err="1" smtClean="0"/>
              <a:t>Thank</a:t>
            </a:r>
            <a:r>
              <a:rPr lang="de-AT" b="1" dirty="0" smtClean="0"/>
              <a:t> </a:t>
            </a:r>
            <a:r>
              <a:rPr lang="de-AT" b="1" dirty="0" err="1" smtClean="0"/>
              <a:t>you</a:t>
            </a:r>
            <a:r>
              <a:rPr lang="de-AT" b="1" dirty="0" smtClean="0"/>
              <a:t> </a:t>
            </a:r>
            <a:r>
              <a:rPr lang="de-AT" b="1" dirty="0" err="1" smtClean="0"/>
              <a:t>very</a:t>
            </a:r>
            <a:r>
              <a:rPr lang="de-AT" b="1" dirty="0" smtClean="0"/>
              <a:t> </a:t>
            </a:r>
            <a:r>
              <a:rPr lang="de-AT" b="1" dirty="0" err="1" smtClean="0"/>
              <a:t>much</a:t>
            </a:r>
            <a:r>
              <a:rPr lang="de-AT" b="1" dirty="0" smtClean="0"/>
              <a:t> </a:t>
            </a:r>
            <a:r>
              <a:rPr lang="de-AT" b="1" dirty="0" err="1" smtClean="0"/>
              <a:t>for</a:t>
            </a:r>
            <a:r>
              <a:rPr lang="de-AT" b="1" dirty="0" smtClean="0"/>
              <a:t> </a:t>
            </a:r>
            <a:r>
              <a:rPr lang="de-AT" b="1" dirty="0" err="1" smtClean="0"/>
              <a:t>your</a:t>
            </a:r>
            <a:r>
              <a:rPr lang="de-AT" b="1" dirty="0" smtClean="0"/>
              <a:t> </a:t>
            </a:r>
            <a:r>
              <a:rPr lang="de-AT" b="1" dirty="0" err="1" smtClean="0"/>
              <a:t>attention</a:t>
            </a:r>
            <a:r>
              <a:rPr lang="de-AT" b="1" dirty="0" smtClean="0"/>
              <a:t>!</a:t>
            </a:r>
            <a:endParaRPr lang="de-AT" b="1" dirty="0"/>
          </a:p>
        </p:txBody>
      </p:sp>
      <p:pic>
        <p:nvPicPr>
          <p:cNvPr id="9" name="Bildplatzhalter 8" descr="Network Social Networks · Free image on Pixabay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38" b="2203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9859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ückblick">
  <a:themeElements>
    <a:clrScheme name="Blaugrü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Rückblick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ückblick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420</Words>
  <Application>Microsoft Office PowerPoint</Application>
  <PresentationFormat>Breitbild</PresentationFormat>
  <Paragraphs>103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Calibri</vt:lpstr>
      <vt:lpstr>Calibri Light</vt:lpstr>
      <vt:lpstr>Wingdings</vt:lpstr>
      <vt:lpstr>Rückblick</vt:lpstr>
      <vt:lpstr>ORCID from the perspective of an instructor and consortium manager</vt:lpstr>
      <vt:lpstr>Instructor vs. consortium manager</vt:lpstr>
      <vt:lpstr>ORCID in Brazil</vt:lpstr>
      <vt:lpstr>For most (young) researchers…</vt:lpstr>
      <vt:lpstr>Author carpentry </vt:lpstr>
      <vt:lpstr>The workshop</vt:lpstr>
      <vt:lpstr>The workshop (II)</vt:lpstr>
      <vt:lpstr>Researchers-Institutions balance</vt:lpstr>
      <vt:lpstr>ORCID Austria</vt:lpstr>
      <vt:lpstr>Integrations and systems overview</vt:lpstr>
      <vt:lpstr>Organisational part of a consortium</vt:lpstr>
      <vt:lpstr>ORCID Austria: Next steps</vt:lpstr>
      <vt:lpstr>Contact</vt:lpstr>
      <vt:lpstr>Thank you very much for your attention!</vt:lpstr>
    </vt:vector>
  </TitlesOfParts>
  <Company>TU Wien - Campusversion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ORCID from the perspective of an instructor and consortium manager</dc:title>
  <dc:creator>Marin-Arraiza Paloma</dc:creator>
  <cp:lastModifiedBy>Marin-Arraiza Paloma</cp:lastModifiedBy>
  <cp:revision>13</cp:revision>
  <dcterms:created xsi:type="dcterms:W3CDTF">2019-09-17T12:17:03Z</dcterms:created>
  <dcterms:modified xsi:type="dcterms:W3CDTF">2019-09-18T07:19:29Z</dcterms:modified>
</cp:coreProperties>
</file>