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26" r:id="rId3"/>
    <p:sldId id="327" r:id="rId4"/>
    <p:sldId id="318" r:id="rId5"/>
    <p:sldId id="319" r:id="rId6"/>
    <p:sldId id="320" r:id="rId7"/>
    <p:sldId id="328" r:id="rId8"/>
    <p:sldId id="322" r:id="rId9"/>
    <p:sldId id="316" r:id="rId10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3DF"/>
    <a:srgbClr val="FC6E42"/>
    <a:srgbClr val="3C3866"/>
    <a:srgbClr val="96989A"/>
    <a:srgbClr val="9A9B9B"/>
    <a:srgbClr val="3D3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5" autoAdjust="0"/>
    <p:restoredTop sz="84067" autoAdjust="0"/>
  </p:normalViewPr>
  <p:slideViewPr>
    <p:cSldViewPr>
      <p:cViewPr>
        <p:scale>
          <a:sx n="100" d="100"/>
          <a:sy n="100" d="100"/>
        </p:scale>
        <p:origin x="-1224" y="3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43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870" y="-6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8630076073984184"/>
          <c:y val="0.1033317771015589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912138011195794E-2"/>
          <c:y val="9.61529032739558E-2"/>
          <c:w val="0.9769037818175248"/>
          <c:h val="0.66218047417146508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Gender</c:v>
                </c:pt>
              </c:strCache>
            </c:strRef>
          </c:tx>
          <c:dLbls>
            <c:dLbl>
              <c:idx val="1"/>
              <c:spPr/>
              <c:txPr>
                <a:bodyPr/>
                <a:lstStyle/>
                <a:p>
                  <a:pPr>
                    <a:defRPr sz="1800" b="1"/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13663305118005514"/>
          <c:y val="0.74575705442761631"/>
          <c:w val="0.7677600482601552"/>
          <c:h val="0.16660576188977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de-DE" smtClean="0"/>
              <a:t>Country</a:t>
            </a:r>
            <a:endParaRPr lang="en-US"/>
          </a:p>
        </c:rich>
      </c:tx>
      <c:layout>
        <c:manualLayout>
          <c:xMode val="edge"/>
          <c:yMode val="edge"/>
          <c:x val="0.29267455411049448"/>
          <c:y val="0.1033317771015589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912138011195794E-2"/>
          <c:y val="9.61529032739558E-2"/>
          <c:w val="0.9769037818175248"/>
          <c:h val="0.66218047417146508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Country</c:v>
                </c:pt>
              </c:strCache>
            </c:strRef>
          </c:tx>
          <c:dPt>
            <c:idx val="2"/>
            <c:bubble3D val="0"/>
            <c:spPr>
              <a:solidFill>
                <a:srgbClr val="3C3866"/>
              </a:solidFill>
            </c:spPr>
          </c:dPt>
          <c:dPt>
            <c:idx val="3"/>
            <c:bubble3D val="0"/>
            <c:spPr>
              <a:solidFill>
                <a:srgbClr val="96989A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Tabelle1!$A$2:$A$5</c:f>
              <c:strCache>
                <c:ptCount val="4"/>
                <c:pt idx="0">
                  <c:v>Germany</c:v>
                </c:pt>
                <c:pt idx="1">
                  <c:v>USA</c:v>
                </c:pt>
                <c:pt idx="2">
                  <c:v>UK</c:v>
                </c:pt>
                <c:pt idx="3">
                  <c:v>Other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28</c:v>
                </c:pt>
                <c:pt idx="1">
                  <c:v>14</c:v>
                </c:pt>
                <c:pt idx="2">
                  <c:v>6</c:v>
                </c:pt>
                <c:pt idx="3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2.7833903963495705E-3"/>
          <c:y val="0.73042016084174666"/>
          <c:w val="0.99721660960365044"/>
          <c:h val="0.2695798391582532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443179388657861"/>
          <c:y val="0.1033317771015589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912138011195794E-2"/>
          <c:y val="9.61529032739558E-2"/>
          <c:w val="0.9769037818175248"/>
          <c:h val="0.66218047417146508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Discipline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Tabelle1!$A$2:$A$4</c:f>
              <c:strCache>
                <c:ptCount val="3"/>
                <c:pt idx="0">
                  <c:v>Economics</c:v>
                </c:pt>
                <c:pt idx="1">
                  <c:v>Social Sciences</c:v>
                </c:pt>
                <c:pt idx="2">
                  <c:v>Other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70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7.0111727077179109E-2"/>
          <c:y val="0.73042016084174666"/>
          <c:w val="0.92988827292282084"/>
          <c:h val="0.2695798391582532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86B81-5A83-43A5-BFD8-71BBA0F1A95F}" type="datetimeFigureOut">
              <a:rPr lang="de-DE" smtClean="0"/>
              <a:t>29.08.2019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4266F-0932-4078-8702-9D2C0E2C8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6598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11733-1E41-43A7-98A9-4B7F8D00F094}" type="datetimeFigureOut">
              <a:rPr lang="de-DE" smtClean="0"/>
              <a:t>29.08.2019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31F66-511E-4059-95D2-B4918CDBE5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85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Reason: highly varied lot of sources</a:t>
            </a:r>
          </a:p>
          <a:p>
            <a:r>
              <a:rPr lang="de-DE" smtClean="0"/>
              <a:t>Even apparingly similar sources serve different needs (e.g. compare Facebook to LinkedIn)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LinkedIn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behaves similar to its German counterpart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Xing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both being used much for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networking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discovering or announcing job opportunities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maintaining a personal profile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personal communication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a similar fashion the academic social networks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ResearchGate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Academia.edu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 one cluster. Interestingly, one level higher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Facebook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forms a cluster with the two employment-oriented platforms, as all three services share particular emphases on the purposes of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personal communication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networking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two academic social networks on the other hand form a cluster with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shared focuses lying on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updates/news, self-promotion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discovering interesting research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alerts about new publications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9A9B9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462611" y="6036640"/>
            <a:ext cx="8207568" cy="283172"/>
            <a:chOff x="467544" y="5860168"/>
            <a:chExt cx="8207568" cy="283172"/>
          </a:xfrm>
        </p:grpSpPr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910828"/>
              <a:ext cx="2248346" cy="189236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662" y="5871595"/>
              <a:ext cx="529174" cy="233404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860168"/>
              <a:ext cx="432352" cy="233404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 userDrawn="1"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20" y="5889230"/>
              <a:ext cx="661392" cy="232432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 userDrawn="1"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 t="37890" r="18033" b="45147"/>
            <a:stretch/>
          </p:blipFill>
          <p:spPr>
            <a:xfrm>
              <a:off x="5866298" y="5867552"/>
              <a:ext cx="1375872" cy="275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82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63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36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77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6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30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86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53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0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 userDrawn="1"/>
        </p:nvGrpSpPr>
        <p:grpSpPr>
          <a:xfrm>
            <a:off x="462611" y="6036640"/>
            <a:ext cx="8207568" cy="283172"/>
            <a:chOff x="467544" y="5860168"/>
            <a:chExt cx="8207568" cy="283172"/>
          </a:xfrm>
        </p:grpSpPr>
        <p:pic>
          <p:nvPicPr>
            <p:cNvPr id="5" name="Grafik 4"/>
            <p:cNvPicPr>
              <a:picLocks noChangeAspect="1"/>
            </p:cNvPicPr>
            <p:nvPr userDrawn="1"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910828"/>
              <a:ext cx="2248346" cy="189236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662" y="5871595"/>
              <a:ext cx="529174" cy="233404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 userDrawn="1"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860168"/>
              <a:ext cx="432352" cy="233404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20" y="5889230"/>
              <a:ext cx="661392" cy="23243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 t="37890" r="18033" b="45147"/>
            <a:stretch/>
          </p:blipFill>
          <p:spPr>
            <a:xfrm>
              <a:off x="5866298" y="5867552"/>
              <a:ext cx="1375872" cy="275788"/>
            </a:xfrm>
            <a:prstGeom prst="rect">
              <a:avLst/>
            </a:prstGeom>
          </p:spPr>
        </p:pic>
      </p:grpSp>
      <p:sp>
        <p:nvSpPr>
          <p:cNvPr id="11" name="Textfeld 10"/>
          <p:cNvSpPr txBox="1"/>
          <p:nvPr userDrawn="1"/>
        </p:nvSpPr>
        <p:spPr>
          <a:xfrm>
            <a:off x="1187624" y="1916832"/>
            <a:ext cx="3379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107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5344"/>
            <a:ext cx="9144000" cy="828325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133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25878"/>
            <a:ext cx="1654840" cy="712608"/>
          </a:xfrm>
          <a:prstGeom prst="rect">
            <a:avLst/>
          </a:prstGeom>
        </p:spPr>
      </p:pic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7544" y="5949280"/>
            <a:ext cx="8208912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9A9B9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 dirty="0" smtClean="0"/>
              <a:t>&lt;Date </a:t>
            </a:r>
            <a:r>
              <a:rPr lang="de-DE" dirty="0" err="1" smtClean="0"/>
              <a:t>and</a:t>
            </a:r>
            <a:r>
              <a:rPr lang="de-DE" dirty="0" smtClean="0"/>
              <a:t> Occasion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5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6" r:id="rId7"/>
    <p:sldLayoutId id="2147483717" r:id="rId8"/>
    <p:sldLayoutId id="2147483718" r:id="rId9"/>
    <p:sldLayoutId id="2147483715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49DD7"/>
        </a:buClr>
        <a:buFont typeface="Symbol" panose="05050102010706020507" pitchFamily="18" charset="2"/>
        <a:buChar char=""/>
        <a:defRPr sz="32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C6236"/>
        </a:buClr>
        <a:buFont typeface="Symbol" panose="05050102010706020507" pitchFamily="18" charset="2"/>
        <a:buChar char=""/>
        <a:defRPr sz="28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4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0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0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icon-library.net/icon/survey-icon-free-17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s.lemke@zbw.eu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988841"/>
            <a:ext cx="7772400" cy="1611610"/>
          </a:xfrm>
        </p:spPr>
        <p:txBody>
          <a:bodyPr>
            <a:noAutofit/>
          </a:bodyPr>
          <a:lstStyle/>
          <a:p>
            <a:pPr algn="l"/>
            <a:r>
              <a:rPr lang="de-DE" sz="3600" b="1" dirty="0" smtClean="0">
                <a:solidFill>
                  <a:schemeClr val="tx1"/>
                </a:solidFill>
                <a:latin typeface="+mj-lt"/>
              </a:rPr>
              <a:t>Coping </a:t>
            </a:r>
            <a:r>
              <a:rPr lang="de-DE" sz="3600" b="1" dirty="0" err="1" smtClean="0">
                <a:solidFill>
                  <a:schemeClr val="tx1"/>
                </a:solidFill>
                <a:latin typeface="+mj-lt"/>
              </a:rPr>
              <a:t>with</a:t>
            </a:r>
            <a:r>
              <a:rPr lang="de-DE" sz="3600" b="1" smtClean="0">
                <a:solidFill>
                  <a:schemeClr val="tx1"/>
                </a:solidFill>
                <a:latin typeface="+mj-lt"/>
              </a:rPr>
              <a:t> Altmetrics‘ Heterogeneity</a:t>
            </a:r>
            <a:r>
              <a:rPr lang="de-DE" sz="2800" b="1" smtClean="0">
                <a:solidFill>
                  <a:schemeClr val="tx1"/>
                </a:solidFill>
                <a:latin typeface="+mj-lt"/>
              </a:rPr>
              <a:t/>
            </a:r>
            <a:br>
              <a:rPr lang="de-DE" sz="2800" b="1" smtClean="0">
                <a:solidFill>
                  <a:schemeClr val="tx1"/>
                </a:solidFill>
                <a:latin typeface="+mj-lt"/>
              </a:rPr>
            </a:br>
            <a:r>
              <a:rPr lang="de-DE" sz="2800" b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A Survey on Social Media Platforms‘ </a:t>
            </a:r>
            <a:br>
              <a:rPr lang="de-DE" sz="2800" b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</a:br>
            <a:r>
              <a:rPr lang="de-DE" sz="2800" b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Usage Purposes and Target Groups for Researchers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836640"/>
            <a:ext cx="7776864" cy="1752600"/>
          </a:xfrm>
        </p:spPr>
        <p:txBody>
          <a:bodyPr>
            <a:normAutofit/>
          </a:bodyPr>
          <a:lstStyle/>
          <a:p>
            <a:pPr algn="l"/>
            <a:r>
              <a:rPr lang="de-DE" sz="2000" smtClean="0">
                <a:solidFill>
                  <a:schemeClr val="tx1"/>
                </a:solidFill>
                <a:latin typeface="+mj-lt"/>
              </a:rPr>
              <a:t>Steffen Lemke and Isabella Peters</a:t>
            </a:r>
            <a:endParaRPr lang="en-US" sz="200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000" b="1" smtClean="0">
                <a:solidFill>
                  <a:schemeClr val="tx1"/>
                </a:solidFill>
                <a:latin typeface="+mj-lt"/>
              </a:rPr>
              <a:t>17</a:t>
            </a:r>
            <a:r>
              <a:rPr lang="en-US" sz="2000" b="1" baseline="30000" smtClean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000" b="1" smtClean="0">
                <a:solidFill>
                  <a:schemeClr val="tx1"/>
                </a:solidFill>
                <a:latin typeface="+mj-lt"/>
              </a:rPr>
              <a:t> International Conference on Scientometrics &amp; Informetrics</a:t>
            </a:r>
            <a:endParaRPr lang="en-US" sz="2000" b="1" dirty="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000" smtClean="0">
                <a:solidFill>
                  <a:schemeClr val="tx1"/>
                </a:solidFill>
                <a:latin typeface="+mj-lt"/>
              </a:rPr>
              <a:t>September 2-5, 2019</a:t>
            </a:r>
            <a:endParaRPr lang="en-US" sz="28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504" y="5229200"/>
            <a:ext cx="889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mtClean="0">
                <a:solidFill>
                  <a:schemeClr val="bg1">
                    <a:lumMod val="50000"/>
                  </a:schemeClr>
                </a:solidFill>
              </a:rPr>
              <a:t>These slides can be found on </a:t>
            </a:r>
            <a:r>
              <a:rPr lang="de-DE" smtClean="0">
                <a:solidFill>
                  <a:schemeClr val="bg1">
                    <a:lumMod val="50000"/>
                  </a:schemeClr>
                </a:solidFill>
              </a:rPr>
              <a:t>https://zenodo.org/record/3381492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/>
          <p:cNvGrpSpPr/>
          <p:nvPr/>
        </p:nvGrpSpPr>
        <p:grpSpPr>
          <a:xfrm>
            <a:off x="2555776" y="4140038"/>
            <a:ext cx="1800200" cy="1881250"/>
            <a:chOff x="2627984" y="4221088"/>
            <a:chExt cx="1800200" cy="1881250"/>
          </a:xfrm>
        </p:grpSpPr>
        <p:sp>
          <p:nvSpPr>
            <p:cNvPr id="91" name="Gleichschenkliges Dreieck 90"/>
            <p:cNvSpPr/>
            <p:nvPr/>
          </p:nvSpPr>
          <p:spPr>
            <a:xfrm rot="10800000">
              <a:off x="2894600" y="4221088"/>
              <a:ext cx="1276743" cy="418475"/>
            </a:xfrm>
            <a:prstGeom prst="triangle">
              <a:avLst/>
            </a:prstGeom>
            <a:solidFill>
              <a:srgbClr val="9A9B9B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uppieren 91"/>
            <p:cNvGrpSpPr/>
            <p:nvPr/>
          </p:nvGrpSpPr>
          <p:grpSpPr>
            <a:xfrm>
              <a:off x="2627984" y="4662178"/>
              <a:ext cx="1800200" cy="1440160"/>
              <a:chOff x="2627784" y="4293096"/>
              <a:chExt cx="1800200" cy="1440160"/>
            </a:xfrm>
          </p:grpSpPr>
          <p:sp>
            <p:nvSpPr>
              <p:cNvPr id="93" name="Textfeld 92"/>
              <p:cNvSpPr txBox="1"/>
              <p:nvPr/>
            </p:nvSpPr>
            <p:spPr>
              <a:xfrm>
                <a:off x="2637560" y="4368586"/>
                <a:ext cx="1790424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b="1" smtClean="0"/>
                  <a:t>Differences regarding</a:t>
                </a:r>
              </a:p>
              <a:p>
                <a:r>
                  <a:rPr lang="en-US" sz="1300" b="1"/>
                  <a:t> </a:t>
                </a:r>
                <a:r>
                  <a:rPr lang="en-US" sz="1300" b="1" smtClean="0"/>
                  <a:t>     … use cases</a:t>
                </a:r>
                <a:endParaRPr lang="en-US" sz="1300" b="1" baseline="30000" smtClean="0"/>
              </a:p>
              <a:p>
                <a:r>
                  <a:rPr lang="de-DE" sz="1300" b="1" smtClean="0"/>
                  <a:t>      … functionalities</a:t>
                </a:r>
              </a:p>
              <a:p>
                <a:r>
                  <a:rPr lang="de-DE" sz="1300" b="1"/>
                  <a:t> </a:t>
                </a:r>
                <a:r>
                  <a:rPr lang="de-DE" sz="1300" b="1" smtClean="0"/>
                  <a:t>     … target groups</a:t>
                </a:r>
              </a:p>
              <a:p>
                <a:r>
                  <a:rPr lang="de-DE" sz="1300" b="1"/>
                  <a:t> </a:t>
                </a:r>
                <a:r>
                  <a:rPr lang="de-DE" sz="1300" b="1" smtClean="0"/>
                  <a:t>     … demographics</a:t>
                </a:r>
              </a:p>
              <a:p>
                <a:r>
                  <a:rPr lang="de-DE" sz="1300" b="1" smtClean="0"/>
                  <a:t>      … user motivations</a:t>
                </a:r>
                <a:endParaRPr lang="en-US" sz="1300" b="1" smtClean="0"/>
              </a:p>
            </p:txBody>
          </p:sp>
          <p:sp>
            <p:nvSpPr>
              <p:cNvPr id="94" name="Abgerundetes Rechteck 93"/>
              <p:cNvSpPr/>
              <p:nvPr/>
            </p:nvSpPr>
            <p:spPr>
              <a:xfrm>
                <a:off x="2627784" y="4293096"/>
                <a:ext cx="1800000" cy="144016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The Problem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tx1"/>
                </a:solidFill>
              </a:rPr>
              <a:t>1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1402942"/>
            <a:ext cx="9009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Grand challenge for the interpretation of altmetrics: heterogeneity (see also Haustein 2016)</a:t>
            </a:r>
          </a:p>
        </p:txBody>
      </p:sp>
      <p:sp>
        <p:nvSpPr>
          <p:cNvPr id="62" name="Textfeld 61"/>
          <p:cNvSpPr txBox="1"/>
          <p:nvPr/>
        </p:nvSpPr>
        <p:spPr>
          <a:xfrm rot="16200000">
            <a:off x="7211303" y="4634800"/>
            <a:ext cx="415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Source type- and pen icons by Freepik from Flaticon. </a:t>
            </a:r>
            <a:endParaRPr lang="en-US" sz="1400"/>
          </a:p>
        </p:txBody>
      </p:sp>
      <p:grpSp>
        <p:nvGrpSpPr>
          <p:cNvPr id="43" name="Gruppieren 42"/>
          <p:cNvGrpSpPr/>
          <p:nvPr/>
        </p:nvGrpSpPr>
        <p:grpSpPr>
          <a:xfrm>
            <a:off x="323328" y="2340038"/>
            <a:ext cx="1804949" cy="1800000"/>
            <a:chOff x="539552" y="1980000"/>
            <a:chExt cx="1804949" cy="1800000"/>
          </a:xfrm>
        </p:grpSpPr>
        <p:pic>
          <p:nvPicPr>
            <p:cNvPr id="24" name="Picture 3" descr="D:\Benutzer\Lemke Steffen\Pictures\Bilder für Präsentationen\social network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8792" y="2438207"/>
              <a:ext cx="440283" cy="637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2" descr="Bildergebnis für newspaper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963" y="2503868"/>
              <a:ext cx="481177" cy="505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8" descr="Bildergebnis fÃ¼r literature clip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230714"/>
              <a:ext cx="604734" cy="317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8" descr="Bildergebnis für policy document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683" y="2553194"/>
              <a:ext cx="387365" cy="407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Abgerundetes Rechteck 22"/>
            <p:cNvSpPr/>
            <p:nvPr/>
          </p:nvSpPr>
          <p:spPr>
            <a:xfrm>
              <a:off x="539552" y="1980000"/>
              <a:ext cx="1800000" cy="18000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feld 77"/>
            <p:cNvSpPr txBox="1"/>
            <p:nvPr/>
          </p:nvSpPr>
          <p:spPr>
            <a:xfrm>
              <a:off x="539552" y="2089712"/>
              <a:ext cx="18049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smtClean="0"/>
                <a:t>Source types</a:t>
              </a:r>
              <a:endParaRPr lang="en-US" sz="1600" b="1" baseline="30000" dirty="0"/>
            </a:p>
          </p:txBody>
        </p:sp>
        <p:sp>
          <p:nvSpPr>
            <p:cNvPr id="82" name="Textfeld 81"/>
            <p:cNvSpPr txBox="1"/>
            <p:nvPr/>
          </p:nvSpPr>
          <p:spPr>
            <a:xfrm>
              <a:off x="1331640" y="3130763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mtClean="0"/>
                <a:t>…</a:t>
              </a:r>
              <a:endParaRPr lang="en-US" b="1" baseline="30000" dirty="0"/>
            </a:p>
          </p:txBody>
        </p:sp>
      </p:grpSp>
      <p:sp>
        <p:nvSpPr>
          <p:cNvPr id="65" name="Ungleich 64"/>
          <p:cNvSpPr/>
          <p:nvPr/>
        </p:nvSpPr>
        <p:spPr>
          <a:xfrm>
            <a:off x="3239178" y="2996770"/>
            <a:ext cx="496978" cy="432048"/>
          </a:xfrm>
          <a:prstGeom prst="mathNotEqual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964592" y="2726886"/>
            <a:ext cx="1286435" cy="1366506"/>
            <a:chOff x="1041689" y="3364391"/>
            <a:chExt cx="1286435" cy="1366506"/>
          </a:xfrm>
        </p:grpSpPr>
        <p:grpSp>
          <p:nvGrpSpPr>
            <p:cNvPr id="5" name="Gruppieren 4"/>
            <p:cNvGrpSpPr/>
            <p:nvPr/>
          </p:nvGrpSpPr>
          <p:grpSpPr>
            <a:xfrm>
              <a:off x="1536124" y="3364391"/>
              <a:ext cx="792000" cy="792000"/>
              <a:chOff x="1623833" y="4405437"/>
              <a:chExt cx="792000" cy="792000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1623833" y="4405437"/>
                <a:ext cx="792000" cy="792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4" name="Picture 3" descr="D:\Benutzer\Lemke Steffen\Pictures\Bilder für Präsentationen\social network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9692" y="4482779"/>
                <a:ext cx="440283" cy="6373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Rechteck 7"/>
            <p:cNvSpPr/>
            <p:nvPr/>
          </p:nvSpPr>
          <p:spPr>
            <a:xfrm rot="2700000">
              <a:off x="1459247" y="4042800"/>
              <a:ext cx="288032" cy="736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eck 69"/>
            <p:cNvSpPr/>
            <p:nvPr/>
          </p:nvSpPr>
          <p:spPr>
            <a:xfrm rot="2700000">
              <a:off x="1239689" y="4026581"/>
              <a:ext cx="216000" cy="61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 70"/>
            <p:cNvSpPr/>
            <p:nvPr/>
          </p:nvSpPr>
          <p:spPr>
            <a:xfrm rot="2700000">
              <a:off x="954379" y="4550052"/>
              <a:ext cx="288032" cy="736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uppieren 73"/>
          <p:cNvGrpSpPr/>
          <p:nvPr/>
        </p:nvGrpSpPr>
        <p:grpSpPr>
          <a:xfrm>
            <a:off x="2267344" y="2339838"/>
            <a:ext cx="2088432" cy="1800000"/>
            <a:chOff x="2339552" y="2997152"/>
            <a:chExt cx="2088432" cy="1800000"/>
          </a:xfrm>
        </p:grpSpPr>
        <p:pic>
          <p:nvPicPr>
            <p:cNvPr id="75" name="Picture 2" descr="Bildergebnis für facebook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808" y="3662945"/>
              <a:ext cx="429684" cy="414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2" descr="Ähnliches Fot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2834" y="3655546"/>
              <a:ext cx="583142" cy="421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Abgerundetes Rechteck 85"/>
            <p:cNvSpPr/>
            <p:nvPr/>
          </p:nvSpPr>
          <p:spPr>
            <a:xfrm>
              <a:off x="2627984" y="2997152"/>
              <a:ext cx="1800000" cy="18000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Gerade Verbindung mit Pfeil 88"/>
            <p:cNvCxnSpPr>
              <a:endCxn id="86" idx="1"/>
            </p:cNvCxnSpPr>
            <p:nvPr/>
          </p:nvCxnSpPr>
          <p:spPr>
            <a:xfrm>
              <a:off x="2339552" y="3897152"/>
              <a:ext cx="28843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feld 89"/>
            <p:cNvSpPr txBox="1"/>
            <p:nvPr/>
          </p:nvSpPr>
          <p:spPr>
            <a:xfrm>
              <a:off x="2623035" y="3105600"/>
              <a:ext cx="1804949" cy="338554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en-US" sz="1600" b="1" smtClean="0"/>
                <a:t>Instances of sources</a:t>
              </a:r>
              <a:endParaRPr lang="en-US" sz="1600" b="1" baseline="30000" dirty="0"/>
            </a:p>
          </p:txBody>
        </p:sp>
      </p:grpSp>
      <p:grpSp>
        <p:nvGrpSpPr>
          <p:cNvPr id="97" name="Gruppieren 96"/>
          <p:cNvGrpSpPr/>
          <p:nvPr/>
        </p:nvGrpSpPr>
        <p:grpSpPr>
          <a:xfrm>
            <a:off x="6120000" y="4140038"/>
            <a:ext cx="1800200" cy="1881250"/>
            <a:chOff x="2627984" y="4221088"/>
            <a:chExt cx="1800200" cy="1881250"/>
          </a:xfrm>
        </p:grpSpPr>
        <p:sp>
          <p:nvSpPr>
            <p:cNvPr id="98" name="Gleichschenkliges Dreieck 97"/>
            <p:cNvSpPr/>
            <p:nvPr/>
          </p:nvSpPr>
          <p:spPr>
            <a:xfrm rot="10800000">
              <a:off x="2894600" y="4221088"/>
              <a:ext cx="1276743" cy="418475"/>
            </a:xfrm>
            <a:prstGeom prst="triangle">
              <a:avLst/>
            </a:prstGeom>
            <a:solidFill>
              <a:srgbClr val="9A9B9B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uppieren 100"/>
            <p:cNvGrpSpPr/>
            <p:nvPr/>
          </p:nvGrpSpPr>
          <p:grpSpPr>
            <a:xfrm>
              <a:off x="2627984" y="4662178"/>
              <a:ext cx="1800200" cy="1440160"/>
              <a:chOff x="2627784" y="4293096"/>
              <a:chExt cx="1800200" cy="1440160"/>
            </a:xfrm>
          </p:grpSpPr>
          <p:sp>
            <p:nvSpPr>
              <p:cNvPr id="104" name="Textfeld 103"/>
              <p:cNvSpPr txBox="1"/>
              <p:nvPr/>
            </p:nvSpPr>
            <p:spPr>
              <a:xfrm>
                <a:off x="2637560" y="4572086"/>
                <a:ext cx="17904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smtClean="0"/>
                  <a:t>Differen</a:t>
                </a:r>
                <a:r>
                  <a:rPr lang="de-DE" sz="2400" b="1" smtClean="0"/>
                  <a:t>t meanings</a:t>
                </a:r>
                <a:endParaRPr lang="en-US" sz="2400" b="1" smtClean="0"/>
              </a:p>
            </p:txBody>
          </p:sp>
          <p:sp>
            <p:nvSpPr>
              <p:cNvPr id="117" name="Abgerundetes Rechteck 116"/>
              <p:cNvSpPr/>
              <p:nvPr/>
            </p:nvSpPr>
            <p:spPr>
              <a:xfrm>
                <a:off x="2627784" y="4293096"/>
                <a:ext cx="1800000" cy="144016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uppieren 8"/>
          <p:cNvGrpSpPr/>
          <p:nvPr/>
        </p:nvGrpSpPr>
        <p:grpSpPr>
          <a:xfrm>
            <a:off x="5076056" y="2339046"/>
            <a:ext cx="3888432" cy="1800000"/>
            <a:chOff x="5076056" y="2420096"/>
            <a:chExt cx="3888432" cy="1800000"/>
          </a:xfrm>
        </p:grpSpPr>
        <p:grpSp>
          <p:nvGrpSpPr>
            <p:cNvPr id="7" name="Gruppieren 6"/>
            <p:cNvGrpSpPr/>
            <p:nvPr/>
          </p:nvGrpSpPr>
          <p:grpSpPr>
            <a:xfrm>
              <a:off x="5076056" y="2420096"/>
              <a:ext cx="3888432" cy="1800000"/>
              <a:chOff x="5076056" y="2420096"/>
              <a:chExt cx="3888432" cy="1800000"/>
            </a:xfrm>
          </p:grpSpPr>
          <p:grpSp>
            <p:nvGrpSpPr>
              <p:cNvPr id="6" name="Gruppieren 5"/>
              <p:cNvGrpSpPr/>
              <p:nvPr/>
            </p:nvGrpSpPr>
            <p:grpSpPr>
              <a:xfrm>
                <a:off x="5076056" y="2420096"/>
                <a:ext cx="3888432" cy="1800000"/>
                <a:chOff x="5076056" y="2420096"/>
                <a:chExt cx="3888432" cy="1800000"/>
              </a:xfrm>
            </p:grpSpPr>
            <p:pic>
              <p:nvPicPr>
                <p:cNvPr id="128" name="Picture 22" descr="Ähnliches Foto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6061" y="3651050"/>
                  <a:ext cx="484411" cy="3503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7" name="chart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23755" y="3641571"/>
                  <a:ext cx="376437" cy="376440"/>
                </a:xfrm>
                <a:prstGeom prst="rect">
                  <a:avLst/>
                </a:prstGeom>
              </p:spPr>
            </p:pic>
            <p:pic>
              <p:nvPicPr>
                <p:cNvPr id="88" name="Picture 2" descr="Bildergebnis für facebook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14362" y="3663035"/>
                  <a:ext cx="345870" cy="3335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4" name="Textfeld 83"/>
                <p:cNvSpPr txBox="1"/>
                <p:nvPr/>
              </p:nvSpPr>
              <p:spPr>
                <a:xfrm>
                  <a:off x="5076056" y="2530800"/>
                  <a:ext cx="3888431" cy="338554"/>
                </a:xfrm>
                <a:prstGeom prst="rect">
                  <a:avLst/>
                </a:prstGeom>
                <a:noFill/>
              </p:spPr>
              <p:txBody>
                <a:bodyPr wrap="square" lIns="36000" rIns="36000" rtlCol="0">
                  <a:spAutoFit/>
                </a:bodyPr>
                <a:lstStyle/>
                <a:p>
                  <a:pPr algn="ctr"/>
                  <a:r>
                    <a:rPr lang="en-US" sz="1600" b="1" smtClean="0"/>
                    <a:t>User interactions counted as altmetrics</a:t>
                  </a:r>
                  <a:endParaRPr lang="en-US" sz="1600" b="1" baseline="30000" dirty="0"/>
                </a:p>
              </p:txBody>
            </p:sp>
            <p:pic>
              <p:nvPicPr>
                <p:cNvPr id="2050" name="Picture 2" descr="D:\Benutzer\Lemke Steffen\Pictures\Bilder für Präsentationen\user.png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6771" y="3589728"/>
                  <a:ext cx="462203" cy="46220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5" name="Picture 2" descr="D:\xampp\htdocs\conjoint\img\pub.png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4128" y="2939210"/>
                  <a:ext cx="504056" cy="63380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Pfeil nach rechts 40"/>
                <p:cNvSpPr/>
                <p:nvPr/>
              </p:nvSpPr>
              <p:spPr>
                <a:xfrm>
                  <a:off x="5652120" y="3774074"/>
                  <a:ext cx="239016" cy="11143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bgerundetes Rechteck 119"/>
                <p:cNvSpPr/>
                <p:nvPr/>
              </p:nvSpPr>
              <p:spPr>
                <a:xfrm>
                  <a:off x="5076056" y="2420096"/>
                  <a:ext cx="3888432" cy="180000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22" name="chart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11987" y="3634402"/>
                  <a:ext cx="376437" cy="376440"/>
                </a:xfrm>
                <a:prstGeom prst="rect">
                  <a:avLst/>
                </a:prstGeom>
              </p:spPr>
            </p:pic>
            <p:pic>
              <p:nvPicPr>
                <p:cNvPr id="124" name="Picture 2" descr="D:\Benutzer\Lemke Steffen\Pictures\Bilder für Präsentationen\user.png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5003" y="3582559"/>
                  <a:ext cx="462203" cy="46220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5" name="Picture 2" descr="D:\xampp\htdocs\conjoint\img\pub.png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12360" y="2932041"/>
                  <a:ext cx="504056" cy="63380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6" name="Pfeil nach rechts 125"/>
                <p:cNvSpPr/>
                <p:nvPr/>
              </p:nvSpPr>
              <p:spPr>
                <a:xfrm>
                  <a:off x="7740352" y="3766905"/>
                  <a:ext cx="239016" cy="11143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" name="Stern mit 24 Zacken 41"/>
              <p:cNvSpPr/>
              <p:nvPr/>
            </p:nvSpPr>
            <p:spPr>
              <a:xfrm>
                <a:off x="6156176" y="2932113"/>
                <a:ext cx="324000" cy="324000"/>
              </a:xfrm>
              <a:prstGeom prst="star24">
                <a:avLst/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de-DE" sz="1200" smtClean="0">
                    <a:solidFill>
                      <a:schemeClr val="tx1"/>
                    </a:solidFill>
                  </a:rPr>
                  <a:t>+1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Stern mit 24 Zacken 126"/>
            <p:cNvSpPr/>
            <p:nvPr/>
          </p:nvSpPr>
          <p:spPr>
            <a:xfrm>
              <a:off x="8244408" y="2924944"/>
              <a:ext cx="324000" cy="324000"/>
            </a:xfrm>
            <a:prstGeom prst="star24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smtClean="0">
                  <a:solidFill>
                    <a:schemeClr val="tx1"/>
                  </a:solidFill>
                </a:rPr>
                <a:t>+1</a:t>
              </a:r>
              <a:endParaRPr 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129" name="Ungleich 128"/>
          <p:cNvSpPr/>
          <p:nvPr/>
        </p:nvSpPr>
        <p:spPr>
          <a:xfrm>
            <a:off x="6771782" y="2987910"/>
            <a:ext cx="496978" cy="432048"/>
          </a:xfrm>
          <a:prstGeom prst="mathNotEqual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Pfeil nach rechts 16"/>
          <p:cNvSpPr/>
          <p:nvPr/>
        </p:nvSpPr>
        <p:spPr>
          <a:xfrm>
            <a:off x="4454178" y="2915902"/>
            <a:ext cx="549870" cy="574670"/>
          </a:xfrm>
          <a:prstGeom prst="rightArrow">
            <a:avLst/>
          </a:prstGeom>
          <a:solidFill>
            <a:srgbClr val="9A9B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feld 57"/>
          <p:cNvSpPr txBox="1"/>
          <p:nvPr/>
        </p:nvSpPr>
        <p:spPr>
          <a:xfrm rot="16200000">
            <a:off x="6239622" y="3379360"/>
            <a:ext cx="66704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Haustein, S. Scientometrics (2016) 108: 413. https://doi.org/10.1007/s11192-016-1910-9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2516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29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de-DE" sz="3600" smtClean="0">
                <a:solidFill>
                  <a:schemeClr val="tx1"/>
                </a:solidFill>
                <a:latin typeface="+mj-lt"/>
              </a:rPr>
              <a:t>How to deal with this?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2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23529" y="1340768"/>
            <a:ext cx="84969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mtClean="0"/>
              <a:t>Aggregations of altmetrics from different sources are often desirable, but tend to obscure existing differences between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mtClean="0"/>
              <a:t>To reduce such loss of information, evidence-based strategies for meaningful groupings of sources are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mtClean="0"/>
              <a:t>For </a:t>
            </a:r>
            <a:r>
              <a:rPr lang="de-DE" b="1" smtClean="0"/>
              <a:t>social media platforms</a:t>
            </a:r>
            <a:r>
              <a:rPr lang="de-DE" smtClean="0"/>
              <a:t>, we propose to determine similarities based on </a:t>
            </a:r>
            <a:r>
              <a:rPr lang="de-DE" b="1" smtClean="0"/>
              <a:t>usage purposes</a:t>
            </a:r>
            <a:r>
              <a:rPr lang="de-DE" smtClean="0"/>
              <a:t> they help their users to fulfil and </a:t>
            </a:r>
            <a:r>
              <a:rPr lang="de-DE" b="1" smtClean="0"/>
              <a:t>target groups </a:t>
            </a:r>
            <a:r>
              <a:rPr lang="de-DE" smtClean="0"/>
              <a:t>users try to reach on them</a:t>
            </a:r>
          </a:p>
        </p:txBody>
      </p:sp>
      <p:pic>
        <p:nvPicPr>
          <p:cNvPr id="6" name="Picture 4" descr="Bildergebnis für plum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82829"/>
            <a:ext cx="1948846" cy="255008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5.googleusercontent.com/c7_vlvF0EoaZNVhwq_TAHRVgYLDC2XQCaxXh2D64QVwLjpoeEjqHFXolPLob3WzodKDeTVtN529D37-HY0doJHa8BI9DI2mBBnL3d03XFe-07k2cSXDDY-Dsd5gyJNO4yMS6Yuo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865" y="2582831"/>
            <a:ext cx="2787039" cy="255008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37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de-DE" sz="3600" smtClean="0">
                <a:solidFill>
                  <a:schemeClr val="tx1"/>
                </a:solidFill>
                <a:latin typeface="+mj-lt"/>
              </a:rPr>
              <a:t>Our Approach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3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80755" y="1513815"/>
            <a:ext cx="83410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Survey among researchers regarding </a:t>
            </a:r>
            <a:r>
              <a:rPr lang="de-DE" b="1" smtClean="0"/>
              <a:t>social media </a:t>
            </a:r>
            <a:r>
              <a:rPr lang="de-DE" b="1"/>
              <a:t>platforms </a:t>
            </a:r>
            <a:r>
              <a:rPr lang="de-DE" b="1" smtClean="0"/>
              <a:t>they use for work</a:t>
            </a:r>
            <a:r>
              <a:rPr lang="de-DE" smtClean="0"/>
              <a:t>, </a:t>
            </a:r>
          </a:p>
          <a:p>
            <a:r>
              <a:rPr lang="de-DE" b="1" smtClean="0"/>
              <a:t>usage purposes platforms fulfil </a:t>
            </a:r>
            <a:r>
              <a:rPr lang="de-DE" smtClean="0"/>
              <a:t>and </a:t>
            </a:r>
            <a:r>
              <a:rPr lang="de-DE" b="1" smtClean="0"/>
              <a:t>target groups they are trying to reach</a:t>
            </a:r>
            <a:r>
              <a:rPr lang="de-DE" smtClean="0"/>
              <a:t>. </a:t>
            </a:r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/>
          </a:p>
          <a:p>
            <a:endParaRPr lang="de-DE" smtClean="0"/>
          </a:p>
          <a:p>
            <a:endParaRPr lang="de-DE"/>
          </a:p>
          <a:p>
            <a:endParaRPr lang="de-DE" smtClean="0"/>
          </a:p>
          <a:p>
            <a:r>
              <a:rPr lang="de-DE" smtClean="0"/>
              <a:t>In </a:t>
            </a:r>
            <a:r>
              <a:rPr lang="de-DE"/>
              <a:t>preparation of the survey, we had to identify: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/>
              <a:t>Relevant social media platforms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/>
              <a:t>Common usage purposes for researchers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/>
              <a:t>Target groups to reach on social media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r>
              <a:rPr lang="de-DE" smtClean="0"/>
              <a:t>Focus on </a:t>
            </a:r>
            <a:r>
              <a:rPr lang="de-DE" b="1" smtClean="0"/>
              <a:t>researchers </a:t>
            </a:r>
            <a:r>
              <a:rPr lang="de-DE" smtClean="0"/>
              <a:t>from the </a:t>
            </a:r>
            <a:r>
              <a:rPr lang="de-DE" b="1" smtClean="0"/>
              <a:t>social sciences and economics</a:t>
            </a:r>
            <a:r>
              <a:rPr lang="de-DE" smtClean="0"/>
              <a:t>. Distribution mainly via national and international mailing lists. </a:t>
            </a:r>
            <a:endParaRPr lang="de-DE" b="1"/>
          </a:p>
        </p:txBody>
      </p:sp>
      <p:sp>
        <p:nvSpPr>
          <p:cNvPr id="4" name="Geschweifte Klammer rechts 3"/>
          <p:cNvSpPr/>
          <p:nvPr/>
        </p:nvSpPr>
        <p:spPr>
          <a:xfrm>
            <a:off x="5076056" y="4341297"/>
            <a:ext cx="288032" cy="792088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feld 7"/>
          <p:cNvSpPr txBox="1"/>
          <p:nvPr/>
        </p:nvSpPr>
        <p:spPr>
          <a:xfrm>
            <a:off x="5508104" y="4005064"/>
            <a:ext cx="3213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mtClean="0"/>
          </a:p>
          <a:p>
            <a:r>
              <a:rPr lang="de-DE" smtClean="0"/>
              <a:t>Previous *metrics survey (2017)</a:t>
            </a:r>
          </a:p>
          <a:p>
            <a:r>
              <a:rPr lang="de-DE" smtClean="0"/>
              <a:t>Group interviews w. researchers</a:t>
            </a:r>
          </a:p>
          <a:p>
            <a:r>
              <a:rPr lang="de-DE" smtClean="0"/>
              <a:t>Literature review</a:t>
            </a:r>
          </a:p>
        </p:txBody>
      </p:sp>
      <p:sp>
        <p:nvSpPr>
          <p:cNvPr id="6" name="Rechteck 5"/>
          <p:cNvSpPr/>
          <p:nvPr/>
        </p:nvSpPr>
        <p:spPr>
          <a:xfrm>
            <a:off x="323528" y="1391696"/>
            <a:ext cx="8398296" cy="936104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urvey icon design stock vector. Illustration of communication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433" y="2658891"/>
            <a:ext cx="922660" cy="113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/>
          <p:cNvSpPr txBox="1"/>
          <p:nvPr/>
        </p:nvSpPr>
        <p:spPr>
          <a:xfrm rot="16200000">
            <a:off x="6607937" y="4014034"/>
            <a:ext cx="5366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Survey icon from </a:t>
            </a:r>
            <a:r>
              <a:rPr lang="en-US" sz="1400">
                <a:hlinkClick r:id="rId4"/>
              </a:rPr>
              <a:t>https://icon-library.net/icon/survey-icon-free-17.html</a:t>
            </a:r>
            <a:endParaRPr lang="en-US" sz="1400"/>
          </a:p>
        </p:txBody>
      </p:sp>
      <p:grpSp>
        <p:nvGrpSpPr>
          <p:cNvPr id="9" name="Gruppieren 8"/>
          <p:cNvGrpSpPr/>
          <p:nvPr/>
        </p:nvGrpSpPr>
        <p:grpSpPr>
          <a:xfrm>
            <a:off x="3131840" y="2739866"/>
            <a:ext cx="1754149" cy="1049174"/>
            <a:chOff x="3636927" y="4986000"/>
            <a:chExt cx="2644203" cy="1682330"/>
          </a:xfrm>
        </p:grpSpPr>
        <p:pic>
          <p:nvPicPr>
            <p:cNvPr id="1028" name="Picture 4" descr="D:\Benutzer\Lemke Steffen\Pictures\Bilder für Präsentationen\teacher (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6927" y="4986000"/>
              <a:ext cx="1439130" cy="1439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D:\Benutzer\Lemke Steffen\Pictures\Bilder für Präsentationen\teacher (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636" y="5229200"/>
              <a:ext cx="1439130" cy="1439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D:\Benutzer\Lemke Steffen\Pictures\Bilder für Präsentationen\teacher (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2000" y="4986000"/>
              <a:ext cx="1439130" cy="1439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94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Survey - Demographics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39552" y="1412776"/>
            <a:ext cx="834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mtClean="0"/>
              <a:t>1,018 responses (~4% RoR) from 70 countries</a:t>
            </a:r>
            <a:endParaRPr lang="en-US" b="1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734654536"/>
              </p:ext>
            </p:extLst>
          </p:nvPr>
        </p:nvGraphicFramePr>
        <p:xfrm>
          <a:off x="401219" y="1916832"/>
          <a:ext cx="1992534" cy="414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380949274"/>
              </p:ext>
            </p:extLst>
          </p:nvPr>
        </p:nvGraphicFramePr>
        <p:xfrm>
          <a:off x="3555022" y="1916832"/>
          <a:ext cx="1992534" cy="414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927783092"/>
              </p:ext>
            </p:extLst>
          </p:nvPr>
        </p:nvGraphicFramePr>
        <p:xfrm>
          <a:off x="6658757" y="1916832"/>
          <a:ext cx="1992534" cy="414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17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Usage Purposes on Platforms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5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007" y="1248308"/>
            <a:ext cx="5410526" cy="521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724128" y="1444134"/>
            <a:ext cx="324035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smtClean="0"/>
              <a:t>Similar usage purposes on the six social networks, especially </a:t>
            </a:r>
            <a:r>
              <a:rPr lang="de-DE" sz="1600" i="1" smtClean="0"/>
              <a:t>Networking,</a:t>
            </a:r>
            <a:r>
              <a:rPr lang="de-DE" sz="1600" smtClean="0"/>
              <a:t> </a:t>
            </a:r>
            <a:r>
              <a:rPr lang="de-DE" sz="1600" i="1" smtClean="0"/>
              <a:t>Mainting a personal profile, Receiving updates/news, </a:t>
            </a:r>
            <a:r>
              <a:rPr lang="de-DE" sz="1600" smtClean="0"/>
              <a:t>and </a:t>
            </a:r>
            <a:r>
              <a:rPr lang="de-DE" sz="1600" i="1" smtClean="0"/>
              <a:t>self-promotion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i="1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smtClean="0"/>
              <a:t>Other platforms seem more specialized; or their true usage purposed might not have been represented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i="1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i="1" smtClean="0"/>
              <a:t>Twitter </a:t>
            </a:r>
            <a:r>
              <a:rPr lang="de-DE" sz="1600" smtClean="0"/>
              <a:t>seems particularly diverse in its use cases</a:t>
            </a:r>
            <a:endParaRPr lang="en-US" sz="1600" i="1"/>
          </a:p>
        </p:txBody>
      </p:sp>
      <p:sp>
        <p:nvSpPr>
          <p:cNvPr id="4" name="Rechteck 3"/>
          <p:cNvSpPr/>
          <p:nvPr/>
        </p:nvSpPr>
        <p:spPr>
          <a:xfrm>
            <a:off x="1259631" y="3351600"/>
            <a:ext cx="792089" cy="1008112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2108369" y="3351600"/>
            <a:ext cx="424800" cy="1008112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4644008" y="3351600"/>
            <a:ext cx="144016" cy="1008112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 flipH="1">
            <a:off x="1259630" y="4194000"/>
            <a:ext cx="4392489" cy="165600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/>
          <p:cNvSpPr txBox="1"/>
          <p:nvPr/>
        </p:nvSpPr>
        <p:spPr>
          <a:xfrm>
            <a:off x="403894" y="5744289"/>
            <a:ext cx="146706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smtClean="0"/>
              <a:t>0%  20%  60%  100%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2669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Target Groups on Platforms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6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1248308"/>
            <a:ext cx="5767584" cy="521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2426120" y="1484784"/>
            <a:ext cx="1098000" cy="1071216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2066120" y="2020392"/>
            <a:ext cx="360000" cy="175568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2066120" y="2556000"/>
            <a:ext cx="360000" cy="873000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>
          <a:xfrm>
            <a:off x="2066120" y="4288644"/>
            <a:ext cx="360000" cy="355588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hteck 12"/>
          <p:cNvSpPr/>
          <p:nvPr/>
        </p:nvSpPr>
        <p:spPr>
          <a:xfrm>
            <a:off x="4974920" y="2556000"/>
            <a:ext cx="360000" cy="684000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hteck 13"/>
          <p:cNvSpPr/>
          <p:nvPr/>
        </p:nvSpPr>
        <p:spPr>
          <a:xfrm>
            <a:off x="467545" y="1484784"/>
            <a:ext cx="1591120" cy="1071216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/>
        </p:nvSpPr>
        <p:spPr>
          <a:xfrm>
            <a:off x="467546" y="2562230"/>
            <a:ext cx="1591118" cy="2096808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hteck 15"/>
          <p:cNvSpPr/>
          <p:nvPr/>
        </p:nvSpPr>
        <p:spPr>
          <a:xfrm>
            <a:off x="4974920" y="3427200"/>
            <a:ext cx="360000" cy="684000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hteck 16"/>
          <p:cNvSpPr/>
          <p:nvPr/>
        </p:nvSpPr>
        <p:spPr>
          <a:xfrm>
            <a:off x="3524120" y="4464638"/>
            <a:ext cx="360000" cy="194400"/>
          </a:xfrm>
          <a:prstGeom prst="rect">
            <a:avLst/>
          </a:prstGeom>
          <a:noFill/>
          <a:ln>
            <a:solidFill>
              <a:srgbClr val="38A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feld 17"/>
          <p:cNvSpPr txBox="1"/>
          <p:nvPr/>
        </p:nvSpPr>
        <p:spPr>
          <a:xfrm>
            <a:off x="5724128" y="1444134"/>
            <a:ext cx="324035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smtClean="0"/>
              <a:t>Rough subdivision into two groups: services used heavily for (professional) outreach versus platforms where this is not the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smtClean="0"/>
              <a:t>Among the latter are several platforms on which many users do not seek to reach out to anyone; for others there is less focus on professional outreach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i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i="1" smtClean="0"/>
              <a:t>Facebook </a:t>
            </a:r>
            <a:r>
              <a:rPr lang="de-DE" sz="1600" smtClean="0"/>
              <a:t>stands out as the platform for communication with friends/family, </a:t>
            </a:r>
            <a:r>
              <a:rPr lang="de-DE" sz="1600" i="1" smtClean="0"/>
              <a:t>Twitter </a:t>
            </a:r>
            <a:r>
              <a:rPr lang="de-DE" sz="1600" smtClean="0"/>
              <a:t>for communication with the general public</a:t>
            </a:r>
            <a:endParaRPr lang="en-US" sz="1600" i="1"/>
          </a:p>
        </p:txBody>
      </p:sp>
      <p:sp>
        <p:nvSpPr>
          <p:cNvPr id="19" name="Rechteck 18"/>
          <p:cNvSpPr/>
          <p:nvPr/>
        </p:nvSpPr>
        <p:spPr>
          <a:xfrm>
            <a:off x="4248000" y="1484784"/>
            <a:ext cx="360000" cy="360000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4248000" y="1997184"/>
            <a:ext cx="726920" cy="198776"/>
          </a:xfrm>
          <a:prstGeom prst="rect">
            <a:avLst/>
          </a:prstGeom>
          <a:noFill/>
          <a:ln>
            <a:solidFill>
              <a:srgbClr val="FC6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feld 20"/>
          <p:cNvSpPr txBox="1"/>
          <p:nvPr/>
        </p:nvSpPr>
        <p:spPr>
          <a:xfrm>
            <a:off x="279376" y="6228759"/>
            <a:ext cx="146706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smtClean="0"/>
              <a:t>0%  20%  60%  100%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4092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9" grpId="0" animBg="1"/>
      <p:bldP spid="19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Conclusions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3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23529" y="1253073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smtClean="0"/>
              <a:t>We observed distinct clusters of platforms that behave similarly regarding communication goals they help researchers to fulfil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sz="1700" smtClean="0"/>
              <a:t>Step towards a framework guiding users of altmetrics towards their evidence-based aggregation and interpretation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sz="17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smtClean="0"/>
              <a:t>Findings might also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700"/>
              <a:t>h</a:t>
            </a:r>
            <a:r>
              <a:rPr lang="de-DE" sz="1700" smtClean="0"/>
              <a:t>elp to characterize scholarly information we can expect to find on different platforms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700" smtClean="0"/>
              <a:t>inform theory-building on altmetrics‘ meaning</a:t>
            </a:r>
            <a:endParaRPr lang="de-DE" sz="17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mtClean="0"/>
          </a:p>
          <a:p>
            <a:r>
              <a:rPr lang="de-DE" sz="1700" b="1" smtClean="0"/>
              <a:t>Outlook/limitations:</a:t>
            </a:r>
          </a:p>
          <a:p>
            <a:endParaRPr lang="de-DE" sz="1700" b="1"/>
          </a:p>
          <a:p>
            <a:r>
              <a:rPr lang="de-DE" sz="1700" smtClean="0"/>
              <a:t>We </a:t>
            </a:r>
            <a:r>
              <a:rPr lang="de-DE" sz="1700"/>
              <a:t>only </a:t>
            </a:r>
            <a:r>
              <a:rPr lang="de-DE" sz="1700" smtClean="0"/>
              <a:t>looked at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smtClean="0"/>
              <a:t>The </a:t>
            </a:r>
            <a:r>
              <a:rPr lang="en-US" sz="1700" i="1" dirty="0" smtClean="0"/>
              <a:t>source type</a:t>
            </a:r>
            <a:r>
              <a:rPr lang="en-US" sz="1700" dirty="0" smtClean="0"/>
              <a:t> </a:t>
            </a:r>
            <a:r>
              <a:rPr lang="en-US" sz="1700" smtClean="0"/>
              <a:t>of </a:t>
            </a:r>
            <a:r>
              <a:rPr lang="en-US" sz="1700" b="1" smtClean="0"/>
              <a:t>social media</a:t>
            </a:r>
            <a:r>
              <a:rPr lang="en-US" sz="1700" smtClean="0"/>
              <a:t>, </a:t>
            </a:r>
            <a:endParaRPr lang="en-US" sz="17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700" dirty="0" smtClean="0"/>
              <a:t>The </a:t>
            </a:r>
            <a:r>
              <a:rPr lang="de-DE" sz="1700" i="1" dirty="0" err="1" smtClean="0"/>
              <a:t>user</a:t>
            </a:r>
            <a:r>
              <a:rPr lang="de-DE" sz="1700" i="1" dirty="0" smtClean="0"/>
              <a:t> </a:t>
            </a:r>
            <a:r>
              <a:rPr lang="de-DE" sz="1700" i="1" dirty="0" err="1" smtClean="0"/>
              <a:t>group</a:t>
            </a:r>
            <a:r>
              <a:rPr lang="de-DE" sz="1700" dirty="0" smtClean="0"/>
              <a:t> </a:t>
            </a:r>
            <a:r>
              <a:rPr lang="de-DE" sz="1700" err="1" smtClean="0"/>
              <a:t>of</a:t>
            </a:r>
            <a:r>
              <a:rPr lang="de-DE" sz="1700" smtClean="0"/>
              <a:t> </a:t>
            </a:r>
            <a:r>
              <a:rPr lang="en-US" sz="1700" b="1" smtClean="0"/>
              <a:t>researchers</a:t>
            </a:r>
            <a:r>
              <a:rPr lang="en-US" sz="1700" smtClean="0"/>
              <a:t>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700" smtClean="0"/>
              <a:t>The </a:t>
            </a:r>
            <a:r>
              <a:rPr lang="de-DE" sz="1700" i="1" smtClean="0"/>
              <a:t>disciplines </a:t>
            </a:r>
            <a:r>
              <a:rPr lang="de-DE" sz="1700" b="1" smtClean="0"/>
              <a:t>economics</a:t>
            </a:r>
            <a:r>
              <a:rPr lang="de-DE" sz="1700" smtClean="0"/>
              <a:t> and </a:t>
            </a:r>
            <a:r>
              <a:rPr lang="de-DE" sz="1700" b="1" smtClean="0"/>
              <a:t>social sciences</a:t>
            </a:r>
            <a:r>
              <a:rPr lang="de-DE" sz="1700" smtClean="0"/>
              <a:t>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700" smtClean="0"/>
              <a:t>Similarities in </a:t>
            </a:r>
            <a:r>
              <a:rPr lang="de-DE" sz="1700" b="1" smtClean="0"/>
              <a:t>usage purposes </a:t>
            </a:r>
            <a:r>
              <a:rPr lang="de-DE" sz="1700" smtClean="0"/>
              <a:t>and </a:t>
            </a:r>
            <a:r>
              <a:rPr lang="de-DE" sz="1700" b="1" smtClean="0"/>
              <a:t>target groups</a:t>
            </a:r>
            <a:r>
              <a:rPr lang="de-DE" sz="1700" smtClean="0"/>
              <a:t>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sz="1700" smtClean="0"/>
          </a:p>
          <a:p>
            <a:r>
              <a:rPr lang="de-DE" sz="1700" smtClean="0"/>
              <a:t>so plenty of opportunities to enrich this work in progress-framework with additional input remain.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11567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4294967295"/>
          </p:nvPr>
        </p:nvSpPr>
        <p:spPr>
          <a:xfrm>
            <a:off x="457200" y="1916832"/>
            <a:ext cx="8229600" cy="3816424"/>
          </a:xfrm>
        </p:spPr>
        <p:txBody>
          <a:bodyPr/>
          <a:lstStyle/>
          <a:p>
            <a:pPr marL="0" lvl="0" indent="0" algn="ctr">
              <a:buNone/>
            </a:pPr>
            <a:r>
              <a:rPr lang="de-DE" smtClean="0">
                <a:solidFill>
                  <a:schemeClr val="tx1"/>
                </a:solidFill>
              </a:rPr>
              <a:t>Thank you very much!</a:t>
            </a:r>
            <a:endParaRPr lang="de-DE" dirty="0" smtClean="0"/>
          </a:p>
          <a:p>
            <a:pPr lvl="2"/>
            <a:endParaRPr lang="de-DE" smtClean="0"/>
          </a:p>
          <a:p>
            <a:pPr lvl="2"/>
            <a:endParaRPr lang="de-DE" dirty="0"/>
          </a:p>
          <a:p>
            <a:pPr lvl="2"/>
            <a:r>
              <a:rPr lang="de-DE" sz="2000" smtClean="0">
                <a:solidFill>
                  <a:schemeClr val="tx1"/>
                </a:solidFill>
              </a:rPr>
              <a:t>Email</a:t>
            </a:r>
            <a:r>
              <a:rPr lang="de-DE" sz="2000" dirty="0" smtClean="0">
                <a:solidFill>
                  <a:schemeClr val="tx1"/>
                </a:solidFill>
              </a:rPr>
              <a:t>: </a:t>
            </a:r>
            <a:r>
              <a:rPr lang="de-DE" sz="2000" dirty="0" smtClean="0">
                <a:solidFill>
                  <a:schemeClr val="tx1"/>
                </a:solidFill>
                <a:hlinkClick r:id="rId2"/>
              </a:rPr>
              <a:t>s.lemke@zbw.eu</a:t>
            </a:r>
            <a:endParaRPr lang="de-DE" sz="2000" dirty="0" smtClean="0">
              <a:solidFill>
                <a:schemeClr val="tx1"/>
              </a:solidFill>
            </a:endParaRPr>
          </a:p>
          <a:p>
            <a:pPr lvl="2"/>
            <a:r>
              <a:rPr lang="de-DE" sz="2000" dirty="0" smtClean="0">
                <a:solidFill>
                  <a:schemeClr val="tx1"/>
                </a:solidFill>
              </a:rPr>
              <a:t>Twitter</a:t>
            </a:r>
            <a:r>
              <a:rPr lang="de-DE" sz="2000" smtClean="0">
                <a:solidFill>
                  <a:schemeClr val="tx1"/>
                </a:solidFill>
              </a:rPr>
              <a:t>: @stl90 </a:t>
            </a:r>
            <a:endParaRPr lang="de-D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_final">
  <a:themeElements>
    <a:clrScheme name="metrics">
      <a:dk1>
        <a:sysClr val="windowText" lastClr="000000"/>
      </a:dk1>
      <a:lt1>
        <a:sysClr val="window" lastClr="FFFFFF"/>
      </a:lt1>
      <a:dk2>
        <a:srgbClr val="3D325E"/>
      </a:dk2>
      <a:lt2>
        <a:srgbClr val="EEECE1"/>
      </a:lt2>
      <a:accent1>
        <a:srgbClr val="449DD7"/>
      </a:accent1>
      <a:accent2>
        <a:srgbClr val="EC6236"/>
      </a:accent2>
      <a:accent3>
        <a:srgbClr val="9A9B9B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Präsentation_final</Template>
  <TotalTime>0</TotalTime>
  <Words>687</Words>
  <Application>Microsoft Office PowerPoint</Application>
  <PresentationFormat>Bildschirmpräsentation (4:3)</PresentationFormat>
  <Paragraphs>117</Paragraphs>
  <Slides>9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Präsentation_final</vt:lpstr>
      <vt:lpstr>Coping with Altmetrics‘ Heterogeneity A Survey on Social Media Platforms‘  Usage Purposes and Target Groups for Researchers</vt:lpstr>
      <vt:lpstr>The Problem</vt:lpstr>
      <vt:lpstr>How to deal with this?</vt:lpstr>
      <vt:lpstr>Our Approach</vt:lpstr>
      <vt:lpstr>Survey - Demographics</vt:lpstr>
      <vt:lpstr>Usage Purposes on Platforms</vt:lpstr>
      <vt:lpstr>Target Groups on Platforms</vt:lpstr>
      <vt:lpstr>Conclusions</vt:lpstr>
      <vt:lpstr>PowerPoint-Präsentation</vt:lpstr>
    </vt:vector>
  </TitlesOfParts>
  <Company>ZBW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Lemke</dc:creator>
  <cp:lastModifiedBy>Steffen Lemke</cp:lastModifiedBy>
  <cp:revision>241</cp:revision>
  <cp:lastPrinted>2017-09-15T12:21:54Z</cp:lastPrinted>
  <dcterms:created xsi:type="dcterms:W3CDTF">2017-08-28T15:22:44Z</dcterms:created>
  <dcterms:modified xsi:type="dcterms:W3CDTF">2019-08-29T14:57:23Z</dcterms:modified>
</cp:coreProperties>
</file>