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9827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49" autoAdjust="0"/>
    <p:restoredTop sz="86410"/>
  </p:normalViewPr>
  <p:slideViewPr>
    <p:cSldViewPr snapToGrid="0" showGuides="1">
      <p:cViewPr varScale="1">
        <p:scale>
          <a:sx n="71" d="100"/>
          <a:sy n="71" d="100"/>
        </p:scale>
        <p:origin x="2069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0229" y="4821238"/>
            <a:ext cx="7380000" cy="10440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noProof="0" dirty="0" err="1" smtClean="0"/>
              <a:t>Click</a:t>
            </a:r>
            <a:r>
              <a:rPr lang="es-ES" noProof="0" dirty="0" smtClean="0"/>
              <a:t> to </a:t>
            </a:r>
            <a:r>
              <a:rPr lang="es-ES" noProof="0" dirty="0" err="1" smtClean="0"/>
              <a:t>edit</a:t>
            </a:r>
            <a:r>
              <a:rPr lang="es-ES" noProof="0" dirty="0" smtClean="0"/>
              <a:t> Master </a:t>
            </a:r>
            <a:r>
              <a:rPr lang="es-ES" noProof="0" dirty="0" err="1" smtClean="0"/>
              <a:t>subtitle</a:t>
            </a:r>
            <a:r>
              <a:rPr lang="es-ES" noProof="0" dirty="0" smtClean="0"/>
              <a:t> </a:t>
            </a:r>
            <a:r>
              <a:rPr lang="es-ES" noProof="0" dirty="0" err="1" smtClean="0"/>
              <a:t>style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15694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57546" y="4104308"/>
            <a:ext cx="8139802" cy="17001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 Narrow" panose="020B0606020202030204" pitchFamily="34" charset="0"/>
              </a:defRPr>
            </a:lvl1pPr>
            <a:lvl2pPr marL="457200" indent="0">
              <a:buNone/>
              <a:defRPr sz="1400">
                <a:latin typeface="Arial Narrow" panose="020B0606020202030204" pitchFamily="34" charset="0"/>
              </a:defRPr>
            </a:lvl2pPr>
            <a:lvl3pPr marL="914400" indent="0">
              <a:buNone/>
              <a:defRPr sz="1400">
                <a:latin typeface="Arial Narrow" panose="020B0606020202030204" pitchFamily="34" charset="0"/>
              </a:defRPr>
            </a:lvl3pPr>
            <a:lvl4pPr marL="1371600" indent="0">
              <a:buNone/>
              <a:defRPr sz="1400">
                <a:latin typeface="Arial Narrow" panose="020B0606020202030204" pitchFamily="34" charset="0"/>
              </a:defRPr>
            </a:lvl4pPr>
            <a:lvl5pPr marL="1828800" indent="0">
              <a:buNone/>
              <a:defRPr sz="1400">
                <a:latin typeface="Arial Narrow" panose="020B0606020202030204" pitchFamily="34" charset="0"/>
              </a:defRPr>
            </a:lvl5pPr>
          </a:lstStyle>
          <a:p>
            <a:pPr lvl="0"/>
            <a:r>
              <a:rPr lang="es-ES" noProof="0" dirty="0" err="1" smtClean="0"/>
              <a:t>Click</a:t>
            </a:r>
            <a:r>
              <a:rPr lang="es-ES" noProof="0" dirty="0" smtClean="0"/>
              <a:t> to </a:t>
            </a:r>
            <a:r>
              <a:rPr lang="es-ES" noProof="0" dirty="0" err="1" smtClean="0"/>
              <a:t>edit</a:t>
            </a:r>
            <a:r>
              <a:rPr lang="es-ES" noProof="0" dirty="0" smtClean="0"/>
              <a:t> Master </a:t>
            </a:r>
            <a:r>
              <a:rPr lang="es-ES" noProof="0" dirty="0" err="1" smtClean="0"/>
              <a:t>text</a:t>
            </a:r>
            <a:r>
              <a:rPr lang="es-ES" noProof="0" dirty="0" smtClean="0"/>
              <a:t> </a:t>
            </a:r>
            <a:r>
              <a:rPr lang="es-ES" noProof="0" dirty="0" err="1" smtClean="0"/>
              <a:t>styles</a:t>
            </a:r>
            <a:endParaRPr lang="es-ES" noProof="0" dirty="0" smtClean="0"/>
          </a:p>
          <a:p>
            <a:pPr lvl="1"/>
            <a:r>
              <a:rPr lang="es-ES" noProof="0" dirty="0" err="1" smtClean="0"/>
              <a:t>Second</a:t>
            </a:r>
            <a:r>
              <a:rPr lang="es-ES" noProof="0" dirty="0" smtClean="0"/>
              <a:t> </a:t>
            </a:r>
            <a:r>
              <a:rPr lang="es-ES" noProof="0" dirty="0" err="1" smtClean="0"/>
              <a:t>level</a:t>
            </a:r>
            <a:endParaRPr lang="es-ES" noProof="0" dirty="0" smtClean="0"/>
          </a:p>
          <a:p>
            <a:pPr lvl="2"/>
            <a:r>
              <a:rPr lang="es-ES" noProof="0" dirty="0" err="1" smtClean="0"/>
              <a:t>Third</a:t>
            </a:r>
            <a:r>
              <a:rPr lang="es-ES" noProof="0" dirty="0" smtClean="0"/>
              <a:t> </a:t>
            </a:r>
            <a:r>
              <a:rPr lang="es-ES" noProof="0" dirty="0" err="1" smtClean="0"/>
              <a:t>level</a:t>
            </a:r>
            <a:endParaRPr lang="es-ES" noProof="0" dirty="0" smtClean="0"/>
          </a:p>
          <a:p>
            <a:pPr lvl="3"/>
            <a:r>
              <a:rPr lang="es-ES" noProof="0" dirty="0" err="1" smtClean="0"/>
              <a:t>Fourth</a:t>
            </a:r>
            <a:r>
              <a:rPr lang="es-ES" noProof="0" dirty="0" smtClean="0"/>
              <a:t> </a:t>
            </a:r>
            <a:r>
              <a:rPr lang="es-ES" noProof="0" dirty="0" err="1" smtClean="0"/>
              <a:t>level</a:t>
            </a:r>
            <a:endParaRPr lang="es-ES" noProof="0" dirty="0" smtClean="0"/>
          </a:p>
          <a:p>
            <a:pPr lvl="4"/>
            <a:r>
              <a:rPr lang="es-ES" noProof="0" dirty="0" err="1" smtClean="0"/>
              <a:t>Fifth</a:t>
            </a:r>
            <a:r>
              <a:rPr lang="es-ES" noProof="0" dirty="0" smtClean="0"/>
              <a:t> </a:t>
            </a:r>
            <a:r>
              <a:rPr lang="es-ES" noProof="0" dirty="0" err="1" smtClean="0"/>
              <a:t>level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371660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sa/4.0/" TargetMode="External"/><Relationship Id="rId3" Type="http://schemas.openxmlformats.org/officeDocument/2006/relationships/theme" Target="../theme/theme1.xml"/><Relationship Id="rId7" Type="http://schemas.openxmlformats.org/officeDocument/2006/relationships/hyperlink" Target="https://www.bubok.es/autores/SEFLIBROS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ef.es/" TargetMode="External"/><Relationship Id="rId5" Type="http://schemas.openxmlformats.org/officeDocument/2006/relationships/hyperlink" Target="https://doi.org/10.5281/zenodo.2798314" TargetMode="External"/><Relationship Id="rId4" Type="http://schemas.openxmlformats.org/officeDocument/2006/relationships/image" Target="../media/image1.gif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" y="133356"/>
            <a:ext cx="612000" cy="508675"/>
          </a:xfrm>
          <a:prstGeom prst="rect">
            <a:avLst/>
          </a:prstGeom>
        </p:spPr>
      </p:pic>
      <p:sp>
        <p:nvSpPr>
          <p:cNvPr id="8" name="TextBox 8"/>
          <p:cNvSpPr txBox="1"/>
          <p:nvPr userDrawn="1"/>
        </p:nvSpPr>
        <p:spPr>
          <a:xfrm>
            <a:off x="727493" y="41916"/>
            <a:ext cx="83362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72438" algn="r"/>
              </a:tabLst>
              <a:defRPr/>
            </a:pPr>
            <a:r>
              <a:rPr lang="es-ES" sz="1600" spc="140" dirty="0" smtClean="0">
                <a:solidFill>
                  <a:srgbClr val="2A9827"/>
                </a:solidFill>
                <a:latin typeface="Arial Narrow" pitchFamily="34" charset="0"/>
                <a:ea typeface="Tahoma" pitchFamily="34" charset="0"/>
                <a:cs typeface="Tahoma" pitchFamily="34" charset="0"/>
              </a:rPr>
              <a:t>SOCIEDAD ESPAÑOLA DE FITOPATOLOGÍA</a:t>
            </a:r>
            <a:r>
              <a:rPr kumimoji="0" lang="es-ES" sz="1600" b="0" i="0" u="none" strike="noStrike" kern="1200" cap="none" spc="140" normalizeH="0" baseline="0" noProof="0" dirty="0" smtClean="0">
                <a:ln>
                  <a:noFill/>
                </a:ln>
                <a:solidFill>
                  <a:srgbClr val="2A9827"/>
                </a:solidFill>
                <a:effectLst/>
                <a:uLnTx/>
                <a:uFillTx/>
                <a:latin typeface="Arial Narrow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kumimoji="0" lang="es-E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hlinkClick r:id="rId5"/>
              </a:rPr>
              <a:t>https://doi.org/10.5281/zenodo.2798314</a:t>
            </a:r>
            <a:endParaRPr kumimoji="0" lang="en-US" sz="900" b="0" i="0" u="none" strike="noStrike" kern="1200" cap="none" spc="140" normalizeH="0" baseline="0" noProof="0" dirty="0" smtClean="0">
              <a:ln>
                <a:noFill/>
              </a:ln>
              <a:solidFill>
                <a:srgbClr val="2A9827"/>
              </a:solidFill>
              <a:effectLst/>
              <a:uLnTx/>
              <a:uFillTx/>
              <a:latin typeface="Arial Narrow" pitchFamily="34" charset="0"/>
              <a:ea typeface="Tahoma" pitchFamily="34" charset="0"/>
              <a:cs typeface="Tahoma" pitchFamily="34" charset="0"/>
            </a:endParaRPr>
          </a:p>
          <a:p>
            <a:pPr algn="l"/>
            <a:endParaRPr lang="en-US" sz="1600" spc="140" dirty="0">
              <a:solidFill>
                <a:srgbClr val="2A9827"/>
              </a:solidFill>
              <a:latin typeface="Arial Narrow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TextBox 8">
            <a:hlinkClick r:id="rId6"/>
          </p:cNvPr>
          <p:cNvSpPr txBox="1"/>
          <p:nvPr userDrawn="1"/>
        </p:nvSpPr>
        <p:spPr>
          <a:xfrm>
            <a:off x="746207" y="242382"/>
            <a:ext cx="92044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50" noProof="0" dirty="0" smtClean="0">
                <a:solidFill>
                  <a:srgbClr val="2A9827"/>
                </a:solidFill>
              </a:rPr>
              <a:t>http://sef.es/</a:t>
            </a:r>
            <a:endParaRPr lang="es-ES" sz="1050" noProof="0" dirty="0">
              <a:solidFill>
                <a:srgbClr val="2A9827"/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1157859" y="6452790"/>
            <a:ext cx="6828282" cy="407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noProof="0" dirty="0" smtClean="0">
                <a:latin typeface="+mj-lt"/>
                <a:ea typeface="DejaVu Sans" panose="020B0603030804020204" pitchFamily="34" charset="0"/>
                <a:cs typeface="DejaVu Sans" panose="020B0603030804020204" pitchFamily="34" charset="0"/>
              </a:rPr>
              <a:t>Alfaro-Fernández, </a:t>
            </a:r>
            <a:r>
              <a:rPr lang="es-ES" sz="1000" baseline="0" noProof="0" dirty="0" smtClean="0">
                <a:latin typeface="+mj-lt"/>
                <a:ea typeface="DejaVu Sans" panose="020B0603030804020204" pitchFamily="34" charset="0"/>
                <a:cs typeface="DejaVu Sans" panose="020B0603030804020204" pitchFamily="34" charset="0"/>
              </a:rPr>
              <a:t>A &amp; MI Font. En: </a:t>
            </a:r>
            <a:r>
              <a:rPr lang="es-ES" sz="1000" noProof="0" dirty="0" smtClean="0">
                <a:latin typeface="+mj-lt"/>
                <a:ea typeface="DejaVu Sans" panose="020B0603030804020204" pitchFamily="34" charset="0"/>
                <a:cs typeface="DejaVu Sans" panose="020B0603030804020204" pitchFamily="34" charset="0"/>
              </a:rPr>
              <a:t>López et al. (eds.) 2018.</a:t>
            </a:r>
            <a:r>
              <a:rPr lang="es-ES" sz="1000" baseline="0" noProof="0" dirty="0" smtClean="0">
                <a:latin typeface="+mj-lt"/>
                <a:ea typeface="DejaVu Sans" panose="020B0603030804020204" pitchFamily="34" charset="0"/>
                <a:cs typeface="DejaVu Sans" panose="020B0603030804020204" pitchFamily="34" charset="0"/>
              </a:rPr>
              <a:t> Enfermedades de plantas causadas por bacterias. SEF-Bubok, España</a:t>
            </a:r>
          </a:p>
          <a:p>
            <a:r>
              <a:rPr lang="es-ES" sz="1050" noProof="0" dirty="0" smtClean="0">
                <a:latin typeface="+mj-lt"/>
                <a:ea typeface="DejaVu Sans" panose="020B0603030804020204" pitchFamily="34" charset="0"/>
                <a:cs typeface="DejaVu Sans" panose="020B0603030804020204" pitchFamily="34" charset="0"/>
              </a:rPr>
              <a:t>Copyright </a:t>
            </a:r>
            <a:r>
              <a:rPr lang="es-ES" sz="1050" noProof="0" dirty="0" smtClean="0">
                <a:latin typeface="Calibri Light" panose="020F0302020204030204" pitchFamily="34" charset="0"/>
                <a:ea typeface="DejaVu Sans" panose="020B0603030804020204" pitchFamily="34" charset="0"/>
                <a:cs typeface="DejaVu Sans" panose="020B0603030804020204" pitchFamily="34" charset="0"/>
              </a:rPr>
              <a:t>© 2018 Sociedad</a:t>
            </a:r>
            <a:r>
              <a:rPr lang="es-ES" sz="1050" baseline="0" noProof="0" dirty="0" smtClean="0">
                <a:latin typeface="Calibri Light" panose="020F0302020204030204" pitchFamily="34" charset="0"/>
                <a:ea typeface="DejaVu Sans" panose="020B0603030804020204" pitchFamily="34" charset="0"/>
                <a:cs typeface="DejaVu Sans" panose="020B0603030804020204" pitchFamily="34" charset="0"/>
              </a:rPr>
              <a:t> Española de Fitopatología</a:t>
            </a:r>
            <a:endParaRPr lang="es-ES" sz="1050" noProof="0" dirty="0">
              <a:latin typeface="+mj-lt"/>
              <a:ea typeface="DejaVu Sans" panose="020B0603030804020204" pitchFamily="34" charset="0"/>
              <a:cs typeface="DejaVu Sans" panose="020B0603030804020204" pitchFamily="34" charset="0"/>
            </a:endParaRPr>
          </a:p>
        </p:txBody>
      </p:sp>
      <p:sp>
        <p:nvSpPr>
          <p:cNvPr id="13" name="Rectangle 12">
            <a:hlinkClick r:id="rId7"/>
          </p:cNvPr>
          <p:cNvSpPr/>
          <p:nvPr userDrawn="1"/>
        </p:nvSpPr>
        <p:spPr>
          <a:xfrm>
            <a:off x="5505448" y="6639682"/>
            <a:ext cx="24160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sz="1000" dirty="0" smtClean="0">
                <a:latin typeface="+mj-lt"/>
              </a:rPr>
              <a:t>https://www.bubok.es/autores/SEFLIBROS</a:t>
            </a:r>
            <a:endParaRPr lang="en-GB" sz="1000" dirty="0">
              <a:latin typeface="+mj-lt"/>
            </a:endParaRPr>
          </a:p>
        </p:txBody>
      </p:sp>
      <p:pic>
        <p:nvPicPr>
          <p:cNvPr id="10" name="Picture 9">
            <a:hlinkClick r:id="rId8"/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5128" y="335601"/>
            <a:ext cx="504000" cy="17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907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714333" y="5347926"/>
            <a:ext cx="7715334" cy="717628"/>
          </a:xfrm>
        </p:spPr>
        <p:txBody>
          <a:bodyPr/>
          <a:lstStyle/>
          <a:p>
            <a:pPr algn="ctr"/>
            <a:r>
              <a:rPr lang="es-ES" b="1" dirty="0"/>
              <a:t>Figura </a:t>
            </a:r>
            <a:r>
              <a:rPr lang="es-ES" b="1" dirty="0" smtClean="0"/>
              <a:t>1.</a:t>
            </a:r>
            <a:r>
              <a:rPr lang="es-ES" dirty="0" smtClean="0"/>
              <a:t> Distribución </a:t>
            </a:r>
            <a:r>
              <a:rPr lang="es-ES" dirty="0"/>
              <a:t>mundial de </a:t>
            </a:r>
            <a:r>
              <a:rPr lang="es-ES" i="1" dirty="0" smtClean="0"/>
              <a:t>Spiroplasma citri</a:t>
            </a:r>
            <a:r>
              <a:rPr lang="es-ES" dirty="0" smtClean="0"/>
              <a:t>. Los símbolos indican </a:t>
            </a:r>
            <a:r>
              <a:rPr lang="es-ES" dirty="0"/>
              <a:t>presencia del </a:t>
            </a:r>
            <a:r>
              <a:rPr lang="es-ES" dirty="0" smtClean="0"/>
              <a:t>patógeno según </a:t>
            </a:r>
            <a:r>
              <a:rPr lang="es-ES" dirty="0"/>
              <a:t>registros de </a:t>
            </a:r>
            <a:r>
              <a:rPr lang="es-ES" dirty="0" smtClean="0"/>
              <a:t>detección: </a:t>
            </a:r>
            <a:r>
              <a:rPr lang="es-E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r>
              <a:rPr lang="es-ES" dirty="0" smtClean="0"/>
              <a:t>nacional</a:t>
            </a:r>
            <a:r>
              <a:rPr lang="es-ES" dirty="0"/>
              <a:t>, </a:t>
            </a:r>
            <a:r>
              <a:rPr lang="es-E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s-ES" dirty="0"/>
              <a:t> subnacional, </a:t>
            </a:r>
            <a:r>
              <a:rPr lang="es-ES" dirty="0" smtClean="0">
                <a:solidFill>
                  <a:srgbClr val="FF0000"/>
                </a:solidFill>
              </a:rPr>
              <a:t>▲</a:t>
            </a:r>
            <a:r>
              <a:rPr lang="es-ES" dirty="0" smtClean="0"/>
              <a:t>ocasional </a:t>
            </a:r>
            <a:r>
              <a:rPr lang="es-ES" dirty="0"/>
              <a:t>(EPPO 2017).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" y="1577667"/>
            <a:ext cx="9138508" cy="37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25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20862" y="4340506"/>
            <a:ext cx="3109192" cy="1747778"/>
          </a:xfrm>
        </p:spPr>
        <p:txBody>
          <a:bodyPr/>
          <a:lstStyle/>
          <a:p>
            <a:pPr algn="r"/>
            <a:r>
              <a:rPr lang="es-ES" b="1" dirty="0"/>
              <a:t>Figura </a:t>
            </a:r>
            <a:r>
              <a:rPr lang="es-ES" b="1" dirty="0" smtClean="0"/>
              <a:t>2.</a:t>
            </a:r>
            <a:r>
              <a:rPr lang="es-ES" dirty="0"/>
              <a:t> </a:t>
            </a:r>
            <a:r>
              <a:rPr lang="es-ES" dirty="0" smtClean="0"/>
              <a:t>Síntomas </a:t>
            </a:r>
            <a:r>
              <a:rPr lang="es-ES" dirty="0"/>
              <a:t>de </a:t>
            </a:r>
            <a:r>
              <a:rPr lang="es-ES" i="1" dirty="0"/>
              <a:t>stubborn </a:t>
            </a:r>
            <a:r>
              <a:rPr lang="es-ES" dirty="0"/>
              <a:t>observados en </a:t>
            </a:r>
            <a:r>
              <a:rPr lang="es-ES" dirty="0" smtClean="0"/>
              <a:t>cítricos españoles. </a:t>
            </a:r>
            <a:r>
              <a:rPr lang="es-ES" b="1" dirty="0"/>
              <a:t>A,</a:t>
            </a:r>
            <a:r>
              <a:rPr lang="es-ES" dirty="0"/>
              <a:t> Menor desarrollo </a:t>
            </a:r>
            <a:r>
              <a:rPr lang="es-ES" dirty="0" smtClean="0"/>
              <a:t>de la </a:t>
            </a:r>
            <a:r>
              <a:rPr lang="es-ES" dirty="0"/>
              <a:t>planta; </a:t>
            </a:r>
            <a:r>
              <a:rPr lang="es-ES" b="1" dirty="0"/>
              <a:t>B,</a:t>
            </a:r>
            <a:r>
              <a:rPr lang="es-ES" dirty="0"/>
              <a:t> </a:t>
            </a:r>
            <a:r>
              <a:rPr lang="es-ES"/>
              <a:t>Hojas </a:t>
            </a:r>
            <a:r>
              <a:rPr lang="es-ES" smtClean="0"/>
              <a:t>más </a:t>
            </a:r>
            <a:r>
              <a:rPr lang="es-ES" dirty="0" smtClean="0"/>
              <a:t>pequeñas, </a:t>
            </a:r>
            <a:r>
              <a:rPr lang="es-ES" dirty="0"/>
              <a:t>acortamiento de entrenudos y </a:t>
            </a:r>
            <a:r>
              <a:rPr lang="es-ES" dirty="0" smtClean="0"/>
              <a:t>proliferación </a:t>
            </a:r>
            <a:r>
              <a:rPr lang="es-ES" dirty="0"/>
              <a:t>de brotes axilares</a:t>
            </a:r>
            <a:r>
              <a:rPr lang="es-ES" dirty="0" smtClean="0"/>
              <a:t>; </a:t>
            </a:r>
            <a:r>
              <a:rPr lang="es-ES" b="1" dirty="0" smtClean="0"/>
              <a:t>C</a:t>
            </a:r>
            <a:r>
              <a:rPr lang="es-ES" b="1" dirty="0"/>
              <a:t>,</a:t>
            </a:r>
            <a:r>
              <a:rPr lang="es-ES" dirty="0" smtClean="0"/>
              <a:t> </a:t>
            </a:r>
            <a:r>
              <a:rPr lang="es-ES"/>
              <a:t>Hojas </a:t>
            </a:r>
            <a:r>
              <a:rPr lang="es-ES" smtClean="0"/>
              <a:t>más </a:t>
            </a:r>
            <a:r>
              <a:rPr lang="es-ES" dirty="0" smtClean="0"/>
              <a:t>pequeñas </a:t>
            </a:r>
            <a:r>
              <a:rPr lang="es-ES" dirty="0"/>
              <a:t>y acortamiento de entrenudos; </a:t>
            </a:r>
            <a:r>
              <a:rPr lang="es-ES" b="1" dirty="0"/>
              <a:t>D,</a:t>
            </a:r>
            <a:r>
              <a:rPr lang="es-ES" dirty="0"/>
              <a:t> </a:t>
            </a:r>
            <a:r>
              <a:rPr lang="es-ES" dirty="0" smtClean="0"/>
              <a:t>Floración </a:t>
            </a:r>
            <a:r>
              <a:rPr lang="es-ES" dirty="0"/>
              <a:t>fuera de </a:t>
            </a:r>
            <a:r>
              <a:rPr lang="es-ES" dirty="0" smtClean="0"/>
              <a:t>época, hoja cóncava </a:t>
            </a:r>
            <a:r>
              <a:rPr lang="es-ES" dirty="0"/>
              <a:t>con extremos redondeados y aspecto </a:t>
            </a:r>
            <a:r>
              <a:rPr lang="es-ES" dirty="0" smtClean="0"/>
              <a:t>coriáceo; </a:t>
            </a:r>
            <a:r>
              <a:rPr lang="es-ES" b="1" dirty="0"/>
              <a:t>E,</a:t>
            </a:r>
            <a:r>
              <a:rPr lang="es-ES" dirty="0"/>
              <a:t> Hojas con clorosis. (Fotos</a:t>
            </a:r>
            <a:r>
              <a:rPr lang="es-ES" dirty="0" smtClean="0"/>
              <a:t>: A</a:t>
            </a:r>
            <a:r>
              <a:rPr lang="es-ES" dirty="0"/>
              <a:t>. Alfaro </a:t>
            </a:r>
            <a:r>
              <a:rPr lang="es-ES" dirty="0" smtClean="0"/>
              <a:t>García </a:t>
            </a:r>
            <a:r>
              <a:rPr lang="es-ES" dirty="0"/>
              <a:t>y P. Abad Campos. UPV, Valencia).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5"/>
          <a:stretch/>
        </p:blipFill>
        <p:spPr>
          <a:xfrm>
            <a:off x="3630053" y="729465"/>
            <a:ext cx="5239245" cy="5780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41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4050" y="5241960"/>
            <a:ext cx="82759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Figura 3. </a:t>
            </a:r>
            <a:r>
              <a:rPr lang="es-ES" sz="1400" i="1" dirty="0">
                <a:latin typeface="Arial Narrow" panose="020B0606020202030204" pitchFamily="34" charset="0"/>
              </a:rPr>
              <a:t>Spiroplasma citri </a:t>
            </a:r>
            <a:r>
              <a:rPr lang="es-ES" sz="1400" dirty="0">
                <a:latin typeface="Arial Narrow" panose="020B0606020202030204" pitchFamily="34" charset="0"/>
              </a:rPr>
              <a:t>observado mediante </a:t>
            </a:r>
            <a:r>
              <a:rPr lang="es-ES" sz="1400" dirty="0" smtClean="0">
                <a:latin typeface="Arial Narrow" panose="020B0606020202030204" pitchFamily="34" charset="0"/>
              </a:rPr>
              <a:t> microscopia electrónica </a:t>
            </a:r>
            <a:r>
              <a:rPr lang="es-ES" sz="1400" dirty="0">
                <a:latin typeface="Arial Narrow" panose="020B0606020202030204" pitchFamily="34" charset="0"/>
              </a:rPr>
              <a:t>de </a:t>
            </a:r>
            <a:r>
              <a:rPr lang="es-ES" sz="1400" dirty="0" smtClean="0">
                <a:latin typeface="Arial Narrow" panose="020B0606020202030204" pitchFamily="34" charset="0"/>
              </a:rPr>
              <a:t>transmisión. (</a:t>
            </a:r>
            <a:r>
              <a:rPr lang="es-ES" sz="1400" dirty="0">
                <a:latin typeface="Arial Narrow" panose="020B0606020202030204" pitchFamily="34" charset="0"/>
              </a:rPr>
              <a:t>Foto: C. </a:t>
            </a:r>
            <a:r>
              <a:rPr lang="es-ES" sz="1400" dirty="0" smtClean="0">
                <a:latin typeface="Arial Narrow" panose="020B0606020202030204" pitchFamily="34" charset="0"/>
              </a:rPr>
              <a:t>Jordá. </a:t>
            </a:r>
            <a:r>
              <a:rPr lang="es-ES" sz="1400" dirty="0">
                <a:latin typeface="Arial Narrow" panose="020B0606020202030204" pitchFamily="34" charset="0"/>
              </a:rPr>
              <a:t>UPV. Valencia).</a:t>
            </a:r>
            <a:endParaRPr lang="es-ES" sz="1400" dirty="0" smtClean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9442"/>
            <a:ext cx="9144000" cy="3439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14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</TotalTime>
  <Words>138</Words>
  <Application>Microsoft Office PowerPoint</Application>
  <PresentationFormat>On-screen Show (4:3)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Arial Narrow</vt:lpstr>
      <vt:lpstr>Calibri</vt:lpstr>
      <vt:lpstr>Calibri Light</vt:lpstr>
      <vt:lpstr>DejaVu Sans</vt:lpstr>
      <vt:lpstr>Tahoma</vt:lpstr>
      <vt:lpstr>Times New Roman</vt:lpstr>
      <vt:lpstr>Custom Design</vt:lpstr>
      <vt:lpstr>PowerPoint Presentation</vt:lpstr>
      <vt:lpstr>PowerPoint Presentation</vt:lpstr>
      <vt:lpstr>PowerPoint Presentation</vt:lpstr>
    </vt:vector>
  </TitlesOfParts>
  <Company>Universidad Pública de Navarra-Nafarroako Unibertsitate Publikoa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Jesus Murillo</dc:creator>
  <cp:lastModifiedBy>Jesus Murillo</cp:lastModifiedBy>
  <cp:revision>92</cp:revision>
  <dcterms:created xsi:type="dcterms:W3CDTF">2018-10-16T18:31:59Z</dcterms:created>
  <dcterms:modified xsi:type="dcterms:W3CDTF">2019-05-22T10:42:24Z</dcterms:modified>
</cp:coreProperties>
</file>