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6" r:id="rId2"/>
    <p:sldId id="257" r:id="rId3"/>
    <p:sldId id="258" r:id="rId4"/>
    <p:sldId id="259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982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49" autoAdjust="0"/>
    <p:restoredTop sz="86410"/>
  </p:normalViewPr>
  <p:slideViewPr>
    <p:cSldViewPr snapToGrid="0" showGuides="1">
      <p:cViewPr varScale="1">
        <p:scale>
          <a:sx n="71" d="100"/>
          <a:sy n="71" d="100"/>
        </p:scale>
        <p:origin x="2069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0229" y="4821238"/>
            <a:ext cx="7380000" cy="10440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noProof="0" dirty="0" err="1" smtClean="0"/>
              <a:t>Click</a:t>
            </a:r>
            <a:r>
              <a:rPr lang="es-ES" noProof="0" dirty="0" smtClean="0"/>
              <a:t> to </a:t>
            </a:r>
            <a:r>
              <a:rPr lang="es-ES" noProof="0" dirty="0" err="1" smtClean="0"/>
              <a:t>edit</a:t>
            </a:r>
            <a:r>
              <a:rPr lang="es-ES" noProof="0" dirty="0" smtClean="0"/>
              <a:t> Master </a:t>
            </a:r>
            <a:r>
              <a:rPr lang="es-ES" noProof="0" dirty="0" err="1" smtClean="0"/>
              <a:t>subtitle</a:t>
            </a:r>
            <a:r>
              <a:rPr lang="es-ES" noProof="0" dirty="0" smtClean="0"/>
              <a:t> </a:t>
            </a:r>
            <a:r>
              <a:rPr lang="es-ES" noProof="0" dirty="0" err="1" smtClean="0"/>
              <a:t>style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15694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546" y="4104308"/>
            <a:ext cx="8139802" cy="17001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 Narrow" panose="020B0606020202030204" pitchFamily="34" charset="0"/>
              </a:defRPr>
            </a:lvl1pPr>
            <a:lvl2pPr marL="457200" indent="0">
              <a:buNone/>
              <a:defRPr sz="1400">
                <a:latin typeface="Arial Narrow" panose="020B0606020202030204" pitchFamily="34" charset="0"/>
              </a:defRPr>
            </a:lvl2pPr>
            <a:lvl3pPr marL="914400" indent="0">
              <a:buNone/>
              <a:defRPr sz="1400">
                <a:latin typeface="Arial Narrow" panose="020B0606020202030204" pitchFamily="34" charset="0"/>
              </a:defRPr>
            </a:lvl3pPr>
            <a:lvl4pPr marL="1371600" indent="0">
              <a:buNone/>
              <a:defRPr sz="1400">
                <a:latin typeface="Arial Narrow" panose="020B0606020202030204" pitchFamily="34" charset="0"/>
              </a:defRPr>
            </a:lvl4pPr>
            <a:lvl5pPr marL="1828800" indent="0">
              <a:buNone/>
              <a:defRPr sz="1400">
                <a:latin typeface="Arial Narrow" panose="020B0606020202030204" pitchFamily="34" charset="0"/>
              </a:defRPr>
            </a:lvl5pPr>
          </a:lstStyle>
          <a:p>
            <a:pPr lvl="0"/>
            <a:r>
              <a:rPr lang="es-ES" noProof="0" dirty="0" err="1" smtClean="0"/>
              <a:t>Click</a:t>
            </a:r>
            <a:r>
              <a:rPr lang="es-ES" noProof="0" dirty="0" smtClean="0"/>
              <a:t> to </a:t>
            </a:r>
            <a:r>
              <a:rPr lang="es-ES" noProof="0" dirty="0" err="1" smtClean="0"/>
              <a:t>edit</a:t>
            </a:r>
            <a:r>
              <a:rPr lang="es-ES" noProof="0" dirty="0" smtClean="0"/>
              <a:t> Master </a:t>
            </a:r>
            <a:r>
              <a:rPr lang="es-ES" noProof="0" dirty="0" err="1" smtClean="0"/>
              <a:t>text</a:t>
            </a:r>
            <a:r>
              <a:rPr lang="es-ES" noProof="0" dirty="0" smtClean="0"/>
              <a:t> </a:t>
            </a:r>
            <a:r>
              <a:rPr lang="es-ES" noProof="0" dirty="0" err="1" smtClean="0"/>
              <a:t>styles</a:t>
            </a:r>
            <a:endParaRPr lang="es-ES" noProof="0" dirty="0" smtClean="0"/>
          </a:p>
          <a:p>
            <a:pPr lvl="1"/>
            <a:r>
              <a:rPr lang="es-ES" noProof="0" dirty="0" err="1" smtClean="0"/>
              <a:t>Second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 smtClean="0"/>
          </a:p>
          <a:p>
            <a:pPr lvl="2"/>
            <a:r>
              <a:rPr lang="es-ES" noProof="0" dirty="0" err="1" smtClean="0"/>
              <a:t>Third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 smtClean="0"/>
          </a:p>
          <a:p>
            <a:pPr lvl="3"/>
            <a:r>
              <a:rPr lang="es-ES" noProof="0" dirty="0" err="1" smtClean="0"/>
              <a:t>Fourth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 smtClean="0"/>
          </a:p>
          <a:p>
            <a:pPr lvl="4"/>
            <a:r>
              <a:rPr lang="es-ES" noProof="0" dirty="0" err="1" smtClean="0"/>
              <a:t>Fifth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37166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4.0/" TargetMode="External"/><Relationship Id="rId3" Type="http://schemas.openxmlformats.org/officeDocument/2006/relationships/theme" Target="../theme/theme1.xml"/><Relationship Id="rId7" Type="http://schemas.openxmlformats.org/officeDocument/2006/relationships/hyperlink" Target="https://www.bubok.es/autores/SEFLIBROS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ef.es/" TargetMode="External"/><Relationship Id="rId5" Type="http://schemas.openxmlformats.org/officeDocument/2006/relationships/hyperlink" Target="https://doi.org/10.5281/zenodo.2798314" TargetMode="External"/><Relationship Id="rId4" Type="http://schemas.openxmlformats.org/officeDocument/2006/relationships/image" Target="../media/image1.gif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133356"/>
            <a:ext cx="612000" cy="508675"/>
          </a:xfrm>
          <a:prstGeom prst="rect">
            <a:avLst/>
          </a:prstGeom>
        </p:spPr>
      </p:pic>
      <p:sp>
        <p:nvSpPr>
          <p:cNvPr id="8" name="TextBox 8"/>
          <p:cNvSpPr txBox="1"/>
          <p:nvPr userDrawn="1"/>
        </p:nvSpPr>
        <p:spPr>
          <a:xfrm>
            <a:off x="727493" y="41916"/>
            <a:ext cx="83362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72438" algn="r"/>
              </a:tabLst>
              <a:defRPr/>
            </a:pPr>
            <a:r>
              <a:rPr lang="es-ES" sz="1600" spc="140" dirty="0" smtClean="0">
                <a:solidFill>
                  <a:srgbClr val="2A9827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SOCIEDAD ESPAÑOLA DE FITOPATOLOGÍA</a:t>
            </a:r>
            <a:r>
              <a:rPr kumimoji="0" lang="es-ES" sz="1600" b="0" i="0" u="none" strike="noStrike" kern="1200" cap="none" spc="140" normalizeH="0" baseline="0" noProof="0" dirty="0" smtClean="0">
                <a:ln>
                  <a:noFill/>
                </a:ln>
                <a:solidFill>
                  <a:srgbClr val="2A9827"/>
                </a:solidFill>
                <a:effectLst/>
                <a:uLnTx/>
                <a:uFillTx/>
                <a:latin typeface="Arial Narrow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hlinkClick r:id="rId5"/>
              </a:rPr>
              <a:t>https://doi.org/10.5281/zenodo.2798314</a:t>
            </a:r>
            <a:endParaRPr kumimoji="0" lang="en-US" sz="900" b="0" i="0" u="none" strike="noStrike" kern="1200" cap="none" spc="140" normalizeH="0" baseline="0" noProof="0" dirty="0" smtClean="0">
              <a:ln>
                <a:noFill/>
              </a:ln>
              <a:solidFill>
                <a:srgbClr val="2A9827"/>
              </a:solidFill>
              <a:effectLst/>
              <a:uLnTx/>
              <a:uFillTx/>
              <a:latin typeface="Arial Narrow" pitchFamily="34" charset="0"/>
              <a:ea typeface="Tahoma" pitchFamily="34" charset="0"/>
              <a:cs typeface="Tahoma" pitchFamily="34" charset="0"/>
            </a:endParaRPr>
          </a:p>
          <a:p>
            <a:pPr algn="l"/>
            <a:endParaRPr lang="en-US" sz="1600" spc="140" dirty="0">
              <a:solidFill>
                <a:srgbClr val="2A9827"/>
              </a:solidFill>
              <a:latin typeface="Arial Narrow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>
            <a:hlinkClick r:id="rId6"/>
          </p:cNvPr>
          <p:cNvSpPr txBox="1"/>
          <p:nvPr userDrawn="1"/>
        </p:nvSpPr>
        <p:spPr>
          <a:xfrm>
            <a:off x="746207" y="242382"/>
            <a:ext cx="92044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50" noProof="0" dirty="0" smtClean="0">
                <a:solidFill>
                  <a:srgbClr val="2A9827"/>
                </a:solidFill>
              </a:rPr>
              <a:t>http://sef.es/</a:t>
            </a:r>
            <a:endParaRPr lang="es-ES" sz="1050" noProof="0" dirty="0">
              <a:solidFill>
                <a:srgbClr val="2A9827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449376" y="6443265"/>
            <a:ext cx="8245248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noProof="0" dirty="0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López,</a:t>
            </a:r>
            <a:r>
              <a:rPr lang="es-ES" sz="1000" baseline="0" noProof="0" dirty="0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 MM, MA </a:t>
            </a:r>
            <a:r>
              <a:rPr lang="es-ES" sz="1000" baseline="0" noProof="0" dirty="0" err="1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Cambra</a:t>
            </a:r>
            <a:r>
              <a:rPr lang="es-ES" sz="1000" baseline="0" noProof="0" dirty="0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, A P</a:t>
            </a:r>
            <a:r>
              <a:rPr lang="es-ES" sz="1000" noProof="0" dirty="0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alacio-Bielsa, </a:t>
            </a:r>
            <a:r>
              <a:rPr lang="es-ES" sz="1000" baseline="0" noProof="0" dirty="0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&amp; E Montesinos. En: </a:t>
            </a:r>
            <a:r>
              <a:rPr lang="es-ES" sz="1000" noProof="0" dirty="0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López et al. (eds.) 2018.</a:t>
            </a:r>
            <a:r>
              <a:rPr lang="es-ES" sz="1000" baseline="0" noProof="0" dirty="0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 Enfermedades de plantas causadas por bacterias. SEF-Bubok, España</a:t>
            </a:r>
          </a:p>
          <a:p>
            <a:r>
              <a:rPr lang="es-ES" sz="1050" noProof="0" dirty="0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Copyright </a:t>
            </a:r>
            <a:r>
              <a:rPr lang="es-ES" sz="1050" noProof="0" dirty="0" smtClean="0">
                <a:latin typeface="Calibri Light" panose="020F0302020204030204" pitchFamily="34" charset="0"/>
                <a:ea typeface="DejaVu Sans" panose="020B0603030804020204" pitchFamily="34" charset="0"/>
                <a:cs typeface="DejaVu Sans" panose="020B0603030804020204" pitchFamily="34" charset="0"/>
              </a:rPr>
              <a:t>© 2018 Sociedad</a:t>
            </a:r>
            <a:r>
              <a:rPr lang="es-ES" sz="1050" baseline="0" noProof="0" dirty="0" smtClean="0">
                <a:latin typeface="Calibri Light" panose="020F0302020204030204" pitchFamily="34" charset="0"/>
                <a:ea typeface="DejaVu Sans" panose="020B0603030804020204" pitchFamily="34" charset="0"/>
                <a:cs typeface="DejaVu Sans" panose="020B0603030804020204" pitchFamily="34" charset="0"/>
              </a:rPr>
              <a:t> Española de Fitopatología</a:t>
            </a:r>
            <a:endParaRPr lang="es-ES" sz="1050" noProof="0" dirty="0">
              <a:latin typeface="+mj-lt"/>
              <a:ea typeface="DejaVu Sans" panose="020B0603030804020204" pitchFamily="34" charset="0"/>
              <a:cs typeface="DejaVu Sans" panose="020B0603030804020204" pitchFamily="34" charset="0"/>
            </a:endParaRPr>
          </a:p>
        </p:txBody>
      </p:sp>
      <p:sp>
        <p:nvSpPr>
          <p:cNvPr id="13" name="Rectangle 12">
            <a:hlinkClick r:id="rId7"/>
          </p:cNvPr>
          <p:cNvSpPr/>
          <p:nvPr userDrawn="1"/>
        </p:nvSpPr>
        <p:spPr>
          <a:xfrm>
            <a:off x="6226425" y="6610472"/>
            <a:ext cx="24160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000" dirty="0" smtClean="0">
                <a:latin typeface="+mj-lt"/>
              </a:rPr>
              <a:t>https://www.bubok.es/autores/SEFLIBROS</a:t>
            </a:r>
            <a:endParaRPr lang="en-GB" sz="1000" dirty="0">
              <a:latin typeface="+mj-lt"/>
            </a:endParaRPr>
          </a:p>
        </p:txBody>
      </p:sp>
      <p:pic>
        <p:nvPicPr>
          <p:cNvPr id="11" name="Picture 10">
            <a:hlinkClick r:id="rId8"/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128" y="335601"/>
            <a:ext cx="504000" cy="1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07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6247" y="5343284"/>
            <a:ext cx="85515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>
                <a:latin typeface="Arial Narrow" panose="020B0606020202030204" pitchFamily="34" charset="0"/>
              </a:rPr>
              <a:t>Figura 1.</a:t>
            </a:r>
            <a:r>
              <a:rPr lang="es-ES" sz="1400" dirty="0">
                <a:latin typeface="Arial Narrow" panose="020B0606020202030204" pitchFamily="34" charset="0"/>
              </a:rPr>
              <a:t> </a:t>
            </a:r>
            <a:r>
              <a:rPr lang="es-ES" sz="1400" dirty="0" smtClean="0"/>
              <a:t>Distribución </a:t>
            </a:r>
            <a:r>
              <a:rPr lang="es-ES" sz="1400" dirty="0"/>
              <a:t>mundial de </a:t>
            </a:r>
            <a:r>
              <a:rPr lang="es-ES" sz="1400" i="1" dirty="0"/>
              <a:t>Erwinia amylovora</a:t>
            </a:r>
            <a:r>
              <a:rPr lang="es-ES" sz="1400" dirty="0"/>
              <a:t>. Los </a:t>
            </a:r>
            <a:r>
              <a:rPr lang="es-ES" sz="1400" dirty="0" smtClean="0"/>
              <a:t>símbolos </a:t>
            </a:r>
            <a:r>
              <a:rPr lang="es-ES" sz="1400" dirty="0"/>
              <a:t>indican presencia del </a:t>
            </a:r>
            <a:r>
              <a:rPr lang="es-ES" sz="1400" dirty="0" smtClean="0"/>
              <a:t>patógeno según </a:t>
            </a:r>
            <a:r>
              <a:rPr lang="es-ES" sz="1400" dirty="0"/>
              <a:t>registros de </a:t>
            </a:r>
            <a:r>
              <a:rPr lang="es-ES" sz="1400" dirty="0" smtClean="0"/>
              <a:t>detección: </a:t>
            </a:r>
            <a:r>
              <a:rPr lang="es-ES" sz="1400" dirty="0">
                <a:solidFill>
                  <a:srgbClr val="FF0000"/>
                </a:solidFill>
              </a:rPr>
              <a:t>●</a:t>
            </a:r>
            <a:r>
              <a:rPr lang="es-ES" sz="1400" dirty="0"/>
              <a:t> nacional,</a:t>
            </a:r>
            <a:r>
              <a:rPr lang="es-ES" sz="1400" dirty="0">
                <a:solidFill>
                  <a:srgbClr val="FF0000"/>
                </a:solidFill>
              </a:rPr>
              <a:t> +</a:t>
            </a:r>
            <a:r>
              <a:rPr lang="es-ES" sz="1400" dirty="0"/>
              <a:t> subnacional, </a:t>
            </a:r>
            <a:r>
              <a:rPr lang="es-ES" sz="1400" dirty="0">
                <a:solidFill>
                  <a:srgbClr val="FF0000"/>
                </a:solidFill>
              </a:rPr>
              <a:t>▲</a:t>
            </a:r>
            <a:r>
              <a:rPr lang="es-ES" sz="1400" dirty="0"/>
              <a:t> ocasional (EPPO 2017).</a:t>
            </a:r>
            <a:endParaRPr lang="es-ES" sz="1400" dirty="0">
              <a:latin typeface="Arial Narrow" panose="020B0606020202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2533"/>
            <a:ext cx="9144000" cy="379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76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7812" y="5690747"/>
            <a:ext cx="8749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 smtClean="0">
                <a:latin typeface="Arial Narrow" panose="020B0606020202030204" pitchFamily="34" charset="0"/>
              </a:rPr>
              <a:t>Figura </a:t>
            </a:r>
            <a:r>
              <a:rPr lang="es-ES" sz="1400" b="1" dirty="0">
                <a:latin typeface="Arial Narrow" panose="020B0606020202030204" pitchFamily="34" charset="0"/>
              </a:rPr>
              <a:t>2.</a:t>
            </a:r>
            <a:r>
              <a:rPr lang="es-ES" sz="1400" dirty="0">
                <a:latin typeface="Arial Narrow" panose="020B0606020202030204" pitchFamily="34" charset="0"/>
              </a:rPr>
              <a:t> Síntomas de fuego bacteriano en peral. </a:t>
            </a:r>
            <a:r>
              <a:rPr lang="es-ES" sz="1400" b="1" dirty="0" smtClean="0">
                <a:latin typeface="Arial Narrow" panose="020B0606020202030204" pitchFamily="34" charset="0"/>
              </a:rPr>
              <a:t>A,</a:t>
            </a:r>
            <a:r>
              <a:rPr lang="es-ES" sz="1400" dirty="0" smtClean="0">
                <a:latin typeface="Arial Narrow" panose="020B0606020202030204" pitchFamily="34" charset="0"/>
              </a:rPr>
              <a:t> </a:t>
            </a:r>
            <a:r>
              <a:rPr lang="es-ES" sz="1400" dirty="0">
                <a:latin typeface="Arial Narrow" panose="020B0606020202030204" pitchFamily="34" charset="0"/>
              </a:rPr>
              <a:t>Brote necrosado con forma de cayado </a:t>
            </a:r>
            <a:r>
              <a:rPr lang="es-ES" sz="1400" dirty="0" smtClean="0">
                <a:latin typeface="Arial Narrow" panose="020B0606020202030204" pitchFamily="34" charset="0"/>
              </a:rPr>
              <a:t>de </a:t>
            </a:r>
            <a:r>
              <a:rPr lang="es-ES" sz="1400" dirty="0">
                <a:latin typeface="Arial Narrow" panose="020B0606020202030204" pitchFamily="34" charset="0"/>
              </a:rPr>
              <a:t>pastor; </a:t>
            </a:r>
            <a:r>
              <a:rPr lang="es-ES" sz="1400" b="1" dirty="0" smtClean="0">
                <a:latin typeface="Arial Narrow" panose="020B0606020202030204" pitchFamily="34" charset="0"/>
              </a:rPr>
              <a:t>B,</a:t>
            </a:r>
            <a:r>
              <a:rPr lang="es-ES" sz="1400" dirty="0" smtClean="0">
                <a:latin typeface="Arial Narrow" panose="020B0606020202030204" pitchFamily="34" charset="0"/>
              </a:rPr>
              <a:t> </a:t>
            </a:r>
            <a:r>
              <a:rPr lang="es-ES" sz="1400" dirty="0">
                <a:latin typeface="Arial Narrow" panose="020B0606020202030204" pitchFamily="34" charset="0"/>
              </a:rPr>
              <a:t>Infección sistémica a través del peciolo de la hoja; </a:t>
            </a:r>
            <a:r>
              <a:rPr lang="es-ES" sz="1400" b="1" dirty="0" smtClean="0">
                <a:latin typeface="Arial Narrow" panose="020B0606020202030204" pitchFamily="34" charset="0"/>
              </a:rPr>
              <a:t>C,</a:t>
            </a:r>
            <a:r>
              <a:rPr lang="es-ES" sz="1400" dirty="0" smtClean="0">
                <a:latin typeface="Arial Narrow" panose="020B0606020202030204" pitchFamily="34" charset="0"/>
              </a:rPr>
              <a:t> </a:t>
            </a:r>
            <a:r>
              <a:rPr lang="es-ES" sz="1400" dirty="0">
                <a:latin typeface="Arial Narrow" panose="020B0606020202030204" pitchFamily="34" charset="0"/>
              </a:rPr>
              <a:t>Fruto necrosado; </a:t>
            </a:r>
            <a:r>
              <a:rPr lang="es-ES" sz="1400" b="1" dirty="0">
                <a:latin typeface="Arial Narrow" panose="020B0606020202030204" pitchFamily="34" charset="0"/>
              </a:rPr>
              <a:t>D</a:t>
            </a:r>
            <a:r>
              <a:rPr lang="es-ES" sz="1400" b="1" dirty="0" smtClean="0">
                <a:latin typeface="Arial Narrow" panose="020B0606020202030204" pitchFamily="34" charset="0"/>
              </a:rPr>
              <a:t>,</a:t>
            </a:r>
            <a:r>
              <a:rPr lang="es-ES" sz="1400" dirty="0" smtClean="0">
                <a:latin typeface="Arial Narrow" panose="020B0606020202030204" pitchFamily="34" charset="0"/>
              </a:rPr>
              <a:t> Estrías </a:t>
            </a:r>
            <a:r>
              <a:rPr lang="es-ES" sz="1400" dirty="0">
                <a:latin typeface="Arial Narrow" panose="020B0606020202030204" pitchFamily="34" charset="0"/>
              </a:rPr>
              <a:t>pardo-rojizas y aspecto húmedo del parénquima cortical en un chancro.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99" y="539417"/>
            <a:ext cx="5400564" cy="516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5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/>
          <p:cNvSpPr/>
          <p:nvPr/>
        </p:nvSpPr>
        <p:spPr>
          <a:xfrm>
            <a:off x="515095" y="5788605"/>
            <a:ext cx="79388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b="1" dirty="0" smtClean="0">
                <a:latin typeface="Arial Narrow" panose="020B0606020202030204" pitchFamily="34" charset="0"/>
              </a:rPr>
              <a:t>Figura </a:t>
            </a:r>
            <a:r>
              <a:rPr lang="es-ES" sz="1400" b="1" dirty="0">
                <a:latin typeface="Arial Narrow" panose="020B0606020202030204" pitchFamily="34" charset="0"/>
              </a:rPr>
              <a:t>3.</a:t>
            </a:r>
            <a:r>
              <a:rPr lang="es-ES" sz="1400" dirty="0">
                <a:latin typeface="Arial Narrow" panose="020B0606020202030204" pitchFamily="34" charset="0"/>
              </a:rPr>
              <a:t> Síntomas de fuego bacteriano en manzano. </a:t>
            </a:r>
            <a:r>
              <a:rPr lang="es-ES" sz="1400" b="1" dirty="0" smtClean="0">
                <a:latin typeface="Arial Narrow" panose="020B0606020202030204" pitchFamily="34" charset="0"/>
              </a:rPr>
              <a:t>A, </a:t>
            </a:r>
            <a:r>
              <a:rPr lang="es-ES" sz="1400" dirty="0">
                <a:latin typeface="Arial Narrow" panose="020B0606020202030204" pitchFamily="34" charset="0"/>
              </a:rPr>
              <a:t>Corimbo necrosado; </a:t>
            </a:r>
            <a:r>
              <a:rPr lang="es-ES" sz="1400" b="1" dirty="0" smtClean="0">
                <a:latin typeface="Arial Narrow" panose="020B0606020202030204" pitchFamily="34" charset="0"/>
              </a:rPr>
              <a:t>B, </a:t>
            </a:r>
            <a:r>
              <a:rPr lang="es-ES" sz="1400" dirty="0">
                <a:latin typeface="Arial Narrow" panose="020B0606020202030204" pitchFamily="34" charset="0"/>
              </a:rPr>
              <a:t>Brote </a:t>
            </a:r>
            <a:r>
              <a:rPr lang="es-ES" sz="1400" dirty="0" smtClean="0">
                <a:latin typeface="Arial Narrow" panose="020B0606020202030204" pitchFamily="34" charset="0"/>
              </a:rPr>
              <a:t>necrosado </a:t>
            </a:r>
            <a:r>
              <a:rPr lang="es-ES" sz="1400" dirty="0">
                <a:latin typeface="Arial Narrow" panose="020B0606020202030204" pitchFamily="34" charset="0"/>
              </a:rPr>
              <a:t>con forma de cayado de pastor; </a:t>
            </a:r>
            <a:r>
              <a:rPr lang="es-ES" sz="1400" b="1" dirty="0" smtClean="0">
                <a:latin typeface="Arial Narrow" panose="020B0606020202030204" pitchFamily="34" charset="0"/>
              </a:rPr>
              <a:t>C, </a:t>
            </a:r>
            <a:r>
              <a:rPr lang="es-ES" sz="1400" dirty="0">
                <a:latin typeface="Arial Narrow" panose="020B0606020202030204" pitchFamily="34" charset="0"/>
              </a:rPr>
              <a:t>Brote necrosado con coloración rojiza; </a:t>
            </a:r>
            <a:r>
              <a:rPr lang="es-ES" sz="1400" b="1" dirty="0" smtClean="0">
                <a:latin typeface="Arial Narrow" panose="020B0606020202030204" pitchFamily="34" charset="0"/>
              </a:rPr>
              <a:t>D, </a:t>
            </a:r>
            <a:r>
              <a:rPr lang="es-ES" sz="1400" dirty="0" smtClean="0">
                <a:latin typeface="Arial Narrow" panose="020B0606020202030204" pitchFamily="34" charset="0"/>
              </a:rPr>
              <a:t>Exudados </a:t>
            </a:r>
            <a:r>
              <a:rPr lang="es-ES" sz="1400" dirty="0">
                <a:latin typeface="Arial Narrow" panose="020B0606020202030204" pitchFamily="34" charset="0"/>
              </a:rPr>
              <a:t>bacterianos.</a:t>
            </a: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137" y="566118"/>
            <a:ext cx="6107976" cy="5219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41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51" y="667820"/>
            <a:ext cx="6970523" cy="52278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55576" y="5859330"/>
            <a:ext cx="7632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 smtClean="0">
                <a:latin typeface="Arial Narrow" panose="020B0606020202030204" pitchFamily="34" charset="0"/>
              </a:rPr>
              <a:t>Figura </a:t>
            </a:r>
            <a:r>
              <a:rPr lang="es-ES" sz="1400" b="1" dirty="0">
                <a:latin typeface="Arial Narrow" panose="020B0606020202030204" pitchFamily="34" charset="0"/>
              </a:rPr>
              <a:t>4.</a:t>
            </a:r>
            <a:r>
              <a:rPr lang="es-ES" sz="1400" dirty="0">
                <a:latin typeface="Arial Narrow" panose="020B0606020202030204" pitchFamily="34" charset="0"/>
              </a:rPr>
              <a:t> Síntomas de fuego bacteriano en especies ornamentales y silvestres. </a:t>
            </a:r>
            <a:r>
              <a:rPr lang="es-ES" sz="1400" b="1" dirty="0" smtClean="0">
                <a:latin typeface="Arial Narrow" panose="020B0606020202030204" pitchFamily="34" charset="0"/>
              </a:rPr>
              <a:t>A,</a:t>
            </a:r>
            <a:r>
              <a:rPr lang="es-ES" sz="1400" dirty="0" smtClean="0">
                <a:latin typeface="Arial Narrow" panose="020B0606020202030204" pitchFamily="34" charset="0"/>
              </a:rPr>
              <a:t> </a:t>
            </a:r>
            <a:r>
              <a:rPr lang="es-ES" sz="1400" i="1" dirty="0" smtClean="0">
                <a:latin typeface="Arial Narrow" panose="020B0606020202030204" pitchFamily="34" charset="0"/>
              </a:rPr>
              <a:t>Cotoneaster</a:t>
            </a:r>
            <a:r>
              <a:rPr lang="es-ES" sz="1400" dirty="0" smtClean="0">
                <a:latin typeface="Arial Narrow" panose="020B0606020202030204" pitchFamily="34" charset="0"/>
              </a:rPr>
              <a:t> </a:t>
            </a:r>
            <a:r>
              <a:rPr lang="es-ES" sz="1400" dirty="0">
                <a:latin typeface="Arial Narrow" panose="020B0606020202030204" pitchFamily="34" charset="0"/>
              </a:rPr>
              <a:t>sp.; </a:t>
            </a:r>
            <a:r>
              <a:rPr lang="es-ES" sz="1400" b="1" dirty="0" smtClean="0">
                <a:latin typeface="Arial Narrow" panose="020B0606020202030204" pitchFamily="34" charset="0"/>
              </a:rPr>
              <a:t>B,</a:t>
            </a:r>
            <a:r>
              <a:rPr lang="es-ES" sz="1400" dirty="0" smtClean="0">
                <a:latin typeface="Arial Narrow" panose="020B0606020202030204" pitchFamily="34" charset="0"/>
              </a:rPr>
              <a:t> </a:t>
            </a:r>
            <a:r>
              <a:rPr lang="es-ES" sz="1400" i="1" dirty="0">
                <a:latin typeface="Arial Narrow" panose="020B0606020202030204" pitchFamily="34" charset="0"/>
              </a:rPr>
              <a:t>Crataegus</a:t>
            </a:r>
            <a:r>
              <a:rPr lang="es-ES" sz="1400" dirty="0">
                <a:latin typeface="Arial Narrow" panose="020B0606020202030204" pitchFamily="34" charset="0"/>
              </a:rPr>
              <a:t> </a:t>
            </a:r>
            <a:r>
              <a:rPr lang="es-ES" sz="1400" i="1" dirty="0">
                <a:latin typeface="Arial Narrow" panose="020B0606020202030204" pitchFamily="34" charset="0"/>
              </a:rPr>
              <a:t>azarolus</a:t>
            </a:r>
            <a:r>
              <a:rPr lang="es-ES" sz="1400" dirty="0">
                <a:latin typeface="Arial Narrow" panose="020B0606020202030204" pitchFamily="34" charset="0"/>
              </a:rPr>
              <a:t> (Fotos: E. Marco-Noales y M. Ordax. IVIA, Valencia); </a:t>
            </a:r>
            <a:r>
              <a:rPr lang="es-ES" sz="1400" b="1" dirty="0" smtClean="0">
                <a:latin typeface="Arial Narrow" panose="020B0606020202030204" pitchFamily="34" charset="0"/>
              </a:rPr>
              <a:t>C,</a:t>
            </a:r>
            <a:r>
              <a:rPr lang="es-ES" sz="1400" dirty="0" smtClean="0">
                <a:latin typeface="Arial Narrow" panose="020B0606020202030204" pitchFamily="34" charset="0"/>
              </a:rPr>
              <a:t> </a:t>
            </a:r>
            <a:r>
              <a:rPr lang="es-ES" sz="1400" i="1" dirty="0" smtClean="0">
                <a:latin typeface="Arial Narrow" panose="020B0606020202030204" pitchFamily="34" charset="0"/>
              </a:rPr>
              <a:t>Crataegus</a:t>
            </a:r>
            <a:r>
              <a:rPr lang="es-ES" sz="1400" dirty="0" smtClean="0">
                <a:latin typeface="Arial Narrow" panose="020B0606020202030204" pitchFamily="34" charset="0"/>
              </a:rPr>
              <a:t> </a:t>
            </a:r>
            <a:r>
              <a:rPr lang="es-ES" sz="1400" i="1" dirty="0">
                <a:latin typeface="Arial Narrow" panose="020B0606020202030204" pitchFamily="34" charset="0"/>
              </a:rPr>
              <a:t>monogyna</a:t>
            </a:r>
            <a:r>
              <a:rPr lang="es-ES" sz="1400" dirty="0">
                <a:latin typeface="Arial Narrow" panose="020B0606020202030204" pitchFamily="34" charset="0"/>
              </a:rPr>
              <a:t>; </a:t>
            </a:r>
            <a:r>
              <a:rPr lang="es-ES" sz="1400" b="1" dirty="0" smtClean="0">
                <a:latin typeface="Arial Narrow" panose="020B0606020202030204" pitchFamily="34" charset="0"/>
              </a:rPr>
              <a:t>D,</a:t>
            </a:r>
            <a:r>
              <a:rPr lang="es-ES" sz="1400" dirty="0" smtClean="0">
                <a:latin typeface="Arial Narrow" panose="020B0606020202030204" pitchFamily="34" charset="0"/>
              </a:rPr>
              <a:t> </a:t>
            </a:r>
            <a:r>
              <a:rPr lang="es-ES" sz="1400" i="1" dirty="0">
                <a:latin typeface="Arial Narrow" panose="020B0606020202030204" pitchFamily="34" charset="0"/>
              </a:rPr>
              <a:t>Pyracantha</a:t>
            </a:r>
            <a:r>
              <a:rPr lang="es-ES" sz="1400" dirty="0">
                <a:latin typeface="Arial Narrow" panose="020B0606020202030204" pitchFamily="34" charset="0"/>
              </a:rPr>
              <a:t> </a:t>
            </a:r>
            <a:r>
              <a:rPr lang="es-ES" sz="1400" dirty="0" smtClean="0">
                <a:latin typeface="Arial Narrow" panose="020B0606020202030204" pitchFamily="34" charset="0"/>
              </a:rPr>
              <a:t>sp.</a:t>
            </a:r>
            <a:endParaRPr lang="es-ES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13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947614" y="5736338"/>
            <a:ext cx="5248773" cy="305645"/>
          </a:xfrm>
        </p:spPr>
        <p:txBody>
          <a:bodyPr/>
          <a:lstStyle/>
          <a:p>
            <a:r>
              <a:rPr lang="es-ES" b="1" dirty="0"/>
              <a:t>Figura 7.</a:t>
            </a:r>
            <a:r>
              <a:rPr lang="es-ES" dirty="0"/>
              <a:t> Ciclo </a:t>
            </a:r>
            <a:r>
              <a:rPr lang="es-ES" dirty="0" smtClean="0"/>
              <a:t>biológico </a:t>
            </a:r>
            <a:r>
              <a:rPr lang="es-ES" dirty="0"/>
              <a:t>de </a:t>
            </a:r>
            <a:r>
              <a:rPr lang="es-ES" i="1" dirty="0"/>
              <a:t>Erwinia amylovora </a:t>
            </a:r>
            <a:r>
              <a:rPr lang="es-ES" dirty="0"/>
              <a:t>(basado en Ordax 2008).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9717" y="875484"/>
            <a:ext cx="7604566" cy="475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1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</TotalTime>
  <Words>184</Words>
  <Application>Microsoft Office PowerPoint</Application>
  <PresentationFormat>On-screen Show (4:3)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Arial Narrow</vt:lpstr>
      <vt:lpstr>Calibri</vt:lpstr>
      <vt:lpstr>Calibri Light</vt:lpstr>
      <vt:lpstr>DejaVu Sans</vt:lpstr>
      <vt:lpstr>Tahoma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Universidad Pública de Navarra-Nafarroako Unibertsitate Publikoa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Jesus Murillo</dc:creator>
  <cp:lastModifiedBy>Jesus Murillo</cp:lastModifiedBy>
  <cp:revision>60</cp:revision>
  <dcterms:created xsi:type="dcterms:W3CDTF">2018-10-16T18:31:59Z</dcterms:created>
  <dcterms:modified xsi:type="dcterms:W3CDTF">2019-05-22T10:26:02Z</dcterms:modified>
</cp:coreProperties>
</file>