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" ContentType="image/tif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9827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2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1531" y="5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-318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23817F-A063-4256-A978-807175416EC1}" type="datetimeFigureOut">
              <a:rPr lang="es-ES" smtClean="0"/>
              <a:t>22/05/2019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8D569E-92CE-4A16-B32C-35F1966054A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1448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0229" y="4821238"/>
            <a:ext cx="7380000" cy="10440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5694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71660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sa/4.0/" TargetMode="External"/><Relationship Id="rId3" Type="http://schemas.openxmlformats.org/officeDocument/2006/relationships/theme" Target="../theme/theme1.xml"/><Relationship Id="rId7" Type="http://schemas.openxmlformats.org/officeDocument/2006/relationships/hyperlink" Target="https://www.bubok.es/autores/SEFLIBROS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ef.es/" TargetMode="External"/><Relationship Id="rId5" Type="http://schemas.openxmlformats.org/officeDocument/2006/relationships/hyperlink" Target="https://doi.org/10.5281/zenodo.2798314" TargetMode="External"/><Relationship Id="rId4" Type="http://schemas.openxmlformats.org/officeDocument/2006/relationships/image" Target="../media/image1.gif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" y="133356"/>
            <a:ext cx="612000" cy="508675"/>
          </a:xfrm>
          <a:prstGeom prst="rect">
            <a:avLst/>
          </a:prstGeom>
        </p:spPr>
      </p:pic>
      <p:sp>
        <p:nvSpPr>
          <p:cNvPr id="8" name="TextBox 8"/>
          <p:cNvSpPr txBox="1"/>
          <p:nvPr userDrawn="1"/>
        </p:nvSpPr>
        <p:spPr>
          <a:xfrm>
            <a:off x="727493" y="41916"/>
            <a:ext cx="83362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72438" algn="r"/>
              </a:tabLst>
              <a:defRPr/>
            </a:pPr>
            <a:r>
              <a:rPr lang="es-ES" sz="1600" spc="140" dirty="0" smtClean="0">
                <a:solidFill>
                  <a:srgbClr val="2A9827"/>
                </a:solidFill>
                <a:latin typeface="Arial Narrow" pitchFamily="34" charset="0"/>
                <a:ea typeface="Tahoma" pitchFamily="34" charset="0"/>
                <a:cs typeface="Tahoma" pitchFamily="34" charset="0"/>
              </a:rPr>
              <a:t>SOCIEDAD ESPAÑOLA DE FITOPATOLOGÍA</a:t>
            </a:r>
            <a:r>
              <a:rPr kumimoji="0" lang="es-ES" sz="1600" b="0" i="0" u="none" strike="noStrike" kern="1200" cap="none" spc="140" normalizeH="0" baseline="0" noProof="0" dirty="0" smtClean="0">
                <a:ln>
                  <a:noFill/>
                </a:ln>
                <a:solidFill>
                  <a:srgbClr val="2A9827"/>
                </a:solidFill>
                <a:effectLst/>
                <a:uLnTx/>
                <a:uFillTx/>
                <a:latin typeface="Arial Narrow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kumimoji="0" lang="es-E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hlinkClick r:id="rId5"/>
              </a:rPr>
              <a:t>https://doi.org/10.5281/zenodo.2798314</a:t>
            </a:r>
            <a:endParaRPr kumimoji="0" lang="en-US" sz="900" b="0" i="0" u="none" strike="noStrike" kern="1200" cap="none" spc="140" normalizeH="0" baseline="0" noProof="0" dirty="0" smtClean="0">
              <a:ln>
                <a:noFill/>
              </a:ln>
              <a:solidFill>
                <a:srgbClr val="2A9827"/>
              </a:solidFill>
              <a:effectLst/>
              <a:uLnTx/>
              <a:uFillTx/>
              <a:latin typeface="Arial Narrow" pitchFamily="34" charset="0"/>
              <a:ea typeface="Tahoma" pitchFamily="34" charset="0"/>
              <a:cs typeface="Tahoma" pitchFamily="34" charset="0"/>
            </a:endParaRPr>
          </a:p>
          <a:p>
            <a:pPr algn="l"/>
            <a:endParaRPr lang="en-US" sz="1600" spc="140" dirty="0">
              <a:solidFill>
                <a:srgbClr val="2A9827"/>
              </a:solidFill>
              <a:latin typeface="Arial Narrow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extBox 8">
            <a:hlinkClick r:id="rId6"/>
          </p:cNvPr>
          <p:cNvSpPr txBox="1"/>
          <p:nvPr userDrawn="1"/>
        </p:nvSpPr>
        <p:spPr>
          <a:xfrm>
            <a:off x="746207" y="242382"/>
            <a:ext cx="92044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 smtClean="0">
                <a:solidFill>
                  <a:srgbClr val="2A9827"/>
                </a:solidFill>
              </a:rPr>
              <a:t>http://sef.es/</a:t>
            </a:r>
            <a:endParaRPr lang="en-GB" sz="1050" dirty="0">
              <a:solidFill>
                <a:srgbClr val="2A9827"/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899433" y="6452790"/>
            <a:ext cx="7345135" cy="407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noProof="0" dirty="0" smtClean="0">
                <a:latin typeface="+mj-lt"/>
                <a:ea typeface="DejaVu Sans" panose="020B0603030804020204" pitchFamily="34" charset="0"/>
                <a:cs typeface="DejaVu Sans" panose="020B0603030804020204" pitchFamily="34" charset="0"/>
              </a:rPr>
              <a:t>de</a:t>
            </a:r>
            <a:r>
              <a:rPr lang="es-ES" sz="1000" baseline="0" noProof="0" dirty="0" smtClean="0">
                <a:latin typeface="+mj-lt"/>
                <a:ea typeface="DejaVu Sans" panose="020B0603030804020204" pitchFamily="34" charset="0"/>
                <a:cs typeface="DejaVu Sans" panose="020B0603030804020204" pitchFamily="34" charset="0"/>
              </a:rPr>
              <a:t> Vicente, A, A Pérez-García &amp; F Cazorla. En: </a:t>
            </a:r>
            <a:r>
              <a:rPr lang="es-ES" sz="1000" noProof="0" dirty="0" smtClean="0">
                <a:latin typeface="+mj-lt"/>
                <a:ea typeface="DejaVu Sans" panose="020B0603030804020204" pitchFamily="34" charset="0"/>
                <a:cs typeface="DejaVu Sans" panose="020B0603030804020204" pitchFamily="34" charset="0"/>
              </a:rPr>
              <a:t>López et al. (eds.) 2018.</a:t>
            </a:r>
            <a:r>
              <a:rPr lang="es-ES" sz="1000" baseline="0" noProof="0" dirty="0" smtClean="0">
                <a:latin typeface="+mj-lt"/>
                <a:ea typeface="DejaVu Sans" panose="020B0603030804020204" pitchFamily="34" charset="0"/>
                <a:cs typeface="DejaVu Sans" panose="020B0603030804020204" pitchFamily="34" charset="0"/>
              </a:rPr>
              <a:t> Enfermedades de plantas causadas por bacterias. SEF-Bubok, España</a:t>
            </a:r>
          </a:p>
          <a:p>
            <a:r>
              <a:rPr lang="es-ES" sz="1050" noProof="0" dirty="0" smtClean="0">
                <a:latin typeface="+mj-lt"/>
                <a:ea typeface="DejaVu Sans" panose="020B0603030804020204" pitchFamily="34" charset="0"/>
                <a:cs typeface="DejaVu Sans" panose="020B0603030804020204" pitchFamily="34" charset="0"/>
              </a:rPr>
              <a:t>Copyright </a:t>
            </a:r>
            <a:r>
              <a:rPr lang="es-ES" sz="1050" noProof="0" dirty="0" smtClean="0">
                <a:latin typeface="Calibri Light" panose="020F0302020204030204" pitchFamily="34" charset="0"/>
                <a:ea typeface="DejaVu Sans" panose="020B0603030804020204" pitchFamily="34" charset="0"/>
                <a:cs typeface="DejaVu Sans" panose="020B0603030804020204" pitchFamily="34" charset="0"/>
              </a:rPr>
              <a:t>© 2018 Sociedad</a:t>
            </a:r>
            <a:r>
              <a:rPr lang="es-ES" sz="1050" baseline="0" noProof="0" dirty="0" smtClean="0">
                <a:latin typeface="Calibri Light" panose="020F0302020204030204" pitchFamily="34" charset="0"/>
                <a:ea typeface="DejaVu Sans" panose="020B0603030804020204" pitchFamily="34" charset="0"/>
                <a:cs typeface="DejaVu Sans" panose="020B0603030804020204" pitchFamily="34" charset="0"/>
              </a:rPr>
              <a:t> Española de Fitopatología</a:t>
            </a:r>
            <a:endParaRPr lang="es-ES" sz="1050" noProof="0" dirty="0">
              <a:latin typeface="+mj-lt"/>
              <a:ea typeface="DejaVu Sans" panose="020B0603030804020204" pitchFamily="34" charset="0"/>
              <a:cs typeface="DejaVu Sans" panose="020B0603030804020204" pitchFamily="34" charset="0"/>
            </a:endParaRPr>
          </a:p>
        </p:txBody>
      </p:sp>
      <p:sp>
        <p:nvSpPr>
          <p:cNvPr id="17" name="Rectangle 16">
            <a:hlinkClick r:id="rId7"/>
          </p:cNvPr>
          <p:cNvSpPr/>
          <p:nvPr userDrawn="1"/>
        </p:nvSpPr>
        <p:spPr>
          <a:xfrm>
            <a:off x="5894615" y="6639682"/>
            <a:ext cx="24160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dirty="0" smtClean="0">
                <a:latin typeface="+mj-lt"/>
              </a:rPr>
              <a:t>https://www.bubok.es/autores/SEFLIBROS</a:t>
            </a:r>
            <a:endParaRPr lang="en-GB" sz="1000" dirty="0">
              <a:latin typeface="+mj-lt"/>
            </a:endParaRPr>
          </a:p>
        </p:txBody>
      </p:sp>
      <p:pic>
        <p:nvPicPr>
          <p:cNvPr id="10" name="Picture 9">
            <a:hlinkClick r:id="rId8"/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128" y="335601"/>
            <a:ext cx="504000" cy="17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907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96" y="1594339"/>
            <a:ext cx="7398706" cy="261729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80196" y="4373266"/>
            <a:ext cx="73987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600" b="1" dirty="0" err="1" smtClean="0">
                <a:solidFill>
                  <a:srgbClr val="242021"/>
                </a:solidFill>
                <a:latin typeface="NimbusSanL-Bol"/>
              </a:rPr>
              <a:t>Figura</a:t>
            </a:r>
            <a:r>
              <a:rPr lang="en-GB" sz="1600" b="1" dirty="0" smtClean="0">
                <a:solidFill>
                  <a:srgbClr val="242021"/>
                </a:solidFill>
                <a:latin typeface="NimbusSanL-Bol"/>
              </a:rPr>
              <a:t> </a:t>
            </a:r>
            <a:r>
              <a:rPr lang="en-GB" sz="1600" b="1" dirty="0">
                <a:solidFill>
                  <a:srgbClr val="242021"/>
                </a:solidFill>
                <a:latin typeface="NimbusSanL-Bol"/>
              </a:rPr>
              <a:t>1. </a:t>
            </a:r>
            <a:r>
              <a:rPr lang="en-GB" sz="1600" dirty="0" err="1">
                <a:solidFill>
                  <a:srgbClr val="242021"/>
                </a:solidFill>
                <a:latin typeface="NimbusSanL-Reg"/>
              </a:rPr>
              <a:t>Imágenes</a:t>
            </a:r>
            <a:r>
              <a:rPr lang="en-GB" sz="1600" dirty="0">
                <a:solidFill>
                  <a:srgbClr val="242021"/>
                </a:solidFill>
                <a:latin typeface="NimbusSanL-Reg"/>
              </a:rPr>
              <a:t> </a:t>
            </a:r>
            <a:r>
              <a:rPr lang="en-GB" sz="1600" dirty="0" err="1">
                <a:solidFill>
                  <a:srgbClr val="242021"/>
                </a:solidFill>
                <a:latin typeface="NimbusSanL-Reg"/>
              </a:rPr>
              <a:t>mediante</a:t>
            </a:r>
            <a:r>
              <a:rPr lang="en-GB" sz="1600" dirty="0">
                <a:solidFill>
                  <a:srgbClr val="242021"/>
                </a:solidFill>
                <a:latin typeface="NimbusSanL-Reg"/>
              </a:rPr>
              <a:t> </a:t>
            </a:r>
            <a:r>
              <a:rPr lang="en-GB" sz="1600" dirty="0" err="1">
                <a:solidFill>
                  <a:srgbClr val="242021"/>
                </a:solidFill>
                <a:latin typeface="NimbusSanL-Reg"/>
              </a:rPr>
              <a:t>microscopía</a:t>
            </a:r>
            <a:r>
              <a:rPr lang="en-GB" sz="1600" dirty="0">
                <a:solidFill>
                  <a:srgbClr val="242021"/>
                </a:solidFill>
                <a:latin typeface="NimbusSanL-Reg"/>
              </a:rPr>
              <a:t> de </a:t>
            </a:r>
            <a:r>
              <a:rPr lang="en-GB" sz="1600" dirty="0" err="1">
                <a:solidFill>
                  <a:srgbClr val="242021"/>
                </a:solidFill>
                <a:latin typeface="NimbusSanL-Reg"/>
              </a:rPr>
              <a:t>una</a:t>
            </a:r>
            <a:r>
              <a:rPr lang="en-GB" sz="1600" dirty="0">
                <a:solidFill>
                  <a:srgbClr val="242021"/>
                </a:solidFill>
                <a:latin typeface="NimbusSanL-Reg"/>
              </a:rPr>
              <a:t> bacteria con </a:t>
            </a:r>
            <a:r>
              <a:rPr lang="en-GB" sz="1600" dirty="0" err="1">
                <a:solidFill>
                  <a:srgbClr val="242021"/>
                </a:solidFill>
                <a:latin typeface="NimbusSanL-Reg"/>
              </a:rPr>
              <a:t>morfología</a:t>
            </a:r>
            <a:r>
              <a:rPr lang="en-GB" sz="1600" dirty="0">
                <a:solidFill>
                  <a:srgbClr val="242021"/>
                </a:solidFill>
                <a:latin typeface="NimbusSanL-Reg"/>
              </a:rPr>
              <a:t> </a:t>
            </a:r>
            <a:r>
              <a:rPr lang="en-GB" sz="1600" dirty="0" err="1">
                <a:solidFill>
                  <a:srgbClr val="242021"/>
                </a:solidFill>
                <a:latin typeface="NimbusSanL-Reg"/>
              </a:rPr>
              <a:t>bacilar</a:t>
            </a:r>
            <a:r>
              <a:rPr lang="en-GB" sz="1600" dirty="0">
                <a:solidFill>
                  <a:srgbClr val="242021"/>
                </a:solidFill>
                <a:latin typeface="NimbusSanL-Reg"/>
              </a:rPr>
              <a:t> </a:t>
            </a:r>
            <a:r>
              <a:rPr lang="en-GB" sz="1600" dirty="0" err="1">
                <a:solidFill>
                  <a:srgbClr val="242021"/>
                </a:solidFill>
                <a:latin typeface="NimbusSanL-Reg"/>
              </a:rPr>
              <a:t>típica</a:t>
            </a:r>
            <a:r>
              <a:rPr lang="en-GB" sz="1600" dirty="0" smtClean="0">
                <a:solidFill>
                  <a:srgbClr val="242021"/>
                </a:solidFill>
                <a:latin typeface="NimbusSanL-Reg"/>
              </a:rPr>
              <a:t>, </a:t>
            </a:r>
            <a:r>
              <a:rPr lang="en-GB" sz="1600" i="1" dirty="0" smtClean="0">
                <a:solidFill>
                  <a:srgbClr val="242021"/>
                </a:solidFill>
                <a:latin typeface="NimbusSanL-RegIta"/>
              </a:rPr>
              <a:t>Pseudomonas </a:t>
            </a:r>
            <a:r>
              <a:rPr lang="en-GB" sz="1600" i="1" dirty="0">
                <a:solidFill>
                  <a:srgbClr val="242021"/>
                </a:solidFill>
                <a:latin typeface="NimbusSanL-RegIta"/>
              </a:rPr>
              <a:t>syringae</a:t>
            </a:r>
            <a:r>
              <a:rPr lang="en-GB" sz="1600" dirty="0">
                <a:solidFill>
                  <a:srgbClr val="242021"/>
                </a:solidFill>
                <a:latin typeface="NimbusSanL-Reg"/>
              </a:rPr>
              <a:t>. </a:t>
            </a:r>
            <a:r>
              <a:rPr lang="en-GB" sz="1600" b="1" dirty="0" smtClean="0">
                <a:solidFill>
                  <a:srgbClr val="242021"/>
                </a:solidFill>
                <a:latin typeface="NimbusSanL-Bol"/>
              </a:rPr>
              <a:t>A, </a:t>
            </a:r>
            <a:r>
              <a:rPr lang="en-GB" sz="1600" dirty="0" err="1">
                <a:solidFill>
                  <a:srgbClr val="242021"/>
                </a:solidFill>
                <a:latin typeface="NimbusSanL-Reg"/>
              </a:rPr>
              <a:t>Microscopía</a:t>
            </a:r>
            <a:r>
              <a:rPr lang="en-GB" sz="1600" dirty="0">
                <a:solidFill>
                  <a:srgbClr val="242021"/>
                </a:solidFill>
                <a:latin typeface="NimbusSanL-Reg"/>
              </a:rPr>
              <a:t> </a:t>
            </a:r>
            <a:r>
              <a:rPr lang="en-GB" sz="1600" dirty="0" err="1">
                <a:solidFill>
                  <a:srgbClr val="242021"/>
                </a:solidFill>
                <a:latin typeface="NimbusSanL-Reg"/>
              </a:rPr>
              <a:t>óptica</a:t>
            </a:r>
            <a:r>
              <a:rPr lang="en-GB" sz="1600" dirty="0">
                <a:solidFill>
                  <a:srgbClr val="242021"/>
                </a:solidFill>
                <a:latin typeface="NimbusSanL-Reg"/>
              </a:rPr>
              <a:t> con </a:t>
            </a:r>
            <a:r>
              <a:rPr lang="en-GB" sz="1600" dirty="0" err="1">
                <a:solidFill>
                  <a:srgbClr val="242021"/>
                </a:solidFill>
                <a:latin typeface="NimbusSanL-Reg"/>
              </a:rPr>
              <a:t>tinción</a:t>
            </a:r>
            <a:r>
              <a:rPr lang="en-GB" sz="1600" dirty="0">
                <a:solidFill>
                  <a:srgbClr val="242021"/>
                </a:solidFill>
                <a:latin typeface="NimbusSanL-Reg"/>
              </a:rPr>
              <a:t> Gram; </a:t>
            </a:r>
            <a:r>
              <a:rPr lang="en-GB" sz="1600" dirty="0" smtClean="0">
                <a:solidFill>
                  <a:srgbClr val="242021"/>
                </a:solidFill>
                <a:latin typeface="NimbusSanL-Reg"/>
              </a:rPr>
              <a:t>B</a:t>
            </a:r>
            <a:r>
              <a:rPr lang="en-GB" sz="1600" b="1" dirty="0" smtClean="0">
                <a:solidFill>
                  <a:srgbClr val="242021"/>
                </a:solidFill>
                <a:latin typeface="NimbusSanL-Bol"/>
              </a:rPr>
              <a:t>, </a:t>
            </a:r>
            <a:r>
              <a:rPr lang="en-GB" sz="1600" dirty="0" err="1">
                <a:solidFill>
                  <a:srgbClr val="242021"/>
                </a:solidFill>
                <a:latin typeface="NimbusSanL-Reg"/>
              </a:rPr>
              <a:t>Microscopía</a:t>
            </a:r>
            <a:r>
              <a:rPr lang="en-GB" sz="1600" dirty="0">
                <a:solidFill>
                  <a:srgbClr val="242021"/>
                </a:solidFill>
                <a:latin typeface="NimbusSanL-Reg"/>
              </a:rPr>
              <a:t> </a:t>
            </a:r>
            <a:r>
              <a:rPr lang="en-GB" sz="1600" dirty="0" smtClean="0">
                <a:solidFill>
                  <a:srgbClr val="242021"/>
                </a:solidFill>
                <a:latin typeface="NimbusSanL-Reg"/>
              </a:rPr>
              <a:t>electronica de </a:t>
            </a:r>
            <a:r>
              <a:rPr lang="en-GB" sz="1600" dirty="0" err="1">
                <a:solidFill>
                  <a:srgbClr val="242021"/>
                </a:solidFill>
                <a:latin typeface="NimbusSanL-Reg"/>
              </a:rPr>
              <a:t>barrido</a:t>
            </a:r>
            <a:r>
              <a:rPr lang="en-GB" sz="1600" dirty="0" smtClean="0">
                <a:solidFill>
                  <a:srgbClr val="242021"/>
                </a:solidFill>
                <a:latin typeface="NimbusSanL-Reg"/>
              </a:rPr>
              <a:t>.</a:t>
            </a:r>
            <a:endParaRPr lang="en-GB" sz="1600" dirty="0" smtClean="0"/>
          </a:p>
        </p:txBody>
      </p:sp>
    </p:spTree>
    <p:extLst>
      <p:ext uri="{BB962C8B-B14F-4D97-AF65-F5344CB8AC3E}">
        <p14:creationId xmlns:p14="http://schemas.microsoft.com/office/powerpoint/2010/main" val="404876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959" y="1161069"/>
            <a:ext cx="4530083" cy="343263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71246" y="4690627"/>
            <a:ext cx="62015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b="1" dirty="0" err="1" smtClean="0"/>
              <a:t>Figura</a:t>
            </a:r>
            <a:r>
              <a:rPr lang="en-GB" b="1" dirty="0" smtClean="0"/>
              <a:t> </a:t>
            </a:r>
            <a:r>
              <a:rPr lang="en-GB" b="1" dirty="0"/>
              <a:t>2.</a:t>
            </a:r>
            <a:r>
              <a:rPr lang="en-GB" dirty="0"/>
              <a:t> </a:t>
            </a:r>
            <a:r>
              <a:rPr lang="en-GB" dirty="0" err="1"/>
              <a:t>Esquema</a:t>
            </a:r>
            <a:r>
              <a:rPr lang="en-GB" dirty="0"/>
              <a:t> de </a:t>
            </a:r>
            <a:r>
              <a:rPr lang="en-GB" dirty="0" err="1"/>
              <a:t>una</a:t>
            </a:r>
            <a:r>
              <a:rPr lang="en-GB" dirty="0"/>
              <a:t> </a:t>
            </a:r>
            <a:r>
              <a:rPr lang="en-GB" dirty="0" err="1"/>
              <a:t>célula</a:t>
            </a:r>
            <a:r>
              <a:rPr lang="en-GB" dirty="0"/>
              <a:t> </a:t>
            </a:r>
            <a:r>
              <a:rPr lang="en-GB" dirty="0" err="1"/>
              <a:t>bacteriana</a:t>
            </a:r>
            <a:r>
              <a:rPr lang="en-GB" dirty="0"/>
              <a:t> </a:t>
            </a:r>
            <a:r>
              <a:rPr lang="en-GB" dirty="0" err="1"/>
              <a:t>Gramnegativa</a:t>
            </a:r>
            <a:r>
              <a:rPr lang="en-GB" dirty="0"/>
              <a:t> </a:t>
            </a:r>
            <a:r>
              <a:rPr lang="en-GB" dirty="0" err="1"/>
              <a:t>mostrando</a:t>
            </a:r>
            <a:r>
              <a:rPr lang="en-GB" dirty="0"/>
              <a:t> </a:t>
            </a:r>
            <a:r>
              <a:rPr lang="en-GB" dirty="0" err="1"/>
              <a:t>las</a:t>
            </a:r>
            <a:r>
              <a:rPr lang="en-GB" dirty="0"/>
              <a:t> </a:t>
            </a:r>
            <a:r>
              <a:rPr lang="en-GB" dirty="0" err="1"/>
              <a:t>estructuras</a:t>
            </a:r>
            <a:r>
              <a:rPr lang="en-GB" dirty="0"/>
              <a:t> </a:t>
            </a:r>
            <a:r>
              <a:rPr lang="en-GB" dirty="0" err="1" smtClean="0"/>
              <a:t>celulares</a:t>
            </a:r>
            <a:r>
              <a:rPr lang="en-GB" dirty="0" smtClean="0"/>
              <a:t> </a:t>
            </a:r>
            <a:r>
              <a:rPr lang="en-GB" dirty="0" err="1"/>
              <a:t>más</a:t>
            </a:r>
            <a:r>
              <a:rPr lang="en-GB" dirty="0"/>
              <a:t> </a:t>
            </a:r>
            <a:r>
              <a:rPr lang="en-GB" dirty="0" err="1"/>
              <a:t>representativas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768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456" y="1033375"/>
            <a:ext cx="6481089" cy="422854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0" y="5179855"/>
            <a:ext cx="7620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400" b="1" dirty="0" err="1" smtClean="0"/>
              <a:t>Figura</a:t>
            </a:r>
            <a:r>
              <a:rPr lang="en-GB" sz="1400" b="1" dirty="0" smtClean="0"/>
              <a:t> </a:t>
            </a:r>
            <a:r>
              <a:rPr lang="en-GB" sz="1400" b="1" dirty="0"/>
              <a:t>3.</a:t>
            </a:r>
            <a:r>
              <a:rPr lang="en-GB" sz="1400" dirty="0"/>
              <a:t> </a:t>
            </a:r>
            <a:r>
              <a:rPr lang="en-GB" sz="1400" dirty="0" err="1"/>
              <a:t>Representación</a:t>
            </a:r>
            <a:r>
              <a:rPr lang="en-GB" sz="1400" dirty="0"/>
              <a:t> </a:t>
            </a:r>
            <a:r>
              <a:rPr lang="en-GB" sz="1400" dirty="0" err="1"/>
              <a:t>esquemática</a:t>
            </a:r>
            <a:r>
              <a:rPr lang="en-GB" sz="1400" dirty="0"/>
              <a:t> de los </a:t>
            </a:r>
            <a:r>
              <a:rPr lang="en-GB" sz="1400" dirty="0" err="1"/>
              <a:t>tres</a:t>
            </a:r>
            <a:r>
              <a:rPr lang="en-GB" sz="1400" dirty="0"/>
              <a:t> </a:t>
            </a:r>
            <a:r>
              <a:rPr lang="en-GB" sz="1400" dirty="0" err="1"/>
              <a:t>mecanismos</a:t>
            </a:r>
            <a:r>
              <a:rPr lang="en-GB" sz="1400" dirty="0"/>
              <a:t> </a:t>
            </a:r>
            <a:r>
              <a:rPr lang="en-GB" sz="1400" dirty="0" err="1"/>
              <a:t>principales</a:t>
            </a:r>
            <a:r>
              <a:rPr lang="en-GB" sz="1400" dirty="0"/>
              <a:t> de </a:t>
            </a:r>
            <a:r>
              <a:rPr lang="en-GB" sz="1400" dirty="0" err="1"/>
              <a:t>intercambio</a:t>
            </a:r>
            <a:r>
              <a:rPr lang="en-GB" sz="1400" dirty="0"/>
              <a:t> </a:t>
            </a:r>
            <a:r>
              <a:rPr lang="en-GB" sz="1400" dirty="0" smtClean="0"/>
              <a:t>de </a:t>
            </a:r>
            <a:r>
              <a:rPr lang="en-GB" sz="1400" dirty="0"/>
              <a:t>material </a:t>
            </a:r>
            <a:r>
              <a:rPr lang="en-GB" sz="1400" dirty="0" err="1"/>
              <a:t>genético</a:t>
            </a:r>
            <a:r>
              <a:rPr lang="en-GB" sz="1400" dirty="0"/>
              <a:t> entre </a:t>
            </a:r>
            <a:r>
              <a:rPr lang="en-GB" sz="1400" dirty="0" err="1"/>
              <a:t>bacterias</a:t>
            </a:r>
            <a:r>
              <a:rPr lang="en-GB" sz="1400" dirty="0"/>
              <a:t>. </a:t>
            </a:r>
            <a:r>
              <a:rPr lang="en-GB" sz="1400" b="1" dirty="0" smtClean="0"/>
              <a:t>A,</a:t>
            </a:r>
            <a:r>
              <a:rPr lang="en-GB" sz="1400" dirty="0" smtClean="0"/>
              <a:t> </a:t>
            </a:r>
            <a:r>
              <a:rPr lang="en-GB" sz="1400" dirty="0" err="1"/>
              <a:t>conjugación</a:t>
            </a:r>
            <a:r>
              <a:rPr lang="en-GB" sz="1400" dirty="0"/>
              <a:t>; </a:t>
            </a:r>
            <a:r>
              <a:rPr lang="en-GB" sz="1400" b="1" dirty="0" smtClean="0"/>
              <a:t>B,</a:t>
            </a:r>
            <a:r>
              <a:rPr lang="en-GB" sz="1400" dirty="0" smtClean="0"/>
              <a:t> </a:t>
            </a:r>
            <a:r>
              <a:rPr lang="en-GB" sz="1400" dirty="0" err="1"/>
              <a:t>transformación</a:t>
            </a:r>
            <a:r>
              <a:rPr lang="en-GB" sz="1400" dirty="0"/>
              <a:t>; </a:t>
            </a:r>
            <a:r>
              <a:rPr lang="en-GB" sz="1400" b="1" dirty="0" smtClean="0"/>
              <a:t>C,</a:t>
            </a:r>
            <a:r>
              <a:rPr lang="en-GB" sz="1400" dirty="0" smtClean="0"/>
              <a:t> </a:t>
            </a:r>
            <a:r>
              <a:rPr lang="en-GB" sz="1400" dirty="0" err="1"/>
              <a:t>transducción</a:t>
            </a:r>
            <a:r>
              <a:rPr lang="en-GB" sz="1400" dirty="0"/>
              <a:t>. </a:t>
            </a:r>
            <a:r>
              <a:rPr lang="en-GB" sz="1400" dirty="0" smtClean="0"/>
              <a:t>Verde</a:t>
            </a:r>
            <a:r>
              <a:rPr lang="en-GB" sz="1400" dirty="0"/>
              <a:t>: </a:t>
            </a:r>
            <a:r>
              <a:rPr lang="en-GB" sz="1400" dirty="0" err="1"/>
              <a:t>cromosoma</a:t>
            </a:r>
            <a:r>
              <a:rPr lang="en-GB" sz="1400" dirty="0"/>
              <a:t> </a:t>
            </a:r>
            <a:r>
              <a:rPr lang="en-GB" sz="1400" dirty="0" err="1"/>
              <a:t>bacteriano</a:t>
            </a:r>
            <a:r>
              <a:rPr lang="en-GB" sz="1400" dirty="0"/>
              <a:t>; </a:t>
            </a:r>
            <a:r>
              <a:rPr lang="en-GB" sz="1400" dirty="0" err="1"/>
              <a:t>Rojo</a:t>
            </a:r>
            <a:r>
              <a:rPr lang="en-GB" sz="1400" dirty="0"/>
              <a:t> y </a:t>
            </a:r>
            <a:r>
              <a:rPr lang="en-GB" sz="1400" dirty="0" err="1"/>
              <a:t>gris</a:t>
            </a:r>
            <a:r>
              <a:rPr lang="en-GB" sz="1400" dirty="0"/>
              <a:t>: ADN </a:t>
            </a:r>
            <a:r>
              <a:rPr lang="en-GB" sz="1400" dirty="0" err="1"/>
              <a:t>transferido</a:t>
            </a:r>
            <a:r>
              <a:rPr lang="en-GB" sz="1400" dirty="0"/>
              <a:t> </a:t>
            </a:r>
            <a:r>
              <a:rPr lang="en-GB" sz="1400" dirty="0" err="1"/>
              <a:t>horizontalmente</a:t>
            </a:r>
            <a:r>
              <a:rPr lang="en-GB" sz="1400" dirty="0"/>
              <a:t>; </a:t>
            </a:r>
            <a:r>
              <a:rPr lang="en-GB" sz="1400" dirty="0" err="1"/>
              <a:t>Hexágonos</a:t>
            </a:r>
            <a:r>
              <a:rPr lang="en-GB" sz="1400" dirty="0"/>
              <a:t>: </a:t>
            </a:r>
            <a:r>
              <a:rPr lang="en-GB" sz="1400" dirty="0" err="1" smtClean="0"/>
              <a:t>partícula</a:t>
            </a:r>
            <a:r>
              <a:rPr lang="en-GB" sz="1400" dirty="0" smtClean="0"/>
              <a:t> </a:t>
            </a:r>
            <a:r>
              <a:rPr lang="en-GB" sz="1400" dirty="0" err="1"/>
              <a:t>vírica</a:t>
            </a:r>
            <a:r>
              <a:rPr lang="en-GB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304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54" y="1003360"/>
            <a:ext cx="7666892" cy="3399215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090246" y="4730821"/>
            <a:ext cx="6963508" cy="923330"/>
            <a:chOff x="1418492" y="4730821"/>
            <a:chExt cx="6963508" cy="923330"/>
          </a:xfrm>
        </p:grpSpPr>
        <p:sp>
          <p:nvSpPr>
            <p:cNvPr id="3" name="Rectangle 2"/>
            <p:cNvSpPr/>
            <p:nvPr/>
          </p:nvSpPr>
          <p:spPr>
            <a:xfrm>
              <a:off x="1418492" y="4730821"/>
              <a:ext cx="696350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b="1" dirty="0" smtClean="0">
                  <a:solidFill>
                    <a:srgbClr val="242021"/>
                  </a:solidFill>
                  <a:latin typeface="NimbusSanL-Bol"/>
                </a:rPr>
                <a:t>Figura </a:t>
              </a:r>
              <a:r>
                <a:rPr lang="es-ES" b="1" dirty="0">
                  <a:solidFill>
                    <a:srgbClr val="242021"/>
                  </a:solidFill>
                  <a:latin typeface="NimbusSanL-Bol"/>
                </a:rPr>
                <a:t>4. </a:t>
              </a:r>
              <a:r>
                <a:rPr lang="es-ES" dirty="0">
                  <a:solidFill>
                    <a:srgbClr val="242021"/>
                  </a:solidFill>
                  <a:latin typeface="NimbusSanL-Reg"/>
                </a:rPr>
                <a:t>Esquema </a:t>
              </a:r>
              <a:r>
                <a:rPr lang="es-ES" dirty="0" err="1">
                  <a:solidFill>
                    <a:srgbClr val="242021"/>
                  </a:solidFill>
                  <a:latin typeface="NimbusSanL-Reg"/>
                </a:rPr>
                <a:t>flogenético</a:t>
              </a:r>
              <a:r>
                <a:rPr lang="es-ES" dirty="0">
                  <a:solidFill>
                    <a:srgbClr val="242021"/>
                  </a:solidFill>
                  <a:latin typeface="NimbusSanL-Reg"/>
                </a:rPr>
                <a:t> de los principales grupos y </a:t>
              </a:r>
              <a:r>
                <a:rPr lang="es-ES" i="1" dirty="0" err="1">
                  <a:solidFill>
                    <a:srgbClr val="242021"/>
                  </a:solidFill>
                  <a:latin typeface="NimbusSanL-RegIta"/>
                </a:rPr>
                <a:t>phyla</a:t>
              </a:r>
              <a:r>
                <a:rPr lang="es-ES" i="1" dirty="0">
                  <a:solidFill>
                    <a:srgbClr val="242021"/>
                  </a:solidFill>
                  <a:latin typeface="NimbusSanL-RegIta"/>
                </a:rPr>
                <a:t> </a:t>
              </a:r>
              <a:r>
                <a:rPr lang="es-ES" dirty="0">
                  <a:solidFill>
                    <a:srgbClr val="242021"/>
                  </a:solidFill>
                  <a:latin typeface="NimbusSanL-Reg"/>
                </a:rPr>
                <a:t>del Dominio </a:t>
              </a:r>
              <a:r>
                <a:rPr lang="es-ES" i="1" dirty="0">
                  <a:solidFill>
                    <a:srgbClr val="242021"/>
                  </a:solidFill>
                  <a:latin typeface="NimbusSanL-RegIta"/>
                </a:rPr>
                <a:t>Bacteria</a:t>
              </a:r>
              <a:r>
                <a:rPr lang="es-ES" dirty="0">
                  <a:solidFill>
                    <a:srgbClr val="242021"/>
                  </a:solidFill>
                  <a:latin typeface="NimbusSanL-Reg"/>
                </a:rPr>
                <a:t>, </a:t>
              </a:r>
              <a:r>
                <a:rPr lang="es-ES" dirty="0" smtClean="0">
                  <a:solidFill>
                    <a:srgbClr val="242021"/>
                  </a:solidFill>
                  <a:latin typeface="NimbusSanL-Reg"/>
                </a:rPr>
                <a:t>señalando </a:t>
              </a:r>
              <a:r>
                <a:rPr lang="es-ES" dirty="0">
                  <a:solidFill>
                    <a:srgbClr val="242021"/>
                  </a:solidFill>
                  <a:latin typeface="NimbusSanL-Reg"/>
                </a:rPr>
                <a:t>la ubicación de los principales géneros de bacterias </a:t>
              </a:r>
              <a:r>
                <a:rPr lang="es-ES" dirty="0" err="1">
                  <a:solidFill>
                    <a:srgbClr val="242021"/>
                  </a:solidFill>
                  <a:latin typeface="NimbusSanL-Reg"/>
                </a:rPr>
                <a:t>ftopatógenas</a:t>
              </a:r>
              <a:r>
                <a:rPr lang="es-ES" dirty="0">
                  <a:solidFill>
                    <a:srgbClr val="242021"/>
                  </a:solidFill>
                  <a:latin typeface="NimbusSanL-Reg"/>
                </a:rPr>
                <a:t> ( </a:t>
              </a:r>
              <a:r>
                <a:rPr lang="es-ES" dirty="0" smtClean="0">
                  <a:solidFill>
                    <a:srgbClr val="242021"/>
                  </a:solidFill>
                  <a:latin typeface="NimbusSanL-Reg"/>
                </a:rPr>
                <a:t> ).</a:t>
              </a:r>
              <a:r>
                <a:rPr lang="es-ES" dirty="0" smtClean="0"/>
                <a:t> </a:t>
              </a:r>
              <a:endParaRPr lang="en-GB" dirty="0"/>
            </a:p>
          </p:txBody>
        </p:sp>
        <p:sp>
          <p:nvSpPr>
            <p:cNvPr id="4" name="5-Point Star 3"/>
            <p:cNvSpPr/>
            <p:nvPr/>
          </p:nvSpPr>
          <p:spPr>
            <a:xfrm>
              <a:off x="5138615" y="5370146"/>
              <a:ext cx="175846" cy="175846"/>
            </a:xfrm>
            <a:prstGeom prst="star5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63977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</TotalTime>
  <Words>123</Words>
  <Application>Microsoft Office PowerPoint</Application>
  <PresentationFormat>On-screen Show (4:3)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Arial</vt:lpstr>
      <vt:lpstr>Arial Narrow</vt:lpstr>
      <vt:lpstr>Calibri</vt:lpstr>
      <vt:lpstr>Calibri Light</vt:lpstr>
      <vt:lpstr>DejaVu Sans</vt:lpstr>
      <vt:lpstr>NimbusSanL-Bol</vt:lpstr>
      <vt:lpstr>NimbusSanL-Reg</vt:lpstr>
      <vt:lpstr>NimbusSanL-RegIta</vt:lpstr>
      <vt:lpstr>Tahoma</vt:lpstr>
      <vt:lpstr>Custom Design</vt:lpstr>
      <vt:lpstr>PowerPoint Presentation</vt:lpstr>
      <vt:lpstr>PowerPoint Presentation</vt:lpstr>
      <vt:lpstr>PowerPoint Presentation</vt:lpstr>
      <vt:lpstr>PowerPoint Presentation</vt:lpstr>
    </vt:vector>
  </TitlesOfParts>
  <Company>Universidad Pública de Navarra-Nafarroako Unibertsitate Publikoa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Jesus Murillo</dc:creator>
  <cp:lastModifiedBy>Jesus Murillo</cp:lastModifiedBy>
  <cp:revision>34</cp:revision>
  <dcterms:created xsi:type="dcterms:W3CDTF">2018-10-16T18:31:59Z</dcterms:created>
  <dcterms:modified xsi:type="dcterms:W3CDTF">2019-05-22T10:21:07Z</dcterms:modified>
</cp:coreProperties>
</file>