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32042100" cy="45300900"/>
  <p:notesSz cx="20929600" cy="298196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68">
          <p15:clr>
            <a:srgbClr val="A4A3A4"/>
          </p15:clr>
        </p15:guide>
        <p15:guide id="2" pos="100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tyi Andrea" initials="VA" lastIdx="3" clrIdx="0">
    <p:extLst>
      <p:ext uri="{19B8F6BF-5375-455C-9EA6-DF929625EA0E}">
        <p15:presenceInfo xmlns:p15="http://schemas.microsoft.com/office/powerpoint/2012/main" userId="S-1-5-21-1058036200-1251564309-2120448977-671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D3D15"/>
    <a:srgbClr val="634837"/>
    <a:srgbClr val="AA8066"/>
    <a:srgbClr val="EDE6DB"/>
    <a:srgbClr val="FFCC99"/>
    <a:srgbClr val="E3DDCF"/>
    <a:srgbClr val="BCA37E"/>
    <a:srgbClr val="C0A97A"/>
    <a:srgbClr val="AE866E"/>
    <a:srgbClr val="B586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>
        <p:scale>
          <a:sx n="44" d="100"/>
          <a:sy n="44" d="100"/>
        </p:scale>
        <p:origin x="-462" y="-4068"/>
      </p:cViewPr>
      <p:guideLst>
        <p:guide orient="horz" pos="14268"/>
        <p:guide pos="100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9068514" cy="149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t" anchorCtr="0" compatLnSpc="1">
            <a:prstTxWarp prst="textNoShape">
              <a:avLst/>
            </a:prstTxWarp>
          </a:bodyPr>
          <a:lstStyle>
            <a:lvl1pPr algn="l" defTabSz="2889502">
              <a:defRPr sz="38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1861089" y="0"/>
            <a:ext cx="9068511" cy="149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t" anchorCtr="0" compatLnSpc="1">
            <a:prstTxWarp prst="textNoShape">
              <a:avLst/>
            </a:prstTxWarp>
          </a:bodyPr>
          <a:lstStyle>
            <a:lvl1pPr algn="r" defTabSz="2889502">
              <a:defRPr sz="38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28325762"/>
            <a:ext cx="9068514" cy="149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b" anchorCtr="0" compatLnSpc="1">
            <a:prstTxWarp prst="textNoShape">
              <a:avLst/>
            </a:prstTxWarp>
          </a:bodyPr>
          <a:lstStyle>
            <a:lvl1pPr algn="l" defTabSz="2889502">
              <a:defRPr sz="38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1861089" y="28325762"/>
            <a:ext cx="9068511" cy="149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b" anchorCtr="0" compatLnSpc="1">
            <a:prstTxWarp prst="textNoShape">
              <a:avLst/>
            </a:prstTxWarp>
          </a:bodyPr>
          <a:lstStyle>
            <a:lvl1pPr algn="r" defTabSz="2889502">
              <a:defRPr sz="3800" smtClean="0"/>
            </a:lvl1pPr>
          </a:lstStyle>
          <a:p>
            <a:pPr>
              <a:defRPr/>
            </a:pPr>
            <a:fld id="{28DA80D3-7668-4DC0-8C17-08C5497BE9E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6226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9068514" cy="149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t" anchorCtr="0" compatLnSpc="1">
            <a:prstTxWarp prst="textNoShape">
              <a:avLst/>
            </a:prstTxWarp>
          </a:bodyPr>
          <a:lstStyle>
            <a:lvl1pPr algn="l" defTabSz="2889502">
              <a:defRPr sz="38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1861089" y="0"/>
            <a:ext cx="9068511" cy="149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t" anchorCtr="0" compatLnSpc="1">
            <a:prstTxWarp prst="textNoShape">
              <a:avLst/>
            </a:prstTxWarp>
          </a:bodyPr>
          <a:lstStyle>
            <a:lvl1pPr algn="r" defTabSz="2889502">
              <a:defRPr sz="38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511925" y="2233613"/>
            <a:ext cx="7910513" cy="11183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792573" y="14155722"/>
            <a:ext cx="15344454" cy="1343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28325762"/>
            <a:ext cx="9068514" cy="149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b" anchorCtr="0" compatLnSpc="1">
            <a:prstTxWarp prst="textNoShape">
              <a:avLst/>
            </a:prstTxWarp>
          </a:bodyPr>
          <a:lstStyle>
            <a:lvl1pPr algn="l" defTabSz="2889502">
              <a:defRPr sz="38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1861089" y="28325762"/>
            <a:ext cx="9068511" cy="149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350" tIns="144681" rIns="289350" bIns="144681" numCol="1" anchor="b" anchorCtr="0" compatLnSpc="1">
            <a:prstTxWarp prst="textNoShape">
              <a:avLst/>
            </a:prstTxWarp>
          </a:bodyPr>
          <a:lstStyle>
            <a:lvl1pPr algn="r" defTabSz="2889502">
              <a:defRPr sz="38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40F17FB-34A2-4120-86E7-2D804E4317F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4306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6551" y="16610340"/>
            <a:ext cx="23129080" cy="14946926"/>
          </a:xfrm>
        </p:spPr>
        <p:txBody>
          <a:bodyPr anchor="b">
            <a:normAutofit/>
          </a:bodyPr>
          <a:lstStyle>
            <a:lvl1pPr>
              <a:defRPr sz="18923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6551" y="31557252"/>
            <a:ext cx="23129080" cy="7439725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02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0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806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408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01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612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214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816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977F-2504-E741-85B4-8F01994E1F25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111147" y="28543652"/>
            <a:ext cx="4889970" cy="5164098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83433" y="2992013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82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8" y="4026747"/>
            <a:ext cx="23099414" cy="20589781"/>
          </a:xfrm>
        </p:spPr>
        <p:txBody>
          <a:bodyPr anchor="ctr">
            <a:normAutofit/>
          </a:bodyPr>
          <a:lstStyle>
            <a:lvl1pPr algn="l">
              <a:defRPr sz="1682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6548" y="28760893"/>
            <a:ext cx="23099414" cy="10277346"/>
          </a:xfrm>
        </p:spPr>
        <p:txBody>
          <a:bodyPr anchor="ctr">
            <a:normAutofit/>
          </a:bodyPr>
          <a:lstStyle>
            <a:lvl1pPr marL="0" indent="0" algn="l">
              <a:buNone/>
              <a:defRPr sz="6308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02120" indent="0">
              <a:buNone/>
              <a:defRPr sz="6308">
                <a:solidFill>
                  <a:schemeClr val="tx1">
                    <a:tint val="75000"/>
                  </a:schemeClr>
                </a:solidFill>
              </a:defRPr>
            </a:lvl2pPr>
            <a:lvl3pPr marL="3204240" indent="0">
              <a:buNone/>
              <a:defRPr sz="5607">
                <a:solidFill>
                  <a:schemeClr val="tx1">
                    <a:tint val="75000"/>
                  </a:schemeClr>
                </a:solidFill>
              </a:defRPr>
            </a:lvl3pPr>
            <a:lvl4pPr marL="480636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4pPr>
            <a:lvl5pPr marL="640848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5pPr>
            <a:lvl6pPr marL="801060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6pPr>
            <a:lvl7pPr marL="961272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7pPr>
            <a:lvl8pPr marL="1121484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8pPr>
            <a:lvl9pPr marL="1281696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F351F-53B1-3B4C-8CD4-15B0457E8E3F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20916673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428" y="21429351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651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7549" y="4026747"/>
            <a:ext cx="21409011" cy="19127047"/>
          </a:xfrm>
        </p:spPr>
        <p:txBody>
          <a:bodyPr anchor="ctr">
            <a:normAutofit/>
          </a:bodyPr>
          <a:lstStyle>
            <a:lvl1pPr algn="l">
              <a:defRPr sz="1682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465968" y="23153793"/>
            <a:ext cx="19812166" cy="2516717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60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02120" indent="0">
              <a:buFontTx/>
              <a:buNone/>
              <a:defRPr/>
            </a:lvl2pPr>
            <a:lvl3pPr marL="3204240" indent="0">
              <a:buFontTx/>
              <a:buNone/>
              <a:defRPr/>
            </a:lvl3pPr>
            <a:lvl4pPr marL="4806361" indent="0">
              <a:buFontTx/>
              <a:buNone/>
              <a:defRPr/>
            </a:lvl4pPr>
            <a:lvl5pPr marL="6408481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6548" y="28760893"/>
            <a:ext cx="23099414" cy="10277346"/>
          </a:xfrm>
        </p:spPr>
        <p:txBody>
          <a:bodyPr anchor="ctr">
            <a:normAutofit/>
          </a:bodyPr>
          <a:lstStyle>
            <a:lvl1pPr marL="0" indent="0" algn="l">
              <a:buNone/>
              <a:defRPr sz="6308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02120" indent="0">
              <a:buNone/>
              <a:defRPr sz="6308">
                <a:solidFill>
                  <a:schemeClr val="tx1">
                    <a:tint val="75000"/>
                  </a:schemeClr>
                </a:solidFill>
              </a:defRPr>
            </a:lvl2pPr>
            <a:lvl3pPr marL="3204240" indent="0">
              <a:buNone/>
              <a:defRPr sz="5607">
                <a:solidFill>
                  <a:schemeClr val="tx1">
                    <a:tint val="75000"/>
                  </a:schemeClr>
                </a:solidFill>
              </a:defRPr>
            </a:lvl3pPr>
            <a:lvl4pPr marL="480636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4pPr>
            <a:lvl5pPr marL="640848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5pPr>
            <a:lvl6pPr marL="801060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6pPr>
            <a:lvl7pPr marL="961272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7pPr>
            <a:lvl8pPr marL="1121484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8pPr>
            <a:lvl9pPr marL="1281696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E8F6-4F69-E448-82E4-3FF8C30628E4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203" y="20916673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428" y="21429351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36642" y="4280433"/>
            <a:ext cx="1602522" cy="3862770"/>
          </a:xfrm>
          <a:prstGeom prst="rect">
            <a:avLst/>
          </a:prstGeom>
        </p:spPr>
        <p:txBody>
          <a:bodyPr vert="horz" lIns="320421" tIns="160211" rIns="320421" bIns="160211" rtlCol="0" anchor="ctr">
            <a:noAutofit/>
          </a:bodyPr>
          <a:lstStyle/>
          <a:p>
            <a:pPr lvl="0"/>
            <a:r>
              <a:rPr lang="en-US" sz="28034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627407" y="19191160"/>
            <a:ext cx="1602522" cy="3862770"/>
          </a:xfrm>
          <a:prstGeom prst="rect">
            <a:avLst/>
          </a:prstGeom>
        </p:spPr>
        <p:txBody>
          <a:bodyPr vert="horz" lIns="320421" tIns="160211" rIns="320421" bIns="160211" rtlCol="0" anchor="ctr">
            <a:noAutofit/>
          </a:bodyPr>
          <a:lstStyle/>
          <a:p>
            <a:pPr lvl="0"/>
            <a:r>
              <a:rPr lang="en-US" sz="28034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6458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8" y="16106997"/>
            <a:ext cx="23099414" cy="17999115"/>
          </a:xfrm>
        </p:spPr>
        <p:txBody>
          <a:bodyPr anchor="b">
            <a:normAutofit/>
          </a:bodyPr>
          <a:lstStyle>
            <a:lvl1pPr algn="l">
              <a:defRPr sz="1682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6548" y="34227346"/>
            <a:ext cx="23099414" cy="481955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0BAD4-EC93-8B4C-97AE-9AB5F3271B19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203" y="32437641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91428" y="3291606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486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7667549" y="4026747"/>
            <a:ext cx="21409011" cy="19127047"/>
          </a:xfrm>
        </p:spPr>
        <p:txBody>
          <a:bodyPr anchor="ctr">
            <a:normAutofit/>
          </a:bodyPr>
          <a:lstStyle>
            <a:lvl1pPr algn="l">
              <a:defRPr sz="1682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06546" y="28690570"/>
            <a:ext cx="23436890" cy="553677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410">
                <a:solidFill>
                  <a:schemeClr val="accent1"/>
                </a:solidFill>
              </a:defRPr>
            </a:lvl1pPr>
            <a:lvl2pPr marL="1602120" indent="0">
              <a:buFontTx/>
              <a:buNone/>
              <a:defRPr/>
            </a:lvl2pPr>
            <a:lvl3pPr marL="3204240" indent="0">
              <a:buFontTx/>
              <a:buNone/>
              <a:defRPr/>
            </a:lvl3pPr>
            <a:lvl4pPr marL="4806361" indent="0">
              <a:buFontTx/>
              <a:buNone/>
              <a:defRPr/>
            </a:lvl4pPr>
            <a:lvl5pPr marL="6408481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6546" y="34227346"/>
            <a:ext cx="23436890" cy="481955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050E-E079-6441-81E7-806D30677343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203" y="32437641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91428" y="3291606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36642" y="4280433"/>
            <a:ext cx="1602522" cy="3862770"/>
          </a:xfrm>
          <a:prstGeom prst="rect">
            <a:avLst/>
          </a:prstGeom>
        </p:spPr>
        <p:txBody>
          <a:bodyPr vert="horz" lIns="320421" tIns="160211" rIns="320421" bIns="160211" rtlCol="0" anchor="ctr">
            <a:noAutofit/>
          </a:bodyPr>
          <a:lstStyle/>
          <a:p>
            <a:pPr lvl="0"/>
            <a:r>
              <a:rPr lang="en-US" sz="28034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27407" y="19191160"/>
            <a:ext cx="1602522" cy="3862770"/>
          </a:xfrm>
          <a:prstGeom prst="rect">
            <a:avLst/>
          </a:prstGeom>
        </p:spPr>
        <p:txBody>
          <a:bodyPr vert="horz" lIns="320421" tIns="160211" rIns="320421" bIns="160211" rtlCol="0" anchor="ctr">
            <a:noAutofit/>
          </a:bodyPr>
          <a:lstStyle/>
          <a:p>
            <a:pPr lvl="0"/>
            <a:r>
              <a:rPr lang="en-US" sz="28034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5991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9" y="4144372"/>
            <a:ext cx="23099411" cy="19024132"/>
          </a:xfrm>
        </p:spPr>
        <p:txBody>
          <a:bodyPr anchor="ctr">
            <a:normAutofit/>
          </a:bodyPr>
          <a:lstStyle>
            <a:lvl1pPr algn="l">
              <a:defRPr sz="1682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06548" y="28690570"/>
            <a:ext cx="23099414" cy="553677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410">
                <a:solidFill>
                  <a:schemeClr val="accent1"/>
                </a:solidFill>
              </a:defRPr>
            </a:lvl1pPr>
            <a:lvl2pPr marL="1602120" indent="0">
              <a:buFontTx/>
              <a:buNone/>
              <a:defRPr/>
            </a:lvl2pPr>
            <a:lvl3pPr marL="3204240" indent="0">
              <a:buFontTx/>
              <a:buNone/>
              <a:defRPr/>
            </a:lvl3pPr>
            <a:lvl4pPr marL="4806361" indent="0">
              <a:buFontTx/>
              <a:buNone/>
              <a:defRPr/>
            </a:lvl4pPr>
            <a:lvl5pPr marL="6408481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6548" y="34227346"/>
            <a:ext cx="23099414" cy="481955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30AF-FFB7-DE42-B481-AAC2589869DA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32437641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91428" y="3291606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669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A7C16-FAF2-2C41-B697-563997C522AD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403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103533" y="4144368"/>
            <a:ext cx="5803363" cy="34902547"/>
          </a:xfrm>
        </p:spPr>
        <p:txBody>
          <a:bodyPr vert="eaVert" anchor="ctr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6550" y="4144368"/>
            <a:ext cx="16526869" cy="34902547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D9EA-0687-604F-B97A-763B6765DF9F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481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Cím, 1 nagy és 2 kisebb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01788" y="1814513"/>
            <a:ext cx="28838525" cy="7550150"/>
          </a:xfrm>
          <a:prstGeom prst="rect">
            <a:avLst/>
          </a:prstGeo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1601788" y="10569575"/>
            <a:ext cx="14343062" cy="298973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quarter" idx="2"/>
          </p:nvPr>
        </p:nvSpPr>
        <p:spPr>
          <a:xfrm>
            <a:off x="16097250" y="10569575"/>
            <a:ext cx="14343063" cy="14871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Tartalom helye 4"/>
          <p:cNvSpPr>
            <a:spLocks noGrp="1"/>
          </p:cNvSpPr>
          <p:nvPr>
            <p:ph sz="quarter" idx="3"/>
          </p:nvPr>
        </p:nvSpPr>
        <p:spPr>
          <a:xfrm>
            <a:off x="16097250" y="25593675"/>
            <a:ext cx="14343063" cy="14873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518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6311" y="4122593"/>
            <a:ext cx="23089651" cy="846099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6548" y="14093613"/>
            <a:ext cx="23099414" cy="2495329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A02F-357D-AF42-B110-A7740AFDCA1B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15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8" y="13703635"/>
            <a:ext cx="23099414" cy="9702240"/>
          </a:xfrm>
        </p:spPr>
        <p:txBody>
          <a:bodyPr anchor="b"/>
          <a:lstStyle>
            <a:lvl1pPr algn="l">
              <a:defRPr sz="14017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6548" y="23657137"/>
            <a:ext cx="23099414" cy="5683420"/>
          </a:xfrm>
        </p:spPr>
        <p:txBody>
          <a:bodyPr anchor="t"/>
          <a:lstStyle>
            <a:lvl1pPr marL="0" indent="0" algn="l">
              <a:buNone/>
              <a:defRPr sz="7008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02120" indent="0">
              <a:buNone/>
              <a:defRPr sz="6308">
                <a:solidFill>
                  <a:schemeClr val="tx1">
                    <a:tint val="75000"/>
                  </a:schemeClr>
                </a:solidFill>
              </a:defRPr>
            </a:lvl2pPr>
            <a:lvl3pPr marL="3204240" indent="0">
              <a:buNone/>
              <a:defRPr sz="5607">
                <a:solidFill>
                  <a:schemeClr val="tx1">
                    <a:tint val="75000"/>
                  </a:schemeClr>
                </a:solidFill>
              </a:defRPr>
            </a:lvl3pPr>
            <a:lvl4pPr marL="480636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4pPr>
            <a:lvl5pPr marL="640848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5pPr>
            <a:lvl6pPr marL="801060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6pPr>
            <a:lvl7pPr marL="9612721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7pPr>
            <a:lvl8pPr marL="1121484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8pPr>
            <a:lvl9pPr marL="12816962" indent="0">
              <a:buNone/>
              <a:defRPr sz="49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B9B27-4D02-2940-AED5-BC8F2B3B1507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203" y="20916673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428" y="21429351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74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6551" y="14114134"/>
            <a:ext cx="11204682" cy="24885750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702815" y="14114134"/>
            <a:ext cx="11203147" cy="24885750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F7878-2C98-7449-BB8F-764A5EA8E558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428" y="520374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52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8171" y="14708102"/>
            <a:ext cx="10073063" cy="3806531"/>
          </a:xfrm>
        </p:spPr>
        <p:txBody>
          <a:bodyPr anchor="b">
            <a:noAutofit/>
          </a:bodyPr>
          <a:lstStyle>
            <a:lvl1pPr marL="0" indent="0">
              <a:buNone/>
              <a:defRPr sz="8410" b="0"/>
            </a:lvl1pPr>
            <a:lvl2pPr marL="1602120" indent="0">
              <a:buNone/>
              <a:defRPr sz="7008" b="1"/>
            </a:lvl2pPr>
            <a:lvl3pPr marL="3204240" indent="0">
              <a:buNone/>
              <a:defRPr sz="6308" b="1"/>
            </a:lvl3pPr>
            <a:lvl4pPr marL="4806361" indent="0">
              <a:buNone/>
              <a:defRPr sz="5607" b="1"/>
            </a:lvl4pPr>
            <a:lvl5pPr marL="6408481" indent="0">
              <a:buNone/>
              <a:defRPr sz="5607" b="1"/>
            </a:lvl5pPr>
            <a:lvl6pPr marL="8010601" indent="0">
              <a:buNone/>
              <a:defRPr sz="5607" b="1"/>
            </a:lvl6pPr>
            <a:lvl7pPr marL="9612721" indent="0">
              <a:buNone/>
              <a:defRPr sz="5607" b="1"/>
            </a:lvl7pPr>
            <a:lvl8pPr marL="11214842" indent="0">
              <a:buNone/>
              <a:defRPr sz="5607" b="1"/>
            </a:lvl8pPr>
            <a:lvl9pPr marL="12816962" indent="0">
              <a:buNone/>
              <a:defRPr sz="5607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6546" y="18514636"/>
            <a:ext cx="11204685" cy="20514894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820108" y="14686779"/>
            <a:ext cx="10068308" cy="3806531"/>
          </a:xfrm>
        </p:spPr>
        <p:txBody>
          <a:bodyPr anchor="b">
            <a:noAutofit/>
          </a:bodyPr>
          <a:lstStyle>
            <a:lvl1pPr marL="0" indent="0">
              <a:buNone/>
              <a:defRPr sz="8410" b="0"/>
            </a:lvl1pPr>
            <a:lvl2pPr marL="1602120" indent="0">
              <a:buNone/>
              <a:defRPr sz="7008" b="1"/>
            </a:lvl2pPr>
            <a:lvl3pPr marL="3204240" indent="0">
              <a:buNone/>
              <a:defRPr sz="6308" b="1"/>
            </a:lvl3pPr>
            <a:lvl4pPr marL="4806361" indent="0">
              <a:buNone/>
              <a:defRPr sz="5607" b="1"/>
            </a:lvl4pPr>
            <a:lvl5pPr marL="6408481" indent="0">
              <a:buNone/>
              <a:defRPr sz="5607" b="1"/>
            </a:lvl5pPr>
            <a:lvl6pPr marL="8010601" indent="0">
              <a:buNone/>
              <a:defRPr sz="5607" b="1"/>
            </a:lvl6pPr>
            <a:lvl7pPr marL="9612721" indent="0">
              <a:buNone/>
              <a:defRPr sz="5607" b="1"/>
            </a:lvl7pPr>
            <a:lvl8pPr marL="11214842" indent="0">
              <a:buNone/>
              <a:defRPr sz="5607" b="1"/>
            </a:lvl8pPr>
            <a:lvl9pPr marL="12816962" indent="0">
              <a:buNone/>
              <a:defRPr sz="5607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690226" y="18493313"/>
            <a:ext cx="11198195" cy="20514894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F403-9584-1749-B6AB-5E1C5F94527C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91428" y="520374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4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6305" y="4122593"/>
            <a:ext cx="23089655" cy="846099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0351-EB03-5444-BA93-B7E778374E24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31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ADB90-FF7E-5041-AB9F-1BC0957AB829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695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6" y="2946659"/>
            <a:ext cx="9214501" cy="6449083"/>
          </a:xfrm>
        </p:spPr>
        <p:txBody>
          <a:bodyPr anchor="b"/>
          <a:lstStyle>
            <a:lvl1pPr algn="l">
              <a:defRPr sz="7008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1994" y="2946669"/>
            <a:ext cx="13283966" cy="35768839"/>
          </a:xfrm>
        </p:spPr>
        <p:txBody>
          <a:bodyPr anchor="ctr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6546" y="10559727"/>
            <a:ext cx="9214501" cy="28155758"/>
          </a:xfrm>
        </p:spPr>
        <p:txBody>
          <a:bodyPr/>
          <a:lstStyle>
            <a:lvl1pPr marL="0" indent="0">
              <a:buNone/>
              <a:defRPr sz="4906"/>
            </a:lvl1pPr>
            <a:lvl2pPr marL="1602120" indent="0">
              <a:buNone/>
              <a:defRPr sz="4205"/>
            </a:lvl2pPr>
            <a:lvl3pPr marL="3204240" indent="0">
              <a:buNone/>
              <a:defRPr sz="3504"/>
            </a:lvl3pPr>
            <a:lvl4pPr marL="4806361" indent="0">
              <a:buNone/>
              <a:defRPr sz="3154"/>
            </a:lvl4pPr>
            <a:lvl5pPr marL="6408481" indent="0">
              <a:buNone/>
              <a:defRPr sz="3154"/>
            </a:lvl5pPr>
            <a:lvl6pPr marL="8010601" indent="0">
              <a:buNone/>
              <a:defRPr sz="3154"/>
            </a:lvl6pPr>
            <a:lvl7pPr marL="9612721" indent="0">
              <a:buNone/>
              <a:defRPr sz="3154"/>
            </a:lvl7pPr>
            <a:lvl8pPr marL="11214842" indent="0">
              <a:buNone/>
              <a:defRPr sz="3154"/>
            </a:lvl8pPr>
            <a:lvl9pPr marL="12816962" indent="0">
              <a:buNone/>
              <a:defRPr sz="3154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B8CB6-48D8-4E47-B0D3-B56230F429D0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4697835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7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548" y="31710630"/>
            <a:ext cx="23099414" cy="3743619"/>
          </a:xfrm>
        </p:spPr>
        <p:txBody>
          <a:bodyPr anchor="b">
            <a:normAutofit/>
          </a:bodyPr>
          <a:lstStyle>
            <a:lvl1pPr algn="l">
              <a:defRPr sz="841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6548" y="4194296"/>
            <a:ext cx="23099414" cy="25464219"/>
          </a:xfrm>
        </p:spPr>
        <p:txBody>
          <a:bodyPr anchor="t">
            <a:normAutofit/>
          </a:bodyPr>
          <a:lstStyle>
            <a:lvl1pPr marL="0" indent="0" algn="ctr">
              <a:buNone/>
              <a:defRPr sz="5607"/>
            </a:lvl1pPr>
            <a:lvl2pPr marL="1602120" indent="0">
              <a:buNone/>
              <a:defRPr sz="5607"/>
            </a:lvl2pPr>
            <a:lvl3pPr marL="3204240" indent="0">
              <a:buNone/>
              <a:defRPr sz="5607"/>
            </a:lvl3pPr>
            <a:lvl4pPr marL="4806361" indent="0">
              <a:buNone/>
              <a:defRPr sz="5607"/>
            </a:lvl4pPr>
            <a:lvl5pPr marL="6408481" indent="0">
              <a:buNone/>
              <a:defRPr sz="5607"/>
            </a:lvl5pPr>
            <a:lvl6pPr marL="8010601" indent="0">
              <a:buNone/>
              <a:defRPr sz="5607"/>
            </a:lvl6pPr>
            <a:lvl7pPr marL="9612721" indent="0">
              <a:buNone/>
              <a:defRPr sz="5607"/>
            </a:lvl7pPr>
            <a:lvl8pPr marL="11214842" indent="0">
              <a:buNone/>
              <a:defRPr sz="5607"/>
            </a:lvl8pPr>
            <a:lvl9pPr marL="12816962" indent="0">
              <a:buNone/>
              <a:defRPr sz="5607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6548" y="35454249"/>
            <a:ext cx="23099414" cy="3261242"/>
          </a:xfrm>
        </p:spPr>
        <p:txBody>
          <a:bodyPr>
            <a:normAutofit/>
          </a:bodyPr>
          <a:lstStyle>
            <a:lvl1pPr marL="0" indent="0">
              <a:buNone/>
              <a:defRPr sz="4205"/>
            </a:lvl1pPr>
            <a:lvl2pPr marL="1602120" indent="0">
              <a:buNone/>
              <a:defRPr sz="4205"/>
            </a:lvl2pPr>
            <a:lvl3pPr marL="3204240" indent="0">
              <a:buNone/>
              <a:defRPr sz="3504"/>
            </a:lvl3pPr>
            <a:lvl4pPr marL="4806361" indent="0">
              <a:buNone/>
              <a:defRPr sz="3154"/>
            </a:lvl4pPr>
            <a:lvl5pPr marL="6408481" indent="0">
              <a:buNone/>
              <a:defRPr sz="3154"/>
            </a:lvl5pPr>
            <a:lvl6pPr marL="8010601" indent="0">
              <a:buNone/>
              <a:defRPr sz="3154"/>
            </a:lvl6pPr>
            <a:lvl7pPr marL="9612721" indent="0">
              <a:buNone/>
              <a:defRPr sz="3154"/>
            </a:lvl7pPr>
            <a:lvl8pPr marL="11214842" indent="0">
              <a:buNone/>
              <a:defRPr sz="3154"/>
            </a:lvl8pPr>
            <a:lvl9pPr marL="12816962" indent="0">
              <a:buNone/>
              <a:defRPr sz="3154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716D3-DCE8-CC45-8106-AE5DFCD073F9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203" y="32437641"/>
            <a:ext cx="4759906" cy="335565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91428" y="32916068"/>
            <a:ext cx="2049860" cy="2411853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1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4" y="1510030"/>
            <a:ext cx="6942455" cy="43851826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71559" y="1883"/>
            <a:ext cx="6841086" cy="45267661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640842" cy="453009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6305" y="4122593"/>
            <a:ext cx="23089655" cy="84609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6548" y="14093613"/>
            <a:ext cx="23099414" cy="2567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35785" y="40525675"/>
            <a:ext cx="2685523" cy="24451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6546" y="40530431"/>
            <a:ext cx="20031527" cy="2411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791428" y="5203748"/>
            <a:ext cx="2049860" cy="24118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8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64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</p:sldLayoutIdLst>
  <p:txStyles>
    <p:titleStyle>
      <a:lvl1pPr algn="l" defTabSz="1602120" rtl="0" eaLnBrk="1" latinLnBrk="0" hangingPunct="1">
        <a:spcBef>
          <a:spcPct val="0"/>
        </a:spcBef>
        <a:buNone/>
        <a:defRPr sz="12615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201590" indent="-120159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630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03445" indent="-1001325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5607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005301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906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07421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209541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811661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0413782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2015902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3618022" indent="-801060" algn="l" defTabSz="1602120" rtl="0" eaLnBrk="1" latinLnBrk="0" hangingPunct="1">
        <a:spcBef>
          <a:spcPts val="3504"/>
        </a:spcBef>
        <a:spcAft>
          <a:spcPts val="0"/>
        </a:spcAft>
        <a:buClr>
          <a:schemeClr val="accent1"/>
        </a:buClr>
        <a:buFont typeface="Wingdings 3" charset="2"/>
        <a:buChar char=""/>
        <a:defRPr sz="4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1pPr>
      <a:lvl2pPr marL="1602120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2pPr>
      <a:lvl3pPr marL="3204240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3pPr>
      <a:lvl4pPr marL="4806361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4pPr>
      <a:lvl5pPr marL="6408481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5pPr>
      <a:lvl6pPr marL="8010601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6pPr>
      <a:lvl7pPr marL="9612721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7pPr>
      <a:lvl8pPr marL="11214842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8pPr>
      <a:lvl9pPr marL="12816962" algn="l" defTabSz="1602120" rtl="0" eaLnBrk="1" latinLnBrk="0" hangingPunct="1">
        <a:defRPr sz="630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eg"/><Relationship Id="rId3" Type="http://schemas.openxmlformats.org/officeDocument/2006/relationships/image" Target="../media/image6.jpeg"/><Relationship Id="rId7" Type="http://schemas.openxmlformats.org/officeDocument/2006/relationships/image" Target="../media/image9.jp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microsoft.com/office/2007/relationships/hdphoto" Target="../media/hdphoto1.wdp"/><Relationship Id="rId11" Type="http://schemas.openxmlformats.org/officeDocument/2006/relationships/image" Target="../media/image13.jpeg"/><Relationship Id="rId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image" Target="../media/image7.JPG"/><Relationship Id="rId9" Type="http://schemas.openxmlformats.org/officeDocument/2006/relationships/image" Target="../media/image11.JPG"/><Relationship Id="rId1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6000">
              <a:schemeClr val="accent3">
                <a:lumMod val="75000"/>
              </a:schemeClr>
            </a:gs>
            <a:gs pos="13000">
              <a:schemeClr val="bg2">
                <a:lumMod val="50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95513" y="1814514"/>
            <a:ext cx="16201801" cy="3482008"/>
          </a:xfrm>
        </p:spPr>
        <p:txBody>
          <a:bodyPr>
            <a:normAutofit fontScale="90000"/>
          </a:bodyPr>
          <a:lstStyle/>
          <a:p>
            <a:pPr>
              <a:tabLst>
                <a:tab pos="5456238" algn="l"/>
              </a:tabLst>
            </a:pPr>
            <a:r>
              <a:rPr lang="hu-HU" sz="9600" dirty="0" err="1" smtClean="0"/>
              <a:t>Agroerdészeti</a:t>
            </a:r>
            <a:r>
              <a:rPr lang="hu-HU" sz="9600" dirty="0" smtClean="0"/>
              <a:t> </a:t>
            </a:r>
            <a:r>
              <a:rPr lang="hu-HU" sz="9600" dirty="0"/>
              <a:t>rendszerek </a:t>
            </a:r>
            <a:r>
              <a:rPr lang="hu-HU" sz="9600" dirty="0" smtClean="0"/>
              <a:t/>
            </a:r>
            <a:br>
              <a:rPr lang="hu-HU" sz="9600" dirty="0" smtClean="0"/>
            </a:br>
            <a:r>
              <a:rPr lang="hu-HU" sz="9600" dirty="0" smtClean="0"/>
              <a:t>ökoszisztéma </a:t>
            </a:r>
            <a:r>
              <a:rPr lang="hu-HU" sz="9600" dirty="0" smtClean="0"/>
              <a:t>szolgáltatásai</a:t>
            </a:r>
            <a:r>
              <a:rPr lang="hu-HU" sz="9600" dirty="0"/>
              <a:t/>
            </a:r>
            <a:br>
              <a:rPr lang="hu-HU" sz="9600" dirty="0"/>
            </a:br>
            <a:r>
              <a:rPr lang="hu-HU" sz="3200" dirty="0" smtClean="0"/>
              <a:t/>
            </a:r>
            <a:br>
              <a:rPr lang="hu-HU" sz="3200" dirty="0" smtClean="0"/>
            </a:br>
            <a:endParaRPr lang="hu-HU" sz="9600" dirty="0"/>
          </a:p>
        </p:txBody>
      </p:sp>
      <p:pic>
        <p:nvPicPr>
          <p:cNvPr id="10" name="Tartalom helye 9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578" y="42123221"/>
            <a:ext cx="1959545" cy="1304387"/>
          </a:xfrm>
        </p:spPr>
      </p:pic>
      <p:pic>
        <p:nvPicPr>
          <p:cNvPr id="7" name="Tartalom helye 6"/>
          <p:cNvPicPr>
            <a:picLocks noGrp="1" noChangeAspect="1"/>
          </p:cNvPicPr>
          <p:nvPr>
            <p:ph sz="quarter" idx="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"/>
          <a:stretch/>
        </p:blipFill>
        <p:spPr>
          <a:xfrm>
            <a:off x="26301377" y="42123221"/>
            <a:ext cx="4054416" cy="1276350"/>
          </a:xfrm>
        </p:spPr>
      </p:pic>
      <p:sp>
        <p:nvSpPr>
          <p:cNvPr id="13" name="Szövegdoboz 12"/>
          <p:cNvSpPr txBox="1"/>
          <p:nvPr/>
        </p:nvSpPr>
        <p:spPr>
          <a:xfrm>
            <a:off x="2394584" y="41684505"/>
            <a:ext cx="7992888" cy="23391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hu-HU" sz="2800" b="1" spc="4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u-HU" sz="2800" b="1" spc="4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SoE</a:t>
            </a:r>
            <a:r>
              <a:rPr lang="hu-HU" sz="2800" b="1" spc="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KKK Nonprofit Kft.</a:t>
            </a:r>
          </a:p>
          <a:p>
            <a:pPr algn="ctr"/>
            <a:r>
              <a:rPr lang="hu-HU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Soproni Egyetem Kooperációk Kutatási Központ</a:t>
            </a:r>
          </a:p>
          <a:p>
            <a:pPr algn="ctr"/>
            <a:r>
              <a:rPr lang="hu-HU" i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Nonprofit Korlátolt Felelősségű Társaság</a:t>
            </a:r>
          </a:p>
          <a:p>
            <a:pPr algn="ctr"/>
            <a:endParaRPr lang="hu-HU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u-HU" i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u-HU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Kép 1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49" r="100000">
                        <a14:foregroundMark x1="42645" y1="57019" x2="43536" y2="62565"/>
                        <a14:foregroundMark x1="41753" y1="62912" x2="42942" y2="74350"/>
                        <a14:backgroundMark x1="43536" y1="60139" x2="43536" y2="61179"/>
                        <a14:backgroundMark x1="43239" y1="60832" x2="40862" y2="62218"/>
                        <a14:backgroundMark x1="42051" y1="61525" x2="45914" y2="58752"/>
                        <a14:backgroundMark x1="44131" y1="59445" x2="43536" y2="566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2" y="42097917"/>
            <a:ext cx="1547734" cy="1326958"/>
          </a:xfrm>
          <a:prstGeom prst="rect">
            <a:avLst/>
          </a:prstGeom>
        </p:spPr>
      </p:pic>
      <p:pic>
        <p:nvPicPr>
          <p:cNvPr id="32" name="Kép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1204" y="28630944"/>
            <a:ext cx="8684589" cy="5339852"/>
          </a:xfrm>
          <a:prstGeom prst="rect">
            <a:avLst/>
          </a:prstGeom>
        </p:spPr>
      </p:pic>
      <p:sp>
        <p:nvSpPr>
          <p:cNvPr id="33" name="Szövegdoboz 32"/>
          <p:cNvSpPr txBox="1"/>
          <p:nvPr/>
        </p:nvSpPr>
        <p:spPr>
          <a:xfrm>
            <a:off x="1907481" y="5778846"/>
            <a:ext cx="2845662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Az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agroerdészet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olyan földhasználati rendszer, amelyben a folyamatosan fenntartandó fás kultúrákat tudatosan integrálják a mezőgazdasági növénytermesztés vagy állattartás tevékenységébe ugyanazon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földterületen. Dinamikus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, ökológiai alapú természeti erőforrás használati rendszer, amely a fák agrár területekre integrálása által diverzifikálja és növeli a termést, miközben szociális, gazdasági és környezeti hasznot közvetít a gazdálkodók felé.</a:t>
            </a:r>
          </a:p>
          <a:p>
            <a:pPr algn="just"/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Magyarországon a tanyafásítás, a legelőkön „deleltető” facsoportok telepítése, a mezővédő erdősávok tervszerű telepítése jelentette az integrált földhasznosítást.</a:t>
            </a:r>
          </a:p>
          <a:p>
            <a:pPr algn="just"/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 már szinte feledésbe ment földhasználati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módok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mind gyakrabban kerülnek ismét előtérbe, megismerésük egyre inkább fontosabbá válik a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természet-, táj-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és klímavédelmi törekvések okán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hu-H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 fás vegetáció és a mezőgazdasági termesztés tudatos kombinálása ígéretes iránya a fenntartható gazdálkodás iránti törekvéseknek. Amellett, hogy a megfelelő technológia alkalmazásával termésnövekedést lehet elérni, mind a vidékfejlesztés, mind a táj- természet- és klímavédelem szempontjából sok előnnyel járhat a már szinte elfeledett földhasználati módok előtérbe kerülése. Az Európai Unió ezt felismerve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agroerdészetet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már az előző Közös Agrárpolitika keretében támogatott földhasználati gyakorlatok közé is bevette, kutatását és a megszerzett ismeretek terjesztését pedig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az FP7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Horizont 2020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programok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támogatják.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Ilyen például az AGFORWARD projekt, amely 26 nemzetközi szervezet részvételével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zajlik, és a meglévő rendszerek felmérésétől kezdve az új, innovatív technológiák kifejlesztésén át ezek széleskörű elterjesztését tűzte ki célul.</a:t>
            </a:r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strike="sngStrike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hu-HU" sz="2800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Csoportba foglalás 35"/>
          <p:cNvGrpSpPr/>
          <p:nvPr/>
        </p:nvGrpSpPr>
        <p:grpSpPr>
          <a:xfrm>
            <a:off x="2195513" y="17465874"/>
            <a:ext cx="7333025" cy="9478915"/>
            <a:chOff x="20357369" y="22035584"/>
            <a:chExt cx="4495799" cy="6584321"/>
          </a:xfrm>
        </p:grpSpPr>
        <p:pic>
          <p:nvPicPr>
            <p:cNvPr id="34" name="Kép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57369" y="22035584"/>
              <a:ext cx="4495799" cy="2852737"/>
            </a:xfrm>
            <a:prstGeom prst="rect">
              <a:avLst/>
            </a:prstGeom>
          </p:spPr>
        </p:pic>
        <p:pic>
          <p:nvPicPr>
            <p:cNvPr id="35" name="Kép 3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13538" y="24954706"/>
              <a:ext cx="4104456" cy="3665199"/>
            </a:xfrm>
            <a:prstGeom prst="rect">
              <a:avLst/>
            </a:prstGeom>
          </p:spPr>
        </p:pic>
      </p:grpSp>
      <p:sp>
        <p:nvSpPr>
          <p:cNvPr id="37" name="Vonalas buborék 2 keret nélkül 36"/>
          <p:cNvSpPr/>
          <p:nvPr/>
        </p:nvSpPr>
        <p:spPr>
          <a:xfrm>
            <a:off x="1907482" y="12567078"/>
            <a:ext cx="8967092" cy="3135709"/>
          </a:xfrm>
          <a:prstGeom prst="callout2">
            <a:avLst>
              <a:gd name="adj1" fmla="val 64480"/>
              <a:gd name="adj2" fmla="val 101255"/>
              <a:gd name="adj3" fmla="val 64499"/>
              <a:gd name="adj4" fmla="val 124902"/>
              <a:gd name="adj5" fmla="val 41425"/>
              <a:gd name="adj6" fmla="val 132312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Méhészeti jelentőség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a természetben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előforduló és az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agroerdészetben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is hasznosítható fák és cserjék számottevően megnyújthatják a méhek természetes táplálkozási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ciklusát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 hagyományos gazdálkodásban termesztett növényfajtákhoz képest,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valamint védelmet, búvóhelyet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biztosítanak számukra.</a:t>
            </a:r>
            <a:endParaRPr lang="hu-HU" sz="2800" dirty="0"/>
          </a:p>
        </p:txBody>
      </p:sp>
      <p:sp>
        <p:nvSpPr>
          <p:cNvPr id="38" name="Vonalas buborék 2 keret nélkül 37"/>
          <p:cNvSpPr/>
          <p:nvPr/>
        </p:nvSpPr>
        <p:spPr>
          <a:xfrm>
            <a:off x="14140379" y="20850250"/>
            <a:ext cx="16223732" cy="6416332"/>
          </a:xfrm>
          <a:prstGeom prst="callout2">
            <a:avLst>
              <a:gd name="adj1" fmla="val 33076"/>
              <a:gd name="adj2" fmla="val -2981"/>
              <a:gd name="adj3" fmla="val 33110"/>
              <a:gd name="adj4" fmla="val -15531"/>
              <a:gd name="adj5" fmla="val 16298"/>
              <a:gd name="adj6" fmla="val -28182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Talajvédelem, termés növekedés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tagolt, cserjesávval kiegészített, 20m famagasságot elérő, de fiatal erdősáv szél- és hófogó, valamint mezővédő erdősávok esetében a terméseredményt növelő hatása akár 300m távolságig jelentősen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érezhető.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 megfelelő szerkezetű és irányú fasor a szél mérséklésén keresztül olyan mikro- és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mezoklíma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változásokat eredményez, ami előnyösen hat a haszonnövények termésére. A lecsökkentett légmozgás következtében kisebb lesz a növények párologtatása, a talaj párolgása, emiatt jobb a vízgazdálkodás, kevesebb energiát kell a vízfelvételre fordítani, a vízveszteséget pótolni. Kisebb szélben a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sztómák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sem záródnak be, ami lehetővé teszi a zavartalan légcserét. A kisebb légmozgás kevésbé hűti a környezetet, ebből fakadóan a talaj és a levegő hőmérséklete is magasabb lesz, ami kedvez a csírázásnak, a növényi sejtek működésének, és a talajban élő mikrobáknak is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A termés többlet akár a 30%-</a:t>
            </a:r>
            <a:r>
              <a:rPr lang="hu-H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is elérheti az erdősávval nem védett mezőgazdasági területekhez képest (Gál 1963).</a:t>
            </a:r>
          </a:p>
        </p:txBody>
      </p:sp>
      <p:sp>
        <p:nvSpPr>
          <p:cNvPr id="39" name="Vonalas buborék 2 keret nélkül 38"/>
          <p:cNvSpPr/>
          <p:nvPr/>
        </p:nvSpPr>
        <p:spPr>
          <a:xfrm>
            <a:off x="16365692" y="17332603"/>
            <a:ext cx="13998418" cy="3443287"/>
          </a:xfrm>
          <a:custGeom>
            <a:avLst/>
            <a:gdLst>
              <a:gd name="connsiteX0" fmla="*/ 0 w 13593205"/>
              <a:gd name="connsiteY0" fmla="*/ 0 h 3443287"/>
              <a:gd name="connsiteX1" fmla="*/ 13593205 w 13593205"/>
              <a:gd name="connsiteY1" fmla="*/ 0 h 3443287"/>
              <a:gd name="connsiteX2" fmla="*/ 13593205 w 13593205"/>
              <a:gd name="connsiteY2" fmla="*/ 3443287 h 3443287"/>
              <a:gd name="connsiteX3" fmla="*/ 0 w 13593205"/>
              <a:gd name="connsiteY3" fmla="*/ 3443287 h 3443287"/>
              <a:gd name="connsiteX4" fmla="*/ 0 w 13593205"/>
              <a:gd name="connsiteY4" fmla="*/ 0 h 3443287"/>
              <a:gd name="connsiteX0" fmla="*/ -405213 w 13593205"/>
              <a:gd name="connsiteY0" fmla="*/ 1138902 h 3443287"/>
              <a:gd name="connsiteX1" fmla="*/ -341733 w 13593205"/>
              <a:gd name="connsiteY1" fmla="*/ 1159940 h 3443287"/>
              <a:gd name="connsiteX2" fmla="*/ -355734 w 13593205"/>
              <a:gd name="connsiteY2" fmla="*/ 1127367 h 3443287"/>
              <a:gd name="connsiteX0" fmla="*/ 405213 w 13998418"/>
              <a:gd name="connsiteY0" fmla="*/ 0 h 3443287"/>
              <a:gd name="connsiteX1" fmla="*/ 13998418 w 13998418"/>
              <a:gd name="connsiteY1" fmla="*/ 0 h 3443287"/>
              <a:gd name="connsiteX2" fmla="*/ 13998418 w 13998418"/>
              <a:gd name="connsiteY2" fmla="*/ 3443287 h 3443287"/>
              <a:gd name="connsiteX3" fmla="*/ 405213 w 13998418"/>
              <a:gd name="connsiteY3" fmla="*/ 3443287 h 3443287"/>
              <a:gd name="connsiteX4" fmla="*/ 405213 w 13998418"/>
              <a:gd name="connsiteY4" fmla="*/ 0 h 3443287"/>
              <a:gd name="connsiteX0" fmla="*/ 0 w 13998418"/>
              <a:gd name="connsiteY0" fmla="*/ 1138902 h 3443287"/>
              <a:gd name="connsiteX1" fmla="*/ 63480 w 13998418"/>
              <a:gd name="connsiteY1" fmla="*/ 1159940 h 344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98418" h="3443287" stroke="0" extrusionOk="0">
                <a:moveTo>
                  <a:pt x="405213" y="0"/>
                </a:moveTo>
                <a:lnTo>
                  <a:pt x="13998418" y="0"/>
                </a:lnTo>
                <a:lnTo>
                  <a:pt x="13998418" y="3443287"/>
                </a:lnTo>
                <a:lnTo>
                  <a:pt x="405213" y="3443287"/>
                </a:lnTo>
                <a:lnTo>
                  <a:pt x="405213" y="0"/>
                </a:lnTo>
                <a:close/>
              </a:path>
              <a:path w="13998418" h="3443287" fill="none" extrusionOk="0">
                <a:moveTo>
                  <a:pt x="0" y="1138902"/>
                </a:moveTo>
                <a:lnTo>
                  <a:pt x="63480" y="1159940"/>
                </a:lnTo>
              </a:path>
            </a:pathLst>
          </a:cu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Szénmegkötés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Az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erdő transzspirációja és asszimilációja a többi vegetációformánál magasabb levélfelületi indexének köszönhetően erős, ami környezetére hűsítő hatást fejt ki. </a:t>
            </a:r>
            <a:endParaRPr lang="hu-H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globális felmelegedést fékezi az erdő szénmegkötése, melynek mérlege a mérsékelt égövben 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pozitív (</a:t>
            </a:r>
            <a:r>
              <a:rPr lang="hu-H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Vityi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– Marosvölgyi 2014). </a:t>
            </a:r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Vonalas buborék 2 keret nélkül 40"/>
          <p:cNvSpPr/>
          <p:nvPr/>
        </p:nvSpPr>
        <p:spPr>
          <a:xfrm>
            <a:off x="2195512" y="31401323"/>
            <a:ext cx="12313369" cy="3443287"/>
          </a:xfrm>
          <a:prstGeom prst="callout2">
            <a:avLst>
              <a:gd name="adj1" fmla="val 33076"/>
              <a:gd name="adj2" fmla="val -2981"/>
              <a:gd name="adj3" fmla="val 33687"/>
              <a:gd name="adj4" fmla="val -2514"/>
              <a:gd name="adj5" fmla="val 33763"/>
              <a:gd name="adj6" fmla="val -281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Biodiverzitás</a:t>
            </a:r>
            <a:r>
              <a:rPr lang="hu-H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megőrzése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Az erdősávok fontos szerepet játszanak az intenzív művelésű területeken a fészkelőhelyek kiterjesztésében. Így például a mezőgazdasági károsítók természetes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predátorai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hu-HU" sz="2800" dirty="0" err="1">
                <a:latin typeface="Arial" panose="020B0604020202020204" pitchFamily="34" charset="0"/>
                <a:cs typeface="Arial" panose="020B0604020202020204" pitchFamily="34" charset="0"/>
              </a:rPr>
              <a:t>élőhelyet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, teret nyerhetnek: megfigyelték például parlagi sas (</a:t>
            </a:r>
            <a:r>
              <a:rPr lang="hu-H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Aquilaca</a:t>
            </a:r>
            <a:r>
              <a:rPr lang="hu-HU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heilaca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) illetve rétisas (</a:t>
            </a:r>
            <a:r>
              <a:rPr lang="hu-HU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Haliaeetus</a:t>
            </a:r>
            <a:r>
              <a:rPr lang="hu-H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albicilla</a:t>
            </a:r>
            <a:r>
              <a:rPr lang="hu-HU" sz="2800" dirty="0">
                <a:latin typeface="Arial" panose="020B0604020202020204" pitchFamily="34" charset="0"/>
                <a:cs typeface="Arial" panose="020B0604020202020204" pitchFamily="34" charset="0"/>
              </a:rPr>
              <a:t>) fészkelését is erdősávokban (Jánoska 2012).</a:t>
            </a:r>
          </a:p>
          <a:p>
            <a:pPr algn="just"/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Vonalas buborék 2 keret nélkül 41"/>
          <p:cNvSpPr/>
          <p:nvPr/>
        </p:nvSpPr>
        <p:spPr>
          <a:xfrm>
            <a:off x="2197245" y="29308616"/>
            <a:ext cx="14165969" cy="1719151"/>
          </a:xfrm>
          <a:prstGeom prst="callout2">
            <a:avLst>
              <a:gd name="adj1" fmla="val 50552"/>
              <a:gd name="adj2" fmla="val 101616"/>
              <a:gd name="adj3" fmla="val 52106"/>
              <a:gd name="adj4" fmla="val 116162"/>
              <a:gd name="adj5" fmla="val 121352"/>
              <a:gd name="adj6" fmla="val 134761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Erdőfelújítás támogatása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az </a:t>
            </a:r>
            <a:r>
              <a:rPr lang="hu-H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agroerdészet</a:t>
            </a:r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„fordított” alkalmazásában a mezőgazdasági haszonnövény megvédheti a facsemetéket az időjárási szélsőségek pusztító hatásaitól.</a:t>
            </a:r>
          </a:p>
        </p:txBody>
      </p:sp>
      <p:sp>
        <p:nvSpPr>
          <p:cNvPr id="43" name="Vonalas buborék 2 keret nélkül 42"/>
          <p:cNvSpPr/>
          <p:nvPr/>
        </p:nvSpPr>
        <p:spPr>
          <a:xfrm>
            <a:off x="13162437" y="15511328"/>
            <a:ext cx="17476237" cy="900661"/>
          </a:xfrm>
          <a:custGeom>
            <a:avLst/>
            <a:gdLst>
              <a:gd name="connsiteX0" fmla="*/ 0 w 16970351"/>
              <a:gd name="connsiteY0" fmla="*/ 0 h 900661"/>
              <a:gd name="connsiteX1" fmla="*/ 16970351 w 16970351"/>
              <a:gd name="connsiteY1" fmla="*/ 0 h 900661"/>
              <a:gd name="connsiteX2" fmla="*/ 16970351 w 16970351"/>
              <a:gd name="connsiteY2" fmla="*/ 900661 h 900661"/>
              <a:gd name="connsiteX3" fmla="*/ 0 w 16970351"/>
              <a:gd name="connsiteY3" fmla="*/ 900661 h 900661"/>
              <a:gd name="connsiteX4" fmla="*/ 0 w 16970351"/>
              <a:gd name="connsiteY4" fmla="*/ 0 h 900661"/>
              <a:gd name="connsiteX0" fmla="*/ -505886 w 16970351"/>
              <a:gd name="connsiteY0" fmla="*/ 297903 h 900661"/>
              <a:gd name="connsiteX1" fmla="*/ -426635 w 16970351"/>
              <a:gd name="connsiteY1" fmla="*/ 303406 h 900661"/>
              <a:gd name="connsiteX2" fmla="*/ -444114 w 16970351"/>
              <a:gd name="connsiteY2" fmla="*/ 294885 h 900661"/>
              <a:gd name="connsiteX0" fmla="*/ 505886 w 17476237"/>
              <a:gd name="connsiteY0" fmla="*/ 0 h 900661"/>
              <a:gd name="connsiteX1" fmla="*/ 17476237 w 17476237"/>
              <a:gd name="connsiteY1" fmla="*/ 0 h 900661"/>
              <a:gd name="connsiteX2" fmla="*/ 17476237 w 17476237"/>
              <a:gd name="connsiteY2" fmla="*/ 900661 h 900661"/>
              <a:gd name="connsiteX3" fmla="*/ 505886 w 17476237"/>
              <a:gd name="connsiteY3" fmla="*/ 900661 h 900661"/>
              <a:gd name="connsiteX4" fmla="*/ 505886 w 17476237"/>
              <a:gd name="connsiteY4" fmla="*/ 0 h 900661"/>
              <a:gd name="connsiteX0" fmla="*/ 0 w 17476237"/>
              <a:gd name="connsiteY0" fmla="*/ 297903 h 900661"/>
              <a:gd name="connsiteX1" fmla="*/ 79251 w 17476237"/>
              <a:gd name="connsiteY1" fmla="*/ 303406 h 900661"/>
              <a:gd name="connsiteX2" fmla="*/ 237618 w 17476237"/>
              <a:gd name="connsiteY2" fmla="*/ 294885 h 900661"/>
              <a:gd name="connsiteX0" fmla="*/ 505886 w 17476237"/>
              <a:gd name="connsiteY0" fmla="*/ 0 h 900661"/>
              <a:gd name="connsiteX1" fmla="*/ 17476237 w 17476237"/>
              <a:gd name="connsiteY1" fmla="*/ 0 h 900661"/>
              <a:gd name="connsiteX2" fmla="*/ 17476237 w 17476237"/>
              <a:gd name="connsiteY2" fmla="*/ 900661 h 900661"/>
              <a:gd name="connsiteX3" fmla="*/ 505886 w 17476237"/>
              <a:gd name="connsiteY3" fmla="*/ 900661 h 900661"/>
              <a:gd name="connsiteX4" fmla="*/ 505886 w 17476237"/>
              <a:gd name="connsiteY4" fmla="*/ 0 h 900661"/>
              <a:gd name="connsiteX0" fmla="*/ 0 w 17476237"/>
              <a:gd name="connsiteY0" fmla="*/ 297903 h 900661"/>
              <a:gd name="connsiteX1" fmla="*/ 79251 w 17476237"/>
              <a:gd name="connsiteY1" fmla="*/ 303406 h 90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76237" h="900661" stroke="0" extrusionOk="0">
                <a:moveTo>
                  <a:pt x="505886" y="0"/>
                </a:moveTo>
                <a:lnTo>
                  <a:pt x="17476237" y="0"/>
                </a:lnTo>
                <a:lnTo>
                  <a:pt x="17476237" y="900661"/>
                </a:lnTo>
                <a:lnTo>
                  <a:pt x="505886" y="900661"/>
                </a:lnTo>
                <a:lnTo>
                  <a:pt x="505886" y="0"/>
                </a:lnTo>
                <a:close/>
              </a:path>
              <a:path w="17476237" h="900661" fill="none" extrusionOk="0">
                <a:moveTo>
                  <a:pt x="0" y="297903"/>
                </a:moveTo>
                <a:lnTo>
                  <a:pt x="79251" y="303406"/>
                </a:lnTo>
              </a:path>
            </a:pathLst>
          </a:cu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ábra</a:t>
            </a:r>
            <a:r>
              <a:rPr 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néhány őshonos mézelő fa-és cserjefaj virágzási </a:t>
            </a:r>
            <a:r>
              <a:rPr 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ideje</a:t>
            </a:r>
          </a:p>
          <a:p>
            <a:pPr algn="ctr"/>
            <a:r>
              <a:rPr lang="hu-H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(Fotók: Terra Alapítvány)</a:t>
            </a:r>
            <a:endParaRPr lang="hu-H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Vonalas buborék 2 keret nélkül 43"/>
          <p:cNvSpPr/>
          <p:nvPr/>
        </p:nvSpPr>
        <p:spPr>
          <a:xfrm>
            <a:off x="2312525" y="27197951"/>
            <a:ext cx="11033124" cy="900661"/>
          </a:xfrm>
          <a:prstGeom prst="callout2">
            <a:avLst>
              <a:gd name="adj1" fmla="val 33076"/>
              <a:gd name="adj2" fmla="val -2981"/>
              <a:gd name="adj3" fmla="val 33687"/>
              <a:gd name="adj4" fmla="val -2514"/>
              <a:gd name="adj5" fmla="val 32741"/>
              <a:gd name="adj6" fmla="val -261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ábra: ideális szerkezetű erdősáv a szélerősség csökkentésére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Vonalas buborék 2 keret nélkül 44"/>
          <p:cNvSpPr/>
          <p:nvPr/>
        </p:nvSpPr>
        <p:spPr>
          <a:xfrm>
            <a:off x="19837474" y="34390129"/>
            <a:ext cx="11067533" cy="900661"/>
          </a:xfrm>
          <a:prstGeom prst="callout2">
            <a:avLst>
              <a:gd name="adj1" fmla="val 33076"/>
              <a:gd name="adj2" fmla="val -2981"/>
              <a:gd name="adj3" fmla="val 33687"/>
              <a:gd name="adj4" fmla="val -2514"/>
              <a:gd name="adj5" fmla="val 32741"/>
              <a:gd name="adj6" fmla="val -261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 ábra: kukorica védelmében növekedő tölgy, hárs és nyír csemeték (</a:t>
            </a:r>
            <a:r>
              <a:rPr lang="en-GB" sz="2000" dirty="0" err="1" smtClean="0"/>
              <a:t>Vityi</a:t>
            </a:r>
            <a:r>
              <a:rPr lang="en-GB" sz="2000" dirty="0" smtClean="0"/>
              <a:t> </a:t>
            </a:r>
            <a:r>
              <a:rPr lang="hu-HU" sz="2000" dirty="0" smtClean="0"/>
              <a:t>et </a:t>
            </a:r>
            <a:r>
              <a:rPr lang="hu-HU" sz="2000" dirty="0" err="1" smtClean="0"/>
              <a:t>al</a:t>
            </a:r>
            <a:r>
              <a:rPr lang="hu-HU" sz="2000" dirty="0" smtClean="0"/>
              <a:t>. 2016).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Vonalas buborék 2 keret nélkül 46"/>
          <p:cNvSpPr/>
          <p:nvPr/>
        </p:nvSpPr>
        <p:spPr>
          <a:xfrm>
            <a:off x="2195512" y="35709565"/>
            <a:ext cx="28168597" cy="5523397"/>
          </a:xfrm>
          <a:prstGeom prst="callout2">
            <a:avLst>
              <a:gd name="adj1" fmla="val 33076"/>
              <a:gd name="adj2" fmla="val -2981"/>
              <a:gd name="adj3" fmla="val 33687"/>
              <a:gd name="adj4" fmla="val -2514"/>
              <a:gd name="adj5" fmla="val 33763"/>
              <a:gd name="adj6" fmla="val -281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Irodalomjegyzék</a:t>
            </a:r>
            <a:r>
              <a:rPr lang="hu-HU" sz="2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hu-H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Gál J. 1963: A mezőgazdasági terméshozamok növekedése az erdősávok védelmében. In: Erdészettudományi Közlemények 1963. 1-2 pp41-83</a:t>
            </a:r>
          </a:p>
          <a:p>
            <a:pPr algn="just"/>
            <a:endParaRPr lang="hu-HU" sz="28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Jánoska 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 (2012): Az erdősávok fészkelő madárközösségei. In: Faragó S. (</a:t>
            </a:r>
            <a:r>
              <a:rPr lang="hu-HU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szerk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.): LAJTA projekt.. Nyugat-magyarországi Egyetem Kiadó, Sopron. Pp.:293-323.</a:t>
            </a:r>
          </a:p>
          <a:p>
            <a:pPr algn="just"/>
            <a:endParaRPr lang="hu-HU" sz="28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Vityi</a:t>
            </a:r>
            <a:r>
              <a:rPr lang="hu-HU" sz="28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– Marosvölgyi B 2014: Hagyományos és új </a:t>
            </a:r>
            <a:r>
              <a:rPr lang="hu-HU" sz="28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agroerdészeti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technológiák lehetséges szerepe az Alföld klímaérzékenységének mérséklésében. In: Kutatói nap XII. Alföldi Erdőkért Egyesület, Lakitelek</a:t>
            </a:r>
          </a:p>
          <a:p>
            <a:pPr algn="just"/>
            <a:endParaRPr lang="hu-H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just"/>
            <a:r>
              <a:rPr lang="en-GB" sz="2800" dirty="0" err="1" smtClean="0">
                <a:solidFill>
                  <a:schemeClr val="accent3">
                    <a:lumMod val="50000"/>
                  </a:schemeClr>
                </a:solidFill>
              </a:rPr>
              <a:t>Vityi</a:t>
            </a:r>
            <a:r>
              <a:rPr lang="en-GB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GB" sz="2800" dirty="0">
                <a:solidFill>
                  <a:schemeClr val="accent3">
                    <a:lumMod val="50000"/>
                  </a:schemeClr>
                </a:solidFill>
              </a:rPr>
              <a:t>A - </a:t>
            </a:r>
            <a:r>
              <a:rPr lang="en-GB" sz="2800" dirty="0" err="1">
                <a:solidFill>
                  <a:schemeClr val="accent3">
                    <a:lumMod val="50000"/>
                  </a:schemeClr>
                </a:solidFill>
              </a:rPr>
              <a:t>Kovács</a:t>
            </a:r>
            <a:r>
              <a:rPr lang="en-GB" sz="2800" dirty="0">
                <a:solidFill>
                  <a:schemeClr val="accent3">
                    <a:lumMod val="50000"/>
                  </a:schemeClr>
                </a:solidFill>
              </a:rPr>
              <a:t> K - </a:t>
            </a:r>
            <a:r>
              <a:rPr lang="en-GB" sz="2800" dirty="0" err="1">
                <a:solidFill>
                  <a:schemeClr val="accent3">
                    <a:lumMod val="50000"/>
                  </a:schemeClr>
                </a:solidFill>
              </a:rPr>
              <a:t>Dufla</a:t>
            </a:r>
            <a:r>
              <a:rPr lang="en-GB" sz="2800" dirty="0">
                <a:solidFill>
                  <a:schemeClr val="accent3">
                    <a:lumMod val="50000"/>
                  </a:schemeClr>
                </a:solidFill>
              </a:rPr>
              <a:t> F- </a:t>
            </a:r>
            <a:r>
              <a:rPr lang="en-GB" sz="2800" dirty="0" err="1">
                <a:solidFill>
                  <a:schemeClr val="accent3">
                    <a:lumMod val="50000"/>
                  </a:schemeClr>
                </a:solidFill>
              </a:rPr>
              <a:t>Bácsmegi</a:t>
            </a:r>
            <a:r>
              <a:rPr lang="en-GB" sz="2800" dirty="0">
                <a:solidFill>
                  <a:schemeClr val="accent3">
                    <a:lumMod val="50000"/>
                  </a:schemeClr>
                </a:solidFill>
              </a:rPr>
              <a:t> L</a:t>
            </a:r>
            <a:r>
              <a:rPr lang="hu-HU" sz="2800" baseline="30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GB" sz="2800" dirty="0">
                <a:solidFill>
                  <a:schemeClr val="accent3">
                    <a:lumMod val="50000"/>
                  </a:schemeClr>
                </a:solidFill>
              </a:rPr>
              <a:t>- Nagy I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</a:rPr>
              <a:t> (2016): 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Improve the efficiency of afforestation by the use of agroforestry practices</a:t>
            </a:r>
            <a:r>
              <a:rPr lang="hu-HU" sz="2800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3rd European Agroforestry Conference Montpellier, France, 23-25 May 2016 Book of Abstracts.</a:t>
            </a:r>
            <a:endParaRPr lang="hu-HU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ím 1"/>
          <p:cNvSpPr txBox="1">
            <a:spLocks/>
          </p:cNvSpPr>
          <p:nvPr/>
        </p:nvSpPr>
        <p:spPr>
          <a:xfrm>
            <a:off x="21003069" y="1711428"/>
            <a:ext cx="9361040" cy="31468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1602120" rtl="0" eaLnBrk="1" latinLnBrk="0" hangingPunct="1">
              <a:spcBef>
                <a:spcPct val="0"/>
              </a:spcBef>
              <a:buNone/>
              <a:defRPr sz="12615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u-HU" sz="3200" dirty="0"/>
              <a:t>Kiss-Szigeti N</a:t>
            </a:r>
            <a:r>
              <a:rPr lang="hu-HU" sz="3200" dirty="0" smtClean="0"/>
              <a:t>.</a:t>
            </a:r>
          </a:p>
          <a:p>
            <a:r>
              <a:rPr lang="hu-HU" sz="3200" dirty="0"/>
              <a:t/>
            </a:r>
            <a:br>
              <a:rPr lang="hu-HU" sz="3200" dirty="0"/>
            </a:br>
            <a:r>
              <a:rPr lang="hu-HU" sz="3200" dirty="0"/>
              <a:t>Soproni Egyetem </a:t>
            </a:r>
            <a:endParaRPr lang="hu-HU" sz="3200" dirty="0" smtClean="0"/>
          </a:p>
          <a:p>
            <a:r>
              <a:rPr lang="hu-HU" sz="3200" dirty="0" smtClean="0"/>
              <a:t>Erdészeti-Műszaki </a:t>
            </a:r>
            <a:r>
              <a:rPr lang="hu-HU" sz="3200" dirty="0"/>
              <a:t>és Környezettechnikai </a:t>
            </a:r>
            <a:r>
              <a:rPr lang="hu-HU" sz="3200" dirty="0" smtClean="0"/>
              <a:t>Intézet</a:t>
            </a:r>
          </a:p>
          <a:p>
            <a:r>
              <a:rPr lang="hu-HU" sz="3200" dirty="0"/>
              <a:t/>
            </a:r>
            <a:br>
              <a:rPr lang="hu-HU" sz="3200" dirty="0"/>
            </a:br>
            <a:r>
              <a:rPr lang="hu-HU" sz="3200" dirty="0"/>
              <a:t>szigeti.nora@uni-sopron.hu</a:t>
            </a:r>
            <a:endParaRPr lang="hu-H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zövegdoboz 22"/>
          <p:cNvSpPr txBox="1"/>
          <p:nvPr/>
        </p:nvSpPr>
        <p:spPr>
          <a:xfrm>
            <a:off x="15949042" y="41481829"/>
            <a:ext cx="7992888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hu-HU" sz="2800" b="1" spc="4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spc="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 Union’s Seventh Framework Program for research, technological </a:t>
            </a:r>
          </a:p>
          <a:p>
            <a:pPr algn="just"/>
            <a:r>
              <a:rPr lang="en-US" sz="2800" b="1" spc="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 and demonstration under grant agreement no 613520</a:t>
            </a:r>
            <a:endParaRPr lang="hu-HU" i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u-HU" i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u-HU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églalap 39"/>
          <p:cNvSpPr/>
          <p:nvPr/>
        </p:nvSpPr>
        <p:spPr>
          <a:xfrm>
            <a:off x="14091054" y="12780892"/>
            <a:ext cx="16354425" cy="361950"/>
          </a:xfrm>
          <a:prstGeom prst="rect">
            <a:avLst/>
          </a:prstGeom>
          <a:gradFill flip="none" rotWithShape="1">
            <a:gsLst>
              <a:gs pos="81000">
                <a:srgbClr val="C00000"/>
              </a:gs>
              <a:gs pos="48000">
                <a:srgbClr val="92D050"/>
              </a:gs>
              <a:gs pos="0">
                <a:srgbClr val="0070C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hu-HU"/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024556"/>
              </p:ext>
            </p:extLst>
          </p:nvPr>
        </p:nvGraphicFramePr>
        <p:xfrm>
          <a:off x="14093537" y="12790060"/>
          <a:ext cx="16357600" cy="2445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700">
                  <a:extLst>
                    <a:ext uri="{9D8B030D-6E8A-4147-A177-3AD203B41FA5}">
                      <a16:colId xmlns:a16="http://schemas.microsoft.com/office/drawing/2014/main" val="1291490901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3633178562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655226617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280704904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2204029927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3754374357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1281323053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113731276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Január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Február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>
                          <a:solidFill>
                            <a:schemeClr val="tx1"/>
                          </a:solidFill>
                          <a:effectLst/>
                        </a:rPr>
                        <a:t>Március</a:t>
                      </a: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>
                          <a:solidFill>
                            <a:schemeClr val="tx1"/>
                          </a:solidFill>
                          <a:effectLst/>
                        </a:rPr>
                        <a:t>Április</a:t>
                      </a: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Május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>
                          <a:solidFill>
                            <a:schemeClr val="tx1"/>
                          </a:solidFill>
                          <a:effectLst/>
                        </a:rPr>
                        <a:t>Június</a:t>
                      </a: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>
                          <a:solidFill>
                            <a:schemeClr val="tx1"/>
                          </a:solidFill>
                          <a:effectLst/>
                        </a:rPr>
                        <a:t>Július</a:t>
                      </a: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Augusztus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6870396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</a:rPr>
                        <a:t>Mogyoró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9768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u-H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</a:rPr>
                        <a:t>Kökény, fűzek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u-H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u-H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95626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u-H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</a:rPr>
                        <a:t>Cseresznye, alma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09193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</a:rPr>
                        <a:t>Galagonya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7426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</a:rPr>
                        <a:t>Szelídgesztenye, hársak</a:t>
                      </a: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hu-H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3652802"/>
                  </a:ext>
                </a:extLst>
              </a:tr>
            </a:tbl>
          </a:graphicData>
        </a:graphic>
      </p:graphicFrame>
      <p:pic>
        <p:nvPicPr>
          <p:cNvPr id="2058" name="Kép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491" y="13318053"/>
            <a:ext cx="2025623" cy="135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Kép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9180" y="13632244"/>
            <a:ext cx="1120142" cy="168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Kép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8493" y="14204847"/>
            <a:ext cx="1577702" cy="118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Kép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869" y="13170611"/>
            <a:ext cx="1906390" cy="127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Kép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784" y="13212209"/>
            <a:ext cx="2020558" cy="151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51880"/>
      </p:ext>
    </p:extLst>
  </p:cSld>
  <p:clrMapOvr>
    <a:masterClrMapping/>
  </p:clrMapOvr>
</p:sld>
</file>

<file path=ppt/theme/theme1.xml><?xml version="1.0" encoding="utf-8"?>
<a:theme xmlns:a="http://schemas.openxmlformats.org/drawingml/2006/main" name="Szálak">
  <a:themeElements>
    <a:clrScheme name="Szála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zála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zála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3163</TotalTime>
  <Words>767</Words>
  <Application>Microsoft Office PowerPoint</Application>
  <PresentationFormat>Egyéni</PresentationFormat>
  <Paragraphs>54</Paragraphs>
  <Slides>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7" baseType="lpstr">
      <vt:lpstr>Arial</vt:lpstr>
      <vt:lpstr>Calibri</vt:lpstr>
      <vt:lpstr>Century Gothic</vt:lpstr>
      <vt:lpstr>Times New Roman</vt:lpstr>
      <vt:lpstr>Wingdings 3</vt:lpstr>
      <vt:lpstr>Szálak</vt:lpstr>
      <vt:lpstr>Agroerdészeti rendszerek  ökoszisztéma szolgáltatásai  </vt:lpstr>
    </vt:vector>
  </TitlesOfParts>
  <Company>MPI für Meteorologie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m214053</dc:creator>
  <cp:lastModifiedBy>Szigeti Nóra</cp:lastModifiedBy>
  <cp:revision>186</cp:revision>
  <cp:lastPrinted>2017-05-24T09:28:30Z</cp:lastPrinted>
  <dcterms:created xsi:type="dcterms:W3CDTF">2004-08-11T10:42:54Z</dcterms:created>
  <dcterms:modified xsi:type="dcterms:W3CDTF">2017-05-24T09:29:46Z</dcterms:modified>
</cp:coreProperties>
</file>