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96" r:id="rId1"/>
  </p:sldMasterIdLst>
  <p:notesMasterIdLst>
    <p:notesMasterId r:id="rId21"/>
  </p:notesMasterIdLst>
  <p:sldIdLst>
    <p:sldId id="265" r:id="rId2"/>
    <p:sldId id="266" r:id="rId3"/>
    <p:sldId id="318" r:id="rId4"/>
    <p:sldId id="286" r:id="rId5"/>
    <p:sldId id="270" r:id="rId6"/>
    <p:sldId id="273" r:id="rId7"/>
    <p:sldId id="319" r:id="rId8"/>
    <p:sldId id="275" r:id="rId9"/>
    <p:sldId id="274" r:id="rId10"/>
    <p:sldId id="316" r:id="rId11"/>
    <p:sldId id="290" r:id="rId12"/>
    <p:sldId id="302" r:id="rId13"/>
    <p:sldId id="321" r:id="rId14"/>
    <p:sldId id="282" r:id="rId15"/>
    <p:sldId id="283" r:id="rId16"/>
    <p:sldId id="291" r:id="rId17"/>
    <p:sldId id="301" r:id="rId18"/>
    <p:sldId id="281" r:id="rId19"/>
    <p:sldId id="294" r:id="rId20"/>
  </p:sldIdLst>
  <p:sldSz cx="12192000" cy="6858000"/>
  <p:notesSz cx="6858000" cy="9144000"/>
  <p:custDataLst>
    <p:tags r:id="rId22"/>
  </p:custData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838">
          <p15:clr>
            <a:srgbClr val="A4A3A4"/>
          </p15:clr>
        </p15:guide>
        <p15:guide id="2" orient="horz" pos="2069">
          <p15:clr>
            <a:srgbClr val="A4A3A4"/>
          </p15:clr>
        </p15:guide>
        <p15:guide id="3" orient="horz" pos="2160">
          <p15:clr>
            <a:srgbClr val="A4A3A4"/>
          </p15:clr>
        </p15:guide>
        <p15:guide id="4" orient="horz" pos="4247">
          <p15:clr>
            <a:srgbClr val="A4A3A4"/>
          </p15:clr>
        </p15:guide>
        <p15:guide id="5" orient="horz" pos="4110">
          <p15:clr>
            <a:srgbClr val="A4A3A4"/>
          </p15:clr>
        </p15:guide>
        <p15:guide id="6" orient="horz" pos="1071">
          <p15:clr>
            <a:srgbClr val="A4A3A4"/>
          </p15:clr>
        </p15:guide>
        <p15:guide id="7" orient="horz" pos="436">
          <p15:clr>
            <a:srgbClr val="A4A3A4"/>
          </p15:clr>
        </p15:guide>
        <p15:guide id="8" orient="horz" pos="3929">
          <p15:clr>
            <a:srgbClr val="A4A3A4"/>
          </p15:clr>
        </p15:guide>
        <p15:guide id="9" pos="483">
          <p15:clr>
            <a:srgbClr val="A4A3A4"/>
          </p15:clr>
        </p15:guide>
        <p15:guide id="10" pos="665">
          <p15:clr>
            <a:srgbClr val="A4A3A4"/>
          </p15:clr>
        </p15:guide>
        <p15:guide id="11" pos="7423">
          <p15:clr>
            <a:srgbClr val="A4A3A4"/>
          </p15:clr>
        </p15:guide>
        <p15:guide id="12" pos="5776">
          <p15:clr>
            <a:srgbClr val="A4A3A4"/>
          </p15:clr>
        </p15:guide>
        <p15:guide id="13" pos="553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17" autoAdjust="0"/>
    <p:restoredTop sz="85800" autoAdjust="0"/>
  </p:normalViewPr>
  <p:slideViewPr>
    <p:cSldViewPr>
      <p:cViewPr varScale="1">
        <p:scale>
          <a:sx n="61" d="100"/>
          <a:sy n="61" d="100"/>
        </p:scale>
        <p:origin x="144" y="78"/>
      </p:cViewPr>
      <p:guideLst>
        <p:guide orient="horz" pos="3838"/>
        <p:guide orient="horz" pos="2069"/>
        <p:guide orient="horz" pos="2160"/>
        <p:guide orient="horz" pos="4247"/>
        <p:guide orient="horz" pos="4110"/>
        <p:guide orient="horz" pos="1071"/>
        <p:guide orient="horz" pos="436"/>
        <p:guide orient="horz" pos="3929"/>
        <p:guide pos="483"/>
        <p:guide pos="665"/>
        <p:guide pos="7423"/>
        <p:guide pos="5776"/>
        <p:guide pos="553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64357C-1DDA-42B7-99CA-89B91B72620B}" type="datetimeFigureOut">
              <a:rPr lang="de-DE" smtClean="0"/>
              <a:pPr/>
              <a:t>15.09.2017</a:t>
            </a:fld>
            <a:endParaRPr lang="de-DE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31D3E5-9141-4CF2-B72D-B2F96114859E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486046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31D3E5-9141-4CF2-B72D-B2F96114859E}" type="slidenum">
              <a:rPr lang="de-DE" smtClean="0"/>
              <a:pPr/>
              <a:t>3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452848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200" dirty="0" smtClean="0"/>
              <a:t>Große, internationale Fachgesellschaften können dies leisten. Kleinere Institutionen mit geringerem Publikationsaufkommen (oftmals nur ein bis zwei Zeitschriften) können diese Ressourcen und Strukturen nicht immer adäquat und dauerhaft zur Verfügung stellen.  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31D3E5-9141-4CF2-B72D-B2F96114859E}" type="slidenum">
              <a:rPr lang="de-DE" smtClean="0"/>
              <a:pPr/>
              <a:t>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502411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b="1" dirty="0" smtClean="0">
                <a:solidFill>
                  <a:schemeClr val="tx2">
                    <a:lumMod val="75000"/>
                  </a:schemeClr>
                </a:solidFill>
              </a:rPr>
              <a:t>FIZ Karlsruhe </a:t>
            </a:r>
            <a:r>
              <a:rPr lang="de-DE" dirty="0" smtClean="0">
                <a:solidFill>
                  <a:schemeClr val="tx2">
                    <a:lumMod val="75000"/>
                  </a:schemeClr>
                </a:solidFill>
              </a:rPr>
              <a:t>ist seit seiner Gründung Mitherausgeber des Referateorgans „Zentralblatt für Mathematik und ihrer Grenzgebiete“, welches heute in die Online Datenbank zbMATH übergegangen ist.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31D3E5-9141-4CF2-B72D-B2F96114859E}" type="slidenum">
              <a:rPr lang="de-DE" smtClean="0"/>
              <a:pPr/>
              <a:t>7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31681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el 1"/>
          <p:cNvSpPr>
            <a:spLocks noGrp="1"/>
          </p:cNvSpPr>
          <p:nvPr>
            <p:ph type="ctrTitle"/>
          </p:nvPr>
        </p:nvSpPr>
        <p:spPr>
          <a:xfrm>
            <a:off x="1044000" y="1783086"/>
            <a:ext cx="7703638" cy="1584000"/>
          </a:xfrm>
          <a:noFill/>
          <a:ln>
            <a:noFill/>
          </a:ln>
        </p:spPr>
        <p:txBody>
          <a:bodyPr lIns="0" tIns="0" rIns="0" bIns="0" anchor="b"/>
          <a:lstStyle>
            <a:lvl1pPr marL="0" marR="0" indent="0">
              <a:spcAft>
                <a:spcPts val="0"/>
              </a:spcAft>
              <a:defRPr sz="3000">
                <a:solidFill>
                  <a:schemeClr val="tx2"/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13" name="Untertitel 2"/>
          <p:cNvSpPr>
            <a:spLocks noGrp="1"/>
          </p:cNvSpPr>
          <p:nvPr>
            <p:ph type="subTitle" idx="1"/>
          </p:nvPr>
        </p:nvSpPr>
        <p:spPr>
          <a:xfrm>
            <a:off x="1044000" y="3364705"/>
            <a:ext cx="7703638" cy="1584000"/>
          </a:xfrm>
        </p:spPr>
        <p:txBody>
          <a:bodyPr lIns="0" tIns="90000" rIns="0" bIns="0"/>
          <a:lstStyle>
            <a:lvl1pPr marL="0" marR="0" indent="0" algn="l">
              <a:spcBef>
                <a:spcPts val="165"/>
              </a:spcBef>
              <a:spcAft>
                <a:spcPts val="0"/>
              </a:spcAft>
              <a:buNone/>
              <a:defRPr sz="2000" b="1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 dirty="0"/>
          </a:p>
        </p:txBody>
      </p:sp>
      <p:pic>
        <p:nvPicPr>
          <p:cNvPr id="4" name="Grafik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9625" y="225184"/>
            <a:ext cx="3027055" cy="5327904"/>
          </a:xfrm>
          <a:prstGeom prst="rect">
            <a:avLst/>
          </a:prstGeom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829504" y="6264000"/>
            <a:ext cx="1957622" cy="496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15686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Inhaltsplatzhalter 2"/>
          <p:cNvSpPr>
            <a:spLocks noGrp="1"/>
          </p:cNvSpPr>
          <p:nvPr>
            <p:ph idx="1"/>
          </p:nvPr>
        </p:nvSpPr>
        <p:spPr>
          <a:xfrm>
            <a:off x="756000" y="1602000"/>
            <a:ext cx="8118000" cy="4482000"/>
          </a:xfrm>
        </p:spPr>
        <p:txBody>
          <a:bodyPr lIns="0" tIns="0" rIns="0" bIns="0"/>
          <a:lstStyle>
            <a:lvl1pPr marL="0" marR="0" indent="0">
              <a:spcBef>
                <a:spcPts val="165"/>
              </a:spcBef>
              <a:spcAft>
                <a:spcPts val="0"/>
              </a:spcAft>
              <a:defRPr sz="2000">
                <a:solidFill>
                  <a:schemeClr val="tx2"/>
                </a:solidFill>
              </a:defRPr>
            </a:lvl1pPr>
            <a:lvl2pPr marL="324000" marR="0" indent="-288000">
              <a:spcBef>
                <a:spcPts val="165"/>
              </a:spcBef>
              <a:spcAft>
                <a:spcPts val="0"/>
              </a:spcAft>
              <a:buFont typeface="Wingdings" pitchFamily="2" charset="2"/>
              <a:buChar char=""/>
              <a:defRPr sz="2000">
                <a:solidFill>
                  <a:schemeClr val="tx2"/>
                </a:solidFill>
              </a:defRPr>
            </a:lvl2pPr>
            <a:lvl3pPr marL="576000" marR="0" indent="-288000">
              <a:spcBef>
                <a:spcPts val="165"/>
              </a:spcBef>
              <a:spcAft>
                <a:spcPts val="0"/>
              </a:spcAft>
              <a:defRPr sz="2000">
                <a:solidFill>
                  <a:schemeClr val="tx2"/>
                </a:solidFill>
              </a:defRPr>
            </a:lvl3pPr>
            <a:lvl4pPr marL="864000" marR="0" indent="-288000">
              <a:spcBef>
                <a:spcPts val="165"/>
              </a:spcBef>
              <a:spcAft>
                <a:spcPts val="0"/>
              </a:spcAft>
              <a:buFont typeface="Wingdings" pitchFamily="2" charset="2"/>
              <a:buChar char=""/>
              <a:defRPr sz="2000">
                <a:solidFill>
                  <a:schemeClr val="tx2"/>
                </a:solidFill>
              </a:defRPr>
            </a:lvl4pPr>
            <a:lvl5pPr marL="1188000" marR="0" indent="0">
              <a:spcBef>
                <a:spcPts val="165"/>
              </a:spcBef>
              <a:spcAft>
                <a:spcPts val="0"/>
              </a:spcAft>
              <a:defRPr sz="2000">
                <a:solidFill>
                  <a:schemeClr val="tx2"/>
                </a:solidFill>
              </a:defRPr>
            </a:lvl5pPr>
            <a:lvl8pPr>
              <a:defRPr>
                <a:solidFill>
                  <a:schemeClr val="accent1"/>
                </a:solidFill>
              </a:defRPr>
            </a:lvl8pPr>
            <a:lvl9pPr>
              <a:defRPr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9" name="Textfeld 8"/>
          <p:cNvSpPr txBox="1">
            <a:spLocks/>
          </p:cNvSpPr>
          <p:nvPr userDrawn="1"/>
        </p:nvSpPr>
        <p:spPr>
          <a:xfrm>
            <a:off x="756000" y="323999"/>
            <a:ext cx="11076200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>
              <a:spcBef>
                <a:spcPts val="0"/>
              </a:spcBef>
              <a:spcAft>
                <a:spcPts val="0"/>
              </a:spcAft>
            </a:pPr>
            <a:r>
              <a:rPr lang="de-DE" sz="3000" b="1" dirty="0" smtClean="0">
                <a:solidFill>
                  <a:schemeClr val="bg2"/>
                </a:solidFill>
                <a:latin typeface="+mj-lt"/>
                <a:cs typeface="Arial" pitchFamily="34" charset="0"/>
              </a:rPr>
              <a:t>Agenda</a:t>
            </a:r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656000" y="6408000"/>
            <a:ext cx="5400000" cy="180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marL="0" marR="0" indent="0" algn="l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de-DE" dirty="0" smtClean="0"/>
              <a:t>Vanessa Kapfer-Gördes / oat Dresden 2017</a:t>
            </a:r>
            <a:endParaRPr lang="de-DE" dirty="0"/>
          </a:p>
        </p:txBody>
      </p:sp>
      <p:sp>
        <p:nvSpPr>
          <p:cNvPr id="11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1080000" y="6408000"/>
            <a:ext cx="505012" cy="180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marL="0" marR="0" indent="0" algn="l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fld id="{053AFFEB-8C37-4233-944E-886C2B8B02FB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889159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56000" y="324000"/>
            <a:ext cx="11076200" cy="972000"/>
          </a:xfrm>
        </p:spPr>
        <p:txBody>
          <a:bodyPr lIns="0" tIns="0" rIns="0" bIns="0"/>
          <a:lstStyle>
            <a:lvl1pPr marL="0" marR="0" indent="0">
              <a:spcAft>
                <a:spcPts val="0"/>
              </a:spcAft>
              <a:defRPr sz="3000"/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12" name="Inhaltsplatzhalter 11"/>
          <p:cNvSpPr>
            <a:spLocks noGrp="1"/>
          </p:cNvSpPr>
          <p:nvPr>
            <p:ph sz="quarter" idx="13"/>
          </p:nvPr>
        </p:nvSpPr>
        <p:spPr>
          <a:xfrm>
            <a:off x="756000" y="1602000"/>
            <a:ext cx="11076200" cy="4482000"/>
          </a:xfrm>
        </p:spPr>
        <p:txBody>
          <a:bodyPr lIns="0" tIns="0" rIns="0" bIns="0"/>
          <a:lstStyle>
            <a:lvl1pPr marL="0" marR="0" indent="0">
              <a:spcBef>
                <a:spcPts val="165"/>
              </a:spcBef>
              <a:spcAft>
                <a:spcPts val="0"/>
              </a:spcAft>
              <a:defRPr sz="2000"/>
            </a:lvl1pPr>
            <a:lvl2pPr marL="324000" marR="0" indent="-324000">
              <a:spcBef>
                <a:spcPts val="165"/>
              </a:spcBef>
              <a:spcAft>
                <a:spcPts val="0"/>
              </a:spcAft>
              <a:defRPr sz="2000"/>
            </a:lvl2pPr>
            <a:lvl3pPr marL="612000" marR="0" indent="-288000">
              <a:spcBef>
                <a:spcPts val="165"/>
              </a:spcBef>
              <a:spcAft>
                <a:spcPts val="0"/>
              </a:spcAft>
              <a:defRPr sz="2000"/>
            </a:lvl3pPr>
            <a:lvl4pPr marL="900000" marR="0" indent="-288000">
              <a:spcBef>
                <a:spcPts val="165"/>
              </a:spcBef>
              <a:spcAft>
                <a:spcPts val="0"/>
              </a:spcAft>
              <a:defRPr sz="2000"/>
            </a:lvl4pPr>
            <a:lvl5pPr marL="1188000" marR="0" indent="0">
              <a:spcBef>
                <a:spcPts val="165"/>
              </a:spcBef>
              <a:spcAft>
                <a:spcPts val="0"/>
              </a:spcAft>
              <a:defRPr sz="2000"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>
                <a:latin typeface="Arial" pitchFamily="34" charset="0"/>
                <a:cs typeface="Arial" pitchFamily="34" charset="0"/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 smtClean="0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656000" y="6408000"/>
            <a:ext cx="5400000" cy="180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marL="0" marR="0" indent="0" algn="l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de-DE" dirty="0" smtClean="0"/>
              <a:t>Vanessa Kapfer-Gördes / oat Dresden 2017</a:t>
            </a:r>
            <a:endParaRPr lang="de-DE" dirty="0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1080000" y="6408000"/>
            <a:ext cx="505012" cy="180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marL="0" marR="0" indent="0" algn="l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fld id="{053AFFEB-8C37-4233-944E-886C2B8B02FB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532283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feld 4"/>
          <p:cNvSpPr txBox="1">
            <a:spLocks/>
          </p:cNvSpPr>
          <p:nvPr userDrawn="1"/>
        </p:nvSpPr>
        <p:spPr>
          <a:xfrm>
            <a:off x="756000" y="2904333"/>
            <a:ext cx="8016230" cy="461665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>
              <a:spcBef>
                <a:spcPts val="0"/>
              </a:spcBef>
              <a:spcAft>
                <a:spcPts val="0"/>
              </a:spcAft>
            </a:pPr>
            <a:r>
              <a:rPr lang="de-DE" sz="3000" b="1" dirty="0" smtClean="0">
                <a:solidFill>
                  <a:schemeClr val="tx2"/>
                </a:solidFill>
                <a:latin typeface="+mj-lt"/>
                <a:cs typeface="Arial" pitchFamily="34" charset="0"/>
              </a:rPr>
              <a:t>Thank you!</a:t>
            </a:r>
          </a:p>
        </p:txBody>
      </p:sp>
      <p:pic>
        <p:nvPicPr>
          <p:cNvPr id="7" name="Grafik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9625" y="225184"/>
            <a:ext cx="3027055" cy="5327904"/>
          </a:xfrm>
          <a:prstGeom prst="rect">
            <a:avLst/>
          </a:prstGeom>
        </p:spPr>
      </p:pic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829504" y="6264000"/>
            <a:ext cx="1957622" cy="496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91111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py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feld 7"/>
          <p:cNvSpPr txBox="1">
            <a:spLocks noChangeAspect="1"/>
          </p:cNvSpPr>
          <p:nvPr userDrawn="1"/>
        </p:nvSpPr>
        <p:spPr>
          <a:xfrm>
            <a:off x="756000" y="4738605"/>
            <a:ext cx="9156416" cy="1384995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500" dirty="0" smtClean="0">
                <a:solidFill>
                  <a:schemeClr val="tx2"/>
                </a:solidFill>
                <a:latin typeface="+mn-lt"/>
                <a:cs typeface="Arial" pitchFamily="34" charset="0"/>
              </a:rPr>
              <a:t>These documents are intended for presentation purposes only. </a:t>
            </a:r>
            <a:br>
              <a:rPr lang="en-US" sz="1500" dirty="0" smtClean="0">
                <a:solidFill>
                  <a:schemeClr val="tx2"/>
                </a:solidFill>
                <a:latin typeface="+mn-lt"/>
                <a:cs typeface="Arial" pitchFamily="34" charset="0"/>
              </a:rPr>
            </a:br>
            <a:r>
              <a:rPr lang="en-US" sz="1500" dirty="0" smtClean="0">
                <a:solidFill>
                  <a:schemeClr val="tx2"/>
                </a:solidFill>
                <a:latin typeface="+mn-lt"/>
                <a:cs typeface="Arial" pitchFamily="34" charset="0"/>
              </a:rPr>
              <a:t>Copyright lies with FIZ Karlsruhe.</a:t>
            </a:r>
            <a:br>
              <a:rPr lang="en-US" sz="1500" dirty="0" smtClean="0">
                <a:solidFill>
                  <a:schemeClr val="tx2"/>
                </a:solidFill>
                <a:latin typeface="+mn-lt"/>
                <a:cs typeface="Arial" pitchFamily="34" charset="0"/>
              </a:rPr>
            </a:br>
            <a:r>
              <a:rPr lang="en-US" sz="1500" dirty="0" smtClean="0">
                <a:solidFill>
                  <a:schemeClr val="tx2"/>
                </a:solidFill>
                <a:latin typeface="+mn-lt"/>
                <a:cs typeface="Arial" pitchFamily="34" charset="0"/>
              </a:rPr>
              <a:t>Any distribution or use of these documents or part thereof is</a:t>
            </a:r>
            <a:br>
              <a:rPr lang="en-US" sz="1500" dirty="0" smtClean="0">
                <a:solidFill>
                  <a:schemeClr val="tx2"/>
                </a:solidFill>
                <a:latin typeface="+mn-lt"/>
                <a:cs typeface="Arial" pitchFamily="34" charset="0"/>
              </a:rPr>
            </a:br>
            <a:r>
              <a:rPr lang="en-US" sz="1500" dirty="0" smtClean="0">
                <a:solidFill>
                  <a:schemeClr val="tx2"/>
                </a:solidFill>
                <a:latin typeface="+mn-lt"/>
                <a:cs typeface="Arial" pitchFamily="34" charset="0"/>
              </a:rPr>
              <a:t>subject to FIZ Karlsruhe's express approval. </a:t>
            </a:r>
            <a:br>
              <a:rPr lang="en-US" sz="1500" dirty="0" smtClean="0">
                <a:solidFill>
                  <a:schemeClr val="tx2"/>
                </a:solidFill>
                <a:latin typeface="+mn-lt"/>
                <a:cs typeface="Arial" pitchFamily="34" charset="0"/>
              </a:rPr>
            </a:br>
            <a:r>
              <a:rPr lang="en-US" sz="1500" dirty="0" smtClean="0">
                <a:solidFill>
                  <a:schemeClr val="tx2"/>
                </a:solidFill>
                <a:latin typeface="+mn-lt"/>
                <a:cs typeface="Arial" pitchFamily="34" charset="0"/>
              </a:rPr>
              <a:t/>
            </a:r>
            <a:br>
              <a:rPr lang="en-US" sz="1500" dirty="0" smtClean="0">
                <a:solidFill>
                  <a:schemeClr val="tx2"/>
                </a:solidFill>
                <a:latin typeface="+mn-lt"/>
                <a:cs typeface="Arial" pitchFamily="34" charset="0"/>
              </a:rPr>
            </a:br>
            <a:r>
              <a:rPr lang="de-DE" sz="1500" dirty="0" smtClean="0">
                <a:solidFill>
                  <a:schemeClr val="tx2"/>
                </a:solidFill>
                <a:latin typeface="+mn-lt"/>
                <a:cs typeface="Arial" pitchFamily="34" charset="0"/>
              </a:rPr>
              <a:t>© FIZ Karlsruhe – Leibniz-Institut für Informationsinfrastruktur GmbH 2017</a:t>
            </a:r>
          </a:p>
        </p:txBody>
      </p:sp>
      <p:pic>
        <p:nvPicPr>
          <p:cNvPr id="6" name="Grafik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9625" y="225184"/>
            <a:ext cx="3027055" cy="5327904"/>
          </a:xfrm>
          <a:prstGeom prst="rect">
            <a:avLst/>
          </a:prstGeom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829504" y="6264000"/>
            <a:ext cx="1957622" cy="496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99942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56000" y="324000"/>
            <a:ext cx="8118000" cy="972000"/>
          </a:xfrm>
        </p:spPr>
        <p:txBody>
          <a:bodyPr lIns="0" tIns="0" rIns="0" bIns="0"/>
          <a:lstStyle>
            <a:lvl1pPr marL="0" marR="0" indent="0">
              <a:spcAft>
                <a:spcPts val="0"/>
              </a:spcAft>
              <a:defRPr sz="3000"/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756000" y="1700213"/>
            <a:ext cx="5400000" cy="4392612"/>
          </a:xfrm>
        </p:spPr>
        <p:txBody>
          <a:bodyPr lIns="0" tIns="0" rIns="0" bIns="0">
            <a:normAutofit/>
          </a:bodyPr>
          <a:lstStyle>
            <a:lvl1pPr marL="0" marR="0" indent="0">
              <a:spcBef>
                <a:spcPts val="165"/>
              </a:spcBef>
              <a:spcAft>
                <a:spcPts val="0"/>
              </a:spcAft>
              <a:defRPr sz="2000" baseline="0"/>
            </a:lvl1pPr>
            <a:lvl2pPr marL="324000" marR="0" indent="-324000">
              <a:spcBef>
                <a:spcPts val="165"/>
              </a:spcBef>
              <a:spcAft>
                <a:spcPts val="0"/>
              </a:spcAft>
              <a:defRPr sz="2000"/>
            </a:lvl2pPr>
            <a:lvl3pPr marL="612000" marR="0" indent="-288000">
              <a:spcBef>
                <a:spcPts val="165"/>
              </a:spcBef>
              <a:spcAft>
                <a:spcPts val="0"/>
              </a:spcAft>
              <a:defRPr sz="2000"/>
            </a:lvl3pPr>
            <a:lvl4pPr marL="900000" marR="0" indent="-288000">
              <a:spcBef>
                <a:spcPts val="165"/>
              </a:spcBef>
              <a:spcAft>
                <a:spcPts val="0"/>
              </a:spcAft>
              <a:defRPr sz="2000"/>
            </a:lvl4pPr>
            <a:lvl5pPr marL="1188000" marR="0" indent="0">
              <a:spcBef>
                <a:spcPts val="165"/>
              </a:spcBef>
              <a:spcAft>
                <a:spcPts val="0"/>
              </a:spcAft>
              <a:defRPr sz="2000">
                <a:latin typeface="Arial" pitchFamily="34" charset="0"/>
                <a:cs typeface="Arial" pitchFamily="34" charset="0"/>
              </a:defRPr>
            </a:lvl5pPr>
            <a:lvl6pPr>
              <a:defRPr sz="2000">
                <a:latin typeface="Arial" pitchFamily="34" charset="0"/>
                <a:cs typeface="Arial" pitchFamily="34" charset="0"/>
              </a:defRPr>
            </a:lvl6pPr>
            <a:lvl7pPr>
              <a:defRPr sz="2000">
                <a:latin typeface="Arial" pitchFamily="34" charset="0"/>
                <a:cs typeface="Arial" pitchFamily="34" charset="0"/>
              </a:defRPr>
            </a:lvl7pPr>
            <a:lvl8pPr>
              <a:defRPr sz="2000">
                <a:latin typeface="Arial" pitchFamily="34" charset="0"/>
                <a:cs typeface="Arial" pitchFamily="34" charset="0"/>
              </a:defRPr>
            </a:lvl8pPr>
            <a:lvl9pPr>
              <a:defRPr sz="2000">
                <a:latin typeface="Arial" pitchFamily="34" charset="0"/>
                <a:cs typeface="Arial" pitchFamily="34" charset="0"/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364744" y="1700825"/>
            <a:ext cx="5400000" cy="4392000"/>
          </a:xfrm>
        </p:spPr>
        <p:txBody>
          <a:bodyPr lIns="0" tIns="0" rIns="0" bIns="0">
            <a:normAutofit/>
          </a:bodyPr>
          <a:lstStyle>
            <a:lvl1pPr marL="0" marR="0" indent="0">
              <a:spcBef>
                <a:spcPts val="165"/>
              </a:spcBef>
              <a:spcAft>
                <a:spcPts val="0"/>
              </a:spcAft>
              <a:defRPr sz="2000"/>
            </a:lvl1pPr>
            <a:lvl2pPr marL="324000" marR="0" indent="-324000">
              <a:spcBef>
                <a:spcPts val="165"/>
              </a:spcBef>
              <a:spcAft>
                <a:spcPts val="0"/>
              </a:spcAft>
              <a:defRPr sz="2000"/>
            </a:lvl2pPr>
            <a:lvl3pPr marL="612000" marR="0" indent="-288000">
              <a:spcBef>
                <a:spcPts val="165"/>
              </a:spcBef>
              <a:spcAft>
                <a:spcPts val="0"/>
              </a:spcAft>
              <a:defRPr sz="2000"/>
            </a:lvl3pPr>
            <a:lvl4pPr marL="900000" marR="0" indent="-288000">
              <a:spcBef>
                <a:spcPts val="165"/>
              </a:spcBef>
              <a:spcAft>
                <a:spcPts val="0"/>
              </a:spcAft>
              <a:defRPr sz="2000"/>
            </a:lvl4pPr>
            <a:lvl5pPr marL="1188000" marR="0" indent="0">
              <a:spcBef>
                <a:spcPts val="165"/>
              </a:spcBef>
              <a:spcAft>
                <a:spcPts val="0"/>
              </a:spcAft>
              <a:defRPr sz="2000">
                <a:latin typeface="Arial" pitchFamily="34" charset="0"/>
                <a:cs typeface="Arial" pitchFamily="34" charset="0"/>
              </a:defRPr>
            </a:lvl5pPr>
            <a:lvl6pPr>
              <a:defRPr sz="2000">
                <a:latin typeface="Arial" pitchFamily="34" charset="0"/>
                <a:cs typeface="Arial" pitchFamily="34" charset="0"/>
              </a:defRPr>
            </a:lvl6pPr>
            <a:lvl7pPr>
              <a:defRPr sz="2000">
                <a:latin typeface="Arial" pitchFamily="34" charset="0"/>
                <a:cs typeface="Arial" pitchFamily="34" charset="0"/>
              </a:defRPr>
            </a:lvl7pPr>
            <a:lvl8pPr>
              <a:defRPr sz="2000">
                <a:latin typeface="Arial" pitchFamily="34" charset="0"/>
                <a:cs typeface="Arial" pitchFamily="34" charset="0"/>
              </a:defRPr>
            </a:lvl8pPr>
            <a:lvl9pPr>
              <a:defRPr sz="2000">
                <a:latin typeface="Arial" pitchFamily="34" charset="0"/>
                <a:cs typeface="Arial" pitchFamily="34" charset="0"/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656000" y="6408000"/>
            <a:ext cx="5400000" cy="180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marL="0" marR="0" indent="0" algn="l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de-DE" dirty="0" smtClean="0"/>
              <a:t>Vanessa Kapfer-Gördes / oat Dresden 2017</a:t>
            </a:r>
            <a:endParaRPr lang="de-DE" dirty="0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1080000" y="6408000"/>
            <a:ext cx="505012" cy="180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marL="0" marR="0" indent="0" algn="l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fld id="{053AFFEB-8C37-4233-944E-886C2B8B02FB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586733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56000" y="324000"/>
            <a:ext cx="11076200" cy="972000"/>
          </a:xfrm>
        </p:spPr>
        <p:txBody>
          <a:bodyPr lIns="0" tIns="0" rIns="0" bIns="0"/>
          <a:lstStyle>
            <a:lvl1pPr marL="0" marR="0" indent="0">
              <a:spcAft>
                <a:spcPts val="0"/>
              </a:spcAft>
              <a:defRPr sz="3000"/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656000" y="6408000"/>
            <a:ext cx="5400000" cy="180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marL="0" marR="0" indent="0" algn="l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de-DE" dirty="0" smtClean="0"/>
              <a:t>Vanessa Kapfer-Gördes / oat Dresden 2017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1080000" y="6408000"/>
            <a:ext cx="505012" cy="180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marL="0" marR="0" indent="0" algn="l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fld id="{053AFFEB-8C37-4233-944E-886C2B8B02FB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061992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nur Fußze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656000" y="6408000"/>
            <a:ext cx="5400000" cy="180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marL="0" marR="0" indent="0" algn="l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de-DE" dirty="0" smtClean="0"/>
              <a:t>Vanessa Kapfer-Gördes / oat Dresden 2017</a:t>
            </a:r>
            <a:endParaRPr lang="de-DE" dirty="0"/>
          </a:p>
        </p:txBody>
      </p:sp>
      <p:sp>
        <p:nvSpPr>
          <p:cNvPr id="8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1080000" y="6408000"/>
            <a:ext cx="505012" cy="180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marL="0" marR="0" indent="0" algn="l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fld id="{053AFFEB-8C37-4233-944E-886C2B8B02F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2" name="Textfeld 11"/>
          <p:cNvSpPr txBox="1">
            <a:spLocks/>
          </p:cNvSpPr>
          <p:nvPr userDrawn="1"/>
        </p:nvSpPr>
        <p:spPr>
          <a:xfrm>
            <a:off x="756000" y="6408000"/>
            <a:ext cx="2880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>
              <a:spcBef>
                <a:spcPts val="0"/>
              </a:spcBef>
              <a:spcAft>
                <a:spcPts val="0"/>
              </a:spcAft>
            </a:pPr>
            <a:r>
              <a:rPr lang="de-DE" sz="1000" dirty="0" smtClean="0">
                <a:latin typeface="+mn-lt"/>
                <a:cs typeface="Arial" pitchFamily="34" charset="0"/>
              </a:rPr>
              <a:t>Page</a:t>
            </a:r>
            <a:endParaRPr lang="de-DE" sz="1000" dirty="0">
              <a:latin typeface="+mn-lt"/>
              <a:cs typeface="Arial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829504" y="6264000"/>
            <a:ext cx="1957622" cy="496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35446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17876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bgerundetes Rechteck 4"/>
          <p:cNvSpPr/>
          <p:nvPr/>
        </p:nvSpPr>
        <p:spPr>
          <a:xfrm>
            <a:off x="162000" y="162000"/>
            <a:ext cx="11880000" cy="1266781"/>
          </a:xfrm>
          <a:custGeom>
            <a:avLst/>
            <a:gdLst>
              <a:gd name="connsiteX0" fmla="*/ 0 w 11880000"/>
              <a:gd name="connsiteY0" fmla="*/ 238770 h 1263600"/>
              <a:gd name="connsiteX1" fmla="*/ 238770 w 11880000"/>
              <a:gd name="connsiteY1" fmla="*/ 0 h 1263600"/>
              <a:gd name="connsiteX2" fmla="*/ 11641230 w 11880000"/>
              <a:gd name="connsiteY2" fmla="*/ 0 h 1263600"/>
              <a:gd name="connsiteX3" fmla="*/ 11880000 w 11880000"/>
              <a:gd name="connsiteY3" fmla="*/ 238770 h 1263600"/>
              <a:gd name="connsiteX4" fmla="*/ 11880000 w 11880000"/>
              <a:gd name="connsiteY4" fmla="*/ 1024830 h 1263600"/>
              <a:gd name="connsiteX5" fmla="*/ 11641230 w 11880000"/>
              <a:gd name="connsiteY5" fmla="*/ 1263600 h 1263600"/>
              <a:gd name="connsiteX6" fmla="*/ 238770 w 11880000"/>
              <a:gd name="connsiteY6" fmla="*/ 1263600 h 1263600"/>
              <a:gd name="connsiteX7" fmla="*/ 0 w 11880000"/>
              <a:gd name="connsiteY7" fmla="*/ 1024830 h 1263600"/>
              <a:gd name="connsiteX8" fmla="*/ 0 w 11880000"/>
              <a:gd name="connsiteY8" fmla="*/ 238770 h 1263600"/>
              <a:gd name="connsiteX0" fmla="*/ 54089 w 11934089"/>
              <a:gd name="connsiteY0" fmla="*/ 246791 h 1271621"/>
              <a:gd name="connsiteX1" fmla="*/ 60248 w 11934089"/>
              <a:gd name="connsiteY1" fmla="*/ 0 h 1271621"/>
              <a:gd name="connsiteX2" fmla="*/ 11695319 w 11934089"/>
              <a:gd name="connsiteY2" fmla="*/ 8021 h 1271621"/>
              <a:gd name="connsiteX3" fmla="*/ 11934089 w 11934089"/>
              <a:gd name="connsiteY3" fmla="*/ 246791 h 1271621"/>
              <a:gd name="connsiteX4" fmla="*/ 11934089 w 11934089"/>
              <a:gd name="connsiteY4" fmla="*/ 1032851 h 1271621"/>
              <a:gd name="connsiteX5" fmla="*/ 11695319 w 11934089"/>
              <a:gd name="connsiteY5" fmla="*/ 1271621 h 1271621"/>
              <a:gd name="connsiteX6" fmla="*/ 292859 w 11934089"/>
              <a:gd name="connsiteY6" fmla="*/ 1271621 h 1271621"/>
              <a:gd name="connsiteX7" fmla="*/ 54089 w 11934089"/>
              <a:gd name="connsiteY7" fmla="*/ 1032851 h 1271621"/>
              <a:gd name="connsiteX8" fmla="*/ 54089 w 11934089"/>
              <a:gd name="connsiteY8" fmla="*/ 246791 h 1271621"/>
              <a:gd name="connsiteX0" fmla="*/ 0 w 11880000"/>
              <a:gd name="connsiteY0" fmla="*/ 1032851 h 1271621"/>
              <a:gd name="connsiteX1" fmla="*/ 6159 w 11880000"/>
              <a:gd name="connsiteY1" fmla="*/ 0 h 1271621"/>
              <a:gd name="connsiteX2" fmla="*/ 11641230 w 11880000"/>
              <a:gd name="connsiteY2" fmla="*/ 8021 h 1271621"/>
              <a:gd name="connsiteX3" fmla="*/ 11880000 w 11880000"/>
              <a:gd name="connsiteY3" fmla="*/ 246791 h 1271621"/>
              <a:gd name="connsiteX4" fmla="*/ 11880000 w 11880000"/>
              <a:gd name="connsiteY4" fmla="*/ 1032851 h 1271621"/>
              <a:gd name="connsiteX5" fmla="*/ 11641230 w 11880000"/>
              <a:gd name="connsiteY5" fmla="*/ 1271621 h 1271621"/>
              <a:gd name="connsiteX6" fmla="*/ 238770 w 11880000"/>
              <a:gd name="connsiteY6" fmla="*/ 1271621 h 1271621"/>
              <a:gd name="connsiteX7" fmla="*/ 0 w 11880000"/>
              <a:gd name="connsiteY7" fmla="*/ 1032851 h 1271621"/>
              <a:gd name="connsiteX0" fmla="*/ 0 w 11880000"/>
              <a:gd name="connsiteY0" fmla="*/ 1024830 h 1263600"/>
              <a:gd name="connsiteX1" fmla="*/ 78349 w 11880000"/>
              <a:gd name="connsiteY1" fmla="*/ 136358 h 1263600"/>
              <a:gd name="connsiteX2" fmla="*/ 11641230 w 11880000"/>
              <a:gd name="connsiteY2" fmla="*/ 0 h 1263600"/>
              <a:gd name="connsiteX3" fmla="*/ 11880000 w 11880000"/>
              <a:gd name="connsiteY3" fmla="*/ 238770 h 1263600"/>
              <a:gd name="connsiteX4" fmla="*/ 11880000 w 11880000"/>
              <a:gd name="connsiteY4" fmla="*/ 1024830 h 1263600"/>
              <a:gd name="connsiteX5" fmla="*/ 11641230 w 11880000"/>
              <a:gd name="connsiteY5" fmla="*/ 1263600 h 1263600"/>
              <a:gd name="connsiteX6" fmla="*/ 238770 w 11880000"/>
              <a:gd name="connsiteY6" fmla="*/ 1263600 h 1263600"/>
              <a:gd name="connsiteX7" fmla="*/ 0 w 11880000"/>
              <a:gd name="connsiteY7" fmla="*/ 1024830 h 1263600"/>
              <a:gd name="connsiteX0" fmla="*/ 13390 w 11893390"/>
              <a:gd name="connsiteY0" fmla="*/ 1024830 h 1263600"/>
              <a:gd name="connsiteX1" fmla="*/ 91739 w 11893390"/>
              <a:gd name="connsiteY1" fmla="*/ 136358 h 1263600"/>
              <a:gd name="connsiteX2" fmla="*/ 606 w 11893390"/>
              <a:gd name="connsiteY2" fmla="*/ 4841 h 1263600"/>
              <a:gd name="connsiteX3" fmla="*/ 11654620 w 11893390"/>
              <a:gd name="connsiteY3" fmla="*/ 0 h 1263600"/>
              <a:gd name="connsiteX4" fmla="*/ 11893390 w 11893390"/>
              <a:gd name="connsiteY4" fmla="*/ 238770 h 1263600"/>
              <a:gd name="connsiteX5" fmla="*/ 11893390 w 11893390"/>
              <a:gd name="connsiteY5" fmla="*/ 1024830 h 1263600"/>
              <a:gd name="connsiteX6" fmla="*/ 11654620 w 11893390"/>
              <a:gd name="connsiteY6" fmla="*/ 1263600 h 1263600"/>
              <a:gd name="connsiteX7" fmla="*/ 252160 w 11893390"/>
              <a:gd name="connsiteY7" fmla="*/ 1263600 h 1263600"/>
              <a:gd name="connsiteX8" fmla="*/ 13390 w 11893390"/>
              <a:gd name="connsiteY8" fmla="*/ 1024830 h 1263600"/>
              <a:gd name="connsiteX0" fmla="*/ 12784 w 11892784"/>
              <a:gd name="connsiteY0" fmla="*/ 1024830 h 1263600"/>
              <a:gd name="connsiteX1" fmla="*/ 0 w 11892784"/>
              <a:gd name="connsiteY1" fmla="*/ 4841 h 1263600"/>
              <a:gd name="connsiteX2" fmla="*/ 11654014 w 11892784"/>
              <a:gd name="connsiteY2" fmla="*/ 0 h 1263600"/>
              <a:gd name="connsiteX3" fmla="*/ 11892784 w 11892784"/>
              <a:gd name="connsiteY3" fmla="*/ 238770 h 1263600"/>
              <a:gd name="connsiteX4" fmla="*/ 11892784 w 11892784"/>
              <a:gd name="connsiteY4" fmla="*/ 1024830 h 1263600"/>
              <a:gd name="connsiteX5" fmla="*/ 11654014 w 11892784"/>
              <a:gd name="connsiteY5" fmla="*/ 1263600 h 1263600"/>
              <a:gd name="connsiteX6" fmla="*/ 251554 w 11892784"/>
              <a:gd name="connsiteY6" fmla="*/ 1263600 h 1263600"/>
              <a:gd name="connsiteX7" fmla="*/ 12784 w 11892784"/>
              <a:gd name="connsiteY7" fmla="*/ 1024830 h 1263600"/>
              <a:gd name="connsiteX0" fmla="*/ 0 w 11880000"/>
              <a:gd name="connsiteY0" fmla="*/ 1024830 h 1263600"/>
              <a:gd name="connsiteX1" fmla="*/ 797342 w 11880000"/>
              <a:gd name="connsiteY1" fmla="*/ 365788 h 1263600"/>
              <a:gd name="connsiteX2" fmla="*/ 11641230 w 11880000"/>
              <a:gd name="connsiteY2" fmla="*/ 0 h 1263600"/>
              <a:gd name="connsiteX3" fmla="*/ 11880000 w 11880000"/>
              <a:gd name="connsiteY3" fmla="*/ 238770 h 1263600"/>
              <a:gd name="connsiteX4" fmla="*/ 11880000 w 11880000"/>
              <a:gd name="connsiteY4" fmla="*/ 1024830 h 1263600"/>
              <a:gd name="connsiteX5" fmla="*/ 11641230 w 11880000"/>
              <a:gd name="connsiteY5" fmla="*/ 1263600 h 1263600"/>
              <a:gd name="connsiteX6" fmla="*/ 238770 w 11880000"/>
              <a:gd name="connsiteY6" fmla="*/ 1263600 h 1263600"/>
              <a:gd name="connsiteX7" fmla="*/ 0 w 11880000"/>
              <a:gd name="connsiteY7" fmla="*/ 1024830 h 1263600"/>
              <a:gd name="connsiteX0" fmla="*/ 0 w 11880000"/>
              <a:gd name="connsiteY0" fmla="*/ 1028011 h 1266781"/>
              <a:gd name="connsiteX1" fmla="*/ 3258 w 11880000"/>
              <a:gd name="connsiteY1" fmla="*/ 0 h 1266781"/>
              <a:gd name="connsiteX2" fmla="*/ 11641230 w 11880000"/>
              <a:gd name="connsiteY2" fmla="*/ 3181 h 1266781"/>
              <a:gd name="connsiteX3" fmla="*/ 11880000 w 11880000"/>
              <a:gd name="connsiteY3" fmla="*/ 241951 h 1266781"/>
              <a:gd name="connsiteX4" fmla="*/ 11880000 w 11880000"/>
              <a:gd name="connsiteY4" fmla="*/ 1028011 h 1266781"/>
              <a:gd name="connsiteX5" fmla="*/ 11641230 w 11880000"/>
              <a:gd name="connsiteY5" fmla="*/ 1266781 h 1266781"/>
              <a:gd name="connsiteX6" fmla="*/ 238770 w 11880000"/>
              <a:gd name="connsiteY6" fmla="*/ 1266781 h 1266781"/>
              <a:gd name="connsiteX7" fmla="*/ 0 w 11880000"/>
              <a:gd name="connsiteY7" fmla="*/ 1028011 h 1266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880000" h="1266781">
                <a:moveTo>
                  <a:pt x="0" y="1028011"/>
                </a:moveTo>
                <a:lnTo>
                  <a:pt x="3258" y="0"/>
                </a:lnTo>
                <a:lnTo>
                  <a:pt x="11641230" y="3181"/>
                </a:lnTo>
                <a:cubicBezTo>
                  <a:pt x="11773099" y="3181"/>
                  <a:pt x="11880000" y="110082"/>
                  <a:pt x="11880000" y="241951"/>
                </a:cubicBezTo>
                <a:lnTo>
                  <a:pt x="11880000" y="1028011"/>
                </a:lnTo>
                <a:cubicBezTo>
                  <a:pt x="11880000" y="1159880"/>
                  <a:pt x="11773099" y="1266781"/>
                  <a:pt x="11641230" y="1266781"/>
                </a:cubicBezTo>
                <a:lnTo>
                  <a:pt x="238770" y="1266781"/>
                </a:lnTo>
                <a:cubicBezTo>
                  <a:pt x="106901" y="1266781"/>
                  <a:pt x="0" y="1159880"/>
                  <a:pt x="0" y="102801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756000" y="324000"/>
            <a:ext cx="11076200" cy="972000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56000" y="1602000"/>
            <a:ext cx="11076200" cy="44820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5</a:t>
            </a:r>
          </a:p>
          <a:p>
            <a:pPr lvl="5"/>
            <a:r>
              <a:rPr lang="de-DE" dirty="0" smtClean="0"/>
              <a:t>6</a:t>
            </a:r>
          </a:p>
          <a:p>
            <a:pPr lvl="6"/>
            <a:r>
              <a:rPr lang="de-DE" dirty="0" smtClean="0"/>
              <a:t>7</a:t>
            </a:r>
          </a:p>
          <a:p>
            <a:pPr lvl="7"/>
            <a:r>
              <a:rPr lang="de-DE" dirty="0" smtClean="0"/>
              <a:t>8</a:t>
            </a:r>
          </a:p>
          <a:p>
            <a:pPr lvl="8"/>
            <a:r>
              <a:rPr lang="de-DE" dirty="0" smtClean="0"/>
              <a:t>9</a:t>
            </a:r>
          </a:p>
          <a:p>
            <a:pPr lvl="8"/>
            <a:r>
              <a:rPr lang="de-DE" dirty="0" smtClean="0"/>
              <a:t>10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656000" y="6408000"/>
            <a:ext cx="5400000" cy="180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marL="0" marR="0" indent="0" algn="l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de-DE" dirty="0" smtClean="0"/>
              <a:t>Vanessa Kapfer-Gördes / oat Dresden 2017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1080000" y="6408000"/>
            <a:ext cx="505012" cy="180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marL="0" marR="0" indent="0" algn="l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fld id="{053AFFEB-8C37-4233-944E-886C2B8B02F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3" name="Textfeld 12"/>
          <p:cNvSpPr txBox="1">
            <a:spLocks/>
          </p:cNvSpPr>
          <p:nvPr/>
        </p:nvSpPr>
        <p:spPr>
          <a:xfrm>
            <a:off x="756000" y="6408000"/>
            <a:ext cx="2880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>
              <a:spcBef>
                <a:spcPts val="0"/>
              </a:spcBef>
              <a:spcAft>
                <a:spcPts val="0"/>
              </a:spcAft>
            </a:pPr>
            <a:r>
              <a:rPr lang="de-DE" sz="1000" dirty="0" smtClean="0">
                <a:latin typeface="+mn-lt"/>
                <a:cs typeface="Arial" pitchFamily="34" charset="0"/>
              </a:rPr>
              <a:t>Page</a:t>
            </a:r>
            <a:endParaRPr lang="de-DE" sz="1000" dirty="0">
              <a:latin typeface="+mn-lt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829504" y="6264000"/>
            <a:ext cx="1957622" cy="496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37589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798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</p:sldLayoutIdLst>
  <p:timing>
    <p:tnLst>
      <p:par>
        <p:cTn id="1" dur="indefinite" restart="never" nodeType="tmRoot"/>
      </p:par>
    </p:tnLst>
  </p:timing>
  <p:hf hdr="0" dt="0"/>
  <p:txStyles>
    <p:titleStyle>
      <a:lvl1pPr marL="0" marR="0" indent="0" algn="l" defTabSz="914400" rtl="0" eaLnBrk="1" latinLnBrk="0" hangingPunct="1">
        <a:spcBef>
          <a:spcPct val="0"/>
        </a:spcBef>
        <a:spcAft>
          <a:spcPts val="0"/>
        </a:spcAft>
        <a:buNone/>
        <a:defRPr sz="3000" b="1" kern="1200">
          <a:solidFill>
            <a:schemeClr val="bg1"/>
          </a:solidFill>
          <a:latin typeface="+mj-lt"/>
          <a:ea typeface="+mj-ea"/>
          <a:cs typeface="Arial" pitchFamily="34" charset="0"/>
        </a:defRPr>
      </a:lvl1pPr>
    </p:titleStyle>
    <p:bodyStyle>
      <a:lvl1pPr marL="0" marR="0" indent="0" algn="l" defTabSz="914400" rtl="0" eaLnBrk="1" latinLnBrk="0" hangingPunct="1">
        <a:lnSpc>
          <a:spcPct val="120000"/>
        </a:lnSpc>
        <a:spcBef>
          <a:spcPts val="165"/>
        </a:spcBef>
        <a:spcAft>
          <a:spcPts val="0"/>
        </a:spcAft>
        <a:buFontTx/>
        <a:buNone/>
        <a:defRPr sz="2000" kern="1200">
          <a:solidFill>
            <a:schemeClr val="tx1"/>
          </a:solidFill>
          <a:latin typeface="+mn-lt"/>
          <a:ea typeface="+mn-ea"/>
          <a:cs typeface="Arial" pitchFamily="34" charset="0"/>
        </a:defRPr>
      </a:lvl1pPr>
      <a:lvl2pPr marL="324000" marR="0" indent="-324000" algn="l" defTabSz="914400" rtl="0" eaLnBrk="1" latinLnBrk="0" hangingPunct="1">
        <a:lnSpc>
          <a:spcPct val="120000"/>
        </a:lnSpc>
        <a:spcBef>
          <a:spcPts val="165"/>
        </a:spcBef>
        <a:spcAft>
          <a:spcPts val="0"/>
        </a:spcAft>
        <a:buClr>
          <a:schemeClr val="accent1"/>
        </a:buClr>
        <a:buFont typeface="Wingdings" pitchFamily="2" charset="2"/>
        <a:buChar char=""/>
        <a:tabLst>
          <a:tab pos="324000" algn="l"/>
        </a:tabLst>
        <a:defRPr sz="2000" kern="1200">
          <a:solidFill>
            <a:schemeClr val="tx1"/>
          </a:solidFill>
          <a:latin typeface="+mn-lt"/>
          <a:ea typeface="+mn-ea"/>
          <a:cs typeface="Arial" pitchFamily="34" charset="0"/>
        </a:defRPr>
      </a:lvl2pPr>
      <a:lvl3pPr marL="612000" marR="0" indent="-288000" algn="l" defTabSz="914400" rtl="0" eaLnBrk="1" latinLnBrk="0" hangingPunct="1">
        <a:lnSpc>
          <a:spcPct val="120000"/>
        </a:lnSpc>
        <a:spcBef>
          <a:spcPts val="165"/>
        </a:spcBef>
        <a:spcAft>
          <a:spcPts val="0"/>
        </a:spcAft>
        <a:buClr>
          <a:schemeClr val="accent1"/>
        </a:buClr>
        <a:buFont typeface="Wingdings" pitchFamily="2" charset="2"/>
        <a:buChar char=""/>
        <a:defRPr sz="2000" kern="1200">
          <a:solidFill>
            <a:schemeClr val="tx1"/>
          </a:solidFill>
          <a:latin typeface="+mn-lt"/>
          <a:ea typeface="+mn-ea"/>
          <a:cs typeface="Arial" pitchFamily="34" charset="0"/>
        </a:defRPr>
      </a:lvl3pPr>
      <a:lvl4pPr marL="900000" marR="0" indent="-288000" algn="l" defTabSz="914400" rtl="0" eaLnBrk="1" latinLnBrk="0" hangingPunct="1">
        <a:lnSpc>
          <a:spcPct val="120000"/>
        </a:lnSpc>
        <a:spcBef>
          <a:spcPts val="165"/>
        </a:spcBef>
        <a:spcAft>
          <a:spcPts val="0"/>
        </a:spcAft>
        <a:buClr>
          <a:schemeClr val="accent1"/>
        </a:buClr>
        <a:buFont typeface="Wingdings" pitchFamily="2" charset="2"/>
        <a:buChar char=""/>
        <a:defRPr sz="2000" kern="1200">
          <a:solidFill>
            <a:schemeClr val="tx1"/>
          </a:solidFill>
          <a:latin typeface="+mn-lt"/>
          <a:ea typeface="+mn-ea"/>
          <a:cs typeface="Arial" pitchFamily="34" charset="0"/>
        </a:defRPr>
      </a:lvl4pPr>
      <a:lvl5pPr marL="1188000" marR="0" indent="0" algn="l" defTabSz="914400" rtl="0" eaLnBrk="1" latinLnBrk="0" hangingPunct="1">
        <a:lnSpc>
          <a:spcPct val="120000"/>
        </a:lnSpc>
        <a:spcBef>
          <a:spcPts val="165"/>
        </a:spcBef>
        <a:spcAft>
          <a:spcPts val="0"/>
        </a:spcAft>
        <a:buFontTx/>
        <a:buNone/>
        <a:defRPr sz="2000" kern="1200">
          <a:solidFill>
            <a:schemeClr val="tx1"/>
          </a:solidFill>
          <a:latin typeface="+mn-lt"/>
          <a:ea typeface="+mn-ea"/>
          <a:cs typeface="Arial" pitchFamily="34" charset="0"/>
        </a:defRPr>
      </a:lvl5pPr>
      <a:lvl6pPr marL="1188000" marR="0" indent="0" algn="l" defTabSz="914400" rtl="0" eaLnBrk="1" latinLnBrk="0" hangingPunct="1">
        <a:lnSpc>
          <a:spcPct val="120000"/>
        </a:lnSpc>
        <a:spcBef>
          <a:spcPts val="165"/>
        </a:spcBef>
        <a:spcAft>
          <a:spcPts val="0"/>
        </a:spcAft>
        <a:buFontTx/>
        <a:buNone/>
        <a:defRPr sz="2000" kern="1200">
          <a:solidFill>
            <a:schemeClr val="tx1"/>
          </a:solidFill>
          <a:latin typeface="+mn-lt"/>
          <a:ea typeface="+mn-ea"/>
          <a:cs typeface="Arial" pitchFamily="34" charset="0"/>
        </a:defRPr>
      </a:lvl6pPr>
      <a:lvl7pPr marL="1188000" marR="0" indent="0" algn="l" defTabSz="914400" rtl="0" eaLnBrk="1" latinLnBrk="0" hangingPunct="1">
        <a:lnSpc>
          <a:spcPct val="120000"/>
        </a:lnSpc>
        <a:spcBef>
          <a:spcPts val="165"/>
        </a:spcBef>
        <a:spcAft>
          <a:spcPts val="0"/>
        </a:spcAft>
        <a:buFontTx/>
        <a:buNone/>
        <a:defRPr sz="2000" kern="1200">
          <a:solidFill>
            <a:schemeClr val="tx1"/>
          </a:solidFill>
          <a:latin typeface="+mn-lt"/>
          <a:ea typeface="+mn-ea"/>
          <a:cs typeface="Arial" pitchFamily="34" charset="0"/>
        </a:defRPr>
      </a:lvl7pPr>
      <a:lvl8pPr marL="1188000" marR="0" indent="0" algn="l" defTabSz="914400" rtl="0" eaLnBrk="1" latinLnBrk="0" hangingPunct="1">
        <a:lnSpc>
          <a:spcPct val="120000"/>
        </a:lnSpc>
        <a:spcBef>
          <a:spcPts val="165"/>
        </a:spcBef>
        <a:spcAft>
          <a:spcPts val="0"/>
        </a:spcAft>
        <a:buFontTx/>
        <a:buNone/>
        <a:defRPr sz="2000" kern="1200">
          <a:solidFill>
            <a:schemeClr val="tx1"/>
          </a:solidFill>
          <a:latin typeface="+mn-lt"/>
          <a:ea typeface="+mn-ea"/>
          <a:cs typeface="Arial" pitchFamily="34" charset="0"/>
        </a:defRPr>
      </a:lvl8pPr>
      <a:lvl9pPr marL="1188000" marR="0" indent="0" algn="l" defTabSz="914400" rtl="0" eaLnBrk="1" latinLnBrk="0" hangingPunct="1">
        <a:lnSpc>
          <a:spcPct val="120000"/>
        </a:lnSpc>
        <a:spcBef>
          <a:spcPts val="165"/>
        </a:spcBef>
        <a:spcAft>
          <a:spcPts val="0"/>
        </a:spcAft>
        <a:buFontTx/>
        <a:buNone/>
        <a:defRPr sz="2000" kern="1200">
          <a:solidFill>
            <a:schemeClr val="tx1"/>
          </a:solidFill>
          <a:latin typeface="+mn-lt"/>
          <a:ea typeface="+mn-ea"/>
          <a:cs typeface="Arial" pitchFamily="34" charset="0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mailto:contact@elibm.org" TargetMode="External"/><Relationship Id="rId2" Type="http://schemas.openxmlformats.org/officeDocument/2006/relationships/hyperlink" Target="http://www.elibm.org/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.png"/><Relationship Id="rId5" Type="http://schemas.openxmlformats.org/officeDocument/2006/relationships/hyperlink" Target="http://www.fiz-karlsruhe.de/" TargetMode="External"/><Relationship Id="rId4" Type="http://schemas.openxmlformats.org/officeDocument/2006/relationships/hyperlink" Target="mailto:info@elibm-project.org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elibm.org/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3200" dirty="0" smtClean="0"/>
              <a:t>„</a:t>
            </a:r>
            <a:r>
              <a:rPr lang="en-US" sz="3200" dirty="0"/>
              <a:t>Electronic Library of Mathematics“ (eLibM) 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/>
              <a:t/>
            </a:r>
            <a:br>
              <a:rPr lang="en-US" sz="3200" dirty="0"/>
            </a:br>
            <a:r>
              <a:rPr lang="de-DE" sz="3200" b="0" dirty="0"/>
              <a:t>Aufbau einer Publikationsplattform für mathematische Open Access Zeitschriften 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endParaRPr lang="de-DE" dirty="0" smtClean="0"/>
          </a:p>
          <a:p>
            <a:endParaRPr lang="de-DE" dirty="0" smtClean="0"/>
          </a:p>
          <a:p>
            <a:endParaRPr lang="de-DE" dirty="0"/>
          </a:p>
          <a:p>
            <a:r>
              <a:rPr lang="de-DE" dirty="0" smtClean="0"/>
              <a:t>Vanessa Kapfer-Gördes</a:t>
            </a:r>
          </a:p>
          <a:p>
            <a:r>
              <a:rPr lang="de-DE" dirty="0" smtClean="0"/>
              <a:t>FIZ Karlsruhe – Leibniz-Institut für Informationsinfrastruktur</a:t>
            </a:r>
          </a:p>
          <a:p>
            <a:r>
              <a:rPr lang="de-DE" dirty="0" smtClean="0"/>
              <a:t>	</a:t>
            </a:r>
            <a:endParaRPr lang="de-DE" dirty="0"/>
          </a:p>
        </p:txBody>
      </p:sp>
      <p:pic>
        <p:nvPicPr>
          <p:cNvPr id="4" name="Grafik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5594259"/>
            <a:ext cx="2736304" cy="1217042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2286" y="6180573"/>
            <a:ext cx="1622734" cy="573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2132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eLibM – aktuelle Änderungen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de-DE" dirty="0"/>
              <a:t>	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 smtClean="0"/>
              <a:t>Vanessa Kapfer-Gördes / oat Dresden 2017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53AFFEB-8C37-4233-944E-886C2B8B02FB}" type="slidenum">
              <a:rPr lang="de-DE" smtClean="0"/>
              <a:pPr/>
              <a:t>10</a:t>
            </a:fld>
            <a:endParaRPr lang="de-DE" dirty="0"/>
          </a:p>
        </p:txBody>
      </p:sp>
      <p:pic>
        <p:nvPicPr>
          <p:cNvPr id="6" name="Grafik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0216" y="188640"/>
            <a:ext cx="2736304" cy="1217042"/>
          </a:xfrm>
          <a:prstGeom prst="rect">
            <a:avLst/>
          </a:prstGeom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43" y="2132856"/>
            <a:ext cx="5757659" cy="297580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0016" y="1844824"/>
            <a:ext cx="5555101" cy="40760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" name="Rechteck 6"/>
          <p:cNvSpPr/>
          <p:nvPr/>
        </p:nvSpPr>
        <p:spPr>
          <a:xfrm>
            <a:off x="8904312" y="4365104"/>
            <a:ext cx="684076" cy="743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55044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eLibM – </a:t>
            </a:r>
            <a:r>
              <a:rPr lang="de-DE" dirty="0" smtClean="0"/>
              <a:t>morgen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 smtClean="0"/>
              <a:t>Vanessa Kapfer-Gördes / oat Dresden 2017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53AFFEB-8C37-4233-944E-886C2B8B02FB}" type="slidenum">
              <a:rPr lang="de-DE" smtClean="0"/>
              <a:pPr/>
              <a:t>11</a:t>
            </a:fld>
            <a:endParaRPr lang="de-DE" dirty="0"/>
          </a:p>
        </p:txBody>
      </p:sp>
      <p:sp>
        <p:nvSpPr>
          <p:cNvPr id="6" name="Inhaltsplatzhalter 5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de-DE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 smtClean="0">
                <a:solidFill>
                  <a:schemeClr val="tx2">
                    <a:lumMod val="75000"/>
                  </a:schemeClr>
                </a:solidFill>
              </a:rPr>
              <a:t>Zusätzliche Verlinkungsoptionen auf Autoren – und Artikellevel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 smtClean="0">
                <a:solidFill>
                  <a:schemeClr val="tx2">
                    <a:lumMod val="75000"/>
                  </a:schemeClr>
                </a:solidFill>
              </a:rPr>
              <a:t>Vernetzung und/oder  Datenaustausch mit anderen Repositorien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 smtClean="0">
                <a:solidFill>
                  <a:schemeClr val="tx2">
                    <a:lumMod val="75000"/>
                  </a:schemeClr>
                </a:solidFill>
              </a:rPr>
              <a:t>Neue Dateitypen (z.B. Videos)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 smtClean="0">
                <a:solidFill>
                  <a:schemeClr val="tx2">
                    <a:lumMod val="75000"/>
                  </a:schemeClr>
                </a:solidFill>
              </a:rPr>
              <a:t>…</a:t>
            </a:r>
            <a:endParaRPr lang="de-DE" dirty="0">
              <a:solidFill>
                <a:schemeClr val="tx2">
                  <a:lumMod val="75000"/>
                </a:schemeClr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dirty="0"/>
          </a:p>
        </p:txBody>
      </p:sp>
      <p:pic>
        <p:nvPicPr>
          <p:cNvPr id="7" name="Grafik 6" descr="C:\Users\eck\AppData\Local\Microsoft\Windows\Temporary Internet Files\Content.Outlook\OGDIC20J\eLibM-01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2685" y="2780928"/>
            <a:ext cx="4610100" cy="319913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rafik 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0216" y="188640"/>
            <a:ext cx="2736304" cy="1217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0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Zugang </a:t>
            </a:r>
            <a:r>
              <a:rPr lang="de-DE" dirty="0"/>
              <a:t>u</a:t>
            </a:r>
            <a:r>
              <a:rPr lang="de-DE" dirty="0" smtClean="0"/>
              <a:t>nd Kontakt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85000" lnSpcReduction="10000"/>
          </a:bodyPr>
          <a:lstStyle/>
          <a:p>
            <a:r>
              <a:rPr lang="de-DE" dirty="0" smtClean="0">
                <a:solidFill>
                  <a:schemeClr val="tx2">
                    <a:lumMod val="75000"/>
                  </a:schemeClr>
                </a:solidFill>
              </a:rPr>
              <a:t>New eLibM repository</a:t>
            </a:r>
            <a:r>
              <a:rPr lang="de-DE" dirty="0">
                <a:solidFill>
                  <a:schemeClr val="tx2">
                    <a:lumMod val="75000"/>
                  </a:schemeClr>
                </a:solidFill>
              </a:rPr>
              <a:t>:                                                               </a:t>
            </a:r>
            <a:r>
              <a:rPr lang="de-DE" dirty="0" smtClean="0">
                <a:solidFill>
                  <a:schemeClr val="tx2">
                    <a:lumMod val="75000"/>
                  </a:schemeClr>
                </a:solidFill>
              </a:rPr>
              <a:t>Projekt </a:t>
            </a:r>
            <a:r>
              <a:rPr lang="de-DE" dirty="0">
                <a:solidFill>
                  <a:schemeClr val="tx2">
                    <a:lumMod val="75000"/>
                  </a:schemeClr>
                </a:solidFill>
              </a:rPr>
              <a:t>Website:</a:t>
            </a:r>
          </a:p>
          <a:p>
            <a:endParaRPr lang="de-DE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de-DE" dirty="0" smtClean="0">
                <a:solidFill>
                  <a:schemeClr val="tx2">
                    <a:lumMod val="75000"/>
                  </a:schemeClr>
                </a:solidFill>
                <a:hlinkClick r:id="rId2"/>
              </a:rPr>
              <a:t>www.elibm.org</a:t>
            </a:r>
            <a:r>
              <a:rPr lang="de-DE" dirty="0">
                <a:solidFill>
                  <a:schemeClr val="tx2">
                    <a:lumMod val="75000"/>
                  </a:schemeClr>
                </a:solidFill>
              </a:rPr>
              <a:t>				</a:t>
            </a:r>
            <a:r>
              <a:rPr lang="de-DE" dirty="0" smtClean="0">
                <a:solidFill>
                  <a:schemeClr val="tx2">
                    <a:lumMod val="75000"/>
                  </a:schemeClr>
                </a:solidFill>
              </a:rPr>
              <a:t>           www.elibm-project.org</a:t>
            </a:r>
          </a:p>
          <a:p>
            <a:r>
              <a:rPr lang="de-DE" dirty="0" smtClean="0">
                <a:solidFill>
                  <a:schemeClr val="tx2">
                    <a:lumMod val="75000"/>
                  </a:schemeClr>
                </a:solidFill>
                <a:hlinkClick r:id="rId3"/>
              </a:rPr>
              <a:t>contact@elibm.org</a:t>
            </a:r>
            <a:r>
              <a:rPr lang="de-DE" dirty="0" smtClean="0">
                <a:solidFill>
                  <a:schemeClr val="tx2">
                    <a:lumMod val="75000"/>
                  </a:schemeClr>
                </a:solidFill>
              </a:rPr>
              <a:t>				           </a:t>
            </a:r>
            <a:r>
              <a:rPr lang="de-DE" dirty="0" smtClean="0">
                <a:solidFill>
                  <a:schemeClr val="tx2">
                    <a:lumMod val="75000"/>
                  </a:schemeClr>
                </a:solidFill>
                <a:hlinkClick r:id="rId4"/>
              </a:rPr>
              <a:t>info@elibm-project.org</a:t>
            </a:r>
            <a:endParaRPr lang="de-DE" dirty="0">
              <a:solidFill>
                <a:schemeClr val="tx2">
                  <a:lumMod val="75000"/>
                </a:schemeClr>
              </a:solidFill>
            </a:endParaRPr>
          </a:p>
          <a:p>
            <a:endParaRPr lang="de-DE" dirty="0" smtClean="0">
              <a:solidFill>
                <a:schemeClr val="tx2">
                  <a:lumMod val="75000"/>
                </a:schemeClr>
              </a:solidFill>
            </a:endParaRPr>
          </a:p>
          <a:p>
            <a:endParaRPr lang="de-DE" b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de-DE" b="1" dirty="0" smtClean="0">
                <a:solidFill>
                  <a:schemeClr val="tx2">
                    <a:lumMod val="75000"/>
                  </a:schemeClr>
                </a:solidFill>
              </a:rPr>
              <a:t>Vanessa </a:t>
            </a:r>
            <a:r>
              <a:rPr lang="de-DE" b="1" dirty="0">
                <a:solidFill>
                  <a:schemeClr val="tx2">
                    <a:lumMod val="75000"/>
                  </a:schemeClr>
                </a:solidFill>
              </a:rPr>
              <a:t>Kapfer-Gördes</a:t>
            </a:r>
            <a:r>
              <a:rPr lang="de-DE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de-DE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de-DE" dirty="0">
                <a:solidFill>
                  <a:schemeClr val="tx2">
                    <a:lumMod val="75000"/>
                  </a:schemeClr>
                </a:solidFill>
              </a:rPr>
              <a:t>Abteilungsleiterin FIZ AutoDoc </a:t>
            </a:r>
          </a:p>
          <a:p>
            <a:r>
              <a:rPr lang="de-DE" dirty="0">
                <a:solidFill>
                  <a:schemeClr val="tx2">
                    <a:lumMod val="75000"/>
                  </a:schemeClr>
                </a:solidFill>
              </a:rPr>
              <a:t>Content &amp; Dienstleistungen</a:t>
            </a:r>
            <a:br>
              <a:rPr lang="de-DE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de-DE" dirty="0">
                <a:solidFill>
                  <a:schemeClr val="tx2">
                    <a:lumMod val="75000"/>
                  </a:schemeClr>
                </a:solidFill>
              </a:rPr>
              <a:t>Tel. +49 7247 808-300</a:t>
            </a:r>
            <a:br>
              <a:rPr lang="de-DE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de-DE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de-DE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de-DE" dirty="0">
                <a:solidFill>
                  <a:schemeClr val="tx2">
                    <a:lumMod val="75000"/>
                  </a:schemeClr>
                </a:solidFill>
              </a:rPr>
              <a:t>FIZ Karlsruhe – Leibniz-Institut für Informationsinfrastruktur</a:t>
            </a:r>
            <a:br>
              <a:rPr lang="de-DE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de-DE" dirty="0">
                <a:solidFill>
                  <a:schemeClr val="tx2">
                    <a:lumMod val="75000"/>
                  </a:schemeClr>
                </a:solidFill>
              </a:rPr>
              <a:t>Hermann-von-Helmholtz-Platz 1</a:t>
            </a:r>
            <a:br>
              <a:rPr lang="de-DE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de-DE" dirty="0">
                <a:solidFill>
                  <a:schemeClr val="tx2">
                    <a:lumMod val="75000"/>
                  </a:schemeClr>
                </a:solidFill>
              </a:rPr>
              <a:t>76344 Eggenstein-Leopoldshafen</a:t>
            </a:r>
            <a:br>
              <a:rPr lang="de-DE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de-DE" u="sng" dirty="0">
                <a:solidFill>
                  <a:schemeClr val="tx2">
                    <a:lumMod val="75000"/>
                  </a:schemeClr>
                </a:solidFill>
                <a:hlinkClick r:id="rId5"/>
              </a:rPr>
              <a:t>www.fiz-karlsruhe.de</a:t>
            </a:r>
            <a:endParaRPr lang="de-DE" dirty="0">
              <a:solidFill>
                <a:schemeClr val="tx2">
                  <a:lumMod val="75000"/>
                </a:schemeClr>
              </a:solidFill>
            </a:endParaRPr>
          </a:p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 smtClean="0"/>
              <a:t>Vanessa Kapfer-Gördes / oat Dresden 2017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53AFFEB-8C37-4233-944E-886C2B8B02FB}" type="slidenum">
              <a:rPr lang="de-DE" smtClean="0"/>
              <a:pPr/>
              <a:t>12</a:t>
            </a:fld>
            <a:endParaRPr lang="de-DE" dirty="0"/>
          </a:p>
        </p:txBody>
      </p:sp>
      <p:pic>
        <p:nvPicPr>
          <p:cNvPr id="6" name="Grafik 5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0216" y="188640"/>
            <a:ext cx="2736304" cy="1217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516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11424" y="1556792"/>
            <a:ext cx="2027664" cy="658166"/>
          </a:xfrm>
        </p:spPr>
        <p:txBody>
          <a:bodyPr>
            <a:noAutofit/>
          </a:bodyPr>
          <a:lstStyle/>
          <a:p>
            <a:r>
              <a:rPr lang="de-DE" sz="4800" dirty="0" smtClean="0"/>
              <a:t>DANKE!</a:t>
            </a:r>
            <a:endParaRPr lang="de-DE" sz="4800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4437112"/>
            <a:ext cx="3168352" cy="1118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344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OJS New Features</a:t>
            </a:r>
            <a:br>
              <a:rPr lang="de-DE" dirty="0" smtClean="0"/>
            </a:br>
            <a:r>
              <a:rPr lang="de-DE" dirty="0" smtClean="0"/>
              <a:t>Desktop Publishing  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 smtClean="0"/>
              <a:t>Vanessa Kapfer-Gördes / oat Dresden 2017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53AFFEB-8C37-4233-944E-886C2B8B02FB}" type="slidenum">
              <a:rPr lang="de-DE" smtClean="0"/>
              <a:pPr/>
              <a:t>14</a:t>
            </a:fld>
            <a:endParaRPr lang="de-DE" dirty="0"/>
          </a:p>
        </p:txBody>
      </p:sp>
      <p:pic>
        <p:nvPicPr>
          <p:cNvPr id="8" name="Grafik 7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0216" y="188640"/>
            <a:ext cx="2736304" cy="1217042"/>
          </a:xfrm>
          <a:prstGeom prst="rect">
            <a:avLst/>
          </a:prstGeom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531" y="1629494"/>
            <a:ext cx="8111829" cy="453581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0172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OJS New Features</a:t>
            </a:r>
            <a:br>
              <a:rPr lang="de-DE" dirty="0" smtClean="0"/>
            </a:br>
            <a:r>
              <a:rPr lang="de-DE" dirty="0" smtClean="0"/>
              <a:t>Desktop Publishing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 smtClean="0"/>
              <a:t>Vanessa Kapfer-Gördes / oat Dresden 2017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53AFFEB-8C37-4233-944E-886C2B8B02FB}" type="slidenum">
              <a:rPr lang="de-DE" smtClean="0"/>
              <a:pPr/>
              <a:t>15</a:t>
            </a:fld>
            <a:endParaRPr lang="de-DE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9456" y="2480094"/>
            <a:ext cx="8136904" cy="368521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9456" y="1628800"/>
            <a:ext cx="8136904" cy="115212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" name="Grafik 7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0216" y="188640"/>
            <a:ext cx="2736304" cy="1217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63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OJS New Features</a:t>
            </a:r>
            <a:br>
              <a:rPr lang="de-DE" dirty="0" smtClean="0"/>
            </a:br>
            <a:r>
              <a:rPr lang="de-DE" dirty="0" smtClean="0"/>
              <a:t>zbMATH Search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 smtClean="0"/>
              <a:t>Vanessa Kapfer-Gördes / oat Dresden 2017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53AFFEB-8C37-4233-944E-886C2B8B02FB}" type="slidenum">
              <a:rPr lang="de-DE" smtClean="0"/>
              <a:pPr/>
              <a:t>16</a:t>
            </a:fld>
            <a:endParaRPr lang="de-DE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392" y="1628800"/>
            <a:ext cx="8136904" cy="122413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" name="Grafik 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0216" y="188640"/>
            <a:ext cx="2736304" cy="1217042"/>
          </a:xfrm>
          <a:prstGeom prst="rect">
            <a:avLst/>
          </a:prstGeom>
        </p:spPr>
      </p:pic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de-DE" dirty="0" smtClean="0"/>
          </a:p>
          <a:p>
            <a:endParaRPr lang="de-DE" dirty="0"/>
          </a:p>
          <a:p>
            <a:endParaRPr lang="de-DE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392" y="2564904"/>
            <a:ext cx="8136904" cy="326870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1" name="Inhaltsplatzhalter 2"/>
          <p:cNvSpPr txBox="1">
            <a:spLocks/>
          </p:cNvSpPr>
          <p:nvPr/>
        </p:nvSpPr>
        <p:spPr>
          <a:xfrm>
            <a:off x="3198735" y="1844824"/>
            <a:ext cx="7937826" cy="42484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marR="0" indent="0" algn="l" defTabSz="914400" rtl="0" eaLnBrk="1" latinLnBrk="0" hangingPunct="1">
              <a:lnSpc>
                <a:spcPct val="120000"/>
              </a:lnSpc>
              <a:spcBef>
                <a:spcPts val="165"/>
              </a:spcBef>
              <a:spcAft>
                <a:spcPts val="0"/>
              </a:spcAft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  <a:lvl2pPr marL="324000" marR="0" indent="-324000" algn="l" defTabSz="914400" rtl="0" eaLnBrk="1" latinLnBrk="0" hangingPunct="1">
              <a:lnSpc>
                <a:spcPct val="120000"/>
              </a:lnSpc>
              <a:spcBef>
                <a:spcPts val="165"/>
              </a:spcBef>
              <a:spcAft>
                <a:spcPts val="0"/>
              </a:spcAft>
              <a:buClr>
                <a:schemeClr val="accent1"/>
              </a:buClr>
              <a:buFont typeface="Wingdings" pitchFamily="2" charset="2"/>
              <a:buChar char=""/>
              <a:tabLst>
                <a:tab pos="324000" algn="l"/>
              </a:tabLst>
              <a:defRPr sz="2000" kern="120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2pPr>
            <a:lvl3pPr marL="612000" marR="0" indent="-288000" algn="l" defTabSz="914400" rtl="0" eaLnBrk="1" latinLnBrk="0" hangingPunct="1">
              <a:lnSpc>
                <a:spcPct val="120000"/>
              </a:lnSpc>
              <a:spcBef>
                <a:spcPts val="165"/>
              </a:spcBef>
              <a:spcAft>
                <a:spcPts val="0"/>
              </a:spcAft>
              <a:buClr>
                <a:schemeClr val="accent1"/>
              </a:buClr>
              <a:buFont typeface="Wingdings" pitchFamily="2" charset="2"/>
              <a:buChar char=""/>
              <a:defRPr sz="2000" kern="120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3pPr>
            <a:lvl4pPr marL="900000" marR="0" indent="-288000" algn="l" defTabSz="914400" rtl="0" eaLnBrk="1" latinLnBrk="0" hangingPunct="1">
              <a:lnSpc>
                <a:spcPct val="120000"/>
              </a:lnSpc>
              <a:spcBef>
                <a:spcPts val="165"/>
              </a:spcBef>
              <a:spcAft>
                <a:spcPts val="0"/>
              </a:spcAft>
              <a:buClr>
                <a:schemeClr val="accent1"/>
              </a:buClr>
              <a:buFont typeface="Wingdings" pitchFamily="2" charset="2"/>
              <a:buChar char=""/>
              <a:defRPr sz="2000" kern="120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4pPr>
            <a:lvl5pPr marL="1188000" marR="0" indent="0" algn="l" defTabSz="914400" rtl="0" eaLnBrk="1" latinLnBrk="0" hangingPunct="1">
              <a:lnSpc>
                <a:spcPct val="120000"/>
              </a:lnSpc>
              <a:spcBef>
                <a:spcPts val="165"/>
              </a:spcBef>
              <a:spcAft>
                <a:spcPts val="0"/>
              </a:spcAft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5pPr>
            <a:lvl6pPr marL="1188000" marR="0" indent="0" algn="l" defTabSz="914400" rtl="0" eaLnBrk="1" latinLnBrk="0" hangingPunct="1">
              <a:lnSpc>
                <a:spcPct val="120000"/>
              </a:lnSpc>
              <a:spcBef>
                <a:spcPts val="165"/>
              </a:spcBef>
              <a:spcAft>
                <a:spcPts val="0"/>
              </a:spcAft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6pPr>
            <a:lvl7pPr marL="1188000" marR="0" indent="0" algn="l" defTabSz="914400" rtl="0" eaLnBrk="1" latinLnBrk="0" hangingPunct="1">
              <a:lnSpc>
                <a:spcPct val="120000"/>
              </a:lnSpc>
              <a:spcBef>
                <a:spcPts val="165"/>
              </a:spcBef>
              <a:spcAft>
                <a:spcPts val="0"/>
              </a:spcAft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7pPr>
            <a:lvl8pPr marL="1188000" marR="0" indent="0" algn="l" defTabSz="914400" rtl="0" eaLnBrk="1" latinLnBrk="0" hangingPunct="1">
              <a:lnSpc>
                <a:spcPct val="120000"/>
              </a:lnSpc>
              <a:spcBef>
                <a:spcPts val="165"/>
              </a:spcBef>
              <a:spcAft>
                <a:spcPts val="0"/>
              </a:spcAft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8pPr>
            <a:lvl9pPr marL="1188000" marR="0" indent="0" algn="l" defTabSz="914400" rtl="0" eaLnBrk="1" latinLnBrk="0" hangingPunct="1">
              <a:lnSpc>
                <a:spcPct val="120000"/>
              </a:lnSpc>
              <a:spcBef>
                <a:spcPts val="165"/>
              </a:spcBef>
              <a:spcAft>
                <a:spcPts val="0"/>
              </a:spcAft>
              <a:buFontTx/>
              <a:buNone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endParaRPr lang="de-DE" dirty="0" smtClean="0"/>
          </a:p>
          <a:p>
            <a:endParaRPr lang="de-DE" dirty="0" smtClean="0"/>
          </a:p>
          <a:p>
            <a:endParaRPr lang="de-DE" dirty="0"/>
          </a:p>
        </p:txBody>
      </p:sp>
      <p:sp>
        <p:nvSpPr>
          <p:cNvPr id="14" name="Ellipse 13"/>
          <p:cNvSpPr/>
          <p:nvPr/>
        </p:nvSpPr>
        <p:spPr>
          <a:xfrm>
            <a:off x="623392" y="2493739"/>
            <a:ext cx="959769" cy="407049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4075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OJS New Features</a:t>
            </a:r>
            <a:br>
              <a:rPr lang="de-DE" dirty="0" smtClean="0"/>
            </a:br>
            <a:r>
              <a:rPr lang="de-DE" dirty="0" smtClean="0"/>
              <a:t>zbMATH Search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 smtClean="0"/>
              <a:t>Vanessa Kapfer-Gördes / oat Dresden 2017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53AFFEB-8C37-4233-944E-886C2B8B02FB}" type="slidenum">
              <a:rPr lang="de-DE" smtClean="0"/>
              <a:pPr/>
              <a:t>17</a:t>
            </a:fld>
            <a:endParaRPr lang="de-DE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392" y="1628800"/>
            <a:ext cx="8136904" cy="122413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" name="Grafik 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0216" y="188640"/>
            <a:ext cx="2736304" cy="1217042"/>
          </a:xfrm>
          <a:prstGeom prst="rect">
            <a:avLst/>
          </a:prstGeom>
        </p:spPr>
      </p:pic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de-DE" dirty="0" smtClean="0"/>
          </a:p>
          <a:p>
            <a:endParaRPr lang="de-DE" dirty="0"/>
          </a:p>
          <a:p>
            <a:endParaRPr lang="de-DE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392" y="2564904"/>
            <a:ext cx="8136904" cy="326870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7583" y="2148003"/>
            <a:ext cx="7078938" cy="106497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1" name="Inhaltsplatzhalter 2"/>
          <p:cNvSpPr txBox="1">
            <a:spLocks/>
          </p:cNvSpPr>
          <p:nvPr/>
        </p:nvSpPr>
        <p:spPr>
          <a:xfrm>
            <a:off x="3198735" y="1844824"/>
            <a:ext cx="7937826" cy="42484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marR="0" indent="0" algn="l" defTabSz="914400" rtl="0" eaLnBrk="1" latinLnBrk="0" hangingPunct="1">
              <a:lnSpc>
                <a:spcPct val="120000"/>
              </a:lnSpc>
              <a:spcBef>
                <a:spcPts val="165"/>
              </a:spcBef>
              <a:spcAft>
                <a:spcPts val="0"/>
              </a:spcAft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  <a:lvl2pPr marL="324000" marR="0" indent="-324000" algn="l" defTabSz="914400" rtl="0" eaLnBrk="1" latinLnBrk="0" hangingPunct="1">
              <a:lnSpc>
                <a:spcPct val="120000"/>
              </a:lnSpc>
              <a:spcBef>
                <a:spcPts val="165"/>
              </a:spcBef>
              <a:spcAft>
                <a:spcPts val="0"/>
              </a:spcAft>
              <a:buClr>
                <a:schemeClr val="accent1"/>
              </a:buClr>
              <a:buFont typeface="Wingdings" pitchFamily="2" charset="2"/>
              <a:buChar char=""/>
              <a:tabLst>
                <a:tab pos="324000" algn="l"/>
              </a:tabLst>
              <a:defRPr sz="2000" kern="120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2pPr>
            <a:lvl3pPr marL="612000" marR="0" indent="-288000" algn="l" defTabSz="914400" rtl="0" eaLnBrk="1" latinLnBrk="0" hangingPunct="1">
              <a:lnSpc>
                <a:spcPct val="120000"/>
              </a:lnSpc>
              <a:spcBef>
                <a:spcPts val="165"/>
              </a:spcBef>
              <a:spcAft>
                <a:spcPts val="0"/>
              </a:spcAft>
              <a:buClr>
                <a:schemeClr val="accent1"/>
              </a:buClr>
              <a:buFont typeface="Wingdings" pitchFamily="2" charset="2"/>
              <a:buChar char=""/>
              <a:defRPr sz="2000" kern="120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3pPr>
            <a:lvl4pPr marL="900000" marR="0" indent="-288000" algn="l" defTabSz="914400" rtl="0" eaLnBrk="1" latinLnBrk="0" hangingPunct="1">
              <a:lnSpc>
                <a:spcPct val="120000"/>
              </a:lnSpc>
              <a:spcBef>
                <a:spcPts val="165"/>
              </a:spcBef>
              <a:spcAft>
                <a:spcPts val="0"/>
              </a:spcAft>
              <a:buClr>
                <a:schemeClr val="accent1"/>
              </a:buClr>
              <a:buFont typeface="Wingdings" pitchFamily="2" charset="2"/>
              <a:buChar char=""/>
              <a:defRPr sz="2000" kern="120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4pPr>
            <a:lvl5pPr marL="1188000" marR="0" indent="0" algn="l" defTabSz="914400" rtl="0" eaLnBrk="1" latinLnBrk="0" hangingPunct="1">
              <a:lnSpc>
                <a:spcPct val="120000"/>
              </a:lnSpc>
              <a:spcBef>
                <a:spcPts val="165"/>
              </a:spcBef>
              <a:spcAft>
                <a:spcPts val="0"/>
              </a:spcAft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5pPr>
            <a:lvl6pPr marL="1188000" marR="0" indent="0" algn="l" defTabSz="914400" rtl="0" eaLnBrk="1" latinLnBrk="0" hangingPunct="1">
              <a:lnSpc>
                <a:spcPct val="120000"/>
              </a:lnSpc>
              <a:spcBef>
                <a:spcPts val="165"/>
              </a:spcBef>
              <a:spcAft>
                <a:spcPts val="0"/>
              </a:spcAft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6pPr>
            <a:lvl7pPr marL="1188000" marR="0" indent="0" algn="l" defTabSz="914400" rtl="0" eaLnBrk="1" latinLnBrk="0" hangingPunct="1">
              <a:lnSpc>
                <a:spcPct val="120000"/>
              </a:lnSpc>
              <a:spcBef>
                <a:spcPts val="165"/>
              </a:spcBef>
              <a:spcAft>
                <a:spcPts val="0"/>
              </a:spcAft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7pPr>
            <a:lvl8pPr marL="1188000" marR="0" indent="0" algn="l" defTabSz="914400" rtl="0" eaLnBrk="1" latinLnBrk="0" hangingPunct="1">
              <a:lnSpc>
                <a:spcPct val="120000"/>
              </a:lnSpc>
              <a:spcBef>
                <a:spcPts val="165"/>
              </a:spcBef>
              <a:spcAft>
                <a:spcPts val="0"/>
              </a:spcAft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8pPr>
            <a:lvl9pPr marL="1188000" marR="0" indent="0" algn="l" defTabSz="914400" rtl="0" eaLnBrk="1" latinLnBrk="0" hangingPunct="1">
              <a:lnSpc>
                <a:spcPct val="120000"/>
              </a:lnSpc>
              <a:spcBef>
                <a:spcPts val="165"/>
              </a:spcBef>
              <a:spcAft>
                <a:spcPts val="0"/>
              </a:spcAft>
              <a:buFontTx/>
              <a:buNone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endParaRPr lang="de-DE" dirty="0" smtClean="0"/>
          </a:p>
          <a:p>
            <a:endParaRPr lang="de-DE" dirty="0" smtClean="0"/>
          </a:p>
          <a:p>
            <a:endParaRPr lang="de-DE" dirty="0"/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7583" y="2994838"/>
            <a:ext cx="7078937" cy="317046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4" name="Ellipse 13"/>
          <p:cNvSpPr/>
          <p:nvPr/>
        </p:nvSpPr>
        <p:spPr>
          <a:xfrm>
            <a:off x="623392" y="2493739"/>
            <a:ext cx="959769" cy="407049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6" name="Ellipse 5"/>
          <p:cNvSpPr/>
          <p:nvPr/>
        </p:nvSpPr>
        <p:spPr>
          <a:xfrm>
            <a:off x="4128119" y="2924944"/>
            <a:ext cx="959769" cy="407049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3658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OJS New </a:t>
            </a:r>
            <a:r>
              <a:rPr lang="de-DE" dirty="0" smtClean="0"/>
              <a:t>Features</a:t>
            </a:r>
            <a:br>
              <a:rPr lang="de-DE" dirty="0" smtClean="0"/>
            </a:br>
            <a:r>
              <a:rPr lang="de-DE" dirty="0" smtClean="0"/>
              <a:t>zbMATH Search</a:t>
            </a:r>
            <a:endParaRPr lang="de-DE" dirty="0"/>
          </a:p>
        </p:txBody>
      </p:sp>
      <p:sp>
        <p:nvSpPr>
          <p:cNvPr id="2" name="Fußzeilenplatzhalter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 smtClean="0"/>
              <a:t>Vanessa Kapfer-Gördes / oat Dresden 2017</a:t>
            </a:r>
            <a:endParaRPr lang="de-DE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53AFFEB-8C37-4233-944E-886C2B8B02FB}" type="slidenum">
              <a:rPr lang="de-DE" smtClean="0"/>
              <a:pPr/>
              <a:t>18</a:t>
            </a:fld>
            <a:endParaRPr lang="de-DE" dirty="0"/>
          </a:p>
        </p:txBody>
      </p:sp>
      <p:pic>
        <p:nvPicPr>
          <p:cNvPr id="9" name="Grafik 8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0216" y="188640"/>
            <a:ext cx="2736304" cy="1217042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416" y="1484784"/>
            <a:ext cx="5616624" cy="459231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3518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OJS New </a:t>
            </a:r>
            <a:r>
              <a:rPr lang="de-DE" dirty="0" smtClean="0"/>
              <a:t>Features</a:t>
            </a:r>
            <a:br>
              <a:rPr lang="de-DE" dirty="0" smtClean="0"/>
            </a:br>
            <a:r>
              <a:rPr lang="de-DE" dirty="0" smtClean="0"/>
              <a:t>zbMATH Search</a:t>
            </a:r>
            <a:endParaRPr lang="de-DE" dirty="0"/>
          </a:p>
        </p:txBody>
      </p:sp>
      <p:sp>
        <p:nvSpPr>
          <p:cNvPr id="2" name="Fußzeilenplatzhalter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 smtClean="0"/>
              <a:t>Vanessa Kapfer-Gördes / oat Dresden 2017</a:t>
            </a:r>
            <a:endParaRPr lang="de-DE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53AFFEB-8C37-4233-944E-886C2B8B02FB}" type="slidenum">
              <a:rPr lang="de-DE" smtClean="0"/>
              <a:pPr/>
              <a:t>19</a:t>
            </a:fld>
            <a:endParaRPr lang="de-DE" dirty="0"/>
          </a:p>
        </p:txBody>
      </p:sp>
      <p:pic>
        <p:nvPicPr>
          <p:cNvPr id="9" name="Grafik 8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0216" y="188640"/>
            <a:ext cx="2736304" cy="1217042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416" y="1484784"/>
            <a:ext cx="5616624" cy="459231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4472" y="1742109"/>
            <a:ext cx="5641928" cy="471122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6811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 smtClean="0"/>
          </a:p>
          <a:p>
            <a:r>
              <a:rPr lang="de-DE" dirty="0" smtClean="0"/>
              <a:t>eLibM - </a:t>
            </a:r>
            <a:r>
              <a:rPr lang="en-US" dirty="0"/>
              <a:t>Electronic Library of Mathematics</a:t>
            </a:r>
            <a:endParaRPr lang="de-DE" dirty="0" smtClean="0"/>
          </a:p>
          <a:p>
            <a:endParaRPr lang="de-DE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 smtClean="0"/>
              <a:t>Open Access in der Mathematik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 smtClean="0"/>
              <a:t>Mathematisches Publizieren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 smtClean="0"/>
              <a:t>eLibM - gestern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 smtClean="0"/>
              <a:t>Warum gibt es dieses Projekt?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 smtClean="0"/>
              <a:t>eLibM - heute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 smtClean="0"/>
              <a:t>eLibM – morgen</a:t>
            </a:r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 smtClean="0"/>
              <a:t>Vanessa Kapfer-Gördes / oat Dresden 2017</a:t>
            </a:r>
            <a:endParaRPr lang="de-DE" dirty="0"/>
          </a:p>
        </p:txBody>
      </p:sp>
      <p:sp>
        <p:nvSpPr>
          <p:cNvPr id="7" name="Foliennummernplatzhalt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53AFFEB-8C37-4233-944E-886C2B8B02FB}" type="slidenum">
              <a:rPr lang="de-DE" smtClean="0"/>
              <a:pPr/>
              <a:t>2</a:t>
            </a:fld>
            <a:endParaRPr lang="de-DE" dirty="0"/>
          </a:p>
        </p:txBody>
      </p:sp>
      <p:pic>
        <p:nvPicPr>
          <p:cNvPr id="5" name="Grafik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0216" y="188640"/>
            <a:ext cx="2736304" cy="1217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109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Open Access in der Mathematik </a:t>
            </a:r>
            <a:br>
              <a:rPr lang="de-DE" dirty="0"/>
            </a:b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de-DE" dirty="0" smtClean="0"/>
          </a:p>
          <a:p>
            <a:endParaRPr lang="de-DE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 smtClean="0">
                <a:solidFill>
                  <a:schemeClr val="tx2">
                    <a:lumMod val="75000"/>
                  </a:schemeClr>
                </a:solidFill>
              </a:rPr>
              <a:t>Die </a:t>
            </a:r>
            <a:r>
              <a:rPr lang="de-DE" dirty="0">
                <a:solidFill>
                  <a:schemeClr val="tx2">
                    <a:lumMod val="75000"/>
                  </a:schemeClr>
                </a:solidFill>
              </a:rPr>
              <a:t>Mathematik griff die Open Access Idee schon sehr frühzeitig (die erste OA-Zeitschrift erschien bereits 1994) und inzwischen in recht breiter Form auf (das DOAJ verzeichnet aktuell mehr als 600 der Mathematik zugehörige OA-Journale). </a:t>
            </a:r>
            <a:endParaRPr lang="de-DE" dirty="0" smtClean="0">
              <a:solidFill>
                <a:schemeClr val="tx2">
                  <a:lumMod val="75000"/>
                </a:schemeClr>
              </a:solidFill>
            </a:endParaRPr>
          </a:p>
          <a:p>
            <a:endParaRPr lang="de-DE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 smtClean="0">
                <a:solidFill>
                  <a:schemeClr val="tx2">
                    <a:lumMod val="75000"/>
                  </a:schemeClr>
                </a:solidFill>
              </a:rPr>
              <a:t>Auch </a:t>
            </a:r>
            <a:r>
              <a:rPr lang="de-DE" dirty="0">
                <a:solidFill>
                  <a:schemeClr val="tx2">
                    <a:lumMod val="75000"/>
                  </a:schemeClr>
                </a:solidFill>
              </a:rPr>
              <a:t>die spektakuläre Kritik am kommerziellen Verlagswesen mit dem Boykottaufruf gegen Elsevier ging von der mathematischen Community aus. </a:t>
            </a:r>
            <a:endParaRPr lang="de-DE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dirty="0">
              <a:solidFill>
                <a:schemeClr val="tx2">
                  <a:lumMod val="75000"/>
                </a:schemeClr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 smtClean="0">
                <a:solidFill>
                  <a:schemeClr val="tx2">
                    <a:lumMod val="75000"/>
                  </a:schemeClr>
                </a:solidFill>
              </a:rPr>
              <a:t>Der grüne Weg ist gelebte Praxis -&gt; 205.000 Artikel aus der Mathematik in arXiv (Ende 2013)</a:t>
            </a:r>
            <a:endParaRPr lang="de-DE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 smtClean="0"/>
              <a:t>Vanessa Kapfer-Gördes / oat Dresden 2017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53AFFEB-8C37-4233-944E-886C2B8B02FB}" type="slidenum">
              <a:rPr lang="de-DE" smtClean="0"/>
              <a:pPr/>
              <a:t>3</a:t>
            </a:fld>
            <a:endParaRPr lang="de-DE" dirty="0"/>
          </a:p>
        </p:txBody>
      </p:sp>
      <p:pic>
        <p:nvPicPr>
          <p:cNvPr id="6" name="Grafik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0216" y="188640"/>
            <a:ext cx="2736304" cy="1217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599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el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Mathematisches Publizieren</a:t>
            </a:r>
            <a:endParaRPr lang="de-DE" dirty="0"/>
          </a:p>
        </p:txBody>
      </p:sp>
      <p:sp>
        <p:nvSpPr>
          <p:cNvPr id="7" name="Fußzeilenplatzhalter 2"/>
          <p:cNvSpPr>
            <a:spLocks noGrp="1"/>
          </p:cNvSpPr>
          <p:nvPr>
            <p:ph type="ftr" sz="quarter" idx="3"/>
          </p:nvPr>
        </p:nvSpPr>
        <p:spPr>
          <a:xfrm>
            <a:off x="1620000" y="6408000"/>
            <a:ext cx="5400000" cy="180000"/>
          </a:xfrm>
        </p:spPr>
        <p:txBody>
          <a:bodyPr/>
          <a:lstStyle/>
          <a:p>
            <a:r>
              <a:rPr lang="de-DE" dirty="0" smtClean="0"/>
              <a:t>Vanessa Kapfer-Gördes / oat Dresden 2017</a:t>
            </a:r>
            <a:endParaRPr lang="de-DE" dirty="0"/>
          </a:p>
        </p:txBody>
      </p:sp>
      <p:sp>
        <p:nvSpPr>
          <p:cNvPr id="8" name="Foliennummernplatzhalter 3"/>
          <p:cNvSpPr>
            <a:spLocks noGrp="1"/>
          </p:cNvSpPr>
          <p:nvPr>
            <p:ph type="sldNum" sz="quarter" idx="4"/>
          </p:nvPr>
        </p:nvSpPr>
        <p:spPr>
          <a:xfrm>
            <a:off x="1044000" y="6408000"/>
            <a:ext cx="505012" cy="180000"/>
          </a:xfrm>
        </p:spPr>
        <p:txBody>
          <a:bodyPr/>
          <a:lstStyle/>
          <a:p>
            <a:fld id="{053AFFEB-8C37-4233-944E-886C2B8B02FB}" type="slidenum">
              <a:rPr lang="de-DE" smtClean="0"/>
              <a:pPr/>
              <a:t>4</a:t>
            </a:fld>
            <a:endParaRPr lang="de-DE" dirty="0"/>
          </a:p>
        </p:txBody>
      </p:sp>
      <p:sp>
        <p:nvSpPr>
          <p:cNvPr id="2" name="Inhaltsplatzhalter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en-US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>
              <a:solidFill>
                <a:schemeClr val="tx2">
                  <a:lumMod val="75000"/>
                </a:schemeClr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Hauptziel: Literatur 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e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rhalten, gliedern und 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z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ugänglich machen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Wichtig: </a:t>
            </a:r>
          </a:p>
          <a:p>
            <a:pPr marL="666900" lvl="1" indent="-342900"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Qualität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sym typeface="Wingdings" panose="05000000000000000000" pitchFamily="2" charset="2"/>
              </a:rPr>
              <a:t> Peer Review</a:t>
            </a:r>
          </a:p>
          <a:p>
            <a:pPr marL="666900" lvl="1" indent="-342900"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Spezielles Interesse an alter Literatur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sym typeface="Wingdings" panose="05000000000000000000" pitchFamily="2" charset="2"/>
              </a:rPr>
              <a:t>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Retroperspektive Digitalisierung 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u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nd freier Zugang zu Altdatenbestand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Kritische Beurteilung der Kosten  von Zeitschriften Subskriptionen (Goldener Weg)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sym typeface="Wingdings" panose="05000000000000000000" pitchFamily="2" charset="2"/>
              </a:rPr>
              <a:t> Open Access</a:t>
            </a:r>
            <a:endParaRPr lang="en-US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Kritischer Blick auf APCs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sym typeface="Wingdings" panose="05000000000000000000" pitchFamily="2" charset="2"/>
              </a:rPr>
              <a:t> die Mehrheit von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OA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Zeitschriften in der Mathematik  beinhaltet keine solcher Gebühren </a:t>
            </a:r>
          </a:p>
          <a:p>
            <a:endParaRPr lang="de-DE" dirty="0"/>
          </a:p>
        </p:txBody>
      </p:sp>
      <p:pic>
        <p:nvPicPr>
          <p:cNvPr id="6" name="Grafik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0216" y="188640"/>
            <a:ext cx="2736304" cy="1217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94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el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 eLibM - gestern</a:t>
            </a:r>
            <a:endParaRPr lang="de-DE" dirty="0"/>
          </a:p>
        </p:txBody>
      </p:sp>
      <p:sp>
        <p:nvSpPr>
          <p:cNvPr id="7" name="Fußzeilenplatzhalter 2"/>
          <p:cNvSpPr>
            <a:spLocks noGrp="1"/>
          </p:cNvSpPr>
          <p:nvPr>
            <p:ph type="ftr" sz="quarter" idx="3"/>
          </p:nvPr>
        </p:nvSpPr>
        <p:spPr>
          <a:xfrm>
            <a:off x="1620000" y="6408000"/>
            <a:ext cx="5400000" cy="180000"/>
          </a:xfrm>
        </p:spPr>
        <p:txBody>
          <a:bodyPr/>
          <a:lstStyle/>
          <a:p>
            <a:r>
              <a:rPr lang="de-DE" dirty="0" smtClean="0"/>
              <a:t>Vanessa Kapfer-Gördes / oat Dresden 2017</a:t>
            </a:r>
            <a:endParaRPr lang="de-DE" dirty="0"/>
          </a:p>
        </p:txBody>
      </p:sp>
      <p:sp>
        <p:nvSpPr>
          <p:cNvPr id="8" name="Foliennummernplatzhalter 3"/>
          <p:cNvSpPr>
            <a:spLocks noGrp="1"/>
          </p:cNvSpPr>
          <p:nvPr>
            <p:ph type="sldNum" sz="quarter" idx="4"/>
          </p:nvPr>
        </p:nvSpPr>
        <p:spPr>
          <a:xfrm>
            <a:off x="1044000" y="6408000"/>
            <a:ext cx="505012" cy="180000"/>
          </a:xfrm>
        </p:spPr>
        <p:txBody>
          <a:bodyPr/>
          <a:lstStyle/>
          <a:p>
            <a:fld id="{053AFFEB-8C37-4233-944E-886C2B8B02FB}" type="slidenum">
              <a:rPr lang="de-DE" smtClean="0"/>
              <a:pPr/>
              <a:t>5</a:t>
            </a:fld>
            <a:endParaRPr lang="de-DE" dirty="0"/>
          </a:p>
        </p:txBody>
      </p:sp>
      <p:sp>
        <p:nvSpPr>
          <p:cNvPr id="2" name="Inhaltsplatzhalter 1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70000" lnSpcReduction="20000"/>
          </a:bodyPr>
          <a:lstStyle/>
          <a:p>
            <a:r>
              <a:rPr lang="de-DE" sz="2300" b="1" dirty="0">
                <a:solidFill>
                  <a:schemeClr val="tx2">
                    <a:lumMod val="75000"/>
                  </a:schemeClr>
                </a:solidFill>
              </a:rPr>
              <a:t>Nutzung von institutionellen/fachlichen Dokumentenservern </a:t>
            </a:r>
            <a:r>
              <a:rPr lang="de-DE" sz="2300" b="1" dirty="0" smtClean="0">
                <a:solidFill>
                  <a:schemeClr val="tx2">
                    <a:lumMod val="75000"/>
                  </a:schemeClr>
                </a:solidFill>
              </a:rPr>
              <a:t>(</a:t>
            </a:r>
            <a:r>
              <a:rPr lang="de-DE" sz="2300" dirty="0">
                <a:solidFill>
                  <a:schemeClr val="tx2">
                    <a:lumMod val="75000"/>
                  </a:schemeClr>
                </a:solidFill>
              </a:rPr>
              <a:t>z.B. Electronic Library of Mathematics (</a:t>
            </a:r>
            <a:r>
              <a:rPr lang="de-DE" sz="2300" dirty="0" smtClean="0">
                <a:solidFill>
                  <a:schemeClr val="tx2">
                    <a:lumMod val="75000"/>
                  </a:schemeClr>
                </a:solidFill>
              </a:rPr>
              <a:t>eLibM)) </a:t>
            </a:r>
            <a:endParaRPr lang="de-DE" sz="2300" dirty="0">
              <a:solidFill>
                <a:schemeClr val="tx2">
                  <a:lumMod val="75000"/>
                </a:schemeClr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300" dirty="0">
                <a:solidFill>
                  <a:schemeClr val="tx2">
                    <a:lumMod val="75000"/>
                  </a:schemeClr>
                </a:solidFill>
              </a:rPr>
              <a:t>R</a:t>
            </a:r>
            <a:r>
              <a:rPr lang="de-DE" sz="2300" dirty="0" smtClean="0">
                <a:solidFill>
                  <a:schemeClr val="tx2">
                    <a:lumMod val="75000"/>
                  </a:schemeClr>
                </a:solidFill>
              </a:rPr>
              <a:t>eine Dokumentenablage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300" dirty="0">
                <a:solidFill>
                  <a:schemeClr val="tx2">
                    <a:lumMod val="75000"/>
                  </a:schemeClr>
                </a:solidFill>
              </a:rPr>
              <a:t>G</a:t>
            </a:r>
            <a:r>
              <a:rPr lang="de-DE" sz="2300" dirty="0" smtClean="0">
                <a:solidFill>
                  <a:schemeClr val="tx2">
                    <a:lumMod val="75000"/>
                  </a:schemeClr>
                </a:solidFill>
              </a:rPr>
              <a:t>ute </a:t>
            </a:r>
            <a:r>
              <a:rPr lang="de-DE" sz="2300" dirty="0">
                <a:solidFill>
                  <a:schemeClr val="tx2">
                    <a:lumMod val="75000"/>
                  </a:schemeClr>
                </a:solidFill>
              </a:rPr>
              <a:t>Umsetzung der </a:t>
            </a:r>
            <a:r>
              <a:rPr lang="de-DE" sz="2300" dirty="0" smtClean="0">
                <a:solidFill>
                  <a:schemeClr val="tx2">
                    <a:lumMod val="75000"/>
                  </a:schemeClr>
                </a:solidFill>
              </a:rPr>
              <a:t>OA </a:t>
            </a:r>
            <a:r>
              <a:rPr lang="de-DE" sz="2300" dirty="0">
                <a:solidFill>
                  <a:schemeClr val="tx2">
                    <a:lumMod val="75000"/>
                  </a:schemeClr>
                </a:solidFill>
              </a:rPr>
              <a:t>Philosophie bei hoher Vernetzung, jedoch fehlt eine Infrastruktur rund um den </a:t>
            </a:r>
            <a:r>
              <a:rPr lang="de-DE" sz="2300" dirty="0" smtClean="0">
                <a:solidFill>
                  <a:schemeClr val="tx2">
                    <a:lumMod val="75000"/>
                  </a:schemeClr>
                </a:solidFill>
              </a:rPr>
              <a:t>Produktionsprozess.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300" dirty="0">
                <a:solidFill>
                  <a:schemeClr val="tx2">
                    <a:lumMod val="75000"/>
                  </a:schemeClr>
                </a:solidFill>
              </a:rPr>
              <a:t>D</a:t>
            </a:r>
            <a:r>
              <a:rPr lang="de-DE" sz="2300" dirty="0" smtClean="0">
                <a:solidFill>
                  <a:schemeClr val="tx2">
                    <a:lumMod val="75000"/>
                  </a:schemeClr>
                </a:solidFill>
              </a:rPr>
              <a:t>as </a:t>
            </a:r>
            <a:r>
              <a:rPr lang="de-DE" sz="2300" dirty="0">
                <a:solidFill>
                  <a:schemeClr val="tx2">
                    <a:lumMod val="75000"/>
                  </a:schemeClr>
                </a:solidFill>
              </a:rPr>
              <a:t>Wissen und die Sicherheit, dass Veröffentlichungen in gleichbleibenden, stabilen Strukturen und mit fest definierten und durchgängig </a:t>
            </a:r>
            <a:r>
              <a:rPr lang="de-DE" sz="2300" dirty="0" smtClean="0">
                <a:solidFill>
                  <a:schemeClr val="tx2">
                    <a:lumMod val="75000"/>
                  </a:schemeClr>
                </a:solidFill>
              </a:rPr>
              <a:t>angewendeten </a:t>
            </a:r>
            <a:r>
              <a:rPr lang="de-DE" sz="2300" dirty="0">
                <a:solidFill>
                  <a:schemeClr val="tx2">
                    <a:lumMod val="75000"/>
                  </a:schemeClr>
                </a:solidFill>
              </a:rPr>
              <a:t>Regeln und Qualitätsmaßstäben entstanden sind, unterstützt die Reputation der Veröffentlichung an sich und die der veröffentlichenden </a:t>
            </a:r>
            <a:r>
              <a:rPr lang="de-DE" sz="2300" dirty="0" smtClean="0">
                <a:solidFill>
                  <a:schemeClr val="tx2">
                    <a:lumMod val="75000"/>
                  </a:schemeClr>
                </a:solidFill>
              </a:rPr>
              <a:t>Plattform.</a:t>
            </a:r>
          </a:p>
          <a:p>
            <a:endParaRPr lang="de-DE" b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de-DE" sz="2300" b="1" dirty="0" smtClean="0">
                <a:solidFill>
                  <a:schemeClr val="tx2">
                    <a:lumMod val="75000"/>
                  </a:schemeClr>
                </a:solidFill>
              </a:rPr>
              <a:t>Fachgesellschaften </a:t>
            </a:r>
            <a:r>
              <a:rPr lang="de-DE" sz="2300" b="1" dirty="0">
                <a:solidFill>
                  <a:schemeClr val="tx2">
                    <a:lumMod val="75000"/>
                  </a:schemeClr>
                </a:solidFill>
              </a:rPr>
              <a:t>und wissenschaftliche Einrichtungen agieren als OA-Verlage </a:t>
            </a:r>
            <a:r>
              <a:rPr lang="de-DE" sz="2300" dirty="0">
                <a:solidFill>
                  <a:schemeClr val="tx2">
                    <a:lumMod val="75000"/>
                  </a:schemeClr>
                </a:solidFill>
              </a:rPr>
              <a:t>(z.B. die „Deutsche Mathematiker-Vereinigung“ (DMV) )</a:t>
            </a:r>
            <a:r>
              <a:rPr lang="de-DE" sz="23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endParaRPr lang="de-DE" sz="2300" dirty="0">
              <a:solidFill>
                <a:schemeClr val="tx2">
                  <a:lumMod val="75000"/>
                </a:schemeClr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300" dirty="0">
                <a:solidFill>
                  <a:schemeClr val="tx2">
                    <a:lumMod val="75000"/>
                  </a:schemeClr>
                </a:solidFill>
              </a:rPr>
              <a:t>V</a:t>
            </a:r>
            <a:r>
              <a:rPr lang="de-DE" sz="2300" dirty="0" smtClean="0">
                <a:solidFill>
                  <a:schemeClr val="tx2">
                    <a:lumMod val="75000"/>
                  </a:schemeClr>
                </a:solidFill>
              </a:rPr>
              <a:t>iele </a:t>
            </a:r>
            <a:r>
              <a:rPr lang="de-DE" sz="2300" dirty="0">
                <a:solidFill>
                  <a:schemeClr val="tx2">
                    <a:lumMod val="75000"/>
                  </a:schemeClr>
                </a:solidFill>
              </a:rPr>
              <a:t>Fachgesellschaften und wissenschaftlichen Einrichtungen publizieren ihre OA-Publikationen in </a:t>
            </a:r>
            <a:r>
              <a:rPr lang="de-DE" sz="2300" dirty="0" smtClean="0">
                <a:solidFill>
                  <a:schemeClr val="tx2">
                    <a:lumMod val="75000"/>
                  </a:schemeClr>
                </a:solidFill>
              </a:rPr>
              <a:t>Eigenregie.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300" dirty="0">
                <a:solidFill>
                  <a:schemeClr val="tx2">
                    <a:lumMod val="75000"/>
                  </a:schemeClr>
                </a:solidFill>
              </a:rPr>
              <a:t>U</a:t>
            </a:r>
            <a:r>
              <a:rPr lang="de-DE" sz="2300" dirty="0" smtClean="0">
                <a:solidFill>
                  <a:schemeClr val="tx2">
                    <a:lumMod val="75000"/>
                  </a:schemeClr>
                </a:solidFill>
              </a:rPr>
              <a:t>mfassende </a:t>
            </a:r>
            <a:r>
              <a:rPr lang="de-DE" sz="2300" dirty="0">
                <a:solidFill>
                  <a:schemeClr val="tx2">
                    <a:lumMod val="75000"/>
                  </a:schemeClr>
                </a:solidFill>
              </a:rPr>
              <a:t>Kontrolle über alle inhaltlichen, technischen und organisatorischen Aspekte aber auch die Repräsentation der Community und aktive Vertretung der Belange des jeweiligen Fachgebiets sind dabei die großen </a:t>
            </a:r>
            <a:r>
              <a:rPr lang="de-DE" sz="2300" dirty="0" smtClean="0">
                <a:solidFill>
                  <a:schemeClr val="tx2">
                    <a:lumMod val="75000"/>
                  </a:schemeClr>
                </a:solidFill>
              </a:rPr>
              <a:t>Vorteile.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300" dirty="0" smtClean="0">
                <a:solidFill>
                  <a:schemeClr val="tx2">
                    <a:lumMod val="75000"/>
                  </a:schemeClr>
                </a:solidFill>
              </a:rPr>
              <a:t>Die </a:t>
            </a:r>
            <a:r>
              <a:rPr lang="de-DE" sz="2300" dirty="0">
                <a:solidFill>
                  <a:schemeClr val="tx2">
                    <a:lumMod val="75000"/>
                  </a:schemeClr>
                </a:solidFill>
              </a:rPr>
              <a:t>zielgruppenspezifische Ausrichtung und Aufbereitung der Informationen stehen im </a:t>
            </a:r>
            <a:r>
              <a:rPr lang="de-DE" sz="2300" dirty="0" smtClean="0">
                <a:solidFill>
                  <a:schemeClr val="tx2">
                    <a:lumMod val="75000"/>
                  </a:schemeClr>
                </a:solidFill>
              </a:rPr>
              <a:t>Mittelpunkt.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300" dirty="0" smtClean="0">
                <a:solidFill>
                  <a:schemeClr val="tx2">
                    <a:lumMod val="75000"/>
                  </a:schemeClr>
                </a:solidFill>
              </a:rPr>
              <a:t>Das </a:t>
            </a:r>
            <a:r>
              <a:rPr lang="de-DE" sz="2300" dirty="0">
                <a:solidFill>
                  <a:schemeClr val="tx2">
                    <a:lumMod val="75000"/>
                  </a:schemeClr>
                </a:solidFill>
              </a:rPr>
              <a:t>limitierende Element an dieser Lösung ist oftmals die Notwendigkeit, verlegerisches und technisches Know-how aufzubauen und dauerhaft Kapazitäten für diese Tätigkeiten zur Verfügung zu </a:t>
            </a:r>
            <a:r>
              <a:rPr lang="de-DE" sz="2300" dirty="0" smtClean="0">
                <a:solidFill>
                  <a:schemeClr val="tx2">
                    <a:lumMod val="75000"/>
                  </a:schemeClr>
                </a:solidFill>
              </a:rPr>
              <a:t>stellen.</a:t>
            </a:r>
            <a:endParaRPr lang="de-DE" sz="23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6" name="Grafik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0216" y="188640"/>
            <a:ext cx="2736304" cy="1217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0832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</a:t>
            </a:r>
            <a:r>
              <a:rPr lang="de-DE" dirty="0" smtClean="0"/>
              <a:t>LibM – gestern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B050"/>
                </a:solidFill>
                <a:sym typeface="Wingdings 2"/>
              </a:rPr>
              <a:t></a:t>
            </a:r>
            <a:r>
              <a:rPr lang="en-US" dirty="0" smtClean="0">
                <a:sym typeface="Wingdings 2"/>
              </a:rPr>
              <a:t> 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sym typeface="Wingdings 2"/>
              </a:rPr>
              <a:t>Gegründet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1996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von FIZ Karlsruhe und der European Mathematical Society</a:t>
            </a:r>
          </a:p>
          <a:p>
            <a:r>
              <a:rPr lang="en-US" dirty="0">
                <a:solidFill>
                  <a:srgbClr val="00B050"/>
                </a:solidFill>
                <a:sym typeface="Wingdings 2"/>
              </a:rPr>
              <a:t> </a:t>
            </a:r>
            <a:r>
              <a:rPr lang="en-US" dirty="0" smtClean="0">
                <a:solidFill>
                  <a:srgbClr val="00B050"/>
                </a:solidFill>
                <a:sym typeface="Wingdings 2"/>
              </a:rPr>
              <a:t>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sym typeface="Wingdings 2"/>
              </a:rPr>
              <a:t>Das langlebigste und größte OA Repositorium in der Mathematik</a:t>
            </a:r>
            <a:endParaRPr lang="en-US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n-US" dirty="0" smtClean="0">
                <a:solidFill>
                  <a:srgbClr val="00B050"/>
                </a:solidFill>
                <a:sym typeface="Wingdings 2"/>
              </a:rPr>
              <a:t> 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sym typeface="Wingdings 2"/>
              </a:rPr>
              <a:t>Beinhaltet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110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Zeitschriften, 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P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roceedings, Monographien etc. = 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&gt;70.000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Volltextdokumente</a:t>
            </a:r>
            <a:endParaRPr lang="de-DE" dirty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de-DE" dirty="0" smtClean="0"/>
              <a:t> </a:t>
            </a:r>
            <a:r>
              <a:rPr lang="en-US" dirty="0">
                <a:solidFill>
                  <a:srgbClr val="00B050"/>
                </a:solidFill>
                <a:sym typeface="Wingdings 2"/>
              </a:rPr>
              <a:t> </a:t>
            </a:r>
            <a:r>
              <a:rPr lang="de-DE" dirty="0" smtClean="0">
                <a:solidFill>
                  <a:schemeClr val="tx2">
                    <a:lumMod val="75000"/>
                  </a:schemeClr>
                </a:solidFill>
              </a:rPr>
              <a:t>rund </a:t>
            </a:r>
            <a:r>
              <a:rPr lang="de-DE" b="1" dirty="0">
                <a:solidFill>
                  <a:schemeClr val="tx2">
                    <a:lumMod val="75000"/>
                  </a:schemeClr>
                </a:solidFill>
              </a:rPr>
              <a:t>250.000</a:t>
            </a:r>
            <a:r>
              <a:rPr lang="de-DE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de-DE" dirty="0" smtClean="0">
                <a:solidFill>
                  <a:schemeClr val="tx2">
                    <a:lumMod val="75000"/>
                  </a:schemeClr>
                </a:solidFill>
              </a:rPr>
              <a:t>Downloads monatlich  </a:t>
            </a:r>
            <a:endParaRPr lang="en-US" dirty="0" smtClean="0">
              <a:solidFill>
                <a:schemeClr val="tx2">
                  <a:lumMod val="75000"/>
                </a:schemeClr>
              </a:solidFill>
            </a:endParaRPr>
          </a:p>
          <a:p>
            <a:endParaRPr lang="en-US" dirty="0" smtClean="0"/>
          </a:p>
          <a:p>
            <a:r>
              <a:rPr lang="en-US" b="1" dirty="0" smtClean="0">
                <a:solidFill>
                  <a:srgbClr val="C00000"/>
                </a:solidFill>
              </a:rPr>
              <a:t>― 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Spiegelt die Original HTML Webseiten </a:t>
            </a:r>
          </a:p>
          <a:p>
            <a:r>
              <a:rPr lang="en-US" b="1" dirty="0">
                <a:solidFill>
                  <a:srgbClr val="C00000"/>
                </a:solidFill>
              </a:rPr>
              <a:t>― 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Limitierte Suchmöglichkeiten</a:t>
            </a:r>
          </a:p>
          <a:p>
            <a:r>
              <a:rPr lang="en-US" b="1" dirty="0">
                <a:solidFill>
                  <a:srgbClr val="C00000"/>
                </a:solidFill>
              </a:rPr>
              <a:t>― 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Veraltete technische Basis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 smtClean="0"/>
              <a:t>Vanessa Kapfer-Gördes / oat Dresden 2017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53AFFEB-8C37-4233-944E-886C2B8B02FB}" type="slidenum">
              <a:rPr lang="de-DE" smtClean="0"/>
              <a:pPr/>
              <a:t>6</a:t>
            </a:fld>
            <a:endParaRPr lang="de-DE" dirty="0"/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9896" y="2843429"/>
            <a:ext cx="6408712" cy="332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Grafik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0216" y="188640"/>
            <a:ext cx="2736304" cy="1217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718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Warum gibt es dieses Projekt?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 smtClean="0">
                <a:solidFill>
                  <a:schemeClr val="tx2">
                    <a:lumMod val="75000"/>
                  </a:schemeClr>
                </a:solidFill>
              </a:rPr>
              <a:t>FIZ </a:t>
            </a:r>
            <a:r>
              <a:rPr lang="de-DE" dirty="0">
                <a:solidFill>
                  <a:schemeClr val="tx2">
                    <a:lumMod val="75000"/>
                  </a:schemeClr>
                </a:solidFill>
              </a:rPr>
              <a:t>Karlsruhe als Betreiber der eLibM, und als Herausgeber des Referateorgans </a:t>
            </a:r>
            <a:r>
              <a:rPr lang="de-DE" dirty="0" smtClean="0">
                <a:solidFill>
                  <a:schemeClr val="tx2">
                    <a:lumMod val="75000"/>
                  </a:schemeClr>
                </a:solidFill>
              </a:rPr>
              <a:t>zbMATH, wurde  </a:t>
            </a:r>
            <a:r>
              <a:rPr lang="de-DE" dirty="0">
                <a:solidFill>
                  <a:schemeClr val="tx2">
                    <a:lumMod val="75000"/>
                  </a:schemeClr>
                </a:solidFill>
              </a:rPr>
              <a:t>mehrfach von Herausgebern auf eine mögliche Unterstützung </a:t>
            </a:r>
            <a:r>
              <a:rPr lang="de-DE" dirty="0" smtClean="0">
                <a:solidFill>
                  <a:schemeClr val="tx2">
                    <a:lumMod val="75000"/>
                  </a:schemeClr>
                </a:solidFill>
              </a:rPr>
              <a:t>angesprochen. </a:t>
            </a:r>
          </a:p>
          <a:p>
            <a:endParaRPr lang="de-DE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 smtClean="0">
                <a:solidFill>
                  <a:schemeClr val="tx2">
                    <a:lumMod val="75000"/>
                  </a:schemeClr>
                </a:solidFill>
              </a:rPr>
              <a:t>Konkret wurde es dann als </a:t>
            </a:r>
            <a:r>
              <a:rPr lang="de-DE" dirty="0">
                <a:solidFill>
                  <a:schemeClr val="tx2">
                    <a:lumMod val="75000"/>
                  </a:schemeClr>
                </a:solidFill>
              </a:rPr>
              <a:t>die Deutsche Mathematiker-Vereinigung (DMV) auf der Suche nach einer neuen Infrastruktur für die Produktion und Publikation ihrer renommierten Zeitschrift “Documenta </a:t>
            </a:r>
            <a:r>
              <a:rPr lang="de-DE" dirty="0" smtClean="0">
                <a:solidFill>
                  <a:schemeClr val="tx2">
                    <a:lumMod val="75000"/>
                  </a:schemeClr>
                </a:solidFill>
              </a:rPr>
              <a:t>Mathematica“, die </a:t>
            </a:r>
            <a:r>
              <a:rPr lang="de-DE" dirty="0">
                <a:solidFill>
                  <a:schemeClr val="tx2">
                    <a:lumMod val="75000"/>
                  </a:schemeClr>
                </a:solidFill>
              </a:rPr>
              <a:t>seit ihrer Gründung 1996 völlig kostenfrei für Autoren und Leser im Netz verfügbar </a:t>
            </a:r>
            <a:r>
              <a:rPr lang="de-DE" dirty="0" smtClean="0">
                <a:solidFill>
                  <a:schemeClr val="tx2">
                    <a:lumMod val="75000"/>
                  </a:schemeClr>
                </a:solidFill>
              </a:rPr>
              <a:t>ist, war.</a:t>
            </a:r>
          </a:p>
          <a:p>
            <a:endParaRPr lang="de-DE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342900" lvl="1" indent="-342900">
              <a:buClrTx/>
              <a:buFont typeface="Arial" panose="020B0604020202020204" pitchFamily="34" charset="0"/>
              <a:buChar char="•"/>
              <a:tabLst/>
            </a:pPr>
            <a:r>
              <a:rPr lang="de-DE" dirty="0">
                <a:solidFill>
                  <a:schemeClr val="tx2">
                    <a:lumMod val="75000"/>
                  </a:schemeClr>
                </a:solidFill>
              </a:rPr>
              <a:t>2-jähriges Projekt gefördert von der DFG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dirty="0" smtClean="0">
              <a:solidFill>
                <a:schemeClr val="tx2">
                  <a:lumMod val="75000"/>
                </a:schemeClr>
              </a:solidFill>
            </a:endParaRPr>
          </a:p>
          <a:p>
            <a:endParaRPr lang="de-DE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 smtClean="0"/>
              <a:t>Vanessa Kapfer-Gördes / oat Dresden 2017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53AFFEB-8C37-4233-944E-886C2B8B02FB}" type="slidenum">
              <a:rPr lang="de-DE" smtClean="0"/>
              <a:pPr/>
              <a:t>7</a:t>
            </a:fld>
            <a:endParaRPr lang="de-DE" dirty="0"/>
          </a:p>
        </p:txBody>
      </p:sp>
      <p:pic>
        <p:nvPicPr>
          <p:cNvPr id="6" name="Grafik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0216" y="188640"/>
            <a:ext cx="2736304" cy="1217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205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eLibM - heute 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666900" lvl="1" indent="-342900">
              <a:buFont typeface="Arial" panose="020B0604020202020204" pitchFamily="34" charset="0"/>
              <a:buChar char="•"/>
            </a:pPr>
            <a:r>
              <a:rPr lang="de-DE" dirty="0" smtClean="0">
                <a:solidFill>
                  <a:schemeClr val="tx2">
                    <a:lumMod val="75000"/>
                  </a:schemeClr>
                </a:solidFill>
              </a:rPr>
              <a:t>Hauptziel: Aufbau einer Publikationsinfrastruktur zunächst mit Fokus auf die Mathematik.</a:t>
            </a:r>
          </a:p>
          <a:p>
            <a:pPr marL="666900" lvl="1" indent="-342900">
              <a:buFont typeface="Arial" panose="020B0604020202020204" pitchFamily="34" charset="0"/>
              <a:buChar char="•"/>
            </a:pPr>
            <a:r>
              <a:rPr lang="de-DE" dirty="0" smtClean="0">
                <a:solidFill>
                  <a:schemeClr val="tx2">
                    <a:lumMod val="75000"/>
                  </a:schemeClr>
                </a:solidFill>
              </a:rPr>
              <a:t>Dabei steht eine Publikationsplattform zur Unterstützung des Peer-Review Produktionsprozesses über den goldenen Weg im Mittelpunkt. </a:t>
            </a:r>
            <a:endParaRPr lang="de-DE" dirty="0">
              <a:solidFill>
                <a:schemeClr val="tx2">
                  <a:lumMod val="75000"/>
                </a:schemeClr>
              </a:solidFill>
            </a:endParaRPr>
          </a:p>
          <a:p>
            <a:pPr marL="666900" lvl="1" indent="-342900">
              <a:buFont typeface="Arial" panose="020B0604020202020204" pitchFamily="34" charset="0"/>
              <a:buChar char="•"/>
            </a:pPr>
            <a:r>
              <a:rPr lang="de-DE" dirty="0" smtClean="0">
                <a:solidFill>
                  <a:schemeClr val="tx2">
                    <a:lumMod val="75000"/>
                  </a:schemeClr>
                </a:solidFill>
              </a:rPr>
              <a:t>Open Journal System (OJS) als technische Grundstruktur (&gt; 10.000 weltweit)</a:t>
            </a:r>
            <a:endParaRPr lang="de-DE" dirty="0">
              <a:solidFill>
                <a:schemeClr val="tx2">
                  <a:lumMod val="75000"/>
                </a:schemeClr>
              </a:solidFill>
            </a:endParaRPr>
          </a:p>
          <a:p>
            <a:pPr marL="666900" lvl="1" indent="-342900">
              <a:buFont typeface="Arial" panose="020B0604020202020204" pitchFamily="34" charset="0"/>
              <a:buChar char="•"/>
            </a:pPr>
            <a:r>
              <a:rPr lang="de-DE" dirty="0" smtClean="0">
                <a:solidFill>
                  <a:schemeClr val="tx2">
                    <a:lumMod val="75000"/>
                  </a:schemeClr>
                </a:solidFill>
              </a:rPr>
              <a:t>Datenhosting Konzept mit verschiedenen, skalierbaren Support Levels</a:t>
            </a:r>
          </a:p>
          <a:p>
            <a:pPr marL="666900" lvl="1" indent="-342900">
              <a:buFont typeface="Arial" panose="020B0604020202020204" pitchFamily="34" charset="0"/>
              <a:buChar char="•"/>
            </a:pPr>
            <a:r>
              <a:rPr lang="de-DE" dirty="0" smtClean="0">
                <a:solidFill>
                  <a:schemeClr val="tx2">
                    <a:lumMod val="75000"/>
                  </a:schemeClr>
                </a:solidFill>
              </a:rPr>
              <a:t>„Documenta Mathematica“ als Prototyp </a:t>
            </a:r>
          </a:p>
          <a:p>
            <a:pPr marL="666900" lvl="1" indent="-342900">
              <a:buFont typeface="Arial" panose="020B0604020202020204" pitchFamily="34" charset="0"/>
              <a:buChar char="•"/>
            </a:pPr>
            <a:r>
              <a:rPr lang="de-DE" dirty="0" smtClean="0">
                <a:solidFill>
                  <a:schemeClr val="tx2">
                    <a:lumMod val="75000"/>
                  </a:schemeClr>
                </a:solidFill>
              </a:rPr>
              <a:t>Eng mit einem Repository (DSpace) vernetzt, um einer größeren Anzahl an qualitativ hochwertigen Informationsquellen eine optimale Präsentation, Verbreitung und Archivierung der Inhalte zu ermöglichen. </a:t>
            </a:r>
          </a:p>
          <a:p>
            <a:pPr lvl="2" indent="0">
              <a:buNone/>
            </a:pPr>
            <a:r>
              <a:rPr lang="de-DE" dirty="0">
                <a:solidFill>
                  <a:schemeClr val="tx2">
                    <a:lumMod val="75000"/>
                  </a:schemeClr>
                </a:solidFill>
              </a:rPr>
              <a:t>		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 smtClean="0"/>
              <a:t>Vanessa Kapfer-Gördes / oat Dresden 2017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53AFFEB-8C37-4233-944E-886C2B8B02FB}" type="slidenum">
              <a:rPr lang="de-DE" smtClean="0"/>
              <a:pPr/>
              <a:t>8</a:t>
            </a:fld>
            <a:endParaRPr lang="de-DE" dirty="0"/>
          </a:p>
        </p:txBody>
      </p:sp>
      <p:pic>
        <p:nvPicPr>
          <p:cNvPr id="6" name="Grafik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0216" y="188640"/>
            <a:ext cx="2736304" cy="1217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30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eLibM – heute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de-DE" dirty="0" smtClean="0">
                <a:solidFill>
                  <a:schemeClr val="tx2">
                    <a:lumMod val="75000"/>
                  </a:schemeClr>
                </a:solidFill>
              </a:rPr>
              <a:t>Neues Repositorium</a:t>
            </a:r>
          </a:p>
          <a:p>
            <a:pPr marL="666900" lvl="1" indent="-342900">
              <a:buFont typeface="Arial" panose="020B0604020202020204" pitchFamily="34" charset="0"/>
              <a:buChar char="•"/>
            </a:pPr>
            <a:r>
              <a:rPr lang="de-DE" dirty="0" smtClean="0">
                <a:solidFill>
                  <a:schemeClr val="tx2">
                    <a:lumMod val="75000"/>
                  </a:schemeClr>
                </a:solidFill>
              </a:rPr>
              <a:t>Strukturierte Metadaten und Volltexte </a:t>
            </a:r>
          </a:p>
          <a:p>
            <a:pPr marL="666900" lvl="1" indent="-342900">
              <a:buFont typeface="Arial" panose="020B0604020202020204" pitchFamily="34" charset="0"/>
              <a:buChar char="•"/>
            </a:pPr>
            <a:r>
              <a:rPr lang="de-DE" dirty="0" smtClean="0">
                <a:solidFill>
                  <a:schemeClr val="tx2">
                    <a:lumMod val="75000"/>
                  </a:schemeClr>
                </a:solidFill>
              </a:rPr>
              <a:t>Verbesserte Suche und  Display </a:t>
            </a:r>
            <a:r>
              <a:rPr lang="de-DE" dirty="0">
                <a:solidFill>
                  <a:schemeClr val="tx2">
                    <a:lumMod val="75000"/>
                  </a:schemeClr>
                </a:solidFill>
              </a:rPr>
              <a:t>F</a:t>
            </a:r>
            <a:r>
              <a:rPr lang="de-DE" dirty="0" smtClean="0">
                <a:solidFill>
                  <a:schemeClr val="tx2">
                    <a:lumMod val="75000"/>
                  </a:schemeClr>
                </a:solidFill>
              </a:rPr>
              <a:t>eatures </a:t>
            </a:r>
          </a:p>
          <a:p>
            <a:pPr marL="666900" lvl="1" indent="-342900">
              <a:buFont typeface="Arial" panose="020B0604020202020204" pitchFamily="34" charset="0"/>
              <a:buChar char="•"/>
            </a:pPr>
            <a:r>
              <a:rPr lang="de-DE" dirty="0" smtClean="0">
                <a:solidFill>
                  <a:schemeClr val="tx2">
                    <a:lumMod val="75000"/>
                  </a:schemeClr>
                </a:solidFill>
              </a:rPr>
              <a:t>Ansprechendes Design</a:t>
            </a:r>
          </a:p>
          <a:p>
            <a:pPr marL="666900" lvl="1" indent="-342900">
              <a:buFont typeface="Arial" panose="020B0604020202020204" pitchFamily="34" charset="0"/>
              <a:buChar char="•"/>
            </a:pPr>
            <a:r>
              <a:rPr lang="de-DE" dirty="0" smtClean="0">
                <a:solidFill>
                  <a:schemeClr val="tx2">
                    <a:lumMod val="75000"/>
                  </a:schemeClr>
                </a:solidFill>
              </a:rPr>
              <a:t>Langzeitarchivierung (LOCKSS geplant)</a:t>
            </a:r>
          </a:p>
          <a:p>
            <a:endParaRPr lang="de-DE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de-DE" dirty="0" smtClean="0">
                <a:solidFill>
                  <a:schemeClr val="tx2">
                    <a:lumMod val="75000"/>
                  </a:schemeClr>
                </a:solidFill>
              </a:rPr>
              <a:t>1. Release September 2017 </a:t>
            </a:r>
            <a:r>
              <a:rPr lang="de-DE" b="1" dirty="0" smtClean="0">
                <a:solidFill>
                  <a:schemeClr val="accent2">
                    <a:lumMod val="25000"/>
                  </a:schemeClr>
                </a:solidFill>
                <a:hlinkClick r:id="rId2"/>
              </a:rPr>
              <a:t>www.elibm.org</a:t>
            </a:r>
            <a:r>
              <a:rPr lang="de-DE" b="1" dirty="0" smtClean="0">
                <a:solidFill>
                  <a:schemeClr val="accent2">
                    <a:lumMod val="25000"/>
                  </a:schemeClr>
                </a:solidFill>
              </a:rPr>
              <a:t> </a:t>
            </a:r>
          </a:p>
          <a:p>
            <a:endParaRPr lang="de-DE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de-DE" dirty="0"/>
              <a:t>	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 smtClean="0"/>
              <a:t>Vanessa Kapfer-Gördes / oat Dresden 2017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53AFFEB-8C37-4233-944E-886C2B8B02FB}" type="slidenum">
              <a:rPr lang="de-DE" smtClean="0"/>
              <a:pPr/>
              <a:t>9</a:t>
            </a:fld>
            <a:endParaRPr lang="de-DE" dirty="0"/>
          </a:p>
        </p:txBody>
      </p:sp>
      <p:pic>
        <p:nvPicPr>
          <p:cNvPr id="6" name="Grafik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0216" y="188640"/>
            <a:ext cx="2736304" cy="1217042"/>
          </a:xfrm>
          <a:prstGeom prst="rect">
            <a:avLst/>
          </a:prstGeom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1984" y="2060848"/>
            <a:ext cx="6048672" cy="342850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0635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IZELISTINDEX" val="2"/>
  <p:tag name="SAFEMARGIN" val="0"/>
  <p:tag name="VERTICALOFFSET" val="0"/>
  <p:tag name="HORIZONTALOFFSET" val="0"/>
  <p:tag name="CUSTOMNAME" val="%f_Resized"/>
  <p:tag name="NAMEOPTION" val="RESIZED_LAST"/>
</p:tagLst>
</file>

<file path=ppt/theme/theme1.xml><?xml version="1.0" encoding="utf-8"?>
<a:theme xmlns:a="http://schemas.openxmlformats.org/drawingml/2006/main" name="FIZ-Design-englisch_2017_im_16-9-Format">
  <a:themeElements>
    <a:clrScheme name="FIZ Farbskala">
      <a:dk1>
        <a:sysClr val="windowText" lastClr="000000"/>
      </a:dk1>
      <a:lt1>
        <a:srgbClr val="FFFFFF"/>
      </a:lt1>
      <a:dk2>
        <a:srgbClr val="2A6EBB"/>
      </a:dk2>
      <a:lt2>
        <a:srgbClr val="FFFFFF"/>
      </a:lt2>
      <a:accent1>
        <a:srgbClr val="7FA8D7"/>
      </a:accent1>
      <a:accent2>
        <a:srgbClr val="C3D3EA"/>
      </a:accent2>
      <a:accent3>
        <a:srgbClr val="FD940B"/>
      </a:accent3>
      <a:accent4>
        <a:srgbClr val="FEBF6D"/>
      </a:accent4>
      <a:accent5>
        <a:srgbClr val="FEDFB5"/>
      </a:accent5>
      <a:accent6>
        <a:srgbClr val="FFFFFF"/>
      </a:accent6>
      <a:hlink>
        <a:srgbClr val="000000"/>
      </a:hlink>
      <a:folHlink>
        <a:srgbClr val="000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lIns="0" tIns="0" rIns="0" bIns="0" rtlCol="0">
        <a:spAutoFit/>
      </a:bodyPr>
      <a:lstStyle>
        <a:defPPr>
          <a:defRPr sz="1000" dirty="0" smtClean="0">
            <a:latin typeface="Arial" pitchFamily="34" charset="0"/>
            <a:cs typeface="Arial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FIZ-Design-englisch_2017_im_16-9-Format</Template>
  <TotalTime>0</TotalTime>
  <Words>859</Words>
  <Application>Microsoft Office PowerPoint</Application>
  <PresentationFormat>Breitbild</PresentationFormat>
  <Paragraphs>144</Paragraphs>
  <Slides>19</Slides>
  <Notes>3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19</vt:i4>
      </vt:variant>
    </vt:vector>
  </HeadingPairs>
  <TitlesOfParts>
    <vt:vector size="24" baseType="lpstr">
      <vt:lpstr>Arial</vt:lpstr>
      <vt:lpstr>Calibri</vt:lpstr>
      <vt:lpstr>Wingdings</vt:lpstr>
      <vt:lpstr>Wingdings 2</vt:lpstr>
      <vt:lpstr>FIZ-Design-englisch_2017_im_16-9-Format</vt:lpstr>
      <vt:lpstr>„Electronic Library of Mathematics“ (eLibM)   Aufbau einer Publikationsplattform für mathematische Open Access Zeitschriften </vt:lpstr>
      <vt:lpstr>PowerPoint-Präsentation</vt:lpstr>
      <vt:lpstr>Open Access in der Mathematik  </vt:lpstr>
      <vt:lpstr>Mathematisches Publizieren</vt:lpstr>
      <vt:lpstr> eLibM - gestern</vt:lpstr>
      <vt:lpstr>eLibM – gestern </vt:lpstr>
      <vt:lpstr>Warum gibt es dieses Projekt?</vt:lpstr>
      <vt:lpstr>eLibM - heute  </vt:lpstr>
      <vt:lpstr>eLibM – heute</vt:lpstr>
      <vt:lpstr>eLibM – aktuelle Änderungen</vt:lpstr>
      <vt:lpstr>eLibM – morgen</vt:lpstr>
      <vt:lpstr>Zugang und Kontakt</vt:lpstr>
      <vt:lpstr>DANKE!</vt:lpstr>
      <vt:lpstr>OJS New Features Desktop Publishing  </vt:lpstr>
      <vt:lpstr>OJS New Features Desktop Publishing</vt:lpstr>
      <vt:lpstr>OJS New Features zbMATH Search</vt:lpstr>
      <vt:lpstr>OJS New Features zbMATH Search</vt:lpstr>
      <vt:lpstr>OJS New Features zbMATH Search</vt:lpstr>
      <vt:lpstr>OJS New Features zbMATH Search</vt:lpstr>
    </vt:vector>
  </TitlesOfParts>
  <Company>FIZ Karlsruhe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Digital Mathematical Libraries and the elibM Project</dc:title>
  <dc:creator>Eck, Sabrina</dc:creator>
  <cp:lastModifiedBy>Krüger, Benedikt</cp:lastModifiedBy>
  <cp:revision>161</cp:revision>
  <dcterms:created xsi:type="dcterms:W3CDTF">2017-08-10T13:31:33Z</dcterms:created>
  <dcterms:modified xsi:type="dcterms:W3CDTF">2017-09-15T09:24:37Z</dcterms:modified>
</cp:coreProperties>
</file>