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308" r:id="rId3"/>
    <p:sldId id="273" r:id="rId4"/>
    <p:sldId id="279" r:id="rId5"/>
    <p:sldId id="292" r:id="rId6"/>
    <p:sldId id="316" r:id="rId7"/>
    <p:sldId id="317" r:id="rId8"/>
    <p:sldId id="318" r:id="rId9"/>
    <p:sldId id="306" r:id="rId10"/>
    <p:sldId id="307" r:id="rId11"/>
    <p:sldId id="297" r:id="rId12"/>
    <p:sldId id="298" r:id="rId13"/>
    <p:sldId id="300" r:id="rId14"/>
    <p:sldId id="301" r:id="rId15"/>
    <p:sldId id="302" r:id="rId16"/>
    <p:sldId id="303" r:id="rId17"/>
    <p:sldId id="319" r:id="rId18"/>
    <p:sldId id="304" r:id="rId19"/>
    <p:sldId id="312" r:id="rId20"/>
    <p:sldId id="305" r:id="rId21"/>
    <p:sldId id="291" r:id="rId22"/>
    <p:sldId id="311" r:id="rId23"/>
    <p:sldId id="313" r:id="rId24"/>
    <p:sldId id="299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666666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666666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666666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666666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666666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666666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666666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666666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666666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es, Werner" initials="DW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A11E"/>
    <a:srgbClr val="F1FDC7"/>
    <a:srgbClr val="E6FDC7"/>
    <a:srgbClr val="E6FEE7"/>
    <a:srgbClr val="157D17"/>
    <a:srgbClr val="F3FEBA"/>
    <a:srgbClr val="111111"/>
    <a:srgbClr val="996600"/>
    <a:srgbClr val="D1E8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60251" autoAdjust="0"/>
  </p:normalViewPr>
  <p:slideViewPr>
    <p:cSldViewPr snapToGrid="0">
      <p:cViewPr varScale="1">
        <p:scale>
          <a:sx n="52" d="100"/>
          <a:sy n="52" d="100"/>
        </p:scale>
        <p:origin x="-19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ropbox\Paper\2014%20-%20Developing%20Information%20System\Literature\Failing%20IT%20Projects\Cerp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3466986236757641"/>
          <c:y val="4.487238387573951E-2"/>
          <c:w val="0.42443858083548613"/>
          <c:h val="0.810659059566706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Tabelle1!$A$1</c:f>
              <c:strCache>
                <c:ptCount val="1"/>
                <c:pt idx="0">
                  <c:v>Failure Factor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17"/>
            <c:invertIfNegative val="0"/>
            <c:bubble3D val="0"/>
            <c:spPr>
              <a:solidFill>
                <a:schemeClr val="accent2"/>
              </a:solidFill>
            </c:spPr>
          </c:dPt>
          <c:cat>
            <c:strRef>
              <c:f>Tabelle1!$A$2:$A$19</c:f>
              <c:strCache>
                <c:ptCount val="18"/>
                <c:pt idx="0">
                  <c:v>Delivery date impacted the development process</c:v>
                </c:pt>
                <c:pt idx="1">
                  <c:v>Project under-estimated </c:v>
                </c:pt>
                <c:pt idx="2">
                  <c:v>Risks were not re-assessed, controlled, or managed through the project</c:v>
                </c:pt>
                <c:pt idx="3">
                  <c:v>Staff were not rewarded for working long hours </c:v>
                </c:pt>
                <c:pt idx="4">
                  <c:v>Delivery decision made without adequate requirements information</c:v>
                </c:pt>
                <c:pt idx="5">
                  <c:v>Staff had an unpleasant experience working on the project </c:v>
                </c:pt>
                <c:pt idx="6">
                  <c:v>Customers/Users not involved in making schedule estimates </c:v>
                </c:pt>
                <c:pt idx="7">
                  <c:v>Risk not incorporated into the project plan </c:v>
                </c:pt>
                <c:pt idx="8">
                  <c:v>Change control not monitored, nor dealt with effectively </c:v>
                </c:pt>
                <c:pt idx="9">
                  <c:v>Customer/Users had unrealistic expectations </c:v>
                </c:pt>
                <c:pt idx="10">
                  <c:v>Process did not have reviews at the end of each phase </c:v>
                </c:pt>
                <c:pt idx="11">
                  <c:v>Development Methodology was inappropriate for the project </c:v>
                </c:pt>
                <c:pt idx="12">
                  <c:v>Aggressive schedule affected team motivation </c:v>
                </c:pt>
                <c:pt idx="13">
                  <c:v>Scope changed during the project </c:v>
                </c:pt>
                <c:pt idx="14">
                  <c:v>Schedule had a negative effect on team member’s life </c:v>
                </c:pt>
                <c:pt idx="15">
                  <c:v>Project had inadequate staff to meet the schedule </c:v>
                </c:pt>
                <c:pt idx="16">
                  <c:v>Staff added late to meet an aggressive schedule </c:v>
                </c:pt>
                <c:pt idx="17">
                  <c:v>Customers/Users did not make adequate time available for requirements gathering</c:v>
                </c:pt>
              </c:strCache>
            </c:strRef>
          </c:cat>
          <c:val>
            <c:numRef>
              <c:f>Tabelle1!$D$2:$D$19</c:f>
              <c:numCache>
                <c:formatCode>0%</c:formatCode>
                <c:ptCount val="18"/>
                <c:pt idx="0">
                  <c:v>0.92900000000000005</c:v>
                </c:pt>
                <c:pt idx="1">
                  <c:v>0.81400000000000006</c:v>
                </c:pt>
                <c:pt idx="2">
                  <c:v>0.75700000000000001</c:v>
                </c:pt>
                <c:pt idx="3">
                  <c:v>0.74299999999999999</c:v>
                </c:pt>
                <c:pt idx="4">
                  <c:v>0.72900000000000009</c:v>
                </c:pt>
                <c:pt idx="5">
                  <c:v>0.72900000000000009</c:v>
                </c:pt>
                <c:pt idx="6">
                  <c:v>0.71400000000000008</c:v>
                </c:pt>
                <c:pt idx="7">
                  <c:v>0.7</c:v>
                </c:pt>
                <c:pt idx="8">
                  <c:v>0.7</c:v>
                </c:pt>
                <c:pt idx="9">
                  <c:v>0.68599999999999994</c:v>
                </c:pt>
                <c:pt idx="10">
                  <c:v>0.67099999999999993</c:v>
                </c:pt>
                <c:pt idx="11">
                  <c:v>0.65700000000000003</c:v>
                </c:pt>
                <c:pt idx="12">
                  <c:v>0.65700000000000003</c:v>
                </c:pt>
                <c:pt idx="13">
                  <c:v>0.64300000000000002</c:v>
                </c:pt>
                <c:pt idx="14">
                  <c:v>0.629</c:v>
                </c:pt>
                <c:pt idx="15">
                  <c:v>0.61399999999999999</c:v>
                </c:pt>
                <c:pt idx="16">
                  <c:v>0.61399999999999999</c:v>
                </c:pt>
                <c:pt idx="17">
                  <c:v>0.6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5006720"/>
        <c:axId val="55008256"/>
      </c:barChart>
      <c:catAx>
        <c:axId val="5500672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de-DE"/>
          </a:p>
        </c:txPr>
        <c:crossAx val="55008256"/>
        <c:crosses val="autoZero"/>
        <c:auto val="1"/>
        <c:lblAlgn val="ctr"/>
        <c:lblOffset val="100"/>
        <c:noMultiLvlLbl val="0"/>
      </c:catAx>
      <c:valAx>
        <c:axId val="5500825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5500672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5F2A305-2CD3-48C0-9D26-58F98976E9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326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666666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9pPr>
          </a:lstStyle>
          <a:p>
            <a:pPr eaLnBrk="1" hangingPunct="1"/>
            <a:fld id="{01137BF9-DB67-46DD-BB02-197A74841C64}" type="slidenum">
              <a:rPr lang="en-US" sz="1200" smtClean="0">
                <a:solidFill>
                  <a:schemeClr val="tx1"/>
                </a:solidFill>
              </a:rPr>
              <a:pPr eaLnBrk="1" hangingPunct="1"/>
              <a:t>1</a:t>
            </a:fld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Information statt </a:t>
            </a:r>
            <a:r>
              <a:rPr lang="de-DE" dirty="0" err="1" smtClean="0"/>
              <a:t>informations</a:t>
            </a:r>
            <a:endParaRPr lang="de-DE" dirty="0" smtClean="0"/>
          </a:p>
          <a:p>
            <a:r>
              <a:rPr lang="de-DE" dirty="0" err="1" smtClean="0"/>
              <a:t>Ambigious</a:t>
            </a:r>
            <a:endParaRPr lang="de-DE" dirty="0" smtClean="0"/>
          </a:p>
          <a:p>
            <a:r>
              <a:rPr lang="de-DE" dirty="0" smtClean="0"/>
              <a:t>Multiple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maltpel</a:t>
            </a:r>
            <a:r>
              <a:rPr lang="de-DE" baseline="0" dirty="0" smtClean="0"/>
              <a:t>)</a:t>
            </a:r>
          </a:p>
          <a:p>
            <a:r>
              <a:rPr lang="de-DE" baseline="0" dirty="0" smtClean="0"/>
              <a:t>Analysis (</a:t>
            </a:r>
            <a:r>
              <a:rPr lang="de-DE" baseline="0" dirty="0" err="1" smtClean="0"/>
              <a:t>ANAAAAlysis</a:t>
            </a:r>
            <a:r>
              <a:rPr lang="de-DE" baseline="0" dirty="0" smtClean="0"/>
              <a:t>)</a:t>
            </a:r>
          </a:p>
          <a:p>
            <a:r>
              <a:rPr lang="de-DE" dirty="0" err="1" smtClean="0"/>
              <a:t>Categories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cateägories</a:t>
            </a:r>
            <a:r>
              <a:rPr lang="de-DE" baseline="0" dirty="0" smtClean="0"/>
              <a:t>)</a:t>
            </a:r>
          </a:p>
          <a:p>
            <a:r>
              <a:rPr lang="de-DE" baseline="0" dirty="0" smtClean="0"/>
              <a:t>Latent (</a:t>
            </a:r>
            <a:r>
              <a:rPr lang="de-DE" baseline="0" dirty="0" err="1" smtClean="0"/>
              <a:t>läitent</a:t>
            </a:r>
            <a:r>
              <a:rPr lang="de-DE" baseline="0" dirty="0" smtClean="0"/>
              <a:t>)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F2A305-2CD3-48C0-9D26-58F98976E98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2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ED3F0-743E-4A1B-8CE1-10B546CB54C0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6C668-A92B-46D2-947D-648021BFD00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6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56351-54D8-46E9-93EF-EB85C5050605}" type="datetime1">
              <a:rPr lang="en-US" smtClean="0"/>
              <a:t>5/16/2014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1421E-FFA0-42AA-9638-534DB95DB74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6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99665-7800-4895-9AA2-311BD694C141}" type="datetime1">
              <a:rPr lang="en-US" smtClean="0"/>
              <a:t>5/16/2014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FC9A4-9420-49A6-98C5-86D233695C8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42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DB771-1C41-4CD5-8AF5-6D2E9496B47B}" type="datetime1">
              <a:rPr lang="en-US" smtClean="0"/>
              <a:t>5/16/2014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A576E-1A83-4974-B1DF-6CD8B5CA88D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5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de-DE" noProof="0" smtClean="0"/>
              <a:t>Tabelle durch Klicken auf Symbol hinzufügen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31D42-5A0F-43CB-8876-F8936647A1FA}" type="datetime1">
              <a:rPr lang="en-US" smtClean="0"/>
              <a:t>5/16/2014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FCBB2-A9BF-4A5D-B465-5E55E81967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0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AED73-9DF2-4A86-90E3-8469EC1859AE}" type="datetime1">
              <a:rPr lang="en-US" smtClean="0"/>
              <a:t>5/16/2014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D7844-0B80-4040-ACDA-83D79A5A756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1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775F1-E314-4211-ABD1-D8A527258B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8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3BC68-35A1-4A9A-ACBC-98B70BBCB0A9}" type="datetime1">
              <a:rPr lang="en-US" smtClean="0"/>
              <a:t>5/16/2014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04E62-B195-4FB5-B9C7-1278F106B7D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83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3779-3919-45EB-A805-579D8A19215B}" type="datetime1">
              <a:rPr lang="en-US" smtClean="0"/>
              <a:t>5/16/2014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4AD3F-C051-4256-B4AE-C16678CFC39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06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B2C50-557F-435A-9039-2BE0A16F344A}" type="datetime1">
              <a:rPr lang="en-US" smtClean="0"/>
              <a:t>5/16/2014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80F85-968E-4218-94E0-CCB4FA6C670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1E666-2DAF-4C98-B2A2-1461D9343774}" type="datetime1">
              <a:rPr lang="en-US" smtClean="0"/>
              <a:t>5/16/2014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1BDCB-5434-4787-80E3-6DFF28EE9FA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88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0C213-FC27-4915-9F70-79E2D321AC74}" type="datetime1">
              <a:rPr lang="en-US" smtClean="0"/>
              <a:t>5/16/2014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F4A08-176E-4833-903C-6DCE0DB28DD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81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513C6-44C3-4176-BF9D-A580ACF930FC}" type="datetime1">
              <a:rPr lang="en-US" smtClean="0"/>
              <a:t>5/16/2014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76457-A0A9-489E-B8A6-76B7489DC14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3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E330E-8359-478E-B0BE-5DB19E239B0F}" type="datetime1">
              <a:rPr lang="en-US" smtClean="0"/>
              <a:t>5/16/2014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6EC75-7BDF-47DA-9EB4-D205F50A813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8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9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rgbClr val="666666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199" y="274638"/>
            <a:ext cx="734456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8811" y="6312337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547ADFB-C38E-45BF-BAAF-5250131E791D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15811" y="6312337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44811" y="6312337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C15CA2D-13B0-413B-B2DB-E3ABDB7EE61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7" name="Picture 8" descr="ifq_logo_web_blau_mit Schriftzu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845" y="260351"/>
            <a:ext cx="916918" cy="55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dspacecris.eurocris.org/jspui/bitstream/123456789/228/1/51_Riechert_Dees_CRIS2014_Rome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ompendiumld.open.ac.uk/" TargetMode="External"/><Relationship Id="rId2" Type="http://schemas.openxmlformats.org/officeDocument/2006/relationships/hyperlink" Target="http://www.forschungsinfo.de/kerndatensatz/en/index.php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4350" y="1316509"/>
            <a:ext cx="7704138" cy="2201334"/>
          </a:xfrm>
        </p:spPr>
        <p:txBody>
          <a:bodyPr/>
          <a:lstStyle/>
          <a:p>
            <a:pPr algn="l"/>
            <a:r>
              <a:rPr lang="en-US" sz="3200" dirty="0"/>
              <a:t>Research Information Standardization as a Wicked Problem: Possible Consequences for the Standardization Process</a:t>
            </a:r>
            <a:r>
              <a:rPr lang="de-DE" sz="2800" dirty="0"/>
              <a:t/>
            </a:r>
            <a:br>
              <a:rPr lang="de-DE" sz="2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>Case Study of the Specification Project of the German Research Core Dataset </a:t>
            </a:r>
            <a:r>
              <a:rPr lang="en-US" sz="2800" dirty="0"/>
              <a:t/>
            </a:r>
            <a:br>
              <a:rPr lang="en-US" sz="2800" dirty="0"/>
            </a:br>
            <a:endParaRPr lang="en-US" sz="1800" b="1" dirty="0" smtClean="0">
              <a:solidFill>
                <a:srgbClr val="9966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2287" y="3777194"/>
            <a:ext cx="7775575" cy="10795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US" sz="1800" dirty="0"/>
              <a:t>12th International Conference of Current Research Information </a:t>
            </a:r>
            <a:r>
              <a:rPr lang="en-US" sz="1800" dirty="0" smtClean="0"/>
              <a:t>Systems</a:t>
            </a:r>
          </a:p>
          <a:p>
            <a:pPr algn="l">
              <a:lnSpc>
                <a:spcPct val="80000"/>
              </a:lnSpc>
            </a:pPr>
            <a:r>
              <a:rPr lang="en-US" sz="1800" dirty="0" smtClean="0"/>
              <a:t> </a:t>
            </a:r>
            <a:r>
              <a:rPr lang="en-US" sz="1800" dirty="0"/>
              <a:t>(CRIS 2014</a:t>
            </a:r>
            <a:r>
              <a:rPr lang="en-US" sz="1800" dirty="0" smtClean="0"/>
              <a:t>)</a:t>
            </a:r>
          </a:p>
          <a:p>
            <a:pPr algn="l">
              <a:lnSpc>
                <a:spcPct val="80000"/>
              </a:lnSpc>
            </a:pPr>
            <a:endParaRPr lang="en-US" sz="1800" dirty="0" smtClean="0">
              <a:solidFill>
                <a:srgbClr val="666666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1800" dirty="0"/>
              <a:t>Rome, May 13th – 15th, 2014</a:t>
            </a:r>
            <a:endParaRPr lang="en-US" sz="1800" dirty="0" smtClean="0">
              <a:solidFill>
                <a:srgbClr val="666666"/>
              </a:solidFill>
            </a:endParaRPr>
          </a:p>
        </p:txBody>
      </p:sp>
      <p:sp>
        <p:nvSpPr>
          <p:cNvPr id="2054" name="Text Box 10"/>
          <p:cNvSpPr txBox="1">
            <a:spLocks noChangeArrowheads="1"/>
          </p:cNvSpPr>
          <p:nvPr/>
        </p:nvSpPr>
        <p:spPr bwMode="auto">
          <a:xfrm>
            <a:off x="522287" y="5228812"/>
            <a:ext cx="8045979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666666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666666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666666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666666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6666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6666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1" dirty="0" smtClean="0"/>
              <a:t>Mathias Riechert, </a:t>
            </a:r>
            <a:r>
              <a:rPr lang="en-US" sz="1200" dirty="0" smtClean="0"/>
              <a:t>Institute for Research Information and Quality Assurance (IFQ), Berlin, GER</a:t>
            </a:r>
          </a:p>
          <a:p>
            <a:pPr eaLnBrk="1" hangingPunct="1"/>
            <a:r>
              <a:rPr lang="de-DE" sz="1200" b="1" dirty="0" smtClean="0"/>
              <a:t>Werner Dees, </a:t>
            </a:r>
            <a:r>
              <a:rPr lang="en-US" sz="1050" dirty="0"/>
              <a:t>Institute for Research Information and Quality Assurance (IFQ), Berlin, GER</a:t>
            </a:r>
          </a:p>
          <a:p>
            <a:pPr eaLnBrk="1" hangingPunct="1"/>
            <a:endParaRPr lang="de-DE" sz="105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Wicked Problems</a:t>
            </a:r>
            <a:br>
              <a:rPr lang="de-DE" dirty="0" smtClean="0"/>
            </a:br>
            <a:r>
              <a:rPr lang="de-DE" sz="2800" dirty="0" err="1" smtClean="0"/>
              <a:t>Influences</a:t>
            </a:r>
            <a:r>
              <a:rPr lang="de-DE" sz="2800" dirty="0" smtClean="0"/>
              <a:t> on RI </a:t>
            </a:r>
            <a:r>
              <a:rPr lang="de-DE" sz="2800" dirty="0" err="1" smtClean="0"/>
              <a:t>standardization</a:t>
            </a:r>
            <a:r>
              <a:rPr lang="de-DE" sz="2800" dirty="0" smtClean="0"/>
              <a:t> </a:t>
            </a:r>
            <a:r>
              <a:rPr lang="de-DE" sz="2800" dirty="0" err="1" smtClean="0"/>
              <a:t>approaches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800" dirty="0" err="1" smtClean="0"/>
              <a:t>Twofold</a:t>
            </a:r>
            <a:r>
              <a:rPr lang="de-DE" sz="2800" dirty="0" smtClean="0"/>
              <a:t> </a:t>
            </a:r>
            <a:r>
              <a:rPr lang="de-DE" sz="2800" dirty="0" err="1" smtClean="0"/>
              <a:t>influence</a:t>
            </a:r>
            <a:r>
              <a:rPr lang="de-DE" sz="2800" dirty="0" smtClean="0"/>
              <a:t>:</a:t>
            </a:r>
          </a:p>
          <a:p>
            <a:r>
              <a:rPr lang="de-DE" sz="2800" dirty="0" smtClean="0"/>
              <a:t>WP </a:t>
            </a:r>
            <a:r>
              <a:rPr lang="de-DE" sz="2800" dirty="0" err="1" smtClean="0"/>
              <a:t>largely</a:t>
            </a:r>
            <a:r>
              <a:rPr lang="de-DE" sz="2800" dirty="0" smtClean="0"/>
              <a:t> </a:t>
            </a:r>
            <a:r>
              <a:rPr lang="de-DE" sz="2800" dirty="0" err="1" smtClean="0"/>
              <a:t>influenced</a:t>
            </a:r>
            <a:r>
              <a:rPr lang="de-DE" sz="2800" dirty="0" smtClean="0"/>
              <a:t> </a:t>
            </a:r>
            <a:r>
              <a:rPr lang="de-DE" sz="2800" dirty="0" err="1" smtClean="0"/>
              <a:t>incremental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agile </a:t>
            </a:r>
            <a:r>
              <a:rPr lang="de-DE" sz="2800" dirty="0" err="1" smtClean="0"/>
              <a:t>software</a:t>
            </a:r>
            <a:r>
              <a:rPr lang="de-DE" sz="2800" dirty="0" smtClean="0"/>
              <a:t> </a:t>
            </a:r>
            <a:r>
              <a:rPr lang="de-DE" sz="2800" dirty="0" err="1" smtClean="0"/>
              <a:t>development</a:t>
            </a:r>
            <a:r>
              <a:rPr lang="de-DE" sz="2800" dirty="0" smtClean="0"/>
              <a:t> </a:t>
            </a:r>
            <a:r>
              <a:rPr lang="de-DE" sz="2800" dirty="0" err="1" smtClean="0"/>
              <a:t>models</a:t>
            </a:r>
            <a:endParaRPr lang="de-DE" sz="2800" dirty="0" smtClean="0"/>
          </a:p>
          <a:p>
            <a:endParaRPr lang="de-DE" sz="2800" dirty="0"/>
          </a:p>
          <a:p>
            <a:r>
              <a:rPr lang="de-DE" sz="2800" dirty="0" smtClean="0"/>
              <a:t>40 </a:t>
            </a:r>
            <a:r>
              <a:rPr lang="de-DE" sz="2800" dirty="0" err="1" smtClean="0"/>
              <a:t>year</a:t>
            </a:r>
            <a:r>
              <a:rPr lang="de-DE" sz="2800" dirty="0" smtClean="0"/>
              <a:t> </a:t>
            </a:r>
            <a:r>
              <a:rPr lang="de-DE" sz="2800" dirty="0" err="1" smtClean="0"/>
              <a:t>lasting</a:t>
            </a:r>
            <a:r>
              <a:rPr lang="de-DE" sz="2800" dirty="0" smtClean="0"/>
              <a:t> </a:t>
            </a:r>
            <a:r>
              <a:rPr lang="de-DE" sz="2800" dirty="0" err="1" smtClean="0"/>
              <a:t>adoption</a:t>
            </a:r>
            <a:r>
              <a:rPr lang="de-DE" sz="2800" dirty="0" smtClean="0"/>
              <a:t> </a:t>
            </a:r>
            <a:r>
              <a:rPr lang="de-DE" sz="2800" dirty="0" err="1" smtClean="0"/>
              <a:t>process</a:t>
            </a:r>
            <a:r>
              <a:rPr lang="de-DE" sz="2800" dirty="0" smtClean="0"/>
              <a:t>: </a:t>
            </a:r>
            <a:r>
              <a:rPr lang="de-DE" sz="2800" dirty="0" err="1" smtClean="0"/>
              <a:t>only</a:t>
            </a:r>
            <a:r>
              <a:rPr lang="de-DE" sz="2800" dirty="0" smtClean="0"/>
              <a:t> </a:t>
            </a:r>
            <a:r>
              <a:rPr lang="de-DE" sz="2800" dirty="0" err="1" smtClean="0"/>
              <a:t>some</a:t>
            </a:r>
            <a:r>
              <a:rPr lang="de-DE" sz="2800" dirty="0" smtClean="0"/>
              <a:t> </a:t>
            </a:r>
            <a:r>
              <a:rPr lang="de-DE" sz="2800" dirty="0" err="1" smtClean="0"/>
              <a:t>parts</a:t>
            </a:r>
            <a:r>
              <a:rPr lang="de-DE" sz="2800" dirty="0" smtClean="0"/>
              <a:t> </a:t>
            </a:r>
            <a:r>
              <a:rPr lang="de-DE" sz="2800" dirty="0" err="1" smtClean="0"/>
              <a:t>remained</a:t>
            </a:r>
            <a:r>
              <a:rPr lang="de-DE" sz="2800" dirty="0" smtClean="0"/>
              <a:t> </a:t>
            </a:r>
            <a:r>
              <a:rPr lang="de-DE" sz="2800" dirty="0" err="1" smtClean="0"/>
              <a:t>popular</a:t>
            </a:r>
            <a:r>
              <a:rPr lang="de-DE" sz="2800" dirty="0"/>
              <a:t> </a:t>
            </a:r>
            <a:r>
              <a:rPr lang="de-DE" sz="2800" dirty="0" smtClean="0">
                <a:sym typeface="Wingdings" panose="05000000000000000000" pitchFamily="2" charset="2"/>
              </a:rPr>
              <a:t> </a:t>
            </a:r>
            <a:r>
              <a:rPr lang="de-DE" sz="2800" dirty="0" err="1" smtClean="0">
                <a:sym typeface="Wingdings" panose="05000000000000000000" pitchFamily="2" charset="2"/>
              </a:rPr>
              <a:t>most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characteristics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are</a:t>
            </a:r>
            <a:r>
              <a:rPr lang="de-DE" sz="2800" dirty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neither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stated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nor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analyzed</a:t>
            </a:r>
            <a:r>
              <a:rPr lang="de-DE" sz="2800" dirty="0" smtClean="0">
                <a:sym typeface="Wingdings" panose="05000000000000000000" pitchFamily="2" charset="2"/>
              </a:rPr>
              <a:t> in </a:t>
            </a:r>
            <a:r>
              <a:rPr lang="de-DE" sz="2800" dirty="0" err="1" smtClean="0">
                <a:sym typeface="Wingdings" panose="05000000000000000000" pitchFamily="2" charset="2"/>
              </a:rPr>
              <a:t>recent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projects</a:t>
            </a:r>
            <a:endParaRPr lang="de-DE" sz="2800" dirty="0" smtClean="0"/>
          </a:p>
          <a:p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1089765" y="3077533"/>
            <a:ext cx="8221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DeGrace</a:t>
            </a:r>
            <a:r>
              <a:rPr lang="de-DE" dirty="0" smtClean="0"/>
              <a:t> &amp; Stahl 1990; Sutherland 2004; Conklin 2006; Becker 2007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838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Case Study Core Research Data Set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Research Information </a:t>
            </a:r>
            <a:r>
              <a:rPr lang="de-DE" sz="2800" dirty="0" err="1" smtClean="0"/>
              <a:t>standardization</a:t>
            </a:r>
            <a:r>
              <a:rPr lang="de-DE" sz="2800" dirty="0" smtClean="0"/>
              <a:t> </a:t>
            </a:r>
            <a:r>
              <a:rPr lang="de-DE" sz="2800" dirty="0" err="1" smtClean="0"/>
              <a:t>project</a:t>
            </a:r>
            <a:r>
              <a:rPr lang="de-DE" sz="2800" dirty="0" smtClean="0"/>
              <a:t> </a:t>
            </a:r>
            <a:r>
              <a:rPr lang="de-DE" sz="2800" dirty="0" err="1" smtClean="0"/>
              <a:t>initiated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en-US" sz="2800" dirty="0" smtClean="0"/>
              <a:t>German </a:t>
            </a:r>
            <a:r>
              <a:rPr lang="en-US" sz="2800" dirty="0"/>
              <a:t>Council of Science and Humanities (</a:t>
            </a:r>
            <a:r>
              <a:rPr lang="en-US" sz="2800" dirty="0" err="1"/>
              <a:t>Wissenschaftsrat</a:t>
            </a:r>
            <a:r>
              <a:rPr lang="en-US" sz="2800" dirty="0" smtClean="0"/>
              <a:t>): 2013 – 2015</a:t>
            </a:r>
          </a:p>
          <a:p>
            <a:endParaRPr lang="en-US" sz="2800" dirty="0" smtClean="0"/>
          </a:p>
          <a:p>
            <a:r>
              <a:rPr lang="en-US" sz="2800" dirty="0" smtClean="0"/>
              <a:t>Initial definitions for RI on staff, publications, patents, third-party funding and projects, research awards and promotion of young researchers</a:t>
            </a:r>
            <a:endParaRPr lang="en-US" sz="2800" dirty="0"/>
          </a:p>
          <a:p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Data </a:t>
            </a:r>
            <a:r>
              <a:rPr lang="de-DE" dirty="0" err="1" smtClean="0"/>
              <a:t>and</a:t>
            </a:r>
            <a:r>
              <a:rPr lang="de-DE" dirty="0"/>
              <a:t> </a:t>
            </a:r>
            <a:r>
              <a:rPr lang="de-DE" dirty="0" err="1" smtClean="0"/>
              <a:t>Method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Formal </a:t>
            </a:r>
            <a:r>
              <a:rPr lang="de-DE" sz="2800" dirty="0" err="1" smtClean="0"/>
              <a:t>content</a:t>
            </a:r>
            <a:r>
              <a:rPr lang="de-DE" sz="2800" dirty="0" smtClean="0"/>
              <a:t> </a:t>
            </a:r>
            <a:r>
              <a:rPr lang="de-DE" sz="2800" dirty="0" err="1" smtClean="0"/>
              <a:t>analysis</a:t>
            </a:r>
            <a:r>
              <a:rPr lang="de-DE" sz="2800" dirty="0" smtClean="0"/>
              <a:t>: </a:t>
            </a:r>
            <a:r>
              <a:rPr lang="de-DE" sz="2800" dirty="0" err="1" smtClean="0"/>
              <a:t>interviews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</a:t>
            </a:r>
            <a:r>
              <a:rPr lang="de-DE" sz="2800" dirty="0" err="1" smtClean="0"/>
              <a:t>thirteen</a:t>
            </a:r>
            <a:r>
              <a:rPr lang="de-DE" sz="2800" dirty="0" smtClean="0"/>
              <a:t> </a:t>
            </a:r>
            <a:r>
              <a:rPr lang="de-DE" sz="2800" dirty="0" err="1"/>
              <a:t>experts</a:t>
            </a:r>
            <a:r>
              <a:rPr lang="de-DE" sz="2800" dirty="0"/>
              <a:t> </a:t>
            </a:r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project</a:t>
            </a:r>
            <a:r>
              <a:rPr lang="de-DE" sz="2800" dirty="0" smtClean="0"/>
              <a:t>;</a:t>
            </a:r>
          </a:p>
          <a:p>
            <a:r>
              <a:rPr lang="de-DE" sz="2800" dirty="0" smtClean="0"/>
              <a:t>Sample </a:t>
            </a:r>
            <a:r>
              <a:rPr lang="de-DE" sz="2800" dirty="0" err="1" smtClean="0"/>
              <a:t>included</a:t>
            </a:r>
            <a:r>
              <a:rPr lang="de-DE" sz="2800" dirty="0" smtClean="0"/>
              <a:t> </a:t>
            </a:r>
            <a:r>
              <a:rPr lang="de-DE" sz="2800" dirty="0" err="1" smtClean="0"/>
              <a:t>representatives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all </a:t>
            </a:r>
            <a:r>
              <a:rPr lang="de-DE" sz="2800" dirty="0" err="1" smtClean="0"/>
              <a:t>major</a:t>
            </a:r>
            <a:r>
              <a:rPr lang="de-DE" sz="2800" dirty="0" smtClean="0"/>
              <a:t> </a:t>
            </a:r>
            <a:r>
              <a:rPr lang="de-DE" sz="2800" dirty="0" err="1" smtClean="0"/>
              <a:t>actors</a:t>
            </a:r>
            <a:r>
              <a:rPr lang="de-DE" sz="2800" dirty="0" smtClean="0"/>
              <a:t> (</a:t>
            </a:r>
            <a:r>
              <a:rPr lang="de-DE" sz="2800" dirty="0" err="1" smtClean="0"/>
              <a:t>university</a:t>
            </a:r>
            <a:r>
              <a:rPr lang="de-DE" sz="2800" dirty="0" smtClean="0"/>
              <a:t> </a:t>
            </a:r>
            <a:r>
              <a:rPr lang="de-DE" sz="2800" dirty="0" err="1" smtClean="0"/>
              <a:t>administration</a:t>
            </a:r>
            <a:r>
              <a:rPr lang="de-DE" sz="2800" dirty="0" smtClean="0"/>
              <a:t>, </a:t>
            </a:r>
            <a:r>
              <a:rPr lang="de-DE" sz="2800" dirty="0" err="1" smtClean="0"/>
              <a:t>researchers</a:t>
            </a:r>
            <a:r>
              <a:rPr lang="de-DE" sz="2800" dirty="0" smtClean="0"/>
              <a:t>, </a:t>
            </a:r>
            <a:r>
              <a:rPr lang="de-DE" sz="2800" dirty="0" err="1" smtClean="0"/>
              <a:t>federal</a:t>
            </a:r>
            <a:r>
              <a:rPr lang="de-DE" sz="2800" dirty="0" smtClean="0"/>
              <a:t> </a:t>
            </a:r>
            <a:r>
              <a:rPr lang="de-DE" sz="2800" dirty="0" err="1" smtClean="0"/>
              <a:t>statistical</a:t>
            </a:r>
            <a:r>
              <a:rPr lang="de-DE" sz="2800" dirty="0" smtClean="0"/>
              <a:t> </a:t>
            </a:r>
            <a:r>
              <a:rPr lang="de-DE" sz="2800" dirty="0" err="1" smtClean="0"/>
              <a:t>offices</a:t>
            </a:r>
            <a:r>
              <a:rPr lang="de-DE" sz="2800" dirty="0" smtClean="0"/>
              <a:t>, </a:t>
            </a:r>
            <a:r>
              <a:rPr lang="de-DE" sz="2800" dirty="0" err="1" smtClean="0"/>
              <a:t>funders</a:t>
            </a:r>
            <a:r>
              <a:rPr lang="de-DE" sz="2800" dirty="0" smtClean="0"/>
              <a:t>, </a:t>
            </a:r>
            <a:r>
              <a:rPr lang="de-DE" sz="2800" dirty="0" err="1" smtClean="0"/>
              <a:t>ministries</a:t>
            </a:r>
            <a:r>
              <a:rPr lang="de-DE" sz="2800" dirty="0"/>
              <a:t>)</a:t>
            </a:r>
            <a:r>
              <a:rPr lang="de-DE" sz="2800" dirty="0" smtClean="0"/>
              <a:t> in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science</a:t>
            </a:r>
            <a:r>
              <a:rPr lang="de-DE" sz="2800" dirty="0" smtClean="0"/>
              <a:t> </a:t>
            </a:r>
            <a:r>
              <a:rPr lang="de-DE" sz="2800" dirty="0" err="1" smtClean="0"/>
              <a:t>system</a:t>
            </a:r>
            <a:endParaRPr lang="de-DE" sz="2800" dirty="0"/>
          </a:p>
          <a:p>
            <a:r>
              <a:rPr lang="de-DE" sz="2800" dirty="0" err="1" smtClean="0"/>
              <a:t>Questions</a:t>
            </a:r>
            <a:r>
              <a:rPr lang="de-DE" sz="2800" dirty="0" smtClean="0"/>
              <a:t> </a:t>
            </a:r>
            <a:r>
              <a:rPr lang="de-DE" sz="2800" dirty="0" err="1" smtClean="0"/>
              <a:t>aimed</a:t>
            </a:r>
            <a:r>
              <a:rPr lang="de-DE" sz="2800" dirty="0" smtClean="0"/>
              <a:t> at </a:t>
            </a:r>
            <a:r>
              <a:rPr lang="de-DE" sz="2800" dirty="0" err="1" smtClean="0"/>
              <a:t>potentials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problems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RI </a:t>
            </a:r>
            <a:r>
              <a:rPr lang="de-DE" sz="2800" dirty="0" err="1" smtClean="0"/>
              <a:t>standardization</a:t>
            </a:r>
            <a:endParaRPr lang="de-DE" sz="2800" dirty="0" smtClean="0"/>
          </a:p>
          <a:p>
            <a:r>
              <a:rPr lang="de-DE" sz="2800" dirty="0" err="1" smtClean="0"/>
              <a:t>Inductive</a:t>
            </a:r>
            <a:r>
              <a:rPr lang="de-DE" sz="2800" dirty="0" smtClean="0"/>
              <a:t> </a:t>
            </a:r>
            <a:r>
              <a:rPr lang="de-DE" sz="2800" dirty="0" err="1" smtClean="0"/>
              <a:t>category</a:t>
            </a:r>
            <a:r>
              <a:rPr lang="de-DE" sz="2800" dirty="0" smtClean="0"/>
              <a:t> </a:t>
            </a:r>
            <a:r>
              <a:rPr lang="de-DE" sz="2800" dirty="0" err="1" smtClean="0"/>
              <a:t>building</a:t>
            </a:r>
            <a:r>
              <a:rPr lang="de-DE" sz="2800" dirty="0" smtClean="0"/>
              <a:t>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Rechteck 5"/>
          <p:cNvSpPr/>
          <p:nvPr/>
        </p:nvSpPr>
        <p:spPr>
          <a:xfrm>
            <a:off x="5944129" y="5865456"/>
            <a:ext cx="18085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Mayring</a:t>
            </a:r>
            <a:r>
              <a:rPr lang="de-DE" dirty="0" smtClean="0"/>
              <a:t>, 2012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63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088924" cy="1143000"/>
          </a:xfrm>
        </p:spPr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800" dirty="0" smtClean="0"/>
              <a:t>Multiple Stakeholders </a:t>
            </a:r>
            <a:r>
              <a:rPr lang="de-DE" sz="2800" dirty="0" err="1" smtClean="0"/>
              <a:t>cause</a:t>
            </a:r>
            <a:r>
              <a:rPr lang="de-DE" sz="2800" dirty="0" smtClean="0"/>
              <a:t> </a:t>
            </a:r>
            <a:r>
              <a:rPr lang="de-DE" sz="2800" dirty="0" err="1" smtClean="0"/>
              <a:t>social</a:t>
            </a:r>
            <a:r>
              <a:rPr lang="de-DE" sz="2800" dirty="0" smtClean="0"/>
              <a:t> </a:t>
            </a:r>
            <a:r>
              <a:rPr lang="de-DE" sz="2800" dirty="0" err="1" smtClean="0"/>
              <a:t>complexity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7704" y="1423220"/>
            <a:ext cx="8229600" cy="4525963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-"/>
            </a:pPr>
            <a:r>
              <a:rPr lang="en-US" sz="1700" dirty="0" smtClean="0"/>
              <a:t>Stakeholder’s </a:t>
            </a:r>
            <a:r>
              <a:rPr lang="en-US" sz="1700" dirty="0"/>
              <a:t>different background did not cause more complexity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-"/>
            </a:pPr>
            <a:r>
              <a:rPr lang="en-US" sz="1700" dirty="0" smtClean="0"/>
              <a:t>Common </a:t>
            </a:r>
            <a:r>
              <a:rPr lang="en-US" sz="1700" dirty="0"/>
              <a:t>understanding about the necessity was clear to all stakeholders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-"/>
            </a:pPr>
            <a:r>
              <a:rPr lang="en-US" sz="1700" dirty="0" smtClean="0"/>
              <a:t>Central </a:t>
            </a:r>
            <a:r>
              <a:rPr lang="en-US" sz="1700" dirty="0"/>
              <a:t>organization unit where all reporting information runs together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b="1" dirty="0"/>
              <a:t>Multiple </a:t>
            </a:r>
            <a:r>
              <a:rPr lang="en-US" sz="1700" b="1" dirty="0" smtClean="0"/>
              <a:t>stakeholders </a:t>
            </a:r>
            <a:r>
              <a:rPr lang="en-US" sz="1700" b="1" dirty="0"/>
              <a:t>on science system, federal, state and research institution level </a:t>
            </a:r>
            <a:endParaRPr lang="de-DE" sz="1700" b="1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Research information standardization requires acceptance and contribution among all stakeholders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Organizational reporting units are rigidly separated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Research information needs to standardize any research output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RIS have to be standardized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b="1" dirty="0"/>
              <a:t>Not all stakeholders want to make research information centrally available </a:t>
            </a:r>
            <a:endParaRPr lang="de-DE" sz="1700" b="1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Which fields of research information should be standardized, which left on university level?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Research information standardization requires a consistent subject classification </a:t>
            </a:r>
            <a:endParaRPr lang="de-DE" sz="1700" dirty="0"/>
          </a:p>
          <a:p>
            <a:pPr>
              <a:buFont typeface="Arial" panose="020B0604020202020204" pitchFamily="34" charset="0"/>
              <a:buChar char="+"/>
            </a:pPr>
            <a:r>
              <a:rPr lang="en-GB" sz="1700" dirty="0"/>
              <a:t>Benefits of standardization will only be visible if a critical mass is reached</a:t>
            </a:r>
            <a:endParaRPr lang="de-DE" sz="17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2374491" y="5973096"/>
            <a:ext cx="6474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/>
              <a:t>complete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statement</a:t>
            </a:r>
            <a:r>
              <a:rPr lang="de-DE" dirty="0" smtClean="0"/>
              <a:t> </a:t>
            </a:r>
            <a:r>
              <a:rPr lang="de-DE" dirty="0" err="1" smtClean="0"/>
              <a:t>categories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>
                <a:hlinkClick r:id="rId2"/>
              </a:rPr>
              <a:t>paper</a:t>
            </a:r>
            <a:endParaRPr lang="de-D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09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WP </a:t>
            </a:r>
            <a:r>
              <a:rPr lang="de-DE" dirty="0" err="1" smtClean="0"/>
              <a:t>Characteristics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7936"/>
            <a:ext cx="9015046" cy="1954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668215" y="4177917"/>
            <a:ext cx="746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Contradicting statements:</a:t>
            </a:r>
          </a:p>
          <a:p>
            <a:r>
              <a:rPr lang="en-GB" dirty="0" smtClean="0"/>
              <a:t>7 </a:t>
            </a:r>
            <a:r>
              <a:rPr lang="en-GB" dirty="0"/>
              <a:t>- Every wicked problem is essentially </a:t>
            </a:r>
            <a:r>
              <a:rPr lang="en-GB" dirty="0" smtClean="0"/>
              <a:t>unique</a:t>
            </a:r>
          </a:p>
          <a:p>
            <a:endParaRPr lang="en-GB" dirty="0"/>
          </a:p>
          <a:p>
            <a:r>
              <a:rPr lang="en-GB" dirty="0" smtClean="0"/>
              <a:t>No answer possible in this sample: </a:t>
            </a:r>
          </a:p>
          <a:p>
            <a:r>
              <a:rPr lang="en-GB" dirty="0"/>
              <a:t>4 – There is no immediate test for a wicked </a:t>
            </a:r>
            <a:r>
              <a:rPr lang="en-GB" dirty="0" smtClean="0"/>
              <a:t>problem </a:t>
            </a:r>
          </a:p>
          <a:p>
            <a:r>
              <a:rPr lang="en-GB" dirty="0" smtClean="0"/>
              <a:t>10 </a:t>
            </a:r>
            <a:r>
              <a:rPr lang="en-GB" dirty="0"/>
              <a:t>– The planner has no right to be wrong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187569" y="3628925"/>
            <a:ext cx="8663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Fig. 1</a:t>
            </a:r>
            <a:r>
              <a:rPr lang="en-US" sz="1600" dirty="0"/>
              <a:t>: Number of Codes per I</a:t>
            </a:r>
            <a:r>
              <a:rPr lang="en-US" sz="1600" dirty="0" smtClean="0"/>
              <a:t>nterview for </a:t>
            </a:r>
            <a:r>
              <a:rPr lang="en-US" sz="1600" dirty="0"/>
              <a:t>the Characteristics of a wicked problem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87334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Explorative </a:t>
            </a:r>
            <a:r>
              <a:rPr lang="de-DE" sz="2800" dirty="0" err="1" smtClean="0"/>
              <a:t>study</a:t>
            </a:r>
            <a:r>
              <a:rPr lang="de-DE" sz="2800" dirty="0" smtClean="0"/>
              <a:t>: </a:t>
            </a:r>
            <a:r>
              <a:rPr lang="de-DE" sz="2800" dirty="0" err="1" smtClean="0"/>
              <a:t>only</a:t>
            </a:r>
            <a:r>
              <a:rPr lang="de-DE" sz="2800" dirty="0" smtClean="0"/>
              <a:t> </a:t>
            </a:r>
            <a:r>
              <a:rPr lang="de-DE" sz="2800" dirty="0" err="1" smtClean="0"/>
              <a:t>members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German Science System </a:t>
            </a:r>
          </a:p>
          <a:p>
            <a:r>
              <a:rPr lang="de-DE" sz="2800" dirty="0" smtClean="0"/>
              <a:t>Sample: </a:t>
            </a:r>
            <a:r>
              <a:rPr lang="de-DE" sz="2800" dirty="0" err="1" smtClean="0"/>
              <a:t>project</a:t>
            </a:r>
            <a:r>
              <a:rPr lang="de-DE" sz="2800" dirty="0" smtClean="0"/>
              <a:t> in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starting</a:t>
            </a:r>
            <a:r>
              <a:rPr lang="de-DE" sz="2800" dirty="0" smtClean="0"/>
              <a:t> </a:t>
            </a:r>
            <a:r>
              <a:rPr lang="de-DE" sz="2800" dirty="0" err="1" smtClean="0"/>
              <a:t>phase</a:t>
            </a:r>
            <a:endParaRPr lang="de-DE" sz="2800" dirty="0" smtClean="0"/>
          </a:p>
          <a:p>
            <a:r>
              <a:rPr lang="de-DE" sz="2800" dirty="0" err="1" smtClean="0"/>
              <a:t>Hardly</a:t>
            </a:r>
            <a:r>
              <a:rPr lang="de-DE" sz="2800" dirty="0" smtClean="0"/>
              <a:t> </a:t>
            </a:r>
            <a:r>
              <a:rPr lang="de-DE" sz="2800" dirty="0" err="1" smtClean="0"/>
              <a:t>any</a:t>
            </a:r>
            <a:r>
              <a:rPr lang="de-DE" sz="2800" dirty="0" smtClean="0"/>
              <a:t> </a:t>
            </a:r>
            <a:r>
              <a:rPr lang="de-DE" sz="2800" dirty="0" err="1" smtClean="0"/>
              <a:t>comparable</a:t>
            </a:r>
            <a:r>
              <a:rPr lang="de-DE" sz="2800" dirty="0" smtClean="0"/>
              <a:t> </a:t>
            </a:r>
            <a:r>
              <a:rPr lang="de-DE" sz="2800" dirty="0" err="1" smtClean="0"/>
              <a:t>empirical</a:t>
            </a:r>
            <a:r>
              <a:rPr lang="de-DE" sz="2800" dirty="0" smtClean="0"/>
              <a:t> </a:t>
            </a:r>
            <a:r>
              <a:rPr lang="de-DE" sz="2800" dirty="0" err="1" smtClean="0"/>
              <a:t>work</a:t>
            </a:r>
            <a:r>
              <a:rPr lang="de-DE" sz="2800" dirty="0" smtClean="0"/>
              <a:t> </a:t>
            </a:r>
            <a:r>
              <a:rPr lang="de-DE" sz="2800" dirty="0" err="1" smtClean="0"/>
              <a:t>systematically</a:t>
            </a:r>
            <a:r>
              <a:rPr lang="de-DE" sz="2800" dirty="0" smtClean="0"/>
              <a:t> </a:t>
            </a:r>
            <a:r>
              <a:rPr lang="de-DE" sz="2800" dirty="0" err="1" smtClean="0"/>
              <a:t>studying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intricacy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problems</a:t>
            </a:r>
            <a:endParaRPr lang="de-DE" sz="2800" dirty="0" smtClean="0"/>
          </a:p>
          <a:p>
            <a:endParaRPr lang="de-DE" sz="2800" dirty="0"/>
          </a:p>
          <a:p>
            <a:pPr marL="0" indent="0">
              <a:buNone/>
            </a:pPr>
            <a:r>
              <a:rPr lang="de-DE" sz="2800" dirty="0" smtClean="0">
                <a:sym typeface="Wingdings" panose="05000000000000000000" pitchFamily="2" charset="2"/>
              </a:rPr>
              <a:t> </a:t>
            </a:r>
            <a:r>
              <a:rPr lang="de-DE" sz="2800" dirty="0" err="1" smtClean="0">
                <a:sym typeface="Wingdings" panose="05000000000000000000" pitchFamily="2" charset="2"/>
              </a:rPr>
              <a:t>first</a:t>
            </a:r>
            <a:r>
              <a:rPr lang="de-DE" sz="2800" dirty="0" smtClean="0">
                <a:sym typeface="Wingdings" panose="05000000000000000000" pitchFamily="2" charset="2"/>
              </a:rPr>
              <a:t>, explorative </a:t>
            </a:r>
            <a:r>
              <a:rPr lang="de-DE" sz="2800" dirty="0" err="1" smtClean="0">
                <a:sym typeface="Wingdings" panose="05000000000000000000" pitchFamily="2" charset="2"/>
              </a:rPr>
              <a:t>attempt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to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evaluate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complexity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and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en-US" sz="2800" dirty="0" smtClean="0">
                <a:sym typeface="Wingdings" panose="05000000000000000000" pitchFamily="2" charset="2"/>
              </a:rPr>
              <a:t>“wickedness“</a:t>
            </a:r>
            <a:endParaRPr lang="en-US" sz="28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4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Consequences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Outlook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b="1" dirty="0" err="1" smtClean="0"/>
              <a:t>Results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underline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interpretation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of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the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standardization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process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of</a:t>
            </a:r>
            <a:r>
              <a:rPr lang="de-DE" sz="2800" b="1" dirty="0" smtClean="0"/>
              <a:t> RI </a:t>
            </a:r>
            <a:r>
              <a:rPr lang="de-DE" sz="2800" b="1" dirty="0" err="1" smtClean="0"/>
              <a:t>as</a:t>
            </a:r>
            <a:r>
              <a:rPr lang="de-DE" sz="2800" b="1" dirty="0" smtClean="0"/>
              <a:t> a WP</a:t>
            </a:r>
          </a:p>
          <a:p>
            <a:endParaRPr lang="de-DE" sz="28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71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Consequences</a:t>
            </a:r>
            <a:r>
              <a:rPr lang="de-DE" dirty="0" smtClean="0"/>
              <a:t> 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Rechteck 6"/>
          <p:cNvSpPr/>
          <p:nvPr/>
        </p:nvSpPr>
        <p:spPr>
          <a:xfrm>
            <a:off x="589935" y="1580332"/>
            <a:ext cx="7801897" cy="328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de-DE" sz="2800" kern="0" dirty="0">
                <a:latin typeface="Arial"/>
              </a:rPr>
              <a:t>High </a:t>
            </a:r>
            <a:r>
              <a:rPr lang="de-DE" sz="2800" kern="0" dirty="0" err="1">
                <a:latin typeface="Arial"/>
              </a:rPr>
              <a:t>complexity</a:t>
            </a:r>
            <a:r>
              <a:rPr lang="de-DE" sz="2800" kern="0" dirty="0">
                <a:latin typeface="Arial"/>
              </a:rPr>
              <a:t> in </a:t>
            </a:r>
            <a:r>
              <a:rPr lang="de-DE" sz="2800" kern="0" dirty="0" err="1">
                <a:latin typeface="Arial"/>
              </a:rPr>
              <a:t>problem</a:t>
            </a:r>
            <a:r>
              <a:rPr lang="de-DE" sz="2800" kern="0" dirty="0">
                <a:latin typeface="Arial"/>
              </a:rPr>
              <a:t> </a:t>
            </a:r>
            <a:r>
              <a:rPr lang="de-DE" sz="2800" kern="0" dirty="0" err="1">
                <a:latin typeface="Arial"/>
              </a:rPr>
              <a:t>definition</a:t>
            </a:r>
            <a:r>
              <a:rPr lang="de-DE" sz="2800" kern="0" dirty="0">
                <a:latin typeface="Arial"/>
              </a:rPr>
              <a:t> </a:t>
            </a:r>
            <a:r>
              <a:rPr lang="de-DE" sz="2800" kern="0" dirty="0" err="1">
                <a:latin typeface="Arial"/>
              </a:rPr>
              <a:t>for</a:t>
            </a:r>
            <a:r>
              <a:rPr lang="de-DE" sz="2800" kern="0" dirty="0">
                <a:latin typeface="Arial"/>
              </a:rPr>
              <a:t> RI </a:t>
            </a:r>
            <a:r>
              <a:rPr lang="de-DE" sz="2800" kern="0" dirty="0" err="1">
                <a:latin typeface="Arial"/>
              </a:rPr>
              <a:t>standardization</a:t>
            </a:r>
            <a:r>
              <a:rPr lang="de-DE" sz="2800" kern="0" dirty="0">
                <a:latin typeface="Arial"/>
              </a:rPr>
              <a:t> 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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more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formal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comparative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evaluation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leads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to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deeper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understanding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of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RI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problems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and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 smtClean="0">
                <a:latin typeface="Arial"/>
                <a:sym typeface="Wingdings" panose="05000000000000000000" pitchFamily="2" charset="2"/>
              </a:rPr>
              <a:t>potentials</a:t>
            </a:r>
            <a:endParaRPr lang="de-DE" sz="2800" kern="0" dirty="0" smtClean="0">
              <a:latin typeface="Arial"/>
              <a:sym typeface="Wingdings" panose="05000000000000000000" pitchFamily="2" charset="2"/>
            </a:endParaRP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endParaRPr lang="de-DE" sz="2800" kern="0" dirty="0">
              <a:latin typeface="Arial"/>
              <a:sym typeface="Wingdings" panose="05000000000000000000" pitchFamily="2" charset="2"/>
            </a:endParaRP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Supported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by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methods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like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prototyping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,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scenario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development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,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delphi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2800" kern="0" dirty="0" err="1">
                <a:latin typeface="Arial"/>
                <a:sym typeface="Wingdings" panose="05000000000000000000" pitchFamily="2" charset="2"/>
              </a:rPr>
              <a:t>methods</a:t>
            </a:r>
            <a:r>
              <a:rPr lang="de-DE" sz="2800" kern="0" dirty="0">
                <a:latin typeface="Arial"/>
                <a:sym typeface="Wingdings" panose="05000000000000000000" pitchFamily="2" charset="2"/>
              </a:rPr>
              <a:t> </a:t>
            </a:r>
            <a:endParaRPr lang="de-DE" sz="2800" kern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933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3645"/>
            <a:ext cx="8229600" cy="4525963"/>
          </a:xfrm>
        </p:spPr>
        <p:txBody>
          <a:bodyPr/>
          <a:lstStyle/>
          <a:p>
            <a:r>
              <a:rPr lang="de-DE" sz="2800" dirty="0" err="1" smtClean="0"/>
              <a:t>Adressing</a:t>
            </a:r>
            <a:r>
              <a:rPr lang="de-DE" sz="2800" dirty="0" smtClean="0"/>
              <a:t> </a:t>
            </a:r>
            <a:r>
              <a:rPr lang="de-DE" sz="2800" dirty="0" err="1" smtClean="0"/>
              <a:t>wicked</a:t>
            </a:r>
            <a:r>
              <a:rPr lang="de-DE" sz="2800" dirty="0" smtClean="0"/>
              <a:t> </a:t>
            </a:r>
            <a:r>
              <a:rPr lang="de-DE" sz="2800" dirty="0" err="1" smtClean="0"/>
              <a:t>problems</a:t>
            </a:r>
            <a:r>
              <a:rPr lang="de-DE" sz="2800" dirty="0" smtClean="0"/>
              <a:t>: </a:t>
            </a:r>
            <a:r>
              <a:rPr lang="de-DE" sz="2800" dirty="0" err="1" smtClean="0"/>
              <a:t>focus</a:t>
            </a:r>
            <a:r>
              <a:rPr lang="de-DE" sz="2800" dirty="0" smtClean="0"/>
              <a:t> </a:t>
            </a:r>
            <a:r>
              <a:rPr lang="de-DE" sz="2800" dirty="0" err="1" smtClean="0"/>
              <a:t>shifts</a:t>
            </a:r>
            <a:r>
              <a:rPr lang="de-DE" sz="2800" dirty="0" smtClean="0"/>
              <a:t> </a:t>
            </a:r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solution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definition</a:t>
            </a:r>
            <a:r>
              <a:rPr lang="de-DE" sz="2800" dirty="0" smtClean="0"/>
              <a:t> </a:t>
            </a:r>
            <a:r>
              <a:rPr lang="de-DE" sz="2800" dirty="0" err="1" smtClean="0"/>
              <a:t>quality</a:t>
            </a:r>
            <a:endParaRPr lang="de-DE" sz="2800" dirty="0" smtClean="0"/>
          </a:p>
          <a:p>
            <a:r>
              <a:rPr lang="de-DE" sz="2800" dirty="0" smtClean="0"/>
              <a:t>Argumentative </a:t>
            </a:r>
            <a:r>
              <a:rPr lang="de-DE" sz="2800" dirty="0" err="1" smtClean="0"/>
              <a:t>nature</a:t>
            </a:r>
            <a:r>
              <a:rPr lang="de-DE" sz="2800" dirty="0" smtClean="0"/>
              <a:t> </a:t>
            </a:r>
            <a:r>
              <a:rPr lang="de-DE" sz="2800" dirty="0" err="1" smtClean="0"/>
              <a:t>can</a:t>
            </a:r>
            <a:r>
              <a:rPr lang="de-DE" sz="2800" dirty="0" smtClean="0"/>
              <a:t> </a:t>
            </a:r>
            <a:r>
              <a:rPr lang="de-DE" sz="2800" dirty="0" err="1" smtClean="0"/>
              <a:t>be</a:t>
            </a:r>
            <a:r>
              <a:rPr lang="de-DE" sz="2800" dirty="0" smtClean="0"/>
              <a:t> </a:t>
            </a:r>
            <a:r>
              <a:rPr lang="de-DE" sz="2800" dirty="0" err="1" smtClean="0"/>
              <a:t>addressed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using</a:t>
            </a:r>
            <a:r>
              <a:rPr lang="de-DE" sz="2800" dirty="0" smtClean="0"/>
              <a:t> </a:t>
            </a:r>
            <a:r>
              <a:rPr lang="de-DE" sz="2800" dirty="0" err="1" smtClean="0"/>
              <a:t>computer</a:t>
            </a:r>
            <a:r>
              <a:rPr lang="de-DE" sz="2800" dirty="0" smtClean="0"/>
              <a:t> </a:t>
            </a:r>
            <a:r>
              <a:rPr lang="de-DE" sz="2800" dirty="0" err="1" smtClean="0"/>
              <a:t>supported</a:t>
            </a:r>
            <a:r>
              <a:rPr lang="de-DE" sz="2800" dirty="0" smtClean="0"/>
              <a:t> </a:t>
            </a:r>
            <a:r>
              <a:rPr lang="de-DE" sz="2800" dirty="0" err="1" smtClean="0"/>
              <a:t>argument</a:t>
            </a:r>
            <a:r>
              <a:rPr lang="de-DE" sz="2800" dirty="0" smtClean="0"/>
              <a:t> </a:t>
            </a:r>
            <a:r>
              <a:rPr lang="de-DE" sz="2800" dirty="0" err="1" smtClean="0"/>
              <a:t>visualization</a:t>
            </a:r>
            <a:r>
              <a:rPr lang="de-DE" sz="2800" dirty="0" smtClean="0"/>
              <a:t> (CSAV) </a:t>
            </a:r>
            <a:r>
              <a:rPr lang="de-DE" sz="2800" dirty="0" smtClean="0">
                <a:sym typeface="Wingdings" panose="05000000000000000000" pitchFamily="2" charset="2"/>
              </a:rPr>
              <a:t> explicit </a:t>
            </a:r>
            <a:r>
              <a:rPr lang="de-DE" sz="2800" dirty="0" err="1" smtClean="0">
                <a:sym typeface="Wingdings" panose="05000000000000000000" pitchFamily="2" charset="2"/>
              </a:rPr>
              <a:t>documentation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of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>
                <a:sym typeface="Wingdings" panose="05000000000000000000" pitchFamily="2" charset="2"/>
              </a:rPr>
              <a:t>i</a:t>
            </a:r>
            <a:r>
              <a:rPr lang="de-DE" sz="2800" dirty="0" err="1" smtClean="0">
                <a:sym typeface="Wingdings" panose="05000000000000000000" pitchFamily="2" charset="2"/>
              </a:rPr>
              <a:t>ssues</a:t>
            </a:r>
            <a:r>
              <a:rPr lang="de-DE" sz="2800" dirty="0" smtClean="0">
                <a:sym typeface="Wingdings" panose="05000000000000000000" pitchFamily="2" charset="2"/>
              </a:rPr>
              <a:t>, alternatives </a:t>
            </a:r>
            <a:r>
              <a:rPr lang="de-DE" sz="2800" dirty="0" err="1" smtClean="0">
                <a:sym typeface="Wingdings" panose="05000000000000000000" pitchFamily="2" charset="2"/>
              </a:rPr>
              <a:t>and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arguments</a:t>
            </a:r>
            <a:endParaRPr lang="de-DE" sz="2800" dirty="0" smtClean="0">
              <a:sym typeface="Wingdings" panose="05000000000000000000" pitchFamily="2" charset="2"/>
            </a:endParaRPr>
          </a:p>
          <a:p>
            <a:r>
              <a:rPr lang="de-DE" sz="2800" dirty="0" smtClean="0">
                <a:sym typeface="Wingdings" panose="05000000000000000000" pitchFamily="2" charset="2"/>
              </a:rPr>
              <a:t>Visual </a:t>
            </a:r>
            <a:r>
              <a:rPr lang="de-DE" sz="2800" dirty="0" err="1" smtClean="0">
                <a:sym typeface="Wingdings" panose="05000000000000000000" pitchFamily="2" charset="2"/>
              </a:rPr>
              <a:t>models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and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tools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are</a:t>
            </a:r>
            <a:r>
              <a:rPr lang="de-DE" sz="2800" dirty="0" smtClean="0">
                <a:sym typeface="Wingdings" panose="05000000000000000000" pitchFamily="2" charset="2"/>
              </a:rPr>
              <a:t> well-</a:t>
            </a:r>
            <a:r>
              <a:rPr lang="de-DE" sz="2800" dirty="0" err="1" smtClean="0">
                <a:sym typeface="Wingdings" panose="05000000000000000000" pitchFamily="2" charset="2"/>
              </a:rPr>
              <a:t>known</a:t>
            </a:r>
            <a:r>
              <a:rPr lang="de-DE" sz="2800" dirty="0" smtClean="0">
                <a:sym typeface="Wingdings" panose="05000000000000000000" pitchFamily="2" charset="2"/>
              </a:rPr>
              <a:t> in </a:t>
            </a:r>
            <a:r>
              <a:rPr lang="de-DE" sz="2800" dirty="0" err="1" smtClean="0">
                <a:sym typeface="Wingdings" panose="05000000000000000000" pitchFamily="2" charset="2"/>
              </a:rPr>
              <a:t>software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development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and</a:t>
            </a:r>
            <a:r>
              <a:rPr lang="de-DE" sz="2800" dirty="0" smtClean="0">
                <a:sym typeface="Wingdings" panose="05000000000000000000" pitchFamily="2" charset="2"/>
              </a:rPr>
              <a:t> RI </a:t>
            </a:r>
            <a:r>
              <a:rPr lang="de-DE" sz="2800" dirty="0" err="1" smtClean="0">
                <a:sym typeface="Wingdings" panose="05000000000000000000" pitchFamily="2" charset="2"/>
              </a:rPr>
              <a:t>standardization</a:t>
            </a:r>
            <a:r>
              <a:rPr lang="de-DE" sz="2800" dirty="0" smtClean="0">
                <a:sym typeface="Wingdings" panose="05000000000000000000" pitchFamily="2" charset="2"/>
              </a:rPr>
              <a:t>, </a:t>
            </a:r>
            <a:r>
              <a:rPr lang="de-DE" sz="2800" dirty="0" err="1" smtClean="0">
                <a:sym typeface="Wingdings" panose="05000000000000000000" pitchFamily="2" charset="2"/>
              </a:rPr>
              <a:t>yet</a:t>
            </a:r>
            <a:r>
              <a:rPr lang="de-DE" sz="2800" dirty="0" smtClean="0">
                <a:sym typeface="Wingdings" panose="05000000000000000000" pitchFamily="2" charset="2"/>
              </a:rPr>
              <a:t> CSAV </a:t>
            </a:r>
            <a:r>
              <a:rPr lang="de-DE" sz="2800" dirty="0" err="1" smtClean="0">
                <a:sym typeface="Wingdings" panose="05000000000000000000" pitchFamily="2" charset="2"/>
              </a:rPr>
              <a:t>plays</a:t>
            </a:r>
            <a:r>
              <a:rPr lang="de-DE" sz="2800" dirty="0" smtClean="0">
                <a:sym typeface="Wingdings" panose="05000000000000000000" pitchFamily="2" charset="2"/>
              </a:rPr>
              <a:t> a </a:t>
            </a:r>
            <a:r>
              <a:rPr lang="de-DE" sz="2800" dirty="0" err="1" smtClean="0">
                <a:sym typeface="Wingdings" panose="05000000000000000000" pitchFamily="2" charset="2"/>
              </a:rPr>
              <a:t>minor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sym typeface="Wingdings" panose="05000000000000000000" pitchFamily="2" charset="2"/>
              </a:rPr>
              <a:t>role</a:t>
            </a:r>
            <a:r>
              <a:rPr lang="de-DE" sz="2800" dirty="0" smtClean="0">
                <a:sym typeface="Wingdings" panose="05000000000000000000" pitchFamily="2" charset="2"/>
              </a:rPr>
              <a:t> </a:t>
            </a:r>
            <a:endParaRPr lang="de-DE" sz="2800" dirty="0" smtClean="0"/>
          </a:p>
          <a:p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Consequences</a:t>
            </a:r>
            <a:r>
              <a:rPr lang="de-DE" dirty="0"/>
              <a:t> II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556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Example</a:t>
            </a:r>
            <a:r>
              <a:rPr lang="de-DE" dirty="0" smtClean="0"/>
              <a:t> - CSAV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7" t="35539" r="7253" b="25955"/>
          <a:stretch/>
        </p:blipFill>
        <p:spPr bwMode="auto">
          <a:xfrm>
            <a:off x="-17598" y="1323116"/>
            <a:ext cx="9179704" cy="336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715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" name="Textfeld 1"/>
          <p:cNvSpPr txBox="1"/>
          <p:nvPr/>
        </p:nvSpPr>
        <p:spPr>
          <a:xfrm>
            <a:off x="2513845" y="957054"/>
            <a:ext cx="6898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“</a:t>
            </a:r>
            <a:r>
              <a:rPr lang="de-DE" sz="2400" b="1" dirty="0" smtClean="0"/>
              <a:t>Technical </a:t>
            </a:r>
            <a:r>
              <a:rPr lang="en-US" sz="2400" b="1" dirty="0" smtClean="0"/>
              <a:t>issues</a:t>
            </a:r>
            <a:r>
              <a:rPr lang="de-DE" sz="2400" b="1" dirty="0" smtClean="0"/>
              <a:t> </a:t>
            </a:r>
            <a:r>
              <a:rPr lang="en-US" sz="2400" b="1" dirty="0" smtClean="0"/>
              <a:t>are</a:t>
            </a:r>
            <a:r>
              <a:rPr lang="de-DE" sz="2400" b="1" dirty="0" smtClean="0"/>
              <a:t> not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main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issue</a:t>
            </a:r>
            <a:r>
              <a:rPr lang="de-DE" sz="2400" b="1" dirty="0" smtClean="0"/>
              <a:t>.“</a:t>
            </a:r>
            <a:endParaRPr lang="de-DE" sz="24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207473" y="1413252"/>
            <a:ext cx="3954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„I </a:t>
            </a:r>
            <a:r>
              <a:rPr lang="de-DE" b="1" dirty="0" err="1" smtClean="0"/>
              <a:t>didn‘t</a:t>
            </a:r>
            <a:r>
              <a:rPr lang="de-DE" b="1" dirty="0" smtClean="0"/>
              <a:t> </a:t>
            </a:r>
            <a:r>
              <a:rPr lang="de-DE" b="1" dirty="0" err="1" smtClean="0"/>
              <a:t>expect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process</a:t>
            </a:r>
            <a:r>
              <a:rPr lang="de-DE" b="1" dirty="0" smtClean="0"/>
              <a:t> </a:t>
            </a:r>
            <a:r>
              <a:rPr lang="de-DE" b="1" dirty="0" err="1" smtClean="0"/>
              <a:t>to</a:t>
            </a:r>
            <a:r>
              <a:rPr lang="de-DE" b="1" dirty="0" smtClean="0"/>
              <a:t> </a:t>
            </a:r>
            <a:r>
              <a:rPr lang="de-DE" b="1" dirty="0" err="1" smtClean="0"/>
              <a:t>be</a:t>
            </a:r>
            <a:r>
              <a:rPr lang="de-DE" b="1" dirty="0" smtClean="0"/>
              <a:t> </a:t>
            </a:r>
            <a:r>
              <a:rPr lang="de-DE" b="1" dirty="0" err="1" smtClean="0"/>
              <a:t>this</a:t>
            </a:r>
            <a:r>
              <a:rPr lang="de-DE" b="1" dirty="0" smtClean="0"/>
              <a:t> iterative“</a:t>
            </a:r>
            <a:endParaRPr lang="de-DE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294236" y="4640589"/>
            <a:ext cx="77346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“We are in a </a:t>
            </a:r>
            <a:r>
              <a:rPr lang="en-US" dirty="0" err="1" smtClean="0"/>
              <a:t>contiuned</a:t>
            </a:r>
            <a:r>
              <a:rPr lang="en-US" dirty="0" smtClean="0"/>
              <a:t> dialogue and revision with the system users.”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207473" y="4122900"/>
            <a:ext cx="7734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“The work is evolving.”</a:t>
            </a:r>
            <a:endParaRPr lang="en-US" sz="2400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1208259" y="5025309"/>
            <a:ext cx="6474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“Did you do a survey on usage acceptance? Because I fear users might reject such an approach.”</a:t>
            </a:r>
            <a:endParaRPr lang="en-US" sz="18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2415011" y="1831211"/>
            <a:ext cx="54524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faced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question</a:t>
            </a:r>
            <a:r>
              <a:rPr lang="de-DE" dirty="0" smtClean="0"/>
              <a:t>: Are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?“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516800" y="2451031"/>
            <a:ext cx="7676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“</a:t>
            </a:r>
            <a:r>
              <a:rPr lang="de-DE" sz="2800" b="1" dirty="0" err="1" smtClean="0"/>
              <a:t>participatory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user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involvement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is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crucial</a:t>
            </a:r>
            <a:r>
              <a:rPr lang="de-DE" sz="2800" b="1" dirty="0" smtClean="0"/>
              <a:t>“</a:t>
            </a:r>
            <a:endParaRPr lang="de-DE" sz="2800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1309735" y="3013836"/>
            <a:ext cx="71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</a:t>
            </a:r>
            <a:r>
              <a:rPr lang="de-DE" sz="2400" dirty="0" err="1" smtClean="0"/>
              <a:t>Scale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complexity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an </a:t>
            </a:r>
            <a:r>
              <a:rPr lang="de-DE" sz="2400" dirty="0" err="1" smtClean="0"/>
              <a:t>institution</a:t>
            </a:r>
            <a:r>
              <a:rPr lang="de-DE" sz="2400" dirty="0" smtClean="0"/>
              <a:t> </a:t>
            </a:r>
            <a:r>
              <a:rPr lang="de-DE" sz="2400" dirty="0" err="1" smtClean="0"/>
              <a:t>matters</a:t>
            </a:r>
            <a:r>
              <a:rPr lang="de-DE" sz="2400" dirty="0" smtClean="0"/>
              <a:t>“</a:t>
            </a:r>
            <a:endParaRPr lang="de-DE" sz="2400" dirty="0"/>
          </a:p>
        </p:txBody>
      </p:sp>
      <p:sp>
        <p:nvSpPr>
          <p:cNvPr id="9" name="Textfeld 8"/>
          <p:cNvSpPr txBox="1"/>
          <p:nvPr/>
        </p:nvSpPr>
        <p:spPr>
          <a:xfrm>
            <a:off x="207473" y="130907"/>
            <a:ext cx="5396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 dirty="0"/>
              <a:t>CRIS 2014 </a:t>
            </a:r>
            <a:r>
              <a:rPr lang="de-DE" dirty="0" err="1" smtClean="0"/>
              <a:t>Quotes</a:t>
            </a:r>
            <a:r>
              <a:rPr lang="de-DE" dirty="0" smtClean="0"/>
              <a:t>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080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3645"/>
            <a:ext cx="8229600" cy="4525963"/>
          </a:xfrm>
        </p:spPr>
        <p:txBody>
          <a:bodyPr/>
          <a:lstStyle/>
          <a:p>
            <a:r>
              <a:rPr lang="de-DE" sz="2800" dirty="0" err="1" smtClean="0"/>
              <a:t>Integrating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distributing</a:t>
            </a:r>
            <a:r>
              <a:rPr lang="de-DE" sz="2800" dirty="0" smtClean="0"/>
              <a:t> relevant </a:t>
            </a:r>
            <a:r>
              <a:rPr lang="de-DE" sz="2800" dirty="0" err="1" smtClean="0"/>
              <a:t>information</a:t>
            </a:r>
            <a:r>
              <a:rPr lang="de-DE" sz="2800" dirty="0" smtClean="0"/>
              <a:t> </a:t>
            </a:r>
            <a:r>
              <a:rPr lang="de-DE" sz="2800" dirty="0" err="1" smtClean="0"/>
              <a:t>among</a:t>
            </a:r>
            <a:r>
              <a:rPr lang="de-DE" sz="2800" dirty="0" smtClean="0"/>
              <a:t> all </a:t>
            </a:r>
            <a:r>
              <a:rPr lang="de-DE" sz="2800" dirty="0" err="1" smtClean="0"/>
              <a:t>players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crucial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solution</a:t>
            </a:r>
            <a:r>
              <a:rPr lang="de-DE" sz="2800" dirty="0" smtClean="0"/>
              <a:t> </a:t>
            </a:r>
            <a:r>
              <a:rPr lang="de-DE" sz="2800" dirty="0" err="1" smtClean="0"/>
              <a:t>process</a:t>
            </a:r>
            <a:r>
              <a:rPr lang="de-DE" sz="2800" dirty="0"/>
              <a:t> </a:t>
            </a:r>
            <a:r>
              <a:rPr lang="de-DE" sz="2800" dirty="0" smtClean="0"/>
              <a:t>– </a:t>
            </a:r>
            <a:r>
              <a:rPr lang="de-DE" sz="2800" dirty="0" err="1" smtClean="0"/>
              <a:t>acceptance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more</a:t>
            </a:r>
            <a:r>
              <a:rPr lang="de-DE" sz="2800" dirty="0" smtClean="0"/>
              <a:t> </a:t>
            </a:r>
            <a:r>
              <a:rPr lang="de-DE" sz="2800" dirty="0" err="1" smtClean="0"/>
              <a:t>important</a:t>
            </a:r>
            <a:r>
              <a:rPr lang="de-DE" sz="2800" dirty="0" smtClean="0"/>
              <a:t> </a:t>
            </a:r>
            <a:r>
              <a:rPr lang="de-DE" sz="2800" dirty="0" err="1" smtClean="0"/>
              <a:t>than</a:t>
            </a:r>
            <a:r>
              <a:rPr lang="de-DE" sz="2800" dirty="0" smtClean="0"/>
              <a:t> </a:t>
            </a:r>
            <a:r>
              <a:rPr lang="de-DE" sz="2800" dirty="0" err="1" smtClean="0"/>
              <a:t>solution</a:t>
            </a:r>
            <a:r>
              <a:rPr lang="de-DE" sz="2800" dirty="0" smtClean="0"/>
              <a:t> </a:t>
            </a:r>
            <a:r>
              <a:rPr lang="de-DE" sz="2800" dirty="0" err="1" smtClean="0"/>
              <a:t>itself</a:t>
            </a:r>
            <a:endParaRPr lang="de-DE" sz="2800" dirty="0" smtClean="0"/>
          </a:p>
          <a:p>
            <a:r>
              <a:rPr lang="de-DE" sz="2800" dirty="0" err="1" smtClean="0"/>
              <a:t>We</a:t>
            </a:r>
            <a:r>
              <a:rPr lang="de-DE" sz="2800" dirty="0" smtClean="0"/>
              <a:t> </a:t>
            </a:r>
            <a:r>
              <a:rPr lang="de-DE" sz="2800" dirty="0" err="1" smtClean="0"/>
              <a:t>expect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acceptance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depend</a:t>
            </a:r>
            <a:r>
              <a:rPr lang="de-DE" sz="2800" dirty="0" smtClean="0"/>
              <a:t> on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extent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quality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information</a:t>
            </a:r>
            <a:r>
              <a:rPr lang="de-DE" sz="2800" dirty="0" smtClean="0"/>
              <a:t> </a:t>
            </a:r>
            <a:r>
              <a:rPr lang="de-DE" sz="2800" dirty="0" err="1" smtClean="0"/>
              <a:t>shared</a:t>
            </a:r>
            <a:endParaRPr lang="de-DE" sz="2800" dirty="0"/>
          </a:p>
          <a:p>
            <a:r>
              <a:rPr lang="de-DE" sz="2800" dirty="0" err="1" smtClean="0"/>
              <a:t>No</a:t>
            </a:r>
            <a:r>
              <a:rPr lang="de-DE" sz="2800" dirty="0" smtClean="0"/>
              <a:t> </a:t>
            </a:r>
            <a:r>
              <a:rPr lang="de-DE" sz="2800" dirty="0" err="1" smtClean="0"/>
              <a:t>studies</a:t>
            </a:r>
            <a:r>
              <a:rPr lang="de-DE" sz="2800" dirty="0" smtClean="0"/>
              <a:t> on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relationship</a:t>
            </a:r>
            <a:r>
              <a:rPr lang="de-DE" sz="2800" dirty="0" smtClean="0"/>
              <a:t> </a:t>
            </a:r>
            <a:r>
              <a:rPr lang="de-DE" sz="2800" dirty="0" err="1" smtClean="0"/>
              <a:t>between</a:t>
            </a:r>
            <a:r>
              <a:rPr lang="de-DE" sz="2800" dirty="0" smtClean="0"/>
              <a:t> </a:t>
            </a:r>
            <a:r>
              <a:rPr lang="de-DE" sz="2800" dirty="0" err="1" smtClean="0"/>
              <a:t>information</a:t>
            </a:r>
            <a:r>
              <a:rPr lang="de-DE" sz="2800" dirty="0" smtClean="0"/>
              <a:t> </a:t>
            </a:r>
            <a:r>
              <a:rPr lang="de-DE" sz="2800" dirty="0" err="1" smtClean="0"/>
              <a:t>distribution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acceptance</a:t>
            </a:r>
            <a:r>
              <a:rPr lang="de-DE" sz="2800" dirty="0" smtClean="0"/>
              <a:t> </a:t>
            </a:r>
            <a:r>
              <a:rPr lang="de-DE" sz="2800" dirty="0" err="1" smtClean="0"/>
              <a:t>yet</a:t>
            </a:r>
            <a:endParaRPr lang="de-DE" sz="2800" dirty="0" smtClean="0"/>
          </a:p>
          <a:p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Consequences</a:t>
            </a:r>
            <a:r>
              <a:rPr lang="de-DE" dirty="0" smtClean="0"/>
              <a:t> </a:t>
            </a:r>
            <a:r>
              <a:rPr lang="de-DE" dirty="0" smtClean="0"/>
              <a:t>III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044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112410"/>
            <a:ext cx="7344561" cy="1143000"/>
          </a:xfrm>
        </p:spPr>
        <p:txBody>
          <a:bodyPr/>
          <a:lstStyle/>
          <a:p>
            <a:r>
              <a:rPr lang="de-DE" dirty="0" err="1" smtClean="0"/>
              <a:t>Literature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Rechteck 5"/>
          <p:cNvSpPr/>
          <p:nvPr/>
        </p:nvSpPr>
        <p:spPr>
          <a:xfrm>
            <a:off x="211016" y="1139263"/>
            <a:ext cx="8475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Becker, K. Wicked ID: Conceptual Framework for Considering Instructional Design as a Wicked Problem. Can J Learn </a:t>
            </a:r>
            <a:r>
              <a:rPr lang="en-US" sz="1600" dirty="0" err="1"/>
              <a:t>Technol</a:t>
            </a:r>
            <a:r>
              <a:rPr lang="en-US" sz="1600" dirty="0"/>
              <a:t> Rev. Can </a:t>
            </a:r>
            <a:r>
              <a:rPr lang="en-US" sz="1600" dirty="0" err="1"/>
              <a:t>L’apprentissage</a:t>
            </a:r>
            <a:r>
              <a:rPr lang="en-US" sz="1600" dirty="0"/>
              <a:t> </a:t>
            </a:r>
            <a:r>
              <a:rPr lang="en-US" sz="1600" dirty="0" err="1"/>
              <a:t>Technol</a:t>
            </a:r>
            <a:r>
              <a:rPr lang="en-US" sz="1600" dirty="0"/>
              <a:t> 2007; 33. </a:t>
            </a:r>
            <a:endParaRPr lang="en-US" sz="1600" dirty="0" smtClean="0"/>
          </a:p>
          <a:p>
            <a:r>
              <a:rPr lang="en-US" sz="1600" dirty="0" smtClean="0"/>
              <a:t>Conklin</a:t>
            </a:r>
            <a:r>
              <a:rPr lang="en-US" sz="1600" dirty="0"/>
              <a:t>, J. Wicked problems &amp; social complexity. </a:t>
            </a:r>
            <a:r>
              <a:rPr lang="en-US" sz="1600" dirty="0" err="1"/>
              <a:t>CogNexus</a:t>
            </a:r>
            <a:r>
              <a:rPr lang="en-US" sz="1600" dirty="0"/>
              <a:t> Institute Napa, USA; 2006. </a:t>
            </a:r>
          </a:p>
          <a:p>
            <a:r>
              <a:rPr lang="en-US" sz="1600" dirty="0" err="1" smtClean="0"/>
              <a:t>DeGrace</a:t>
            </a:r>
            <a:r>
              <a:rPr lang="en-US" sz="1600" dirty="0"/>
              <a:t>, P, Stahl, LH. Wicked problems, righteous solutions. Yourdon Press; 1990.</a:t>
            </a:r>
            <a:endParaRPr lang="en-US" sz="1600" dirty="0" smtClean="0"/>
          </a:p>
          <a:p>
            <a:r>
              <a:rPr lang="en-US" sz="1600" dirty="0" err="1" smtClean="0"/>
              <a:t>Hevner</a:t>
            </a:r>
            <a:r>
              <a:rPr lang="en-US" sz="1600" dirty="0"/>
              <a:t>, AR, Salvatore, TM, Park, J, Ram, S. Design science in information systems research. MIS Q 2004; 28:75–105. </a:t>
            </a:r>
          </a:p>
          <a:p>
            <a:r>
              <a:rPr lang="en-US" sz="1600" dirty="0" err="1" smtClean="0"/>
              <a:t>Jentoft</a:t>
            </a:r>
            <a:r>
              <a:rPr lang="en-US" sz="1600" dirty="0"/>
              <a:t>, S, </a:t>
            </a:r>
            <a:r>
              <a:rPr lang="en-US" sz="1600" dirty="0" err="1"/>
              <a:t>Chuenpagdee</a:t>
            </a:r>
            <a:r>
              <a:rPr lang="en-US" sz="1600" dirty="0"/>
              <a:t>, R. Fisheries and coastal governance as a wicked problem. Mar Policy 2009; 33:553–560</a:t>
            </a:r>
            <a:r>
              <a:rPr lang="en-US" sz="1600" dirty="0" smtClean="0"/>
              <a:t>.</a:t>
            </a:r>
          </a:p>
          <a:p>
            <a:r>
              <a:rPr lang="de-DE" sz="1600" dirty="0" err="1"/>
              <a:t>Mayring</a:t>
            </a:r>
            <a:r>
              <a:rPr lang="de-DE" sz="1600" dirty="0"/>
              <a:t>, P. Qualitative Inhaltsanalyse : Grundlagen und Techniken. </a:t>
            </a:r>
            <a:r>
              <a:rPr lang="en-US" sz="1600" dirty="0" err="1"/>
              <a:t>Beltz</a:t>
            </a:r>
            <a:r>
              <a:rPr lang="en-US" sz="1600" dirty="0"/>
              <a:t>; 2010</a:t>
            </a:r>
            <a:r>
              <a:rPr lang="en-US" sz="1600" dirty="0" smtClean="0"/>
              <a:t>.</a:t>
            </a:r>
          </a:p>
          <a:p>
            <a:r>
              <a:rPr lang="en-US" sz="1600" dirty="0" err="1" smtClean="0"/>
              <a:t>Rittel</a:t>
            </a:r>
            <a:r>
              <a:rPr lang="en-US" sz="1600" dirty="0"/>
              <a:t>, HW, Webber, MM. Dilemmas in a general theory of planning. Policy </a:t>
            </a:r>
            <a:r>
              <a:rPr lang="en-US" sz="1600" dirty="0" err="1"/>
              <a:t>Sci</a:t>
            </a:r>
            <a:r>
              <a:rPr lang="en-US" sz="1600" dirty="0"/>
              <a:t> 1973; 4:155–169. </a:t>
            </a:r>
          </a:p>
          <a:p>
            <a:r>
              <a:rPr lang="en-US" sz="1600" dirty="0"/>
              <a:t>Simon, HA. The sciences of the artificial. </a:t>
            </a:r>
            <a:r>
              <a:rPr lang="en-US" sz="1600" dirty="0" err="1"/>
              <a:t>Camb</a:t>
            </a:r>
            <a:r>
              <a:rPr lang="en-US" sz="1600" dirty="0"/>
              <a:t> MA; 1969. </a:t>
            </a:r>
            <a:endParaRPr lang="en-US" sz="1600" dirty="0" smtClean="0"/>
          </a:p>
          <a:p>
            <a:r>
              <a:rPr lang="en-US" sz="1600" dirty="0"/>
              <a:t>Simon, HA. The structure of ill-structured problems. Models of discovery. p. 304–325. Springer; 1977. </a:t>
            </a:r>
            <a:endParaRPr lang="en-US" sz="1600" dirty="0" smtClean="0"/>
          </a:p>
          <a:p>
            <a:r>
              <a:rPr lang="en-US" sz="1600" dirty="0"/>
              <a:t>Sutherland, J. Agile development: Lessons learned from the first scrum. Cut Agile </a:t>
            </a:r>
            <a:r>
              <a:rPr lang="en-US" sz="1600" dirty="0" err="1"/>
              <a:t>Proj</a:t>
            </a:r>
            <a:r>
              <a:rPr lang="en-US" sz="1600" dirty="0"/>
              <a:t> </a:t>
            </a:r>
            <a:r>
              <a:rPr lang="en-US" sz="1600" dirty="0" err="1"/>
              <a:t>Manag</a:t>
            </a:r>
            <a:r>
              <a:rPr lang="en-US" sz="1600" dirty="0"/>
              <a:t> </a:t>
            </a:r>
            <a:r>
              <a:rPr lang="en-US" sz="1600" dirty="0" err="1"/>
              <a:t>Advis</a:t>
            </a:r>
            <a:r>
              <a:rPr lang="en-US" sz="1600" dirty="0"/>
              <a:t> </a:t>
            </a:r>
            <a:r>
              <a:rPr lang="en-US" sz="1600" dirty="0" err="1"/>
              <a:t>Serv</a:t>
            </a:r>
            <a:r>
              <a:rPr lang="en-US" sz="1600" dirty="0"/>
              <a:t> Exec Update 2004; 5:1–4. </a:t>
            </a:r>
            <a:endParaRPr lang="en-US" sz="1600" dirty="0" smtClean="0"/>
          </a:p>
          <a:p>
            <a:r>
              <a:rPr lang="de-DE" sz="1600" dirty="0"/>
              <a:t>Van </a:t>
            </a:r>
            <a:r>
              <a:rPr lang="de-DE" sz="1600" dirty="0" err="1"/>
              <a:t>Bruggen</a:t>
            </a:r>
            <a:r>
              <a:rPr lang="de-DE" sz="1600" dirty="0"/>
              <a:t>, </a:t>
            </a:r>
            <a:r>
              <a:rPr lang="de-DE" sz="1600" dirty="0" smtClean="0"/>
              <a:t>JM,  </a:t>
            </a:r>
            <a:r>
              <a:rPr lang="de-DE" sz="1600" dirty="0" err="1"/>
              <a:t>Boshuizen</a:t>
            </a:r>
            <a:r>
              <a:rPr lang="de-DE" sz="1600" dirty="0"/>
              <a:t>, </a:t>
            </a:r>
            <a:r>
              <a:rPr lang="de-DE" sz="1600" dirty="0" smtClean="0"/>
              <a:t>HP, </a:t>
            </a:r>
            <a:r>
              <a:rPr lang="de-DE" sz="1600" dirty="0"/>
              <a:t>Kirschner, </a:t>
            </a:r>
            <a:r>
              <a:rPr lang="de-DE" sz="1600" dirty="0" smtClean="0"/>
              <a:t>PA </a:t>
            </a:r>
            <a:r>
              <a:rPr lang="de-DE" sz="1600" dirty="0"/>
              <a:t>(2003). </a:t>
            </a:r>
            <a:r>
              <a:rPr lang="en-US" sz="1600" dirty="0"/>
              <a:t>A cognitive framework for cooperative problem solving with argument visualization. </a:t>
            </a:r>
            <a:r>
              <a:rPr lang="de-DE" sz="1600" dirty="0"/>
              <a:t>In </a:t>
            </a:r>
            <a:r>
              <a:rPr lang="de-DE" sz="1600" i="1" dirty="0" err="1"/>
              <a:t>Visualizing</a:t>
            </a:r>
            <a:r>
              <a:rPr lang="de-DE" sz="1600" i="1" dirty="0"/>
              <a:t> </a:t>
            </a:r>
            <a:r>
              <a:rPr lang="de-DE" sz="1600" i="1" dirty="0" err="1"/>
              <a:t>argumentation</a:t>
            </a:r>
            <a:r>
              <a:rPr lang="de-DE" sz="1600" dirty="0"/>
              <a:t> </a:t>
            </a:r>
            <a:r>
              <a:rPr lang="de-DE" sz="1600" dirty="0" smtClean="0"/>
              <a:t>(p. </a:t>
            </a:r>
            <a:r>
              <a:rPr lang="de-DE" sz="1600" dirty="0"/>
              <a:t>25–47). Springer</a:t>
            </a:r>
            <a:r>
              <a:rPr lang="de-DE" sz="1600" dirty="0" smtClean="0"/>
              <a:t>.</a:t>
            </a:r>
          </a:p>
          <a:p>
            <a:r>
              <a:rPr lang="en-US" sz="1600" dirty="0" err="1"/>
              <a:t>Vaishnavi</a:t>
            </a:r>
            <a:r>
              <a:rPr lang="en-US" sz="1600" dirty="0"/>
              <a:t>, VK, </a:t>
            </a:r>
            <a:r>
              <a:rPr lang="en-US" sz="1600" dirty="0" err="1"/>
              <a:t>Kuechler</a:t>
            </a:r>
            <a:r>
              <a:rPr lang="en-US" sz="1600" dirty="0"/>
              <a:t> Jr, W. Design science research methods and patterns: innovating information and communication technology. CRC Press; 2007. </a:t>
            </a:r>
          </a:p>
        </p:txBody>
      </p:sp>
    </p:spTree>
    <p:extLst>
      <p:ext uri="{BB962C8B-B14F-4D97-AF65-F5344CB8AC3E}">
        <p14:creationId xmlns:p14="http://schemas.microsoft.com/office/powerpoint/2010/main" val="192882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Thank </a:t>
            </a:r>
            <a:r>
              <a:rPr lang="en-US" dirty="0"/>
              <a:t>you for your attention.</a:t>
            </a:r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294969" y="3569107"/>
            <a:ext cx="5412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More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r>
              <a:rPr lang="de-DE" dirty="0" smtClean="0"/>
              <a:t>::</a:t>
            </a:r>
            <a:endParaRPr lang="de-DE" dirty="0"/>
          </a:p>
        </p:txBody>
      </p:sp>
      <p:sp>
        <p:nvSpPr>
          <p:cNvPr id="7" name="Textfeld 6">
            <a:hlinkClick r:id="rId2"/>
          </p:cNvPr>
          <p:cNvSpPr txBox="1"/>
          <p:nvPr/>
        </p:nvSpPr>
        <p:spPr>
          <a:xfrm>
            <a:off x="1179870" y="3969217"/>
            <a:ext cx="8111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de-DE" dirty="0">
                <a:hlinkClick r:id="rId2"/>
              </a:rPr>
              <a:t>http://www.forschungsinfo.de/kerndatensatz/en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294969" y="4333802"/>
            <a:ext cx="5412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Compendium</a:t>
            </a:r>
            <a:r>
              <a:rPr lang="de-DE" dirty="0" smtClean="0"/>
              <a:t> </a:t>
            </a:r>
            <a:r>
              <a:rPr lang="de-DE" dirty="0" err="1" smtClean="0"/>
              <a:t>argument</a:t>
            </a:r>
            <a:r>
              <a:rPr lang="de-DE" dirty="0" err="1" smtClean="0"/>
              <a:t>ation</a:t>
            </a:r>
            <a:r>
              <a:rPr lang="de-DE" dirty="0" smtClean="0"/>
              <a:t> </a:t>
            </a:r>
            <a:r>
              <a:rPr lang="de-DE" dirty="0" err="1" smtClean="0"/>
              <a:t>visualisation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9" name="Textfeld 8">
            <a:hlinkClick r:id="rId2"/>
          </p:cNvPr>
          <p:cNvSpPr txBox="1"/>
          <p:nvPr/>
        </p:nvSpPr>
        <p:spPr>
          <a:xfrm>
            <a:off x="1179870" y="4733912"/>
            <a:ext cx="8111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linkClick r:id="rId3"/>
              </a:rPr>
              <a:t>http://compendiumld.open.ac.uk/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239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 IT Projects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847204869"/>
              </p:ext>
            </p:extLst>
          </p:nvPr>
        </p:nvGraphicFramePr>
        <p:xfrm>
          <a:off x="298764" y="1122630"/>
          <a:ext cx="8274867" cy="5169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hteck 6"/>
          <p:cNvSpPr/>
          <p:nvPr/>
        </p:nvSpPr>
        <p:spPr>
          <a:xfrm>
            <a:off x="282224" y="5876216"/>
            <a:ext cx="87840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/>
              <a:t>Cerpa</a:t>
            </a:r>
            <a:r>
              <a:rPr lang="de-DE" sz="1200" dirty="0"/>
              <a:t>, N., &amp; </a:t>
            </a:r>
            <a:r>
              <a:rPr lang="de-DE" sz="1200" dirty="0" err="1"/>
              <a:t>Verner</a:t>
            </a:r>
            <a:r>
              <a:rPr lang="de-DE" sz="1200" dirty="0"/>
              <a:t>, J. M. (2009). </a:t>
            </a:r>
            <a:r>
              <a:rPr lang="en-US" sz="1200" dirty="0"/>
              <a:t>Why Did Your Project Fail? </a:t>
            </a:r>
            <a:r>
              <a:rPr lang="en-US" sz="1200" dirty="0" err="1"/>
              <a:t>Commun</a:t>
            </a:r>
            <a:r>
              <a:rPr lang="en-US" sz="1200" dirty="0"/>
              <a:t>. ACM, 52(12), 130–134. doi:10.1145/1610252.1610286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30414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772401" cy="1143000"/>
          </a:xfrm>
        </p:spPr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sz="2800" dirty="0" smtClean="0"/>
              <a:t>Symptom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another</a:t>
            </a:r>
            <a:r>
              <a:rPr lang="de-DE" sz="2800" dirty="0" smtClean="0"/>
              <a:t> </a:t>
            </a:r>
            <a:r>
              <a:rPr lang="de-DE" sz="2800" dirty="0" err="1" smtClean="0"/>
              <a:t>problem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Standardizing research information raises the question if research should be documented transparently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Standardizing research information means standardizing reporting processes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Standardizing research information does not solve the </a:t>
            </a:r>
            <a:r>
              <a:rPr lang="en-US" sz="1700" b="1" dirty="0"/>
              <a:t>problem of their interpretation </a:t>
            </a:r>
            <a:endParaRPr lang="de-DE" sz="1700" b="1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Research information standardization </a:t>
            </a:r>
            <a:r>
              <a:rPr lang="en-US" sz="1700" b="1" dirty="0"/>
              <a:t>requires acceptance and contribution among all stakeholders </a:t>
            </a:r>
            <a:endParaRPr lang="de-DE" sz="1700" b="1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Broader scope (national / international level) increases standardization requirements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Standardization of research information aims at making research comparable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Research information standardization </a:t>
            </a:r>
            <a:r>
              <a:rPr lang="en-US" sz="1700" b="1" dirty="0"/>
              <a:t>requires a consistent subject classification </a:t>
            </a:r>
            <a:endParaRPr lang="de-DE" sz="1700" b="1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Benefits of standardization will only be visible if a critical mass is reached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Different definitions cause different adjustment mechanisms </a:t>
            </a:r>
            <a:endParaRPr lang="de-DE" sz="1700" dirty="0"/>
          </a:p>
          <a:p>
            <a:pPr lvl="0">
              <a:buFont typeface="Arial" panose="020B0604020202020204" pitchFamily="34" charset="0"/>
              <a:buChar char="+"/>
            </a:pPr>
            <a:r>
              <a:rPr lang="en-US" sz="1700" dirty="0"/>
              <a:t>Research information standardization </a:t>
            </a:r>
            <a:r>
              <a:rPr lang="en-US" sz="1700" b="1" dirty="0"/>
              <a:t>raises data protection issues </a:t>
            </a:r>
            <a:endParaRPr lang="de-DE" sz="1700" b="1" dirty="0"/>
          </a:p>
          <a:p>
            <a:pPr>
              <a:buFont typeface="Arial" panose="020B0604020202020204" pitchFamily="34" charset="0"/>
              <a:buChar char="+"/>
            </a:pPr>
            <a:r>
              <a:rPr lang="en-GB" sz="1700" dirty="0"/>
              <a:t>Research information needs to standardize any research output</a:t>
            </a:r>
            <a:endParaRPr lang="de-DE" sz="17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52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2800" dirty="0" smtClean="0"/>
          </a:p>
          <a:p>
            <a:endParaRPr lang="de-DE" sz="2800" dirty="0"/>
          </a:p>
          <a:p>
            <a:endParaRPr lang="de-DE" sz="2800" dirty="0" smtClean="0"/>
          </a:p>
          <a:p>
            <a:pPr marL="0" indent="0" algn="ctr">
              <a:buNone/>
            </a:pPr>
            <a:r>
              <a:rPr lang="de-DE" sz="2800" dirty="0" err="1" smtClean="0"/>
              <a:t>Standardization</a:t>
            </a:r>
            <a:r>
              <a:rPr lang="de-DE" sz="2800" dirty="0" smtClean="0"/>
              <a:t> </a:t>
            </a:r>
            <a:r>
              <a:rPr lang="de-DE" sz="2800" dirty="0" err="1"/>
              <a:t>process</a:t>
            </a:r>
            <a:r>
              <a:rPr lang="de-DE" sz="2800" dirty="0"/>
              <a:t>: </a:t>
            </a:r>
            <a:r>
              <a:rPr lang="de-DE" sz="2800" dirty="0" err="1"/>
              <a:t>nature</a:t>
            </a:r>
            <a:r>
              <a:rPr lang="de-DE" sz="2800" dirty="0"/>
              <a:t> </a:t>
            </a:r>
            <a:r>
              <a:rPr lang="de-DE" sz="2800" dirty="0" err="1"/>
              <a:t>and</a:t>
            </a:r>
            <a:r>
              <a:rPr lang="de-DE" sz="2800" dirty="0"/>
              <a:t> </a:t>
            </a:r>
            <a:r>
              <a:rPr lang="de-DE" sz="2800" dirty="0" err="1"/>
              <a:t>solution</a:t>
            </a:r>
            <a:r>
              <a:rPr lang="de-DE" sz="2800" dirty="0"/>
              <a:t> </a:t>
            </a:r>
            <a:r>
              <a:rPr lang="de-DE" sz="2800" dirty="0" err="1"/>
              <a:t>approaches</a:t>
            </a:r>
            <a:r>
              <a:rPr lang="de-DE" sz="2800" dirty="0"/>
              <a:t>? </a:t>
            </a:r>
            <a:endParaRPr lang="de-DE" sz="2800" dirty="0" smtClean="0"/>
          </a:p>
          <a:p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934620-1365-49D7-866F-0D7E72535BF9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81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344561" cy="1143000"/>
          </a:xfrm>
        </p:spPr>
        <p:txBody>
          <a:bodyPr/>
          <a:lstStyle/>
          <a:p>
            <a:r>
              <a:rPr lang="de-DE" sz="4000" dirty="0" err="1" smtClean="0"/>
              <a:t>Tame</a:t>
            </a:r>
            <a:r>
              <a:rPr lang="de-DE" sz="4000" dirty="0" smtClean="0"/>
              <a:t> Problems</a:t>
            </a:r>
            <a:endParaRPr lang="en-US" sz="4000" dirty="0"/>
          </a:p>
        </p:txBody>
      </p:sp>
      <p:sp>
        <p:nvSpPr>
          <p:cNvPr id="3" name="Rechteck 2"/>
          <p:cNvSpPr/>
          <p:nvPr/>
        </p:nvSpPr>
        <p:spPr>
          <a:xfrm>
            <a:off x="214132" y="1331248"/>
            <a:ext cx="82932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have </a:t>
            </a:r>
            <a:r>
              <a:rPr lang="en-GB" sz="2800" dirty="0"/>
              <a:t>a </a:t>
            </a:r>
            <a:r>
              <a:rPr lang="en-GB" sz="2800" dirty="0" smtClean="0"/>
              <a:t>well-defined problem statement - </a:t>
            </a:r>
            <a:r>
              <a:rPr lang="en-GB" sz="2800" dirty="0"/>
              <a:t>i</a:t>
            </a:r>
            <a:r>
              <a:rPr lang="en-GB" sz="2800" dirty="0" smtClean="0"/>
              <a:t>t </a:t>
            </a:r>
            <a:r>
              <a:rPr lang="en-GB" sz="2800" dirty="0"/>
              <a:t>is clear what they are and what they are caused </a:t>
            </a:r>
            <a:r>
              <a:rPr lang="en-GB" sz="2800" dirty="0" smtClean="0"/>
              <a:t>by;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require </a:t>
            </a:r>
            <a:r>
              <a:rPr lang="en-GB" sz="2800" dirty="0"/>
              <a:t>a systematic methodology typical of engineering or scientific inquiry, because they belong to a class of problems that can be solved in a similar way each </a:t>
            </a:r>
            <a:r>
              <a:rPr lang="en-GB" sz="2800" dirty="0" smtClean="0"/>
              <a:t>time;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have </a:t>
            </a:r>
            <a:r>
              <a:rPr lang="en-GB" sz="2800" dirty="0"/>
              <a:t>a definite stopping point and problem solving has no bearing on future </a:t>
            </a:r>
            <a:r>
              <a:rPr lang="en-GB" sz="2800" dirty="0" smtClean="0"/>
              <a:t>options;</a:t>
            </a:r>
            <a:endParaRPr lang="de-DE" sz="2800" dirty="0"/>
          </a:p>
        </p:txBody>
      </p:sp>
      <p:sp>
        <p:nvSpPr>
          <p:cNvPr id="7" name="Rechteck 6"/>
          <p:cNvSpPr/>
          <p:nvPr/>
        </p:nvSpPr>
        <p:spPr>
          <a:xfrm>
            <a:off x="2724391" y="5855563"/>
            <a:ext cx="62188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Rittel</a:t>
            </a:r>
            <a:r>
              <a:rPr lang="en-US" dirty="0" smtClean="0"/>
              <a:t> &amp; Webber, 1973; </a:t>
            </a:r>
            <a:r>
              <a:rPr lang="en-US" dirty="0" err="1" smtClean="0"/>
              <a:t>Jentoft</a:t>
            </a:r>
            <a:r>
              <a:rPr lang="en-US" dirty="0" smtClean="0"/>
              <a:t> &amp; </a:t>
            </a:r>
            <a:r>
              <a:rPr lang="en-US" dirty="0" err="1" smtClean="0"/>
              <a:t>Chuenpagdee</a:t>
            </a:r>
            <a:r>
              <a:rPr lang="en-US" dirty="0" smtClean="0"/>
              <a:t>, 2009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503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344561" cy="1143000"/>
          </a:xfrm>
        </p:spPr>
        <p:txBody>
          <a:bodyPr/>
          <a:lstStyle/>
          <a:p>
            <a:r>
              <a:rPr lang="de-DE" sz="4000" dirty="0" err="1" smtClean="0"/>
              <a:t>Ill</a:t>
            </a:r>
            <a:r>
              <a:rPr lang="de-DE" sz="4000" dirty="0" smtClean="0"/>
              <a:t>-Structured Problems</a:t>
            </a:r>
            <a:endParaRPr lang="en-US" sz="4000" dirty="0"/>
          </a:p>
        </p:txBody>
      </p:sp>
      <p:sp>
        <p:nvSpPr>
          <p:cNvPr id="7" name="Rechteck 6"/>
          <p:cNvSpPr/>
          <p:nvPr/>
        </p:nvSpPr>
        <p:spPr>
          <a:xfrm>
            <a:off x="2724391" y="5855563"/>
            <a:ext cx="56291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Rittel</a:t>
            </a:r>
            <a:r>
              <a:rPr lang="en-US" dirty="0" smtClean="0"/>
              <a:t> &amp; Webber, 1973; Van </a:t>
            </a:r>
            <a:r>
              <a:rPr lang="en-US" dirty="0" err="1" smtClean="0"/>
              <a:t>Bruggen</a:t>
            </a:r>
            <a:r>
              <a:rPr lang="en-US" dirty="0" smtClean="0"/>
              <a:t> et. al. 2003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214132" y="1331248"/>
            <a:ext cx="82932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Have an ambiguous and incomplete problem specification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Lack clear-cut criteria to evaluate whether a solution has been reached implying that there are no stopping rules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Make use of several potential information sources that may be used to represent problem spaces </a:t>
            </a:r>
          </a:p>
        </p:txBody>
      </p:sp>
    </p:spTree>
    <p:extLst>
      <p:ext uri="{BB962C8B-B14F-4D97-AF65-F5344CB8AC3E}">
        <p14:creationId xmlns:p14="http://schemas.microsoft.com/office/powerpoint/2010/main" val="392257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Wicked Problems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0934" y="1334727"/>
            <a:ext cx="3539613" cy="553065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smtClean="0"/>
              <a:t>Problem Definition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5004623" y="1339646"/>
            <a:ext cx="3539613" cy="55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de-DE" kern="0" dirty="0" smtClean="0"/>
              <a:t>Problem Solution</a:t>
            </a:r>
            <a:endParaRPr lang="de-DE" kern="0" dirty="0"/>
          </a:p>
        </p:txBody>
      </p:sp>
      <p:sp>
        <p:nvSpPr>
          <p:cNvPr id="8" name="Rechteck 7"/>
          <p:cNvSpPr/>
          <p:nvPr/>
        </p:nvSpPr>
        <p:spPr>
          <a:xfrm>
            <a:off x="191729" y="2037619"/>
            <a:ext cx="4114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There is no unique formulation of a wicked problem;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Wicked problems do not have a stopping rule;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Every wicked problem is unique;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Every wicked problem can be considered to be a symptom of another problem;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The choice of explanation determines the nature of the problem’s resolution;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The multiple stakeholders cause social complexity; </a:t>
            </a:r>
            <a:endParaRPr lang="de-DE" sz="1800" b="1" dirty="0"/>
          </a:p>
        </p:txBody>
      </p:sp>
      <p:sp>
        <p:nvSpPr>
          <p:cNvPr id="9" name="Rechteck 8"/>
          <p:cNvSpPr/>
          <p:nvPr/>
        </p:nvSpPr>
        <p:spPr>
          <a:xfrm>
            <a:off x="4527755" y="2037619"/>
            <a:ext cx="44736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dirty="0"/>
              <a:t>Solutions to wicked problems are not true-or-false, but good-or-bad;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There is no test of a solution to a wicked problem;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Since it is impossible to learn by trial-and-error, every solution attempt has irreversible consequences;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Wicked problems do not have an enumerable set of potential solutions, nor is there a well-described set of permissible operations;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The planner has no right to be wrong</a:t>
            </a:r>
            <a:endParaRPr lang="de-DE" sz="1800" dirty="0"/>
          </a:p>
        </p:txBody>
      </p:sp>
      <p:sp>
        <p:nvSpPr>
          <p:cNvPr id="10" name="Rechteck 9"/>
          <p:cNvSpPr/>
          <p:nvPr/>
        </p:nvSpPr>
        <p:spPr>
          <a:xfrm>
            <a:off x="6076336" y="5925253"/>
            <a:ext cx="26729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Rittel</a:t>
            </a:r>
            <a:r>
              <a:rPr lang="en-US" dirty="0"/>
              <a:t> &amp; Webber, 1973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110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Wicked Problems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0934" y="1334727"/>
            <a:ext cx="3539613" cy="553065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smtClean="0"/>
              <a:t>Problem Definition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5004623" y="1339646"/>
            <a:ext cx="3539613" cy="55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de-DE" kern="0" dirty="0" smtClean="0"/>
              <a:t>Problem Solution</a:t>
            </a:r>
            <a:endParaRPr lang="de-DE" kern="0" dirty="0"/>
          </a:p>
        </p:txBody>
      </p:sp>
      <p:sp>
        <p:nvSpPr>
          <p:cNvPr id="8" name="Rechteck 7"/>
          <p:cNvSpPr/>
          <p:nvPr/>
        </p:nvSpPr>
        <p:spPr>
          <a:xfrm>
            <a:off x="191729" y="2037619"/>
            <a:ext cx="4114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There is no unique formulation of a wicked problem;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Wicked problems do not have a stopping rule;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Every wicked problem is unique;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Every wicked problem can be considered to be a symptom of another problem;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The choice of explanation determines the nature of the problem’s resolution;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The multiple stakeholders cause social complexity; </a:t>
            </a:r>
            <a:endParaRPr lang="de-DE" sz="1800" b="1" dirty="0"/>
          </a:p>
        </p:txBody>
      </p:sp>
      <p:sp>
        <p:nvSpPr>
          <p:cNvPr id="9" name="Rechteck 8"/>
          <p:cNvSpPr/>
          <p:nvPr/>
        </p:nvSpPr>
        <p:spPr>
          <a:xfrm>
            <a:off x="4527755" y="2037619"/>
            <a:ext cx="44736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dirty="0"/>
              <a:t>Solutions to wicked problems are not true-or-false, but good-or-bad;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There is no test of a solution to a wicked problem;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Since it is impossible to learn by trial-and-error, every solution attempt has irreversible consequences;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Wicked problems do not have an enumerable set of potential solutions, nor is there a well-described set of permissible operations;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The planner has no right to be wrong</a:t>
            </a:r>
            <a:endParaRPr lang="de-DE" sz="1800" dirty="0"/>
          </a:p>
        </p:txBody>
      </p:sp>
      <p:sp>
        <p:nvSpPr>
          <p:cNvPr id="10" name="Rechteck 9"/>
          <p:cNvSpPr/>
          <p:nvPr/>
        </p:nvSpPr>
        <p:spPr>
          <a:xfrm>
            <a:off x="6076336" y="5925253"/>
            <a:ext cx="26729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Rittel</a:t>
            </a:r>
            <a:r>
              <a:rPr lang="en-US" dirty="0"/>
              <a:t> &amp; Webber, 1973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 bwMode="auto">
          <a:xfrm>
            <a:off x="191729" y="2639961"/>
            <a:ext cx="8557583" cy="1666568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4400" b="1" dirty="0"/>
              <a:t>The multiple stakeholders cause social complexity</a:t>
            </a:r>
            <a:r>
              <a:rPr lang="en-US" b="1" dirty="0"/>
              <a:t>; 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35024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Wicked Problems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0934" y="1334727"/>
            <a:ext cx="3539613" cy="553065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smtClean="0"/>
              <a:t>Problem Definition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5004623" y="1339646"/>
            <a:ext cx="3539613" cy="55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de-DE" kern="0" dirty="0" smtClean="0"/>
              <a:t>Problem Solution</a:t>
            </a:r>
            <a:endParaRPr lang="de-DE" kern="0" dirty="0"/>
          </a:p>
        </p:txBody>
      </p:sp>
      <p:sp>
        <p:nvSpPr>
          <p:cNvPr id="8" name="Rechteck 7"/>
          <p:cNvSpPr/>
          <p:nvPr/>
        </p:nvSpPr>
        <p:spPr>
          <a:xfrm>
            <a:off x="191729" y="2037619"/>
            <a:ext cx="4114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There is no unique formulation of a wicked problem;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Wicked problems do not have a stopping rule;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Every wicked problem is unique;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Every wicked problem can be considered to be a symptom of another problem;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The choice of explanation determines the nature of the problem’s resolution;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The multiple stakeholders cause social complexity; </a:t>
            </a:r>
            <a:endParaRPr lang="de-DE" sz="1800" b="1" dirty="0"/>
          </a:p>
        </p:txBody>
      </p:sp>
      <p:sp>
        <p:nvSpPr>
          <p:cNvPr id="9" name="Rechteck 8"/>
          <p:cNvSpPr/>
          <p:nvPr/>
        </p:nvSpPr>
        <p:spPr>
          <a:xfrm>
            <a:off x="4527755" y="2037619"/>
            <a:ext cx="44736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dirty="0"/>
              <a:t>Solutions to wicked problems are not true-or-false, but good-or-bad;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There is no test of a solution to a wicked problem;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Since it is impossible to learn by trial-and-error, every solution attempt has irreversible consequences;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Wicked problems do not have an enumerable set of potential solutions, nor is there a well-described set of permissible operations;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The planner has no right to be wrong</a:t>
            </a:r>
            <a:endParaRPr lang="de-DE" sz="1800" dirty="0"/>
          </a:p>
        </p:txBody>
      </p:sp>
      <p:sp>
        <p:nvSpPr>
          <p:cNvPr id="10" name="Rechteck 9"/>
          <p:cNvSpPr/>
          <p:nvPr/>
        </p:nvSpPr>
        <p:spPr>
          <a:xfrm>
            <a:off x="6076336" y="5925253"/>
            <a:ext cx="26729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Rittel</a:t>
            </a:r>
            <a:r>
              <a:rPr lang="en-US" dirty="0"/>
              <a:t> &amp; Webber, 1973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 bwMode="auto">
          <a:xfrm>
            <a:off x="191729" y="2639961"/>
            <a:ext cx="8557583" cy="1666568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4000" b="1" dirty="0"/>
              <a:t>Solutions to wicked problems are not true-or-false, but good-or-bad; </a:t>
            </a:r>
          </a:p>
        </p:txBody>
      </p:sp>
    </p:spTree>
    <p:extLst>
      <p:ext uri="{BB962C8B-B14F-4D97-AF65-F5344CB8AC3E}">
        <p14:creationId xmlns:p14="http://schemas.microsoft.com/office/powerpoint/2010/main" val="173846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Wicked Problems</a:t>
            </a:r>
            <a:br>
              <a:rPr lang="de-DE" dirty="0" smtClean="0"/>
            </a:br>
            <a:r>
              <a:rPr lang="de-DE" sz="2800" dirty="0" err="1" smtClean="0"/>
              <a:t>Influences</a:t>
            </a:r>
            <a:r>
              <a:rPr lang="de-DE" sz="2800" dirty="0" smtClean="0"/>
              <a:t> on RI </a:t>
            </a:r>
            <a:r>
              <a:rPr lang="de-DE" sz="2800" dirty="0" err="1" smtClean="0"/>
              <a:t>standardization</a:t>
            </a:r>
            <a:r>
              <a:rPr lang="de-DE" sz="2800" dirty="0" smtClean="0"/>
              <a:t> </a:t>
            </a:r>
            <a:r>
              <a:rPr lang="de-DE" sz="2800" dirty="0" err="1" smtClean="0"/>
              <a:t>approaches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800" dirty="0" err="1" smtClean="0"/>
              <a:t>Twofold</a:t>
            </a:r>
            <a:r>
              <a:rPr lang="de-DE" sz="2800" dirty="0" smtClean="0"/>
              <a:t> </a:t>
            </a:r>
            <a:r>
              <a:rPr lang="de-DE" sz="2800" dirty="0" err="1" smtClean="0"/>
              <a:t>influence</a:t>
            </a:r>
            <a:r>
              <a:rPr lang="de-DE" sz="2800" dirty="0" smtClean="0"/>
              <a:t>:</a:t>
            </a:r>
          </a:p>
          <a:p>
            <a:pPr marL="0" indent="0">
              <a:buNone/>
            </a:pPr>
            <a:endParaRPr lang="de-DE" sz="2800" dirty="0" smtClean="0"/>
          </a:p>
          <a:p>
            <a:r>
              <a:rPr lang="de-DE" sz="2800" dirty="0" smtClean="0"/>
              <a:t>Design Science </a:t>
            </a:r>
            <a:r>
              <a:rPr lang="de-DE" sz="2800" dirty="0" err="1" smtClean="0"/>
              <a:t>methodology</a:t>
            </a:r>
            <a:r>
              <a:rPr lang="de-DE" sz="2800" dirty="0" smtClean="0"/>
              <a:t> was </a:t>
            </a:r>
            <a:r>
              <a:rPr lang="de-DE" sz="2800" dirty="0" err="1" smtClean="0"/>
              <a:t>shaped</a:t>
            </a:r>
            <a:r>
              <a:rPr lang="de-DE" sz="2800" dirty="0" smtClean="0"/>
              <a:t> </a:t>
            </a:r>
            <a:r>
              <a:rPr lang="de-DE" sz="2800" dirty="0" err="1" smtClean="0"/>
              <a:t>substantially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Rittels</a:t>
            </a:r>
            <a:r>
              <a:rPr lang="de-DE" sz="2800" dirty="0" smtClean="0"/>
              <a:t> </a:t>
            </a:r>
            <a:r>
              <a:rPr lang="de-DE" sz="2800" dirty="0" err="1" smtClean="0"/>
              <a:t>critique</a:t>
            </a:r>
            <a:r>
              <a:rPr lang="de-DE" sz="2800" dirty="0" smtClean="0"/>
              <a:t> on Simons „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sciences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Artificial</a:t>
            </a:r>
            <a:r>
              <a:rPr lang="de-DE" sz="2800" dirty="0" smtClean="0"/>
              <a:t>“. The </a:t>
            </a:r>
            <a:r>
              <a:rPr lang="de-DE" sz="2800" dirty="0" err="1" smtClean="0"/>
              <a:t>term</a:t>
            </a:r>
            <a:r>
              <a:rPr lang="de-DE" sz="2800" dirty="0" smtClean="0"/>
              <a:t> „</a:t>
            </a:r>
            <a:r>
              <a:rPr lang="de-DE" sz="2800" dirty="0" err="1" smtClean="0"/>
              <a:t>wicked</a:t>
            </a:r>
            <a:r>
              <a:rPr lang="de-DE" sz="2800" dirty="0" smtClean="0"/>
              <a:t> </a:t>
            </a:r>
            <a:r>
              <a:rPr lang="de-DE" sz="2800" dirty="0" err="1" smtClean="0"/>
              <a:t>problem</a:t>
            </a:r>
            <a:r>
              <a:rPr lang="de-DE" sz="2800" dirty="0" smtClean="0"/>
              <a:t>“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used</a:t>
            </a:r>
            <a:r>
              <a:rPr lang="de-DE" sz="2800" dirty="0" smtClean="0"/>
              <a:t> in all </a:t>
            </a:r>
            <a:r>
              <a:rPr lang="de-DE" sz="2800" dirty="0" err="1" smtClean="0"/>
              <a:t>major</a:t>
            </a:r>
            <a:r>
              <a:rPr lang="de-DE" sz="2800" dirty="0" smtClean="0"/>
              <a:t> </a:t>
            </a:r>
            <a:r>
              <a:rPr lang="de-DE" sz="2800" dirty="0" err="1" smtClean="0"/>
              <a:t>method</a:t>
            </a:r>
            <a:r>
              <a:rPr lang="de-DE" sz="2800" dirty="0" smtClean="0"/>
              <a:t> </a:t>
            </a:r>
            <a:r>
              <a:rPr lang="de-DE" sz="2800" dirty="0" err="1" smtClean="0"/>
              <a:t>papers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Design Science </a:t>
            </a:r>
            <a:r>
              <a:rPr lang="de-DE" sz="2800" dirty="0" err="1" smtClean="0"/>
              <a:t>without</a:t>
            </a:r>
            <a:r>
              <a:rPr lang="de-DE" sz="2800" dirty="0" smtClean="0"/>
              <a:t> </a:t>
            </a:r>
            <a:r>
              <a:rPr lang="de-DE" sz="2800" dirty="0" err="1" smtClean="0"/>
              <a:t>further</a:t>
            </a:r>
            <a:r>
              <a:rPr lang="de-DE" sz="2800" dirty="0" smtClean="0"/>
              <a:t> </a:t>
            </a:r>
            <a:r>
              <a:rPr lang="de-DE" sz="2800" dirty="0" err="1" smtClean="0"/>
              <a:t>problem</a:t>
            </a:r>
            <a:r>
              <a:rPr lang="de-DE" sz="2800" dirty="0" smtClean="0"/>
              <a:t> </a:t>
            </a:r>
            <a:r>
              <a:rPr lang="de-DE" sz="2800" dirty="0" err="1" smtClean="0"/>
              <a:t>characterization</a:t>
            </a:r>
            <a:endParaRPr lang="de-DE" sz="2800" dirty="0" smtClean="0"/>
          </a:p>
          <a:p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B5D73-EE5A-4C57-9753-F44891CD2E36}" type="datetime1">
              <a:rPr lang="en-US" smtClean="0"/>
              <a:t>5/16/2014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775F1-E314-4211-ABD1-D8A527258B2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2262554" y="5486400"/>
            <a:ext cx="6353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Simon 1996, 1977; </a:t>
            </a:r>
            <a:r>
              <a:rPr lang="de-DE" dirty="0" err="1" smtClean="0"/>
              <a:t>Hevner</a:t>
            </a:r>
            <a:r>
              <a:rPr lang="de-DE" dirty="0" smtClean="0"/>
              <a:t> et. al. 2004; </a:t>
            </a:r>
            <a:r>
              <a:rPr lang="de-DE" dirty="0" err="1" smtClean="0"/>
              <a:t>Vaishnavi</a:t>
            </a:r>
            <a:r>
              <a:rPr lang="de-DE" dirty="0" smtClean="0"/>
              <a:t> &amp; </a:t>
            </a:r>
            <a:r>
              <a:rPr lang="de-DE" dirty="0" err="1" smtClean="0"/>
              <a:t>Kuechler</a:t>
            </a:r>
            <a:r>
              <a:rPr lang="de-DE" dirty="0" smtClean="0"/>
              <a:t> 2007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61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Q_Präsentationsfolien_Hornbostel_de_ohneMaster">
  <a:themeElements>
    <a:clrScheme name="Standarddesign 14">
      <a:dk1>
        <a:srgbClr val="666666"/>
      </a:dk1>
      <a:lt1>
        <a:srgbClr val="FFFFFF"/>
      </a:lt1>
      <a:dk2>
        <a:srgbClr val="996600"/>
      </a:dk2>
      <a:lt2>
        <a:srgbClr val="FFFFFF"/>
      </a:lt2>
      <a:accent1>
        <a:srgbClr val="DDDDDD"/>
      </a:accent1>
      <a:accent2>
        <a:srgbClr val="666666"/>
      </a:accent2>
      <a:accent3>
        <a:srgbClr val="FFFFFF"/>
      </a:accent3>
      <a:accent4>
        <a:srgbClr val="565656"/>
      </a:accent4>
      <a:accent5>
        <a:srgbClr val="EBEBEB"/>
      </a:accent5>
      <a:accent6>
        <a:srgbClr val="5C5C5C"/>
      </a:accent6>
      <a:hlink>
        <a:srgbClr val="996600"/>
      </a:hlink>
      <a:folHlink>
        <a:srgbClr val="FFFFFF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6666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6666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3">
        <a:dk1>
          <a:srgbClr val="666666"/>
        </a:dk1>
        <a:lt1>
          <a:srgbClr val="FFFFFF"/>
        </a:lt1>
        <a:dk2>
          <a:srgbClr val="996600"/>
        </a:dk2>
        <a:lt2>
          <a:srgbClr val="FFFFF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5656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14">
        <a:dk1>
          <a:srgbClr val="666666"/>
        </a:dk1>
        <a:lt1>
          <a:srgbClr val="FFFFFF"/>
        </a:lt1>
        <a:dk2>
          <a:srgbClr val="996600"/>
        </a:dk2>
        <a:lt2>
          <a:srgbClr val="FFFFFF"/>
        </a:lt2>
        <a:accent1>
          <a:srgbClr val="DDDDDD"/>
        </a:accent1>
        <a:accent2>
          <a:srgbClr val="666666"/>
        </a:accent2>
        <a:accent3>
          <a:srgbClr val="FFFFFF"/>
        </a:accent3>
        <a:accent4>
          <a:srgbClr val="565656"/>
        </a:accent4>
        <a:accent5>
          <a:srgbClr val="EBEBEB"/>
        </a:accent5>
        <a:accent6>
          <a:srgbClr val="5C5C5C"/>
        </a:accent6>
        <a:hlink>
          <a:srgbClr val="9966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iFQ_Präsentationsfolien_Hornbostel_de_ohneMaster</Template>
  <TotalTime>0</TotalTime>
  <Words>1676</Words>
  <Application>Microsoft Office PowerPoint</Application>
  <PresentationFormat>Bildschirmpräsentation (4:3)</PresentationFormat>
  <Paragraphs>233</Paragraphs>
  <Slides>24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iFQ_Präsentationsfolien_Hornbostel_de_ohneMaster</vt:lpstr>
      <vt:lpstr>Research Information Standardization as a Wicked Problem: Possible Consequences for the Standardization Process  Case Study of the Specification Project of the German Research Core Dataset  </vt:lpstr>
      <vt:lpstr>PowerPoint-Präsentation</vt:lpstr>
      <vt:lpstr>PowerPoint-Präsentation</vt:lpstr>
      <vt:lpstr>Tame Problems</vt:lpstr>
      <vt:lpstr>Ill-Structured Problems</vt:lpstr>
      <vt:lpstr>Wicked Problems</vt:lpstr>
      <vt:lpstr>Wicked Problems</vt:lpstr>
      <vt:lpstr>Wicked Problems</vt:lpstr>
      <vt:lpstr>Wicked Problems Influences on RI standardization approaches</vt:lpstr>
      <vt:lpstr>Wicked Problems Influences on RI standardization approaches</vt:lpstr>
      <vt:lpstr>Case Study Core Research Data Set</vt:lpstr>
      <vt:lpstr>Data and Method</vt:lpstr>
      <vt:lpstr>Results Multiple Stakeholders cause social complexity</vt:lpstr>
      <vt:lpstr>Results  WP Characteristics</vt:lpstr>
      <vt:lpstr>Limitations</vt:lpstr>
      <vt:lpstr>Consequences and Outlook</vt:lpstr>
      <vt:lpstr>Consequences I</vt:lpstr>
      <vt:lpstr>Consequences II</vt:lpstr>
      <vt:lpstr>Example - CSAV</vt:lpstr>
      <vt:lpstr>Consequences III</vt:lpstr>
      <vt:lpstr>Literature</vt:lpstr>
      <vt:lpstr>PowerPoint-Präsentation</vt:lpstr>
      <vt:lpstr>Failure Factors IT Projects</vt:lpstr>
      <vt:lpstr>Results  Symptom of another problem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 Untertitel der Präsentation</dc:title>
  <dc:creator>Riechert</dc:creator>
  <cp:lastModifiedBy>Mathias Riechert</cp:lastModifiedBy>
  <cp:revision>102</cp:revision>
  <dcterms:created xsi:type="dcterms:W3CDTF">2013-10-09T15:16:38Z</dcterms:created>
  <dcterms:modified xsi:type="dcterms:W3CDTF">2014-05-16T20:38:27Z</dcterms:modified>
</cp:coreProperties>
</file>