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37"/>
  </p:notesMasterIdLst>
  <p:handoutMasterIdLst>
    <p:handoutMasterId r:id="rId38"/>
  </p:handoutMasterIdLst>
  <p:sldIdLst>
    <p:sldId id="256" r:id="rId3"/>
    <p:sldId id="303" r:id="rId4"/>
    <p:sldId id="305" r:id="rId5"/>
    <p:sldId id="316" r:id="rId6"/>
    <p:sldId id="354" r:id="rId7"/>
    <p:sldId id="324" r:id="rId8"/>
    <p:sldId id="317" r:id="rId9"/>
    <p:sldId id="319" r:id="rId10"/>
    <p:sldId id="321" r:id="rId11"/>
    <p:sldId id="323" r:id="rId12"/>
    <p:sldId id="326" r:id="rId13"/>
    <p:sldId id="330" r:id="rId14"/>
    <p:sldId id="331" r:id="rId15"/>
    <p:sldId id="327" r:id="rId16"/>
    <p:sldId id="328" r:id="rId17"/>
    <p:sldId id="325" r:id="rId18"/>
    <p:sldId id="333" r:id="rId19"/>
    <p:sldId id="334" r:id="rId20"/>
    <p:sldId id="336" r:id="rId21"/>
    <p:sldId id="337" r:id="rId22"/>
    <p:sldId id="338" r:id="rId23"/>
    <p:sldId id="340" r:id="rId24"/>
    <p:sldId id="339" r:id="rId25"/>
    <p:sldId id="341" r:id="rId26"/>
    <p:sldId id="352" r:id="rId27"/>
    <p:sldId id="342" r:id="rId28"/>
    <p:sldId id="343" r:id="rId29"/>
    <p:sldId id="353" r:id="rId30"/>
    <p:sldId id="355" r:id="rId31"/>
    <p:sldId id="351" r:id="rId32"/>
    <p:sldId id="345" r:id="rId33"/>
    <p:sldId id="347" r:id="rId34"/>
    <p:sldId id="348" r:id="rId35"/>
    <p:sldId id="349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6D6"/>
    <a:srgbClr val="E1C400"/>
    <a:srgbClr val="008891"/>
    <a:srgbClr val="A5CA1A"/>
    <a:srgbClr val="6B8689"/>
    <a:srgbClr val="EBD3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344" autoAdjust="0"/>
    <p:restoredTop sz="78460" autoAdjust="0"/>
  </p:normalViewPr>
  <p:slideViewPr>
    <p:cSldViewPr snapToGrid="0" snapToObjects="1">
      <p:cViewPr>
        <p:scale>
          <a:sx n="70" d="100"/>
          <a:sy n="70" d="100"/>
        </p:scale>
        <p:origin x="-2131" y="-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AE3B3E-782A-9745-8E84-372F7B6771BF}" type="datetimeFigureOut">
              <a:rPr lang="en-US" smtClean="0"/>
              <a:t>9/20/2017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171C0A-6FC9-E54E-92BE-11816E6C8A1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6069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C5A989-4AA1-E441-BD87-B2998961218A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C3AA0-0127-1F48-84B6-5EC0961FA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134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C3AA0-0127-1F48-84B6-5EC0961FA80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230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C3AA0-0127-1F48-84B6-5EC0961FA80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400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http://ec.europa.eu/research/press/2016/pdf/opendata-infographic_072016.pdf#view=fit&amp;pagemode=none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C3AA0-0127-1F48-84B6-5EC0961FA80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141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http://ec.europa.eu/research/press/2016/pdf/opendata-infographic_072016.pdf#view=fit&amp;pagemode=none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https://www.nwo.nl/en/policies/open+science/data+management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Shape 6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20" name="Shape 6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minutes</a:t>
            </a:r>
          </a:p>
        </p:txBody>
      </p:sp>
      <p:sp>
        <p:nvSpPr>
          <p:cNvPr id="621" name="Shape 62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lang="en-GB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Shape 6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29" name="Shape 6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minutes</a:t>
            </a:r>
          </a:p>
        </p:txBody>
      </p:sp>
      <p:sp>
        <p:nvSpPr>
          <p:cNvPr id="630" name="Shape 63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en-GB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Shape 7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21" name="Shape 72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Shape 7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731" name="Shape 73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C3AA0-0127-1F48-84B6-5EC0961FA80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1934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https://ec.europa.eu/research/openscience/pdf/realising_the_european_open_science_cloud_2016.pdf#view=fit&amp;pagemode=none </a:t>
            </a:r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29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02192" y="822996"/>
            <a:ext cx="7265534" cy="2972717"/>
          </a:xfrm>
        </p:spPr>
        <p:txBody>
          <a:bodyPr>
            <a:noAutofit/>
          </a:bodyPr>
          <a:lstStyle>
            <a:lvl1pPr algn="l">
              <a:defRPr sz="7200">
                <a:solidFill>
                  <a:srgbClr val="00A6D6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2192" y="4271063"/>
            <a:ext cx="7067378" cy="1367736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834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74336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134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2" name="Afbeelding 2" descr="TUDelft_LogoZWART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146" y="6218337"/>
            <a:ext cx="1104294" cy="430675"/>
          </a:xfrm>
          <a:prstGeom prst="rect">
            <a:avLst/>
          </a:prstGeom>
        </p:spPr>
      </p:pic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6651560" y="6420936"/>
            <a:ext cx="23163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rgbClr val="00A6D6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557312C-2AB5-4E4E-8F57-D0081D5FE9E6}" type="slidenum">
              <a:rPr lang="en-US" sz="1000" smtClean="0"/>
              <a:pPr/>
              <a:t>‹#›</a:t>
            </a:fld>
            <a:endParaRPr lang="en-US" sz="10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-3990281" y="55821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12058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462A2416-1570-3849-86F9-07F78746E1B2}" type="datetimeFigureOut">
              <a:rPr lang="en-US" smtClean="0"/>
              <a:t>9/20/2017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A832CF66-B496-874C-8E08-71A5E0622B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53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2"/>
            <a:ext cx="91440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7050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63106" y="274639"/>
            <a:ext cx="71064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63106" y="1600200"/>
            <a:ext cx="7106464" cy="4648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8" name="Picture 3" descr="TU_P5#white.eps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65" y="6108245"/>
            <a:ext cx="1368883" cy="843232"/>
          </a:xfrm>
          <a:prstGeom prst="rect">
            <a:avLst/>
          </a:prstGeom>
        </p:spPr>
      </p:pic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651560" y="6420936"/>
            <a:ext cx="23163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rgbClr val="00A6D6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557312C-2AB5-4E4E-8F57-D0081D5FE9E6}" type="slidenum">
              <a:rPr lang="en-US" sz="1000" smtClean="0"/>
              <a:pPr/>
              <a:t>‹#›</a:t>
            </a:fld>
            <a:endParaRPr lang="en-US" sz="1000" dirty="0"/>
          </a:p>
        </p:txBody>
      </p:sp>
      <p:sp>
        <p:nvSpPr>
          <p:cNvPr id="12" name="Rectangle 28"/>
          <p:cNvSpPr>
            <a:spLocks noChangeArrowheads="1"/>
          </p:cNvSpPr>
          <p:nvPr userDrawn="1"/>
        </p:nvSpPr>
        <p:spPr bwMode="auto">
          <a:xfrm>
            <a:off x="-1" y="13"/>
            <a:ext cx="1576384" cy="6857987"/>
          </a:xfrm>
          <a:prstGeom prst="rect">
            <a:avLst/>
          </a:prstGeom>
          <a:solidFill>
            <a:srgbClr val="00A6D6"/>
          </a:solidFill>
          <a:ln w="9525">
            <a:noFill/>
            <a:miter lim="800000"/>
            <a:headEnd/>
            <a:tailEnd/>
          </a:ln>
        </p:spPr>
        <p:txBody>
          <a:bodyPr wrap="none" lIns="91436" tIns="45719" rIns="91436" bIns="45719" anchor="ctr"/>
          <a:lstStyle/>
          <a:p>
            <a:pPr algn="r"/>
            <a:endParaRPr lang="nl-NL" sz="2100" dirty="0">
              <a:latin typeface="Tahoma" pitchFamily="34" charset="0"/>
            </a:endParaRPr>
          </a:p>
        </p:txBody>
      </p:sp>
      <p:pic>
        <p:nvPicPr>
          <p:cNvPr id="13" name="Picture 3" descr="TU_P5#white.eps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63" y="6108245"/>
            <a:ext cx="1368883" cy="84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247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rgbClr val="00A6D6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00A6D6"/>
        </a:buClr>
        <a:buFont typeface="Arial"/>
        <a:buChar char="•"/>
        <a:defRPr sz="28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00A6D6"/>
        </a:buClr>
        <a:buFont typeface="Arial"/>
        <a:buChar char="–"/>
        <a:defRPr sz="24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00A6D6"/>
        </a:buClr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72405" y="274639"/>
            <a:ext cx="709051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405" y="1600201"/>
            <a:ext cx="7090513" cy="48207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6651560" y="6420936"/>
            <a:ext cx="23163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rgbClr val="00A6D6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557312C-2AB5-4E4E-8F57-D0081D5FE9E6}" type="slidenum">
              <a:rPr lang="en-US" sz="1000" smtClean="0"/>
              <a:pPr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303442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9" r:id="rId3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rgbClr val="00A6D6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00A6D6"/>
        </a:buClr>
        <a:buFont typeface="Arial"/>
        <a:buChar char="•"/>
        <a:defRPr sz="28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00A6D6"/>
        </a:buClr>
        <a:buFont typeface="Arial"/>
        <a:buChar char="–"/>
        <a:defRPr sz="24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00A6D6"/>
        </a:buClr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blogs.ch.cam.ac.uk/pmr/2011/08/01/why-you-need-a-data-management-plan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guardian.com/uk-news/2017/apr/28/manchester-christie-cancer-hospital-fire-research-equipment-destroyed?CMP=Share_iOSApp_Other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10pm.com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m.teperek@tudelft.nl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016/j.cub.2013.11.014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doi.org/10.4121/uuid:9e1752fd-cce7-408e-a02c-16d1f663ec5f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4121/uuid:9e1752fd-cce7-408e-a02c-16d1f663ec5f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mailto:datastewards@tudelft.nl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s://cdn1.euraxess.org/sites/default/files/policy_library/os-rewards-wgreport-final_integrated_0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mailto:m.teperek@tudelft.nl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0241" y="965710"/>
            <a:ext cx="6577959" cy="2194834"/>
          </a:xfrm>
        </p:spPr>
        <p:txBody>
          <a:bodyPr>
            <a:normAutofit/>
          </a:bodyPr>
          <a:lstStyle/>
          <a:p>
            <a:pPr algn="l"/>
            <a:endParaRPr lang="en-US" sz="8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0240" y="3374856"/>
            <a:ext cx="5892160" cy="1314450"/>
          </a:xfrm>
        </p:spPr>
        <p:txBody>
          <a:bodyPr/>
          <a:lstStyle/>
          <a:p>
            <a:pPr algn="l"/>
            <a:endParaRPr lang="en-US" dirty="0">
              <a:latin typeface="Arial"/>
              <a:cs typeface="Arial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1626" y="0"/>
            <a:ext cx="7747051" cy="68797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71625" y="0"/>
            <a:ext cx="8253075" cy="2381251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95000"/>
                </a:schemeClr>
              </a:gs>
            </a:gsLst>
            <a:lin ang="162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704976" y="373142"/>
            <a:ext cx="74771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>
                <a:latin typeface="TU Delft-UltraLight" charset="0"/>
                <a:ea typeface="TU Delft-UltraLight" charset="0"/>
                <a:cs typeface="TU Delft-UltraLight" charset="0"/>
              </a:rPr>
              <a:t>Data Management:</a:t>
            </a:r>
          </a:p>
          <a:p>
            <a:r>
              <a:rPr lang="en-GB" sz="4800" dirty="0" smtClean="0">
                <a:latin typeface="TU Delft-UltraLight" charset="0"/>
                <a:ea typeface="TU Delft-UltraLight" charset="0"/>
                <a:cs typeface="TU Delft-UltraLight" charset="0"/>
              </a:rPr>
              <a:t>Why </a:t>
            </a:r>
            <a:r>
              <a:rPr lang="en-GB" sz="4800" dirty="0">
                <a:latin typeface="TU Delft-UltraLight" charset="0"/>
                <a:ea typeface="TU Delft-UltraLight" charset="0"/>
                <a:cs typeface="TU Delft-UltraLight" charset="0"/>
              </a:rPr>
              <a:t>would I bother?... </a:t>
            </a:r>
            <a:endParaRPr lang="en-US" sz="4800" dirty="0">
              <a:latin typeface="TU Delft-UltraLight" charset="0"/>
              <a:ea typeface="TU Delft-UltraLight" charset="0"/>
              <a:cs typeface="TU Delft-UltraLight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25" y="6501513"/>
            <a:ext cx="3424918" cy="369332"/>
          </a:xfrm>
          <a:prstGeom prst="rect">
            <a:avLst/>
          </a:prstGeom>
          <a:solidFill>
            <a:schemeClr val="bg1">
              <a:alpha val="56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TU Delft, 20 September 2017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795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This things really happen…</a:t>
            </a:r>
            <a:endParaRPr lang="en-GB" dirty="0"/>
          </a:p>
        </p:txBody>
      </p:sp>
      <p:sp>
        <p:nvSpPr>
          <p:cNvPr id="5" name="Shape 549"/>
          <p:cNvSpPr txBox="1"/>
          <p:nvPr/>
        </p:nvSpPr>
        <p:spPr>
          <a:xfrm>
            <a:off x="6300914" y="5068391"/>
            <a:ext cx="2843086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GB" sz="1800" dirty="0">
                <a:latin typeface="Arial"/>
                <a:ea typeface="Arial"/>
                <a:cs typeface="Arial"/>
                <a:sym typeface="Arial"/>
              </a:rPr>
              <a:t>Department of Chemistry, University of Cambridge</a:t>
            </a:r>
          </a:p>
        </p:txBody>
      </p:sp>
      <p:pic>
        <p:nvPicPr>
          <p:cNvPr id="6" name="Shape 55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630715" y="1317171"/>
            <a:ext cx="3430713" cy="454119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1895455" y="6026611"/>
            <a:ext cx="69741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i="1" u="sng" dirty="0">
                <a:solidFill>
                  <a:schemeClr val="hlink"/>
                </a:solidFill>
                <a:ea typeface="Arial"/>
                <a:cs typeface="Arial"/>
                <a:sym typeface="Arial"/>
                <a:hlinkClick r:id="rId3"/>
              </a:rPr>
              <a:t>http://</a:t>
            </a:r>
            <a:r>
              <a:rPr lang="en-GB" i="1" u="sng" dirty="0" smtClean="0">
                <a:solidFill>
                  <a:schemeClr val="hlink"/>
                </a:solidFill>
                <a:ea typeface="Arial"/>
                <a:cs typeface="Arial"/>
                <a:sym typeface="Arial"/>
                <a:hlinkClick r:id="rId3"/>
              </a:rPr>
              <a:t>blogs.ch.cam.ac.uk/pmr/2011/08/01/why-you-need-a-data-management-plan</a:t>
            </a:r>
            <a:r>
              <a:rPr lang="en-GB" i="1" u="sng" dirty="0" smtClean="0">
                <a:solidFill>
                  <a:schemeClr val="hlink"/>
                </a:solidFill>
                <a:ea typeface="Arial"/>
                <a:cs typeface="Arial"/>
                <a:sym typeface="Arial"/>
              </a:rPr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848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This things really happen…</a:t>
            </a:r>
            <a:endParaRPr lang="en-GB" dirty="0"/>
          </a:p>
        </p:txBody>
      </p:sp>
      <p:pic>
        <p:nvPicPr>
          <p:cNvPr id="8" name="Shape 56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992086" y="1417637"/>
            <a:ext cx="5670140" cy="423491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564"/>
          <p:cNvSpPr/>
          <p:nvPr/>
        </p:nvSpPr>
        <p:spPr>
          <a:xfrm>
            <a:off x="1791093" y="5950790"/>
            <a:ext cx="6784880" cy="52321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GB" sz="140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https://www.theguardian.com/uk-news/2017/apr/28/manchester-christie-cancer-hospital-fire-research-equipment-destroyed?CMP=Share_iOSApp_Other</a:t>
            </a:r>
            <a:r>
              <a:rPr lang="en-GB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4852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dirty="0"/>
              <a:t>How frequently do you have problems finding a specific research data file in your collection?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446" y="2253344"/>
            <a:ext cx="3744514" cy="3245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582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Why do we have problems finding data?</a:t>
            </a:r>
            <a:endParaRPr lang="en-GB" dirty="0"/>
          </a:p>
        </p:txBody>
      </p:sp>
      <p:pic>
        <p:nvPicPr>
          <p:cNvPr id="7170" name="Picture 2" descr="Adult, Cute, Face, Female, Girl, Isolated, Look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106" y="1828801"/>
            <a:ext cx="7074012" cy="4716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78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Shape 623"/>
          <p:cNvSpPr txBox="1">
            <a:spLocks noGrp="1"/>
          </p:cNvSpPr>
          <p:nvPr>
            <p:ph type="title"/>
          </p:nvPr>
        </p:nvSpPr>
        <p:spPr>
          <a:xfrm>
            <a:off x="1763687" y="225512"/>
            <a:ext cx="7341659" cy="7920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>
                <a:sym typeface="PT Sans"/>
              </a:rPr>
              <a:t>How do you organise your data?</a:t>
            </a:r>
          </a:p>
        </p:txBody>
      </p:sp>
      <p:pic>
        <p:nvPicPr>
          <p:cNvPr id="624" name="Shape 6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63686" y="1485575"/>
            <a:ext cx="7095771" cy="3991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625" name="Shape 625" descr="Image result for cc by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57259" y="5727236"/>
            <a:ext cx="1511873" cy="532994"/>
          </a:xfrm>
          <a:prstGeom prst="rect">
            <a:avLst/>
          </a:prstGeom>
          <a:noFill/>
          <a:ln>
            <a:noFill/>
          </a:ln>
        </p:spPr>
      </p:pic>
      <p:sp>
        <p:nvSpPr>
          <p:cNvPr id="626" name="Shape 626"/>
          <p:cNvSpPr txBox="1"/>
          <p:nvPr/>
        </p:nvSpPr>
        <p:spPr>
          <a:xfrm>
            <a:off x="6449248" y="6260230"/>
            <a:ext cx="2808311" cy="369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Vincent Gaggioli</a:t>
            </a:r>
          </a:p>
        </p:txBody>
      </p:sp>
    </p:spTree>
    <p:extLst>
      <p:ext uri="{BB962C8B-B14F-4D97-AF65-F5344CB8AC3E}">
        <p14:creationId xmlns:p14="http://schemas.microsoft.com/office/powerpoint/2010/main" val="411084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5" name="Shape 6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63687" y="1017598"/>
            <a:ext cx="7154943" cy="443968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hape 623"/>
          <p:cNvSpPr txBox="1">
            <a:spLocks noGrp="1"/>
          </p:cNvSpPr>
          <p:nvPr>
            <p:ph type="title"/>
          </p:nvPr>
        </p:nvSpPr>
        <p:spPr>
          <a:xfrm>
            <a:off x="1763687" y="225512"/>
            <a:ext cx="7341659" cy="7920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>
                <a:sym typeface="PT Sans"/>
              </a:rPr>
              <a:t>How do you organise your data?</a:t>
            </a:r>
          </a:p>
        </p:txBody>
      </p:sp>
      <p:pic>
        <p:nvPicPr>
          <p:cNvPr id="8" name="Shape 625" descr="Image result for cc by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57259" y="5727236"/>
            <a:ext cx="1511873" cy="53299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626"/>
          <p:cNvSpPr txBox="1"/>
          <p:nvPr/>
        </p:nvSpPr>
        <p:spPr>
          <a:xfrm>
            <a:off x="6449248" y="6260230"/>
            <a:ext cx="2808311" cy="369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GB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Vincent </a:t>
            </a:r>
            <a:r>
              <a:rPr lang="en-GB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Gaggioli</a:t>
            </a:r>
            <a:endParaRPr lang="en-GB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1276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do you organise your data?</a:t>
            </a:r>
            <a:endParaRPr lang="en-GB" dirty="0"/>
          </a:p>
        </p:txBody>
      </p:sp>
      <p:pic>
        <p:nvPicPr>
          <p:cNvPr id="1026" name="Picture 1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91" y="1417639"/>
            <a:ext cx="8321522" cy="4680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63106" y="6098495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Copyright: Stijn van </a:t>
            </a:r>
            <a:r>
              <a:rPr lang="en-GB" dirty="0" smtClean="0"/>
              <a:t>Boxmeer, </a:t>
            </a:r>
            <a:r>
              <a:rPr lang="en-GB" dirty="0" err="1" smtClean="0"/>
              <a:t>CiTG</a:t>
            </a:r>
            <a:r>
              <a:rPr lang="en-GB" dirty="0" smtClean="0"/>
              <a:t>, TU Delft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667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4" name="Shape 724"/>
          <p:cNvGrpSpPr/>
          <p:nvPr/>
        </p:nvGrpSpPr>
        <p:grpSpPr>
          <a:xfrm>
            <a:off x="2019808" y="1218415"/>
            <a:ext cx="6336703" cy="4809041"/>
            <a:chOff x="1331640" y="1406783"/>
            <a:chExt cx="6336703" cy="4809041"/>
          </a:xfrm>
        </p:grpSpPr>
        <p:pic>
          <p:nvPicPr>
            <p:cNvPr id="725" name="Shape 725" descr="http://10pm.com/wp-content/uploads/2015/05/designers-final-version-1.jp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331640" y="1406783"/>
              <a:ext cx="6336703" cy="447048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26" name="Shape 726"/>
            <p:cNvSpPr/>
            <p:nvPr/>
          </p:nvSpPr>
          <p:spPr>
            <a:xfrm>
              <a:off x="1331640" y="5877271"/>
              <a:ext cx="2767103" cy="338554"/>
            </a:xfrm>
            <a:prstGeom prst="rect">
              <a:avLst/>
            </a:prstGeom>
            <a:solidFill>
              <a:schemeClr val="lt1">
                <a:alpha val="31764"/>
              </a:schemeClr>
            </a:solidFill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r>
                <a:rPr lang="en-GB" sz="1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Copyright: </a:t>
              </a:r>
              <a:r>
                <a:rPr lang="en-GB" sz="1600" u="sng" dirty="0">
                  <a:solidFill>
                    <a:schemeClr val="hlink"/>
                  </a:solidFill>
                  <a:latin typeface="Arial"/>
                  <a:ea typeface="Arial"/>
                  <a:cs typeface="Arial"/>
                  <a:sym typeface="Arial"/>
                  <a:hlinkClick r:id="rId4"/>
                </a:rPr>
                <a:t>http://10pm.com/</a:t>
              </a:r>
              <a:r>
                <a:rPr lang="en-GB" sz="1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File naming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7249886" y="4691742"/>
            <a:ext cx="1774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</a:rPr>
              <a:t>****</a:t>
            </a:r>
            <a:endParaRPr lang="en-GB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27756" y="4933459"/>
            <a:ext cx="1774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</a:rPr>
              <a:t>****</a:t>
            </a:r>
            <a:endParaRPr lang="en-GB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03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4" name="Shape 734"/>
          <p:cNvPicPr preferRelativeResize="0"/>
          <p:nvPr/>
        </p:nvPicPr>
        <p:blipFill rotWithShape="1">
          <a:blip r:embed="rId3">
            <a:alphaModFix/>
          </a:blip>
          <a:srcRect l="30000" t="24221" r="36500" b="62889"/>
          <a:stretch/>
        </p:blipFill>
        <p:spPr>
          <a:xfrm>
            <a:off x="1668031" y="2081285"/>
            <a:ext cx="6985776" cy="1519755"/>
          </a:xfrm>
          <a:prstGeom prst="rect">
            <a:avLst/>
          </a:prstGeom>
          <a:noFill/>
          <a:ln>
            <a:noFill/>
          </a:ln>
        </p:spPr>
      </p:pic>
      <p:sp>
        <p:nvSpPr>
          <p:cNvPr id="735" name="Shape 735"/>
          <p:cNvSpPr txBox="1"/>
          <p:nvPr/>
        </p:nvSpPr>
        <p:spPr>
          <a:xfrm>
            <a:off x="1997971" y="3607281"/>
            <a:ext cx="6655836" cy="52321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buSzPct val="25000"/>
              <a:buNone/>
            </a:pPr>
            <a:r>
              <a:rPr lang="en-GB" sz="2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3 years time would you know what these are?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File naming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61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OK... Maybe data management…</a:t>
            </a:r>
            <a:br>
              <a:rPr lang="en-GB" dirty="0" smtClean="0"/>
            </a:br>
            <a:r>
              <a:rPr lang="en-GB" dirty="0" smtClean="0"/>
              <a:t>But why sharing?...</a:t>
            </a:r>
            <a:endParaRPr lang="en-GB" dirty="0"/>
          </a:p>
        </p:txBody>
      </p:sp>
      <p:pic>
        <p:nvPicPr>
          <p:cNvPr id="4" name="Picture 2" descr="Adult, Cute, Face, Female, Girl, Isolated, Look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106" y="1828801"/>
            <a:ext cx="7074012" cy="4716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94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About me</a:t>
            </a:r>
            <a:endParaRPr lang="en-GB" dirty="0"/>
          </a:p>
        </p:txBody>
      </p:sp>
      <p:grpSp>
        <p:nvGrpSpPr>
          <p:cNvPr id="5" name="Group 4"/>
          <p:cNvGrpSpPr/>
          <p:nvPr/>
        </p:nvGrpSpPr>
        <p:grpSpPr>
          <a:xfrm>
            <a:off x="1763106" y="1839684"/>
            <a:ext cx="7214487" cy="4802143"/>
            <a:chOff x="1763106" y="1839684"/>
            <a:chExt cx="7214487" cy="4802143"/>
          </a:xfrm>
        </p:grpSpPr>
        <p:pic>
          <p:nvPicPr>
            <p:cNvPr id="1028" name="Picture 4" descr="Creative, Logo, The Background, Folder, The Inscriptio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106" y="1839684"/>
              <a:ext cx="7214487" cy="48021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 rot="21540000">
              <a:off x="3337627" y="3145174"/>
              <a:ext cx="5617028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b="1" dirty="0" smtClean="0">
                  <a:latin typeface="Bradley Hand ITC" panose="03070402050302030203" pitchFamily="66" charset="0"/>
                </a:rPr>
                <a:t>       Marta Teperek</a:t>
              </a:r>
            </a:p>
            <a:p>
              <a:endParaRPr lang="en-GB" sz="2400" b="1" dirty="0" smtClean="0">
                <a:latin typeface="Bradley Hand ITC" panose="03070402050302030203" pitchFamily="66" charset="0"/>
              </a:endParaRPr>
            </a:p>
            <a:p>
              <a:r>
                <a:rPr lang="en-GB" sz="2400" b="1" dirty="0" smtClean="0">
                  <a:latin typeface="Bradley Hand ITC" panose="03070402050302030203" pitchFamily="66" charset="0"/>
                </a:rPr>
                <a:t>Data Stewardship Coordinator</a:t>
              </a:r>
            </a:p>
            <a:p>
              <a:r>
                <a:rPr lang="en-GB" sz="2400" b="1" dirty="0" smtClean="0">
                  <a:latin typeface="Bradley Hand ITC" panose="03070402050302030203" pitchFamily="66" charset="0"/>
                </a:rPr>
                <a:t>Technical University Delft</a:t>
              </a:r>
            </a:p>
            <a:p>
              <a:endParaRPr lang="en-GB" sz="2400" b="1" dirty="0">
                <a:latin typeface="Bradley Hand ITC" panose="03070402050302030203" pitchFamily="66" charset="0"/>
              </a:endParaRPr>
            </a:p>
            <a:p>
              <a:r>
                <a:rPr lang="en-GB" sz="2400" b="1" dirty="0" smtClean="0">
                  <a:latin typeface="Bradley Hand ITC" panose="03070402050302030203" pitchFamily="66" charset="0"/>
                  <a:hlinkClick r:id="rId3"/>
                </a:rPr>
                <a:t>m.teperek@tudelft.nl</a:t>
              </a:r>
              <a:endParaRPr lang="en-GB" sz="2400" b="1" dirty="0" smtClean="0">
                <a:latin typeface="Bradley Hand ITC" panose="03070402050302030203" pitchFamily="66" charset="0"/>
              </a:endParaRPr>
            </a:p>
            <a:p>
              <a:endParaRPr lang="en-GB" sz="400" b="1" dirty="0" smtClean="0">
                <a:latin typeface="Bradley Hand ITC" panose="03070402050302030203" pitchFamily="66" charset="0"/>
              </a:endParaRPr>
            </a:p>
            <a:p>
              <a:r>
                <a:rPr lang="en-GB" sz="2400" b="1" dirty="0" smtClean="0">
                  <a:latin typeface="Bradley Hand ITC" panose="03070402050302030203" pitchFamily="66" charset="0"/>
                </a:rPr>
                <a:t>      @</a:t>
              </a:r>
              <a:r>
                <a:rPr lang="en-GB" sz="2400" b="1" dirty="0" err="1" smtClean="0">
                  <a:latin typeface="Bradley Hand ITC" panose="03070402050302030203" pitchFamily="66" charset="0"/>
                </a:rPr>
                <a:t>martateperek</a:t>
              </a:r>
              <a:r>
                <a:rPr lang="en-GB" sz="2400" b="1" dirty="0" smtClean="0">
                  <a:latin typeface="Bradley Hand ITC" panose="03070402050302030203" pitchFamily="66" charset="0"/>
                </a:rPr>
                <a:t> </a:t>
              </a:r>
            </a:p>
          </p:txBody>
        </p:sp>
        <p:pic>
          <p:nvPicPr>
            <p:cNvPr id="1030" name="Picture 6" descr="Image result for twitter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5717" y="5489657"/>
              <a:ext cx="377825" cy="307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069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Again, think about yourself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if someone asks you for data supporting your publication?</a:t>
            </a:r>
          </a:p>
          <a:p>
            <a:endParaRPr lang="en-GB" dirty="0"/>
          </a:p>
          <a:p>
            <a:r>
              <a:rPr lang="en-GB" dirty="0" smtClean="0"/>
              <a:t>What if someone asks you </a:t>
            </a:r>
            <a:r>
              <a:rPr lang="en-GB" dirty="0"/>
              <a:t>for data supporting your </a:t>
            </a:r>
            <a:r>
              <a:rPr lang="en-GB" dirty="0" smtClean="0"/>
              <a:t>publication, 5 year after publication?</a:t>
            </a:r>
          </a:p>
          <a:p>
            <a:endParaRPr lang="en-GB" dirty="0"/>
          </a:p>
          <a:p>
            <a:r>
              <a:rPr lang="en-GB" dirty="0" smtClean="0"/>
              <a:t>What if the request comes 10 years later?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752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Datasets available ‘on request’ are not available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383" y="1694128"/>
            <a:ext cx="7634904" cy="15801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92965" y="3186201"/>
            <a:ext cx="8640960" cy="142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prstClr val="black"/>
                </a:solidFill>
              </a:rPr>
              <a:t>Data availability decreases </a:t>
            </a:r>
            <a:r>
              <a:rPr lang="en-GB" sz="2000" dirty="0">
                <a:solidFill>
                  <a:prstClr val="black"/>
                </a:solidFill>
              </a:rPr>
              <a:t>by </a:t>
            </a:r>
            <a:r>
              <a:rPr lang="en-GB" sz="2000" dirty="0" smtClean="0">
                <a:solidFill>
                  <a:srgbClr val="FF0000"/>
                </a:solidFill>
              </a:rPr>
              <a:t>17% per year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2000" dirty="0">
              <a:solidFill>
                <a:prstClr val="black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prstClr val="black"/>
                </a:solidFill>
              </a:rPr>
              <a:t>Chance of email address working decreases </a:t>
            </a:r>
            <a:r>
              <a:rPr lang="en-GB" sz="2000" dirty="0">
                <a:solidFill>
                  <a:prstClr val="black"/>
                </a:solidFill>
              </a:rPr>
              <a:t>by </a:t>
            </a:r>
            <a:r>
              <a:rPr lang="en-GB" sz="2000" dirty="0">
                <a:solidFill>
                  <a:srgbClr val="FF0000"/>
                </a:solidFill>
              </a:rPr>
              <a:t>7% per </a:t>
            </a:r>
            <a:r>
              <a:rPr lang="en-GB" sz="2000" dirty="0" smtClean="0">
                <a:solidFill>
                  <a:srgbClr val="FF0000"/>
                </a:solidFill>
              </a:rPr>
              <a:t>year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72262" y="5965763"/>
            <a:ext cx="4617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3"/>
              </a:rPr>
              <a:t>http://</a:t>
            </a:r>
            <a:r>
              <a:rPr lang="en-GB" dirty="0" smtClean="0">
                <a:hlinkClick r:id="rId3"/>
              </a:rPr>
              <a:t>dx.doi.org/10.1016/j.cub.2013.11.014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063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Selfish </a:t>
            </a:r>
            <a:r>
              <a:rPr lang="en-GB" dirty="0"/>
              <a:t>reason: share once and don’t be bothered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383"/>
          <a:stretch/>
        </p:blipFill>
        <p:spPr bwMode="auto">
          <a:xfrm>
            <a:off x="1763106" y="1646246"/>
            <a:ext cx="7019408" cy="2261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806" y="4479024"/>
            <a:ext cx="7202008" cy="524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414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Selfish </a:t>
            </a:r>
            <a:r>
              <a:rPr lang="en-GB" dirty="0"/>
              <a:t>reason: share once and don’t be bothered</a:t>
            </a:r>
          </a:p>
        </p:txBody>
      </p:sp>
      <p:sp>
        <p:nvSpPr>
          <p:cNvPr id="4" name="Rectangle 3"/>
          <p:cNvSpPr/>
          <p:nvPr/>
        </p:nvSpPr>
        <p:spPr>
          <a:xfrm>
            <a:off x="1685019" y="6443052"/>
            <a:ext cx="7276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solidFill>
                  <a:srgbClr val="333333"/>
                </a:solidFill>
                <a:latin typeface="Open Sans"/>
                <a:hlinkClick r:id="rId2"/>
              </a:rPr>
              <a:t>https</a:t>
            </a:r>
            <a:r>
              <a:rPr lang="en-GB" dirty="0" smtClean="0">
                <a:solidFill>
                  <a:srgbClr val="333333"/>
                </a:solidFill>
                <a:latin typeface="Open Sans"/>
                <a:hlinkClick r:id="rId2"/>
              </a:rPr>
              <a:t>://</a:t>
            </a:r>
            <a:r>
              <a:rPr lang="en-GB" dirty="0" smtClean="0">
                <a:solidFill>
                  <a:srgbClr val="333333"/>
                </a:solidFill>
                <a:latin typeface="Open Sans"/>
                <a:hlinkClick r:id="rId2"/>
              </a:rPr>
              <a:t>doi.org/10.4121/uuid:9e1752fd-cce7-408e-a02c-16d1f663ec5f</a:t>
            </a:r>
            <a:r>
              <a:rPr lang="en-GB" dirty="0" smtClean="0">
                <a:solidFill>
                  <a:srgbClr val="333333"/>
                </a:solidFill>
                <a:latin typeface="Open Sans"/>
              </a:rPr>
              <a:t>  </a:t>
            </a:r>
            <a:endParaRPr lang="en-GB" dirty="0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1417639"/>
            <a:ext cx="8693150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753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Selfish reason: increase your impact and boost your online presence</a:t>
            </a:r>
            <a:endParaRPr lang="en-GB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297" y="2281464"/>
            <a:ext cx="6229350" cy="318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1355" y="1912132"/>
            <a:ext cx="2472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Exercise: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3058886" y="5512707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Google yourself.</a:t>
            </a:r>
          </a:p>
          <a:p>
            <a:r>
              <a:rPr lang="en-GB" dirty="0" smtClean="0"/>
              <a:t>What do you find?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77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But who looks in the repository?</a:t>
            </a:r>
            <a:endParaRPr lang="en-GB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361" y="2126120"/>
            <a:ext cx="5880237" cy="2393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88142" y="4749577"/>
            <a:ext cx="5279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/>
              <a:t>Google does!!!</a:t>
            </a:r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367755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Google searches the repository</a:t>
            </a:r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814" y="1259115"/>
            <a:ext cx="6375400" cy="492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261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Track citations of your data</a:t>
            </a:r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1417639"/>
            <a:ext cx="8693150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685019" y="6443052"/>
            <a:ext cx="7276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solidFill>
                  <a:srgbClr val="333333"/>
                </a:solidFill>
                <a:latin typeface="Open Sans"/>
                <a:hlinkClick r:id="rId3"/>
              </a:rPr>
              <a:t>https</a:t>
            </a:r>
            <a:r>
              <a:rPr lang="en-GB" dirty="0" smtClean="0">
                <a:solidFill>
                  <a:srgbClr val="333333"/>
                </a:solidFill>
                <a:latin typeface="Open Sans"/>
                <a:hlinkClick r:id="rId3"/>
              </a:rPr>
              <a:t>://</a:t>
            </a:r>
            <a:r>
              <a:rPr lang="en-GB" dirty="0" smtClean="0">
                <a:solidFill>
                  <a:srgbClr val="333333"/>
                </a:solidFill>
                <a:latin typeface="Open Sans"/>
                <a:hlinkClick r:id="rId3"/>
              </a:rPr>
              <a:t>doi.org/10.4121/uuid:9e1752fd-cce7-408e-a02c-16d1f663ec5f</a:t>
            </a:r>
            <a:r>
              <a:rPr lang="en-GB" dirty="0" smtClean="0">
                <a:solidFill>
                  <a:srgbClr val="333333"/>
                </a:solidFill>
                <a:latin typeface="Open Sans"/>
              </a:rPr>
              <a:t>  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931229" y="2068286"/>
            <a:ext cx="4030141" cy="261257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13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Track citations of your data</a:t>
            </a:r>
            <a:endParaRPr lang="en-GB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017" y="2137682"/>
            <a:ext cx="702945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2852059" y="3984172"/>
            <a:ext cx="1175655" cy="49666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027714" y="4498521"/>
            <a:ext cx="2917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Measure your impact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759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1763106" y="274638"/>
            <a:ext cx="7106464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A6D6"/>
              </a:buClr>
              <a:buSzPct val="25000"/>
              <a:buFont typeface="Arial"/>
              <a:buNone/>
            </a:pPr>
            <a:r>
              <a:rPr lang="en-US" sz="3240" b="0" i="0" u="none" strike="noStrike" cap="none" dirty="0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rPr>
              <a:t>TU Delft – frontrunner of </a:t>
            </a:r>
            <a:r>
              <a:rPr lang="en-US" sz="3240" dirty="0" smtClean="0">
                <a:ea typeface="Arial"/>
                <a:sym typeface="Arial"/>
              </a:rPr>
              <a:t>Open Science and data stewardship</a:t>
            </a:r>
            <a:endParaRPr lang="en-US" sz="3240" b="0" i="0" u="none" strike="noStrike" cap="none" dirty="0">
              <a:solidFill>
                <a:srgbClr val="00A6D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6" name="Shape 6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91053" y="1870551"/>
            <a:ext cx="2078517" cy="2189161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Shape 67"/>
          <p:cNvSpPr/>
          <p:nvPr/>
        </p:nvSpPr>
        <p:spPr>
          <a:xfrm>
            <a:off x="1930400" y="2226467"/>
            <a:ext cx="4572000" cy="147732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“The world is facing challenges that our university of technology alone cannot meet.”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800" i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Karel Luyben, Rector Magnificus, TU Delft</a:t>
            </a:r>
          </a:p>
        </p:txBody>
      </p:sp>
      <p:sp>
        <p:nvSpPr>
          <p:cNvPr id="68" name="Shape 68"/>
          <p:cNvSpPr/>
          <p:nvPr/>
        </p:nvSpPr>
        <p:spPr>
          <a:xfrm>
            <a:off x="1533525" y="4724401"/>
            <a:ext cx="7610474" cy="8925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600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rPr>
              <a:t>Good research data management is necessary for effective data sharing and greater openness</a:t>
            </a:r>
          </a:p>
        </p:txBody>
      </p:sp>
    </p:spTree>
    <p:extLst>
      <p:ext uri="{BB962C8B-B14F-4D97-AF65-F5344CB8AC3E}">
        <p14:creationId xmlns:p14="http://schemas.microsoft.com/office/powerpoint/2010/main" val="336501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First things first…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Slides </a:t>
            </a:r>
            <a:r>
              <a:rPr lang="en-GB" dirty="0" smtClean="0"/>
              <a:t>are available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253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Dedicated Data Stewards to help you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3 Data Stewards appointed:</a:t>
            </a:r>
          </a:p>
          <a:p>
            <a:pPr lvl="1"/>
            <a:r>
              <a:rPr lang="en-GB" dirty="0" err="1" smtClean="0"/>
              <a:t>CiTG</a:t>
            </a:r>
            <a:endParaRPr lang="en-GB" dirty="0" smtClean="0"/>
          </a:p>
          <a:p>
            <a:pPr lvl="1"/>
            <a:r>
              <a:rPr lang="en-GB" dirty="0" smtClean="0"/>
              <a:t>EWI</a:t>
            </a:r>
          </a:p>
          <a:p>
            <a:pPr lvl="1"/>
            <a:r>
              <a:rPr lang="en-GB" dirty="0" smtClean="0"/>
              <a:t>LR</a:t>
            </a:r>
          </a:p>
          <a:p>
            <a:r>
              <a:rPr lang="en-GB" dirty="0" smtClean="0"/>
              <a:t>There will be a Data Steward at every Faculty</a:t>
            </a:r>
          </a:p>
          <a:p>
            <a:r>
              <a:rPr lang="en-GB" dirty="0" smtClean="0"/>
              <a:t>Meet your Steward at the Open Science Roadshows at your department</a:t>
            </a:r>
          </a:p>
          <a:p>
            <a:endParaRPr lang="en-GB" dirty="0"/>
          </a:p>
          <a:p>
            <a:r>
              <a:rPr lang="en-GB" dirty="0" smtClean="0"/>
              <a:t>Meantime: </a:t>
            </a:r>
            <a:r>
              <a:rPr lang="en-GB" u="sng" dirty="0" smtClean="0">
                <a:hlinkClick r:id="rId2"/>
              </a:rPr>
              <a:t>datastewards@tudelft.nl</a:t>
            </a:r>
            <a:endParaRPr lang="en-GB" u="sng" dirty="0" smtClean="0"/>
          </a:p>
          <a:p>
            <a:pPr lvl="1"/>
            <a:r>
              <a:rPr lang="en-GB" dirty="0" smtClean="0"/>
              <a:t>We are there to help – reach out </a:t>
            </a:r>
            <a:r>
              <a:rPr lang="en-GB" dirty="0" smtClean="0">
                <a:sym typeface="Wingdings" panose="05000000000000000000" pitchFamily="2" charset="2"/>
              </a:rPr>
              <a:t></a:t>
            </a:r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562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Coming back to the bigger picture…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723" y="1778755"/>
            <a:ext cx="6390583" cy="42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63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Decision makers realise that rewards system needs to change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1621971" y="6211669"/>
            <a:ext cx="79683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>
                <a:hlinkClick r:id="rId2"/>
              </a:rPr>
              <a:t>https://</a:t>
            </a:r>
            <a:r>
              <a:rPr lang="en-GB" dirty="0" smtClean="0">
                <a:hlinkClick r:id="rId2"/>
              </a:rPr>
              <a:t>cdn1.euraxess.org/sites/default/files/policy_library/os-rewards-wgreport-final_integrated_0.pdf</a:t>
            </a: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840" y="2966809"/>
            <a:ext cx="6782179" cy="3038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784" y="1417639"/>
            <a:ext cx="6826842" cy="203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345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Funding going preferentially to those who manage data well?</a:t>
            </a:r>
            <a:endParaRPr lang="en-GB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311" y="1970315"/>
            <a:ext cx="8841604" cy="2492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55113" y="4767943"/>
            <a:ext cx="6814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/>
              <a:t>Be the front-runner</a:t>
            </a:r>
            <a:r>
              <a:rPr lang="en-GB" sz="2400" b="1" dirty="0" smtClean="0"/>
              <a:t>!</a:t>
            </a:r>
          </a:p>
          <a:p>
            <a:r>
              <a:rPr lang="en-GB" sz="2400" b="1" dirty="0" smtClean="0"/>
              <a:t>Be the one eligible for grants in the future!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94611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106" y="1308782"/>
            <a:ext cx="710646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Thank you</a:t>
            </a:r>
            <a:br>
              <a:rPr lang="en-GB" dirty="0" smtClean="0"/>
            </a:br>
            <a:r>
              <a:rPr lang="en-GB" dirty="0" smtClean="0"/>
              <a:t>Questions?</a:t>
            </a:r>
            <a:endParaRPr lang="en-GB" dirty="0"/>
          </a:p>
        </p:txBody>
      </p:sp>
      <p:pic>
        <p:nvPicPr>
          <p:cNvPr id="4" name="Shape 1177" descr="https://g.twimg.com/Twitter_logo_blu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352123" y="3555370"/>
            <a:ext cx="772351" cy="62791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343400" y="3635828"/>
            <a:ext cx="2862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hlinkClick r:id="rId3"/>
              </a:rPr>
              <a:t>m.teperek@tudelft.nl</a:t>
            </a:r>
            <a:r>
              <a:rPr lang="en-GB" dirty="0" smtClean="0"/>
              <a:t> </a:t>
            </a:r>
          </a:p>
          <a:p>
            <a:r>
              <a:rPr lang="en-GB" dirty="0" smtClean="0"/>
              <a:t>@</a:t>
            </a:r>
            <a:r>
              <a:rPr lang="en-GB" dirty="0" err="1" smtClean="0"/>
              <a:t>martateperek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381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The bigger picture – Open Data now  mandatory in H2020 grants</a:t>
            </a:r>
            <a:endParaRPr lang="en-GB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140" y="1397953"/>
            <a:ext cx="6172200" cy="505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929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title"/>
          </p:nvPr>
        </p:nvSpPr>
        <p:spPr>
          <a:xfrm>
            <a:off x="1763106" y="274638"/>
            <a:ext cx="7106464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A6D6"/>
              </a:buClr>
              <a:buSzPct val="25000"/>
              <a:buFont typeface="Arial"/>
              <a:buNone/>
            </a:pPr>
            <a:r>
              <a:rPr lang="en-US" sz="3240" b="0" i="0" u="none" strike="noStrike" cap="none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rPr>
              <a:t>The bigger picture – Open Data now  mandatory in NWO grants</a:t>
            </a:r>
          </a:p>
        </p:txBody>
      </p:sp>
      <p:pic>
        <p:nvPicPr>
          <p:cNvPr id="58" name="Shape 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59280" y="1493837"/>
            <a:ext cx="6705599" cy="2143125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Shape 59"/>
          <p:cNvSpPr/>
          <p:nvPr/>
        </p:nvSpPr>
        <p:spPr>
          <a:xfrm>
            <a:off x="2133600" y="3808323"/>
            <a:ext cx="6156960" cy="17543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make data that emerges from NWO-funded research as accessible and reusable as possible, NWO has decided to implement the data management policy in all NWO funding instruments with effect from </a:t>
            </a:r>
            <a:r>
              <a:rPr lang="en-US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October 2016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8299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All these new requirements are sometimes met with immediate reactions</a:t>
            </a:r>
            <a:endParaRPr lang="en-GB" sz="2800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1654249" y="1929267"/>
            <a:ext cx="8229600" cy="3705275"/>
          </a:xfrm>
        </p:spPr>
        <p:txBody>
          <a:bodyPr>
            <a:noAutofit/>
          </a:bodyPr>
          <a:lstStyle/>
          <a:p>
            <a:pPr>
              <a:lnSpc>
                <a:spcPct val="160000"/>
              </a:lnSpc>
            </a:pPr>
            <a:r>
              <a:rPr lang="en-GB" sz="2300" dirty="0" smtClean="0"/>
              <a:t>This is not my priority</a:t>
            </a:r>
          </a:p>
          <a:p>
            <a:pPr>
              <a:lnSpc>
                <a:spcPct val="160000"/>
              </a:lnSpc>
            </a:pPr>
            <a:r>
              <a:rPr lang="en-GB" sz="2300" dirty="0" smtClean="0"/>
              <a:t>People will steal my results!</a:t>
            </a:r>
          </a:p>
          <a:p>
            <a:pPr>
              <a:lnSpc>
                <a:spcPct val="160000"/>
              </a:lnSpc>
            </a:pPr>
            <a:r>
              <a:rPr lang="en-GB" sz="2300" dirty="0" smtClean="0"/>
              <a:t>My data is not interesting</a:t>
            </a:r>
          </a:p>
          <a:p>
            <a:pPr>
              <a:lnSpc>
                <a:spcPct val="160000"/>
              </a:lnSpc>
            </a:pPr>
            <a:r>
              <a:rPr lang="en-GB" sz="2300" dirty="0" smtClean="0"/>
              <a:t>The person who had the data left</a:t>
            </a:r>
          </a:p>
          <a:p>
            <a:pPr>
              <a:lnSpc>
                <a:spcPct val="160000"/>
              </a:lnSpc>
            </a:pPr>
            <a:r>
              <a:rPr lang="en-GB" sz="2300" dirty="0" smtClean="0"/>
              <a:t>Data </a:t>
            </a:r>
            <a:r>
              <a:rPr lang="en-GB" sz="2300" dirty="0"/>
              <a:t>management is a waste of time (and money)</a:t>
            </a:r>
          </a:p>
          <a:p>
            <a:pPr>
              <a:lnSpc>
                <a:spcPct val="160000"/>
              </a:lnSpc>
            </a:pPr>
            <a:r>
              <a:rPr lang="en-GB" sz="2300" dirty="0" smtClean="0"/>
              <a:t>It would take me 5 years to find all my data!</a:t>
            </a:r>
          </a:p>
        </p:txBody>
      </p:sp>
      <p:pic>
        <p:nvPicPr>
          <p:cNvPr id="5" name="Picture 2" descr="Angry, Female, Fist, Mad, Rage, People, Strike, Wom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996" y="1417639"/>
            <a:ext cx="1970119" cy="2967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71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106" y="318183"/>
            <a:ext cx="7106464" cy="11430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Yet another requirement?...</a:t>
            </a:r>
            <a:br>
              <a:rPr lang="en-GB" dirty="0" smtClean="0"/>
            </a:br>
            <a:r>
              <a:rPr lang="en-GB" dirty="0" smtClean="0"/>
              <a:t>Why would </a:t>
            </a:r>
            <a:r>
              <a:rPr lang="en-GB" dirty="0" smtClean="0"/>
              <a:t>I </a:t>
            </a:r>
            <a:r>
              <a:rPr lang="en-GB" dirty="0" smtClean="0"/>
              <a:t>bother?</a:t>
            </a:r>
            <a:endParaRPr lang="en-GB" dirty="0"/>
          </a:p>
        </p:txBody>
      </p:sp>
      <p:pic>
        <p:nvPicPr>
          <p:cNvPr id="11266" name="Picture 2" descr="Book, Bored, College, Education, Female, Girl, Lear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868" y="1817914"/>
            <a:ext cx="7396842" cy="4931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57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Selfish benefits of data management and sharing</a:t>
            </a:r>
            <a:br>
              <a:rPr lang="en-GB" dirty="0"/>
            </a:br>
            <a:endParaRPr lang="en-GB" dirty="0"/>
          </a:p>
        </p:txBody>
      </p:sp>
      <p:pic>
        <p:nvPicPr>
          <p:cNvPr id="5122" name="Picture 2" descr="Me, You, Selfish, Contest, Compare, Win, Lose, Compe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731" y="1417639"/>
            <a:ext cx="6091695" cy="470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391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Laptop, Notebook, Computer, Black, Electronic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049" y="2830285"/>
            <a:ext cx="3533954" cy="241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if I stolen your laptop now?</a:t>
            </a:r>
            <a:endParaRPr lang="en-GB" dirty="0"/>
          </a:p>
        </p:txBody>
      </p:sp>
      <p:pic>
        <p:nvPicPr>
          <p:cNvPr id="2050" name="Picture 2" descr="Burglary, Thief, Burglar, Security, Breaking U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106" y="1547589"/>
            <a:ext cx="6687004" cy="398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2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U Delft">
      <a:dk1>
        <a:sysClr val="windowText" lastClr="000000"/>
      </a:dk1>
      <a:lt1>
        <a:srgbClr val="FFFFFF"/>
      </a:lt1>
      <a:dk2>
        <a:srgbClr val="00A6D6"/>
      </a:dk2>
      <a:lt2>
        <a:srgbClr val="FFFFFF"/>
      </a:lt2>
      <a:accent1>
        <a:srgbClr val="A5CA1A"/>
      </a:accent1>
      <a:accent2>
        <a:srgbClr val="E21A1A"/>
      </a:accent2>
      <a:accent3>
        <a:srgbClr val="6D177F"/>
      </a:accent3>
      <a:accent4>
        <a:srgbClr val="E64616"/>
      </a:accent4>
      <a:accent5>
        <a:srgbClr val="008891"/>
      </a:accent5>
      <a:accent6>
        <a:srgbClr val="6B8689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2871</TotalTime>
  <Words>588</Words>
  <Application>Microsoft Office PowerPoint</Application>
  <PresentationFormat>On-screen Show (4:3)</PresentationFormat>
  <Paragraphs>110</Paragraphs>
  <Slides>34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Office Theme</vt:lpstr>
      <vt:lpstr>Custom Design</vt:lpstr>
      <vt:lpstr>PowerPoint Presentation</vt:lpstr>
      <vt:lpstr>About me</vt:lpstr>
      <vt:lpstr>First things first…</vt:lpstr>
      <vt:lpstr>The bigger picture – Open Data now  mandatory in H2020 grants</vt:lpstr>
      <vt:lpstr>The bigger picture – Open Data now  mandatory in NWO grants</vt:lpstr>
      <vt:lpstr>All these new requirements are sometimes met with immediate reactions</vt:lpstr>
      <vt:lpstr>Yet another requirement?... Why would I bother?</vt:lpstr>
      <vt:lpstr>Selfish benefits of data management and sharing </vt:lpstr>
      <vt:lpstr>What if I stolen your laptop now?</vt:lpstr>
      <vt:lpstr>This things really happen…</vt:lpstr>
      <vt:lpstr>This things really happen…</vt:lpstr>
      <vt:lpstr>How frequently do you have problems finding a specific research data file in your collection?</vt:lpstr>
      <vt:lpstr>Why do we have problems finding data?</vt:lpstr>
      <vt:lpstr>How do you organise your data?</vt:lpstr>
      <vt:lpstr>How do you organise your data?</vt:lpstr>
      <vt:lpstr>How do you organise your data?</vt:lpstr>
      <vt:lpstr>File naming</vt:lpstr>
      <vt:lpstr>File naming</vt:lpstr>
      <vt:lpstr>OK... Maybe data management… But why sharing?...</vt:lpstr>
      <vt:lpstr>Again, think about yourself</vt:lpstr>
      <vt:lpstr>Datasets available ‘on request’ are not available</vt:lpstr>
      <vt:lpstr>Selfish reason: share once and don’t be bothered</vt:lpstr>
      <vt:lpstr>Selfish reason: share once and don’t be bothered</vt:lpstr>
      <vt:lpstr>Selfish reason: increase your impact and boost your online presence</vt:lpstr>
      <vt:lpstr>But who looks in the repository?</vt:lpstr>
      <vt:lpstr>Google searches the repository</vt:lpstr>
      <vt:lpstr>Track citations of your data</vt:lpstr>
      <vt:lpstr>Track citations of your data</vt:lpstr>
      <vt:lpstr>TU Delft – frontrunner of Open Science and data stewardship</vt:lpstr>
      <vt:lpstr>Dedicated Data Stewards to help you</vt:lpstr>
      <vt:lpstr>Coming back to the bigger picture…</vt:lpstr>
      <vt:lpstr>Decision makers realise that rewards system needs to change</vt:lpstr>
      <vt:lpstr>Funding going preferentially to those who manage data well?</vt:lpstr>
      <vt:lpstr>Thank you Questions?</vt:lpstr>
    </vt:vector>
  </TitlesOfParts>
  <Company>TU Delft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Saskia de Been   </dc:creator>
  <cp:lastModifiedBy>Marta Teperek</cp:lastModifiedBy>
  <cp:revision>273</cp:revision>
  <dcterms:created xsi:type="dcterms:W3CDTF">2015-07-09T11:57:30Z</dcterms:created>
  <dcterms:modified xsi:type="dcterms:W3CDTF">2017-09-20T11:09:18Z</dcterms:modified>
</cp:coreProperties>
</file>