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7" r:id="rId2"/>
    <p:sldId id="256" r:id="rId3"/>
    <p:sldId id="257" r:id="rId4"/>
    <p:sldId id="28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77FE8603-288D-F94E-843A-9C98A478B323}" type="datetimeFigureOut">
              <a:rPr lang="fr-FR" smtClean="0"/>
              <a:pPr/>
              <a:t>20/06/16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9E216-17A8-744B-A7B4-3D6A2C9894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tecminho.uminho.pt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Caso de inovação frugal </a:t>
            </a:r>
            <a:endParaRPr lang="pt-PT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/>
              <a:t>c</a:t>
            </a:r>
            <a:r>
              <a:rPr lang="fr-FR" dirty="0" err="1" smtClean="0"/>
              <a:t>om</a:t>
            </a:r>
            <a:r>
              <a:rPr lang="fr-FR" dirty="0" smtClean="0"/>
              <a:t> </a:t>
            </a:r>
            <a:r>
              <a:rPr lang="pt-PT" dirty="0" smtClean="0"/>
              <a:t>informação aberta</a:t>
            </a:r>
            <a:endParaRPr lang="pt-PT" dirty="0"/>
          </a:p>
        </p:txBody>
      </p:sp>
      <p:sp>
        <p:nvSpPr>
          <p:cNvPr id="4" name="ZoneTexte 3"/>
          <p:cNvSpPr txBox="1"/>
          <p:nvPr/>
        </p:nvSpPr>
        <p:spPr>
          <a:xfrm>
            <a:off x="230920" y="494790"/>
            <a:ext cx="2952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Big</a:t>
            </a:r>
            <a:r>
              <a:rPr lang="fr-FR" dirty="0" smtClean="0"/>
              <a:t> Data, </a:t>
            </a:r>
            <a:r>
              <a:rPr lang="pt-PT" dirty="0" smtClean="0"/>
              <a:t>desenvolvimento sustentável e a ciência aberta</a:t>
            </a:r>
            <a:endParaRPr lang="pt-PT" dirty="0"/>
          </a:p>
        </p:txBody>
      </p:sp>
      <p:sp>
        <p:nvSpPr>
          <p:cNvPr id="5" name="ZoneTexte 4"/>
          <p:cNvSpPr txBox="1"/>
          <p:nvPr/>
        </p:nvSpPr>
        <p:spPr>
          <a:xfrm>
            <a:off x="6375028" y="247395"/>
            <a:ext cx="2226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Lisboa, 23 </a:t>
            </a:r>
            <a:r>
              <a:rPr lang="fr-FR" dirty="0" err="1" smtClean="0"/>
              <a:t>Junho</a:t>
            </a:r>
            <a:r>
              <a:rPr lang="fr-FR" dirty="0" smtClean="0"/>
              <a:t> 2016</a:t>
            </a:r>
            <a:endParaRPr lang="fr-FR" dirty="0"/>
          </a:p>
        </p:txBody>
      </p:sp>
      <p:pic>
        <p:nvPicPr>
          <p:cNvPr id="6" name="Image 5" descr="Capture d’écran 2016-06-15 à 18.28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2322353" y="2195083"/>
            <a:ext cx="3643292" cy="587711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</p:pic>
      <p:sp>
        <p:nvSpPr>
          <p:cNvPr id="7" name="ZoneTexte 6"/>
          <p:cNvSpPr txBox="1"/>
          <p:nvPr/>
        </p:nvSpPr>
        <p:spPr>
          <a:xfrm rot="5400000">
            <a:off x="5817456" y="3906342"/>
            <a:ext cx="4062651" cy="63174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dirty="0" smtClean="0"/>
              <a:t>M  D</a:t>
            </a:r>
          </a:p>
          <a:p>
            <a:r>
              <a:rPr lang="fr-FR" dirty="0" smtClean="0"/>
              <a:t>a   u</a:t>
            </a:r>
          </a:p>
          <a:p>
            <a:r>
              <a:rPr lang="fr-FR" dirty="0" smtClean="0"/>
              <a:t>n   r</a:t>
            </a:r>
          </a:p>
          <a:p>
            <a:r>
              <a:rPr lang="fr-FR" dirty="0"/>
              <a:t>u</a:t>
            </a:r>
            <a:r>
              <a:rPr lang="fr-FR" dirty="0" smtClean="0"/>
              <a:t>   a</a:t>
            </a:r>
          </a:p>
          <a:p>
            <a:r>
              <a:rPr lang="fr-FR" dirty="0"/>
              <a:t>e</a:t>
            </a:r>
            <a:r>
              <a:rPr lang="fr-FR" dirty="0" smtClean="0"/>
              <a:t>   n</a:t>
            </a:r>
          </a:p>
          <a:p>
            <a:r>
              <a:rPr lang="fr-FR" dirty="0" smtClean="0"/>
              <a:t>l    d</a:t>
            </a:r>
          </a:p>
          <a:p>
            <a:r>
              <a:rPr lang="fr-FR" dirty="0"/>
              <a:t> </a:t>
            </a:r>
            <a:r>
              <a:rPr lang="fr-FR" dirty="0" smtClean="0"/>
              <a:t>    -</a:t>
            </a:r>
          </a:p>
          <a:p>
            <a:r>
              <a:rPr lang="fr-FR" dirty="0"/>
              <a:t> </a:t>
            </a:r>
            <a:r>
              <a:rPr lang="fr-FR" dirty="0" smtClean="0"/>
              <a:t>    B</a:t>
            </a:r>
          </a:p>
          <a:p>
            <a:r>
              <a:rPr lang="fr-FR" dirty="0"/>
              <a:t> </a:t>
            </a:r>
            <a:r>
              <a:rPr lang="fr-FR" dirty="0" smtClean="0"/>
              <a:t>    a</a:t>
            </a:r>
          </a:p>
          <a:p>
            <a:r>
              <a:rPr lang="fr-FR" dirty="0"/>
              <a:t> </a:t>
            </a:r>
            <a:r>
              <a:rPr lang="fr-FR" dirty="0" smtClean="0"/>
              <a:t>    r</a:t>
            </a:r>
          </a:p>
          <a:p>
            <a:r>
              <a:rPr lang="fr-FR" dirty="0" smtClean="0"/>
              <a:t>     </a:t>
            </a:r>
            <a:r>
              <a:rPr lang="fr-FR" dirty="0" err="1" smtClean="0"/>
              <a:t>t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h</a:t>
            </a:r>
          </a:p>
          <a:p>
            <a:r>
              <a:rPr lang="fr-FR" dirty="0"/>
              <a:t> </a:t>
            </a:r>
            <a:r>
              <a:rPr lang="fr-FR" dirty="0" smtClean="0"/>
              <a:t>    e</a:t>
            </a:r>
          </a:p>
          <a:p>
            <a:r>
              <a:rPr lang="fr-FR" dirty="0"/>
              <a:t> </a:t>
            </a:r>
            <a:r>
              <a:rPr lang="fr-FR" dirty="0" smtClean="0"/>
              <a:t>    z</a:t>
            </a:r>
            <a:endParaRPr lang="fr-FR" dirty="0"/>
          </a:p>
        </p:txBody>
      </p:sp>
      <p:pic>
        <p:nvPicPr>
          <p:cNvPr id="8" name="Image 7" descr="Logonew2URF7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901" y="1100035"/>
            <a:ext cx="1334932" cy="89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969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8443" y="254000"/>
            <a:ext cx="790222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smtClean="0"/>
              <a:t>Ex</a:t>
            </a:r>
            <a:r>
              <a:rPr lang="pt-PT" sz="3200" dirty="0" smtClean="0"/>
              <a:t>: </a:t>
            </a:r>
          </a:p>
          <a:p>
            <a:pPr>
              <a:buFont typeface="Wingdings" charset="2"/>
              <a:buChar char="Ø"/>
            </a:pPr>
            <a:r>
              <a:rPr lang="pt-PT" sz="3200" dirty="0" smtClean="0"/>
              <a:t>Métodos de luta contra doenças : paludismo, tuberculose, </a:t>
            </a:r>
            <a:r>
              <a:rPr lang="pt-PT" sz="3200" dirty="0" err="1" smtClean="0"/>
              <a:t>filariose</a:t>
            </a:r>
            <a:r>
              <a:rPr lang="pt-PT" sz="3200" dirty="0" smtClean="0"/>
              <a:t>...</a:t>
            </a:r>
          </a:p>
          <a:p>
            <a:endParaRPr lang="pt-PT" sz="3200" dirty="0" smtClean="0"/>
          </a:p>
          <a:p>
            <a:pPr>
              <a:buFont typeface="Wingdings" charset="2"/>
              <a:buChar char="Ø"/>
            </a:pPr>
            <a:r>
              <a:rPr lang="pt-PT" sz="3200" dirty="0" smtClean="0"/>
              <a:t>Vigilância epidemiológica</a:t>
            </a:r>
          </a:p>
          <a:p>
            <a:r>
              <a:rPr lang="pt-PT" sz="3200" dirty="0" smtClean="0"/>
              <a:t> </a:t>
            </a:r>
          </a:p>
          <a:p>
            <a:pPr>
              <a:buFont typeface="Wingdings" charset="2"/>
              <a:buChar char="Ø"/>
            </a:pPr>
            <a:r>
              <a:rPr lang="pt-PT" sz="3200" dirty="0" smtClean="0"/>
              <a:t> </a:t>
            </a:r>
            <a:r>
              <a:rPr lang="pt-PT" sz="3200" dirty="0" err="1" smtClean="0"/>
              <a:t>Proteção</a:t>
            </a:r>
            <a:r>
              <a:rPr lang="pt-PT" sz="3200" dirty="0" smtClean="0"/>
              <a:t> do ambiente com objectivos profilácticos</a:t>
            </a:r>
          </a:p>
          <a:p>
            <a:endParaRPr lang="pt-PT" sz="3200" dirty="0" smtClean="0"/>
          </a:p>
          <a:p>
            <a:pPr>
              <a:buFont typeface="Wingdings" charset="2"/>
              <a:buChar char="Ø"/>
            </a:pPr>
            <a:r>
              <a:rPr lang="pt-PT" sz="3200" dirty="0" smtClean="0"/>
              <a:t>Técnicas simples mas inovadoras de detecção das doenças ou de diagnóstico 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1644896259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7888" y="874889"/>
            <a:ext cx="797277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Font typeface="Wingdings" charset="2"/>
              <a:buChar char="v"/>
            </a:pPr>
            <a:r>
              <a:rPr lang="fr-FR" sz="3200" dirty="0" smtClean="0"/>
              <a:t> </a:t>
            </a:r>
            <a:r>
              <a:rPr lang="fr-FR" sz="3200" dirty="0" err="1" smtClean="0"/>
              <a:t>Estas</a:t>
            </a:r>
            <a:r>
              <a:rPr lang="fr-FR" sz="3200" dirty="0" smtClean="0"/>
              <a:t> </a:t>
            </a:r>
            <a:r>
              <a:rPr lang="fr-FR" sz="3200" dirty="0"/>
              <a:t>patentes tem </a:t>
            </a:r>
            <a:r>
              <a:rPr lang="fr-FR" sz="3200" dirty="0" err="1"/>
              <a:t>uma</a:t>
            </a:r>
            <a:r>
              <a:rPr lang="fr-FR" sz="3200" dirty="0"/>
              <a:t> </a:t>
            </a:r>
            <a:r>
              <a:rPr lang="fr-FR" sz="3200" dirty="0" err="1"/>
              <a:t>aplicação</a:t>
            </a:r>
            <a:r>
              <a:rPr lang="fr-FR" sz="3200" dirty="0"/>
              <a:t> </a:t>
            </a:r>
            <a:r>
              <a:rPr lang="fr-FR" sz="3200" dirty="0" err="1"/>
              <a:t>prática</a:t>
            </a:r>
            <a:r>
              <a:rPr lang="fr-FR" sz="3200" dirty="0"/>
              <a:t> </a:t>
            </a:r>
            <a:r>
              <a:rPr lang="fr-FR" sz="3200" dirty="0" err="1"/>
              <a:t>quase</a:t>
            </a:r>
            <a:r>
              <a:rPr lang="fr-FR" sz="3200" dirty="0"/>
              <a:t> </a:t>
            </a:r>
            <a:r>
              <a:rPr lang="fr-FR" sz="3200" dirty="0" err="1"/>
              <a:t>imediata</a:t>
            </a:r>
            <a:r>
              <a:rPr lang="fr-FR" sz="3200" dirty="0"/>
              <a:t>.</a:t>
            </a:r>
            <a:endParaRPr lang="fr-FR" sz="3200" dirty="0" smtClean="0"/>
          </a:p>
          <a:p>
            <a:pPr>
              <a:spcAft>
                <a:spcPts val="1200"/>
              </a:spcAft>
              <a:buFont typeface="Wingdings" charset="2"/>
              <a:buChar char="v"/>
            </a:pPr>
            <a:r>
              <a:rPr lang="fr-FR" sz="3200" dirty="0" smtClean="0"/>
              <a:t> </a:t>
            </a:r>
            <a:r>
              <a:rPr lang="fr-FR" sz="3200" dirty="0" err="1" smtClean="0"/>
              <a:t>Elas</a:t>
            </a:r>
            <a:r>
              <a:rPr lang="fr-FR" sz="3200" dirty="0" smtClean="0"/>
              <a:t> </a:t>
            </a:r>
            <a:r>
              <a:rPr lang="fr-FR" sz="3200" dirty="0" err="1"/>
              <a:t>permitem</a:t>
            </a:r>
            <a:r>
              <a:rPr lang="fr-FR" sz="3200" dirty="0"/>
              <a:t> </a:t>
            </a:r>
            <a:r>
              <a:rPr lang="fr-FR" sz="3200" dirty="0" err="1"/>
              <a:t>resolver</a:t>
            </a:r>
            <a:r>
              <a:rPr lang="fr-FR" sz="3200" dirty="0"/>
              <a:t> </a:t>
            </a:r>
            <a:r>
              <a:rPr lang="fr-FR" sz="3200" dirty="0" err="1"/>
              <a:t>problemas</a:t>
            </a:r>
            <a:r>
              <a:rPr lang="fr-FR" sz="3200" dirty="0"/>
              <a:t> </a:t>
            </a:r>
            <a:r>
              <a:rPr lang="fr-FR" sz="3200" dirty="0" err="1"/>
              <a:t>técnicos</a:t>
            </a:r>
            <a:r>
              <a:rPr lang="fr-FR" sz="3200" dirty="0"/>
              <a:t> </a:t>
            </a:r>
            <a:r>
              <a:rPr lang="fr-FR" sz="3200" dirty="0" err="1"/>
              <a:t>medianamente</a:t>
            </a:r>
            <a:r>
              <a:rPr lang="fr-FR" sz="3200" dirty="0"/>
              <a:t> </a:t>
            </a:r>
            <a:r>
              <a:rPr lang="fr-FR" sz="3200" dirty="0" err="1"/>
              <a:t>complexos</a:t>
            </a:r>
            <a:endParaRPr lang="fr-FR" sz="3200" dirty="0" smtClean="0"/>
          </a:p>
          <a:p>
            <a:pPr>
              <a:spcAft>
                <a:spcPts val="1200"/>
              </a:spcAft>
              <a:buFont typeface="Wingdings" charset="2"/>
              <a:buChar char="v"/>
            </a:pPr>
            <a:r>
              <a:rPr lang="fr-FR" sz="3200" dirty="0" smtClean="0"/>
              <a:t> </a:t>
            </a:r>
            <a:r>
              <a:rPr lang="fr-FR" sz="3200" dirty="0" err="1" smtClean="0"/>
              <a:t>Não</a:t>
            </a:r>
            <a:r>
              <a:rPr lang="fr-FR" sz="3200" dirty="0" smtClean="0"/>
              <a:t> </a:t>
            </a:r>
            <a:r>
              <a:rPr lang="fr-FR" sz="3200" dirty="0" err="1"/>
              <a:t>necessitem</a:t>
            </a:r>
            <a:r>
              <a:rPr lang="fr-FR" sz="3200" dirty="0"/>
              <a:t> da </a:t>
            </a:r>
            <a:r>
              <a:rPr lang="fr-FR" sz="3200" dirty="0" err="1"/>
              <a:t>aquisição</a:t>
            </a:r>
            <a:r>
              <a:rPr lang="fr-FR" sz="3200" dirty="0"/>
              <a:t> nem da </a:t>
            </a:r>
            <a:r>
              <a:rPr lang="fr-FR" sz="3200" dirty="0" err="1"/>
              <a:t>utilização</a:t>
            </a:r>
            <a:r>
              <a:rPr lang="fr-FR" sz="3200" dirty="0"/>
              <a:t> de </a:t>
            </a:r>
            <a:r>
              <a:rPr lang="fr-FR" sz="3200" dirty="0" err="1"/>
              <a:t>nenhum</a:t>
            </a:r>
            <a:r>
              <a:rPr lang="fr-FR" sz="3200" dirty="0"/>
              <a:t> </a:t>
            </a:r>
            <a:r>
              <a:rPr lang="fr-FR" sz="3200" dirty="0" err="1"/>
              <a:t>equipamento</a:t>
            </a:r>
            <a:r>
              <a:rPr lang="fr-FR" sz="3200" dirty="0"/>
              <a:t> ou </a:t>
            </a:r>
            <a:r>
              <a:rPr lang="fr-FR" sz="3200" dirty="0" err="1"/>
              <a:t>material</a:t>
            </a:r>
            <a:r>
              <a:rPr lang="fr-FR" sz="3200" dirty="0"/>
              <a:t> </a:t>
            </a:r>
            <a:r>
              <a:rPr lang="fr-FR" sz="3200" dirty="0" err="1"/>
              <a:t>sofisticados</a:t>
            </a:r>
            <a:r>
              <a:rPr lang="fr-FR" sz="3200" dirty="0"/>
              <a:t> e </a:t>
            </a:r>
            <a:r>
              <a:rPr lang="fr-FR" sz="3200" dirty="0" err="1" smtClean="0"/>
              <a:t>caros</a:t>
            </a:r>
            <a:endParaRPr lang="fr-FR" sz="3200" dirty="0" smtClean="0"/>
          </a:p>
          <a:p>
            <a:pPr>
              <a:spcAft>
                <a:spcPts val="1200"/>
              </a:spcAft>
              <a:buFont typeface="Wingdings" charset="2"/>
              <a:buChar char="v"/>
            </a:pPr>
            <a:r>
              <a:rPr lang="fr-FR" sz="3200" dirty="0" smtClean="0"/>
              <a:t> Os </a:t>
            </a:r>
            <a:r>
              <a:rPr lang="fr-FR" sz="3200" dirty="0" err="1"/>
              <a:t>conceitos</a:t>
            </a:r>
            <a:r>
              <a:rPr lang="fr-FR" sz="3200" dirty="0"/>
              <a:t> </a:t>
            </a:r>
            <a:r>
              <a:rPr lang="fr-FR" sz="3200" dirty="0" err="1"/>
              <a:t>destas</a:t>
            </a:r>
            <a:r>
              <a:rPr lang="fr-FR" sz="3200" dirty="0"/>
              <a:t> patentes </a:t>
            </a:r>
            <a:r>
              <a:rPr lang="fr-FR" sz="3200" dirty="0" err="1"/>
              <a:t>podem</a:t>
            </a:r>
            <a:r>
              <a:rPr lang="fr-FR" sz="3200" dirty="0"/>
              <a:t> </a:t>
            </a:r>
            <a:r>
              <a:rPr lang="fr-FR" sz="3200" dirty="0" err="1"/>
              <a:t>ser</a:t>
            </a:r>
            <a:r>
              <a:rPr lang="fr-FR" sz="3200" dirty="0"/>
              <a:t> </a:t>
            </a:r>
            <a:r>
              <a:rPr lang="fr-FR" sz="3200" dirty="0" err="1"/>
              <a:t>facilmente</a:t>
            </a:r>
            <a:r>
              <a:rPr lang="fr-FR" sz="3200" dirty="0"/>
              <a:t> </a:t>
            </a:r>
            <a:r>
              <a:rPr lang="fr-FR" sz="3200" dirty="0" err="1"/>
              <a:t>recuperados</a:t>
            </a:r>
            <a:r>
              <a:rPr lang="fr-FR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1568638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7333" y="465667"/>
            <a:ext cx="777522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t-PT" sz="3200" dirty="0" smtClean="0"/>
              <a:t>Naturalmente, não se pode esquivar o princípio fundamental do ROI (Retorno sobre o investimento)</a:t>
            </a:r>
          </a:p>
          <a:p>
            <a:pPr>
              <a:spcAft>
                <a:spcPts val="1200"/>
              </a:spcAft>
            </a:pPr>
            <a:r>
              <a:rPr lang="pt-PT" sz="3200" dirty="0" smtClean="0"/>
              <a:t>As </a:t>
            </a:r>
            <a:r>
              <a:rPr lang="pt-PT" sz="3200" i="1" dirty="0" smtClean="0"/>
              <a:t>royalties</a:t>
            </a:r>
            <a:r>
              <a:rPr lang="pt-PT" sz="3200" dirty="0" smtClean="0"/>
              <a:t> concretizam a contrapartida financeira</a:t>
            </a:r>
          </a:p>
          <a:p>
            <a:pPr>
              <a:spcAft>
                <a:spcPts val="1200"/>
              </a:spcAft>
            </a:pPr>
            <a:r>
              <a:rPr lang="pt-PT" sz="3200" dirty="0" smtClean="0"/>
              <a:t>Por exemplo, se uma universidade for autora de uma inovação, as </a:t>
            </a:r>
            <a:r>
              <a:rPr lang="pt-PT" sz="3200" i="1" dirty="0" smtClean="0"/>
              <a:t>royalties</a:t>
            </a:r>
            <a:r>
              <a:rPr lang="pt-PT" sz="3200" dirty="0" smtClean="0"/>
              <a:t> correspondem ao ROI durante alguns anos 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4229166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873" y="5275197"/>
            <a:ext cx="788590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r>
              <a:rPr lang="pt-PT" sz="2800" dirty="0" smtClean="0"/>
              <a:t>Índia é tipicamente um país que pratica essa filosofia da </a:t>
            </a:r>
            <a:r>
              <a:rPr lang="pt-PT" sz="2800" i="1" dirty="0" smtClean="0"/>
              <a:t>inovação frugal</a:t>
            </a:r>
            <a:r>
              <a:rPr lang="pt-PT" sz="2800" dirty="0" smtClean="0"/>
              <a:t>.</a:t>
            </a:r>
            <a:endParaRPr lang="pt-PT" sz="2800" dirty="0"/>
          </a:p>
        </p:txBody>
      </p:sp>
      <p:pic>
        <p:nvPicPr>
          <p:cNvPr id="3" name="Image 2" descr="Capture d’écran 2016-06-19 à 20.55.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73" y="1806222"/>
            <a:ext cx="4815417" cy="299931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67874" y="409222"/>
            <a:ext cx="82386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Os países depositantes dessas patentes não são partidários incondicionais da rentabilidade</a:t>
            </a: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011333" y="2497667"/>
            <a:ext cx="23424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Hackaton</a:t>
            </a:r>
            <a:r>
              <a:rPr lang="fr-FR" sz="2400" dirty="0" smtClean="0"/>
              <a:t> Dacca Bangladesh, 2014</a:t>
            </a:r>
          </a:p>
          <a:p>
            <a:r>
              <a:rPr lang="fr-FR" sz="1600" dirty="0" smtClean="0"/>
              <a:t>http://techshohor.com/news/26038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8305379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1555" y="451556"/>
            <a:ext cx="730955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/>
              <a:t>Tomemos o exemplo de uma patente indiana depositada pela </a:t>
            </a:r>
            <a:r>
              <a:rPr lang="pt-PT" sz="3200" i="1" dirty="0" err="1" smtClean="0"/>
              <a:t>Defence</a:t>
            </a:r>
            <a:r>
              <a:rPr lang="pt-PT" sz="3200" i="1" dirty="0" smtClean="0"/>
              <a:t> </a:t>
            </a:r>
            <a:r>
              <a:rPr lang="pt-PT" sz="3200" i="1" dirty="0" err="1" smtClean="0"/>
              <a:t>Research</a:t>
            </a:r>
            <a:r>
              <a:rPr lang="pt-PT" sz="3200" i="1" dirty="0" smtClean="0"/>
              <a:t> </a:t>
            </a:r>
            <a:r>
              <a:rPr lang="pt-PT" sz="3200" i="1" dirty="0" err="1" smtClean="0"/>
              <a:t>and</a:t>
            </a:r>
            <a:r>
              <a:rPr lang="pt-PT" sz="3200" i="1" dirty="0" smtClean="0"/>
              <a:t> </a:t>
            </a:r>
            <a:r>
              <a:rPr lang="pt-PT" sz="3200" i="1" dirty="0" err="1" smtClean="0"/>
              <a:t>Development</a:t>
            </a:r>
            <a:r>
              <a:rPr lang="pt-PT" sz="3200" i="1" dirty="0" smtClean="0"/>
              <a:t> </a:t>
            </a:r>
            <a:r>
              <a:rPr lang="pt-PT" sz="3200" i="1" dirty="0" err="1" smtClean="0"/>
              <a:t>Organisation</a:t>
            </a:r>
            <a:r>
              <a:rPr lang="pt-PT" sz="3200" i="1" dirty="0" smtClean="0"/>
              <a:t> </a:t>
            </a:r>
            <a:r>
              <a:rPr lang="pt-PT" sz="3200" dirty="0" smtClean="0"/>
              <a:t>(</a:t>
            </a:r>
            <a:r>
              <a:rPr lang="pt-PT" sz="3200" dirty="0" err="1" smtClean="0"/>
              <a:t>New</a:t>
            </a:r>
            <a:r>
              <a:rPr lang="pt-PT" sz="3200" dirty="0" smtClean="0"/>
              <a:t> </a:t>
            </a:r>
            <a:r>
              <a:rPr lang="pt-PT" sz="3200" dirty="0" err="1" smtClean="0"/>
              <a:t>Delhi</a:t>
            </a:r>
            <a:r>
              <a:rPr lang="pt-PT" sz="3200" dirty="0" smtClean="0"/>
              <a:t>)</a:t>
            </a:r>
          </a:p>
          <a:p>
            <a:endParaRPr lang="pt-PT" sz="3200" dirty="0" smtClean="0"/>
          </a:p>
          <a:p>
            <a:r>
              <a:rPr lang="pt-PT" sz="3200" dirty="0" smtClean="0"/>
              <a:t>Trata-se aqui dum </a:t>
            </a:r>
            <a:r>
              <a:rPr lang="pt-PT" sz="3200" i="1" dirty="0" smtClean="0"/>
              <a:t>Aparelho de tratamento para degradação de dejecto humano 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8697843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7222" y="558805"/>
            <a:ext cx="74365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dirty="0" smtClean="0"/>
              <a:t>Vemos primeiro a versão original indiana</a:t>
            </a:r>
            <a:endParaRPr lang="pt-PT" sz="28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8222"/>
            <a:ext cx="9144000" cy="538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79458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7333" y="207544"/>
            <a:ext cx="72672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/>
              <a:t>Na página seguinte: o texto integral da Descrição da invenção (excerto)</a:t>
            </a:r>
            <a:endParaRPr lang="pt-PT" sz="3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69818"/>
            <a:ext cx="9144000" cy="248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21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767" y="260521"/>
            <a:ext cx="859654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/>
              <a:t>E agora a </a:t>
            </a:r>
            <a:r>
              <a:rPr lang="fr-FR" sz="2800" dirty="0" err="1"/>
              <a:t>primeira</a:t>
            </a:r>
            <a:r>
              <a:rPr lang="fr-FR" sz="2800" dirty="0"/>
              <a:t> </a:t>
            </a:r>
            <a:r>
              <a:rPr lang="fr-FR" sz="2800" dirty="0" err="1"/>
              <a:t>página</a:t>
            </a:r>
            <a:r>
              <a:rPr lang="fr-FR" sz="2800" dirty="0"/>
              <a:t> da </a:t>
            </a:r>
            <a:r>
              <a:rPr lang="fr-FR" sz="2800" dirty="0" err="1"/>
              <a:t>versão</a:t>
            </a:r>
            <a:r>
              <a:rPr lang="fr-FR" sz="2800" dirty="0"/>
              <a:t> </a:t>
            </a:r>
            <a:r>
              <a:rPr lang="fr-FR" sz="2800" dirty="0" err="1"/>
              <a:t>brasileira</a:t>
            </a:r>
            <a:r>
              <a:rPr lang="fr-FR" sz="2800" dirty="0"/>
              <a:t>, </a:t>
            </a:r>
            <a:r>
              <a:rPr lang="fr-FR" sz="2800" dirty="0" err="1"/>
              <a:t>componente</a:t>
            </a:r>
            <a:r>
              <a:rPr lang="fr-FR" sz="2800" dirty="0"/>
              <a:t> do </a:t>
            </a:r>
            <a:r>
              <a:rPr lang="fr-FR" sz="2800" i="1" dirty="0"/>
              <a:t>cluster</a:t>
            </a:r>
            <a:r>
              <a:rPr lang="fr-FR" sz="2800" dirty="0"/>
              <a:t> </a:t>
            </a:r>
            <a:r>
              <a:rPr lang="fr-FR" sz="2800" dirty="0" err="1"/>
              <a:t>mundial</a:t>
            </a:r>
            <a:r>
              <a:rPr lang="fr-FR" sz="2800" dirty="0"/>
              <a:t> </a:t>
            </a:r>
            <a:r>
              <a:rPr lang="fr-FR" sz="2800" dirty="0" err="1"/>
              <a:t>subsequente</a:t>
            </a:r>
            <a:r>
              <a:rPr lang="fr-FR" sz="2800" dirty="0"/>
              <a:t> (Patente PCT/WO</a:t>
            </a:r>
            <a:r>
              <a:rPr lang="fr-FR" sz="2800" dirty="0" smtClean="0"/>
              <a:t>)</a:t>
            </a:r>
          </a:p>
          <a:p>
            <a:endParaRPr lang="fr-FR" sz="3200" dirty="0"/>
          </a:p>
          <a:p>
            <a:pPr marL="457200" indent="-457200">
              <a:buFont typeface="Arial"/>
              <a:buChar char="•"/>
            </a:pPr>
            <a:r>
              <a:rPr lang="fr-FR" sz="2800" dirty="0" err="1" smtClean="0"/>
              <a:t>Vemos</a:t>
            </a:r>
            <a:r>
              <a:rPr lang="fr-FR" sz="2800" dirty="0" smtClean="0"/>
              <a:t> </a:t>
            </a:r>
            <a:r>
              <a:rPr lang="fr-FR" sz="2800" dirty="0"/>
              <a:t>o </a:t>
            </a:r>
            <a:r>
              <a:rPr lang="fr-FR" sz="2800" i="1" dirty="0" err="1"/>
              <a:t>Resumo</a:t>
            </a:r>
            <a:r>
              <a:rPr lang="fr-FR" sz="2800" dirty="0"/>
              <a:t> e </a:t>
            </a:r>
            <a:r>
              <a:rPr lang="fr-FR" sz="2800" dirty="0" err="1"/>
              <a:t>um</a:t>
            </a:r>
            <a:r>
              <a:rPr lang="fr-FR" sz="2800" dirty="0"/>
              <a:t> </a:t>
            </a:r>
            <a:r>
              <a:rPr lang="fr-FR" sz="2800" i="1" dirty="0" err="1"/>
              <a:t>desenho</a:t>
            </a:r>
            <a:r>
              <a:rPr lang="fr-FR" sz="2800" i="1" dirty="0"/>
              <a:t> </a:t>
            </a:r>
            <a:r>
              <a:rPr lang="fr-FR" sz="2800" i="1" dirty="0" err="1"/>
              <a:t>significativo</a:t>
            </a:r>
            <a:r>
              <a:rPr lang="fr-FR" sz="2800" i="1" dirty="0"/>
              <a:t> </a:t>
            </a:r>
            <a:r>
              <a:rPr lang="fr-FR" sz="2800" dirty="0" err="1"/>
              <a:t>selecionado</a:t>
            </a:r>
            <a:r>
              <a:rPr lang="fr-FR" sz="2800" dirty="0"/>
              <a:t> </a:t>
            </a:r>
            <a:r>
              <a:rPr lang="fr-FR" sz="2800" dirty="0" err="1"/>
              <a:t>pelo</a:t>
            </a:r>
            <a:r>
              <a:rPr lang="fr-FR" sz="2800" dirty="0"/>
              <a:t> </a:t>
            </a:r>
            <a:r>
              <a:rPr lang="fr-FR" sz="2800" dirty="0" err="1"/>
              <a:t>depositante</a:t>
            </a:r>
            <a:r>
              <a:rPr lang="fr-FR" sz="2800" dirty="0"/>
              <a:t> para </a:t>
            </a:r>
            <a:r>
              <a:rPr lang="fr-FR" sz="2800" dirty="0" err="1"/>
              <a:t>ilustrar</a:t>
            </a:r>
            <a:r>
              <a:rPr lang="fr-FR" sz="2800" dirty="0"/>
              <a:t> </a:t>
            </a:r>
            <a:r>
              <a:rPr lang="fr-FR" sz="2800" dirty="0" err="1"/>
              <a:t>esta</a:t>
            </a:r>
            <a:r>
              <a:rPr lang="fr-FR" sz="2800" dirty="0"/>
              <a:t> patente (dois </a:t>
            </a:r>
            <a:r>
              <a:rPr lang="fr-FR" sz="2800" dirty="0" err="1"/>
              <a:t>outros</a:t>
            </a:r>
            <a:r>
              <a:rPr lang="fr-FR" sz="2800" dirty="0"/>
              <a:t> </a:t>
            </a:r>
            <a:r>
              <a:rPr lang="fr-FR" sz="2800" dirty="0" err="1"/>
              <a:t>são</a:t>
            </a:r>
            <a:r>
              <a:rPr lang="fr-FR" sz="2800" dirty="0"/>
              <a:t> </a:t>
            </a:r>
            <a:r>
              <a:rPr lang="fr-FR" sz="2800" dirty="0" err="1"/>
              <a:t>visíveis</a:t>
            </a:r>
            <a:r>
              <a:rPr lang="fr-FR" sz="2800" dirty="0"/>
              <a:t> </a:t>
            </a:r>
            <a:r>
              <a:rPr lang="fr-FR" sz="2800" dirty="0" err="1"/>
              <a:t>ao</a:t>
            </a:r>
            <a:r>
              <a:rPr lang="fr-FR" sz="2800" dirty="0"/>
              <a:t> </a:t>
            </a:r>
            <a:r>
              <a:rPr lang="fr-FR" sz="2800" dirty="0" err="1"/>
              <a:t>fim</a:t>
            </a:r>
            <a:r>
              <a:rPr lang="fr-FR" sz="2800" dirty="0"/>
              <a:t> do texto </a:t>
            </a:r>
            <a:r>
              <a:rPr lang="fr-FR" sz="2800" dirty="0" err="1"/>
              <a:t>integral</a:t>
            </a:r>
            <a:r>
              <a:rPr lang="fr-FR" sz="2800" dirty="0" smtClean="0"/>
              <a:t>)</a:t>
            </a:r>
          </a:p>
          <a:p>
            <a:endParaRPr lang="fr-FR" sz="3200" dirty="0"/>
          </a:p>
          <a:p>
            <a:pPr marL="457200" indent="-457200">
              <a:buFont typeface="Arial"/>
              <a:buChar char="•"/>
            </a:pPr>
            <a:r>
              <a:rPr lang="fr-FR" sz="2800" dirty="0"/>
              <a:t>O </a:t>
            </a:r>
            <a:r>
              <a:rPr lang="fr-FR" sz="2800" dirty="0" err="1"/>
              <a:t>código</a:t>
            </a:r>
            <a:r>
              <a:rPr lang="fr-FR" sz="2800" dirty="0"/>
              <a:t> de </a:t>
            </a:r>
            <a:r>
              <a:rPr lang="fr-FR" sz="2800" i="1" dirty="0" err="1"/>
              <a:t>classificação</a:t>
            </a:r>
            <a:r>
              <a:rPr lang="fr-FR" sz="2800" i="1" dirty="0"/>
              <a:t> </a:t>
            </a:r>
            <a:r>
              <a:rPr lang="fr-FR" sz="2800" i="1" dirty="0" err="1"/>
              <a:t>internacional</a:t>
            </a:r>
            <a:r>
              <a:rPr lang="fr-FR" sz="2800" i="1" dirty="0"/>
              <a:t> </a:t>
            </a:r>
            <a:r>
              <a:rPr lang="fr-FR" sz="2800" dirty="0" err="1"/>
              <a:t>atribuído</a:t>
            </a:r>
            <a:r>
              <a:rPr lang="fr-FR" sz="2800" dirty="0"/>
              <a:t> à </a:t>
            </a:r>
            <a:r>
              <a:rPr lang="fr-FR" sz="2800" dirty="0" err="1"/>
              <a:t>esta</a:t>
            </a:r>
            <a:r>
              <a:rPr lang="fr-FR" sz="2800" dirty="0"/>
              <a:t> patente </a:t>
            </a:r>
            <a:r>
              <a:rPr lang="fr-FR" sz="2800" dirty="0" err="1"/>
              <a:t>é</a:t>
            </a:r>
            <a:r>
              <a:rPr lang="fr-FR" sz="2800" dirty="0"/>
              <a:t> : B01D 21/00 = </a:t>
            </a:r>
            <a:r>
              <a:rPr lang="fr-FR" sz="2800" dirty="0" smtClean="0"/>
              <a:t>« </a:t>
            </a:r>
            <a:r>
              <a:rPr lang="fr-FR" sz="2800" dirty="0" err="1" smtClean="0"/>
              <a:t>Separation</a:t>
            </a:r>
            <a:r>
              <a:rPr lang="fr-FR" sz="2800" dirty="0" smtClean="0"/>
              <a:t> </a:t>
            </a:r>
            <a:r>
              <a:rPr lang="fr-FR" sz="2800" dirty="0"/>
              <a:t>of </a:t>
            </a:r>
            <a:r>
              <a:rPr lang="fr-FR" sz="2800" dirty="0" err="1"/>
              <a:t>suspended</a:t>
            </a:r>
            <a:r>
              <a:rPr lang="fr-FR" sz="2800" dirty="0"/>
              <a:t> </a:t>
            </a:r>
            <a:r>
              <a:rPr lang="fr-FR" sz="2800" dirty="0" err="1"/>
              <a:t>solid</a:t>
            </a:r>
            <a:r>
              <a:rPr lang="fr-FR" sz="2800" dirty="0"/>
              <a:t> </a:t>
            </a:r>
            <a:r>
              <a:rPr lang="fr-FR" sz="2800" dirty="0" err="1"/>
              <a:t>particles</a:t>
            </a:r>
            <a:r>
              <a:rPr lang="fr-FR" sz="2800" dirty="0"/>
              <a:t> </a:t>
            </a:r>
            <a:r>
              <a:rPr lang="fr-FR" sz="2800" dirty="0" err="1"/>
              <a:t>from</a:t>
            </a:r>
            <a:r>
              <a:rPr lang="fr-FR" sz="2800" dirty="0"/>
              <a:t> </a:t>
            </a:r>
            <a:r>
              <a:rPr lang="fr-FR" sz="2800" dirty="0" err="1"/>
              <a:t>liquids</a:t>
            </a:r>
            <a:r>
              <a:rPr lang="fr-FR" sz="2800" dirty="0"/>
              <a:t> by </a:t>
            </a:r>
            <a:r>
              <a:rPr lang="fr-FR" sz="2800" dirty="0" err="1" smtClean="0"/>
              <a:t>sedimentation</a:t>
            </a:r>
            <a:r>
              <a:rPr lang="fr-FR" sz="2800" dirty="0" smtClean="0"/>
              <a:t> »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5984235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0"/>
            <a:ext cx="677721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465318" y="4168329"/>
            <a:ext cx="5283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 descrição completa e composta por</a:t>
            </a:r>
            <a:br>
              <a:rPr lang="pt-PT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pt-PT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11 páginas 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40833307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556" y="465667"/>
            <a:ext cx="85795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/>
              <a:t>O registo das patentes europeias indica que esta patente </a:t>
            </a:r>
            <a:r>
              <a:rPr lang="pt-PT" sz="3200" dirty="0" err="1" smtClean="0"/>
              <a:t>è</a:t>
            </a:r>
            <a:r>
              <a:rPr lang="pt-PT" sz="3200" dirty="0" smtClean="0"/>
              <a:t> caducada em 32 países da Comunidade europeia das Patentes.</a:t>
            </a:r>
            <a:endParaRPr lang="pt-PT" sz="3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1889"/>
            <a:ext cx="9144000" cy="77512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3781778"/>
            <a:ext cx="79445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“Despatch of communication that the application is deemed to be withdrawn, reason : filing fee / search fee not paid in time 17.03.2009”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884438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9491" y="988811"/>
            <a:ext cx="53728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/>
              <a:t>Os principais canais da informação científica :</a:t>
            </a:r>
            <a:endParaRPr lang="fr-FR" sz="3200" dirty="0"/>
          </a:p>
          <a:p>
            <a:pPr marL="285750" lvl="0" indent="-285750">
              <a:buFont typeface="Arial"/>
              <a:buChar char="•"/>
            </a:pPr>
            <a:r>
              <a:rPr lang="pt-PT" sz="3200" dirty="0"/>
              <a:t>artigos de pesquisa</a:t>
            </a:r>
            <a:endParaRPr lang="fr-FR" sz="3200" dirty="0"/>
          </a:p>
          <a:p>
            <a:pPr marL="285750" lvl="0" indent="-285750">
              <a:buFont typeface="Arial"/>
              <a:buChar char="•"/>
            </a:pPr>
            <a:r>
              <a:rPr lang="pt-PT" sz="3200" dirty="0" err="1"/>
              <a:t>proceedings</a:t>
            </a:r>
            <a:endParaRPr lang="fr-FR" sz="3200" dirty="0"/>
          </a:p>
          <a:p>
            <a:pPr marL="285750" lvl="0" indent="-285750">
              <a:buFont typeface="Arial"/>
              <a:buChar char="•"/>
            </a:pPr>
            <a:r>
              <a:rPr lang="pt-PT" sz="3200" dirty="0"/>
              <a:t>teses de doutoramento</a:t>
            </a:r>
            <a:endParaRPr lang="fr-FR" sz="3200" dirty="0"/>
          </a:p>
          <a:p>
            <a:pPr marL="285750" lvl="0" indent="-285750">
              <a:buFont typeface="Arial"/>
              <a:buChar char="•"/>
            </a:pPr>
            <a:r>
              <a:rPr lang="pt-PT" sz="3200" dirty="0"/>
              <a:t>posters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6138938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3565" y="304847"/>
            <a:ext cx="83082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dirty="0" smtClean="0"/>
              <a:t>Mas está sempre em vigor nos países seguintes : Austrália, África do Sul, Estados Unidos, China e Brasil.</a:t>
            </a:r>
          </a:p>
          <a:p>
            <a:r>
              <a:rPr lang="pt-PT" sz="2800" dirty="0" smtClean="0"/>
              <a:t>Indicação do pagamento da taxa de prorrogação em Brasil (01/10/2015 -&gt; Outubro 2016): </a:t>
            </a:r>
            <a:endParaRPr lang="pt-PT" sz="28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794000"/>
            <a:ext cx="70104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21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8000" y="239889"/>
            <a:ext cx="8636000" cy="6001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/>
              <a:t>Naturalmente o conceito incluído na patente é protegido contra uma utilização </a:t>
            </a:r>
            <a:r>
              <a:rPr lang="pt-PT" sz="3200" b="1" u="sng" dirty="0" smtClean="0"/>
              <a:t>em escala industrial</a:t>
            </a:r>
          </a:p>
          <a:p>
            <a:r>
              <a:rPr lang="pt-PT" sz="3200" dirty="0" smtClean="0">
                <a:solidFill>
                  <a:schemeClr val="accent2"/>
                </a:solidFill>
              </a:rPr>
              <a:t>Mas pode </a:t>
            </a:r>
            <a:r>
              <a:rPr lang="pt-PT" sz="3200" b="1" u="sng" dirty="0" smtClean="0">
                <a:solidFill>
                  <a:schemeClr val="accent2"/>
                </a:solidFill>
              </a:rPr>
              <a:t>inspirar indivíduos para conceber processos simples</a:t>
            </a:r>
            <a:r>
              <a:rPr lang="pt-PT" sz="3200" dirty="0" smtClean="0">
                <a:solidFill>
                  <a:schemeClr val="accent2"/>
                </a:solidFill>
              </a:rPr>
              <a:t>: </a:t>
            </a:r>
          </a:p>
          <a:p>
            <a:pPr>
              <a:buFont typeface="Wingdings" charset="2"/>
              <a:buChar char="ü"/>
            </a:pPr>
            <a:r>
              <a:rPr lang="pt-PT" sz="3200" dirty="0" smtClean="0"/>
              <a:t>num ambiente que não é de negócios ou empresarial</a:t>
            </a:r>
          </a:p>
          <a:p>
            <a:pPr>
              <a:buFont typeface="Wingdings" charset="2"/>
              <a:buChar char="ü"/>
            </a:pPr>
            <a:r>
              <a:rPr lang="pt-PT" sz="3200" dirty="0" smtClean="0"/>
              <a:t>que podem se limitar à um uso sem fins lucrativos</a:t>
            </a:r>
          </a:p>
          <a:p>
            <a:pPr>
              <a:buFont typeface="Wingdings" charset="2"/>
              <a:buChar char="ü"/>
            </a:pPr>
            <a:r>
              <a:rPr lang="pt-PT" sz="3200" dirty="0" smtClean="0"/>
              <a:t>que servem objectivos humanitários</a:t>
            </a:r>
          </a:p>
          <a:p>
            <a:pPr>
              <a:buFont typeface="Wingdings" charset="2"/>
              <a:buChar char="ü"/>
            </a:pPr>
            <a:r>
              <a:rPr lang="pt-PT" sz="3200" dirty="0" smtClean="0"/>
              <a:t>que podem se realizar sem meios onerosos ou excessivamente sofisticados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27868163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7444" y="451556"/>
            <a:ext cx="81421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b="1" dirty="0" smtClean="0"/>
              <a:t>Modelo de utilidade</a:t>
            </a:r>
          </a:p>
          <a:p>
            <a:r>
              <a:rPr lang="pt-PT" sz="3200" u="sng" dirty="0" smtClean="0"/>
              <a:t> </a:t>
            </a:r>
            <a:endParaRPr lang="fr-FR" sz="3200" dirty="0" smtClean="0"/>
          </a:p>
          <a:p>
            <a:r>
              <a:rPr lang="pt-PT" sz="3200" dirty="0" smtClean="0"/>
              <a:t>Modalidade </a:t>
            </a:r>
            <a:r>
              <a:rPr lang="pt-PT" sz="3200" dirty="0"/>
              <a:t>de inovação que não implica uma </a:t>
            </a:r>
            <a:r>
              <a:rPr lang="pt-PT" sz="3200" i="1" dirty="0"/>
              <a:t>atividade</a:t>
            </a:r>
            <a:r>
              <a:rPr lang="pt-PT" sz="3200" dirty="0"/>
              <a:t> </a:t>
            </a:r>
            <a:r>
              <a:rPr lang="pt-PT" sz="3200" i="1" dirty="0"/>
              <a:t>inventiva</a:t>
            </a:r>
            <a:r>
              <a:rPr lang="pt-PT" sz="3200" dirty="0"/>
              <a:t> de alta intensidade</a:t>
            </a:r>
            <a:endParaRPr lang="fr-FR" sz="3200" dirty="0" smtClean="0"/>
          </a:p>
          <a:p>
            <a:endParaRPr lang="pt-PT" sz="3200" dirty="0" smtClean="0"/>
          </a:p>
          <a:p>
            <a:r>
              <a:rPr lang="pt-PT" sz="3200" dirty="0" smtClean="0"/>
              <a:t>Consiste </a:t>
            </a:r>
            <a:r>
              <a:rPr lang="pt-PT" sz="3200" dirty="0"/>
              <a:t>geralmente na </a:t>
            </a:r>
            <a:r>
              <a:rPr lang="pt-PT" sz="3200" i="1" dirty="0"/>
              <a:t>melhoria significativa</a:t>
            </a:r>
            <a:r>
              <a:rPr lang="pt-PT" sz="3200" dirty="0"/>
              <a:t> duma inovação existente.  </a:t>
            </a:r>
            <a:endParaRPr lang="fr-FR" sz="3200" dirty="0"/>
          </a:p>
          <a:p>
            <a:r>
              <a:rPr lang="pt-PT" sz="3200" dirty="0"/>
              <a:t>« A protecção das invenções por modelo de utilidade, desonerando o requerente do pagamento do ato administrativo do exame dos requisitos de concessão... /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8816635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2667" y="1128889"/>
            <a:ext cx="80856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/>
              <a:t>/ ...torna-se por esta via mais barata do que a alternativa da protecção das invenções por patente</a:t>
            </a:r>
            <a:br>
              <a:rPr lang="pt-PT" sz="3200" dirty="0" smtClean="0"/>
            </a:br>
            <a:r>
              <a:rPr lang="pt-PT" sz="3200" dirty="0" smtClean="0"/>
              <a:t>e consequentemente é uma forma de protecção mais acessível para qualquer interessado. Trata-se porém de um direito mais fraco. »</a:t>
            </a:r>
          </a:p>
          <a:p>
            <a:r>
              <a:rPr lang="pt-PT" sz="3200" dirty="0" smtClean="0"/>
              <a:t>(</a:t>
            </a:r>
            <a:r>
              <a:rPr lang="pt-PT" sz="3200" u="sng" dirty="0" smtClean="0">
                <a:hlinkClick r:id="rId2"/>
              </a:rPr>
              <a:t>http://www.tecminho.uminho.pt</a:t>
            </a:r>
            <a:r>
              <a:rPr lang="pt-PT" sz="3200" u="sng" dirty="0" smtClean="0"/>
              <a:t> </a:t>
            </a:r>
            <a:r>
              <a:rPr lang="pt-PT" sz="3200" dirty="0" smtClean="0"/>
              <a:t> ) 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42876407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3063" y="295899"/>
            <a:ext cx="8580259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/>
              <a:t>Um </a:t>
            </a:r>
            <a:r>
              <a:rPr lang="pt-PT" sz="3200" i="1" dirty="0" smtClean="0"/>
              <a:t>Modelo</a:t>
            </a:r>
            <a:r>
              <a:rPr lang="pt-PT" sz="3200" dirty="0" smtClean="0"/>
              <a:t> chinês :</a:t>
            </a:r>
          </a:p>
          <a:p>
            <a:r>
              <a:rPr lang="pt-PT" sz="3200" dirty="0" smtClean="0"/>
              <a:t>O símbolo </a:t>
            </a:r>
            <a:r>
              <a:rPr lang="pt-PT" sz="3200" b="1" dirty="0" smtClean="0"/>
              <a:t>(U) </a:t>
            </a:r>
            <a:r>
              <a:rPr lang="pt-PT" sz="3200" dirty="0" smtClean="0"/>
              <a:t>em seguida do numero significa “Utilidade”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t-PT" sz="3200" dirty="0" smtClean="0"/>
              <a:t>“Máquina de produção de água potável móvel integrada com uma membrana de ultra-filtração.”</a:t>
            </a:r>
            <a:endParaRPr lang="pt-PT" sz="3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3867"/>
            <a:ext cx="9144000" cy="176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7100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22107" y="223923"/>
            <a:ext cx="695506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dirty="0" smtClean="0"/>
              <a:t>Excerto da página </a:t>
            </a:r>
            <a:r>
              <a:rPr lang="fr-FR" sz="3200" i="1" dirty="0" smtClean="0"/>
              <a:t>Google </a:t>
            </a:r>
            <a:r>
              <a:rPr lang="fr-FR" sz="3200" i="1" dirty="0"/>
              <a:t>Translate </a:t>
            </a:r>
            <a:endParaRPr lang="fr-FR" sz="3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0111"/>
            <a:ext cx="9144000" cy="551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9977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3939117"/>
            <a:ext cx="8102600" cy="14351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04333" y="1217061"/>
            <a:ext cx="70132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/>
              <a:t>A rubrica “Legal </a:t>
            </a:r>
            <a:r>
              <a:rPr lang="pt-PT" sz="3200" dirty="0" err="1" smtClean="0"/>
              <a:t>events</a:t>
            </a:r>
            <a:r>
              <a:rPr lang="pt-PT" sz="3200" dirty="0" smtClean="0"/>
              <a:t>” indica que a patente já não esta entrada na fase do exame europeu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7998327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66676"/>
            <a:ext cx="7747000" cy="5401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smtClean="0"/>
              <a:t>Os códigos da classificação cooperativa internacional são :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GB" sz="3200" dirty="0" smtClean="0"/>
              <a:t> C02F9/005 = Portable or detachable small-scale multistage treatment devices, e.g. point of use or laboratory water purification systems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GB" sz="3200" dirty="0" smtClean="0"/>
              <a:t> C02F1/444 = Treatment of water, waste water, or sewage ; by </a:t>
            </a:r>
            <a:r>
              <a:rPr lang="en-GB" sz="3200" dirty="0" err="1" smtClean="0"/>
              <a:t>ultrafiltration</a:t>
            </a:r>
            <a:r>
              <a:rPr lang="en-GB" sz="3200" dirty="0" smtClean="0"/>
              <a:t> or microfiltration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GB" sz="3200" dirty="0" smtClean="0"/>
              <a:t> C02F1/78 = </a:t>
            </a:r>
            <a:r>
              <a:rPr lang="en-GB" sz="3200" i="1" dirty="0" smtClean="0"/>
              <a:t>idem supra</a:t>
            </a:r>
            <a:r>
              <a:rPr lang="en-GB" sz="3200" dirty="0" smtClean="0"/>
              <a:t> with ozone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126780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0" y="0"/>
            <a:ext cx="5450305" cy="6858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303808" y="464052"/>
            <a:ext cx="4395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Visualização</a:t>
            </a:r>
            <a:r>
              <a:rPr lang="fr-FR" dirty="0"/>
              <a:t> dos 18 </a:t>
            </a:r>
            <a:r>
              <a:rPr lang="fr-FR" dirty="0" err="1"/>
              <a:t>desenhos</a:t>
            </a:r>
            <a:r>
              <a:rPr lang="fr-FR" dirty="0"/>
              <a:t> </a:t>
            </a:r>
            <a:r>
              <a:rPr lang="fr-FR" dirty="0" err="1"/>
              <a:t>relacionados</a:t>
            </a:r>
            <a:r>
              <a:rPr lang="fr-FR" dirty="0"/>
              <a:t> </a:t>
            </a:r>
            <a:r>
              <a:rPr lang="fr-FR" dirty="0" err="1"/>
              <a:t>com</a:t>
            </a:r>
            <a:r>
              <a:rPr lang="fr-FR" dirty="0"/>
              <a:t> a parte </a:t>
            </a:r>
            <a:r>
              <a:rPr lang="fr-FR" dirty="0" err="1"/>
              <a:t>descritiva</a:t>
            </a:r>
            <a:r>
              <a:rPr lang="fr-FR" dirty="0"/>
              <a:t> </a:t>
            </a:r>
            <a:r>
              <a:rPr lang="fr-FR" dirty="0" err="1"/>
              <a:t>desta</a:t>
            </a:r>
            <a:r>
              <a:rPr lang="fr-FR" dirty="0"/>
              <a:t> patente:</a:t>
            </a:r>
          </a:p>
        </p:txBody>
      </p:sp>
    </p:spTree>
    <p:extLst>
      <p:ext uri="{BB962C8B-B14F-4D97-AF65-F5344CB8AC3E}">
        <p14:creationId xmlns:p14="http://schemas.microsoft.com/office/powerpoint/2010/main" val="3019997141"/>
      </p:ext>
    </p:extLst>
  </p:cSld>
  <p:clrMapOvr>
    <a:masterClrMapping/>
  </p:clrMapOvr>
  <p:transition xmlns:p14="http://schemas.microsoft.com/office/powerpoint/2010/main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0"/>
            <a:ext cx="7762804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5800" y="386456"/>
            <a:ext cx="7145867" cy="224676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sz="2800" dirty="0" err="1">
                <a:solidFill>
                  <a:srgbClr val="000090"/>
                </a:solidFill>
              </a:rPr>
              <a:t>Exemplo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duma</a:t>
            </a:r>
            <a:r>
              <a:rPr lang="fr-FR" sz="2800" dirty="0">
                <a:solidFill>
                  <a:srgbClr val="000090"/>
                </a:solidFill>
              </a:rPr>
              <a:t> patente </a:t>
            </a:r>
            <a:r>
              <a:rPr lang="fr-FR" sz="2800" dirty="0" err="1">
                <a:solidFill>
                  <a:srgbClr val="000090"/>
                </a:solidFill>
              </a:rPr>
              <a:t>indiana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com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um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aspecto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sanitário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típico</a:t>
            </a:r>
            <a:endParaRPr lang="fr-FR" sz="2800" dirty="0" smtClean="0">
              <a:solidFill>
                <a:srgbClr val="000090"/>
              </a:solidFill>
            </a:endParaRPr>
          </a:p>
          <a:p>
            <a:r>
              <a:rPr lang="fr-FR" sz="2800" dirty="0" smtClean="0">
                <a:solidFill>
                  <a:srgbClr val="000090"/>
                </a:solidFill>
              </a:rPr>
              <a:t>« Um </a:t>
            </a:r>
            <a:r>
              <a:rPr lang="fr-FR" sz="2800" dirty="0" err="1">
                <a:solidFill>
                  <a:srgbClr val="000090"/>
                </a:solidFill>
              </a:rPr>
              <a:t>método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químico</a:t>
            </a:r>
            <a:r>
              <a:rPr lang="fr-FR" sz="2800" dirty="0">
                <a:solidFill>
                  <a:srgbClr val="000090"/>
                </a:solidFill>
              </a:rPr>
              <a:t>,  </a:t>
            </a:r>
            <a:r>
              <a:rPr lang="fr-FR" sz="2800" dirty="0" err="1">
                <a:solidFill>
                  <a:srgbClr val="000090"/>
                </a:solidFill>
              </a:rPr>
              <a:t>rápido</a:t>
            </a:r>
            <a:r>
              <a:rPr lang="fr-FR" sz="2800" dirty="0">
                <a:solidFill>
                  <a:srgbClr val="000090"/>
                </a:solidFill>
              </a:rPr>
              <a:t> e </a:t>
            </a:r>
            <a:r>
              <a:rPr lang="fr-FR" sz="2800" dirty="0" err="1">
                <a:solidFill>
                  <a:srgbClr val="000090"/>
                </a:solidFill>
              </a:rPr>
              <a:t>barato</a:t>
            </a:r>
            <a:r>
              <a:rPr lang="fr-FR" sz="2800" dirty="0">
                <a:solidFill>
                  <a:srgbClr val="000090"/>
                </a:solidFill>
              </a:rPr>
              <a:t> para </a:t>
            </a:r>
            <a:r>
              <a:rPr lang="fr-FR" sz="2800" dirty="0" err="1">
                <a:solidFill>
                  <a:srgbClr val="000090"/>
                </a:solidFill>
              </a:rPr>
              <a:t>testar</a:t>
            </a:r>
            <a:r>
              <a:rPr lang="fr-FR" sz="2800" dirty="0">
                <a:solidFill>
                  <a:srgbClr val="000090"/>
                </a:solidFill>
              </a:rPr>
              <a:t> o </a:t>
            </a:r>
            <a:r>
              <a:rPr lang="fr-FR" sz="2800" dirty="0" err="1">
                <a:solidFill>
                  <a:srgbClr val="000090"/>
                </a:solidFill>
              </a:rPr>
              <a:t>tipo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sanguíneo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com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sz="2800" dirty="0" err="1">
                <a:solidFill>
                  <a:srgbClr val="000090"/>
                </a:solidFill>
              </a:rPr>
              <a:t>um</a:t>
            </a:r>
            <a:r>
              <a:rPr lang="fr-FR" sz="2800" dirty="0">
                <a:solidFill>
                  <a:srgbClr val="000090"/>
                </a:solidFill>
              </a:rPr>
              <a:t> kit </a:t>
            </a:r>
            <a:r>
              <a:rPr lang="fr-FR" sz="2800" dirty="0" err="1" smtClean="0">
                <a:solidFill>
                  <a:srgbClr val="000090"/>
                </a:solidFill>
              </a:rPr>
              <a:t>adaptado</a:t>
            </a:r>
            <a:r>
              <a:rPr lang="fr-FR" sz="2800" dirty="0" smtClean="0">
                <a:solidFill>
                  <a:srgbClr val="000090"/>
                </a:solidFill>
              </a:rPr>
              <a:t> » </a:t>
            </a:r>
            <a:endParaRPr lang="fr-FR" sz="2800" dirty="0">
              <a:solidFill>
                <a:srgbClr val="00009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649620" y="5964574"/>
            <a:ext cx="21820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for non-request of examination. </a:t>
            </a:r>
            <a:endParaRPr lang="fr-FR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503307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8823" y="134130"/>
            <a:ext cx="6823416" cy="5293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/>
              <a:t>Estes 4 tipos de canais têm uma característica comum :</a:t>
            </a:r>
            <a:endParaRPr lang="fr-FR" sz="3200" dirty="0"/>
          </a:p>
          <a:p>
            <a:pPr marL="285750" lvl="0" indent="-285750">
              <a:buFont typeface="Arial"/>
              <a:buChar char="•"/>
            </a:pPr>
            <a:r>
              <a:rPr lang="pt-PT" sz="3200" dirty="0"/>
              <a:t>são todos </a:t>
            </a:r>
            <a:r>
              <a:rPr lang="pt-PT" sz="3200" i="1" dirty="0"/>
              <a:t>Académicos</a:t>
            </a:r>
            <a:endParaRPr lang="fr-FR" sz="3200" dirty="0"/>
          </a:p>
          <a:p>
            <a:r>
              <a:rPr lang="pt-PT" sz="3200" dirty="0"/>
              <a:t>e algumas vezes:</a:t>
            </a:r>
            <a:endParaRPr lang="fr-FR" sz="3200" dirty="0"/>
          </a:p>
          <a:p>
            <a:pPr marL="285750" lvl="0" indent="-285750">
              <a:buFont typeface="Arial"/>
              <a:buChar char="•"/>
            </a:pPr>
            <a:r>
              <a:rPr lang="pt-PT" sz="3200" dirty="0"/>
              <a:t>difíceis de acesso (</a:t>
            </a:r>
            <a:r>
              <a:rPr lang="pt-PT" sz="3200" dirty="0" smtClean="0"/>
              <a:t>material- </a:t>
            </a:r>
            <a:r>
              <a:rPr lang="pt-PT" sz="3200" dirty="0"/>
              <a:t>e intelectualmente)</a:t>
            </a:r>
            <a:endParaRPr lang="fr-FR" sz="3200" dirty="0"/>
          </a:p>
          <a:p>
            <a:pPr marL="285750" lvl="0" indent="-285750">
              <a:buFont typeface="Arial"/>
              <a:buChar char="•"/>
            </a:pPr>
            <a:r>
              <a:rPr lang="pt-PT" sz="3200" dirty="0"/>
              <a:t>mais ou menos caros (o fenómeno do </a:t>
            </a:r>
            <a:r>
              <a:rPr lang="pt-PT" sz="3200" i="1" dirty="0"/>
              <a:t>Open Access</a:t>
            </a:r>
            <a:r>
              <a:rPr lang="pt-PT" sz="3200" dirty="0"/>
              <a:t> dos artigos não é universal)</a:t>
            </a:r>
            <a:endParaRPr lang="fr-FR" sz="3200" dirty="0"/>
          </a:p>
          <a:p>
            <a:r>
              <a:rPr lang="pt-PT" sz="3200" dirty="0"/>
              <a:t> </a:t>
            </a:r>
            <a:endParaRPr lang="fr-FR" sz="32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518711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130"/>
            <a:ext cx="9144000" cy="319737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222429" y="1112770"/>
            <a:ext cx="529957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800" dirty="0" err="1">
                <a:solidFill>
                  <a:srgbClr val="000090"/>
                </a:solidFill>
              </a:rPr>
              <a:t>Excertos</a:t>
            </a:r>
            <a:r>
              <a:rPr lang="fr-FR" sz="2800" dirty="0">
                <a:solidFill>
                  <a:srgbClr val="000090"/>
                </a:solidFill>
              </a:rPr>
              <a:t> da parte </a:t>
            </a:r>
            <a:r>
              <a:rPr lang="fr-FR" sz="2800" dirty="0" err="1">
                <a:solidFill>
                  <a:srgbClr val="000090"/>
                </a:solidFill>
              </a:rPr>
              <a:t>descritiva</a:t>
            </a:r>
            <a:r>
              <a:rPr lang="fr-FR" sz="2800" dirty="0">
                <a:solidFill>
                  <a:srgbClr val="000090"/>
                </a:solidFill>
              </a:rPr>
              <a:t> </a:t>
            </a:r>
            <a:r>
              <a:rPr lang="fr-FR" dirty="0"/>
              <a:t>: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32254"/>
            <a:ext cx="9144000" cy="3197372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 flipV="1">
            <a:off x="4070332" y="2580782"/>
            <a:ext cx="4713444" cy="81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154673" y="2995986"/>
            <a:ext cx="18235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750193"/>
      </p:ext>
    </p:extLst>
  </p:cSld>
  <p:clrMapOvr>
    <a:masterClrMapping/>
  </p:clrMapOvr>
  <p:transition xmlns:p14="http://schemas.microsoft.com/office/powerpoint/2010/main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232065"/>
            <a:ext cx="59407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/>
              <a:t>Excerto das 7 Reivindicações: aqui n</a:t>
            </a:r>
            <a:r>
              <a:rPr lang="pt-PT" sz="3200" dirty="0" err="1"/>
              <a:t>°</a:t>
            </a:r>
            <a:r>
              <a:rPr lang="pt-PT" sz="3200" dirty="0"/>
              <a:t> 1 e 2  </a:t>
            </a:r>
            <a:endParaRPr lang="fr-FR" sz="3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4333"/>
            <a:ext cx="9144000" cy="408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310875"/>
      </p:ext>
    </p:extLst>
  </p:cSld>
  <p:clrMapOvr>
    <a:masterClrMapping/>
  </p:clrMapOvr>
  <p:transition xmlns:p14="http://schemas.microsoft.com/office/powerpoint/2010/main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0"/>
            <a:ext cx="7241664" cy="6858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310647" y="1603830"/>
            <a:ext cx="41924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Desenho associado </a:t>
            </a:r>
            <a:r>
              <a:rPr lang="fr-FR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à </a:t>
            </a:r>
            <a:r>
              <a:rPr lang="fr-FR" sz="28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patente</a:t>
            </a:r>
            <a:endParaRPr lang="fr-FR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941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u="sng" dirty="0" smtClean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</a:rPr>
              <a:t>Conclusão</a:t>
            </a:r>
            <a:r>
              <a:rPr lang="fr-FR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fr-FR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fr-FR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b="1" dirty="0" smtClean="0">
                <a:latin typeface="Times New Roman"/>
                <a:ea typeface="Times New Roman"/>
                <a:cs typeface="Times New Roman"/>
              </a:rPr>
              <a:t>Este tipo de demonstração não ilustra uma pesquisa de anterioridade clássica i.e. “defensiva”</a:t>
            </a:r>
          </a:p>
          <a:p>
            <a:r>
              <a:rPr lang="pt-PT" b="1" dirty="0" smtClean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</a:rPr>
              <a:t>Inversamente, inscreve-se num quadro dinâmico de ciência aberta e de progresso social</a:t>
            </a:r>
          </a:p>
          <a:p>
            <a:r>
              <a:rPr lang="pt-PT" b="1" dirty="0" smtClean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</a:rPr>
              <a:t>Os conceitos podem ser partilhados, usando por exemplo o Web 2.0</a:t>
            </a:r>
          </a:p>
          <a:p>
            <a:r>
              <a:rPr lang="pt-PT" b="1" dirty="0" smtClean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</a:rPr>
              <a:t>Numa perspectiva positiva e não </a:t>
            </a:r>
            <a:r>
              <a:rPr lang="pt-PT" b="1" dirty="0" err="1" smtClean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</a:rPr>
              <a:t>protecionista</a:t>
            </a:r>
            <a:r>
              <a:rPr lang="pt-PT" b="1" dirty="0" smtClean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pt-PT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0627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1006" y="453558"/>
            <a:ext cx="61569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Symbol" charset="0"/>
              <a:buChar char=""/>
            </a:pPr>
            <a:r>
              <a:rPr lang="pt-PT" sz="3200" dirty="0" smtClean="0"/>
              <a:t> A </a:t>
            </a:r>
            <a:r>
              <a:rPr lang="pt-PT" sz="3200" dirty="0"/>
              <a:t>publicação académica não é o principal vetor da </a:t>
            </a:r>
            <a:r>
              <a:rPr lang="pt-PT" sz="3200" i="1" dirty="0"/>
              <a:t>informação técnica</a:t>
            </a:r>
            <a:r>
              <a:rPr lang="pt-PT" sz="3200" dirty="0" smtClean="0"/>
              <a:t>.</a:t>
            </a:r>
          </a:p>
          <a:p>
            <a:pPr marL="285750" indent="-285750"/>
            <a:endParaRPr lang="pt-PT" sz="3200" dirty="0" smtClean="0"/>
          </a:p>
          <a:p>
            <a:pPr marL="285750" indent="-285750">
              <a:buFont typeface="Symbol" charset="0"/>
              <a:buChar char=""/>
            </a:pPr>
            <a:r>
              <a:rPr lang="pt-PT" sz="3200" dirty="0" smtClean="0"/>
              <a:t> Não </a:t>
            </a:r>
            <a:r>
              <a:rPr lang="pt-PT" sz="3200" dirty="0"/>
              <a:t>é tipo de documento preferencialmente consultado pelos engenheiros</a:t>
            </a:r>
          </a:p>
        </p:txBody>
      </p:sp>
    </p:spTree>
    <p:extLst>
      <p:ext uri="{BB962C8B-B14F-4D97-AF65-F5344CB8AC3E}">
        <p14:creationId xmlns:p14="http://schemas.microsoft.com/office/powerpoint/2010/main" val="39201337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05556" y="493889"/>
            <a:ext cx="6152444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/>
              <a:t>Inversamente, a patente é um documento </a:t>
            </a:r>
            <a:r>
              <a:rPr lang="pt-PT" sz="3200" dirty="0" smtClean="0"/>
              <a:t>:</a:t>
            </a:r>
          </a:p>
          <a:p>
            <a:endParaRPr lang="fr-FR" sz="3200" dirty="0" smtClean="0"/>
          </a:p>
          <a:p>
            <a:pPr lvl="0">
              <a:spcAft>
                <a:spcPts val="600"/>
              </a:spcAft>
              <a:buFont typeface="Wingdings" charset="2"/>
              <a:buChar char="Ø"/>
            </a:pPr>
            <a:r>
              <a:rPr lang="pt-PT" sz="3200" dirty="0"/>
              <a:t>totalmente livre de acesso</a:t>
            </a:r>
            <a:endParaRPr lang="fr-FR" sz="3200" dirty="0"/>
          </a:p>
          <a:p>
            <a:pPr lvl="0">
              <a:spcAft>
                <a:spcPts val="600"/>
              </a:spcAft>
              <a:buFont typeface="Wingdings" charset="2"/>
              <a:buChar char="Ø"/>
            </a:pPr>
            <a:r>
              <a:rPr lang="pt-PT" sz="3200" dirty="0"/>
              <a:t>essencialmente </a:t>
            </a:r>
            <a:r>
              <a:rPr lang="pt-PT" sz="3200" i="1" dirty="0"/>
              <a:t>técnico</a:t>
            </a:r>
            <a:endParaRPr lang="fr-FR" sz="3200" dirty="0"/>
          </a:p>
          <a:p>
            <a:pPr lvl="0">
              <a:spcAft>
                <a:spcPts val="600"/>
              </a:spcAft>
              <a:buFont typeface="Wingdings" charset="2"/>
              <a:buChar char="Ø"/>
            </a:pPr>
            <a:r>
              <a:rPr lang="pt-PT" sz="3200" dirty="0"/>
              <a:t>muito concreto</a:t>
            </a:r>
            <a:endParaRPr lang="fr-FR" sz="3200" dirty="0"/>
          </a:p>
          <a:p>
            <a:pPr lvl="0">
              <a:spcAft>
                <a:spcPts val="600"/>
              </a:spcAft>
              <a:buFont typeface="Wingdings" charset="2"/>
              <a:buChar char="Ø"/>
            </a:pPr>
            <a:r>
              <a:rPr lang="pt-PT" sz="3200" dirty="0"/>
              <a:t>sintético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4785911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7556" y="423333"/>
            <a:ext cx="8777111" cy="5324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3200" dirty="0"/>
              <a:t> O </a:t>
            </a:r>
            <a:r>
              <a:rPr lang="fr-FR" sz="3200" dirty="0" err="1"/>
              <a:t>registro</a:t>
            </a:r>
            <a:r>
              <a:rPr lang="fr-FR" sz="3200" dirty="0"/>
              <a:t> de </a:t>
            </a:r>
            <a:r>
              <a:rPr lang="fr-FR" sz="3200" dirty="0" err="1"/>
              <a:t>algumas</a:t>
            </a:r>
            <a:r>
              <a:rPr lang="fr-FR" sz="3200" dirty="0"/>
              <a:t> patentes </a:t>
            </a:r>
            <a:r>
              <a:rPr lang="fr-FR" sz="3200" dirty="0" err="1"/>
              <a:t>pode</a:t>
            </a:r>
            <a:r>
              <a:rPr lang="fr-FR" sz="3200" dirty="0"/>
              <a:t> </a:t>
            </a:r>
            <a:r>
              <a:rPr lang="fr-FR" sz="3200" dirty="0" err="1"/>
              <a:t>ser</a:t>
            </a:r>
            <a:r>
              <a:rPr lang="fr-FR" sz="3200" dirty="0"/>
              <a:t> </a:t>
            </a:r>
            <a:r>
              <a:rPr lang="fr-FR" sz="3200" dirty="0" err="1"/>
              <a:t>altamente</a:t>
            </a:r>
            <a:r>
              <a:rPr lang="fr-FR" sz="3200" dirty="0"/>
              <a:t> </a:t>
            </a:r>
            <a:r>
              <a:rPr lang="fr-FR" sz="3200" dirty="0" err="1" smtClean="0"/>
              <a:t>complexo</a:t>
            </a:r>
            <a:endParaRPr lang="fr-FR" sz="3200" dirty="0" smtClean="0"/>
          </a:p>
          <a:p>
            <a:pPr>
              <a:spcAft>
                <a:spcPts val="600"/>
              </a:spcAft>
            </a:pPr>
            <a:endParaRPr lang="fr-FR" sz="3200" dirty="0" smtClean="0"/>
          </a:p>
          <a:p>
            <a:pPr>
              <a:spcAft>
                <a:spcPts val="600"/>
              </a:spcAft>
            </a:pPr>
            <a:r>
              <a:rPr lang="fr-FR" sz="3200" dirty="0" err="1"/>
              <a:t>Exemplos</a:t>
            </a:r>
            <a:r>
              <a:rPr lang="fr-FR" sz="3200" dirty="0"/>
              <a:t> :</a:t>
            </a:r>
            <a:endParaRPr lang="fr-FR" sz="3200" dirty="0" smtClean="0"/>
          </a:p>
          <a:p>
            <a:pPr>
              <a:spcAft>
                <a:spcPts val="600"/>
              </a:spcAft>
              <a:buFont typeface="Wingdings" charset="2"/>
              <a:buChar char="Ø"/>
            </a:pPr>
            <a:r>
              <a:rPr lang="fr-FR" sz="3200" i="1" dirty="0" smtClean="0"/>
              <a:t> </a:t>
            </a:r>
            <a:r>
              <a:rPr lang="fr-FR" sz="3200" i="1" dirty="0" err="1" smtClean="0"/>
              <a:t>Tomografia</a:t>
            </a:r>
            <a:r>
              <a:rPr lang="fr-FR" sz="3200" i="1" dirty="0" smtClean="0"/>
              <a:t> </a:t>
            </a:r>
            <a:r>
              <a:rPr lang="fr-FR" sz="3200" i="1" dirty="0"/>
              <a:t>de Sonda </a:t>
            </a:r>
            <a:r>
              <a:rPr lang="fr-FR" sz="3200" i="1" dirty="0" err="1"/>
              <a:t>Atómica</a:t>
            </a:r>
            <a:r>
              <a:rPr lang="fr-FR" sz="3200" i="1" dirty="0"/>
              <a:t> </a:t>
            </a:r>
            <a:r>
              <a:rPr lang="fr-FR" sz="3200" i="1" dirty="0" err="1"/>
              <a:t>com</a:t>
            </a:r>
            <a:r>
              <a:rPr lang="fr-FR" sz="3200" i="1" dirty="0"/>
              <a:t> </a:t>
            </a:r>
            <a:r>
              <a:rPr lang="fr-FR" sz="3200" i="1" dirty="0" err="1"/>
              <a:t>um</a:t>
            </a:r>
            <a:r>
              <a:rPr lang="fr-FR" sz="3200" i="1" dirty="0"/>
              <a:t> </a:t>
            </a:r>
            <a:r>
              <a:rPr lang="fr-FR" sz="3200" i="1" dirty="0" err="1"/>
              <a:t>gerador</a:t>
            </a:r>
            <a:r>
              <a:rPr lang="fr-FR" sz="3200" i="1" dirty="0"/>
              <a:t> </a:t>
            </a:r>
            <a:r>
              <a:rPr lang="fr-FR" sz="3200" i="1" dirty="0" err="1"/>
              <a:t>electro-óptico</a:t>
            </a:r>
            <a:r>
              <a:rPr lang="fr-FR" sz="3200" i="1" dirty="0"/>
              <a:t> de </a:t>
            </a:r>
            <a:r>
              <a:rPr lang="fr-FR" sz="3200" i="1" dirty="0" err="1"/>
              <a:t>impulsos</a:t>
            </a:r>
            <a:r>
              <a:rPr lang="fr-FR" sz="3200" i="1" dirty="0"/>
              <a:t> </a:t>
            </a:r>
            <a:r>
              <a:rPr lang="fr-FR" sz="3200" i="1" dirty="0" err="1"/>
              <a:t>elétricos</a:t>
            </a:r>
            <a:r>
              <a:rPr lang="fr-FR" sz="3200" i="1" dirty="0"/>
              <a:t> de </a:t>
            </a:r>
            <a:r>
              <a:rPr lang="fr-FR" sz="3200" i="1" dirty="0" err="1"/>
              <a:t>alta</a:t>
            </a:r>
            <a:r>
              <a:rPr lang="fr-FR" sz="3200" i="1" dirty="0"/>
              <a:t> </a:t>
            </a:r>
            <a:r>
              <a:rPr lang="fr-FR" sz="3200" i="1" dirty="0" err="1"/>
              <a:t>tensão</a:t>
            </a:r>
            <a:r>
              <a:rPr lang="fr-FR" sz="3200" i="1" dirty="0"/>
              <a:t> </a:t>
            </a:r>
            <a:r>
              <a:rPr lang="fr-FR" sz="3200" dirty="0"/>
              <a:t>(WO2010057721)</a:t>
            </a:r>
            <a:endParaRPr lang="fr-FR" sz="3200" dirty="0" smtClean="0"/>
          </a:p>
          <a:p>
            <a:pPr>
              <a:spcAft>
                <a:spcPts val="600"/>
              </a:spcAft>
              <a:buFont typeface="Wingdings" charset="2"/>
              <a:buChar char="Ø"/>
            </a:pPr>
            <a:r>
              <a:rPr lang="fr-FR" sz="3200" i="1" dirty="0" smtClean="0"/>
              <a:t> </a:t>
            </a:r>
            <a:r>
              <a:rPr lang="fr-FR" sz="3200" i="1" dirty="0" err="1" smtClean="0"/>
              <a:t>Vetores</a:t>
            </a:r>
            <a:r>
              <a:rPr lang="fr-FR" sz="3200" i="1" dirty="0" smtClean="0"/>
              <a:t> </a:t>
            </a:r>
            <a:r>
              <a:rPr lang="fr-FR" sz="3200" i="1" dirty="0" err="1"/>
              <a:t>adenovirais</a:t>
            </a:r>
            <a:r>
              <a:rPr lang="fr-FR" sz="3200" i="1" dirty="0"/>
              <a:t> que </a:t>
            </a:r>
            <a:r>
              <a:rPr lang="fr-FR" sz="3200" i="1" dirty="0" err="1"/>
              <a:t>expressam</a:t>
            </a:r>
            <a:r>
              <a:rPr lang="fr-FR" sz="3200" i="1" dirty="0"/>
              <a:t> interleucina-12 de </a:t>
            </a:r>
            <a:r>
              <a:rPr lang="fr-FR" sz="3200" i="1" dirty="0" err="1"/>
              <a:t>cadeia</a:t>
            </a:r>
            <a:r>
              <a:rPr lang="fr-FR" sz="3200" i="1" dirty="0"/>
              <a:t> </a:t>
            </a:r>
            <a:r>
              <a:rPr lang="fr-FR" sz="3200" i="1" dirty="0" err="1"/>
              <a:t>única</a:t>
            </a:r>
            <a:r>
              <a:rPr lang="fr-FR" sz="3200" i="1" dirty="0"/>
              <a:t> e </a:t>
            </a:r>
            <a:r>
              <a:rPr lang="fr-FR" sz="3200" i="1" dirty="0" err="1"/>
              <a:t>ligando</a:t>
            </a:r>
            <a:r>
              <a:rPr lang="fr-FR" sz="3200" i="1" dirty="0"/>
              <a:t> 4-1bb </a:t>
            </a:r>
            <a:r>
              <a:rPr lang="fr-FR" sz="3200" dirty="0"/>
              <a:t>(PT1556411)</a:t>
            </a:r>
          </a:p>
        </p:txBody>
      </p:sp>
    </p:spTree>
    <p:extLst>
      <p:ext uri="{BB962C8B-B14F-4D97-AF65-F5344CB8AC3E}">
        <p14:creationId xmlns:p14="http://schemas.microsoft.com/office/powerpoint/2010/main" val="164967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0778" y="479778"/>
            <a:ext cx="62935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/>
              <a:t>Estes </a:t>
            </a:r>
            <a:r>
              <a:rPr lang="fr-FR" sz="3200" dirty="0" err="1"/>
              <a:t>exemplos</a:t>
            </a:r>
            <a:r>
              <a:rPr lang="fr-FR" sz="3200" dirty="0"/>
              <a:t> </a:t>
            </a:r>
            <a:r>
              <a:rPr lang="fr-FR" sz="3200" dirty="0" err="1"/>
              <a:t>são</a:t>
            </a:r>
            <a:r>
              <a:rPr lang="fr-FR" sz="3200" dirty="0"/>
              <a:t> </a:t>
            </a:r>
            <a:r>
              <a:rPr lang="fr-FR" sz="3200" dirty="0" err="1"/>
              <a:t>típicos</a:t>
            </a:r>
            <a:r>
              <a:rPr lang="fr-FR" sz="3200" dirty="0"/>
              <a:t> do </a:t>
            </a:r>
            <a:r>
              <a:rPr lang="fr-FR" sz="3200" dirty="0" err="1"/>
              <a:t>desenvolvimento</a:t>
            </a:r>
            <a:r>
              <a:rPr lang="fr-FR" sz="3200" dirty="0"/>
              <a:t> dos </a:t>
            </a:r>
            <a:r>
              <a:rPr lang="fr-FR" sz="3200" dirty="0" err="1"/>
              <a:t>países</a:t>
            </a:r>
            <a:r>
              <a:rPr lang="fr-FR" sz="3200" dirty="0"/>
              <a:t> </a:t>
            </a:r>
            <a:r>
              <a:rPr lang="fr-FR" sz="3200" dirty="0" err="1"/>
              <a:t>denominados</a:t>
            </a:r>
            <a:r>
              <a:rPr lang="fr-FR" sz="3200" dirty="0"/>
              <a:t> “</a:t>
            </a:r>
            <a:r>
              <a:rPr lang="fr-FR" sz="3200" dirty="0" err="1"/>
              <a:t>ricos</a:t>
            </a:r>
            <a:r>
              <a:rPr lang="fr-FR" sz="3200" dirty="0" smtClean="0"/>
              <a:t>”</a:t>
            </a:r>
          </a:p>
          <a:p>
            <a:endParaRPr lang="fr-FR" sz="3200" dirty="0" smtClean="0"/>
          </a:p>
          <a:p>
            <a:r>
              <a:rPr lang="fr-FR" sz="3200" dirty="0" err="1"/>
              <a:t>Vendem</a:t>
            </a:r>
            <a:r>
              <a:rPr lang="fr-FR" sz="3200" dirty="0"/>
              <a:t> </a:t>
            </a:r>
            <a:r>
              <a:rPr lang="fr-FR" sz="3200" dirty="0" err="1"/>
              <a:t>estas</a:t>
            </a:r>
            <a:r>
              <a:rPr lang="fr-FR" sz="3200" dirty="0"/>
              <a:t> </a:t>
            </a:r>
            <a:r>
              <a:rPr lang="fr-FR" sz="3200" dirty="0" err="1"/>
              <a:t>inovações</a:t>
            </a:r>
            <a:r>
              <a:rPr lang="fr-FR" sz="3200" dirty="0"/>
              <a:t> </a:t>
            </a:r>
            <a:r>
              <a:rPr lang="fr-FR" sz="3200" dirty="0" err="1"/>
              <a:t>aos</a:t>
            </a:r>
            <a:r>
              <a:rPr lang="fr-FR" sz="3200" dirty="0"/>
              <a:t> </a:t>
            </a:r>
            <a:r>
              <a:rPr lang="fr-FR" sz="3200" dirty="0" err="1"/>
              <a:t>países</a:t>
            </a:r>
            <a:r>
              <a:rPr lang="fr-FR" sz="3200" dirty="0"/>
              <a:t> </a:t>
            </a:r>
            <a:r>
              <a:rPr lang="fr-FR" sz="3200" dirty="0" err="1"/>
              <a:t>supostos</a:t>
            </a:r>
            <a:r>
              <a:rPr lang="fr-FR" sz="3200" dirty="0"/>
              <a:t> “</a:t>
            </a:r>
            <a:r>
              <a:rPr lang="fr-FR" sz="3200" dirty="0" err="1"/>
              <a:t>pobres</a:t>
            </a:r>
            <a:r>
              <a:rPr lang="fr-FR" sz="3200" dirty="0"/>
              <a:t>” </a:t>
            </a:r>
            <a:r>
              <a:rPr lang="fr-FR" sz="3200" dirty="0" err="1"/>
              <a:t>como</a:t>
            </a:r>
            <a:r>
              <a:rPr lang="fr-FR" sz="3200" dirty="0"/>
              <a:t> a China, a </a:t>
            </a:r>
            <a:r>
              <a:rPr lang="fr-FR" sz="3200" dirty="0" err="1"/>
              <a:t>Índia</a:t>
            </a:r>
            <a:r>
              <a:rPr lang="fr-FR" sz="3200" dirty="0"/>
              <a:t>..</a:t>
            </a:r>
            <a:r>
              <a:rPr lang="fr-FR" sz="3200" dirty="0" smtClean="0"/>
              <a:t>.</a:t>
            </a:r>
          </a:p>
          <a:p>
            <a:endParaRPr lang="fr-FR" sz="3200" dirty="0" smtClean="0"/>
          </a:p>
          <a:p>
            <a:r>
              <a:rPr lang="fr-FR" sz="3200" dirty="0" err="1"/>
              <a:t>é</a:t>
            </a:r>
            <a:r>
              <a:rPr lang="fr-FR" sz="3200" dirty="0"/>
              <a:t>  </a:t>
            </a:r>
            <a:r>
              <a:rPr lang="fr-FR" sz="3200" dirty="0" err="1"/>
              <a:t>um</a:t>
            </a:r>
            <a:r>
              <a:rPr lang="fr-FR" sz="3200" dirty="0"/>
              <a:t> </a:t>
            </a:r>
            <a:r>
              <a:rPr lang="fr-FR" sz="3200" i="1" dirty="0" err="1"/>
              <a:t>sistema</a:t>
            </a:r>
            <a:r>
              <a:rPr lang="fr-FR" sz="3200" i="1" dirty="0"/>
              <a:t> Top/</a:t>
            </a:r>
            <a:r>
              <a:rPr lang="fr-FR" sz="3200" i="1" dirty="0" err="1"/>
              <a:t>Bottom</a:t>
            </a: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val="829382057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0889" y="254000"/>
            <a:ext cx="8763000" cy="5478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-FR" sz="3200" dirty="0" err="1"/>
              <a:t>Outro</a:t>
            </a:r>
            <a:r>
              <a:rPr lang="fr-FR" sz="3200" dirty="0"/>
              <a:t> </a:t>
            </a:r>
            <a:r>
              <a:rPr lang="fr-FR" sz="3200" dirty="0" err="1"/>
              <a:t>sistema</a:t>
            </a:r>
            <a:r>
              <a:rPr lang="fr-FR" sz="3200" dirty="0"/>
              <a:t> </a:t>
            </a:r>
            <a:r>
              <a:rPr lang="fr-FR" sz="3200" dirty="0" err="1"/>
              <a:t>simétrico</a:t>
            </a:r>
            <a:r>
              <a:rPr lang="fr-FR" sz="3200" dirty="0"/>
              <a:t> : </a:t>
            </a:r>
            <a:r>
              <a:rPr lang="fr-FR" sz="3200" i="1" dirty="0"/>
              <a:t>Frugal innovation</a:t>
            </a:r>
            <a:r>
              <a:rPr lang="fr-FR" sz="3200" dirty="0"/>
              <a:t> alias </a:t>
            </a:r>
            <a:r>
              <a:rPr lang="fr-FR" sz="3200" i="1" dirty="0"/>
              <a:t>Reversal innovation</a:t>
            </a:r>
          </a:p>
          <a:p>
            <a:pPr>
              <a:spcAft>
                <a:spcPts val="1200"/>
              </a:spcAft>
            </a:pPr>
            <a:r>
              <a:rPr lang="fr-FR" sz="3200" dirty="0" err="1"/>
              <a:t>Tanto</a:t>
            </a:r>
            <a:r>
              <a:rPr lang="fr-FR" sz="3200" dirty="0"/>
              <a:t> </a:t>
            </a:r>
            <a:r>
              <a:rPr lang="fr-FR" sz="3200" dirty="0" err="1"/>
              <a:t>como</a:t>
            </a:r>
            <a:r>
              <a:rPr lang="fr-FR" sz="3200" dirty="0"/>
              <a:t> </a:t>
            </a:r>
            <a:r>
              <a:rPr lang="fr-FR" sz="3200" i="1" dirty="0"/>
              <a:t>Copyright </a:t>
            </a:r>
            <a:r>
              <a:rPr lang="fr-FR" sz="3200" dirty="0"/>
              <a:t>e</a:t>
            </a:r>
            <a:r>
              <a:rPr lang="fr-FR" sz="3200" i="1" dirty="0"/>
              <a:t> </a:t>
            </a:r>
            <a:r>
              <a:rPr lang="fr-FR" sz="3200" i="1" dirty="0" err="1"/>
              <a:t>Copyleft</a:t>
            </a:r>
            <a:r>
              <a:rPr lang="fr-FR" sz="3200" i="1" dirty="0" smtClean="0"/>
              <a:t> </a:t>
            </a:r>
            <a:br>
              <a:rPr lang="fr-FR" sz="3200" i="1" dirty="0" smtClean="0"/>
            </a:br>
            <a:r>
              <a:rPr lang="fr-FR" sz="3200" i="1" dirty="0" smtClean="0"/>
              <a:t>Cf</a:t>
            </a:r>
            <a:r>
              <a:rPr lang="fr-FR" sz="3200" i="1" dirty="0"/>
              <a:t>. </a:t>
            </a:r>
            <a:r>
              <a:rPr lang="fr-FR" sz="3200" dirty="0"/>
              <a:t>o </a:t>
            </a:r>
            <a:r>
              <a:rPr lang="fr-FR" sz="3200" dirty="0" err="1"/>
              <a:t>conceito</a:t>
            </a:r>
            <a:r>
              <a:rPr lang="fr-FR" sz="3200" dirty="0"/>
              <a:t> </a:t>
            </a:r>
            <a:r>
              <a:rPr lang="fr-FR" sz="3200" dirty="0" err="1"/>
              <a:t>similar</a:t>
            </a:r>
            <a:r>
              <a:rPr lang="fr-FR" sz="3200" dirty="0"/>
              <a:t> de </a:t>
            </a:r>
            <a:r>
              <a:rPr lang="fr-FR" sz="3200" i="1" dirty="0" err="1"/>
              <a:t>fair</a:t>
            </a:r>
            <a:r>
              <a:rPr lang="fr-FR" sz="3200" i="1" dirty="0"/>
              <a:t> use</a:t>
            </a:r>
            <a:r>
              <a:rPr lang="fr-FR" sz="3200" dirty="0"/>
              <a:t> </a:t>
            </a:r>
            <a:r>
              <a:rPr lang="fr-FR" sz="3200" dirty="0" err="1"/>
              <a:t>em</a:t>
            </a:r>
            <a:r>
              <a:rPr lang="fr-FR" sz="3200" dirty="0"/>
              <a:t> </a:t>
            </a:r>
            <a:r>
              <a:rPr lang="fr-FR" sz="3200" dirty="0" err="1"/>
              <a:t>direito</a:t>
            </a:r>
            <a:r>
              <a:rPr lang="fr-FR" sz="3200" dirty="0"/>
              <a:t> </a:t>
            </a:r>
            <a:r>
              <a:rPr lang="fr-FR" sz="3200" dirty="0" err="1"/>
              <a:t>autoral</a:t>
            </a:r>
            <a:r>
              <a:rPr lang="fr-FR" sz="3200" dirty="0"/>
              <a:t> </a:t>
            </a:r>
            <a:r>
              <a:rPr lang="fr-FR" sz="3200" dirty="0" err="1"/>
              <a:t>anglo-saxão</a:t>
            </a:r>
            <a:r>
              <a:rPr lang="fr-FR" sz="3200" dirty="0"/>
              <a:t> </a:t>
            </a:r>
          </a:p>
          <a:p>
            <a:pPr>
              <a:spcAft>
                <a:spcPts val="1200"/>
              </a:spcAft>
            </a:pPr>
            <a:r>
              <a:rPr lang="fr-FR" sz="3200" dirty="0"/>
              <a:t>« …</a:t>
            </a:r>
            <a:r>
              <a:rPr lang="fr-FR" sz="3200" dirty="0" err="1"/>
              <a:t>assumir</a:t>
            </a:r>
            <a:r>
              <a:rPr lang="fr-FR" sz="3200" dirty="0"/>
              <a:t> as </a:t>
            </a:r>
            <a:r>
              <a:rPr lang="fr-FR" sz="3200" dirty="0" err="1"/>
              <a:t>necessidades</a:t>
            </a:r>
            <a:r>
              <a:rPr lang="fr-FR" sz="3200" dirty="0"/>
              <a:t> dos </a:t>
            </a:r>
            <a:r>
              <a:rPr lang="fr-FR" sz="3200" dirty="0" err="1"/>
              <a:t>consumidores</a:t>
            </a:r>
            <a:r>
              <a:rPr lang="fr-FR" sz="3200" dirty="0"/>
              <a:t> </a:t>
            </a:r>
            <a:r>
              <a:rPr lang="fr-FR" sz="3200" dirty="0" err="1"/>
              <a:t>pobres</a:t>
            </a:r>
            <a:r>
              <a:rPr lang="fr-FR" sz="3200" dirty="0"/>
              <a:t> </a:t>
            </a:r>
            <a:r>
              <a:rPr lang="fr-FR" sz="3200" dirty="0" err="1"/>
              <a:t>como</a:t>
            </a:r>
            <a:r>
              <a:rPr lang="fr-FR" sz="3200" dirty="0"/>
              <a:t> </a:t>
            </a:r>
            <a:r>
              <a:rPr lang="fr-FR" sz="3200" dirty="0" err="1"/>
              <a:t>um</a:t>
            </a:r>
            <a:r>
              <a:rPr lang="fr-FR" sz="3200" dirty="0"/>
              <a:t> ponto de </a:t>
            </a:r>
            <a:r>
              <a:rPr lang="fr-FR" sz="3200" dirty="0" err="1"/>
              <a:t>partida</a:t>
            </a:r>
            <a:r>
              <a:rPr lang="fr-FR" sz="3200" dirty="0"/>
              <a:t> e </a:t>
            </a:r>
            <a:r>
              <a:rPr lang="fr-FR" sz="3200" dirty="0" err="1"/>
              <a:t>trabalhar</a:t>
            </a:r>
            <a:r>
              <a:rPr lang="fr-FR" sz="3200" dirty="0"/>
              <a:t> de </a:t>
            </a:r>
            <a:r>
              <a:rPr lang="fr-FR" sz="3200" dirty="0" err="1"/>
              <a:t>trás</a:t>
            </a:r>
            <a:r>
              <a:rPr lang="fr-FR" sz="3200" dirty="0"/>
              <a:t> para </a:t>
            </a:r>
            <a:r>
              <a:rPr lang="fr-FR" sz="3200" dirty="0" err="1"/>
              <a:t>frente</a:t>
            </a:r>
            <a:r>
              <a:rPr lang="fr-FR" sz="3200" dirty="0"/>
              <a:t> </a:t>
            </a:r>
            <a:r>
              <a:rPr lang="fr-FR" sz="3200" dirty="0" smtClean="0"/>
              <a:t>»</a:t>
            </a:r>
            <a:br>
              <a:rPr lang="fr-FR" sz="3200" dirty="0" smtClean="0"/>
            </a:br>
            <a:r>
              <a:rPr lang="fr-FR" sz="3200" dirty="0" smtClean="0"/>
              <a:t>The </a:t>
            </a:r>
            <a:r>
              <a:rPr lang="fr-FR" sz="3200" dirty="0" err="1"/>
              <a:t>Economist</a:t>
            </a:r>
            <a:r>
              <a:rPr lang="fr-FR" sz="3200" dirty="0"/>
              <a:t>, 17/04/2010</a:t>
            </a:r>
          </a:p>
          <a:p>
            <a:pPr>
              <a:spcAft>
                <a:spcPts val="1200"/>
              </a:spcAft>
            </a:pPr>
            <a:r>
              <a:rPr lang="fr-FR" sz="3200" dirty="0" err="1"/>
              <a:t>é</a:t>
            </a:r>
            <a:r>
              <a:rPr lang="fr-FR" sz="3200" dirty="0"/>
              <a:t> </a:t>
            </a:r>
            <a:r>
              <a:rPr lang="fr-FR" sz="3200" dirty="0" err="1"/>
              <a:t>um</a:t>
            </a:r>
            <a:r>
              <a:rPr lang="fr-FR" sz="3200" dirty="0"/>
              <a:t> </a:t>
            </a:r>
            <a:r>
              <a:rPr lang="fr-FR" sz="3200" i="1" dirty="0" err="1"/>
              <a:t>sistema</a:t>
            </a:r>
            <a:r>
              <a:rPr lang="fr-FR" sz="3200" i="1" dirty="0"/>
              <a:t> </a:t>
            </a:r>
            <a:r>
              <a:rPr lang="fr-FR" sz="3200" i="1" dirty="0" err="1"/>
              <a:t>Bottom</a:t>
            </a:r>
            <a:r>
              <a:rPr lang="fr-FR" sz="3200" i="1" dirty="0"/>
              <a:t>/Top</a:t>
            </a:r>
          </a:p>
        </p:txBody>
      </p:sp>
    </p:spTree>
    <p:extLst>
      <p:ext uri="{BB962C8B-B14F-4D97-AF65-F5344CB8AC3E}">
        <p14:creationId xmlns:p14="http://schemas.microsoft.com/office/powerpoint/2010/main" val="70122776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6111" y="1312333"/>
            <a:ext cx="7366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i="1" dirty="0" err="1" smtClean="0"/>
              <a:t>India</a:t>
            </a:r>
            <a:r>
              <a:rPr lang="pt-PT" sz="3200" i="1" dirty="0" smtClean="0"/>
              <a:t>, China, Brasil... promovem a abertura da Propriedade intelectual e industrial</a:t>
            </a:r>
          </a:p>
          <a:p>
            <a:endParaRPr lang="pt-PT" sz="3200" i="1" dirty="0" smtClean="0"/>
          </a:p>
          <a:p>
            <a:r>
              <a:rPr lang="pt-PT" sz="3200" i="1" dirty="0" smtClean="0"/>
              <a:t>Preocupam-se com problemas típicos das categorias sociais desfavorecidas</a:t>
            </a:r>
            <a:endParaRPr lang="pt-PT" sz="3200" i="1" dirty="0"/>
          </a:p>
        </p:txBody>
      </p:sp>
    </p:spTree>
    <p:extLst>
      <p:ext uri="{BB962C8B-B14F-4D97-AF65-F5344CB8AC3E}">
        <p14:creationId xmlns:p14="http://schemas.microsoft.com/office/powerpoint/2010/main" val="3257901067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Kilter.thmx</Template>
  <TotalTime>559</TotalTime>
  <Words>966</Words>
  <Application>Microsoft Macintosh PowerPoint</Application>
  <PresentationFormat>Présentation à l'écran (4:3)</PresentationFormat>
  <Paragraphs>125</Paragraphs>
  <Slides>33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Kilter</vt:lpstr>
      <vt:lpstr>Caso de inovação frugal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Conclusão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Manuel D.Barthez</dc:creator>
  <cp:lastModifiedBy>Manuel D.Barthez</cp:lastModifiedBy>
  <cp:revision>53</cp:revision>
  <dcterms:created xsi:type="dcterms:W3CDTF">2016-06-19T18:56:05Z</dcterms:created>
  <dcterms:modified xsi:type="dcterms:W3CDTF">2016-06-20T07:12:40Z</dcterms:modified>
</cp:coreProperties>
</file>