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84" r:id="rId2"/>
    <p:sldMasterId id="2147483672" r:id="rId3"/>
  </p:sldMasterIdLst>
  <p:notesMasterIdLst>
    <p:notesMasterId r:id="rId28"/>
  </p:notesMasterIdLst>
  <p:sldIdLst>
    <p:sldId id="260" r:id="rId4"/>
    <p:sldId id="294" r:id="rId5"/>
    <p:sldId id="284" r:id="rId6"/>
    <p:sldId id="285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93" r:id="rId15"/>
    <p:sldId id="289" r:id="rId16"/>
    <p:sldId id="286" r:id="rId17"/>
    <p:sldId id="287" r:id="rId18"/>
    <p:sldId id="290" r:id="rId19"/>
    <p:sldId id="291" r:id="rId20"/>
    <p:sldId id="292" r:id="rId21"/>
    <p:sldId id="288" r:id="rId22"/>
    <p:sldId id="271" r:id="rId23"/>
    <p:sldId id="275" r:id="rId24"/>
    <p:sldId id="276" r:id="rId25"/>
    <p:sldId id="272" r:id="rId26"/>
    <p:sldId id="277" r:id="rId2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5B9BD5"/>
    <a:srgbClr val="FFFFFF"/>
    <a:srgbClr val="7030A0"/>
    <a:srgbClr val="FFFFB2"/>
    <a:srgbClr val="595959"/>
    <a:srgbClr val="92D050"/>
    <a:srgbClr val="C00000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16887-6BF8-4D6C-92A7-BD2BF95493F3}" type="datetimeFigureOut">
              <a:rPr lang="en-GB" smtClean="0"/>
              <a:t>23/04/2017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BFFEAC-F947-4EE7-9B5A-32261CB968D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7001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Font typeface="Arimo"/>
              <a:buNone/>
            </a:pPr>
            <a:endParaRPr sz="900" b="0" i="0" u="none" strike="noStrike" cap="none">
              <a:solidFill>
                <a:schemeClr val="dk1"/>
              </a:solidFill>
              <a:latin typeface="Arimo"/>
              <a:ea typeface="Arimo"/>
              <a:cs typeface="Arimo"/>
              <a:sym typeface="Arimo"/>
            </a:endParaRPr>
          </a:p>
        </p:txBody>
      </p:sp>
    </p:spTree>
    <p:extLst>
      <p:ext uri="{BB962C8B-B14F-4D97-AF65-F5344CB8AC3E}">
        <p14:creationId xmlns:p14="http://schemas.microsoft.com/office/powerpoint/2010/main" val="1725600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38784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92100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88571" y="1465943"/>
            <a:ext cx="9869715" cy="197394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88571" y="3602037"/>
            <a:ext cx="9869715" cy="21456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088572" y="6356350"/>
            <a:ext cx="2492828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3476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4035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2055814"/>
            <a:ext cx="10323286" cy="381521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058808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058808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058808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9601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1415143"/>
            <a:ext cx="2436586" cy="4761820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1415143"/>
            <a:ext cx="7734300" cy="476182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3922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88571" y="1465943"/>
            <a:ext cx="9869715" cy="197394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88571" y="3602037"/>
            <a:ext cx="9869715" cy="21456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088572" y="6356350"/>
            <a:ext cx="2492828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3476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1857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055813"/>
            <a:ext cx="10323286" cy="38224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066064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066064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066064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628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329636" cy="277517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329636" cy="117270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8195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448481"/>
            <a:ext cx="10515600" cy="29323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915886"/>
            <a:ext cx="5181600" cy="3860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915886"/>
            <a:ext cx="5181600" cy="38608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799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400629"/>
            <a:ext cx="10515600" cy="290059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785257"/>
            <a:ext cx="5157787" cy="719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00639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785257"/>
            <a:ext cx="5183188" cy="719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0063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627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087835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087835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087835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8178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073321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073321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073321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247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284514"/>
            <a:ext cx="3932237" cy="772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1284514"/>
            <a:ext cx="6172200" cy="44849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203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066065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066065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066065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627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055813"/>
            <a:ext cx="10323286" cy="38224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066064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066064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066064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061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313542"/>
            <a:ext cx="3932237" cy="74385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1313542"/>
            <a:ext cx="5978298" cy="454750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2780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2055814"/>
            <a:ext cx="10323286" cy="381521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058808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058808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058808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5704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1415143"/>
            <a:ext cx="2436586" cy="4761820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1415143"/>
            <a:ext cx="7734300" cy="476182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8910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88571" y="1465943"/>
            <a:ext cx="9869715" cy="197394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88571" y="3602037"/>
            <a:ext cx="9869715" cy="214562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088572" y="6356350"/>
            <a:ext cx="2492828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3476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7933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055813"/>
            <a:ext cx="10323286" cy="382247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066064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066064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066064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051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329636" cy="277517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329636" cy="117270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3085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448481"/>
            <a:ext cx="10515600" cy="293234"/>
          </a:xfrm>
        </p:spPr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915886"/>
            <a:ext cx="5181600" cy="3860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915886"/>
            <a:ext cx="5181600" cy="38608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4802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400629"/>
            <a:ext cx="10515600" cy="290059"/>
          </a:xfrm>
        </p:spPr>
        <p:txBody>
          <a:bodyPr>
            <a:noAutofit/>
          </a:bodyPr>
          <a:lstStyle>
            <a:lvl1pPr algn="ctr">
              <a:defRPr sz="36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785257"/>
            <a:ext cx="5157787" cy="719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00639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785257"/>
            <a:ext cx="5183188" cy="719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0063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10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087835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087835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087835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08444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073321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073321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073321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270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329636" cy="277517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329636" cy="117270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7387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284514"/>
            <a:ext cx="3932237" cy="772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1284514"/>
            <a:ext cx="6172200" cy="44849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203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066065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066065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066065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8907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313542"/>
            <a:ext cx="3932237" cy="74385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1313542"/>
            <a:ext cx="5978298" cy="454750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75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2055814"/>
            <a:ext cx="10323286" cy="3815216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38200" y="6058808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058808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10600" y="6058808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9709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1415143"/>
            <a:ext cx="2436586" cy="4761820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1415143"/>
            <a:ext cx="7734300" cy="476182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43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314000" y="1406167"/>
            <a:ext cx="11360800" cy="7636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Font typeface="Ubuntu"/>
              <a:defRPr>
                <a:latin typeface="Consolas" panose="020B0609020204030204" pitchFamily="49" charset="0"/>
                <a:ea typeface="Arial Unicode MS" panose="020B0604020202020204" pitchFamily="34" charset="-128"/>
                <a:cs typeface="Arial Unicode MS" panose="020B0604020202020204" pitchFamily="34" charset="-128"/>
                <a:sym typeface="Ubuntu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15600" y="2169767"/>
            <a:ext cx="11360800" cy="3922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80990" lvl="0" indent="-380990" rtl="0">
              <a:spcBef>
                <a:spcPts val="0"/>
              </a:spcBef>
              <a:buFont typeface="Arial" panose="020B0604020202020204" pitchFamily="34" charset="0"/>
              <a:buChar char="•"/>
              <a:defRPr>
                <a:latin typeface="Consolas" panose="020B0609020204030204" pitchFamily="49" charset="0"/>
                <a:ea typeface="Consolas" panose="020B0609020204030204" pitchFamily="49" charset="0"/>
                <a:cs typeface="Consolas" panose="020B0609020204030204" pitchFamily="49" charset="0"/>
                <a:sym typeface="Cambria"/>
              </a:defRPr>
            </a:lvl1pPr>
            <a:lvl2pPr lvl="1" rtl="0">
              <a:spcBef>
                <a:spcPts val="0"/>
              </a:spcBef>
              <a:buFont typeface="Cambria"/>
              <a:defRPr>
                <a:latin typeface="Cambria"/>
                <a:ea typeface="Cambria"/>
                <a:cs typeface="Cambria"/>
                <a:sym typeface="Cambria"/>
              </a:defRPr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11296610" y="6217621"/>
            <a:ext cx="731599" cy="52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‹Nr.›</a:t>
            </a:fld>
            <a:endParaRPr lang="en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67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448481"/>
            <a:ext cx="10515600" cy="293234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915886"/>
            <a:ext cx="5181600" cy="3860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915886"/>
            <a:ext cx="5181600" cy="38608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844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400629"/>
            <a:ext cx="10515600" cy="290059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785257"/>
            <a:ext cx="5157787" cy="719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00639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785257"/>
            <a:ext cx="5183188" cy="719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00639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2070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838200" y="6087835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087835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087835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7589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838200" y="6073321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4038600" y="6073321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610600" y="6073321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576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284514"/>
            <a:ext cx="3932237" cy="772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1284514"/>
            <a:ext cx="6172200" cy="448491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71203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38200" y="6066065"/>
            <a:ext cx="2743200" cy="365125"/>
          </a:xfrm>
        </p:spPr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038600" y="6066065"/>
            <a:ext cx="4114800" cy="365125"/>
          </a:xfrm>
        </p:spPr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610600" y="6066065"/>
            <a:ext cx="2550886" cy="365125"/>
          </a:xfrm>
        </p:spPr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32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1313542"/>
            <a:ext cx="3932237" cy="74385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1313542"/>
            <a:ext cx="5978298" cy="454750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6523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1365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1448480"/>
            <a:ext cx="10323286" cy="427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2055813"/>
            <a:ext cx="10323286" cy="412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50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C762-B355-4ED6-90AA-1EC6199163C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3023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62267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1448480"/>
            <a:ext cx="10323286" cy="427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2055813"/>
            <a:ext cx="10323286" cy="412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50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C762-B355-4ED6-90AA-1EC6199163C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0150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1448480"/>
            <a:ext cx="10323286" cy="4279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2055813"/>
            <a:ext cx="10323286" cy="412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5508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7C762-B355-4ED6-90AA-1EC6199163C2}" type="slidenum">
              <a:rPr lang="de-DE" smtClean="0"/>
              <a:t>‹Nr.›</a:t>
            </a:fld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68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7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atthias.schloegl@oeaw.ac.a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apisdev.acdh.ac.at/" TargetMode="Externa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graphie-portal.eu/" TargetMode="Externa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APIS: Semantic Annotation and Entity Linking in a VRE</a:t>
            </a:r>
            <a:endParaRPr lang="de-DE" sz="40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88571" y="4238141"/>
            <a:ext cx="9869715" cy="2145620"/>
          </a:xfrm>
        </p:spPr>
        <p:txBody>
          <a:bodyPr/>
          <a:lstStyle/>
          <a:p>
            <a:r>
              <a:rPr lang="de-DE" dirty="0" smtClean="0">
                <a:hlinkClick r:id="rId2"/>
              </a:rPr>
              <a:t>matthias.schloegl@oeaw.ac.at</a:t>
            </a:r>
            <a:endParaRPr lang="de-DE" dirty="0" smtClean="0"/>
          </a:p>
          <a:p>
            <a:r>
              <a:rPr lang="de-DE" dirty="0" smtClean="0"/>
              <a:t>Austrian </a:t>
            </a:r>
            <a:r>
              <a:rPr lang="de-DE" dirty="0" err="1" smtClean="0"/>
              <a:t>Centre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Digital </a:t>
            </a:r>
            <a:r>
              <a:rPr lang="de-DE" dirty="0" err="1" smtClean="0"/>
              <a:t>Humanities</a:t>
            </a:r>
            <a:r>
              <a:rPr lang="de-DE" dirty="0" smtClean="0"/>
              <a:t> </a:t>
            </a:r>
            <a:r>
              <a:rPr lang="de-DE" dirty="0" smtClean="0"/>
              <a:t>(Austrian Academy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Sciences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03943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hape 1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0903" y="908814"/>
            <a:ext cx="11411073" cy="4698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umsplatzhalter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10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6049088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/>
          <p:nvPr/>
        </p:nvSpPr>
        <p:spPr>
          <a:xfrm>
            <a:off x="6961986" y="3909895"/>
            <a:ext cx="1408761" cy="75279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Institution</a:t>
            </a:r>
          </a:p>
        </p:txBody>
      </p:sp>
      <p:sp>
        <p:nvSpPr>
          <p:cNvPr id="113" name="Shape 113"/>
          <p:cNvSpPr/>
          <p:nvPr/>
        </p:nvSpPr>
        <p:spPr>
          <a:xfrm>
            <a:off x="5015904" y="4662689"/>
            <a:ext cx="1122373" cy="75279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Event</a:t>
            </a:r>
          </a:p>
        </p:txBody>
      </p:sp>
      <p:sp>
        <p:nvSpPr>
          <p:cNvPr id="114" name="Shape 114"/>
          <p:cNvSpPr/>
          <p:nvPr/>
        </p:nvSpPr>
        <p:spPr>
          <a:xfrm>
            <a:off x="2715243" y="4096729"/>
            <a:ext cx="908263" cy="75279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Work</a:t>
            </a:r>
          </a:p>
        </p:txBody>
      </p:sp>
      <p:sp>
        <p:nvSpPr>
          <p:cNvPr id="115" name="Shape 115"/>
          <p:cNvSpPr/>
          <p:nvPr/>
        </p:nvSpPr>
        <p:spPr>
          <a:xfrm>
            <a:off x="3896938" y="2371576"/>
            <a:ext cx="1118965" cy="75279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Person</a:t>
            </a:r>
          </a:p>
        </p:txBody>
      </p:sp>
      <p:sp>
        <p:nvSpPr>
          <p:cNvPr id="116" name="Shape 116"/>
          <p:cNvSpPr/>
          <p:nvPr/>
        </p:nvSpPr>
        <p:spPr>
          <a:xfrm>
            <a:off x="6053723" y="2371576"/>
            <a:ext cx="1065095" cy="75279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Place</a:t>
            </a:r>
          </a:p>
        </p:txBody>
      </p:sp>
      <p:sp>
        <p:nvSpPr>
          <p:cNvPr id="117" name="Shape 117"/>
          <p:cNvSpPr/>
          <p:nvPr/>
        </p:nvSpPr>
        <p:spPr>
          <a:xfrm rot="-3393766">
            <a:off x="3321338" y="3484156"/>
            <a:ext cx="890263" cy="241792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 rot="-9908315">
            <a:off x="3779520" y="4777829"/>
            <a:ext cx="932749" cy="26756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/>
          <p:nvPr/>
        </p:nvSpPr>
        <p:spPr>
          <a:xfrm rot="-7449756">
            <a:off x="4279308" y="3696524"/>
            <a:ext cx="1246793" cy="337256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Shape 120"/>
          <p:cNvSpPr/>
          <p:nvPr/>
        </p:nvSpPr>
        <p:spPr>
          <a:xfrm rot="-8930893">
            <a:off x="5108011" y="3431491"/>
            <a:ext cx="1755951" cy="33592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/>
          <p:nvPr/>
        </p:nvSpPr>
        <p:spPr>
          <a:xfrm rot="9645631">
            <a:off x="6291381" y="4565428"/>
            <a:ext cx="589775" cy="256163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656196" y="2536590"/>
            <a:ext cx="1798797" cy="1062861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Vocabularies</a:t>
            </a:r>
          </a:p>
        </p:txBody>
      </p:sp>
      <p:sp>
        <p:nvSpPr>
          <p:cNvPr id="123" name="Shape 123"/>
          <p:cNvSpPr/>
          <p:nvPr/>
        </p:nvSpPr>
        <p:spPr>
          <a:xfrm>
            <a:off x="9940433" y="2747973"/>
            <a:ext cx="1088048" cy="67828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Text</a:t>
            </a:r>
          </a:p>
        </p:txBody>
      </p:sp>
      <p:sp>
        <p:nvSpPr>
          <p:cNvPr id="124" name="Shape 124"/>
          <p:cNvSpPr/>
          <p:nvPr/>
        </p:nvSpPr>
        <p:spPr>
          <a:xfrm>
            <a:off x="9674501" y="4337185"/>
            <a:ext cx="1619913" cy="67828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Annotation</a:t>
            </a:r>
          </a:p>
        </p:txBody>
      </p:sp>
      <p:sp>
        <p:nvSpPr>
          <p:cNvPr id="125" name="Shape 125"/>
          <p:cNvSpPr/>
          <p:nvPr/>
        </p:nvSpPr>
        <p:spPr>
          <a:xfrm rot="-5400000">
            <a:off x="10152381" y="3735797"/>
            <a:ext cx="664152" cy="291844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26" name="Shape 126"/>
          <p:cNvCxnSpPr>
            <a:stCxn id="120" idx="5"/>
          </p:cNvCxnSpPr>
          <p:nvPr/>
        </p:nvCxnSpPr>
        <p:spPr>
          <a:xfrm rot="-5400000" flipH="1">
            <a:off x="6411068" y="2256300"/>
            <a:ext cx="1384000" cy="3623200"/>
          </a:xfrm>
          <a:prstGeom prst="curvedConnector4">
            <a:avLst>
              <a:gd name="adj1" fmla="val -11064"/>
              <a:gd name="adj2" fmla="val 90917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27" name="Shape 127"/>
          <p:cNvCxnSpPr>
            <a:stCxn id="122" idx="3"/>
            <a:endCxn id="117" idx="1"/>
          </p:cNvCxnSpPr>
          <p:nvPr/>
        </p:nvCxnSpPr>
        <p:spPr>
          <a:xfrm>
            <a:off x="2454995" y="3068021"/>
            <a:ext cx="1591200" cy="3332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28" name="Shape 128"/>
          <p:cNvCxnSpPr>
            <a:stCxn id="122" idx="3"/>
            <a:endCxn id="120" idx="1"/>
          </p:cNvCxnSpPr>
          <p:nvPr/>
        </p:nvCxnSpPr>
        <p:spPr>
          <a:xfrm>
            <a:off x="2454995" y="3068021"/>
            <a:ext cx="3010400" cy="204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29" name="Shape 129"/>
          <p:cNvCxnSpPr>
            <a:stCxn id="122" idx="3"/>
            <a:endCxn id="119" idx="1"/>
          </p:cNvCxnSpPr>
          <p:nvPr/>
        </p:nvCxnSpPr>
        <p:spPr>
          <a:xfrm>
            <a:off x="2454995" y="3068021"/>
            <a:ext cx="2332000" cy="3260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0" name="Shape 130"/>
          <p:cNvCxnSpPr>
            <a:stCxn id="122" idx="3"/>
            <a:endCxn id="118" idx="5"/>
          </p:cNvCxnSpPr>
          <p:nvPr/>
        </p:nvCxnSpPr>
        <p:spPr>
          <a:xfrm>
            <a:off x="2454995" y="3068021"/>
            <a:ext cx="1435200" cy="18876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med" len="med"/>
            <a:tailEnd type="triangle" w="lg" len="lg"/>
          </a:ln>
        </p:spPr>
      </p:cxnSp>
      <p:sp>
        <p:nvSpPr>
          <p:cNvPr id="131" name="Shape 131"/>
          <p:cNvSpPr/>
          <p:nvPr/>
        </p:nvSpPr>
        <p:spPr>
          <a:xfrm rot="10800000">
            <a:off x="5127083" y="2609910"/>
            <a:ext cx="753272" cy="234876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2" name="Shape 132"/>
          <p:cNvCxnSpPr>
            <a:stCxn id="124" idx="2"/>
          </p:cNvCxnSpPr>
          <p:nvPr/>
        </p:nvCxnSpPr>
        <p:spPr>
          <a:xfrm rot="5400000" flipH="1">
            <a:off x="8412056" y="2943067"/>
            <a:ext cx="248400" cy="3896400"/>
          </a:xfrm>
          <a:prstGeom prst="curvedConnector4">
            <a:avLst>
              <a:gd name="adj1" fmla="val -122706"/>
              <a:gd name="adj2" fmla="val 60393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133" name="Shape 133"/>
          <p:cNvSpPr/>
          <p:nvPr/>
        </p:nvSpPr>
        <p:spPr>
          <a:xfrm rot="-10407855">
            <a:off x="7369392" y="2733932"/>
            <a:ext cx="2381997" cy="33592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/>
          <p:nvPr/>
        </p:nvSpPr>
        <p:spPr>
          <a:xfrm rot="-1620473">
            <a:off x="8418545" y="3590817"/>
            <a:ext cx="1540248" cy="289016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2F2F2"/>
          </a:solidFill>
          <a:ln w="25400" cap="flat" cmpd="sng">
            <a:solidFill>
              <a:srgbClr val="00717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867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5" name="Shape 135"/>
          <p:cNvCxnSpPr>
            <a:stCxn id="122" idx="3"/>
            <a:endCxn id="115" idx="1"/>
          </p:cNvCxnSpPr>
          <p:nvPr/>
        </p:nvCxnSpPr>
        <p:spPr>
          <a:xfrm rot="10800000" flipH="1">
            <a:off x="2454995" y="2748021"/>
            <a:ext cx="1442000" cy="3200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6" name="Shape 136"/>
          <p:cNvCxnSpPr>
            <a:stCxn id="122" idx="3"/>
            <a:endCxn id="114" idx="0"/>
          </p:cNvCxnSpPr>
          <p:nvPr/>
        </p:nvCxnSpPr>
        <p:spPr>
          <a:xfrm>
            <a:off x="2454995" y="3068021"/>
            <a:ext cx="714400" cy="1028800"/>
          </a:xfrm>
          <a:prstGeom prst="straightConnector1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none" w="med" len="med"/>
            <a:tailEnd type="triangle" w="lg" len="lg"/>
          </a:ln>
        </p:spPr>
      </p:cxnSp>
      <p:cxnSp>
        <p:nvCxnSpPr>
          <p:cNvPr id="137" name="Shape 137"/>
          <p:cNvCxnSpPr>
            <a:stCxn id="124" idx="1"/>
            <a:endCxn id="112" idx="3"/>
          </p:cNvCxnSpPr>
          <p:nvPr/>
        </p:nvCxnSpPr>
        <p:spPr>
          <a:xfrm rot="10800000">
            <a:off x="8370900" y="4286325"/>
            <a:ext cx="1303600" cy="3900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38" name="Shape 138"/>
          <p:cNvCxnSpPr>
            <a:stCxn id="124" idx="0"/>
          </p:cNvCxnSpPr>
          <p:nvPr/>
        </p:nvCxnSpPr>
        <p:spPr>
          <a:xfrm rot="5400000" flipH="1">
            <a:off x="8007056" y="1859785"/>
            <a:ext cx="1589200" cy="3365600"/>
          </a:xfrm>
          <a:prstGeom prst="curvedConnector2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139" name="Shape 139"/>
          <p:cNvSpPr/>
          <p:nvPr/>
        </p:nvSpPr>
        <p:spPr>
          <a:xfrm>
            <a:off x="3154167" y="1136639"/>
            <a:ext cx="958468" cy="801125"/>
          </a:xfrm>
          <a:prstGeom prst="roundRect">
            <a:avLst>
              <a:gd name="adj" fmla="val 16667"/>
            </a:avLst>
          </a:prstGeom>
          <a:solidFill>
            <a:srgbClr val="B2B2B2"/>
          </a:solidFill>
          <a:ln w="25400" cap="flat" cmpd="sng">
            <a:solidFill>
              <a:srgbClr val="BA7C2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21900" tIns="60933" rIns="121900" bIns="60933" anchor="ctr" anchorCtr="0">
            <a:noAutofit/>
          </a:bodyPr>
          <a:lstStyle/>
          <a:p>
            <a:pPr algn="ctr">
              <a:buClr>
                <a:schemeClr val="lt1"/>
              </a:buClr>
              <a:buSzPct val="25000"/>
            </a:pPr>
            <a:r>
              <a:rPr lang="en-GB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URIs</a:t>
            </a:r>
          </a:p>
        </p:txBody>
      </p:sp>
      <p:cxnSp>
        <p:nvCxnSpPr>
          <p:cNvPr id="140" name="Shape 140"/>
          <p:cNvCxnSpPr>
            <a:stCxn id="139" idx="2"/>
            <a:endCxn id="115" idx="0"/>
          </p:cNvCxnSpPr>
          <p:nvPr/>
        </p:nvCxnSpPr>
        <p:spPr>
          <a:xfrm rot="-5400000" flipH="1">
            <a:off x="3828001" y="1743164"/>
            <a:ext cx="434000" cy="8232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41" name="Shape 141"/>
          <p:cNvCxnSpPr>
            <a:stCxn id="139" idx="2"/>
            <a:endCxn id="114" idx="0"/>
          </p:cNvCxnSpPr>
          <p:nvPr/>
        </p:nvCxnSpPr>
        <p:spPr>
          <a:xfrm rot="5400000">
            <a:off x="2322002" y="2785164"/>
            <a:ext cx="2158799" cy="4640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42" name="Shape 142"/>
          <p:cNvCxnSpPr>
            <a:stCxn id="139" idx="3"/>
            <a:endCxn id="116" idx="0"/>
          </p:cNvCxnSpPr>
          <p:nvPr/>
        </p:nvCxnSpPr>
        <p:spPr>
          <a:xfrm>
            <a:off x="4112635" y="1537201"/>
            <a:ext cx="2473600" cy="834400"/>
          </a:xfrm>
          <a:prstGeom prst="curvedConnector2">
            <a:avLst/>
          </a:prstGeom>
          <a:noFill/>
          <a:ln w="9525" cap="flat" cmpd="sng">
            <a:solidFill>
              <a:srgbClr val="FDA739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637654" y="36563"/>
            <a:ext cx="9716146" cy="1070756"/>
          </a:xfrm>
        </p:spPr>
        <p:txBody>
          <a:bodyPr>
            <a:normAutofit/>
          </a:bodyPr>
          <a:lstStyle/>
          <a:p>
            <a:r>
              <a:rPr lang="de-DE" sz="4000" dirty="0" smtClean="0"/>
              <a:t>Datamodel</a:t>
            </a:r>
            <a:endParaRPr lang="en-GB" sz="4000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15129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744055"/>
            <a:ext cx="10323286" cy="427945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Relations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entities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12</a:t>
            </a:fld>
            <a:endParaRPr lang="de-DE" dirty="0"/>
          </a:p>
        </p:txBody>
      </p:sp>
      <p:sp>
        <p:nvSpPr>
          <p:cNvPr id="6" name="Ellipse 5"/>
          <p:cNvSpPr/>
          <p:nvPr/>
        </p:nvSpPr>
        <p:spPr>
          <a:xfrm>
            <a:off x="1693331" y="1700109"/>
            <a:ext cx="1080000" cy="10634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de-DE" sz="1400" dirty="0" smtClean="0"/>
              <a:t>Person</a:t>
            </a:r>
            <a:endParaRPr lang="en-GB" sz="1400" dirty="0"/>
          </a:p>
        </p:txBody>
      </p:sp>
      <p:sp>
        <p:nvSpPr>
          <p:cNvPr id="7" name="Ellipse 6"/>
          <p:cNvSpPr/>
          <p:nvPr/>
        </p:nvSpPr>
        <p:spPr>
          <a:xfrm>
            <a:off x="8928944" y="1700109"/>
            <a:ext cx="1080000" cy="106341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Place</a:t>
            </a:r>
            <a:endParaRPr lang="en-GB" dirty="0"/>
          </a:p>
        </p:txBody>
      </p:sp>
      <p:cxnSp>
        <p:nvCxnSpPr>
          <p:cNvPr id="9" name="Gerade Verbindung mit Pfeil 8"/>
          <p:cNvCxnSpPr>
            <a:stCxn id="6" idx="6"/>
            <a:endCxn id="7" idx="2"/>
          </p:cNvCxnSpPr>
          <p:nvPr/>
        </p:nvCxnSpPr>
        <p:spPr>
          <a:xfrm>
            <a:off x="2773331" y="2231816"/>
            <a:ext cx="6155613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693331" y="2884620"/>
            <a:ext cx="1462260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n</a:t>
            </a:r>
            <a:r>
              <a:rPr lang="de-DE" sz="1600" dirty="0" err="1" smtClean="0"/>
              <a:t>ame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 smtClean="0"/>
              <a:t>first_name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s</a:t>
            </a:r>
            <a:r>
              <a:rPr lang="de-DE" sz="1600" dirty="0" err="1" smtClean="0"/>
              <a:t>tart_date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e</a:t>
            </a:r>
            <a:r>
              <a:rPr lang="de-DE" sz="1600" dirty="0" err="1" smtClean="0"/>
              <a:t>nd_date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…</a:t>
            </a:r>
            <a:endParaRPr lang="en-GB" sz="1600" dirty="0"/>
          </a:p>
        </p:txBody>
      </p:sp>
      <p:sp>
        <p:nvSpPr>
          <p:cNvPr id="11" name="Textfeld 10"/>
          <p:cNvSpPr txBox="1"/>
          <p:nvPr/>
        </p:nvSpPr>
        <p:spPr>
          <a:xfrm>
            <a:off x="8928944" y="2884620"/>
            <a:ext cx="14302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n</a:t>
            </a:r>
            <a:r>
              <a:rPr lang="de-DE" sz="1600" dirty="0" err="1" smtClean="0"/>
              <a:t>ame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s</a:t>
            </a:r>
            <a:r>
              <a:rPr lang="de-DE" sz="1600" dirty="0" err="1" smtClean="0"/>
              <a:t>tart_date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e</a:t>
            </a:r>
            <a:r>
              <a:rPr lang="de-DE" sz="1600" dirty="0" err="1" smtClean="0"/>
              <a:t>nd_date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…</a:t>
            </a:r>
            <a:endParaRPr lang="en-GB" sz="1600" dirty="0"/>
          </a:p>
        </p:txBody>
      </p:sp>
      <p:sp>
        <p:nvSpPr>
          <p:cNvPr id="12" name="Textfeld 11"/>
          <p:cNvSpPr txBox="1"/>
          <p:nvPr/>
        </p:nvSpPr>
        <p:spPr>
          <a:xfrm>
            <a:off x="4928877" y="2352914"/>
            <a:ext cx="14302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s</a:t>
            </a:r>
            <a:r>
              <a:rPr lang="de-DE" sz="1600" dirty="0" err="1" smtClean="0"/>
              <a:t>tart_date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e</a:t>
            </a:r>
            <a:r>
              <a:rPr lang="de-DE" sz="1600" dirty="0" err="1" smtClean="0"/>
              <a:t>nd_date</a:t>
            </a:r>
            <a:endParaRPr lang="de-DE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/>
              <a:t>…</a:t>
            </a:r>
            <a:endParaRPr lang="en-GB" sz="1600" dirty="0"/>
          </a:p>
        </p:txBody>
      </p:sp>
      <p:sp>
        <p:nvSpPr>
          <p:cNvPr id="13" name="Textfeld 12"/>
          <p:cNvSpPr txBox="1"/>
          <p:nvPr/>
        </p:nvSpPr>
        <p:spPr>
          <a:xfrm>
            <a:off x="3660878" y="4881920"/>
            <a:ext cx="487024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err="1">
                <a:latin typeface="Consolas" panose="020B0609020204030204" pitchFamily="49" charset="0"/>
              </a:rPr>
              <a:t>t</a:t>
            </a:r>
            <a:r>
              <a:rPr lang="de-DE" dirty="0" err="1" smtClean="0">
                <a:latin typeface="Consolas" panose="020B0609020204030204" pitchFamily="49" charset="0"/>
              </a:rPr>
              <a:t>ravelled</a:t>
            </a:r>
            <a:r>
              <a:rPr lang="de-DE" dirty="0" smtClean="0">
                <a:latin typeface="Consolas" panose="020B0609020204030204" pitchFamily="49" charset="0"/>
              </a:rPr>
              <a:t> </a:t>
            </a:r>
            <a:r>
              <a:rPr lang="de-DE" dirty="0" err="1" smtClean="0">
                <a:latin typeface="Consolas" panose="020B0609020204030204" pitchFamily="49" charset="0"/>
              </a:rPr>
              <a:t>to</a:t>
            </a:r>
            <a:r>
              <a:rPr lang="de-DE" dirty="0" smtClean="0">
                <a:latin typeface="Consolas" panose="020B0609020204030204" pitchFamily="49" charset="0"/>
              </a:rPr>
              <a:t> &gt;&gt; </a:t>
            </a:r>
            <a:r>
              <a:rPr lang="de-DE" dirty="0" err="1" smtClean="0">
                <a:latin typeface="Consolas" panose="020B0609020204030204" pitchFamily="49" charset="0"/>
              </a:rPr>
              <a:t>made</a:t>
            </a:r>
            <a:r>
              <a:rPr lang="de-DE" dirty="0" smtClean="0">
                <a:latin typeface="Consolas" panose="020B0609020204030204" pitchFamily="49" charset="0"/>
              </a:rPr>
              <a:t> an </a:t>
            </a:r>
            <a:r>
              <a:rPr lang="de-DE" dirty="0" err="1" smtClean="0">
                <a:latin typeface="Consolas" panose="020B0609020204030204" pitchFamily="49" charset="0"/>
              </a:rPr>
              <a:t>exhibition</a:t>
            </a:r>
            <a:r>
              <a:rPr lang="de-DE" dirty="0" smtClean="0">
                <a:latin typeface="Consolas" panose="020B0609020204030204" pitchFamily="49" charset="0"/>
              </a:rPr>
              <a:t> in</a:t>
            </a:r>
            <a:endParaRPr lang="en-GB" dirty="0">
              <a:latin typeface="Consolas" panose="020B0609020204030204" pitchFamily="49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276427" y="2424853"/>
            <a:ext cx="480906" cy="237067"/>
          </a:xfrm>
          <a:prstGeom prst="rect">
            <a:avLst/>
          </a:prstGeom>
          <a:solidFill>
            <a:srgbClr val="FFC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Gerader Verbinder 15"/>
          <p:cNvCxnSpPr>
            <a:stCxn id="14" idx="2"/>
            <a:endCxn id="13" idx="0"/>
          </p:cNvCxnSpPr>
          <p:nvPr/>
        </p:nvCxnSpPr>
        <p:spPr>
          <a:xfrm>
            <a:off x="5516880" y="2661920"/>
            <a:ext cx="579120" cy="2220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2028614" y="3681396"/>
            <a:ext cx="480906" cy="237067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hteck 17"/>
          <p:cNvSpPr/>
          <p:nvPr/>
        </p:nvSpPr>
        <p:spPr>
          <a:xfrm>
            <a:off x="9269308" y="3439414"/>
            <a:ext cx="480906" cy="237067"/>
          </a:xfrm>
          <a:prstGeom prst="rect">
            <a:avLst/>
          </a:prstGeom>
          <a:solidFill>
            <a:srgbClr val="FF0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Gerader Verbinder 19"/>
          <p:cNvCxnSpPr>
            <a:stCxn id="17" idx="3"/>
            <a:endCxn id="13" idx="1"/>
          </p:cNvCxnSpPr>
          <p:nvPr/>
        </p:nvCxnSpPr>
        <p:spPr>
          <a:xfrm>
            <a:off x="2509520" y="3799930"/>
            <a:ext cx="1151358" cy="12666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/>
          <p:cNvCxnSpPr>
            <a:stCxn id="18" idx="1"/>
            <a:endCxn id="13" idx="3"/>
          </p:cNvCxnSpPr>
          <p:nvPr/>
        </p:nvCxnSpPr>
        <p:spPr>
          <a:xfrm flipH="1">
            <a:off x="8531122" y="3557948"/>
            <a:ext cx="738186" cy="15086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67320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4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13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332" y="0"/>
            <a:ext cx="9187336" cy="6858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980267" y="1225973"/>
            <a:ext cx="2079413" cy="3386667"/>
          </a:xfrm>
          <a:prstGeom prst="rect">
            <a:avLst/>
          </a:prstGeom>
          <a:solidFill>
            <a:srgbClr val="5B9BD5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100320" y="1225973"/>
            <a:ext cx="4070773" cy="4910667"/>
          </a:xfrm>
          <a:prstGeom prst="rect">
            <a:avLst/>
          </a:prstGeom>
          <a:solidFill>
            <a:srgbClr val="FFC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2488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14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073" y="0"/>
            <a:ext cx="6801853" cy="6858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802566" y="574288"/>
            <a:ext cx="1845527" cy="3362092"/>
          </a:xfrm>
          <a:prstGeom prst="rect">
            <a:avLst/>
          </a:prstGeom>
          <a:solidFill>
            <a:srgbClr val="5B9BD5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759605" y="574288"/>
            <a:ext cx="2609385" cy="1711712"/>
          </a:xfrm>
          <a:prstGeom prst="rect">
            <a:avLst/>
          </a:prstGeom>
          <a:solidFill>
            <a:srgbClr val="70AD47">
              <a:alpha val="30196"/>
            </a:srgb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2695073" y="0"/>
            <a:ext cx="6801853" cy="195146"/>
          </a:xfrm>
          <a:prstGeom prst="rect">
            <a:avLst/>
          </a:prstGeom>
          <a:solidFill>
            <a:srgbClr val="FFC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802566" y="4343400"/>
            <a:ext cx="2263697" cy="128239"/>
          </a:xfrm>
          <a:prstGeom prst="rect">
            <a:avLst/>
          </a:prstGeom>
          <a:solidFill>
            <a:srgbClr val="ED7D31">
              <a:alpha val="30196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3802566" y="4566423"/>
            <a:ext cx="4566424" cy="2364059"/>
          </a:xfrm>
          <a:prstGeom prst="rect">
            <a:avLst/>
          </a:prstGeom>
          <a:solidFill>
            <a:srgbClr val="3B3838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6321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6542"/>
            <a:ext cx="10058400" cy="498753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086" y="636542"/>
            <a:ext cx="10058400" cy="4987538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36542"/>
            <a:ext cx="10058400" cy="498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803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16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80756"/>
            <a:ext cx="10058400" cy="4987538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2702560" y="1016000"/>
            <a:ext cx="2736427" cy="4456853"/>
          </a:xfrm>
          <a:prstGeom prst="rect">
            <a:avLst/>
          </a:prstGeom>
          <a:solidFill>
            <a:srgbClr val="5B9BD5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696373" y="1334347"/>
            <a:ext cx="3644054" cy="3291840"/>
          </a:xfrm>
          <a:prstGeom prst="rect">
            <a:avLst/>
          </a:prstGeom>
          <a:solidFill>
            <a:srgbClr val="FFC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0297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17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71" y="0"/>
            <a:ext cx="6489057" cy="6858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061547" y="1219200"/>
            <a:ext cx="2113280" cy="3535680"/>
          </a:xfrm>
          <a:prstGeom prst="rect">
            <a:avLst/>
          </a:prstGeom>
          <a:solidFill>
            <a:srgbClr val="5B9BD5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hteck 6"/>
          <p:cNvSpPr/>
          <p:nvPr/>
        </p:nvSpPr>
        <p:spPr>
          <a:xfrm>
            <a:off x="5235787" y="1225973"/>
            <a:ext cx="4023360" cy="5632027"/>
          </a:xfrm>
          <a:prstGeom prst="rect">
            <a:avLst/>
          </a:prstGeom>
          <a:solidFill>
            <a:srgbClr val="FFC000">
              <a:alpha val="30196"/>
            </a:srgb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032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18</a:t>
            </a:fld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407" y="0"/>
            <a:ext cx="63971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6988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22507"/>
            <a:ext cx="10323286" cy="427945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Annotation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19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517159" y="1774613"/>
            <a:ext cx="69653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latin typeface="Consolas" panose="020B0609020204030204" pitchFamily="49" charset="0"/>
              </a:rPr>
              <a:t>10_30_233_3_personplace_442_10</a:t>
            </a:r>
            <a:endParaRPr lang="en-GB" sz="3200" dirty="0">
              <a:latin typeface="Consolas" panose="020B0609020204030204" pitchFamily="49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600960" y="1896532"/>
            <a:ext cx="480907" cy="372533"/>
          </a:xfrm>
          <a:prstGeom prst="rect">
            <a:avLst/>
          </a:prstGeom>
          <a:solidFill>
            <a:srgbClr val="5B9BD5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hteck 7"/>
          <p:cNvSpPr/>
          <p:nvPr/>
        </p:nvSpPr>
        <p:spPr>
          <a:xfrm>
            <a:off x="3268133" y="1896532"/>
            <a:ext cx="480907" cy="372533"/>
          </a:xfrm>
          <a:prstGeom prst="rect">
            <a:avLst/>
          </a:prstGeom>
          <a:solidFill>
            <a:srgbClr val="C000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hteck 8"/>
          <p:cNvSpPr/>
          <p:nvPr/>
        </p:nvSpPr>
        <p:spPr>
          <a:xfrm>
            <a:off x="3935306" y="1896532"/>
            <a:ext cx="690881" cy="372533"/>
          </a:xfrm>
          <a:prstGeom prst="rect">
            <a:avLst/>
          </a:prstGeom>
          <a:solidFill>
            <a:srgbClr val="92D05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hteck 9"/>
          <p:cNvSpPr/>
          <p:nvPr/>
        </p:nvSpPr>
        <p:spPr>
          <a:xfrm>
            <a:off x="4812454" y="1896532"/>
            <a:ext cx="301414" cy="372533"/>
          </a:xfrm>
          <a:prstGeom prst="rect">
            <a:avLst/>
          </a:prstGeom>
          <a:solidFill>
            <a:schemeClr val="tx1">
              <a:lumMod val="65000"/>
              <a:lumOff val="35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5300135" y="1916852"/>
            <a:ext cx="2468878" cy="372533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hteck 11"/>
          <p:cNvSpPr/>
          <p:nvPr/>
        </p:nvSpPr>
        <p:spPr>
          <a:xfrm>
            <a:off x="7962054" y="1916851"/>
            <a:ext cx="701039" cy="372533"/>
          </a:xfrm>
          <a:prstGeom prst="rect">
            <a:avLst/>
          </a:prstGeom>
          <a:solidFill>
            <a:srgbClr val="7030A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hteck 12"/>
          <p:cNvSpPr/>
          <p:nvPr/>
        </p:nvSpPr>
        <p:spPr>
          <a:xfrm>
            <a:off x="8856134" y="1903305"/>
            <a:ext cx="480907" cy="372533"/>
          </a:xfrm>
          <a:prstGeom prst="rect">
            <a:avLst/>
          </a:prstGeom>
          <a:solidFill>
            <a:schemeClr val="bg1">
              <a:lumMod val="95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hteck 14"/>
          <p:cNvSpPr/>
          <p:nvPr/>
        </p:nvSpPr>
        <p:spPr>
          <a:xfrm>
            <a:off x="477521" y="4220229"/>
            <a:ext cx="1344507" cy="500788"/>
          </a:xfrm>
          <a:prstGeom prst="rect">
            <a:avLst/>
          </a:prstGeom>
          <a:solidFill>
            <a:srgbClr val="5B9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char</a:t>
            </a:r>
            <a:endParaRPr lang="en-GB" dirty="0"/>
          </a:p>
        </p:txBody>
      </p:sp>
      <p:sp>
        <p:nvSpPr>
          <p:cNvPr id="16" name="Rechteck 15"/>
          <p:cNvSpPr/>
          <p:nvPr/>
        </p:nvSpPr>
        <p:spPr>
          <a:xfrm>
            <a:off x="2094669" y="4220229"/>
            <a:ext cx="1197188" cy="50078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e</a:t>
            </a:r>
            <a:r>
              <a:rPr lang="de-DE" dirty="0" smtClean="0"/>
              <a:t>nd </a:t>
            </a:r>
            <a:r>
              <a:rPr lang="de-DE" dirty="0" err="1" smtClean="0"/>
              <a:t>char</a:t>
            </a:r>
            <a:endParaRPr lang="en-GB" dirty="0"/>
          </a:p>
        </p:txBody>
      </p:sp>
      <p:sp>
        <p:nvSpPr>
          <p:cNvPr id="17" name="Rechteck 16"/>
          <p:cNvSpPr/>
          <p:nvPr/>
        </p:nvSpPr>
        <p:spPr>
          <a:xfrm>
            <a:off x="3562770" y="4214112"/>
            <a:ext cx="1097280" cy="5007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t</a:t>
            </a:r>
            <a:r>
              <a:rPr lang="de-DE" dirty="0" err="1" smtClean="0"/>
              <a:t>ext</a:t>
            </a:r>
            <a:r>
              <a:rPr lang="de-DE" dirty="0" smtClean="0"/>
              <a:t> </a:t>
            </a:r>
            <a:r>
              <a:rPr lang="de-DE" dirty="0" err="1" smtClean="0"/>
              <a:t>id</a:t>
            </a:r>
            <a:endParaRPr lang="en-GB" dirty="0"/>
          </a:p>
        </p:txBody>
      </p:sp>
      <p:sp>
        <p:nvSpPr>
          <p:cNvPr id="18" name="Rechteck 17"/>
          <p:cNvSpPr/>
          <p:nvPr/>
        </p:nvSpPr>
        <p:spPr>
          <a:xfrm>
            <a:off x="4930963" y="4095363"/>
            <a:ext cx="1618827" cy="751400"/>
          </a:xfrm>
          <a:prstGeom prst="rect">
            <a:avLst/>
          </a:prstGeom>
          <a:solidFill>
            <a:srgbClr val="59595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a</a:t>
            </a:r>
            <a:r>
              <a:rPr lang="de-DE" dirty="0" err="1" smtClean="0"/>
              <a:t>nnotation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en-GB" dirty="0"/>
          </a:p>
        </p:txBody>
      </p:sp>
      <p:sp>
        <p:nvSpPr>
          <p:cNvPr id="19" name="Rechteck 18"/>
          <p:cNvSpPr/>
          <p:nvPr/>
        </p:nvSpPr>
        <p:spPr>
          <a:xfrm>
            <a:off x="6820703" y="4118850"/>
            <a:ext cx="1686560" cy="704425"/>
          </a:xfrm>
          <a:prstGeom prst="rect">
            <a:avLst/>
          </a:prstGeom>
          <a:solidFill>
            <a:srgbClr val="FFFF00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related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entity</a:t>
            </a:r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type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8778176" y="4214112"/>
            <a:ext cx="1168400" cy="500787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e</a:t>
            </a:r>
            <a:r>
              <a:rPr lang="de-DE" dirty="0" err="1" smtClean="0"/>
              <a:t>ntity</a:t>
            </a:r>
            <a:r>
              <a:rPr lang="de-DE" dirty="0" smtClean="0"/>
              <a:t> </a:t>
            </a:r>
            <a:r>
              <a:rPr lang="de-DE" dirty="0" err="1" smtClean="0"/>
              <a:t>id</a:t>
            </a:r>
            <a:endParaRPr lang="en-GB" dirty="0"/>
          </a:p>
        </p:txBody>
      </p:sp>
      <p:sp>
        <p:nvSpPr>
          <p:cNvPr id="21" name="Rechteck 20"/>
          <p:cNvSpPr/>
          <p:nvPr/>
        </p:nvSpPr>
        <p:spPr>
          <a:xfrm>
            <a:off x="10217489" y="4220668"/>
            <a:ext cx="1163320" cy="500788"/>
          </a:xfrm>
          <a:prstGeom prst="rect">
            <a:avLst/>
          </a:prstGeom>
          <a:solidFill>
            <a:schemeClr val="bg1">
              <a:lumMod val="95000"/>
              <a:alpha val="30196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User id</a:t>
            </a:r>
            <a:endParaRPr lang="en-GB" dirty="0"/>
          </a:p>
        </p:txBody>
      </p:sp>
      <p:sp>
        <p:nvSpPr>
          <p:cNvPr id="22" name="Rechteck 21"/>
          <p:cNvSpPr/>
          <p:nvPr/>
        </p:nvSpPr>
        <p:spPr>
          <a:xfrm>
            <a:off x="10347966" y="4279839"/>
            <a:ext cx="883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/>
              <a:t>id</a:t>
            </a:r>
            <a:endParaRPr lang="en-GB" dirty="0"/>
          </a:p>
        </p:txBody>
      </p:sp>
      <p:cxnSp>
        <p:nvCxnSpPr>
          <p:cNvPr id="24" name="Gerader Verbinder 23"/>
          <p:cNvCxnSpPr>
            <a:stCxn id="7" idx="2"/>
            <a:endCxn id="15" idx="0"/>
          </p:cNvCxnSpPr>
          <p:nvPr/>
        </p:nvCxnSpPr>
        <p:spPr>
          <a:xfrm flipH="1">
            <a:off x="1149775" y="2269065"/>
            <a:ext cx="1691639" cy="195116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>
            <a:stCxn id="8" idx="2"/>
            <a:endCxn id="16" idx="0"/>
          </p:cNvCxnSpPr>
          <p:nvPr/>
        </p:nvCxnSpPr>
        <p:spPr>
          <a:xfrm flipH="1">
            <a:off x="2693263" y="2269065"/>
            <a:ext cx="815324" cy="195116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>
            <a:stCxn id="9" idx="2"/>
            <a:endCxn id="17" idx="0"/>
          </p:cNvCxnSpPr>
          <p:nvPr/>
        </p:nvCxnSpPr>
        <p:spPr>
          <a:xfrm flipH="1">
            <a:off x="4111410" y="2269065"/>
            <a:ext cx="169337" cy="1945047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>
            <a:stCxn id="10" idx="2"/>
            <a:endCxn id="18" idx="0"/>
          </p:cNvCxnSpPr>
          <p:nvPr/>
        </p:nvCxnSpPr>
        <p:spPr>
          <a:xfrm>
            <a:off x="4963161" y="2269065"/>
            <a:ext cx="777216" cy="1826298"/>
          </a:xfrm>
          <a:prstGeom prst="line">
            <a:avLst/>
          </a:prstGeom>
          <a:ln w="381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/>
          <p:cNvCxnSpPr>
            <a:stCxn id="11" idx="2"/>
            <a:endCxn id="19" idx="0"/>
          </p:cNvCxnSpPr>
          <p:nvPr/>
        </p:nvCxnSpPr>
        <p:spPr>
          <a:xfrm>
            <a:off x="6534574" y="2289385"/>
            <a:ext cx="1129409" cy="1829465"/>
          </a:xfrm>
          <a:prstGeom prst="line">
            <a:avLst/>
          </a:prstGeom>
          <a:ln w="38100">
            <a:solidFill>
              <a:srgbClr val="FFFF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/>
          <p:cNvCxnSpPr>
            <a:stCxn id="12" idx="2"/>
            <a:endCxn id="20" idx="0"/>
          </p:cNvCxnSpPr>
          <p:nvPr/>
        </p:nvCxnSpPr>
        <p:spPr>
          <a:xfrm>
            <a:off x="8312574" y="2289384"/>
            <a:ext cx="1049802" cy="192472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/>
          <p:cNvCxnSpPr>
            <a:stCxn id="13" idx="2"/>
            <a:endCxn id="21" idx="0"/>
          </p:cNvCxnSpPr>
          <p:nvPr/>
        </p:nvCxnSpPr>
        <p:spPr>
          <a:xfrm>
            <a:off x="9096588" y="2275838"/>
            <a:ext cx="1702561" cy="194483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90880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https://apisdev.acdh.oeaw.ac.at</a:t>
            </a:r>
            <a:endParaRPr lang="en-GB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2</a:t>
            </a:fld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799103" y="2871894"/>
            <a:ext cx="6593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Menu in the upper right corner &gt;&gt; Registration</a:t>
            </a:r>
            <a:endParaRPr lang="en-US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1817423" y="4169036"/>
            <a:ext cx="8557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This is an ongoing project &gt;&gt; the </a:t>
            </a:r>
            <a:r>
              <a:rPr lang="en-US" sz="2400" dirty="0" err="1" smtClean="0">
                <a:solidFill>
                  <a:srgbClr val="FF0000"/>
                </a:solidFill>
              </a:rPr>
              <a:t>webapp</a:t>
            </a:r>
            <a:r>
              <a:rPr lang="en-US" sz="2400" dirty="0" smtClean="0">
                <a:solidFill>
                  <a:srgbClr val="FF0000"/>
                </a:solidFill>
              </a:rPr>
              <a:t> is not finished yet!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065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043" y="242532"/>
            <a:ext cx="10323286" cy="427945"/>
          </a:xfrm>
        </p:spPr>
        <p:txBody>
          <a:bodyPr/>
          <a:lstStyle/>
          <a:p>
            <a:r>
              <a:rPr lang="de-DE" dirty="0" smtClean="0"/>
              <a:t>APIS Webtool/1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2043" y="964045"/>
            <a:ext cx="10515600" cy="5102019"/>
          </a:xfrm>
        </p:spPr>
        <p:txBody>
          <a:bodyPr>
            <a:normAutofit/>
          </a:bodyPr>
          <a:lstStyle/>
          <a:p>
            <a:r>
              <a:rPr lang="en-US" dirty="0" smtClean="0"/>
              <a:t>User permissions system at object level</a:t>
            </a:r>
          </a:p>
          <a:p>
            <a:r>
              <a:rPr lang="en-US" dirty="0" smtClean="0"/>
              <a:t>5 entities, connected to each other</a:t>
            </a:r>
          </a:p>
          <a:p>
            <a:r>
              <a:rPr lang="en-US" dirty="0" smtClean="0"/>
              <a:t>Every entity type can have an unlimited number of text types attached</a:t>
            </a:r>
            <a:endParaRPr lang="en-US" dirty="0" smtClean="0"/>
          </a:p>
          <a:p>
            <a:r>
              <a:rPr lang="en-US" dirty="0" smtClean="0"/>
              <a:t>SKOS vocabularies to type entities and relations</a:t>
            </a:r>
            <a:endParaRPr lang="en-US" dirty="0" smtClean="0"/>
          </a:p>
          <a:p>
            <a:r>
              <a:rPr lang="en-US" dirty="0" smtClean="0"/>
              <a:t>Annotation projects</a:t>
            </a:r>
            <a:endParaRPr lang="en-US" dirty="0" smtClean="0"/>
          </a:p>
          <a:p>
            <a:r>
              <a:rPr lang="en-US" dirty="0" smtClean="0"/>
              <a:t>Relations and entities can but don’t need to be attached to an annotation</a:t>
            </a:r>
          </a:p>
          <a:p>
            <a:r>
              <a:rPr lang="en-US" dirty="0" smtClean="0"/>
              <a:t>Every annotation is related to an user and an annotation project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4003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043" y="242532"/>
            <a:ext cx="10323286" cy="427945"/>
          </a:xfrm>
        </p:spPr>
        <p:txBody>
          <a:bodyPr/>
          <a:lstStyle/>
          <a:p>
            <a:r>
              <a:rPr lang="de-DE" dirty="0" smtClean="0"/>
              <a:t>APIS Webtool/2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2043" y="964045"/>
            <a:ext cx="10515600" cy="51020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Every edit is recorded with timestamp, user and the revision</a:t>
            </a:r>
          </a:p>
          <a:p>
            <a:r>
              <a:rPr lang="en-US" dirty="0" err="1" smtClean="0"/>
              <a:t>Apis</a:t>
            </a:r>
            <a:r>
              <a:rPr lang="en-US" dirty="0" smtClean="0"/>
              <a:t> and the LOD:</a:t>
            </a:r>
          </a:p>
          <a:p>
            <a:pPr lvl="1"/>
            <a:r>
              <a:rPr lang="en-US" dirty="0" smtClean="0"/>
              <a:t>Automatic import of meta-data</a:t>
            </a:r>
          </a:p>
          <a:p>
            <a:pPr lvl="1"/>
            <a:r>
              <a:rPr lang="en-US" dirty="0" smtClean="0"/>
              <a:t>Mapping of meta-data can be defined in settings file</a:t>
            </a:r>
          </a:p>
          <a:p>
            <a:pPr lvl="1"/>
            <a:r>
              <a:rPr lang="en-US" dirty="0" smtClean="0"/>
              <a:t>Local index of LOD resources (</a:t>
            </a:r>
            <a:r>
              <a:rPr lang="en-US" dirty="0" err="1" smtClean="0"/>
              <a:t>Stanbol</a:t>
            </a:r>
            <a:r>
              <a:rPr lang="en-US" dirty="0" smtClean="0"/>
              <a:t>) can be queried directly in the autocompletes</a:t>
            </a:r>
            <a:endParaRPr lang="en-US" dirty="0" smtClean="0"/>
          </a:p>
          <a:p>
            <a:pPr lvl="1"/>
            <a:r>
              <a:rPr lang="en-US" dirty="0" smtClean="0"/>
              <a:t>Other indexes can easily be added to </a:t>
            </a:r>
            <a:r>
              <a:rPr lang="en-US" dirty="0" err="1" smtClean="0"/>
              <a:t>Stanbol</a:t>
            </a:r>
            <a:endParaRPr lang="en-US" dirty="0" smtClean="0"/>
          </a:p>
          <a:p>
            <a:r>
              <a:rPr lang="en-US" dirty="0" smtClean="0"/>
              <a:t>Highlighter:</a:t>
            </a:r>
          </a:p>
          <a:p>
            <a:pPr lvl="1"/>
            <a:r>
              <a:rPr lang="en-US" dirty="0" smtClean="0"/>
              <a:t>Annotate entities and relations in text</a:t>
            </a:r>
            <a:endParaRPr lang="en-US" dirty="0" smtClean="0"/>
          </a:p>
          <a:p>
            <a:pPr lvl="1"/>
            <a:r>
              <a:rPr lang="en-US" dirty="0" smtClean="0"/>
              <a:t>Context menu of the highlighter configurable in the admin backend</a:t>
            </a:r>
          </a:p>
          <a:p>
            <a:pPr lvl="1"/>
            <a:r>
              <a:rPr lang="en-US" dirty="0" smtClean="0"/>
              <a:t>Every text type can have its own menu</a:t>
            </a:r>
            <a:endParaRPr lang="en-US" dirty="0" smtClean="0"/>
          </a:p>
          <a:p>
            <a:pPr lvl="1"/>
            <a:r>
              <a:rPr lang="en-US" dirty="0" smtClean="0"/>
              <a:t>Texts can be changed after annotation (</a:t>
            </a:r>
            <a:r>
              <a:rPr lang="en-US" dirty="0" err="1" smtClean="0"/>
              <a:t>difflib</a:t>
            </a:r>
            <a:r>
              <a:rPr lang="en-US" dirty="0" smtClean="0"/>
              <a:t>)</a:t>
            </a:r>
          </a:p>
          <a:p>
            <a:r>
              <a:rPr lang="en-US" dirty="0" smtClean="0"/>
              <a:t>Network visualization with export function</a:t>
            </a:r>
            <a:endParaRPr lang="en-US" dirty="0" smtClean="0"/>
          </a:p>
          <a:p>
            <a:r>
              <a:rPr lang="en-US" dirty="0" smtClean="0"/>
              <a:t>Basic map visualization</a:t>
            </a:r>
          </a:p>
          <a:p>
            <a:r>
              <a:rPr lang="en-US" dirty="0" smtClean="0"/>
              <a:t>REST </a:t>
            </a:r>
            <a:r>
              <a:rPr lang="en-US" dirty="0" err="1" smtClean="0"/>
              <a:t>Api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0430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2043" y="242532"/>
            <a:ext cx="10323286" cy="427945"/>
          </a:xfrm>
        </p:spPr>
        <p:txBody>
          <a:bodyPr/>
          <a:lstStyle/>
          <a:p>
            <a:r>
              <a:rPr lang="de-DE" dirty="0" smtClean="0"/>
              <a:t>APIS </a:t>
            </a:r>
            <a:r>
              <a:rPr lang="de-DE" dirty="0" err="1" smtClean="0"/>
              <a:t>Todo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42043" y="964045"/>
            <a:ext cx="10515600" cy="5102019"/>
          </a:xfrm>
        </p:spPr>
        <p:txBody>
          <a:bodyPr>
            <a:normAutofit/>
          </a:bodyPr>
          <a:lstStyle/>
          <a:p>
            <a:r>
              <a:rPr lang="en-US" dirty="0" smtClean="0"/>
              <a:t>(re)connect the NLP pipeline to the </a:t>
            </a:r>
            <a:r>
              <a:rPr lang="en-US" dirty="0" err="1" smtClean="0"/>
              <a:t>webapp</a:t>
            </a:r>
            <a:endParaRPr lang="en-US" dirty="0" smtClean="0"/>
          </a:p>
          <a:p>
            <a:r>
              <a:rPr lang="en-US" dirty="0" smtClean="0"/>
              <a:t>Serialize data in RDF / create a (probably CIDOC-CRM based) ontology (Karma/</a:t>
            </a:r>
            <a:r>
              <a:rPr lang="en-US" dirty="0" err="1" smtClean="0"/>
              <a:t>Ontop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Integrate a system to easily upload structured data (XML)</a:t>
            </a:r>
          </a:p>
          <a:p>
            <a:r>
              <a:rPr lang="en-US" dirty="0" smtClean="0"/>
              <a:t>(Semi)automatic Entity Linking</a:t>
            </a:r>
          </a:p>
          <a:p>
            <a:r>
              <a:rPr lang="en-US" dirty="0" smtClean="0"/>
              <a:t>Relation extraction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99543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771939" y="414811"/>
            <a:ext cx="10515600" cy="293234"/>
          </a:xfrm>
          <a:prstGeom prst="rect">
            <a:avLst/>
          </a:prstGeom>
          <a:noFill/>
          <a:ln>
            <a:noFill/>
          </a:ln>
        </p:spPr>
        <p:txBody>
          <a:bodyPr vert="horz" lIns="121900" tIns="121900" rIns="121900" bIns="121900" rtlCol="0" anchor="t" anchorCtr="0">
            <a:noAutofit/>
          </a:bodyPr>
          <a:lstStyle/>
          <a:p>
            <a:pPr>
              <a:buSzPct val="25000"/>
            </a:pPr>
            <a:r>
              <a:rPr lang="en-GB" dirty="0" smtClean="0"/>
              <a:t>technologies</a:t>
            </a:r>
            <a:endParaRPr lang="en-GB" dirty="0"/>
          </a:p>
        </p:txBody>
      </p:sp>
      <p:sp>
        <p:nvSpPr>
          <p:cNvPr id="148" name="Shape 148"/>
          <p:cNvSpPr txBox="1">
            <a:spLocks noGrp="1"/>
          </p:cNvSpPr>
          <p:nvPr>
            <p:ph sz="half" idx="1"/>
          </p:nvPr>
        </p:nvSpPr>
        <p:spPr>
          <a:xfrm>
            <a:off x="838199" y="1606659"/>
            <a:ext cx="9701831" cy="4570304"/>
          </a:xfrm>
          <a:prstGeom prst="rect">
            <a:avLst/>
          </a:prstGeom>
          <a:noFill/>
          <a:ln>
            <a:noFill/>
          </a:ln>
        </p:spPr>
        <p:txBody>
          <a:bodyPr vert="horz" lIns="121900" tIns="121900" rIns="121900" bIns="121900" rtlCol="0" anchor="t" anchorCtr="0">
            <a:noAutofit/>
          </a:bodyPr>
          <a:lstStyle/>
          <a:p>
            <a:pPr indent="0"/>
            <a:r>
              <a:rPr lang="en-GB" sz="2400" dirty="0"/>
              <a:t>Django (1.9.11), Python (3.5.2)</a:t>
            </a:r>
          </a:p>
          <a:p>
            <a:pPr indent="0"/>
            <a:r>
              <a:rPr lang="en-GB" sz="2400" dirty="0"/>
              <a:t>Django Rest Framework (3.5.3)</a:t>
            </a:r>
          </a:p>
          <a:p>
            <a:pPr indent="0"/>
            <a:r>
              <a:rPr lang="en-GB" sz="2400" dirty="0" err="1"/>
              <a:t>Mariadb</a:t>
            </a:r>
            <a:r>
              <a:rPr lang="en-GB" sz="2400" dirty="0"/>
              <a:t> (</a:t>
            </a:r>
            <a:r>
              <a:rPr lang="en-GB" sz="2400" dirty="0" err="1"/>
              <a:t>relationale</a:t>
            </a:r>
            <a:r>
              <a:rPr lang="en-GB" sz="2400" dirty="0"/>
              <a:t> DB)</a:t>
            </a:r>
          </a:p>
          <a:p>
            <a:pPr indent="0"/>
            <a:r>
              <a:rPr lang="en-GB" sz="2400" dirty="0" err="1"/>
              <a:t>Stanbol</a:t>
            </a:r>
            <a:endParaRPr lang="en-GB" sz="2400" dirty="0"/>
          </a:p>
          <a:p>
            <a:pPr indent="0"/>
            <a:r>
              <a:rPr lang="en-GB" sz="2400" dirty="0" err="1" smtClean="0"/>
              <a:t>Javascript</a:t>
            </a:r>
            <a:r>
              <a:rPr lang="en-GB" sz="2400" dirty="0"/>
              <a:t>:</a:t>
            </a:r>
          </a:p>
          <a:p>
            <a:pPr lvl="1" indent="0"/>
            <a:r>
              <a:rPr lang="en-GB" sz="1800" dirty="0"/>
              <a:t>JQuery</a:t>
            </a:r>
          </a:p>
          <a:p>
            <a:pPr lvl="1" indent="0"/>
            <a:r>
              <a:rPr lang="en-GB" sz="1800" dirty="0"/>
              <a:t>Leaflet</a:t>
            </a:r>
          </a:p>
          <a:p>
            <a:pPr lvl="1" indent="0"/>
            <a:r>
              <a:rPr lang="en-GB" sz="1800" dirty="0" smtClean="0"/>
              <a:t>Sigma.js</a:t>
            </a:r>
          </a:p>
          <a:p>
            <a:pPr indent="0"/>
            <a:r>
              <a:rPr lang="de-DE" sz="2400" dirty="0" smtClean="0"/>
              <a:t>Austrian Media Corpus </a:t>
            </a:r>
            <a:r>
              <a:rPr lang="de-DE" sz="2400" dirty="0" smtClean="0"/>
              <a:t>(Sketch </a:t>
            </a:r>
            <a:r>
              <a:rPr lang="de-DE" sz="2400" dirty="0" err="1" smtClean="0"/>
              <a:t>engine</a:t>
            </a:r>
            <a:r>
              <a:rPr lang="de-DE" sz="2400" dirty="0" smtClean="0"/>
              <a:t>)</a:t>
            </a:r>
            <a:endParaRPr lang="en-GB" sz="2400" dirty="0"/>
          </a:p>
          <a:p>
            <a:pPr indent="0">
              <a:buNone/>
            </a:pPr>
            <a:endParaRPr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1934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616765"/>
            <a:ext cx="10329636" cy="1218254"/>
          </a:xfrm>
        </p:spPr>
        <p:txBody>
          <a:bodyPr/>
          <a:lstStyle/>
          <a:p>
            <a:pPr algn="ctr"/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!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Demo </a:t>
            </a:r>
            <a:r>
              <a:rPr lang="de-DE" dirty="0" err="1" smtClean="0"/>
              <a:t>instance</a:t>
            </a:r>
            <a:r>
              <a:rPr lang="de-DE" dirty="0" smtClean="0"/>
              <a:t>: </a:t>
            </a:r>
            <a:r>
              <a:rPr lang="de-DE" dirty="0" smtClean="0">
                <a:hlinkClick r:id="rId2"/>
              </a:rPr>
              <a:t>https://apisdev.acdh.ac.at</a:t>
            </a:r>
            <a:endParaRPr lang="de-DE" dirty="0" smtClean="0"/>
          </a:p>
          <a:p>
            <a:r>
              <a:rPr lang="de-DE" dirty="0" smtClean="0"/>
              <a:t>Registration: top-</a:t>
            </a:r>
            <a:r>
              <a:rPr lang="de-DE" dirty="0" err="1" smtClean="0"/>
              <a:t>right</a:t>
            </a:r>
            <a:r>
              <a:rPr lang="de-DE" dirty="0" smtClean="0"/>
              <a:t> </a:t>
            </a:r>
            <a:r>
              <a:rPr lang="de-DE" dirty="0" err="1" smtClean="0"/>
              <a:t>menu</a:t>
            </a:r>
            <a:r>
              <a:rPr lang="de-DE" dirty="0" smtClean="0"/>
              <a:t>.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4259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Das Österreichische Biographische Lexikon (ÖBL)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ACDH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Austrian </a:t>
            </a:r>
            <a:r>
              <a:rPr lang="en-GB" dirty="0" err="1"/>
              <a:t>Prosopographical</a:t>
            </a:r>
            <a:r>
              <a:rPr lang="en-GB" dirty="0"/>
              <a:t> | Biographical Information </a:t>
            </a:r>
            <a:r>
              <a:rPr lang="en-GB" dirty="0" smtClean="0"/>
              <a:t>System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APIS Webtool</a:t>
            </a: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Space-time Cube (Florian Windhager)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12315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587088"/>
            <a:ext cx="10323286" cy="427945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ACDH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1828800"/>
            <a:ext cx="10323286" cy="404948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Founded 2015</a:t>
            </a:r>
          </a:p>
          <a:p>
            <a:r>
              <a:rPr lang="en-US" dirty="0" smtClean="0"/>
              <a:t>~50 staff members</a:t>
            </a:r>
          </a:p>
          <a:p>
            <a:r>
              <a:rPr lang="en-US" dirty="0" smtClean="0"/>
              <a:t>Services:</a:t>
            </a:r>
          </a:p>
          <a:p>
            <a:pPr lvl="1"/>
            <a:r>
              <a:rPr lang="en-US" dirty="0" smtClean="0"/>
              <a:t>NLP (</a:t>
            </a:r>
            <a:r>
              <a:rPr lang="en-US" dirty="0" err="1" smtClean="0"/>
              <a:t>Stanbol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Infrastructure:</a:t>
            </a:r>
          </a:p>
          <a:p>
            <a:pPr lvl="1"/>
            <a:r>
              <a:rPr lang="en-US" dirty="0" smtClean="0"/>
              <a:t>Digitizing center</a:t>
            </a:r>
          </a:p>
          <a:p>
            <a:pPr lvl="1"/>
            <a:r>
              <a:rPr lang="en-US" dirty="0" err="1" smtClean="0"/>
              <a:t>Dockerized</a:t>
            </a:r>
            <a:r>
              <a:rPr lang="en-US" dirty="0" smtClean="0"/>
              <a:t> server environment; new VMs, DBs can be deployed fast and easy</a:t>
            </a:r>
          </a:p>
          <a:p>
            <a:r>
              <a:rPr lang="en-US" dirty="0" smtClean="0"/>
              <a:t>Resources:</a:t>
            </a:r>
          </a:p>
          <a:p>
            <a:r>
              <a:rPr lang="en-US" dirty="0" smtClean="0"/>
              <a:t>Austrian Media Corpus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7C762-B355-4ED6-90AA-1EC6199163C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47916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838200" y="891888"/>
            <a:ext cx="10323286" cy="427945"/>
          </a:xfrm>
        </p:spPr>
        <p:txBody>
          <a:bodyPr/>
          <a:lstStyle/>
          <a:p>
            <a:pPr algn="ctr"/>
            <a:r>
              <a:rPr lang="de-AT" sz="2800" dirty="0" smtClean="0"/>
              <a:t>ÖBL</a:t>
            </a:r>
            <a:endParaRPr lang="de-AT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>
              <a:latin typeface="+mj-lt"/>
            </a:endParaRPr>
          </a:p>
          <a:p>
            <a:r>
              <a:rPr lang="en-US" sz="2000" dirty="0" smtClean="0"/>
              <a:t>1946: </a:t>
            </a:r>
            <a:r>
              <a:rPr lang="en-US" sz="2000" dirty="0" err="1" smtClean="0"/>
              <a:t>Kommission</a:t>
            </a:r>
            <a:r>
              <a:rPr lang="en-US" sz="2000" dirty="0" smtClean="0"/>
              <a:t> </a:t>
            </a:r>
            <a:r>
              <a:rPr lang="en-US" sz="2000" dirty="0" err="1" smtClean="0"/>
              <a:t>für</a:t>
            </a:r>
            <a:r>
              <a:rPr lang="en-US" sz="2000" dirty="0" smtClean="0"/>
              <a:t> die </a:t>
            </a:r>
            <a:r>
              <a:rPr lang="en-US" sz="2000" dirty="0" err="1" smtClean="0"/>
              <a:t>Ausarbeitung</a:t>
            </a:r>
            <a:r>
              <a:rPr lang="en-US" sz="2000" dirty="0" smtClean="0"/>
              <a:t> </a:t>
            </a:r>
            <a:r>
              <a:rPr lang="en-US" sz="2000" dirty="0" err="1" smtClean="0"/>
              <a:t>eines</a:t>
            </a:r>
            <a:r>
              <a:rPr lang="en-US" sz="2000" dirty="0" smtClean="0"/>
              <a:t> </a:t>
            </a:r>
            <a:r>
              <a:rPr lang="en-US" sz="2000" dirty="0" err="1" smtClean="0"/>
              <a:t>Österreichischen</a:t>
            </a:r>
            <a:r>
              <a:rPr lang="en-US" sz="2000" dirty="0" smtClean="0"/>
              <a:t> </a:t>
            </a:r>
            <a:r>
              <a:rPr lang="en-US" sz="2000" dirty="0" err="1" smtClean="0"/>
              <a:t>Biographischen</a:t>
            </a:r>
            <a:r>
              <a:rPr lang="en-US" sz="2000" dirty="0" smtClean="0"/>
              <a:t> </a:t>
            </a:r>
            <a:r>
              <a:rPr lang="en-US" sz="2000" dirty="0" err="1" smtClean="0"/>
              <a:t>Lexikons</a:t>
            </a:r>
            <a:endParaRPr lang="en-US" sz="2000" dirty="0" smtClean="0"/>
          </a:p>
          <a:p>
            <a:r>
              <a:rPr lang="en-US" sz="2000" dirty="0" smtClean="0"/>
              <a:t>Originally only 3-4 volumes planned</a:t>
            </a:r>
          </a:p>
          <a:p>
            <a:r>
              <a:rPr lang="en-US" sz="2000" dirty="0" smtClean="0"/>
              <a:t>Until today 67 volumes with more than 18.000 biographies </a:t>
            </a:r>
            <a:r>
              <a:rPr lang="en-US" sz="2000" dirty="0" err="1" smtClean="0"/>
              <a:t>devlivered</a:t>
            </a:r>
            <a:endParaRPr lang="en-US" sz="2000" dirty="0" smtClean="0"/>
          </a:p>
          <a:p>
            <a:r>
              <a:rPr lang="en-US" sz="2000" dirty="0" smtClean="0"/>
              <a:t>Since 2011 online version available</a:t>
            </a:r>
          </a:p>
          <a:p>
            <a:r>
              <a:rPr lang="en-US" sz="2000" dirty="0" smtClean="0"/>
              <a:t>Starting with autumn 2017 people who died until 2010 are considered</a:t>
            </a:r>
          </a:p>
          <a:p>
            <a:r>
              <a:rPr lang="en-US" sz="2000" dirty="0" smtClean="0"/>
              <a:t>Since 2009 part of the biography portal </a:t>
            </a:r>
            <a:r>
              <a:rPr lang="en-US" sz="2000" dirty="0" smtClean="0">
                <a:hlinkClick r:id="rId2"/>
              </a:rPr>
              <a:t>www.biographie-portal.eu</a:t>
            </a:r>
            <a:endParaRPr lang="en-US" sz="2000" dirty="0" smtClean="0"/>
          </a:p>
          <a:p>
            <a:endParaRPr lang="en-US" sz="200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1878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778565" y="891889"/>
            <a:ext cx="10323286" cy="427945"/>
          </a:xfrm>
        </p:spPr>
        <p:txBody>
          <a:bodyPr>
            <a:noAutofit/>
          </a:bodyPr>
          <a:lstStyle/>
          <a:p>
            <a:pPr algn="ctr"/>
            <a:r>
              <a:rPr lang="de-AT" dirty="0" smtClean="0">
                <a:ea typeface="+mn-ea"/>
                <a:cs typeface="+mn-cs"/>
              </a:rPr>
              <a:t>The APIS </a:t>
            </a:r>
            <a:r>
              <a:rPr lang="de-AT" dirty="0" err="1" smtClean="0">
                <a:ea typeface="+mn-ea"/>
                <a:cs typeface="+mn-cs"/>
              </a:rPr>
              <a:t>project</a:t>
            </a:r>
            <a:endParaRPr lang="de-AT" dirty="0">
              <a:ea typeface="+mn-ea"/>
              <a:cs typeface="+mn-cs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000" dirty="0" smtClean="0">
              <a:solidFill>
                <a:srgbClr val="C00000"/>
              </a:solidFill>
            </a:endParaRPr>
          </a:p>
          <a:p>
            <a:endParaRPr lang="en-US" sz="2000" dirty="0" smtClean="0"/>
          </a:p>
          <a:p>
            <a:r>
              <a:rPr lang="en-US" sz="2000" dirty="0" smtClean="0"/>
              <a:t>2014: Call for proposals „Digital Humanities: </a:t>
            </a:r>
            <a:r>
              <a:rPr lang="en-US" sz="2000" dirty="0" err="1" smtClean="0"/>
              <a:t>Langzeitprojekte</a:t>
            </a:r>
            <a:r>
              <a:rPr lang="en-US" sz="2000" dirty="0" smtClean="0"/>
              <a:t> </a:t>
            </a:r>
            <a:r>
              <a:rPr lang="en-US" sz="2000" dirty="0" err="1" smtClean="0"/>
              <a:t>zum</a:t>
            </a:r>
            <a:r>
              <a:rPr lang="en-US" sz="2000" dirty="0" smtClean="0"/>
              <a:t> </a:t>
            </a:r>
            <a:r>
              <a:rPr lang="en-US" sz="2000" dirty="0" err="1" smtClean="0"/>
              <a:t>kulturellen</a:t>
            </a:r>
            <a:r>
              <a:rPr lang="en-US" sz="2000" dirty="0" smtClean="0"/>
              <a:t> </a:t>
            </a:r>
            <a:r>
              <a:rPr lang="en-US" sz="2000" dirty="0" err="1" smtClean="0"/>
              <a:t>Erbe</a:t>
            </a:r>
            <a:r>
              <a:rPr lang="en-US" sz="2000" dirty="0" smtClean="0"/>
              <a:t>“</a:t>
            </a:r>
          </a:p>
          <a:p>
            <a:endParaRPr lang="en-US" sz="2000" dirty="0" smtClean="0"/>
          </a:p>
          <a:p>
            <a:r>
              <a:rPr lang="en-US" sz="2000" dirty="0" smtClean="0"/>
              <a:t>Three institutes of the Austrian Academy of Sciences: ÖBL – Austrian Center for Digital Humanities (ACDH) – </a:t>
            </a:r>
            <a:r>
              <a:rPr lang="en-US" sz="2000" dirty="0" err="1" smtClean="0"/>
              <a:t>Institut</a:t>
            </a:r>
            <a:r>
              <a:rPr lang="en-US" sz="2000" dirty="0" smtClean="0"/>
              <a:t> </a:t>
            </a:r>
            <a:r>
              <a:rPr lang="en-US" sz="2000" dirty="0" err="1" smtClean="0"/>
              <a:t>für</a:t>
            </a:r>
            <a:r>
              <a:rPr lang="en-US" sz="2000" dirty="0" smtClean="0"/>
              <a:t> </a:t>
            </a:r>
            <a:r>
              <a:rPr lang="en-US" sz="2000" dirty="0" err="1" smtClean="0"/>
              <a:t>Stadt</a:t>
            </a:r>
            <a:r>
              <a:rPr lang="en-US" sz="2000" dirty="0" smtClean="0"/>
              <a:t>- und </a:t>
            </a:r>
            <a:r>
              <a:rPr lang="en-US" sz="2000" dirty="0" err="1" smtClean="0"/>
              <a:t>Regionalforschung</a:t>
            </a:r>
            <a:r>
              <a:rPr lang="en-US" sz="2000" dirty="0" smtClean="0"/>
              <a:t> (ISR)</a:t>
            </a:r>
          </a:p>
          <a:p>
            <a:endParaRPr lang="en-US" sz="2000" dirty="0" smtClean="0"/>
          </a:p>
          <a:p>
            <a:r>
              <a:rPr lang="en-US" sz="2000" dirty="0" smtClean="0"/>
              <a:t>Start of the project: April 2015</a:t>
            </a:r>
            <a:endParaRPr lang="en-US" sz="200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8211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934357" y="659976"/>
            <a:ext cx="10323286" cy="427945"/>
          </a:xfrm>
        </p:spPr>
        <p:txBody>
          <a:bodyPr/>
          <a:lstStyle/>
          <a:p>
            <a:pPr algn="ctr"/>
            <a:r>
              <a:rPr lang="de-AT" dirty="0">
                <a:ea typeface="+mn-ea"/>
                <a:cs typeface="+mn-cs"/>
              </a:rPr>
              <a:t>APIS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AT" sz="2000" dirty="0" smtClean="0"/>
              <a:t>Voraussetzungen</a:t>
            </a:r>
            <a:r>
              <a:rPr lang="de-AT" sz="2000" dirty="0"/>
              <a:t>:</a:t>
            </a:r>
          </a:p>
          <a:p>
            <a:r>
              <a:rPr lang="de-AT" sz="2000" dirty="0"/>
              <a:t>Gleichbleibende Grundstruktur der Biographien</a:t>
            </a:r>
          </a:p>
          <a:p>
            <a:r>
              <a:rPr lang="de-AT" sz="2000" dirty="0"/>
              <a:t>Hohe Informationsdichte</a:t>
            </a:r>
          </a:p>
          <a:p>
            <a:endParaRPr lang="de-AT" sz="2000" dirty="0"/>
          </a:p>
          <a:p>
            <a:pPr marL="0" indent="0">
              <a:buNone/>
            </a:pPr>
            <a:r>
              <a:rPr lang="de-AT" sz="2000" dirty="0"/>
              <a:t>Ziele:</a:t>
            </a:r>
          </a:p>
          <a:p>
            <a:r>
              <a:rPr lang="de-AT" sz="2000" dirty="0"/>
              <a:t>Sozialwissenschaftliche Analyse (ISR)</a:t>
            </a:r>
          </a:p>
          <a:p>
            <a:r>
              <a:rPr lang="de-AT" sz="2000" dirty="0"/>
              <a:t>Visualisierung von Forschungsergebnissen</a:t>
            </a:r>
          </a:p>
          <a:p>
            <a:r>
              <a:rPr lang="de-AT" sz="2000" dirty="0"/>
              <a:t>Erweiterte Zugänglichkeit und differenzierte Auswertungsmöglichkeit der ÖBL-Daten</a:t>
            </a:r>
          </a:p>
          <a:p>
            <a:r>
              <a:rPr lang="de-AT" sz="2000" dirty="0"/>
              <a:t>Möglichkeit umfassender Recherchen</a:t>
            </a:r>
          </a:p>
          <a:p>
            <a:r>
              <a:rPr lang="de-AT" sz="2000" dirty="0"/>
              <a:t>Anregungen für künftige Ausrichtung biographischer Forschungen und Methoden</a:t>
            </a:r>
          </a:p>
          <a:p>
            <a:endParaRPr lang="de-AT" sz="2000" dirty="0"/>
          </a:p>
          <a:p>
            <a:endParaRPr lang="de-AT" sz="200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4334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Requirements and architecture</a:t>
            </a:r>
            <a:endParaRPr lang="en-US" sz="240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Import XML-files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Simple manual editing of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Interaction with NLP pipeline (</a:t>
            </a:r>
            <a:r>
              <a:rPr lang="en-US" sz="2000" dirty="0" smtClean="0">
                <a:sym typeface="Wingdings" panose="05000000000000000000" pitchFamily="2" charset="2"/>
              </a:rPr>
              <a:t>)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Export in several different formats</a:t>
            </a:r>
            <a:br>
              <a:rPr lang="en-US" sz="2000" dirty="0" smtClean="0"/>
            </a:br>
            <a:r>
              <a:rPr lang="en-US" sz="2000" dirty="0" smtClean="0"/>
              <a:t>(RDF, JSON, XML (TEI)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Basic visualizations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Connection to the </a:t>
            </a:r>
            <a:r>
              <a:rPr lang="en-US" sz="2000" dirty="0" smtClean="0"/>
              <a:t>LOD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2" name="Bild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8706" y="710411"/>
            <a:ext cx="5943600" cy="4876800"/>
          </a:xfrm>
          <a:prstGeom prst="rect">
            <a:avLst/>
          </a:prstGeom>
        </p:spPr>
      </p:pic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10055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427041"/>
            <a:ext cx="10515600" cy="293234"/>
          </a:xfrm>
        </p:spPr>
        <p:txBody>
          <a:bodyPr/>
          <a:lstStyle/>
          <a:p>
            <a:r>
              <a:rPr lang="de-DE" sz="3200" dirty="0"/>
              <a:t>Datenbanksystem (Django)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527145"/>
            <a:ext cx="5181600" cy="4249541"/>
          </a:xfrm>
        </p:spPr>
        <p:txBody>
          <a:bodyPr>
            <a:normAutofit fontScale="92500" lnSpcReduction="10000"/>
          </a:bodyPr>
          <a:lstStyle/>
          <a:p>
            <a:pPr marL="285750" indent="-285750"/>
            <a:r>
              <a:rPr lang="de-AT" sz="2400" dirty="0"/>
              <a:t>Sehr flexibel, dennoch schnell zu schreiben</a:t>
            </a:r>
          </a:p>
          <a:p>
            <a:pPr marL="285750" indent="-285750"/>
            <a:r>
              <a:rPr lang="de-AT" sz="2400" dirty="0"/>
              <a:t>Python &gt;&gt; gut geeignet für NLP (NLTK etc.)</a:t>
            </a:r>
          </a:p>
          <a:p>
            <a:pPr marL="285750" indent="-285750"/>
            <a:r>
              <a:rPr lang="de-AT" sz="2400" dirty="0"/>
              <a:t>Einfach mit NLP </a:t>
            </a:r>
            <a:r>
              <a:rPr lang="de-AT" sz="2400" dirty="0" err="1"/>
              <a:t>pipeline</a:t>
            </a:r>
            <a:r>
              <a:rPr lang="de-AT" sz="2400" dirty="0"/>
              <a:t> zu verbinden (direkter Zugang MySQL, Django </a:t>
            </a:r>
            <a:r>
              <a:rPr lang="de-AT" sz="2400" dirty="0" err="1"/>
              <a:t>Commands</a:t>
            </a:r>
            <a:r>
              <a:rPr lang="de-AT" sz="2400" dirty="0"/>
              <a:t>)</a:t>
            </a:r>
          </a:p>
          <a:p>
            <a:pPr marL="285750" indent="-285750"/>
            <a:r>
              <a:rPr lang="de-AT" sz="2400" dirty="0"/>
              <a:t>Gute Dokumentation, lebendige Entwicklung (20.000+ </a:t>
            </a:r>
            <a:r>
              <a:rPr lang="de-AT" sz="2400" dirty="0" err="1"/>
              <a:t>commits</a:t>
            </a:r>
            <a:r>
              <a:rPr lang="de-AT" sz="2400" dirty="0"/>
              <a:t> on </a:t>
            </a:r>
            <a:r>
              <a:rPr lang="de-AT" sz="2400" dirty="0" err="1" smtClean="0"/>
              <a:t>Github</a:t>
            </a:r>
            <a:r>
              <a:rPr lang="de-AT" sz="2400" dirty="0" smtClean="0"/>
              <a:t>/ ~ 140.000 Fragen auf </a:t>
            </a:r>
            <a:r>
              <a:rPr lang="de-AT" sz="2400" dirty="0" err="1" smtClean="0"/>
              <a:t>stackoverflow</a:t>
            </a:r>
            <a:r>
              <a:rPr lang="de-AT" sz="2400" dirty="0" smtClean="0"/>
              <a:t>)</a:t>
            </a:r>
          </a:p>
          <a:p>
            <a:pPr marL="285750" indent="-285750"/>
            <a:r>
              <a:rPr lang="de-AT" sz="2400" dirty="0" smtClean="0"/>
              <a:t>Wiederverwendbarkeit einzelner Module</a:t>
            </a:r>
            <a:endParaRPr lang="de-AT" sz="2400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6775376" y="1527145"/>
            <a:ext cx="5181600" cy="4570304"/>
          </a:xfrm>
        </p:spPr>
        <p:txBody>
          <a:bodyPr>
            <a:normAutofit fontScale="92500" lnSpcReduction="10000"/>
          </a:bodyPr>
          <a:lstStyle/>
          <a:p>
            <a:pPr marL="285750" indent="-285750"/>
            <a:r>
              <a:rPr lang="de-AT" sz="2400" dirty="0"/>
              <a:t>RDF Implementierung komplizierter (D2R </a:t>
            </a:r>
            <a:r>
              <a:rPr lang="de-AT" sz="2400" dirty="0" err="1" smtClean="0"/>
              <a:t>server</a:t>
            </a:r>
            <a:r>
              <a:rPr lang="de-AT" sz="2400" dirty="0" smtClean="0"/>
              <a:t>, Karma, </a:t>
            </a:r>
            <a:r>
              <a:rPr lang="de-AT" sz="2400" dirty="0" err="1" smtClean="0"/>
              <a:t>ontop</a:t>
            </a:r>
            <a:r>
              <a:rPr lang="de-AT" sz="2400" dirty="0" smtClean="0"/>
              <a:t>)</a:t>
            </a:r>
            <a:endParaRPr lang="de-AT" sz="2400" dirty="0"/>
          </a:p>
          <a:p>
            <a:pPr marL="285750" indent="-285750"/>
            <a:r>
              <a:rPr lang="de-AT" sz="2400" dirty="0"/>
              <a:t>Mehr Programmieraufwand</a:t>
            </a:r>
          </a:p>
          <a:p>
            <a:endParaRPr lang="en-GB" sz="2400" dirty="0"/>
          </a:p>
        </p:txBody>
      </p:sp>
      <p:sp>
        <p:nvSpPr>
          <p:cNvPr id="5" name="Plus 4"/>
          <p:cNvSpPr/>
          <p:nvPr/>
        </p:nvSpPr>
        <p:spPr>
          <a:xfrm>
            <a:off x="82624" y="3068960"/>
            <a:ext cx="755576" cy="792088"/>
          </a:xfrm>
          <a:prstGeom prst="mathPl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Minus 5"/>
          <p:cNvSpPr/>
          <p:nvPr/>
        </p:nvSpPr>
        <p:spPr>
          <a:xfrm>
            <a:off x="6001545" y="3036605"/>
            <a:ext cx="792087" cy="792088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4/24/2017</a:t>
            </a:r>
            <a:endParaRPr lang="en-GB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APIS: Semantic Annotation and Entity Linking in a VRE</a:t>
            </a:r>
            <a:endParaRPr lang="en-GB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D5421E-74A9-47D6-90DA-C56CD1DBD29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767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Black 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plate Without 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Template White Logo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919</Words>
  <Application>Microsoft Office PowerPoint</Application>
  <PresentationFormat>Breitbild</PresentationFormat>
  <Paragraphs>217</Paragraphs>
  <Slides>24</Slides>
  <Notes>3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24</vt:i4>
      </vt:variant>
    </vt:vector>
  </HeadingPairs>
  <TitlesOfParts>
    <vt:vector size="36" baseType="lpstr">
      <vt:lpstr>Arial</vt:lpstr>
      <vt:lpstr>Arial Unicode MS</vt:lpstr>
      <vt:lpstr>Arimo</vt:lpstr>
      <vt:lpstr>Calibri</vt:lpstr>
      <vt:lpstr>Cambria</vt:lpstr>
      <vt:lpstr>Consolas</vt:lpstr>
      <vt:lpstr>Trebuchet MS</vt:lpstr>
      <vt:lpstr>Ubuntu</vt:lpstr>
      <vt:lpstr>Wingdings</vt:lpstr>
      <vt:lpstr>Template Black Logos</vt:lpstr>
      <vt:lpstr>1_Template Without Logos</vt:lpstr>
      <vt:lpstr>1_Template White Logos</vt:lpstr>
      <vt:lpstr>APIS: Semantic Annotation and Entity Linking in a VRE</vt:lpstr>
      <vt:lpstr>https://apisdev.acdh.oeaw.ac.at</vt:lpstr>
      <vt:lpstr>PowerPoint-Präsentation</vt:lpstr>
      <vt:lpstr>ACDH</vt:lpstr>
      <vt:lpstr>ÖBL</vt:lpstr>
      <vt:lpstr>The APIS project</vt:lpstr>
      <vt:lpstr>APIS</vt:lpstr>
      <vt:lpstr>Requirements and architecture</vt:lpstr>
      <vt:lpstr>Datenbanksystem (Django)</vt:lpstr>
      <vt:lpstr>PowerPoint-Präsentation</vt:lpstr>
      <vt:lpstr>Datamodel</vt:lpstr>
      <vt:lpstr>Relations and entities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Annotation</vt:lpstr>
      <vt:lpstr>APIS Webtool/1</vt:lpstr>
      <vt:lpstr>APIS Webtool/2</vt:lpstr>
      <vt:lpstr>APIS Todo</vt:lpstr>
      <vt:lpstr>technologies</vt:lpstr>
      <vt:lpstr>Thank you!</vt:lpstr>
    </vt:vector>
  </TitlesOfParts>
  <Company>Austrian Academy of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Matthias Schlögl</dc:creator>
  <cp:lastModifiedBy>Schlögl, Matthias</cp:lastModifiedBy>
  <cp:revision>57</cp:revision>
  <dcterms:created xsi:type="dcterms:W3CDTF">2016-11-15T09:52:12Z</dcterms:created>
  <dcterms:modified xsi:type="dcterms:W3CDTF">2017-04-24T11:21:06Z</dcterms:modified>
</cp:coreProperties>
</file>